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98" r:id="rId1"/>
    <p:sldMasterId id="2147496069" r:id="rId2"/>
    <p:sldMasterId id="2147496087" r:id="rId3"/>
    <p:sldMasterId id="2147496428" r:id="rId4"/>
    <p:sldMasterId id="2147496529" r:id="rId5"/>
    <p:sldMasterId id="2147496570" r:id="rId6"/>
    <p:sldMasterId id="2147496599" r:id="rId7"/>
    <p:sldMasterId id="2147496674" r:id="rId8"/>
    <p:sldMasterId id="2147496743" r:id="rId9"/>
    <p:sldMasterId id="2147496755" r:id="rId10"/>
    <p:sldMasterId id="2147496792" r:id="rId11"/>
    <p:sldMasterId id="2147496805" r:id="rId12"/>
    <p:sldMasterId id="2147496851" r:id="rId13"/>
    <p:sldMasterId id="2147496863" r:id="rId14"/>
    <p:sldMasterId id="2147496875" r:id="rId15"/>
    <p:sldMasterId id="2147496877" r:id="rId16"/>
    <p:sldMasterId id="2147496889" r:id="rId17"/>
    <p:sldMasterId id="2147496901" r:id="rId18"/>
    <p:sldMasterId id="2147496925" r:id="rId19"/>
  </p:sldMasterIdLst>
  <p:notesMasterIdLst>
    <p:notesMasterId r:id="rId122"/>
  </p:notesMasterIdLst>
  <p:handoutMasterIdLst>
    <p:handoutMasterId r:id="rId123"/>
  </p:handoutMasterIdLst>
  <p:sldIdLst>
    <p:sldId id="3603" r:id="rId20"/>
    <p:sldId id="731" r:id="rId21"/>
    <p:sldId id="818" r:id="rId22"/>
    <p:sldId id="3645" r:id="rId23"/>
    <p:sldId id="3647" r:id="rId24"/>
    <p:sldId id="3648" r:id="rId25"/>
    <p:sldId id="3145" r:id="rId26"/>
    <p:sldId id="3146" r:id="rId27"/>
    <p:sldId id="3606" r:id="rId28"/>
    <p:sldId id="3607" r:id="rId29"/>
    <p:sldId id="3608" r:id="rId30"/>
    <p:sldId id="3653" r:id="rId31"/>
    <p:sldId id="3650" r:id="rId32"/>
    <p:sldId id="3475" r:id="rId33"/>
    <p:sldId id="3476" r:id="rId34"/>
    <p:sldId id="3477" r:id="rId35"/>
    <p:sldId id="3478" r:id="rId36"/>
    <p:sldId id="3479" r:id="rId37"/>
    <p:sldId id="3480" r:id="rId38"/>
    <p:sldId id="3649" r:id="rId39"/>
    <p:sldId id="1062" r:id="rId40"/>
    <p:sldId id="3692" r:id="rId41"/>
    <p:sldId id="3644" r:id="rId42"/>
    <p:sldId id="3651" r:id="rId43"/>
    <p:sldId id="773" r:id="rId44"/>
    <p:sldId id="3654" r:id="rId45"/>
    <p:sldId id="3523" r:id="rId46"/>
    <p:sldId id="3682" r:id="rId47"/>
    <p:sldId id="3656" r:id="rId48"/>
    <p:sldId id="3657" r:id="rId49"/>
    <p:sldId id="3658" r:id="rId50"/>
    <p:sldId id="3659" r:id="rId51"/>
    <p:sldId id="3660" r:id="rId52"/>
    <p:sldId id="3584" r:id="rId53"/>
    <p:sldId id="3601" r:id="rId54"/>
    <p:sldId id="3222" r:id="rId55"/>
    <p:sldId id="3661" r:id="rId56"/>
    <p:sldId id="1032" r:id="rId57"/>
    <p:sldId id="3549" r:id="rId58"/>
    <p:sldId id="1313" r:id="rId59"/>
    <p:sldId id="1033" r:id="rId60"/>
    <p:sldId id="1034" r:id="rId61"/>
    <p:sldId id="1035" r:id="rId62"/>
    <p:sldId id="1036" r:id="rId63"/>
    <p:sldId id="1037" r:id="rId64"/>
    <p:sldId id="3553" r:id="rId65"/>
    <p:sldId id="3567" r:id="rId66"/>
    <p:sldId id="3662" r:id="rId67"/>
    <p:sldId id="3663" r:id="rId68"/>
    <p:sldId id="3664" r:id="rId69"/>
    <p:sldId id="3234" r:id="rId70"/>
    <p:sldId id="3665" r:id="rId71"/>
    <p:sldId id="3142" r:id="rId72"/>
    <p:sldId id="3693" r:id="rId73"/>
    <p:sldId id="3666" r:id="rId74"/>
    <p:sldId id="3561" r:id="rId75"/>
    <p:sldId id="3669" r:id="rId76"/>
    <p:sldId id="3575" r:id="rId77"/>
    <p:sldId id="3556" r:id="rId78"/>
    <p:sldId id="817" r:id="rId79"/>
    <p:sldId id="3667" r:id="rId80"/>
    <p:sldId id="3668" r:id="rId81"/>
    <p:sldId id="3524" r:id="rId82"/>
    <p:sldId id="896" r:id="rId83"/>
    <p:sldId id="3671" r:id="rId84"/>
    <p:sldId id="3670" r:id="rId85"/>
    <p:sldId id="3672" r:id="rId86"/>
    <p:sldId id="3673" r:id="rId87"/>
    <p:sldId id="3573" r:id="rId88"/>
    <p:sldId id="3674" r:id="rId89"/>
    <p:sldId id="2971" r:id="rId90"/>
    <p:sldId id="3675" r:id="rId91"/>
    <p:sldId id="3676" r:id="rId92"/>
    <p:sldId id="3677" r:id="rId93"/>
    <p:sldId id="3678" r:id="rId94"/>
    <p:sldId id="3562" r:id="rId95"/>
    <p:sldId id="3563" r:id="rId96"/>
    <p:sldId id="3679" r:id="rId97"/>
    <p:sldId id="3577" r:id="rId98"/>
    <p:sldId id="3680" r:id="rId99"/>
    <p:sldId id="3564" r:id="rId100"/>
    <p:sldId id="3566" r:id="rId101"/>
    <p:sldId id="3580" r:id="rId102"/>
    <p:sldId id="879" r:id="rId103"/>
    <p:sldId id="1019" r:id="rId104"/>
    <p:sldId id="3684" r:id="rId105"/>
    <p:sldId id="3686" r:id="rId106"/>
    <p:sldId id="3696" r:id="rId107"/>
    <p:sldId id="3687" r:id="rId108"/>
    <p:sldId id="3688" r:id="rId109"/>
    <p:sldId id="3689" r:id="rId110"/>
    <p:sldId id="3690" r:id="rId111"/>
    <p:sldId id="3691" r:id="rId112"/>
    <p:sldId id="3471" r:id="rId113"/>
    <p:sldId id="3695" r:id="rId114"/>
    <p:sldId id="3652" r:id="rId115"/>
    <p:sldId id="3612" r:id="rId116"/>
    <p:sldId id="3683" r:id="rId117"/>
    <p:sldId id="3472" r:id="rId118"/>
    <p:sldId id="3595" r:id="rId119"/>
    <p:sldId id="831" r:id="rId120"/>
    <p:sldId id="872" r:id="rId121"/>
  </p:sldIdLst>
  <p:sldSz cx="9144000" cy="6858000" type="screen4x3"/>
  <p:notesSz cx="6735763" cy="986948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modifyVerifier cryptProviderType="rsaAES" cryptAlgorithmClass="hash" cryptAlgorithmType="typeAny" cryptAlgorithmSid="14" spinCount="100000" saltData="8FNQnhNMDxh65bLvqOrV9w==" hashData="I97PJ9sgeZgZvugAfQMeTbglJFpEhIxIKHQtfC5PZw3sZNkTMbCWp1yJPCpctTbzb7SxSI9IxDUGccQYPvlVi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FF66"/>
    <a:srgbClr val="0000FF"/>
    <a:srgbClr val="00CC99"/>
    <a:srgbClr val="FF9900"/>
    <a:srgbClr val="FFCC66"/>
    <a:srgbClr val="FF99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66420" autoAdjust="0"/>
  </p:normalViewPr>
  <p:slideViewPr>
    <p:cSldViewPr snapToGrid="0">
      <p:cViewPr varScale="1">
        <p:scale>
          <a:sx n="75" d="100"/>
          <a:sy n="75" d="100"/>
        </p:scale>
        <p:origin x="2202" y="78"/>
      </p:cViewPr>
      <p:guideLst>
        <p:guide orient="horz" pos="2160"/>
        <p:guide pos="2880"/>
      </p:guideLst>
    </p:cSldViewPr>
  </p:slideViewPr>
  <p:outlineViewPr>
    <p:cViewPr>
      <p:scale>
        <a:sx n="33" d="100"/>
        <a:sy n="33" d="100"/>
      </p:scale>
      <p:origin x="0" y="-42821"/>
    </p:cViewPr>
  </p:outlineViewPr>
  <p:notesTextViewPr>
    <p:cViewPr>
      <p:scale>
        <a:sx n="66" d="100"/>
        <a:sy n="66" d="100"/>
      </p:scale>
      <p:origin x="0" y="0"/>
    </p:cViewPr>
  </p:notesTextViewPr>
  <p:sorterViewPr>
    <p:cViewPr varScale="1">
      <p:scale>
        <a:sx n="1" d="1"/>
        <a:sy n="1" d="1"/>
      </p:scale>
      <p:origin x="0" y="-7340"/>
    </p:cViewPr>
  </p:sorterViewPr>
  <p:notesViewPr>
    <p:cSldViewPr snapToGrid="0">
      <p:cViewPr varScale="1">
        <p:scale>
          <a:sx n="87" d="100"/>
          <a:sy n="87" d="100"/>
        </p:scale>
        <p:origin x="3798" y="90"/>
      </p:cViewPr>
      <p:guideLst>
        <p:guide orient="horz" pos="3110"/>
        <p:guide pos="212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slide" Target="slides/slide98.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6" Type="http://schemas.openxmlformats.org/officeDocument/2006/relationships/slideMaster" Target="slideMasters/slideMaster16.xml"/><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123"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113" Type="http://schemas.openxmlformats.org/officeDocument/2006/relationships/slide" Target="slides/slide94.xml"/><Relationship Id="rId118" Type="http://schemas.openxmlformats.org/officeDocument/2006/relationships/slide" Target="slides/slide99.xml"/><Relationship Id="rId80" Type="http://schemas.openxmlformats.org/officeDocument/2006/relationships/slide" Target="slides/slide61.xml"/><Relationship Id="rId85" Type="http://schemas.openxmlformats.org/officeDocument/2006/relationships/slide" Target="slides/slide6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08" Type="http://schemas.openxmlformats.org/officeDocument/2006/relationships/slide" Target="slides/slide89.xml"/><Relationship Id="rId124" Type="http://schemas.openxmlformats.org/officeDocument/2006/relationships/presProps" Target="presProps.xml"/><Relationship Id="rId54" Type="http://schemas.openxmlformats.org/officeDocument/2006/relationships/slide" Target="slides/slide35.xml"/><Relationship Id="rId70" Type="http://schemas.openxmlformats.org/officeDocument/2006/relationships/slide" Target="slides/slide51.xml"/><Relationship Id="rId75" Type="http://schemas.openxmlformats.org/officeDocument/2006/relationships/slide" Target="slides/slide56.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4.xml"/><Relationship Id="rId28" Type="http://schemas.openxmlformats.org/officeDocument/2006/relationships/slide" Target="slides/slide9.xml"/><Relationship Id="rId49" Type="http://schemas.openxmlformats.org/officeDocument/2006/relationships/slide" Target="slides/slide30.xml"/><Relationship Id="rId114" Type="http://schemas.openxmlformats.org/officeDocument/2006/relationships/slide" Target="slides/slide95.xml"/><Relationship Id="rId119" Type="http://schemas.openxmlformats.org/officeDocument/2006/relationships/slide" Target="slides/slide100.xml"/><Relationship Id="rId44" Type="http://schemas.openxmlformats.org/officeDocument/2006/relationships/slide" Target="slides/slide25.xml"/><Relationship Id="rId60" Type="http://schemas.openxmlformats.org/officeDocument/2006/relationships/slide" Target="slides/slide41.xml"/><Relationship Id="rId65" Type="http://schemas.openxmlformats.org/officeDocument/2006/relationships/slide" Target="slides/slide46.xml"/><Relationship Id="rId81" Type="http://schemas.openxmlformats.org/officeDocument/2006/relationships/slide" Target="slides/slide62.xml"/><Relationship Id="rId86" Type="http://schemas.openxmlformats.org/officeDocument/2006/relationships/slide" Target="slides/slide67.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slide" Target="slides/slide101.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slide" Target="slides/slide96.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121" Type="http://schemas.openxmlformats.org/officeDocument/2006/relationships/slide" Target="slides/slide102.xml"/><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116" Type="http://schemas.openxmlformats.org/officeDocument/2006/relationships/slide" Target="slides/slide97.xml"/><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 Id="rId111" Type="http://schemas.openxmlformats.org/officeDocument/2006/relationships/slide" Target="slides/slide92.xml"/><Relationship Id="rId15" Type="http://schemas.openxmlformats.org/officeDocument/2006/relationships/slideMaster" Target="slideMasters/slideMaster15.xml"/><Relationship Id="rId36" Type="http://schemas.openxmlformats.org/officeDocument/2006/relationships/slide" Target="slides/slide17.xml"/><Relationship Id="rId57" Type="http://schemas.openxmlformats.org/officeDocument/2006/relationships/slide" Target="slides/slide38.xml"/><Relationship Id="rId106" Type="http://schemas.openxmlformats.org/officeDocument/2006/relationships/slide" Target="slides/slide87.xml"/><Relationship Id="rId12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2.xml"/><Relationship Id="rId52" Type="http://schemas.openxmlformats.org/officeDocument/2006/relationships/slide" Target="slides/slide33.xml"/><Relationship Id="rId73" Type="http://schemas.openxmlformats.org/officeDocument/2006/relationships/slide" Target="slides/slide54.xml"/><Relationship Id="rId78" Type="http://schemas.openxmlformats.org/officeDocument/2006/relationships/slide" Target="slides/slide59.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68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6" y="6"/>
            <a:ext cx="2919413" cy="493713"/>
          </a:xfrm>
          <a:prstGeom prst="rect">
            <a:avLst/>
          </a:prstGeom>
          <a:noFill/>
          <a:ln w="9525">
            <a:noFill/>
            <a:miter lim="800000"/>
            <a:headEnd/>
            <a:tailEnd/>
          </a:ln>
          <a:effectLst/>
        </p:spPr>
        <p:txBody>
          <a:bodyPr vert="horz" wrap="square" lIns="90537" tIns="45269" rIns="90537" bIns="45269" numCol="1" anchor="t" anchorCtr="0" compatLnSpc="1">
            <a:prstTxWarp prst="textNoShape">
              <a:avLst/>
            </a:prstTxWarp>
          </a:bodyPr>
          <a:lstStyle>
            <a:lvl1pPr eaLnBrk="1" hangingPunct="1">
              <a:defRPr sz="1100">
                <a:latin typeface="Arial" charset="0"/>
                <a:ea typeface="ＭＳ Ｐゴシック" charset="-128"/>
              </a:defRPr>
            </a:lvl1pPr>
          </a:lstStyle>
          <a:p>
            <a:pPr>
              <a:defRPr/>
            </a:pPr>
            <a:endParaRPr lang="en-US" altLang="ja-JP"/>
          </a:p>
        </p:txBody>
      </p:sp>
      <p:sp>
        <p:nvSpPr>
          <p:cNvPr id="39939" name="Rectangle 3"/>
          <p:cNvSpPr>
            <a:spLocks noGrp="1" noChangeArrowheads="1"/>
          </p:cNvSpPr>
          <p:nvPr>
            <p:ph type="dt" idx="1"/>
          </p:nvPr>
        </p:nvSpPr>
        <p:spPr bwMode="auto">
          <a:xfrm>
            <a:off x="3814765" y="6"/>
            <a:ext cx="2919412" cy="493713"/>
          </a:xfrm>
          <a:prstGeom prst="rect">
            <a:avLst/>
          </a:prstGeom>
          <a:noFill/>
          <a:ln w="9525">
            <a:noFill/>
            <a:miter lim="800000"/>
            <a:headEnd/>
            <a:tailEnd/>
          </a:ln>
          <a:effectLst/>
        </p:spPr>
        <p:txBody>
          <a:bodyPr vert="horz" wrap="square" lIns="90537" tIns="45269" rIns="90537" bIns="45269" numCol="1" anchor="t" anchorCtr="0" compatLnSpc="1">
            <a:prstTxWarp prst="textNoShape">
              <a:avLst/>
            </a:prstTxWarp>
          </a:bodyPr>
          <a:lstStyle>
            <a:lvl1pPr algn="r" eaLnBrk="1" hangingPunct="1">
              <a:defRPr sz="1100">
                <a:latin typeface="Arial" charset="0"/>
                <a:ea typeface="ＭＳ Ｐゴシック" charset="-128"/>
              </a:defRPr>
            </a:lvl1pPr>
          </a:lstStyle>
          <a:p>
            <a:pPr>
              <a:defRPr/>
            </a:pPr>
            <a:endParaRPr lang="en-US" altLang="ja-JP"/>
          </a:p>
        </p:txBody>
      </p:sp>
      <p:sp>
        <p:nvSpPr>
          <p:cNvPr id="149508" name="Rectangle 4"/>
          <p:cNvSpPr>
            <a:spLocks noGrp="1" noRot="1" noChangeAspect="1" noChangeArrowheads="1" noTextEdit="1"/>
          </p:cNvSpPr>
          <p:nvPr>
            <p:ph type="sldImg" idx="2"/>
          </p:nvPr>
        </p:nvSpPr>
        <p:spPr bwMode="auto">
          <a:xfrm>
            <a:off x="904875" y="741363"/>
            <a:ext cx="4929188"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74695" y="4687891"/>
            <a:ext cx="5386387" cy="4440237"/>
          </a:xfrm>
          <a:prstGeom prst="rect">
            <a:avLst/>
          </a:prstGeom>
          <a:noFill/>
          <a:ln w="9525">
            <a:noFill/>
            <a:miter lim="800000"/>
            <a:headEnd/>
            <a:tailEnd/>
          </a:ln>
          <a:effectLst/>
        </p:spPr>
        <p:txBody>
          <a:bodyPr vert="horz" wrap="square" lIns="90537" tIns="45269" rIns="90537" bIns="4526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9942" name="Rectangle 6"/>
          <p:cNvSpPr>
            <a:spLocks noGrp="1" noChangeArrowheads="1"/>
          </p:cNvSpPr>
          <p:nvPr>
            <p:ph type="ftr" sz="quarter" idx="4"/>
          </p:nvPr>
        </p:nvSpPr>
        <p:spPr bwMode="auto">
          <a:xfrm>
            <a:off x="6" y="9374191"/>
            <a:ext cx="2919413" cy="493712"/>
          </a:xfrm>
          <a:prstGeom prst="rect">
            <a:avLst/>
          </a:prstGeom>
          <a:noFill/>
          <a:ln w="9525">
            <a:noFill/>
            <a:miter lim="800000"/>
            <a:headEnd/>
            <a:tailEnd/>
          </a:ln>
          <a:effectLst/>
        </p:spPr>
        <p:txBody>
          <a:bodyPr vert="horz" wrap="square" lIns="90537" tIns="45269" rIns="90537" bIns="45269" numCol="1" anchor="b" anchorCtr="0" compatLnSpc="1">
            <a:prstTxWarp prst="textNoShape">
              <a:avLst/>
            </a:prstTxWarp>
          </a:bodyPr>
          <a:lstStyle>
            <a:lvl1pPr eaLnBrk="1" hangingPunct="1">
              <a:defRPr sz="1100">
                <a:latin typeface="Arial" charset="0"/>
                <a:ea typeface="ＭＳ Ｐゴシック" charset="-128"/>
              </a:defRPr>
            </a:lvl1pPr>
          </a:lstStyle>
          <a:p>
            <a:pPr>
              <a:defRPr/>
            </a:pPr>
            <a:endParaRPr lang="en-US" altLang="ja-JP"/>
          </a:p>
        </p:txBody>
      </p:sp>
      <p:sp>
        <p:nvSpPr>
          <p:cNvPr id="39943" name="Rectangle 7"/>
          <p:cNvSpPr>
            <a:spLocks noGrp="1" noChangeArrowheads="1"/>
          </p:cNvSpPr>
          <p:nvPr>
            <p:ph type="sldNum" sz="quarter" idx="5"/>
          </p:nvPr>
        </p:nvSpPr>
        <p:spPr bwMode="auto">
          <a:xfrm>
            <a:off x="3814765" y="9374191"/>
            <a:ext cx="2919412" cy="493712"/>
          </a:xfrm>
          <a:prstGeom prst="rect">
            <a:avLst/>
          </a:prstGeom>
          <a:noFill/>
          <a:ln w="9525">
            <a:noFill/>
            <a:miter lim="800000"/>
            <a:headEnd/>
            <a:tailEnd/>
          </a:ln>
          <a:effectLst/>
        </p:spPr>
        <p:txBody>
          <a:bodyPr vert="horz" wrap="square" lIns="90537" tIns="45269" rIns="90537" bIns="45269" numCol="1" anchor="b" anchorCtr="0" compatLnSpc="1">
            <a:prstTxWarp prst="textNoShape">
              <a:avLst/>
            </a:prstTxWarp>
          </a:bodyPr>
          <a:lstStyle>
            <a:lvl1pPr algn="r" eaLnBrk="1" hangingPunct="1">
              <a:defRPr sz="1100"/>
            </a:lvl1pPr>
          </a:lstStyle>
          <a:p>
            <a:pPr>
              <a:defRPr/>
            </a:pPr>
            <a:fld id="{B85F7BB4-9C88-4FCE-9395-AE8A59906B90}" type="slidenum">
              <a:rPr lang="en-US" altLang="ja-JP"/>
              <a:pPr>
                <a:defRPr/>
              </a:pPr>
              <a:t>‹#›</a:t>
            </a:fld>
            <a:endParaRPr lang="en-US" altLang="ja-JP"/>
          </a:p>
        </p:txBody>
      </p:sp>
    </p:spTree>
    <p:extLst>
      <p:ext uri="{BB962C8B-B14F-4D97-AF65-F5344CB8AC3E}">
        <p14:creationId xmlns:p14="http://schemas.microsoft.com/office/powerpoint/2010/main" val="28139634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ワーク開始の前に隣同士でアイスブレイク　感想等一言　４分～５分</a:t>
            </a:r>
            <a:endParaRPr kumimoji="1" lang="en-US" altLang="ja-JP" dirty="0"/>
          </a:p>
          <a:p>
            <a:endParaRPr kumimoji="1" lang="en-US" altLang="ja-JP" dirty="0"/>
          </a:p>
          <a:p>
            <a:r>
              <a:rPr kumimoji="1" lang="ja-JP" altLang="en-US" dirty="0"/>
              <a:t>前日の個別質問あれば共有</a:t>
            </a:r>
          </a:p>
        </p:txBody>
      </p:sp>
    </p:spTree>
    <p:extLst>
      <p:ext uri="{BB962C8B-B14F-4D97-AF65-F5344CB8AC3E}">
        <p14:creationId xmlns:p14="http://schemas.microsoft.com/office/powerpoint/2010/main" val="47026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F7E8F-24F5-1364-2049-EDB26729D1F2}"/>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46224DAC-616A-5912-CE6C-1FA938B13C92}"/>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4C1CF793-8C38-1454-BAC9-4377CEF8D0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6" tIns="46853" rIns="93706" bIns="46853"/>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2200722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a:extLst>
              <a:ext uri="{FF2B5EF4-FFF2-40B4-BE49-F238E27FC236}">
                <a16:creationId xmlns:a16="http://schemas.microsoft.com/office/drawing/2014/main" id="{2C7E4AA7-F1C4-8D3A-0562-8460EA48683A}"/>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9FC0D385-3A23-35C2-4DC9-2BA3988C93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ja-JP" altLang="ja-JP">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年度変更</a:t>
            </a:r>
          </a:p>
        </p:txBody>
      </p:sp>
    </p:spTree>
    <p:extLst>
      <p:ext uri="{BB962C8B-B14F-4D97-AF65-F5344CB8AC3E}">
        <p14:creationId xmlns:p14="http://schemas.microsoft.com/office/powerpoint/2010/main" val="17370713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調査の研究事業報告書を更新する</a:t>
            </a:r>
          </a:p>
        </p:txBody>
      </p:sp>
    </p:spTree>
    <p:extLst>
      <p:ext uri="{BB962C8B-B14F-4D97-AF65-F5344CB8AC3E}">
        <p14:creationId xmlns:p14="http://schemas.microsoft.com/office/powerpoint/2010/main" val="366153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156FB-BC3B-BBCD-38CC-57F97B86A238}"/>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5253459E-FD9E-DB03-290A-DCC7E6E94A9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52890A-D89B-4AC7-EAFF-07AC02E20B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6" tIns="46853" rIns="93706" bIns="46853"/>
          <a:lstStyle/>
          <a:p>
            <a:pPr eaLnBrk="1" hangingPunct="1">
              <a:spcBef>
                <a:spcPct val="0"/>
              </a:spcBef>
            </a:pPr>
            <a:endParaRPr lang="ja-JP" altLang="en-US">
              <a:latin typeface="Arial" panose="020B0604020202020204" pitchFamily="34" charset="0"/>
            </a:endParaRPr>
          </a:p>
        </p:txBody>
      </p:sp>
    </p:spTree>
    <p:extLst>
      <p:ext uri="{BB962C8B-B14F-4D97-AF65-F5344CB8AC3E}">
        <p14:creationId xmlns:p14="http://schemas.microsoft.com/office/powerpoint/2010/main" val="302435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・虐待問題があって相談に乗って欲しいとはこない</a:t>
            </a:r>
            <a:endParaRPr lang="en-US" altLang="ja-JP" dirty="0"/>
          </a:p>
          <a:p>
            <a:pPr marL="355262">
              <a:lnSpc>
                <a:spcPts val="1998"/>
              </a:lnSpc>
              <a:spcBef>
                <a:spcPts val="599"/>
              </a:spcBef>
            </a:pPr>
            <a:r>
              <a:rPr lang="ja-JP" altLang="en-US" dirty="0"/>
              <a:t>・演習事例なら「迷惑」「親の育て方が悪い」と責められて何とか支え合いながら生きてきた？</a:t>
            </a:r>
            <a:endParaRPr lang="en-US" altLang="ja-JP" dirty="0"/>
          </a:p>
          <a:p>
            <a:pPr marL="355262">
              <a:lnSpc>
                <a:spcPts val="1998"/>
              </a:lnSpc>
              <a:spcBef>
                <a:spcPts val="599"/>
              </a:spcBef>
            </a:pPr>
            <a:r>
              <a:rPr lang="ja-JP" altLang="en-US" dirty="0"/>
              <a:t>・</a:t>
            </a:r>
            <a:endParaRPr lang="en-US" altLang="ja-JP" dirty="0"/>
          </a:p>
          <a:p>
            <a:pPr marL="355262">
              <a:lnSpc>
                <a:spcPts val="1998"/>
              </a:lnSpc>
              <a:spcBef>
                <a:spcPts val="599"/>
              </a:spcBef>
            </a:pPr>
            <a:r>
              <a:rPr lang="ja-JP" altLang="en-US" dirty="0"/>
              <a:t>・恐ろしいことが続くと表面上は無表情・笑いながら対応　感情を引き離してしまう　怖いのはそんなに負担に思っていないんだと思っていたらそうではなく抑え込んでいるだけ　のちにうつ病になるなどの事もある　</a:t>
            </a: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49840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ハート外側の矢印と文字の被りを一部調整しました（高橋）</a:t>
            </a:r>
            <a:endParaRPr lang="en-US" altLang="ja-JP" dirty="0">
              <a:latin typeface="Arial" panose="020B0604020202020204" pitchFamily="34" charset="0"/>
            </a:endParaRPr>
          </a:p>
          <a:p>
            <a:endParaRPr lang="en-US" altLang="ja-JP" dirty="0">
              <a:latin typeface="Arial" panose="020B0604020202020204" pitchFamily="34" charset="0"/>
            </a:endParaRPr>
          </a:p>
          <a:p>
            <a:r>
              <a:rPr lang="en-US" altLang="ja-JP" dirty="0">
                <a:latin typeface="Arial" panose="020B0604020202020204" pitchFamily="34" charset="0"/>
              </a:rPr>
              <a:t>【</a:t>
            </a:r>
            <a:r>
              <a:rPr lang="ja-JP" altLang="en-US" dirty="0">
                <a:latin typeface="Arial" panose="020B0604020202020204" pitchFamily="34" charset="0"/>
              </a:rPr>
              <a:t>二次被害</a:t>
            </a:r>
            <a:r>
              <a:rPr lang="en-US" altLang="ja-JP" dirty="0">
                <a:latin typeface="Arial" panose="020B0604020202020204" pitchFamily="34" charset="0"/>
              </a:rPr>
              <a:t>】</a:t>
            </a:r>
          </a:p>
          <a:p>
            <a:r>
              <a:rPr lang="ja-JP" altLang="en-US" dirty="0">
                <a:latin typeface="Arial" panose="020B0604020202020204" pitchFamily="34" charset="0"/>
              </a:rPr>
              <a:t>かばう事もよくある</a:t>
            </a:r>
            <a:endParaRPr lang="en-US" altLang="ja-JP" dirty="0">
              <a:latin typeface="Arial" panose="020B0604020202020204" pitchFamily="34" charset="0"/>
            </a:endParaRPr>
          </a:p>
        </p:txBody>
      </p:sp>
    </p:spTree>
    <p:extLst>
      <p:ext uri="{BB962C8B-B14F-4D97-AF65-F5344CB8AC3E}">
        <p14:creationId xmlns:p14="http://schemas.microsoft.com/office/powerpoint/2010/main" val="62491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7398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部屋の中の観察でも、その人の大切に思っていることが理解でき、会話に繋げていくことできる</a:t>
            </a:r>
          </a:p>
        </p:txBody>
      </p:sp>
    </p:spTree>
    <p:extLst>
      <p:ext uri="{BB962C8B-B14F-4D97-AF65-F5344CB8AC3E}">
        <p14:creationId xmlns:p14="http://schemas.microsoft.com/office/powerpoint/2010/main" val="1066780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虐待者の前では「虐待されている」「虐待者に否定的な発言」出来ない</a:t>
            </a:r>
            <a:endParaRPr kumimoji="1" lang="en-US" altLang="ja-JP" dirty="0"/>
          </a:p>
          <a:p>
            <a:r>
              <a:rPr kumimoji="1" lang="ja-JP" altLang="en-US" dirty="0"/>
              <a:t>周囲が話を聞けるような環境でないか　</a:t>
            </a:r>
          </a:p>
        </p:txBody>
      </p:sp>
    </p:spTree>
    <p:extLst>
      <p:ext uri="{BB962C8B-B14F-4D97-AF65-F5344CB8AC3E}">
        <p14:creationId xmlns:p14="http://schemas.microsoft.com/office/powerpoint/2010/main" val="381725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どんな方法があるか</a:t>
            </a:r>
            <a:endParaRPr kumimoji="1" lang="en-US" altLang="ja-JP" dirty="0"/>
          </a:p>
          <a:p>
            <a:r>
              <a:rPr kumimoji="1" lang="ja-JP" altLang="en-US" dirty="0"/>
              <a:t>情報を相手がわかるように伝える</a:t>
            </a:r>
            <a:endParaRPr kumimoji="1" lang="en-US" altLang="ja-JP" dirty="0"/>
          </a:p>
          <a:p>
            <a:r>
              <a:rPr kumimoji="1" lang="ja-JP" altLang="en-US" dirty="0"/>
              <a:t>しかも、言葉だけでわかる？講義も資料が無かったらどう？パンフレットの活用や、紙に書いて説明などの工夫が必要</a:t>
            </a:r>
          </a:p>
        </p:txBody>
      </p:sp>
    </p:spTree>
    <p:extLst>
      <p:ext uri="{BB962C8B-B14F-4D97-AF65-F5344CB8AC3E}">
        <p14:creationId xmlns:p14="http://schemas.microsoft.com/office/powerpoint/2010/main" val="320122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演習事例：</a:t>
            </a:r>
            <a:endParaRPr kumimoji="1" lang="en-US" altLang="ja-JP" dirty="0"/>
          </a:p>
          <a:p>
            <a:r>
              <a:rPr kumimoji="1" lang="en-US" altLang="ja-JP" dirty="0"/>
              <a:t>A</a:t>
            </a:r>
            <a:r>
              <a:rPr kumimoji="1" lang="ja-JP" altLang="en-US" dirty="0"/>
              <a:t>さん　母として子の前では言いにくいことあるかも</a:t>
            </a:r>
            <a:endParaRPr kumimoji="1" lang="en-US" altLang="ja-JP" dirty="0"/>
          </a:p>
          <a:p>
            <a:r>
              <a:rPr kumimoji="1" lang="en-US" altLang="ja-JP" dirty="0"/>
              <a:t>B</a:t>
            </a:r>
            <a:r>
              <a:rPr kumimoji="1" lang="ja-JP" altLang="en-US" dirty="0"/>
              <a:t>さん　「ママがダメ」と言っていることから、</a:t>
            </a:r>
            <a:r>
              <a:rPr kumimoji="1" lang="en-US" altLang="ja-JP" dirty="0"/>
              <a:t>A</a:t>
            </a:r>
            <a:r>
              <a:rPr kumimoji="1" lang="ja-JP" altLang="en-US" dirty="0"/>
              <a:t>さんのまえでは言いにくいかも</a:t>
            </a:r>
            <a:endParaRPr kumimoji="1" lang="en-US" altLang="ja-JP" dirty="0"/>
          </a:p>
          <a:p>
            <a:endParaRPr kumimoji="1" lang="en-US" altLang="ja-JP" dirty="0"/>
          </a:p>
          <a:p>
            <a:r>
              <a:rPr kumimoji="1" lang="ja-JP" altLang="en-US" dirty="0"/>
              <a:t>意見が変わることもあるかも。変わった際の理由を聞く。真意をとらえて更なる形成支援を行った方が良いのかなど対応の役に立つ</a:t>
            </a:r>
          </a:p>
        </p:txBody>
      </p:sp>
    </p:spTree>
    <p:extLst>
      <p:ext uri="{BB962C8B-B14F-4D97-AF65-F5344CB8AC3E}">
        <p14:creationId xmlns:p14="http://schemas.microsoft.com/office/powerpoint/2010/main" val="380014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本人とともに行う事で力になる　エンパワメントになる</a:t>
            </a:r>
            <a:endParaRPr kumimoji="1" lang="en-US" altLang="ja-JP" dirty="0"/>
          </a:p>
          <a:p>
            <a:r>
              <a:rPr kumimoji="1" lang="ja-JP" altLang="en-US" dirty="0"/>
              <a:t>問題解決も、全部支援者が行ってしまうことが力を失わせることになる。何もかもやってあげるではなく、本人にも関わって貰いながら解決</a:t>
            </a:r>
            <a:endParaRPr kumimoji="1" lang="en-US" altLang="ja-JP" dirty="0"/>
          </a:p>
          <a:p>
            <a:endParaRPr kumimoji="1" lang="en-US" altLang="ja-JP" dirty="0"/>
          </a:p>
          <a:p>
            <a:endParaRPr kumimoji="1" lang="en-US" altLang="ja-JP" dirty="0"/>
          </a:p>
          <a:p>
            <a:r>
              <a:rPr kumimoji="1" lang="en-US" altLang="ja-JP" dirty="0"/>
              <a:t>LIFE</a:t>
            </a:r>
            <a:r>
              <a:rPr kumimoji="1" lang="ja-JP" altLang="en-US" dirty="0"/>
              <a:t>の説明</a:t>
            </a:r>
            <a:endParaRPr kumimoji="1" lang="en-US" altLang="ja-JP" dirty="0"/>
          </a:p>
          <a:p>
            <a:r>
              <a:rPr kumimoji="1" lang="en-US" altLang="ja-JP" dirty="0"/>
              <a:t>30</a:t>
            </a:r>
            <a:r>
              <a:rPr kumimoji="1" lang="ja-JP" altLang="en-US" dirty="0"/>
              <a:t>分程度でできるもの。意思決定支援のガイドラインの理解もできる。</a:t>
            </a:r>
          </a:p>
        </p:txBody>
      </p:sp>
    </p:spTree>
    <p:extLst>
      <p:ext uri="{BB962C8B-B14F-4D97-AF65-F5344CB8AC3E}">
        <p14:creationId xmlns:p14="http://schemas.microsoft.com/office/powerpoint/2010/main" val="43319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0288" y="776288"/>
            <a:ext cx="5192712" cy="3895725"/>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シートの記入が重要ではなく、本人・養護者との対話が重要　その原点をこれから確認していく</a:t>
            </a:r>
          </a:p>
        </p:txBody>
      </p:sp>
      <p:sp>
        <p:nvSpPr>
          <p:cNvPr id="63492" name="スライド番号プレースホルダ 3"/>
          <p:cNvSpPr>
            <a:spLocks noGrp="1"/>
          </p:cNvSpPr>
          <p:nvPr>
            <p:ph type="sldNum" sz="quarter" idx="5"/>
          </p:nvPr>
        </p:nvSpPr>
        <p:spPr>
          <a:xfrm>
            <a:off x="4110229" y="9873589"/>
            <a:ext cx="3144734" cy="5208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43" tIns="47671" rIns="95343" bIns="47671"/>
          <a:lstStyle>
            <a:lvl1pPr defTabSz="942899" eaLnBrk="0" hangingPunct="0">
              <a:spcBef>
                <a:spcPct val="30000"/>
              </a:spcBef>
              <a:defRPr kumimoji="1" sz="1400">
                <a:solidFill>
                  <a:schemeClr val="tx1"/>
                </a:solidFill>
                <a:latin typeface="Arial" charset="0"/>
                <a:ea typeface="ＭＳ Ｐ明朝" pitchFamily="18" charset="-128"/>
              </a:defRPr>
            </a:lvl1pPr>
            <a:lvl2pPr marL="773373" indent="-297079" defTabSz="942899" eaLnBrk="0" hangingPunct="0">
              <a:spcBef>
                <a:spcPct val="30000"/>
              </a:spcBef>
              <a:defRPr kumimoji="1" sz="1400">
                <a:solidFill>
                  <a:schemeClr val="tx1"/>
                </a:solidFill>
                <a:latin typeface="Arial" charset="0"/>
                <a:ea typeface="ＭＳ Ｐ明朝" pitchFamily="18" charset="-128"/>
              </a:defRPr>
            </a:lvl2pPr>
            <a:lvl3pPr marL="1191542" indent="-237341" defTabSz="942899" eaLnBrk="0" hangingPunct="0">
              <a:spcBef>
                <a:spcPct val="30000"/>
              </a:spcBef>
              <a:defRPr kumimoji="1" sz="1400">
                <a:solidFill>
                  <a:schemeClr val="tx1"/>
                </a:solidFill>
                <a:latin typeface="Arial" charset="0"/>
                <a:ea typeface="ＭＳ Ｐ明朝" pitchFamily="18" charset="-128"/>
              </a:defRPr>
            </a:lvl3pPr>
            <a:lvl4pPr marL="1667834" indent="-237341" defTabSz="942899" eaLnBrk="0" hangingPunct="0">
              <a:spcBef>
                <a:spcPct val="30000"/>
              </a:spcBef>
              <a:defRPr kumimoji="1" sz="1400">
                <a:solidFill>
                  <a:schemeClr val="tx1"/>
                </a:solidFill>
                <a:latin typeface="Arial" charset="0"/>
                <a:ea typeface="ＭＳ Ｐ明朝" pitchFamily="18" charset="-128"/>
              </a:defRPr>
            </a:lvl4pPr>
            <a:lvl5pPr marL="2144126" indent="-237341" defTabSz="942899" eaLnBrk="0" hangingPunct="0">
              <a:spcBef>
                <a:spcPct val="30000"/>
              </a:spcBef>
              <a:defRPr kumimoji="1" sz="1400">
                <a:solidFill>
                  <a:schemeClr val="tx1"/>
                </a:solidFill>
                <a:latin typeface="Arial" charset="0"/>
                <a:ea typeface="ＭＳ Ｐ明朝" pitchFamily="18" charset="-128"/>
              </a:defRPr>
            </a:lvl5pPr>
            <a:lvl6pPr marL="2609117" indent="-237341" defTabSz="942899"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74112" indent="-237341" defTabSz="942899" eaLnBrk="0" fontAlgn="base" hangingPunct="0">
              <a:spcBef>
                <a:spcPct val="30000"/>
              </a:spcBef>
              <a:spcAft>
                <a:spcPct val="0"/>
              </a:spcAft>
              <a:defRPr kumimoji="1" sz="1400">
                <a:solidFill>
                  <a:schemeClr val="tx1"/>
                </a:solidFill>
                <a:latin typeface="Arial" charset="0"/>
                <a:ea typeface="ＭＳ Ｐ明朝" pitchFamily="18" charset="-128"/>
              </a:defRPr>
            </a:lvl7pPr>
            <a:lvl8pPr marL="3539103" indent="-237341" defTabSz="942899" eaLnBrk="0" fontAlgn="base" hangingPunct="0">
              <a:spcBef>
                <a:spcPct val="30000"/>
              </a:spcBef>
              <a:spcAft>
                <a:spcPct val="0"/>
              </a:spcAft>
              <a:defRPr kumimoji="1" sz="1400">
                <a:solidFill>
                  <a:schemeClr val="tx1"/>
                </a:solidFill>
                <a:latin typeface="Arial" charset="0"/>
                <a:ea typeface="ＭＳ Ｐ明朝" pitchFamily="18" charset="-128"/>
              </a:defRPr>
            </a:lvl8pPr>
            <a:lvl9pPr marL="4004095" indent="-237341" defTabSz="942899"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88317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xfrm>
            <a:off x="242754" y="4717035"/>
            <a:ext cx="6168115" cy="44110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487"/>
              </a:lnSpc>
              <a:spcBef>
                <a:spcPts val="599"/>
              </a:spcBef>
            </a:pPr>
            <a:r>
              <a:rPr lang="ja-JP" altLang="en-US" sz="1000" dirty="0"/>
              <a:t>出典記載の参照ページ票浮き「～」が半角になっていたので修正しました（高橋）</a:t>
            </a:r>
            <a:endParaRPr lang="en-US" altLang="ja-JP" sz="1000" dirty="0"/>
          </a:p>
          <a:p>
            <a:pPr marL="355262">
              <a:lnSpc>
                <a:spcPts val="1487"/>
              </a:lnSpc>
              <a:spcBef>
                <a:spcPts val="599"/>
              </a:spcBef>
            </a:pPr>
            <a:endParaRPr lang="en-US" altLang="ja-JP" sz="1000" dirty="0"/>
          </a:p>
          <a:p>
            <a:pPr marL="355262">
              <a:lnSpc>
                <a:spcPts val="1487"/>
              </a:lnSpc>
              <a:spcBef>
                <a:spcPts val="599"/>
              </a:spcBef>
            </a:pPr>
            <a:r>
              <a:rPr lang="ja-JP" altLang="en-US" sz="1000" dirty="0"/>
              <a:t>ノート</a:t>
            </a:r>
            <a:endParaRPr lang="en-US" altLang="ja-JP" sz="1000" dirty="0"/>
          </a:p>
          <a:p>
            <a:pPr marL="355262">
              <a:lnSpc>
                <a:spcPts val="1487"/>
              </a:lnSpc>
              <a:spcBef>
                <a:spcPts val="599"/>
              </a:spcBef>
            </a:pPr>
            <a:r>
              <a:rPr lang="ja-JP" altLang="en-US" sz="1000" dirty="0"/>
              <a:t>「安否確認」＝本人が元気に洗濯物干していた　その姿を見てきて確認とする？　それは聞き取りも出来ておらず確認と言えない　生存確認に限定しない</a:t>
            </a:r>
            <a:endParaRPr lang="en-US" altLang="ja-JP" sz="1000" dirty="0"/>
          </a:p>
          <a:p>
            <a:pPr marL="355262">
              <a:lnSpc>
                <a:spcPts val="1487"/>
              </a:lnSpc>
              <a:spcBef>
                <a:spcPts val="599"/>
              </a:spcBef>
            </a:pPr>
            <a:r>
              <a:rPr lang="ja-JP" altLang="en-US" sz="1000" dirty="0"/>
              <a:t>・</a:t>
            </a:r>
            <a:endParaRPr lang="en-US" altLang="ja-JP" sz="1000" dirty="0"/>
          </a:p>
          <a:p>
            <a:pPr marL="355262">
              <a:lnSpc>
                <a:spcPts val="1487"/>
              </a:lnSpc>
              <a:spcBef>
                <a:spcPts val="599"/>
              </a:spcBef>
            </a:pPr>
            <a:r>
              <a:rPr lang="ja-JP" altLang="en-US" sz="1000" dirty="0"/>
              <a:t>・</a:t>
            </a:r>
            <a:endParaRPr lang="en-US" altLang="ja-JP" sz="1000" dirty="0"/>
          </a:p>
          <a:p>
            <a:pPr marL="355262">
              <a:lnSpc>
                <a:spcPts val="1487"/>
              </a:lnSpc>
              <a:spcBef>
                <a:spcPts val="599"/>
              </a:spcBef>
            </a:pPr>
            <a:r>
              <a:rPr lang="ja-JP" altLang="en-US" sz="1000" dirty="0"/>
              <a:t>・</a:t>
            </a:r>
            <a:endParaRPr lang="en-US" altLang="ja-JP" sz="1000" dirty="0"/>
          </a:p>
          <a:p>
            <a:pPr marL="355262">
              <a:lnSpc>
                <a:spcPts val="1487"/>
              </a:lnSpc>
              <a:spcBef>
                <a:spcPts val="599"/>
              </a:spcBef>
            </a:pPr>
            <a:r>
              <a:rPr lang="ja-JP" altLang="en-US" sz="1000" dirty="0"/>
              <a:t>・</a:t>
            </a:r>
            <a:endParaRPr lang="en-US" altLang="ja-JP" sz="1000" dirty="0"/>
          </a:p>
          <a:p>
            <a:pPr marL="355262">
              <a:lnSpc>
                <a:spcPts val="1487"/>
              </a:lnSpc>
              <a:spcBef>
                <a:spcPts val="599"/>
              </a:spcBef>
            </a:pPr>
            <a:r>
              <a:rPr lang="ja-JP" altLang="en-US" sz="1000" dirty="0"/>
              <a:t>・沈黙も大事　相手を待つことも必要　電話で相談対応している時もある　その沈黙の間に相手が頭のなかで言葉を整理していたり思い出す作業をしていることもある</a:t>
            </a:r>
            <a:endParaRPr lang="en-US" altLang="ja-JP" sz="1000" dirty="0"/>
          </a:p>
          <a:p>
            <a:pPr marL="355262">
              <a:lnSpc>
                <a:spcPts val="1487"/>
              </a:lnSpc>
              <a:spcBef>
                <a:spcPts val="599"/>
              </a:spcBef>
            </a:pPr>
            <a:r>
              <a:rPr lang="ja-JP" altLang="en-US" sz="1000" dirty="0"/>
              <a:t>　沈黙が嫌で話し始めると　話しがされない　例：自分も沈黙が多い　慣れている友人たちは待ってくれるが、初めての人と話していると聞かれているのに話しだせないまま終わっていること多い　「ま、いっか」</a:t>
            </a:r>
            <a:endParaRPr lang="en-US" altLang="ja-JP" sz="1000" dirty="0"/>
          </a:p>
          <a:p>
            <a:pPr marL="355262">
              <a:lnSpc>
                <a:spcPts val="1487"/>
              </a:lnSpc>
              <a:spcBef>
                <a:spcPts val="599"/>
              </a:spcBef>
            </a:pPr>
            <a:r>
              <a:rPr lang="ja-JP" altLang="en-US" sz="1000" dirty="0"/>
              <a:t>　口角あげてまつ</a:t>
            </a:r>
            <a:endParaRPr lang="en-US" altLang="ja-JP" sz="1000" dirty="0"/>
          </a:p>
          <a:p>
            <a:pPr marL="355262">
              <a:lnSpc>
                <a:spcPts val="1487"/>
              </a:lnSpc>
              <a:spcBef>
                <a:spcPts val="599"/>
              </a:spcBef>
            </a:pPr>
            <a:r>
              <a:rPr lang="ja-JP" altLang="en-US" sz="1000" dirty="0"/>
              <a:t>・・・別居の親族へのアクションをとっていいのかどうか　</a:t>
            </a:r>
            <a:endParaRPr lang="en-US" altLang="ja-JP" sz="1000" dirty="0"/>
          </a:p>
          <a:p>
            <a:pPr marL="355262">
              <a:lnSpc>
                <a:spcPts val="1487"/>
              </a:lnSpc>
              <a:spcBef>
                <a:spcPts val="599"/>
              </a:spcBef>
            </a:pPr>
            <a:r>
              <a:rPr lang="ja-JP" altLang="en-US" sz="1000" dirty="0"/>
              <a:t>演習事例：自治会長になんと対応しようかな</a:t>
            </a:r>
            <a:endParaRPr lang="en-US" altLang="ja-JP" sz="1000" dirty="0"/>
          </a:p>
          <a:p>
            <a:pPr marL="355262">
              <a:lnSpc>
                <a:spcPts val="1998"/>
              </a:lnSpc>
              <a:spcBef>
                <a:spcPts val="599"/>
              </a:spcBef>
            </a:pP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896565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■強みをみる</a:t>
            </a:r>
            <a:endParaRPr kumimoji="1" lang="en-US" altLang="ja-JP" dirty="0"/>
          </a:p>
          <a:p>
            <a:r>
              <a:rPr kumimoji="1" lang="ja-JP" altLang="en-US" dirty="0"/>
              <a:t>■</a:t>
            </a:r>
            <a:endParaRPr kumimoji="1" lang="en-US" altLang="ja-JP" dirty="0"/>
          </a:p>
          <a:p>
            <a:r>
              <a:rPr kumimoji="1" lang="ja-JP" altLang="en-US" dirty="0"/>
              <a:t>■まずは頑張り等をうけとめていく</a:t>
            </a:r>
          </a:p>
        </p:txBody>
      </p:sp>
    </p:spTree>
    <p:extLst>
      <p:ext uri="{BB962C8B-B14F-4D97-AF65-F5344CB8AC3E}">
        <p14:creationId xmlns:p14="http://schemas.microsoft.com/office/powerpoint/2010/main" val="357570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5747-850C-7C48-3BD3-E418D53F4C6A}"/>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82A7EB48-05C5-AE17-DE51-39E25B9B2D2A}"/>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DD1AB67-9EB1-466D-8110-0A21BA5B47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6" tIns="46853" rIns="93706" bIns="46853"/>
          <a:lstStyle/>
          <a:p>
            <a:pPr eaLnBrk="1" hangingPunct="1">
              <a:spcBef>
                <a:spcPct val="0"/>
              </a:spcBef>
            </a:pPr>
            <a:r>
              <a:rPr lang="ja-JP" altLang="en-US" dirty="0">
                <a:latin typeface="Arial" panose="020B0604020202020204" pitchFamily="34" charset="0"/>
              </a:rPr>
              <a:t>「講義を思い出そう」の表記はなくてもよいか　（高橋）</a:t>
            </a:r>
            <a:endParaRPr lang="en-US" altLang="ja-JP" dirty="0">
              <a:latin typeface="Arial" panose="020B0604020202020204" pitchFamily="34" charset="0"/>
            </a:endParaRPr>
          </a:p>
          <a:p>
            <a:pPr eaLnBrk="1" hangingPunct="1">
              <a:spcBef>
                <a:spcPct val="0"/>
              </a:spcBef>
            </a:pP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ノート</a:t>
            </a: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それからで時間の流れが把握できた</a:t>
            </a: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・時間の流れ説明</a:t>
            </a: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ここを把握し、時間の流れにそって強みに着目した声掛け</a:t>
            </a:r>
            <a:endParaRPr lang="en-US" altLang="ja-JP" dirty="0">
              <a:latin typeface="Arial" panose="020B0604020202020204" pitchFamily="34" charset="0"/>
            </a:endParaRPr>
          </a:p>
          <a:p>
            <a:pPr eaLnBrk="1" hangingPunct="1">
              <a:spcBef>
                <a:spcPct val="0"/>
              </a:spcBef>
            </a:pP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ワーク：個人⇒ペア</a:t>
            </a:r>
            <a:endParaRPr lang="en-US" altLang="ja-JP" dirty="0">
              <a:latin typeface="Arial" panose="020B0604020202020204" pitchFamily="34" charset="0"/>
            </a:endParaRPr>
          </a:p>
          <a:p>
            <a:pPr eaLnBrk="1" hangingPunct="1">
              <a:spcBef>
                <a:spcPct val="0"/>
              </a:spcBef>
            </a:pP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声かけ例：お母さんの介護しっかりしたいと思ってらっしゃるんですね　責任感じてらっしゃるんですね⇒責任を一人で負おうとしないで分けてください</a:t>
            </a: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最初から指導でなく、</a:t>
            </a:r>
          </a:p>
        </p:txBody>
      </p:sp>
    </p:spTree>
    <p:extLst>
      <p:ext uri="{BB962C8B-B14F-4D97-AF65-F5344CB8AC3E}">
        <p14:creationId xmlns:p14="http://schemas.microsoft.com/office/powerpoint/2010/main" val="732855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46321-1D71-B753-D5C7-40ECB3E21A4B}"/>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4E3FB47B-3E65-10BD-3F2E-0590224BE76E}"/>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EF1EDC17-50ED-3205-8E10-0045AA47E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6" tIns="46853" rIns="93706" bIns="46853"/>
          <a:lstStyle/>
          <a:p>
            <a:pPr defTabSz="906445" eaLnBrk="1" hangingPunct="1">
              <a:spcBef>
                <a:spcPct val="0"/>
              </a:spcBef>
              <a:defRPr/>
            </a:pPr>
            <a:r>
              <a:rPr lang="ja-JP" altLang="en-US" dirty="0">
                <a:latin typeface="Arial" panose="020B0604020202020204" pitchFamily="34" charset="0"/>
              </a:rPr>
              <a:t>＋</a:t>
            </a:r>
            <a:r>
              <a:rPr lang="en-US" altLang="ja-JP" dirty="0">
                <a:latin typeface="Arial" panose="020B0604020202020204" pitchFamily="34" charset="0"/>
              </a:rPr>
              <a:t>α</a:t>
            </a:r>
            <a:r>
              <a:rPr lang="ja-JP" altLang="en-US" dirty="0">
                <a:latin typeface="Arial" panose="020B0604020202020204" pitchFamily="34" charset="0"/>
              </a:rPr>
              <a:t>　カッとした際　卑怯だと思った際にどう対応していきましょうかと対応　「ダメだよ」と止めるだけでなく、行動の変容の提案　</a:t>
            </a:r>
            <a:endParaRPr lang="en-US" altLang="ja-JP" dirty="0">
              <a:latin typeface="Arial" panose="020B0604020202020204" pitchFamily="34" charset="0"/>
            </a:endParaRPr>
          </a:p>
          <a:p>
            <a:pPr defTabSz="906445" eaLnBrk="1" hangingPunct="1">
              <a:spcBef>
                <a:spcPct val="0"/>
              </a:spcBef>
              <a:defRPr/>
            </a:pPr>
            <a:endParaRPr lang="en-US" altLang="ja-JP" dirty="0">
              <a:latin typeface="Arial" panose="020B0604020202020204" pitchFamily="34" charset="0"/>
            </a:endParaRPr>
          </a:p>
          <a:p>
            <a:pPr defTabSz="906445" eaLnBrk="1" hangingPunct="1">
              <a:spcBef>
                <a:spcPct val="0"/>
              </a:spcBef>
              <a:defRPr/>
            </a:pPr>
            <a:r>
              <a:rPr lang="ja-JP" altLang="en-US" dirty="0">
                <a:latin typeface="Arial" panose="020B0604020202020204" pitchFamily="34" charset="0"/>
              </a:rPr>
              <a:t>行動の変容</a:t>
            </a:r>
            <a:endParaRPr lang="en-US" altLang="ja-JP" dirty="0">
              <a:latin typeface="Arial" panose="020B0604020202020204" pitchFamily="34" charset="0"/>
            </a:endParaRPr>
          </a:p>
          <a:p>
            <a:pPr defTabSz="906445" eaLnBrk="1" hangingPunct="1">
              <a:spcBef>
                <a:spcPct val="0"/>
              </a:spcBef>
              <a:defRPr/>
            </a:pPr>
            <a:r>
              <a:rPr lang="ja-JP" altLang="en-US" dirty="0">
                <a:latin typeface="Arial" panose="020B0604020202020204" pitchFamily="34" charset="0"/>
              </a:rPr>
              <a:t>・ヨーグルトの量について相談</a:t>
            </a:r>
            <a:endParaRPr lang="en-US" altLang="ja-JP" dirty="0">
              <a:latin typeface="Arial" panose="020B0604020202020204" pitchFamily="34" charset="0"/>
            </a:endParaRPr>
          </a:p>
          <a:p>
            <a:pPr defTabSz="906445" eaLnBrk="1" hangingPunct="1">
              <a:spcBef>
                <a:spcPct val="0"/>
              </a:spcBef>
              <a:defRPr/>
            </a:pPr>
            <a:r>
              <a:rPr lang="ja-JP" altLang="en-US" dirty="0">
                <a:latin typeface="Arial" panose="020B0604020202020204" pitchFamily="34" charset="0"/>
              </a:rPr>
              <a:t>・紙パンツ　本人がわかるようなゴミ箱の設置</a:t>
            </a:r>
            <a:endParaRPr lang="en-US" altLang="ja-JP" dirty="0">
              <a:latin typeface="Arial" panose="020B0604020202020204" pitchFamily="34" charset="0"/>
            </a:endParaRPr>
          </a:p>
          <a:p>
            <a:pPr defTabSz="906445" eaLnBrk="1" hangingPunct="1">
              <a:spcBef>
                <a:spcPct val="0"/>
              </a:spcBef>
              <a:defRPr/>
            </a:pPr>
            <a:r>
              <a:rPr lang="ja-JP" altLang="en-US" dirty="0">
                <a:latin typeface="Arial" panose="020B0604020202020204" pitchFamily="34" charset="0"/>
              </a:rPr>
              <a:t>発散方法として</a:t>
            </a:r>
            <a:endParaRPr lang="en-US" altLang="ja-JP" dirty="0">
              <a:latin typeface="Arial" panose="020B0604020202020204" pitchFamily="34" charset="0"/>
            </a:endParaRPr>
          </a:p>
          <a:p>
            <a:pPr defTabSz="906445" eaLnBrk="1" hangingPunct="1">
              <a:spcBef>
                <a:spcPct val="0"/>
              </a:spcBef>
              <a:defRPr/>
            </a:pPr>
            <a:r>
              <a:rPr lang="ja-JP" altLang="en-US" dirty="0">
                <a:latin typeface="Arial" panose="020B0604020202020204" pitchFamily="34" charset="0"/>
              </a:rPr>
              <a:t>・息子の発散　オンデマンド講義のねねちゃんのママ（誰もみないところでぬいぐるみを叩く）　　自分の例　子どもから見えない台所に隠れて見ない</a:t>
            </a: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・本人の対処　</a:t>
            </a:r>
            <a:endParaRPr lang="en-US" altLang="ja-JP" dirty="0">
              <a:latin typeface="Arial" panose="020B0604020202020204" pitchFamily="34" charset="0"/>
            </a:endParaRPr>
          </a:p>
          <a:p>
            <a:pPr eaLnBrk="1" hangingPunct="1">
              <a:spcBef>
                <a:spcPct val="0"/>
              </a:spcBef>
            </a:pP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これが、基本のスタイル。だが、ここの対応を全く行け入れない。行動変容する気がない。話を聞かないそんな本人・養護者もいる。それは対応レベルの難しい事案で応用</a:t>
            </a:r>
            <a:r>
              <a:rPr lang="en-US" altLang="ja-JP" dirty="0">
                <a:latin typeface="Arial" panose="020B0604020202020204" pitchFamily="34" charset="0"/>
              </a:rPr>
              <a:t>B</a:t>
            </a:r>
            <a:r>
              <a:rPr lang="ja-JP" altLang="en-US" dirty="0">
                <a:latin typeface="Arial" panose="020B0604020202020204" pitchFamily="34" charset="0"/>
              </a:rPr>
              <a:t>で学ぶような対応を検討するようになる。</a:t>
            </a:r>
          </a:p>
        </p:txBody>
      </p:sp>
    </p:spTree>
    <p:extLst>
      <p:ext uri="{BB962C8B-B14F-4D97-AF65-F5344CB8AC3E}">
        <p14:creationId xmlns:p14="http://schemas.microsoft.com/office/powerpoint/2010/main" val="1569759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●・電話は出てくれるのに会ってくれない　⇒家の中ではとんでもないことが起きていた</a:t>
            </a:r>
            <a:endParaRPr lang="en-US" altLang="ja-JP" dirty="0"/>
          </a:p>
          <a:p>
            <a:pPr marL="355262">
              <a:lnSpc>
                <a:spcPts val="1998"/>
              </a:lnSpc>
              <a:spcBef>
                <a:spcPts val="599"/>
              </a:spcBef>
            </a:pPr>
            <a:r>
              <a:rPr lang="ja-JP" altLang="en-US" dirty="0"/>
              <a:t>・・～をするようになると明記</a:t>
            </a: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586024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a:t>
            </a:r>
            <a:endParaRPr lang="en-US" altLang="ja-JP" dirty="0"/>
          </a:p>
          <a:p>
            <a:pPr marL="355262">
              <a:lnSpc>
                <a:spcPts val="1998"/>
              </a:lnSpc>
              <a:spcBef>
                <a:spcPts val="599"/>
              </a:spcBef>
            </a:pPr>
            <a:r>
              <a:rPr lang="ja-JP" altLang="en-US" dirty="0"/>
              <a:t>●・・・・・・中には郵便受けから臭いかいでみたという方もいるのではないか</a:t>
            </a: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21397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・・・・緊急性が低い時は家族の困りごとに対応することから始めていくこともあり</a:t>
            </a:r>
            <a:endParaRPr lang="en-US" altLang="ja-JP" dirty="0"/>
          </a:p>
          <a:p>
            <a:pPr marL="355262">
              <a:lnSpc>
                <a:spcPts val="1998"/>
              </a:lnSpc>
              <a:spcBef>
                <a:spcPts val="599"/>
              </a:spcBef>
            </a:pPr>
            <a:r>
              <a:rPr lang="ja-JP" altLang="en-US" dirty="0"/>
              <a:t>・養護者と信頼関係気づきやすい人　年齢や性別、見た目など　養護者達にあわせることも時には必要　経験：自分が嫌われて睨まれるので寄り添う役は別の方にした</a:t>
            </a:r>
            <a:endParaRPr lang="en-US" altLang="ja-JP" dirty="0"/>
          </a:p>
          <a:p>
            <a:pPr marL="355262">
              <a:lnSpc>
                <a:spcPts val="1998"/>
              </a:lnSpc>
              <a:spcBef>
                <a:spcPts val="599"/>
              </a:spcBef>
            </a:pPr>
            <a:endParaRPr lang="en-US" altLang="ja-JP" dirty="0"/>
          </a:p>
        </p:txBody>
      </p:sp>
      <p:sp>
        <p:nvSpPr>
          <p:cNvPr id="63492" name="スライド番号プレースホルダ 3"/>
          <p:cNvSpPr>
            <a:spLocks noGrp="1"/>
          </p:cNvSpPr>
          <p:nvPr>
            <p:ph type="sldNum" sz="quarter" idx="5"/>
          </p:nvPr>
        </p:nvSpPr>
        <p:spPr>
          <a:xfrm>
            <a:off x="5488693" y="9128127"/>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913150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本人が意思を示してくれない時も安心安全を</a:t>
            </a:r>
          </a:p>
        </p:txBody>
      </p:sp>
    </p:spTree>
    <p:extLst>
      <p:ext uri="{BB962C8B-B14F-4D97-AF65-F5344CB8AC3E}">
        <p14:creationId xmlns:p14="http://schemas.microsoft.com/office/powerpoint/2010/main" val="568130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相手に寄り添う事は原則だが、その寄り添いは本人の権利擁護のためなので　本人の権利擁護にならないときは養護者に寄り添うよりも本人対応を優先する</a:t>
            </a:r>
          </a:p>
        </p:txBody>
      </p:sp>
    </p:spTree>
    <p:extLst>
      <p:ext uri="{BB962C8B-B14F-4D97-AF65-F5344CB8AC3E}">
        <p14:creationId xmlns:p14="http://schemas.microsoft.com/office/powerpoint/2010/main" val="1478937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禁則処理にて一部調整しました（高橋）</a:t>
            </a:r>
            <a:endParaRPr lang="en-US" altLang="ja-JP" dirty="0"/>
          </a:p>
          <a:p>
            <a:pPr marL="355262">
              <a:lnSpc>
                <a:spcPts val="1998"/>
              </a:lnSpc>
              <a:spcBef>
                <a:spcPts val="599"/>
              </a:spcBef>
            </a:pPr>
            <a:endParaRPr lang="en-US" altLang="ja-JP" dirty="0"/>
          </a:p>
          <a:p>
            <a:pPr marL="355262">
              <a:lnSpc>
                <a:spcPts val="1998"/>
              </a:lnSpc>
              <a:spcBef>
                <a:spcPts val="599"/>
              </a:spcBef>
            </a:pPr>
            <a:r>
              <a:rPr lang="ja-JP" altLang="en-US" dirty="0"/>
              <a:t>どっちでもよいと思いますが、ソフトアプローチが（　）書きなので、ハードアプローチも「適切に介入型支援（ハードアプローチ）」にするとそろいますかね　（高橋）</a:t>
            </a:r>
            <a:endParaRPr lang="en-US" altLang="ja-JP" dirty="0"/>
          </a:p>
          <a:p>
            <a:pPr marL="355262">
              <a:lnSpc>
                <a:spcPts val="1998"/>
              </a:lnSpc>
              <a:spcBef>
                <a:spcPts val="599"/>
              </a:spcBef>
            </a:pPr>
            <a:r>
              <a:rPr lang="ja-JP" altLang="en-US" dirty="0"/>
              <a:t>もしくは</a:t>
            </a:r>
            <a:endParaRPr lang="en-US" altLang="ja-JP" dirty="0"/>
          </a:p>
          <a:p>
            <a:pPr marL="355262">
              <a:lnSpc>
                <a:spcPts val="1998"/>
              </a:lnSpc>
              <a:spcBef>
                <a:spcPts val="599"/>
              </a:spcBef>
            </a:pPr>
            <a:r>
              <a:rPr lang="ja-JP" altLang="en-US" dirty="0"/>
              <a:t>・１つめの一番初めに（）なしでソフトアプロ</a:t>
            </a:r>
            <a:r>
              <a:rPr lang="en-US" altLang="ja-JP" dirty="0"/>
              <a:t>-</a:t>
            </a:r>
            <a:r>
              <a:rPr lang="ja-JP" altLang="en-US" dirty="0"/>
              <a:t>チと記載？（下江）</a:t>
            </a:r>
            <a:endParaRPr lang="en-US" altLang="ja-JP" dirty="0"/>
          </a:p>
          <a:p>
            <a:pPr marL="355262">
              <a:lnSpc>
                <a:spcPts val="1998"/>
              </a:lnSpc>
              <a:spcBef>
                <a:spcPts val="599"/>
              </a:spcBef>
            </a:pPr>
            <a:endParaRPr lang="en-US" altLang="ja-JP" dirty="0"/>
          </a:p>
          <a:p>
            <a:pPr marL="355262">
              <a:lnSpc>
                <a:spcPts val="1998"/>
              </a:lnSpc>
              <a:spcBef>
                <a:spcPts val="599"/>
              </a:spcBef>
            </a:pPr>
            <a:r>
              <a:rPr lang="ja-JP" altLang="en-US" dirty="0"/>
              <a:t>・・それぞれのキャパシティがあって、経済的問題で会ったり疾病だったり支援が必要な人が複数いたり　今の環境が養護者にはきつすぎて追い詰められていることもある　丁寧に話すだけではどうにもならない</a:t>
            </a:r>
            <a:endParaRPr lang="en-US" altLang="ja-JP" dirty="0"/>
          </a:p>
          <a:p>
            <a:pPr marL="355262">
              <a:lnSpc>
                <a:spcPts val="1998"/>
              </a:lnSpc>
              <a:spcBef>
                <a:spcPts val="599"/>
              </a:spcBef>
            </a:pPr>
            <a:r>
              <a:rPr lang="ja-JP" altLang="en-US" dirty="0"/>
              <a:t>・オンデマンド講義でも説明あった　</a:t>
            </a: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54783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0288" y="776288"/>
            <a:ext cx="5192712" cy="3895725"/>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講義と演習事例を使っての演習</a:t>
            </a:r>
            <a:endParaRPr lang="en-US" altLang="ja-JP" dirty="0"/>
          </a:p>
          <a:p>
            <a:r>
              <a:rPr lang="ja-JP" altLang="en-US" dirty="0"/>
              <a:t>演習事例：２日間で終結までが出来るような流れ　何を聞きとっていくのかなどアセスメントポイント　安全プランも途中に出てくるが、安全プランについての講義は最後に行っていく</a:t>
            </a:r>
          </a:p>
        </p:txBody>
      </p:sp>
      <p:sp>
        <p:nvSpPr>
          <p:cNvPr id="63492" name="スライド番号プレースホルダ 3"/>
          <p:cNvSpPr>
            <a:spLocks noGrp="1"/>
          </p:cNvSpPr>
          <p:nvPr>
            <p:ph type="sldNum" sz="quarter" idx="5"/>
          </p:nvPr>
        </p:nvSpPr>
        <p:spPr>
          <a:xfrm>
            <a:off x="4110229" y="9873589"/>
            <a:ext cx="3144734" cy="5208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43" tIns="47671" rIns="95343" bIns="47671"/>
          <a:lstStyle>
            <a:lvl1pPr defTabSz="942899" eaLnBrk="0" hangingPunct="0">
              <a:spcBef>
                <a:spcPct val="30000"/>
              </a:spcBef>
              <a:defRPr kumimoji="1" sz="1400">
                <a:solidFill>
                  <a:schemeClr val="tx1"/>
                </a:solidFill>
                <a:latin typeface="Arial" charset="0"/>
                <a:ea typeface="ＭＳ Ｐ明朝" pitchFamily="18" charset="-128"/>
              </a:defRPr>
            </a:lvl1pPr>
            <a:lvl2pPr marL="773373" indent="-297079" defTabSz="942899" eaLnBrk="0" hangingPunct="0">
              <a:spcBef>
                <a:spcPct val="30000"/>
              </a:spcBef>
              <a:defRPr kumimoji="1" sz="1400">
                <a:solidFill>
                  <a:schemeClr val="tx1"/>
                </a:solidFill>
                <a:latin typeface="Arial" charset="0"/>
                <a:ea typeface="ＭＳ Ｐ明朝" pitchFamily="18" charset="-128"/>
              </a:defRPr>
            </a:lvl2pPr>
            <a:lvl3pPr marL="1191542" indent="-237341" defTabSz="942899" eaLnBrk="0" hangingPunct="0">
              <a:spcBef>
                <a:spcPct val="30000"/>
              </a:spcBef>
              <a:defRPr kumimoji="1" sz="1400">
                <a:solidFill>
                  <a:schemeClr val="tx1"/>
                </a:solidFill>
                <a:latin typeface="Arial" charset="0"/>
                <a:ea typeface="ＭＳ Ｐ明朝" pitchFamily="18" charset="-128"/>
              </a:defRPr>
            </a:lvl3pPr>
            <a:lvl4pPr marL="1667834" indent="-237341" defTabSz="942899" eaLnBrk="0" hangingPunct="0">
              <a:spcBef>
                <a:spcPct val="30000"/>
              </a:spcBef>
              <a:defRPr kumimoji="1" sz="1400">
                <a:solidFill>
                  <a:schemeClr val="tx1"/>
                </a:solidFill>
                <a:latin typeface="Arial" charset="0"/>
                <a:ea typeface="ＭＳ Ｐ明朝" pitchFamily="18" charset="-128"/>
              </a:defRPr>
            </a:lvl4pPr>
            <a:lvl5pPr marL="2144126" indent="-237341" defTabSz="942899" eaLnBrk="0" hangingPunct="0">
              <a:spcBef>
                <a:spcPct val="30000"/>
              </a:spcBef>
              <a:defRPr kumimoji="1" sz="1400">
                <a:solidFill>
                  <a:schemeClr val="tx1"/>
                </a:solidFill>
                <a:latin typeface="Arial" charset="0"/>
                <a:ea typeface="ＭＳ Ｐ明朝" pitchFamily="18" charset="-128"/>
              </a:defRPr>
            </a:lvl5pPr>
            <a:lvl6pPr marL="2609117" indent="-237341" defTabSz="942899"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74112" indent="-237341" defTabSz="942899" eaLnBrk="0" fontAlgn="base" hangingPunct="0">
              <a:spcBef>
                <a:spcPct val="30000"/>
              </a:spcBef>
              <a:spcAft>
                <a:spcPct val="0"/>
              </a:spcAft>
              <a:defRPr kumimoji="1" sz="1400">
                <a:solidFill>
                  <a:schemeClr val="tx1"/>
                </a:solidFill>
                <a:latin typeface="Arial" charset="0"/>
                <a:ea typeface="ＭＳ Ｐ明朝" pitchFamily="18" charset="-128"/>
              </a:defRPr>
            </a:lvl7pPr>
            <a:lvl8pPr marL="3539103" indent="-237341" defTabSz="942899" eaLnBrk="0" fontAlgn="base" hangingPunct="0">
              <a:spcBef>
                <a:spcPct val="30000"/>
              </a:spcBef>
              <a:spcAft>
                <a:spcPct val="0"/>
              </a:spcAft>
              <a:defRPr kumimoji="1" sz="1400">
                <a:solidFill>
                  <a:schemeClr val="tx1"/>
                </a:solidFill>
                <a:latin typeface="Arial" charset="0"/>
                <a:ea typeface="ＭＳ Ｐ明朝" pitchFamily="18" charset="-128"/>
              </a:defRPr>
            </a:lvl8pPr>
            <a:lvl9pPr marL="4004095" indent="-237341" defTabSz="942899"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837214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児童虐待の保護者対応の基本をまとめている</a:t>
            </a:r>
            <a:endParaRPr lang="en-US" altLang="ja-JP" dirty="0"/>
          </a:p>
          <a:p>
            <a:pPr marL="355262">
              <a:lnSpc>
                <a:spcPts val="1998"/>
              </a:lnSpc>
              <a:spcBef>
                <a:spcPts val="599"/>
              </a:spcBef>
            </a:pPr>
            <a:r>
              <a:rPr lang="ja-JP" altLang="en-US" dirty="0"/>
              <a:t>高齢者で見た時の留意点が右側に記載しているので読んでみて</a:t>
            </a:r>
            <a:endParaRPr lang="en-US" altLang="ja-JP" dirty="0"/>
          </a:p>
          <a:p>
            <a:pPr marL="355262">
              <a:lnSpc>
                <a:spcPts val="1998"/>
              </a:lnSpc>
              <a:spcBef>
                <a:spcPts val="599"/>
              </a:spcBef>
            </a:pPr>
            <a:r>
              <a:rPr lang="ja-JP" altLang="en-US" dirty="0"/>
              <a:t>スライドは項目のみ抜粋</a:t>
            </a:r>
            <a:endParaRPr lang="en-US" altLang="ja-JP" dirty="0"/>
          </a:p>
          <a:p>
            <a:pPr marL="355262">
              <a:lnSpc>
                <a:spcPts val="1998"/>
              </a:lnSpc>
              <a:spcBef>
                <a:spcPts val="599"/>
              </a:spcBef>
            </a:pPr>
            <a:r>
              <a:rPr lang="ja-JP" altLang="en-US" dirty="0"/>
              <a:t>１　</a:t>
            </a:r>
            <a:endParaRPr lang="en-US" altLang="ja-JP" dirty="0"/>
          </a:p>
          <a:p>
            <a:pPr marL="355262">
              <a:lnSpc>
                <a:spcPts val="1998"/>
              </a:lnSpc>
              <a:spcBef>
                <a:spcPts val="599"/>
              </a:spcBef>
            </a:pPr>
            <a:r>
              <a:rPr lang="ja-JP" altLang="en-US" dirty="0"/>
              <a:t>２　いつ頃どんなことをする　首長申立てする際は即時抗告できるという相手が出来る手段も隠さず伝えておく</a:t>
            </a:r>
            <a:endParaRPr lang="en-US" altLang="ja-JP" dirty="0"/>
          </a:p>
          <a:p>
            <a:pPr marL="355262">
              <a:lnSpc>
                <a:spcPts val="1998"/>
              </a:lnSpc>
              <a:spcBef>
                <a:spcPts val="599"/>
              </a:spcBef>
            </a:pPr>
            <a:r>
              <a:rPr lang="ja-JP" altLang="en-US" dirty="0"/>
              <a:t>３　組織対応を前面に出すためにも、課長等上司がが出ていくことはお勧めしない</a:t>
            </a:r>
            <a:endParaRPr lang="en-US" altLang="ja-JP" dirty="0"/>
          </a:p>
          <a:p>
            <a:pPr marL="355262">
              <a:lnSpc>
                <a:spcPts val="1998"/>
              </a:lnSpc>
              <a:spcBef>
                <a:spcPts val="599"/>
              </a:spcBef>
            </a:pPr>
            <a:r>
              <a:rPr lang="ja-JP" altLang="en-US" dirty="0"/>
              <a:t>４　事実を　会えない場合、会えない事実</a:t>
            </a:r>
            <a:endParaRPr lang="en-US" altLang="ja-JP" dirty="0"/>
          </a:p>
          <a:p>
            <a:pPr marL="355262">
              <a:lnSpc>
                <a:spcPts val="1998"/>
              </a:lnSpc>
              <a:spcBef>
                <a:spcPts val="599"/>
              </a:spcBef>
            </a:pPr>
            <a:r>
              <a:rPr lang="ja-JP" altLang="en-US" dirty="0"/>
              <a:t>５　怒鳴っている時　「怒鳴っているので電話切ります」「お気持ち落ち着いてからお話しします」とその状態では対応しないよとお断り。</a:t>
            </a:r>
            <a:endParaRPr lang="en-US" altLang="ja-JP" dirty="0"/>
          </a:p>
          <a:p>
            <a:pPr marL="355262">
              <a:lnSpc>
                <a:spcPts val="1998"/>
              </a:lnSpc>
              <a:spcBef>
                <a:spcPts val="599"/>
              </a:spcBef>
            </a:pPr>
            <a:r>
              <a:rPr lang="ja-JP" altLang="en-US" dirty="0"/>
              <a:t>６　</a:t>
            </a:r>
            <a:endParaRPr lang="en-US" altLang="ja-JP" dirty="0"/>
          </a:p>
          <a:p>
            <a:pPr marL="355262">
              <a:lnSpc>
                <a:spcPts val="1998"/>
              </a:lnSpc>
              <a:spcBef>
                <a:spcPts val="599"/>
              </a:spcBef>
            </a:pPr>
            <a:r>
              <a:rPr lang="ja-JP" altLang="en-US" dirty="0"/>
              <a:t>７</a:t>
            </a:r>
            <a:endParaRPr lang="en-US" altLang="ja-JP" dirty="0"/>
          </a:p>
          <a:p>
            <a:pPr marL="355262">
              <a:lnSpc>
                <a:spcPts val="1998"/>
              </a:lnSpc>
              <a:spcBef>
                <a:spcPts val="599"/>
              </a:spcBef>
            </a:pPr>
            <a:r>
              <a:rPr lang="ja-JP" altLang="en-US" dirty="0"/>
              <a:t>８　分離後に再度戻るパターンもあるので・・・</a:t>
            </a:r>
            <a:endParaRPr lang="en-US" altLang="ja-JP" dirty="0"/>
          </a:p>
        </p:txBody>
      </p:sp>
      <p:sp>
        <p:nvSpPr>
          <p:cNvPr id="63492" name="スライド番号プレースホルダ 3"/>
          <p:cNvSpPr>
            <a:spLocks noGrp="1"/>
          </p:cNvSpPr>
          <p:nvPr>
            <p:ph type="sldNum" sz="quarter" idx="5"/>
          </p:nvPr>
        </p:nvSpPr>
        <p:spPr>
          <a:xfrm>
            <a:off x="6061081" y="9213093"/>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30</a:t>
            </a:fld>
            <a:endParaRPr lang="en-US" altLang="ja-JP" dirty="0">
              <a:solidFill>
                <a:srgbClr val="000000"/>
              </a:solidFill>
              <a:ea typeface="ＭＳ Ｐゴシック" charset="-128"/>
            </a:endParaRPr>
          </a:p>
        </p:txBody>
      </p:sp>
    </p:spTree>
    <p:extLst>
      <p:ext uri="{BB962C8B-B14F-4D97-AF65-F5344CB8AC3E}">
        <p14:creationId xmlns:p14="http://schemas.microsoft.com/office/powerpoint/2010/main" val="548763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９　のおわりの）を入れました　（高橋）</a:t>
            </a:r>
            <a:endParaRPr lang="en-US" altLang="ja-JP" dirty="0"/>
          </a:p>
          <a:p>
            <a:pPr marL="355262">
              <a:lnSpc>
                <a:spcPts val="1998"/>
              </a:lnSpc>
              <a:spcBef>
                <a:spcPts val="599"/>
              </a:spcBef>
            </a:pPr>
            <a:r>
              <a:rPr lang="ja-JP" altLang="en-US" dirty="0"/>
              <a:t>こう⇒膠へ変更</a:t>
            </a:r>
            <a:endParaRPr lang="en-US" altLang="ja-JP" dirty="0"/>
          </a:p>
          <a:p>
            <a:pPr marL="355262">
              <a:lnSpc>
                <a:spcPts val="1998"/>
              </a:lnSpc>
              <a:spcBef>
                <a:spcPts val="599"/>
              </a:spcBef>
            </a:pPr>
            <a:endParaRPr lang="en-US" altLang="ja-JP" dirty="0"/>
          </a:p>
          <a:p>
            <a:pPr marL="355262">
              <a:lnSpc>
                <a:spcPts val="1998"/>
              </a:lnSpc>
              <a:spcBef>
                <a:spcPts val="599"/>
              </a:spcBef>
            </a:pPr>
            <a:r>
              <a:rPr lang="ja-JP" altLang="en-US" dirty="0"/>
              <a:t>ノート</a:t>
            </a:r>
            <a:endParaRPr lang="en-US" altLang="ja-JP" dirty="0"/>
          </a:p>
          <a:p>
            <a:pPr marL="355262">
              <a:lnSpc>
                <a:spcPts val="1998"/>
              </a:lnSpc>
              <a:spcBef>
                <a:spcPts val="599"/>
              </a:spcBef>
            </a:pPr>
            <a:r>
              <a:rPr lang="ja-JP" altLang="en-US" dirty="0"/>
              <a:t>９　ここまでに対応なければ次に移るとしっかりと伝えていく</a:t>
            </a:r>
            <a:endParaRPr lang="en-US" altLang="ja-JP" dirty="0"/>
          </a:p>
          <a:p>
            <a:pPr marL="355262">
              <a:lnSpc>
                <a:spcPts val="1998"/>
              </a:lnSpc>
              <a:spcBef>
                <a:spcPts val="599"/>
              </a:spcBef>
            </a:pPr>
            <a:r>
              <a:rPr lang="ja-JP" altLang="en-US" dirty="0"/>
              <a:t>１０　④変えられた際は</a:t>
            </a:r>
            <a:endParaRPr lang="en-US" altLang="ja-JP" dirty="0"/>
          </a:p>
          <a:p>
            <a:pPr marL="355262">
              <a:lnSpc>
                <a:spcPts val="1998"/>
              </a:lnSpc>
              <a:spcBef>
                <a:spcPts val="599"/>
              </a:spcBef>
            </a:pPr>
            <a:r>
              <a:rPr lang="ja-JP" altLang="en-US" dirty="0"/>
              <a:t>１１　相手の意思をはねのけるという事は福祉職の方は特に行いずらいのではないか　</a:t>
            </a:r>
            <a:r>
              <a:rPr lang="en-US" altLang="ja-JP" dirty="0"/>
              <a:t>P.76</a:t>
            </a:r>
            <a:r>
              <a:rPr lang="ja-JP" altLang="en-US" dirty="0"/>
              <a:t>　</a:t>
            </a:r>
            <a:r>
              <a:rPr lang="en-US" altLang="ja-JP" dirty="0"/>
              <a:t>11</a:t>
            </a:r>
            <a:r>
              <a:rPr lang="ja-JP" altLang="en-US" dirty="0"/>
              <a:t>は読んでおいて欲しい。迷った時も参考になるもの</a:t>
            </a:r>
            <a:endParaRPr lang="en-US" altLang="ja-JP" dirty="0"/>
          </a:p>
          <a:p>
            <a:pPr marL="355262">
              <a:lnSpc>
                <a:spcPts val="1998"/>
              </a:lnSpc>
              <a:spcBef>
                <a:spcPts val="599"/>
              </a:spcBef>
            </a:pPr>
            <a:r>
              <a:rPr lang="ja-JP" altLang="en-US" dirty="0"/>
              <a:t>１２　何に価値をおいて生活しているのか</a:t>
            </a:r>
            <a:endParaRPr lang="en-US" altLang="ja-JP" dirty="0"/>
          </a:p>
          <a:p>
            <a:pPr marL="355262">
              <a:lnSpc>
                <a:spcPts val="1998"/>
              </a:lnSpc>
              <a:spcBef>
                <a:spcPts val="599"/>
              </a:spcBef>
            </a:pPr>
            <a:endParaRPr lang="en-US" altLang="ja-JP" dirty="0"/>
          </a:p>
          <a:p>
            <a:pPr marL="355262">
              <a:lnSpc>
                <a:spcPts val="1998"/>
              </a:lnSpc>
              <a:spcBef>
                <a:spcPts val="599"/>
              </a:spcBef>
            </a:pPr>
            <a:endParaRPr lang="en-US" altLang="ja-JP" dirty="0"/>
          </a:p>
          <a:p>
            <a:pPr marL="355262">
              <a:lnSpc>
                <a:spcPts val="1998"/>
              </a:lnSpc>
              <a:spcBef>
                <a:spcPts val="599"/>
              </a:spcBef>
            </a:pPr>
            <a:r>
              <a:rPr lang="ja-JP" altLang="en-US" dirty="0"/>
              <a:t>一旦：体をのび～</a:t>
            </a: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506307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最後に参照スライドいれる</a:t>
            </a:r>
            <a:endParaRPr lang="en-US" altLang="ja-JP" dirty="0"/>
          </a:p>
          <a:p>
            <a:pPr marL="355262">
              <a:lnSpc>
                <a:spcPts val="1998"/>
              </a:lnSpc>
              <a:spcBef>
                <a:spcPts val="599"/>
              </a:spcBef>
            </a:pPr>
            <a:endParaRPr lang="en-US" altLang="ja-JP" dirty="0"/>
          </a:p>
          <a:p>
            <a:pPr marL="355262">
              <a:lnSpc>
                <a:spcPts val="1998"/>
              </a:lnSpc>
              <a:spcBef>
                <a:spcPts val="599"/>
              </a:spcBef>
            </a:pPr>
            <a:r>
              <a:rPr lang="ja-JP" altLang="en-US" dirty="0"/>
              <a:t>ノート</a:t>
            </a:r>
            <a:endParaRPr lang="en-US" altLang="ja-JP" dirty="0"/>
          </a:p>
          <a:p>
            <a:pPr marL="355262">
              <a:lnSpc>
                <a:spcPts val="1998"/>
              </a:lnSpc>
              <a:spcBef>
                <a:spcPts val="599"/>
              </a:spcBef>
            </a:pPr>
            <a:r>
              <a:rPr lang="ja-JP" altLang="en-US" dirty="0"/>
              <a:t>警察　１回目の質問：警察との情報共有について、警察に情報を求められる際は「捜査」なので手続きを踏んで情報収集をしていく必要ある。通報に対して警察から貰う事は可能だが、警察から求められた際は市区町村の担当者と警察で書類のやりとりをした上での対応とする必要あり</a:t>
            </a:r>
            <a:endParaRPr lang="en-US" altLang="ja-JP" dirty="0"/>
          </a:p>
          <a:p>
            <a:pPr marL="355262">
              <a:lnSpc>
                <a:spcPts val="1998"/>
              </a:lnSpc>
              <a:spcBef>
                <a:spcPts val="599"/>
              </a:spcBef>
            </a:pPr>
            <a:r>
              <a:rPr lang="ja-JP" altLang="en-US" dirty="0"/>
              <a:t>在宅サービスの措置の導入　本人に申請や契約や意思がない時など　お役立ち帳</a:t>
            </a:r>
            <a:r>
              <a:rPr lang="en-US" altLang="ja-JP" dirty="0"/>
              <a:t>P110</a:t>
            </a:r>
          </a:p>
          <a:p>
            <a:pPr marL="355262">
              <a:lnSpc>
                <a:spcPts val="1998"/>
              </a:lnSpc>
              <a:spcBef>
                <a:spcPts val="599"/>
              </a:spcBef>
            </a:pPr>
            <a:r>
              <a:rPr lang="en-US" altLang="ja-JP" dirty="0"/>
              <a:t>※</a:t>
            </a:r>
            <a:r>
              <a:rPr lang="ja-JP" altLang="en-US" dirty="0"/>
              <a:t>生活保護　</a:t>
            </a:r>
            <a:r>
              <a:rPr lang="en-US" altLang="ja-JP" dirty="0"/>
              <a:t>63</a:t>
            </a:r>
            <a:r>
              <a:rPr lang="ja-JP" altLang="en-US" dirty="0"/>
              <a:t>条返還　保険の分も全額支払わないといけないことはしっかりと意識しておく　資産が大きく減らされたと問題になる可能性もある</a:t>
            </a:r>
            <a:endParaRPr lang="en-US" altLang="ja-JP" dirty="0"/>
          </a:p>
          <a:p>
            <a:pPr marL="355262">
              <a:lnSpc>
                <a:spcPts val="1998"/>
              </a:lnSpc>
              <a:spcBef>
                <a:spcPts val="599"/>
              </a:spcBef>
            </a:pPr>
            <a:endParaRPr lang="en-US" altLang="ja-JP" dirty="0"/>
          </a:p>
          <a:p>
            <a:pPr marL="355262">
              <a:lnSpc>
                <a:spcPts val="1998"/>
              </a:lnSpc>
              <a:spcBef>
                <a:spcPts val="599"/>
              </a:spcBef>
            </a:pP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03834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xfrm>
            <a:off x="674695" y="4687890"/>
            <a:ext cx="5386387" cy="4934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487"/>
              </a:lnSpc>
              <a:spcBef>
                <a:spcPts val="599"/>
              </a:spcBef>
            </a:pPr>
            <a:r>
              <a:rPr lang="ja-JP" altLang="en-US" dirty="0"/>
              <a:t>禁則処理で一部調整しました　</a:t>
            </a:r>
            <a:endParaRPr lang="en-US" altLang="ja-JP" dirty="0"/>
          </a:p>
          <a:p>
            <a:pPr marL="355262">
              <a:lnSpc>
                <a:spcPts val="1487"/>
              </a:lnSpc>
              <a:spcBef>
                <a:spcPts val="599"/>
              </a:spcBef>
            </a:pPr>
            <a:r>
              <a:rPr lang="ja-JP" altLang="en-US" dirty="0"/>
              <a:t>お役立ち帳掲載の証票は一つ前のものなので、国マニュアル</a:t>
            </a:r>
            <a:r>
              <a:rPr lang="en-US" altLang="ja-JP" dirty="0"/>
              <a:t>p</a:t>
            </a:r>
            <a:r>
              <a:rPr lang="ja-JP" altLang="en-US" dirty="0"/>
              <a:t>６８紹介していただき、併せて条文が抜けていることを伝えていただきますか？　別途センターから補足説明でもよいですが</a:t>
            </a:r>
            <a:r>
              <a:rPr lang="en-US" altLang="ja-JP" dirty="0"/>
              <a:t>…</a:t>
            </a:r>
          </a:p>
          <a:p>
            <a:pPr marL="355262">
              <a:lnSpc>
                <a:spcPts val="1487"/>
              </a:lnSpc>
              <a:spcBef>
                <a:spcPts val="599"/>
              </a:spcBef>
            </a:pPr>
            <a:r>
              <a:rPr lang="ja-JP" altLang="en-US" dirty="0"/>
              <a:t>権限行使の部分は、「講義１－１」と「講義３」を思い出していただきましょう　　</a:t>
            </a:r>
            <a:endParaRPr lang="en-US" altLang="ja-JP" dirty="0"/>
          </a:p>
          <a:p>
            <a:pPr marL="355262">
              <a:lnSpc>
                <a:spcPts val="1487"/>
              </a:lnSpc>
              <a:spcBef>
                <a:spcPts val="599"/>
              </a:spcBef>
            </a:pPr>
            <a:endParaRPr lang="en-US" altLang="ja-JP" dirty="0"/>
          </a:p>
          <a:p>
            <a:pPr marL="355262">
              <a:lnSpc>
                <a:spcPts val="1487"/>
              </a:lnSpc>
              <a:spcBef>
                <a:spcPts val="599"/>
              </a:spcBef>
            </a:pPr>
            <a:r>
              <a:rPr lang="ja-JP" altLang="en-US" dirty="0"/>
              <a:t>以上高橋</a:t>
            </a:r>
            <a:endParaRPr lang="en-US" altLang="ja-JP" dirty="0"/>
          </a:p>
          <a:p>
            <a:pPr marL="355262">
              <a:lnSpc>
                <a:spcPts val="1487"/>
              </a:lnSpc>
              <a:spcBef>
                <a:spcPts val="599"/>
              </a:spcBef>
            </a:pPr>
            <a:endParaRPr lang="en-US" altLang="ja-JP" dirty="0"/>
          </a:p>
          <a:p>
            <a:pPr marL="355262">
              <a:lnSpc>
                <a:spcPts val="1487"/>
              </a:lnSpc>
              <a:spcBef>
                <a:spcPts val="599"/>
              </a:spcBef>
            </a:pPr>
            <a:r>
              <a:rPr lang="ja-JP" altLang="en-US" dirty="0"/>
              <a:t>ノート</a:t>
            </a:r>
            <a:endParaRPr lang="en-US" altLang="ja-JP" dirty="0"/>
          </a:p>
          <a:p>
            <a:pPr marL="355262">
              <a:lnSpc>
                <a:spcPts val="1487"/>
              </a:lnSpc>
              <a:spcBef>
                <a:spcPts val="599"/>
              </a:spcBef>
            </a:pPr>
            <a:r>
              <a:rPr lang="ja-JP" altLang="en-US" dirty="0"/>
              <a:t>●立入は区市町村職員が中心で行い、そこに包括や医師などが同行すること可能</a:t>
            </a:r>
            <a:endParaRPr lang="en-US" altLang="ja-JP" dirty="0"/>
          </a:p>
          <a:p>
            <a:pPr marL="355262">
              <a:lnSpc>
                <a:spcPts val="1487"/>
              </a:lnSpc>
              <a:spcBef>
                <a:spcPts val="599"/>
              </a:spcBef>
            </a:pPr>
            <a:r>
              <a:rPr lang="ja-JP" altLang="en-US" dirty="0"/>
              <a:t>●これは要件だが、１日目の講義３でもあったが事実が確認できないという時も恐れが行うこと可能。元気だったら「よかった」となる。</a:t>
            </a:r>
            <a:endParaRPr lang="en-US" altLang="ja-JP" dirty="0"/>
          </a:p>
          <a:p>
            <a:pPr marL="355262">
              <a:lnSpc>
                <a:spcPts val="1487"/>
              </a:lnSpc>
              <a:spcBef>
                <a:spcPts val="599"/>
              </a:spcBef>
            </a:pPr>
            <a:r>
              <a:rPr lang="ja-JP" altLang="en-US" dirty="0"/>
              <a:t>●「入らないで」といわれても入ることできる。高齢者虐待防止法では鍵も勝手にあけられないので、訪問を繰り返す必要がある。</a:t>
            </a:r>
            <a:endParaRPr lang="en-US" altLang="ja-JP" dirty="0"/>
          </a:p>
          <a:p>
            <a:pPr marL="355262">
              <a:lnSpc>
                <a:spcPts val="1487"/>
              </a:lnSpc>
              <a:spcBef>
                <a:spcPts val="599"/>
              </a:spcBef>
            </a:pPr>
            <a:r>
              <a:rPr lang="ja-JP" altLang="en-US" dirty="0"/>
              <a:t>　お役立ち帳</a:t>
            </a:r>
            <a:r>
              <a:rPr lang="en-US" altLang="ja-JP" dirty="0"/>
              <a:t>P.92</a:t>
            </a:r>
            <a:r>
              <a:rPr lang="ja-JP" altLang="en-US" dirty="0"/>
              <a:t>に具体的なシミュレーション載っている（</a:t>
            </a:r>
            <a:r>
              <a:rPr lang="en-US" altLang="ja-JP" dirty="0"/>
              <a:t>P.92</a:t>
            </a:r>
            <a:r>
              <a:rPr lang="ja-JP" altLang="en-US" dirty="0"/>
              <a:t>　読み上げ）</a:t>
            </a:r>
            <a:endParaRPr lang="en-US" altLang="ja-JP" dirty="0"/>
          </a:p>
          <a:p>
            <a:pPr marL="355262">
              <a:lnSpc>
                <a:spcPts val="1487"/>
              </a:lnSpc>
              <a:spcBef>
                <a:spcPts val="599"/>
              </a:spcBef>
            </a:pPr>
            <a:r>
              <a:rPr lang="ja-JP" altLang="en-US" dirty="0"/>
              <a:t>　〇緊急時　講義３でもあったが緊急事務管理の話もあった</a:t>
            </a:r>
            <a:endParaRPr lang="en-US" altLang="ja-JP" dirty="0"/>
          </a:p>
          <a:p>
            <a:pPr marL="355262">
              <a:lnSpc>
                <a:spcPts val="1487"/>
              </a:lnSpc>
              <a:spcBef>
                <a:spcPts val="599"/>
              </a:spcBef>
            </a:pPr>
            <a:endParaRPr lang="en-US" altLang="ja-JP" dirty="0"/>
          </a:p>
          <a:p>
            <a:pPr marL="355262">
              <a:lnSpc>
                <a:spcPts val="1487"/>
              </a:lnSpc>
              <a:spcBef>
                <a:spcPts val="599"/>
              </a:spcBef>
            </a:pPr>
            <a:r>
              <a:rPr lang="ja-JP" altLang="en-US" dirty="0"/>
              <a:t>実態は、待ち伏せやること　敷地内に物が落ちてしまったのでとらせてと言ってはいるなど</a:t>
            </a:r>
            <a:endParaRPr lang="en-US" altLang="ja-JP" dirty="0"/>
          </a:p>
          <a:p>
            <a:pPr marL="355262">
              <a:lnSpc>
                <a:spcPts val="1998"/>
              </a:lnSpc>
              <a:spcBef>
                <a:spcPts val="599"/>
              </a:spcBef>
            </a:pP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930730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修正ありがとうございます</a:t>
            </a:r>
            <a:endParaRPr kumimoji="1" lang="en-US" altLang="ja-JP" dirty="0"/>
          </a:p>
          <a:p>
            <a:endParaRPr kumimoji="1" lang="en-US" altLang="ja-JP" dirty="0"/>
          </a:p>
          <a:p>
            <a:r>
              <a:rPr kumimoji="1" lang="en-US" altLang="ja-JP" dirty="0"/>
              <a:t>R5</a:t>
            </a:r>
            <a:r>
              <a:rPr kumimoji="1" lang="ja-JP" altLang="en-US" dirty="0"/>
              <a:t>　老福法第</a:t>
            </a:r>
            <a:r>
              <a:rPr kumimoji="1" lang="en-US" altLang="ja-JP" dirty="0"/>
              <a:t>10</a:t>
            </a:r>
            <a:r>
              <a:rPr kumimoji="1" lang="ja-JP" altLang="en-US" dirty="0"/>
              <a:t>条の</a:t>
            </a:r>
            <a:r>
              <a:rPr kumimoji="1" lang="en-US" altLang="ja-JP" dirty="0"/>
              <a:t>4</a:t>
            </a:r>
            <a:r>
              <a:rPr kumimoji="1" lang="ja-JP" altLang="en-US" dirty="0"/>
              <a:t>を追加</a:t>
            </a:r>
            <a:endParaRPr kumimoji="1" lang="en-US" altLang="ja-JP" dirty="0"/>
          </a:p>
          <a:p>
            <a:endParaRPr kumimoji="1" lang="en-US" altLang="ja-JP" dirty="0"/>
          </a:p>
          <a:p>
            <a:r>
              <a:rPr kumimoji="1" lang="ja-JP" altLang="en-US" dirty="0"/>
              <a:t>高齢者虐待防止法第</a:t>
            </a:r>
            <a:r>
              <a:rPr kumimoji="1" lang="en-US" altLang="ja-JP" dirty="0"/>
              <a:t>9</a:t>
            </a:r>
            <a:r>
              <a:rPr kumimoji="1" lang="ja-JP" altLang="en-US" dirty="0"/>
              <a:t>条</a:t>
            </a:r>
            <a:r>
              <a:rPr kumimoji="1" lang="en-US" altLang="ja-JP" dirty="0"/>
              <a:t>2</a:t>
            </a:r>
            <a:r>
              <a:rPr kumimoji="1" lang="ja-JP" altLang="en-US" dirty="0"/>
              <a:t>項</a:t>
            </a:r>
            <a:endParaRPr kumimoji="1" lang="en-US" altLang="ja-JP" dirty="0"/>
          </a:p>
          <a:p>
            <a:endParaRPr kumimoji="1" lang="en-US" altLang="ja-JP" dirty="0"/>
          </a:p>
          <a:p>
            <a:r>
              <a:rPr kumimoji="1" lang="en-US" altLang="ja-JP" dirty="0"/>
              <a:t>R4</a:t>
            </a:r>
            <a:r>
              <a:rPr kumimoji="1" lang="ja-JP" altLang="en-US" dirty="0"/>
              <a:t>　「その他」の養護者の分離の（　）内を追加</a:t>
            </a:r>
            <a:endParaRPr kumimoji="1" lang="en-US" altLang="ja-JP" dirty="0"/>
          </a:p>
          <a:p>
            <a:endParaRPr kumimoji="1" lang="en-US" altLang="ja-JP" dirty="0"/>
          </a:p>
          <a:p>
            <a:r>
              <a:rPr kumimoji="1" lang="ja-JP" altLang="en-US" dirty="0"/>
              <a:t>特養以外の措置</a:t>
            </a:r>
            <a:endParaRPr kumimoji="1" lang="en-US" altLang="ja-JP" dirty="0"/>
          </a:p>
          <a:p>
            <a:r>
              <a:rPr kumimoji="1" lang="ja-JP" altLang="en-US" dirty="0"/>
              <a:t>養護受託の説明→お役立ち帳ｐ</a:t>
            </a:r>
            <a:r>
              <a:rPr kumimoji="1" lang="en-US" altLang="ja-JP" dirty="0"/>
              <a:t>102</a:t>
            </a:r>
            <a:r>
              <a:rPr kumimoji="1" lang="ja-JP" altLang="en-US" dirty="0"/>
              <a:t>で説明</a:t>
            </a:r>
            <a:endParaRPr kumimoji="1" lang="en-US" altLang="ja-JP" dirty="0"/>
          </a:p>
          <a:p>
            <a:endParaRPr kumimoji="1" lang="en-US" altLang="ja-JP" dirty="0"/>
          </a:p>
          <a:p>
            <a:r>
              <a:rPr kumimoji="1" lang="ja-JP" altLang="en-US" dirty="0"/>
              <a:t>お役立ち帳に例あり</a:t>
            </a:r>
          </a:p>
          <a:p>
            <a:endParaRPr kumimoji="1" lang="en-US" altLang="ja-JP" dirty="0"/>
          </a:p>
          <a:p>
            <a:r>
              <a:rPr kumimoji="1" lang="ja-JP" altLang="en-US" dirty="0"/>
              <a:t>ノート</a:t>
            </a:r>
            <a:endParaRPr kumimoji="1" lang="en-US" altLang="ja-JP" dirty="0"/>
          </a:p>
          <a:p>
            <a:r>
              <a:rPr kumimoji="1" lang="ja-JP" altLang="en-US" dirty="0"/>
              <a:t>さらっと</a:t>
            </a:r>
          </a:p>
        </p:txBody>
      </p:sp>
    </p:spTree>
    <p:extLst>
      <p:ext uri="{BB962C8B-B14F-4D97-AF65-F5344CB8AC3E}">
        <p14:creationId xmlns:p14="http://schemas.microsoft.com/office/powerpoint/2010/main" val="2594569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区を追加</a:t>
            </a:r>
            <a:endParaRPr kumimoji="1" lang="en-US" altLang="ja-JP" dirty="0"/>
          </a:p>
          <a:p>
            <a:endParaRPr kumimoji="1" lang="en-US" altLang="ja-JP" dirty="0"/>
          </a:p>
          <a:p>
            <a:r>
              <a:rPr kumimoji="1" lang="ja-JP" altLang="en-US" dirty="0"/>
              <a:t>看護小規模多機能型居宅介護の</a:t>
            </a:r>
            <a:r>
              <a:rPr kumimoji="1" lang="en-US" altLang="ja-JP" dirty="0"/>
              <a:t>※</a:t>
            </a:r>
            <a:r>
              <a:rPr kumimoji="1" lang="ja-JP" altLang="en-US" dirty="0"/>
              <a:t>の説明ないので</a:t>
            </a:r>
            <a:r>
              <a:rPr kumimoji="1" lang="en-US" altLang="ja-JP" dirty="0"/>
              <a:t>※</a:t>
            </a:r>
            <a:r>
              <a:rPr kumimoji="1" lang="ja-JP" altLang="en-US" dirty="0"/>
              <a:t>を抜いていいでしょうか</a:t>
            </a:r>
            <a:endParaRPr kumimoji="1" lang="en-US" altLang="ja-JP" dirty="0"/>
          </a:p>
          <a:p>
            <a:endParaRPr kumimoji="1" lang="en-US" altLang="ja-JP" dirty="0"/>
          </a:p>
          <a:p>
            <a:r>
              <a:rPr kumimoji="1" lang="ja-JP" altLang="en-US" dirty="0"/>
              <a:t>ノート</a:t>
            </a:r>
            <a:endParaRPr kumimoji="1" lang="en-US" altLang="ja-JP" dirty="0"/>
          </a:p>
          <a:p>
            <a:r>
              <a:rPr kumimoji="1" lang="ja-JP" altLang="en-US" dirty="0"/>
              <a:t>●・「生命身体～場合」等があるので、例示。</a:t>
            </a:r>
            <a:endParaRPr kumimoji="1" lang="en-US" altLang="ja-JP" dirty="0"/>
          </a:p>
          <a:p>
            <a:r>
              <a:rPr kumimoji="1" lang="ja-JP" altLang="en-US" dirty="0"/>
              <a:t>・養護　虐待は環境上の理由に該当するので可能</a:t>
            </a:r>
            <a:endParaRPr kumimoji="1" lang="en-US" altLang="ja-JP" dirty="0"/>
          </a:p>
          <a:p>
            <a:r>
              <a:rPr kumimoji="1" lang="ja-JP" altLang="en-US" dirty="0"/>
              <a:t>・</a:t>
            </a:r>
          </a:p>
        </p:txBody>
      </p:sp>
    </p:spTree>
    <p:extLst>
      <p:ext uri="{BB962C8B-B14F-4D97-AF65-F5344CB8AC3E}">
        <p14:creationId xmlns:p14="http://schemas.microsoft.com/office/powerpoint/2010/main" val="2101969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◆実施の仕方は非公開資料が参考になる　イメージもつくし、制限するにも本人や養護者に対して何を行う必要があるのか</a:t>
            </a:r>
            <a:endParaRPr kumimoji="1" lang="en-US" altLang="ja-JP" dirty="0"/>
          </a:p>
          <a:p>
            <a:r>
              <a:rPr kumimoji="1" lang="ja-JP" altLang="en-US" dirty="0"/>
              <a:t>全部読み上げ</a:t>
            </a:r>
            <a:endParaRPr kumimoji="1" lang="en-US" altLang="ja-JP" dirty="0"/>
          </a:p>
          <a:p>
            <a:r>
              <a:rPr kumimoji="1" lang="ja-JP" altLang="en-US" dirty="0"/>
              <a:t>施設管理権の際はしっかりと区市町村側が主体となって話し合いを実施して行う</a:t>
            </a:r>
            <a:endParaRPr kumimoji="1" lang="en-US" altLang="ja-JP" dirty="0"/>
          </a:p>
          <a:p>
            <a:r>
              <a:rPr kumimoji="1" lang="ja-JP" altLang="en-US" dirty="0"/>
              <a:t>解除：二番目に権利はないと伝えたが、それは強制することはないということ　弁護士の説明であったが、制限しっぱなしは双方の会う行為を止めることを続けることになる　そこは根拠をもって行う、</a:t>
            </a:r>
            <a:endParaRPr kumimoji="1" lang="en-US" altLang="ja-JP" dirty="0"/>
          </a:p>
          <a:p>
            <a:r>
              <a:rPr kumimoji="1" lang="ja-JP" altLang="en-US" dirty="0"/>
              <a:t>何故制限をするのかを養護者に伝えて、解除していくために「これを約束をして」と話を続ける必要ある　</a:t>
            </a:r>
            <a:endParaRPr kumimoji="1" lang="en-US" altLang="ja-JP" dirty="0"/>
          </a:p>
        </p:txBody>
      </p:sp>
    </p:spTree>
    <p:extLst>
      <p:ext uri="{BB962C8B-B14F-4D97-AF65-F5344CB8AC3E}">
        <p14:creationId xmlns:p14="http://schemas.microsoft.com/office/powerpoint/2010/main" val="250587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●・・・口座ごと止めると公共料金止まってしまうなど影響出る</a:t>
            </a:r>
            <a:endParaRPr kumimoji="1" lang="en-US" altLang="ja-JP" dirty="0"/>
          </a:p>
          <a:p>
            <a:r>
              <a:rPr kumimoji="1" lang="ja-JP" altLang="en-US" dirty="0"/>
              <a:t>●・・本人が引き出せない状況　申立てするなど　金融機関の支店長によって「文書欲しい」「了解」「何もしない」など対応変わる</a:t>
            </a:r>
            <a:endParaRPr kumimoji="1" lang="en-US" altLang="ja-JP" dirty="0"/>
          </a:p>
          <a:p>
            <a:r>
              <a:rPr kumimoji="1" lang="ja-JP" altLang="en-US" dirty="0"/>
              <a:t>支店長が契約者の財産を守る危機管理として行ってもらえることある　ただ、強制はできないので「やって」とは言えないので注意</a:t>
            </a:r>
            <a:endParaRPr kumimoji="1" lang="en-US" altLang="ja-JP" dirty="0"/>
          </a:p>
          <a:p>
            <a:r>
              <a:rPr kumimoji="1" lang="en-US" altLang="ja-JP" dirty="0"/>
              <a:t>※</a:t>
            </a:r>
            <a:r>
              <a:rPr kumimoji="1" lang="ja-JP" altLang="en-US" dirty="0"/>
              <a:t>保全処分は早くでる　鑑定が入る　養護者が即時抗告したり長引きそうな事案は行っておくこと重要。</a:t>
            </a:r>
            <a:endParaRPr kumimoji="1" lang="en-US" altLang="ja-JP" dirty="0"/>
          </a:p>
          <a:p>
            <a:r>
              <a:rPr kumimoji="1" lang="ja-JP" altLang="en-US" dirty="0"/>
              <a:t>ただ、実態として審判が早くおりるので保全処分は出さないというパターンもあるとのこと　それは家裁で判断している</a:t>
            </a:r>
            <a:endParaRPr kumimoji="1" lang="en-US" altLang="ja-JP" dirty="0"/>
          </a:p>
          <a:p>
            <a:endParaRPr kumimoji="1" lang="en-US" altLang="ja-JP" dirty="0"/>
          </a:p>
          <a:p>
            <a:r>
              <a:rPr kumimoji="1" lang="ja-JP" altLang="en-US" dirty="0"/>
              <a:t>休憩</a:t>
            </a:r>
            <a:endParaRPr kumimoji="1" lang="en-US" altLang="ja-JP" dirty="0"/>
          </a:p>
        </p:txBody>
      </p:sp>
    </p:spTree>
    <p:extLst>
      <p:ext uri="{BB962C8B-B14F-4D97-AF65-F5344CB8AC3E}">
        <p14:creationId xmlns:p14="http://schemas.microsoft.com/office/powerpoint/2010/main" val="4253385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演習事例　</a:t>
            </a:r>
            <a:r>
              <a:rPr kumimoji="1" lang="en-US" altLang="ja-JP" dirty="0"/>
              <a:t>P.8</a:t>
            </a:r>
            <a:r>
              <a:rPr kumimoji="1" lang="ja-JP" altLang="en-US" dirty="0"/>
              <a:t>　事例情報その４　読み上げ　</a:t>
            </a:r>
            <a:endParaRPr kumimoji="1" lang="en-US" altLang="ja-JP" dirty="0"/>
          </a:p>
          <a:p>
            <a:r>
              <a:rPr kumimoji="1" lang="ja-JP" altLang="en-US" dirty="0"/>
              <a:t>・～「通帳しまってあった」　まで</a:t>
            </a:r>
            <a:endParaRPr kumimoji="1" lang="en-US" altLang="ja-JP" dirty="0"/>
          </a:p>
          <a:p>
            <a:r>
              <a:rPr kumimoji="1" lang="ja-JP" altLang="en-US" dirty="0"/>
              <a:t>経済状況しっかりと聞いておくという行為と相手の頑張りを承認していく行為を同時に行っていた</a:t>
            </a:r>
            <a:endParaRPr kumimoji="1" lang="en-US" altLang="ja-JP" dirty="0"/>
          </a:p>
          <a:p>
            <a:endParaRPr kumimoji="1" lang="en-US" altLang="ja-JP" dirty="0"/>
          </a:p>
          <a:p>
            <a:r>
              <a:rPr kumimoji="1" lang="ja-JP" altLang="en-US" dirty="0"/>
              <a:t>・「</a:t>
            </a:r>
            <a:r>
              <a:rPr kumimoji="1" lang="en-US" altLang="ja-JP" dirty="0"/>
              <a:t>B</a:t>
            </a:r>
            <a:r>
              <a:rPr kumimoji="1" lang="ja-JP" altLang="en-US" dirty="0"/>
              <a:t>さんの受診」～「終結まで検討」まで</a:t>
            </a:r>
            <a:endParaRPr kumimoji="1" lang="en-US" altLang="ja-JP" dirty="0"/>
          </a:p>
          <a:p>
            <a:r>
              <a:rPr kumimoji="1" lang="en-US" altLang="ja-JP" dirty="0"/>
              <a:t>B</a:t>
            </a:r>
            <a:r>
              <a:rPr kumimoji="1" lang="ja-JP" altLang="en-US" dirty="0"/>
              <a:t>さんの価値観は　ママが決めるのが中心にあるので「ママが～」と言葉をつかって</a:t>
            </a:r>
            <a:r>
              <a:rPr kumimoji="1" lang="en-US" altLang="ja-JP" dirty="0"/>
              <a:t>B</a:t>
            </a:r>
            <a:r>
              <a:rPr kumimoji="1" lang="ja-JP" altLang="en-US" dirty="0"/>
              <a:t>さんに働き掛けている</a:t>
            </a:r>
            <a:endParaRPr kumimoji="1" lang="en-US" altLang="ja-JP" dirty="0"/>
          </a:p>
          <a:p>
            <a:endParaRPr kumimoji="1" lang="en-US" altLang="ja-JP" dirty="0"/>
          </a:p>
          <a:p>
            <a:r>
              <a:rPr kumimoji="1" lang="ja-JP" altLang="en-US" dirty="0"/>
              <a:t>コア会議やケース会議の開催時期は２週間後や１っか月後の期間も区切りつつ、変化がおこり話し合いが必要になればその期間関係なく都度行う事もある</a:t>
            </a:r>
            <a:endParaRPr kumimoji="1" lang="en-US" altLang="ja-JP" dirty="0"/>
          </a:p>
          <a:p>
            <a:r>
              <a:rPr kumimoji="1" lang="ja-JP" altLang="en-US" dirty="0"/>
              <a:t>ずっと話し合いしていないなどならないようにフレキシブルに対応</a:t>
            </a:r>
            <a:endParaRPr kumimoji="1" lang="en-US" altLang="ja-JP" dirty="0"/>
          </a:p>
          <a:p>
            <a:endParaRPr kumimoji="1" lang="en-US" altLang="ja-JP" dirty="0"/>
          </a:p>
          <a:p>
            <a:r>
              <a:rPr kumimoji="1" lang="ja-JP" altLang="en-US" dirty="0"/>
              <a:t>・「事例状況の変化」～「豊かになっていると感じました」まで</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14240">
              <a:defRPr/>
            </a:pPr>
            <a:fld id="{C2893CC3-62FB-4ED9-A2BE-B2FD98A89045}" type="slidenum">
              <a:rPr lang="ja-JP" altLang="en-US" sz="1400">
                <a:solidFill>
                  <a:prstClr val="black"/>
                </a:solidFill>
              </a:rPr>
              <a:pPr defTabSz="914240">
                <a:defRPr/>
              </a:pPr>
              <a:t>38</a:t>
            </a:fld>
            <a:endParaRPr lang="ja-JP" altLang="en-US" sz="1400">
              <a:solidFill>
                <a:prstClr val="black"/>
              </a:solidFill>
            </a:endParaRPr>
          </a:p>
        </p:txBody>
      </p:sp>
    </p:spTree>
    <p:extLst>
      <p:ext uri="{BB962C8B-B14F-4D97-AF65-F5344CB8AC3E}">
        <p14:creationId xmlns:p14="http://schemas.microsoft.com/office/powerpoint/2010/main" val="4079396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コア会議で話し合い</a:t>
            </a:r>
            <a:endParaRPr kumimoji="1" lang="en-US" altLang="ja-JP" dirty="0"/>
          </a:p>
          <a:p>
            <a:r>
              <a:rPr kumimoji="1" lang="ja-JP" altLang="en-US" dirty="0"/>
              <a:t>情報収集している段階</a:t>
            </a:r>
          </a:p>
        </p:txBody>
      </p:sp>
    </p:spTree>
    <p:extLst>
      <p:ext uri="{BB962C8B-B14F-4D97-AF65-F5344CB8AC3E}">
        <p14:creationId xmlns:p14="http://schemas.microsoft.com/office/powerpoint/2010/main" val="107982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対応～終結</a:t>
            </a:r>
            <a:endParaRPr kumimoji="1" lang="en-US" altLang="ja-JP" dirty="0"/>
          </a:p>
          <a:p>
            <a:r>
              <a:rPr kumimoji="1" lang="ja-JP" altLang="en-US" dirty="0"/>
              <a:t>対応時は支援の輪を広げて生活の安定に向けて対応を行っていく</a:t>
            </a:r>
          </a:p>
        </p:txBody>
      </p:sp>
      <p:sp>
        <p:nvSpPr>
          <p:cNvPr id="4" name="スライド番号プレースホルダー 3"/>
          <p:cNvSpPr>
            <a:spLocks noGrp="1"/>
          </p:cNvSpPr>
          <p:nvPr>
            <p:ph type="sldNum" sz="quarter" idx="10"/>
          </p:nvPr>
        </p:nvSpPr>
        <p:spPr/>
        <p:txBody>
          <a:bodyPr/>
          <a:lstStyle/>
          <a:p>
            <a:pPr defTabSz="914240">
              <a:defRPr/>
            </a:pPr>
            <a:fld id="{C2893CC3-62FB-4ED9-A2BE-B2FD98A89045}" type="slidenum">
              <a:rPr lang="ja-JP" altLang="en-US" sz="1400">
                <a:solidFill>
                  <a:prstClr val="black"/>
                </a:solidFill>
              </a:rPr>
              <a:pPr defTabSz="914240">
                <a:defRPr/>
              </a:pPr>
              <a:t>4</a:t>
            </a:fld>
            <a:endParaRPr lang="ja-JP" altLang="en-US" sz="1400">
              <a:solidFill>
                <a:prstClr val="black"/>
              </a:solidFill>
            </a:endParaRPr>
          </a:p>
        </p:txBody>
      </p:sp>
    </p:spTree>
    <p:extLst>
      <p:ext uri="{BB962C8B-B14F-4D97-AF65-F5344CB8AC3E}">
        <p14:creationId xmlns:p14="http://schemas.microsoft.com/office/powerpoint/2010/main" val="4079396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スライド イメージ プレースホルダー 1">
            <a:extLst>
              <a:ext uri="{FF2B5EF4-FFF2-40B4-BE49-F238E27FC236}">
                <a16:creationId xmlns:a16="http://schemas.microsoft.com/office/drawing/2014/main" id="{6CA16985-FB9F-02E5-859F-3F401EA27C3E}"/>
              </a:ext>
            </a:extLst>
          </p:cNvPr>
          <p:cNvSpPr>
            <a:spLocks noGrp="1" noRot="1" noChangeAspect="1" noTextEdit="1"/>
          </p:cNvSpPr>
          <p:nvPr>
            <p:ph type="sldImg"/>
          </p:nvPr>
        </p:nvSpPr>
        <p:spPr>
          <a:ln/>
        </p:spPr>
      </p:sp>
      <p:sp>
        <p:nvSpPr>
          <p:cNvPr id="196611" name="ノート プレースホルダー 2">
            <a:extLst>
              <a:ext uri="{FF2B5EF4-FFF2-40B4-BE49-F238E27FC236}">
                <a16:creationId xmlns:a16="http://schemas.microsoft.com/office/drawing/2014/main" id="{1B2D5418-5F8A-3E98-54C5-862707FF2C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演習とは別事例で解説</a:t>
            </a:r>
            <a:endParaRPr lang="en-US" altLang="ja-JP" dirty="0">
              <a:latin typeface="Arial" panose="020B0604020202020204" pitchFamily="34" charset="0"/>
            </a:endParaRPr>
          </a:p>
          <a:p>
            <a:endParaRPr lang="en-US" altLang="ja-JP" dirty="0">
              <a:latin typeface="Arial" panose="020B0604020202020204" pitchFamily="34" charset="0"/>
            </a:endParaRPr>
          </a:p>
        </p:txBody>
      </p:sp>
      <p:sp>
        <p:nvSpPr>
          <p:cNvPr id="196612" name="スライド番号プレースホルダー 3">
            <a:extLst>
              <a:ext uri="{FF2B5EF4-FFF2-40B4-BE49-F238E27FC236}">
                <a16:creationId xmlns:a16="http://schemas.microsoft.com/office/drawing/2014/main" id="{62A3BF86-D664-13D3-80EC-3641AB9C0D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9966">
              <a:defRPr kumimoji="1" sz="2100">
                <a:solidFill>
                  <a:schemeClr val="tx1"/>
                </a:solidFill>
                <a:latin typeface="Arial" panose="020B0604020202020204" pitchFamily="34" charset="0"/>
                <a:ea typeface="ＭＳ Ｐゴシック" panose="020B0600070205080204" pitchFamily="50" charset="-128"/>
              </a:defRPr>
            </a:lvl1pPr>
            <a:lvl2pPr marL="650595" indent="-247774" defTabSz="829966">
              <a:defRPr kumimoji="1" sz="2100">
                <a:solidFill>
                  <a:schemeClr val="tx1"/>
                </a:solidFill>
                <a:latin typeface="Arial" panose="020B0604020202020204" pitchFamily="34" charset="0"/>
                <a:ea typeface="ＭＳ Ｐゴシック" panose="020B0600070205080204" pitchFamily="50" charset="-128"/>
              </a:defRPr>
            </a:lvl2pPr>
            <a:lvl3pPr marL="1001735" indent="-197611" defTabSz="829966">
              <a:defRPr kumimoji="1" sz="2100">
                <a:solidFill>
                  <a:schemeClr val="tx1"/>
                </a:solidFill>
                <a:latin typeface="Arial" panose="020B0604020202020204" pitchFamily="34" charset="0"/>
                <a:ea typeface="ＭＳ Ｐゴシック" panose="020B0600070205080204" pitchFamily="50" charset="-128"/>
              </a:defRPr>
            </a:lvl3pPr>
            <a:lvl4pPr marL="1403037" indent="-197611" defTabSz="829966">
              <a:defRPr kumimoji="1" sz="2100">
                <a:solidFill>
                  <a:schemeClr val="tx1"/>
                </a:solidFill>
                <a:latin typeface="Arial" panose="020B0604020202020204" pitchFamily="34" charset="0"/>
                <a:ea typeface="ＭＳ Ｐゴシック" panose="020B0600070205080204" pitchFamily="50" charset="-128"/>
              </a:defRPr>
            </a:lvl4pPr>
            <a:lvl5pPr marL="1804339" indent="-197611" defTabSz="829966">
              <a:defRPr kumimoji="1" sz="2100">
                <a:solidFill>
                  <a:schemeClr val="tx1"/>
                </a:solidFill>
                <a:latin typeface="Arial" panose="020B0604020202020204" pitchFamily="34" charset="0"/>
                <a:ea typeface="ＭＳ Ｐゴシック" panose="020B0600070205080204" pitchFamily="50" charset="-128"/>
              </a:defRPr>
            </a:lvl5pPr>
            <a:lvl6pPr marL="2242124" indent="-197611" defTabSz="829966"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6pPr>
            <a:lvl7pPr marL="2679908" indent="-197611" defTabSz="829966"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7pPr>
            <a:lvl8pPr marL="3117693" indent="-197611" defTabSz="829966"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8pPr>
            <a:lvl9pPr marL="3555477" indent="-197611" defTabSz="829966"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9pPr>
          </a:lstStyle>
          <a:p>
            <a:pPr>
              <a:defRPr/>
            </a:pPr>
            <a:fld id="{58909F69-88B9-4304-8886-2C80DA4ECF5C}" type="slidenum">
              <a:rPr lang="ja-JP" altLang="en-US" sz="1100">
                <a:solidFill>
                  <a:srgbClr val="000000"/>
                </a:solidFill>
              </a:rPr>
              <a:pPr>
                <a:defRPr/>
              </a:pPr>
              <a:t>40</a:t>
            </a:fld>
            <a:endParaRPr lang="ja-JP" altLang="en-US" sz="1100">
              <a:solidFill>
                <a:srgbClr val="000000"/>
              </a:solidFill>
            </a:endParaRPr>
          </a:p>
        </p:txBody>
      </p:sp>
    </p:spTree>
    <p:extLst>
      <p:ext uri="{BB962C8B-B14F-4D97-AF65-F5344CB8AC3E}">
        <p14:creationId xmlns:p14="http://schemas.microsoft.com/office/powerpoint/2010/main" val="1573765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オンデマンド講義でもこのお役立ち帳内容を伝えたが、細かく確認</a:t>
            </a:r>
            <a:endParaRPr kumimoji="1" lang="en-US" altLang="ja-JP" dirty="0"/>
          </a:p>
          <a:p>
            <a:endParaRPr kumimoji="1" lang="en-US" altLang="ja-JP" dirty="0"/>
          </a:p>
          <a:p>
            <a:r>
              <a:rPr kumimoji="1" lang="ja-JP" altLang="en-US" dirty="0"/>
              <a:t>知的障害：昔は手帳とっていない方も多くいる</a:t>
            </a:r>
            <a:endParaRPr kumimoji="1" lang="en-US" altLang="ja-JP" dirty="0"/>
          </a:p>
          <a:p>
            <a:endParaRPr kumimoji="1" lang="en-US" altLang="ja-JP" dirty="0"/>
          </a:p>
        </p:txBody>
      </p:sp>
    </p:spTree>
    <p:extLst>
      <p:ext uri="{BB962C8B-B14F-4D97-AF65-F5344CB8AC3E}">
        <p14:creationId xmlns:p14="http://schemas.microsoft.com/office/powerpoint/2010/main" val="2973133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11748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養護者の定義：障害や疾病あっても、生活の協同なので鍵の管理</a:t>
            </a:r>
            <a:r>
              <a:rPr kumimoji="1" lang="en-US" altLang="ja-JP" dirty="0"/>
              <a:t>1</a:t>
            </a:r>
            <a:r>
              <a:rPr kumimoji="1" lang="ja-JP" altLang="en-US" dirty="0"/>
              <a:t>つでもあたる</a:t>
            </a:r>
            <a:endParaRPr kumimoji="1" lang="en-US" altLang="ja-JP" dirty="0"/>
          </a:p>
          <a:p>
            <a:r>
              <a:rPr kumimoji="1" lang="ja-JP" altLang="en-US" dirty="0"/>
              <a:t>借金：多重債務は他者からの搾取を受けていることがあるので、使えるお金をなくさないと相手からの搾取続いてしまい、養護者側の要因なくならない</a:t>
            </a:r>
          </a:p>
        </p:txBody>
      </p:sp>
    </p:spTree>
    <p:extLst>
      <p:ext uri="{BB962C8B-B14F-4D97-AF65-F5344CB8AC3E}">
        <p14:creationId xmlns:p14="http://schemas.microsoft.com/office/powerpoint/2010/main" val="3625875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世帯：中には単純にお金を搾取する人も　自分が身綺麗にしたい・ブランドバックを持ちたくてお金をとっている</a:t>
            </a:r>
          </a:p>
        </p:txBody>
      </p:sp>
    </p:spTree>
    <p:extLst>
      <p:ext uri="{BB962C8B-B14F-4D97-AF65-F5344CB8AC3E}">
        <p14:creationId xmlns:p14="http://schemas.microsoft.com/office/powerpoint/2010/main" val="1474983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関係機関の因子：家族のいいなりプラン</a:t>
            </a:r>
            <a:endParaRPr kumimoji="1" lang="en-US" altLang="ja-JP" dirty="0"/>
          </a:p>
          <a:p>
            <a:r>
              <a:rPr kumimoji="1" lang="ja-JP" altLang="en-US" dirty="0"/>
              <a:t>地域の因子：近隣からの排除</a:t>
            </a:r>
          </a:p>
        </p:txBody>
      </p:sp>
    </p:spTree>
    <p:extLst>
      <p:ext uri="{BB962C8B-B14F-4D97-AF65-F5344CB8AC3E}">
        <p14:creationId xmlns:p14="http://schemas.microsoft.com/office/powerpoint/2010/main" val="1696854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母親と息子の場合、お互いを心配することができている、またこれまで話し合うことができる関係性であった。しかしそれが、母親の認知機能の低下から難しくなってきてしまい、息子は一人で決めることが難しくなってきた。誰かが助言をすれば、また決めることができる力は元々持っているのではないか</a:t>
            </a:r>
            <a:r>
              <a:rPr kumimoji="1" lang="en-US" altLang="ja-JP" dirty="0"/>
              <a:t>…</a:t>
            </a:r>
            <a:r>
              <a:rPr kumimoji="1" lang="ja-JP" altLang="en-US" dirty="0"/>
              <a:t>など</a:t>
            </a:r>
            <a:endParaRPr kumimoji="1" lang="en-US" altLang="ja-JP" dirty="0"/>
          </a:p>
          <a:p>
            <a:endParaRPr kumimoji="1" lang="en-US" altLang="ja-JP" dirty="0"/>
          </a:p>
          <a:p>
            <a:r>
              <a:rPr kumimoji="1" lang="ja-JP" altLang="en-US" dirty="0"/>
              <a:t>課題＝問題をなくしていく支援も必要、でもそれだけではなく、解決の仕方を考えていく支援も必要　この両方を組み合わせたソーシャルワークが求められている。</a:t>
            </a:r>
          </a:p>
          <a:p>
            <a:endParaRPr kumimoji="1" lang="en-US" altLang="ja-JP" dirty="0"/>
          </a:p>
          <a:p>
            <a:r>
              <a:rPr kumimoji="1" lang="ja-JP" altLang="en-US" dirty="0"/>
              <a:t>ノート</a:t>
            </a:r>
            <a:endParaRPr kumimoji="1" lang="en-US" altLang="ja-JP" dirty="0"/>
          </a:p>
          <a:p>
            <a:r>
              <a:rPr kumimoji="1" lang="ja-JP" altLang="en-US" dirty="0"/>
              <a:t>受け入れている支援や受け入れている人：何故受け入れている？</a:t>
            </a:r>
            <a:endParaRPr kumimoji="1" lang="en-US" altLang="ja-JP" dirty="0"/>
          </a:p>
          <a:p>
            <a:r>
              <a:rPr kumimoji="1" lang="ja-JP" altLang="en-US" dirty="0"/>
              <a:t>今まで、亡くなった人が対応してきた場合はもう</a:t>
            </a:r>
            <a:r>
              <a:rPr kumimoji="1" lang="en-US" altLang="ja-JP" dirty="0"/>
              <a:t>KP</a:t>
            </a:r>
            <a:r>
              <a:rPr kumimoji="1" lang="ja-JP" altLang="en-US" dirty="0"/>
              <a:t>になれる人がいないので、役割を今いる家族で分担しなおせないか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474339" fontAlgn="auto">
              <a:spcBef>
                <a:spcPts val="0"/>
              </a:spcBef>
              <a:spcAft>
                <a:spcPts val="0"/>
              </a:spcAft>
              <a:defRPr/>
            </a:pPr>
            <a:fld id="{B22F8CDD-F54B-442C-8BBB-C86D62BC4A7B}" type="slidenum">
              <a:rPr lang="ja-JP" altLang="en-US" sz="1300">
                <a:solidFill>
                  <a:prstClr val="black"/>
                </a:solidFill>
                <a:latin typeface="游ゴシック" panose="020F0502020204030204"/>
                <a:ea typeface="游ゴシック" panose="020B0400000000000000" pitchFamily="50" charset="-128"/>
              </a:rPr>
              <a:pPr defTabSz="474339" fontAlgn="auto">
                <a:spcBef>
                  <a:spcPts val="0"/>
                </a:spcBef>
                <a:spcAft>
                  <a:spcPts val="0"/>
                </a:spcAft>
                <a:defRPr/>
              </a:pPr>
              <a:t>46</a:t>
            </a:fld>
            <a:endParaRPr lang="ja-JP" altLang="en-US" sz="13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96542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15" tIns="43257" rIns="86515" bIns="43257"/>
          <a:lstStyle/>
          <a:p>
            <a:pPr eaLnBrk="1" hangingPunct="1">
              <a:spcBef>
                <a:spcPct val="0"/>
              </a:spcBef>
            </a:pPr>
            <a:endParaRPr lang="ja-JP" altLang="en-US">
              <a:latin typeface="Arial" panose="020B0604020202020204" pitchFamily="34" charset="0"/>
            </a:endParaRPr>
          </a:p>
        </p:txBody>
      </p:sp>
    </p:spTree>
    <p:extLst>
      <p:ext uri="{BB962C8B-B14F-4D97-AF65-F5344CB8AC3E}">
        <p14:creationId xmlns:p14="http://schemas.microsoft.com/office/powerpoint/2010/main" val="2772038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母親と息子の場合、お互いを心配することができている、またこれまで話し合うことができる関係性であった。しかしそれが、母親の認知機能の低下から難しくなってきてしまい、息子は一人で決めることが難しくなってきた。誰かが助言をすれば、また決めることができる力は元々持っているのではないか</a:t>
            </a:r>
            <a:r>
              <a:rPr kumimoji="1" lang="en-US" altLang="ja-JP" dirty="0"/>
              <a:t>…</a:t>
            </a:r>
            <a:r>
              <a:rPr kumimoji="1" lang="ja-JP" altLang="en-US" dirty="0"/>
              <a:t>など</a:t>
            </a:r>
            <a:endParaRPr kumimoji="1" lang="en-US" altLang="ja-JP" dirty="0"/>
          </a:p>
          <a:p>
            <a:endParaRPr kumimoji="1" lang="en-US" altLang="ja-JP" dirty="0"/>
          </a:p>
          <a:p>
            <a:r>
              <a:rPr kumimoji="1" lang="ja-JP" altLang="en-US" dirty="0"/>
              <a:t>課題＝問題をなくしていく支援も必要、でもそれだけではなく、解決の仕方を考えていく支援も必要　この両方を組み合わせたソーシャルワークが求められている。</a:t>
            </a:r>
          </a:p>
          <a:p>
            <a:endParaRPr kumimoji="1" lang="en-US" altLang="ja-JP" dirty="0"/>
          </a:p>
          <a:p>
            <a:r>
              <a:rPr kumimoji="1" lang="ja-JP" altLang="en-US" dirty="0"/>
              <a:t>ノート</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474339" fontAlgn="auto">
              <a:spcBef>
                <a:spcPts val="0"/>
              </a:spcBef>
              <a:spcAft>
                <a:spcPts val="0"/>
              </a:spcAft>
              <a:defRPr/>
            </a:pPr>
            <a:fld id="{B22F8CDD-F54B-442C-8BBB-C86D62BC4A7B}" type="slidenum">
              <a:rPr lang="ja-JP" altLang="en-US" sz="1300">
                <a:solidFill>
                  <a:prstClr val="black"/>
                </a:solidFill>
                <a:latin typeface="游ゴシック" panose="020F0502020204030204"/>
                <a:ea typeface="游ゴシック" panose="020B0400000000000000" pitchFamily="50" charset="-128"/>
              </a:rPr>
              <a:pPr defTabSz="474339" fontAlgn="auto">
                <a:spcBef>
                  <a:spcPts val="0"/>
                </a:spcBef>
                <a:spcAft>
                  <a:spcPts val="0"/>
                </a:spcAft>
                <a:defRPr/>
              </a:pPr>
              <a:t>48</a:t>
            </a:fld>
            <a:endParaRPr lang="ja-JP" altLang="en-US" sz="13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39915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どうやってアセスメントをして情報整理をしたらいいのか。</a:t>
            </a:r>
            <a:endParaRPr kumimoji="1" lang="en-US" altLang="ja-JP" dirty="0"/>
          </a:p>
          <a:p>
            <a:r>
              <a:rPr kumimoji="1" lang="ja-JP" altLang="en-US" dirty="0"/>
              <a:t>ホワイトボードに情報を書き込んで視覚化　</a:t>
            </a:r>
            <a:r>
              <a:rPr kumimoji="1" lang="en-US" altLang="ja-JP" dirty="0"/>
              <a:t>WB</a:t>
            </a:r>
            <a:r>
              <a:rPr kumimoji="1" lang="ja-JP" altLang="en-US" dirty="0"/>
              <a:t>に書いておいたもの見せる</a:t>
            </a:r>
            <a:endParaRPr kumimoji="1" lang="en-US" altLang="ja-JP" dirty="0"/>
          </a:p>
        </p:txBody>
      </p:sp>
    </p:spTree>
    <p:extLst>
      <p:ext uri="{BB962C8B-B14F-4D97-AF65-F5344CB8AC3E}">
        <p14:creationId xmlns:p14="http://schemas.microsoft.com/office/powerpoint/2010/main" val="201997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●・・そのまま</a:t>
            </a:r>
            <a:endParaRPr lang="en-US" altLang="ja-JP" dirty="0"/>
          </a:p>
          <a:p>
            <a:pPr marL="355262">
              <a:lnSpc>
                <a:spcPts val="1998"/>
              </a:lnSpc>
              <a:spcBef>
                <a:spcPts val="599"/>
              </a:spcBef>
            </a:pPr>
            <a:r>
              <a:rPr lang="ja-JP" altLang="en-US" dirty="0"/>
              <a:t>●　どのような姿勢で支援をしていこうか　どう感じているか　確認したいことたくさん　法律のもともとの目的　本人だけではなく養護者の支援をする　</a:t>
            </a:r>
            <a:endParaRPr lang="en-US" altLang="ja-JP" dirty="0"/>
          </a:p>
          <a:p>
            <a:pPr marL="355262">
              <a:lnSpc>
                <a:spcPts val="1998"/>
              </a:lnSpc>
              <a:spcBef>
                <a:spcPts val="599"/>
              </a:spcBef>
            </a:pPr>
            <a:r>
              <a:rPr lang="ja-JP" altLang="en-US" dirty="0"/>
              <a:t>・それぞれの視点があり、その人が正当だと思う発言をしている　正当</a:t>
            </a:r>
            <a:endParaRPr lang="en-US" altLang="ja-JP" dirty="0"/>
          </a:p>
          <a:p>
            <a:pPr marL="355262">
              <a:lnSpc>
                <a:spcPts val="1998"/>
              </a:lnSpc>
              <a:spcBef>
                <a:spcPts val="599"/>
              </a:spcBef>
            </a:pPr>
            <a:r>
              <a:rPr lang="ja-JP" altLang="en-US" dirty="0"/>
              <a:t>・処罰は刑法</a:t>
            </a:r>
            <a:endParaRPr lang="en-US" altLang="ja-JP" dirty="0"/>
          </a:p>
          <a:p>
            <a:pPr marL="355262">
              <a:lnSpc>
                <a:spcPts val="1998"/>
              </a:lnSpc>
              <a:spcBef>
                <a:spcPts val="599"/>
              </a:spcBef>
            </a:pPr>
            <a:r>
              <a:rPr lang="ja-JP" altLang="en-US" dirty="0"/>
              <a:t>・どう説明する？介護予防？フレイル予防？</a:t>
            </a:r>
            <a:endParaRPr lang="en-US" altLang="ja-JP" dirty="0"/>
          </a:p>
          <a:p>
            <a:pPr marL="355262">
              <a:lnSpc>
                <a:spcPts val="1998"/>
              </a:lnSpc>
              <a:spcBef>
                <a:spcPts val="599"/>
              </a:spcBef>
            </a:pPr>
            <a:endParaRPr lang="en-US" altLang="ja-JP" dirty="0"/>
          </a:p>
          <a:p>
            <a:pPr marL="355262">
              <a:lnSpc>
                <a:spcPts val="1998"/>
              </a:lnSpc>
              <a:spcBef>
                <a:spcPts val="599"/>
              </a:spcBef>
            </a:pPr>
            <a:r>
              <a:rPr lang="ja-JP" altLang="en-US" dirty="0"/>
              <a:t>演習</a:t>
            </a:r>
            <a:endParaRPr lang="en-US" altLang="ja-JP" dirty="0"/>
          </a:p>
          <a:p>
            <a:pPr marL="355262">
              <a:lnSpc>
                <a:spcPts val="1998"/>
              </a:lnSpc>
              <a:spcBef>
                <a:spcPts val="599"/>
              </a:spcBef>
            </a:pPr>
            <a:r>
              <a:rPr lang="ja-JP" altLang="en-US" dirty="0"/>
              <a:t>個人ワーク：</a:t>
            </a:r>
            <a:r>
              <a:rPr lang="en-US" altLang="ja-JP" dirty="0"/>
              <a:t>B</a:t>
            </a:r>
            <a:r>
              <a:rPr lang="ja-JP" altLang="en-US" dirty="0"/>
              <a:t>さんにはシールを見せて入室。じゃあ　</a:t>
            </a:r>
            <a:r>
              <a:rPr lang="en-US" altLang="ja-JP" dirty="0"/>
              <a:t>A</a:t>
            </a:r>
            <a:r>
              <a:rPr lang="ja-JP" altLang="en-US" dirty="0"/>
              <a:t>さんは？</a:t>
            </a:r>
            <a:endParaRPr lang="en-US" altLang="ja-JP" dirty="0"/>
          </a:p>
          <a:p>
            <a:pPr marL="355262">
              <a:lnSpc>
                <a:spcPts val="1998"/>
              </a:lnSpc>
              <a:spcBef>
                <a:spcPts val="599"/>
              </a:spcBef>
            </a:pPr>
            <a:r>
              <a:rPr lang="ja-JP" altLang="en-US" dirty="0"/>
              <a:t>ペアでロールプレイ：誰から始めるか伝える</a:t>
            </a:r>
            <a:endParaRPr lang="en-US" altLang="ja-JP" dirty="0"/>
          </a:p>
          <a:p>
            <a:pPr marL="355262">
              <a:lnSpc>
                <a:spcPts val="1998"/>
              </a:lnSpc>
              <a:spcBef>
                <a:spcPts val="599"/>
              </a:spcBef>
            </a:pPr>
            <a:r>
              <a:rPr lang="ja-JP" altLang="en-US" dirty="0"/>
              <a:t>解説：説明の仕方　小学校６年生くらいに説明するイメージ　難しい用語は使わずに、わかりやすい言葉で　プラスその方が受け入れやすい言葉を選ぶ</a:t>
            </a:r>
            <a:endParaRPr lang="en-US" altLang="ja-JP" dirty="0"/>
          </a:p>
          <a:p>
            <a:pPr marL="355262">
              <a:lnSpc>
                <a:spcPts val="1998"/>
              </a:lnSpc>
              <a:spcBef>
                <a:spcPts val="599"/>
              </a:spcBef>
            </a:pPr>
            <a:r>
              <a:rPr lang="ja-JP" altLang="en-US" dirty="0"/>
              <a:t>　　　　演習の言葉も使う</a:t>
            </a: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10255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7" tIns="45168" rIns="90337" bIns="45168"/>
          <a:lstStyle/>
          <a:p>
            <a:pPr eaLnBrk="1" hangingPunct="1">
              <a:spcBef>
                <a:spcPct val="0"/>
              </a:spcBef>
            </a:pPr>
            <a:r>
              <a:rPr lang="ja-JP" altLang="en-US" dirty="0">
                <a:latin typeface="Arial" panose="020B0604020202020204" pitchFamily="34" charset="0"/>
              </a:rPr>
              <a:t>横書きや縦書き　様々な書き方ある　出来事と本人　養護者を分けて並べて書く事も</a:t>
            </a:r>
          </a:p>
        </p:txBody>
      </p:sp>
    </p:spTree>
    <p:extLst>
      <p:ext uri="{BB962C8B-B14F-4D97-AF65-F5344CB8AC3E}">
        <p14:creationId xmlns:p14="http://schemas.microsoft.com/office/powerpoint/2010/main" val="1337967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7" tIns="45168" rIns="90337" bIns="45168"/>
          <a:lstStyle/>
          <a:p>
            <a:pPr eaLnBrk="1" hangingPunct="1">
              <a:spcBef>
                <a:spcPct val="0"/>
              </a:spcBef>
            </a:pPr>
            <a:r>
              <a:rPr lang="ja-JP" altLang="en-US" dirty="0">
                <a:latin typeface="Arial" panose="020B0604020202020204" pitchFamily="34" charset="0"/>
              </a:rPr>
              <a:t>お風呂入れていると言っているが、聞き取りのなかで出てこないこともある</a:t>
            </a:r>
          </a:p>
        </p:txBody>
      </p:sp>
    </p:spTree>
    <p:extLst>
      <p:ext uri="{BB962C8B-B14F-4D97-AF65-F5344CB8AC3E}">
        <p14:creationId xmlns:p14="http://schemas.microsoft.com/office/powerpoint/2010/main" val="3931870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r>
              <a:rPr lang="ja-JP" altLang="en-US" dirty="0">
                <a:latin typeface="Arial" panose="020B0604020202020204" pitchFamily="34" charset="0"/>
              </a:rPr>
              <a:t>例を話す　</a:t>
            </a: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暴力が収まらない事例　トイレでかち合うのでそこで必ず虐待起きてしまう</a:t>
            </a: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住まいの場所で力関係わかる</a:t>
            </a:r>
            <a:endParaRPr lang="en-US" altLang="ja-JP" dirty="0">
              <a:latin typeface="Arial" panose="020B0604020202020204" pitchFamily="34" charset="0"/>
            </a:endParaRPr>
          </a:p>
          <a:p>
            <a:pPr eaLnBrk="1" hangingPunct="1">
              <a:spcBef>
                <a:spcPct val="0"/>
              </a:spcBef>
            </a:pP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昼休憩</a:t>
            </a:r>
          </a:p>
        </p:txBody>
      </p:sp>
    </p:spTree>
    <p:extLst>
      <p:ext uri="{BB962C8B-B14F-4D97-AF65-F5344CB8AC3E}">
        <p14:creationId xmlns:p14="http://schemas.microsoft.com/office/powerpoint/2010/main" val="1864903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r>
              <a:rPr lang="ja-JP" altLang="en-US" dirty="0">
                <a:latin typeface="Arial" panose="020B0604020202020204" pitchFamily="34" charset="0"/>
              </a:rPr>
              <a:t>文字とかぶらない様に矢印の位置移動しました</a:t>
            </a:r>
            <a:endParaRPr lang="en-US" altLang="ja-JP" dirty="0">
              <a:latin typeface="Arial" panose="020B0604020202020204" pitchFamily="34" charset="0"/>
            </a:endParaRPr>
          </a:p>
          <a:p>
            <a:pPr eaLnBrk="1" hangingPunct="1">
              <a:spcBef>
                <a:spcPct val="0"/>
              </a:spcBef>
            </a:pP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ノート</a:t>
            </a:r>
            <a:endParaRPr lang="en-US" altLang="ja-JP" dirty="0">
              <a:latin typeface="Arial" panose="020B0604020202020204" pitchFamily="34" charset="0"/>
            </a:endParaRPr>
          </a:p>
          <a:p>
            <a:r>
              <a:rPr lang="ja-JP" altLang="en-US" dirty="0"/>
              <a:t>先に読んだ　</a:t>
            </a:r>
            <a:r>
              <a:rPr lang="en-US" altLang="ja-JP" dirty="0"/>
              <a:t>P9</a:t>
            </a:r>
            <a:r>
              <a:rPr lang="ja-JP" altLang="en-US" dirty="0"/>
              <a:t>　事例情報の変化</a:t>
            </a:r>
            <a:endParaRPr lang="en-US" altLang="ja-JP" dirty="0"/>
          </a:p>
          <a:p>
            <a:r>
              <a:rPr lang="ja-JP" altLang="en-US" dirty="0"/>
              <a:t>本人　訪問介護と訪問看護導入し、改善することにより</a:t>
            </a:r>
            <a:r>
              <a:rPr lang="en-US" altLang="ja-JP" dirty="0"/>
              <a:t>B</a:t>
            </a:r>
            <a:r>
              <a:rPr lang="ja-JP" altLang="en-US" dirty="0"/>
              <a:t>さんが𠮟責される・おしおきによる痣が出現　</a:t>
            </a:r>
            <a:endParaRPr lang="ja-JP" altLang="ja-JP" dirty="0"/>
          </a:p>
          <a:p>
            <a:pPr eaLnBrk="1" hangingPunct="1">
              <a:spcBef>
                <a:spcPct val="0"/>
              </a:spcBef>
            </a:pPr>
            <a:r>
              <a:rPr lang="ja-JP" altLang="en-US" dirty="0">
                <a:latin typeface="Arial" panose="020B0604020202020204" pitchFamily="34" charset="0"/>
              </a:rPr>
              <a:t>この様な虐待が起きているパターンを整理するときにこんな形で書くことがある</a:t>
            </a:r>
            <a:endParaRPr lang="en-US" altLang="ja-JP" dirty="0">
              <a:latin typeface="Arial" panose="020B0604020202020204" pitchFamily="34" charset="0"/>
            </a:endParaRPr>
          </a:p>
          <a:p>
            <a:pPr eaLnBrk="1" hangingPunct="1">
              <a:spcBef>
                <a:spcPct val="0"/>
              </a:spcBef>
            </a:pPr>
            <a:endParaRPr lang="en-US" altLang="ja-JP" dirty="0">
              <a:latin typeface="Arial" panose="020B0604020202020204" pitchFamily="34" charset="0"/>
            </a:endParaRPr>
          </a:p>
          <a:p>
            <a:pPr eaLnBrk="1" hangingPunct="1">
              <a:spcBef>
                <a:spcPct val="0"/>
              </a:spcBef>
            </a:pPr>
            <a:r>
              <a:rPr lang="ja-JP" altLang="en-US" dirty="0">
                <a:latin typeface="Arial" panose="020B0604020202020204" pitchFamily="34" charset="0"/>
              </a:rPr>
              <a:t>これは別事例　どこの矢印を止めることができないか　服薬中断？二人だけの生活を変化できないか？</a:t>
            </a:r>
          </a:p>
        </p:txBody>
      </p:sp>
    </p:spTree>
    <p:extLst>
      <p:ext uri="{BB962C8B-B14F-4D97-AF65-F5344CB8AC3E}">
        <p14:creationId xmlns:p14="http://schemas.microsoft.com/office/powerpoint/2010/main" val="2233086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演習事例で考えて欲しい　買い物にでてしまうのは、気持ちによるもの　買い物するから先に何が起こるか書いていって</a:t>
            </a:r>
            <a:endParaRPr lang="en-US" altLang="ja-JP" dirty="0"/>
          </a:p>
          <a:p>
            <a:endParaRPr lang="en-US" altLang="ja-JP" dirty="0"/>
          </a:p>
          <a:p>
            <a:r>
              <a:rPr lang="ja-JP" altLang="en-US" dirty="0"/>
              <a:t>ワーク　個人⇒ペア</a:t>
            </a:r>
            <a:endParaRPr lang="en-US" altLang="ja-JP" dirty="0"/>
          </a:p>
          <a:p>
            <a:endParaRPr lang="en-US" altLang="ja-JP" dirty="0"/>
          </a:p>
          <a:p>
            <a:r>
              <a:rPr lang="ja-JP" altLang="en-US" dirty="0"/>
              <a:t>解説：悪いことが循環していること確認できたか？</a:t>
            </a:r>
            <a:r>
              <a:rPr lang="en-US" altLang="ja-JP" dirty="0"/>
              <a:t>A</a:t>
            </a:r>
            <a:r>
              <a:rPr lang="ja-JP" altLang="en-US" dirty="0"/>
              <a:t>さん近隣に迷惑かけたらいけない⇒制限　</a:t>
            </a:r>
            <a:r>
              <a:rPr lang="en-US" altLang="ja-JP" dirty="0"/>
              <a:t>B</a:t>
            </a:r>
            <a:r>
              <a:rPr lang="ja-JP" altLang="en-US" dirty="0"/>
              <a:t>さんは話したい　関わりたい</a:t>
            </a:r>
            <a:endParaRPr lang="en-US" altLang="ja-JP" dirty="0"/>
          </a:p>
          <a:p>
            <a:r>
              <a:rPr lang="ja-JP" altLang="en-US" dirty="0"/>
              <a:t>円までいかない　面接の話をしたさいの時系列のようになることもあるが、このパターンを書いていくと当事者と状況が繰り返されていることを一緒に確認できる</a:t>
            </a:r>
            <a:endParaRPr lang="en-US" altLang="ja-JP" dirty="0"/>
          </a:p>
          <a:p>
            <a:endParaRPr lang="ja-JP" altLang="ja-JP"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36" eaLnBrk="0" hangingPunct="0">
              <a:spcBef>
                <a:spcPct val="30000"/>
              </a:spcBef>
              <a:defRPr kumimoji="1" sz="1100">
                <a:solidFill>
                  <a:schemeClr val="tx1"/>
                </a:solidFill>
                <a:latin typeface="Arial" charset="0"/>
                <a:ea typeface="ＭＳ Ｐ明朝" pitchFamily="18" charset="-128"/>
              </a:defRPr>
            </a:lvl1pPr>
            <a:lvl2pPr marL="759705" indent="-291828" defTabSz="926236" eaLnBrk="0" hangingPunct="0">
              <a:spcBef>
                <a:spcPct val="30000"/>
              </a:spcBef>
              <a:defRPr kumimoji="1" sz="1100">
                <a:solidFill>
                  <a:schemeClr val="tx1"/>
                </a:solidFill>
                <a:latin typeface="Arial" charset="0"/>
                <a:ea typeface="ＭＳ Ｐ明朝" pitchFamily="18" charset="-128"/>
              </a:defRPr>
            </a:lvl2pPr>
            <a:lvl3pPr marL="1170482" indent="-233146" defTabSz="926236" eaLnBrk="0" hangingPunct="0">
              <a:spcBef>
                <a:spcPct val="30000"/>
              </a:spcBef>
              <a:defRPr kumimoji="1" sz="1100">
                <a:solidFill>
                  <a:schemeClr val="tx1"/>
                </a:solidFill>
                <a:latin typeface="Arial" charset="0"/>
                <a:ea typeface="ＭＳ Ｐ明朝" pitchFamily="18" charset="-128"/>
              </a:defRPr>
            </a:lvl3pPr>
            <a:lvl4pPr marL="1638360" indent="-233146" defTabSz="926236" eaLnBrk="0" hangingPunct="0">
              <a:spcBef>
                <a:spcPct val="30000"/>
              </a:spcBef>
              <a:defRPr kumimoji="1" sz="1100">
                <a:solidFill>
                  <a:schemeClr val="tx1"/>
                </a:solidFill>
                <a:latin typeface="Arial" charset="0"/>
                <a:ea typeface="ＭＳ Ｐ明朝" pitchFamily="18" charset="-128"/>
              </a:defRPr>
            </a:lvl4pPr>
            <a:lvl5pPr marL="2106234" indent="-233146" defTabSz="926236" eaLnBrk="0" hangingPunct="0">
              <a:spcBef>
                <a:spcPct val="30000"/>
              </a:spcBef>
              <a:defRPr kumimoji="1" sz="1100">
                <a:solidFill>
                  <a:schemeClr val="tx1"/>
                </a:solidFill>
                <a:latin typeface="Arial" charset="0"/>
                <a:ea typeface="ＭＳ Ｐ明朝" pitchFamily="18" charset="-128"/>
              </a:defRPr>
            </a:lvl5pPr>
            <a:lvl6pPr marL="2563009"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19782"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6557"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3331"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defRPr/>
            </a:pPr>
            <a:fld id="{F9F0E466-0BCB-44E6-86C8-F1FCC2120737}" type="slidenum">
              <a:rPr lang="en-US" altLang="ja-JP">
                <a:solidFill>
                  <a:srgbClr val="000000"/>
                </a:solidFill>
                <a:ea typeface="ＭＳ Ｐゴシック" charset="-128"/>
              </a:rPr>
              <a:pPr eaLnBrk="1" hangingPunct="1">
                <a:spcBef>
                  <a:spcPct val="0"/>
                </a:spcBef>
                <a:defRPr/>
              </a:pPr>
              <a:t>54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456832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r>
              <a:rPr lang="ja-JP" altLang="en-US" dirty="0">
                <a:latin typeface="Arial" panose="020B0604020202020204" pitchFamily="34" charset="0"/>
              </a:rPr>
              <a:t>コアメンバーだけでやるとき、ケアマネジャー等が参加して行う事がある</a:t>
            </a:r>
          </a:p>
        </p:txBody>
      </p:sp>
    </p:spTree>
    <p:extLst>
      <p:ext uri="{BB962C8B-B14F-4D97-AF65-F5344CB8AC3E}">
        <p14:creationId xmlns:p14="http://schemas.microsoft.com/office/powerpoint/2010/main" val="4697671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306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946988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タイトルに区を追加</a:t>
            </a:r>
          </a:p>
        </p:txBody>
      </p:sp>
    </p:spTree>
    <p:extLst>
      <p:ext uri="{BB962C8B-B14F-4D97-AF65-F5344CB8AC3E}">
        <p14:creationId xmlns:p14="http://schemas.microsoft.com/office/powerpoint/2010/main" val="3198650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一部文字と図形の被りを調整しました　（高橋）</a:t>
            </a:r>
            <a:endParaRPr kumimoji="1" lang="en-US" altLang="ja-JP" dirty="0"/>
          </a:p>
          <a:p>
            <a:endParaRPr kumimoji="1" lang="en-US" altLang="ja-JP" dirty="0"/>
          </a:p>
          <a:p>
            <a:r>
              <a:rPr kumimoji="1" lang="ja-JP" altLang="en-US" dirty="0"/>
              <a:t>旧マニュアルと新マニュアルの表記を合体しました</a:t>
            </a:r>
          </a:p>
        </p:txBody>
      </p:sp>
    </p:spTree>
    <p:extLst>
      <p:ext uri="{BB962C8B-B14F-4D97-AF65-F5344CB8AC3E}">
        <p14:creationId xmlns:p14="http://schemas.microsoft.com/office/powerpoint/2010/main" val="5026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992188" y="766763"/>
            <a:ext cx="5113337" cy="38369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5262">
              <a:lnSpc>
                <a:spcPts val="1998"/>
              </a:lnSpc>
              <a:spcBef>
                <a:spcPts val="599"/>
              </a:spcBef>
            </a:pPr>
            <a:r>
              <a:rPr lang="ja-JP" altLang="en-US" dirty="0"/>
              <a:t>禁則処理で体裁調整しました（高橋）</a:t>
            </a:r>
            <a:endParaRPr lang="en-US" altLang="ja-JP" dirty="0"/>
          </a:p>
          <a:p>
            <a:pPr marL="355262">
              <a:lnSpc>
                <a:spcPts val="1998"/>
              </a:lnSpc>
              <a:spcBef>
                <a:spcPts val="599"/>
              </a:spcBef>
            </a:pPr>
            <a:endParaRPr lang="en-US" altLang="ja-JP" dirty="0"/>
          </a:p>
          <a:p>
            <a:pPr marL="355262">
              <a:lnSpc>
                <a:spcPts val="1998"/>
              </a:lnSpc>
              <a:spcBef>
                <a:spcPts val="599"/>
              </a:spcBef>
            </a:pPr>
            <a:r>
              <a:rPr lang="ja-JP" altLang="en-US" dirty="0"/>
              <a:t>ノート</a:t>
            </a:r>
            <a:endParaRPr lang="en-US" altLang="ja-JP" dirty="0"/>
          </a:p>
          <a:p>
            <a:pPr marL="355262">
              <a:lnSpc>
                <a:spcPts val="1998"/>
              </a:lnSpc>
              <a:spcBef>
                <a:spcPts val="599"/>
              </a:spcBef>
            </a:pPr>
            <a:r>
              <a:rPr lang="ja-JP" altLang="en-US" dirty="0"/>
              <a:t>●　何に支援が必要そうか</a:t>
            </a:r>
            <a:endParaRPr lang="en-US" altLang="ja-JP" dirty="0"/>
          </a:p>
          <a:p>
            <a:pPr marL="355262">
              <a:lnSpc>
                <a:spcPts val="1998"/>
              </a:lnSpc>
              <a:spcBef>
                <a:spcPts val="599"/>
              </a:spcBef>
            </a:pPr>
            <a:r>
              <a:rPr lang="ja-JP" altLang="en-US" dirty="0"/>
              <a:t>●</a:t>
            </a:r>
            <a:endParaRPr lang="en-US" altLang="ja-JP" dirty="0"/>
          </a:p>
          <a:p>
            <a:pPr marL="355262">
              <a:lnSpc>
                <a:spcPts val="1998"/>
              </a:lnSpc>
              <a:spcBef>
                <a:spcPts val="599"/>
              </a:spcBef>
            </a:pPr>
            <a:r>
              <a:rPr lang="ja-JP" altLang="en-US" dirty="0"/>
              <a:t>●・痣を見た時に何と言っていいか迷ってしまい言葉がでてこなくなるかも　でも「痛そうですね」などと触れていく</a:t>
            </a:r>
            <a:endParaRPr lang="en-US" altLang="ja-JP" dirty="0"/>
          </a:p>
          <a:p>
            <a:pPr marL="355262">
              <a:lnSpc>
                <a:spcPts val="1998"/>
              </a:lnSpc>
              <a:spcBef>
                <a:spcPts val="599"/>
              </a:spcBef>
            </a:pPr>
            <a:r>
              <a:rPr lang="ja-JP" altLang="en-US" dirty="0"/>
              <a:t>・あざに踏み込んだことで、「話をしよう」と言い出してくれることも</a:t>
            </a:r>
            <a:endParaRPr lang="en-US" altLang="ja-JP" dirty="0"/>
          </a:p>
          <a:p>
            <a:pPr marL="355262">
              <a:lnSpc>
                <a:spcPts val="1998"/>
              </a:lnSpc>
              <a:spcBef>
                <a:spcPts val="599"/>
              </a:spcBef>
            </a:pPr>
            <a:r>
              <a:rPr lang="ja-JP" altLang="en-US" dirty="0"/>
              <a:t>・感情をあらわにせずに　評価せずに　そのまま淡々と聞く　壊れやすい記憶なので途中で止めたりしない　今日の今までのことをそのまま伝えられるか　すでに抜けたり順序わからなくなっ</a:t>
            </a:r>
            <a:endParaRPr lang="en-US" altLang="ja-JP" dirty="0"/>
          </a:p>
          <a:p>
            <a:pPr marL="355262">
              <a:lnSpc>
                <a:spcPts val="1998"/>
              </a:lnSpc>
              <a:spcBef>
                <a:spcPts val="599"/>
              </a:spcBef>
            </a:pPr>
            <a:r>
              <a:rPr lang="ja-JP" altLang="en-US" dirty="0"/>
              <a:t>　ていることもあるのでは</a:t>
            </a:r>
            <a:endParaRPr lang="en-US" altLang="ja-JP" dirty="0"/>
          </a:p>
          <a:p>
            <a:pPr marL="355262">
              <a:lnSpc>
                <a:spcPts val="1998"/>
              </a:lnSpc>
              <a:spcBef>
                <a:spcPts val="599"/>
              </a:spcBef>
            </a:pPr>
            <a:r>
              <a:rPr lang="ja-JP" altLang="en-US" dirty="0"/>
              <a:t>　演習でのそれから質問に触れる　　</a:t>
            </a:r>
            <a:endParaRPr lang="en-US" altLang="ja-JP" dirty="0"/>
          </a:p>
        </p:txBody>
      </p:sp>
      <p:sp>
        <p:nvSpPr>
          <p:cNvPr id="63492" name="スライド番号プレースホルダ 3"/>
          <p:cNvSpPr>
            <a:spLocks noGrp="1"/>
          </p:cNvSpPr>
          <p:nvPr>
            <p:ph type="sldNum" sz="quarter" idx="5"/>
          </p:nvPr>
        </p:nvSpPr>
        <p:spPr>
          <a:xfrm>
            <a:off x="4021145" y="9723396"/>
            <a:ext cx="3076575" cy="5129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57" tIns="46827" rIns="93657" bIns="46827"/>
          <a:lstStyle>
            <a:lvl1pPr defTabSz="926223" eaLnBrk="0" hangingPunct="0">
              <a:spcBef>
                <a:spcPct val="30000"/>
              </a:spcBef>
              <a:defRPr kumimoji="1" sz="1400">
                <a:solidFill>
                  <a:schemeClr val="tx1"/>
                </a:solidFill>
                <a:latin typeface="Arial" charset="0"/>
                <a:ea typeface="ＭＳ Ｐ明朝" pitchFamily="18" charset="-128"/>
              </a:defRPr>
            </a:lvl1pPr>
            <a:lvl2pPr marL="759695" indent="-291825" defTabSz="926223" eaLnBrk="0" hangingPunct="0">
              <a:spcBef>
                <a:spcPct val="30000"/>
              </a:spcBef>
              <a:defRPr kumimoji="1" sz="1400">
                <a:solidFill>
                  <a:schemeClr val="tx1"/>
                </a:solidFill>
                <a:latin typeface="Arial" charset="0"/>
                <a:ea typeface="ＭＳ Ｐ明朝" pitchFamily="18" charset="-128"/>
              </a:defRPr>
            </a:lvl2pPr>
            <a:lvl3pPr marL="1170468" indent="-233143" defTabSz="926223" eaLnBrk="0" hangingPunct="0">
              <a:spcBef>
                <a:spcPct val="30000"/>
              </a:spcBef>
              <a:defRPr kumimoji="1" sz="1400">
                <a:solidFill>
                  <a:schemeClr val="tx1"/>
                </a:solidFill>
                <a:latin typeface="Arial" charset="0"/>
                <a:ea typeface="ＭＳ Ｐ明朝" pitchFamily="18" charset="-128"/>
              </a:defRPr>
            </a:lvl3pPr>
            <a:lvl4pPr marL="1638337" indent="-233143" defTabSz="926223" eaLnBrk="0" hangingPunct="0">
              <a:spcBef>
                <a:spcPct val="30000"/>
              </a:spcBef>
              <a:defRPr kumimoji="1" sz="1400">
                <a:solidFill>
                  <a:schemeClr val="tx1"/>
                </a:solidFill>
                <a:latin typeface="Arial" charset="0"/>
                <a:ea typeface="ＭＳ Ｐ明朝" pitchFamily="18" charset="-128"/>
              </a:defRPr>
            </a:lvl4pPr>
            <a:lvl5pPr marL="2106206" indent="-233143" defTabSz="926223" eaLnBrk="0" hangingPunct="0">
              <a:spcBef>
                <a:spcPct val="30000"/>
              </a:spcBef>
              <a:defRPr kumimoji="1" sz="1400">
                <a:solidFill>
                  <a:schemeClr val="tx1"/>
                </a:solidFill>
                <a:latin typeface="Arial" charset="0"/>
                <a:ea typeface="ＭＳ Ｐ明朝" pitchFamily="18" charset="-128"/>
              </a:defRPr>
            </a:lvl5pPr>
            <a:lvl6pPr marL="256297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6pPr>
            <a:lvl7pPr marL="3019743"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7pPr>
            <a:lvl8pPr marL="347651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8pPr>
            <a:lvl9pPr marL="3933280" indent="-233143" defTabSz="926223"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294530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4850">
              <a:defRPr/>
            </a:pPr>
            <a:endParaRPr kumimoji="1" lang="ja-JP" altLang="en-US" dirty="0"/>
          </a:p>
        </p:txBody>
      </p:sp>
    </p:spTree>
    <p:extLst>
      <p:ext uri="{BB962C8B-B14F-4D97-AF65-F5344CB8AC3E}">
        <p14:creationId xmlns:p14="http://schemas.microsoft.com/office/powerpoint/2010/main" val="23011736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R5</a:t>
            </a:r>
            <a:r>
              <a:rPr kumimoji="1" lang="ja-JP" altLang="en-US" dirty="0"/>
              <a:t>　厚労省マニュアルからの文言を引用変更（</a:t>
            </a:r>
            <a:r>
              <a:rPr kumimoji="1" lang="en-US" altLang="ja-JP" dirty="0"/>
              <a:t>R4</a:t>
            </a:r>
            <a:r>
              <a:rPr kumimoji="1" lang="ja-JP" altLang="en-US" dirty="0"/>
              <a:t>まで「高齢者虐待についてのケース会議を地域ケア会議として行うことは望ましくない」）</a:t>
            </a:r>
            <a:endParaRPr kumimoji="1" lang="en-US" altLang="ja-JP" dirty="0"/>
          </a:p>
          <a:p>
            <a:r>
              <a:rPr kumimoji="1" lang="en-US" altLang="ja-JP" dirty="0"/>
              <a:t>※</a:t>
            </a:r>
            <a:r>
              <a:rPr kumimoji="1" lang="ja-JP" altLang="en-US" dirty="0"/>
              <a:t>コアメンバー会議等となっているため、口頭で虐待対応ケース会議（個別ケース会議）も含むことを説明する</a:t>
            </a:r>
            <a:endParaRPr kumimoji="1" lang="en-US" altLang="ja-JP" dirty="0"/>
          </a:p>
          <a:p>
            <a:r>
              <a:rPr kumimoji="1" lang="en-US" altLang="ja-JP" dirty="0"/>
              <a:t>※</a:t>
            </a:r>
            <a:r>
              <a:rPr kumimoji="1" lang="ja-JP" altLang="en-US" dirty="0"/>
              <a:t>虐待対応における地域の問題や課題の把握や解決方法の検討は、地域ケア会議によって行うことができること。開催方法としても、地域ケア会議の前後にコアメンバー会議等を設定し、必要なメンバーだけが参加して開催するのであれば問題がないことも追加説明する</a:t>
            </a:r>
            <a:endParaRPr kumimoji="1" lang="en-US" altLang="ja-JP" dirty="0"/>
          </a:p>
          <a:p>
            <a:endParaRPr kumimoji="1" lang="en-US" altLang="ja-JP" dirty="0"/>
          </a:p>
          <a:p>
            <a:r>
              <a:rPr kumimoji="1" lang="ja-JP" altLang="en-US" dirty="0"/>
              <a:t>虐待対応の支援プロセスの中に、きちんと虐待対応ケース会議を位置付けておくことが重要</a:t>
            </a:r>
            <a:endParaRPr kumimoji="1" lang="en-US" altLang="ja-JP" dirty="0"/>
          </a:p>
          <a:p>
            <a:r>
              <a:rPr kumimoji="1" lang="ja-JP" altLang="en-US" dirty="0"/>
              <a:t>（皆さんのところの対応の流れの中では、どのように位置づけられているか）</a:t>
            </a:r>
            <a:endParaRPr kumimoji="1" lang="en-US" altLang="ja-JP" dirty="0"/>
          </a:p>
          <a:p>
            <a:endParaRPr kumimoji="1" lang="en-US" altLang="ja-JP" dirty="0"/>
          </a:p>
          <a:p>
            <a:r>
              <a:rPr kumimoji="1" lang="en-US" altLang="ja-JP" dirty="0"/>
              <a:t>【</a:t>
            </a:r>
            <a:r>
              <a:rPr kumimoji="1" lang="ja-JP" altLang="en-US" dirty="0"/>
              <a:t>出題</a:t>
            </a:r>
            <a:r>
              <a:rPr kumimoji="1" lang="en-US" altLang="ja-JP" dirty="0"/>
              <a:t>】</a:t>
            </a:r>
            <a:r>
              <a:rPr kumimoji="1" lang="ja-JP" altLang="en-US" dirty="0"/>
              <a:t>地域ケア会議の中で、高齢者虐待防止のネットワークづくりについて話し合うことは適切である〇</a:t>
            </a:r>
          </a:p>
          <a:p>
            <a:r>
              <a:rPr kumimoji="1" lang="ja-JP" altLang="en-US" dirty="0"/>
              <a:t>　　　　　地域ケア会議の中で、個別の高齢虐待の対応について話し合うことは適切である</a:t>
            </a:r>
            <a:r>
              <a:rPr kumimoji="1" lang="en-US" altLang="ja-JP" dirty="0"/>
              <a:t>×</a:t>
            </a:r>
            <a:endParaRPr kumimoji="1" lang="ja-JP" altLang="en-US" dirty="0"/>
          </a:p>
          <a:p>
            <a:pPr defTabSz="874850">
              <a:defRPr/>
            </a:pPr>
            <a:endParaRPr kumimoji="1" lang="en-US" altLang="ja-JP" dirty="0"/>
          </a:p>
          <a:p>
            <a:pPr defTabSz="874850">
              <a:defRPr/>
            </a:pPr>
            <a:endParaRPr kumimoji="1" lang="en-US" altLang="ja-JP" dirty="0"/>
          </a:p>
          <a:p>
            <a:pPr defTabSz="874850">
              <a:defRPr/>
            </a:pPr>
            <a:r>
              <a:rPr kumimoji="1" lang="ja-JP" altLang="en-US" dirty="0"/>
              <a:t>講義を思い出そう！追加し、配置をずらしました。</a:t>
            </a:r>
          </a:p>
        </p:txBody>
      </p:sp>
    </p:spTree>
    <p:extLst>
      <p:ext uri="{BB962C8B-B14F-4D97-AF65-F5344CB8AC3E}">
        <p14:creationId xmlns:p14="http://schemas.microsoft.com/office/powerpoint/2010/main" val="33828498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R5</a:t>
            </a:r>
            <a:r>
              <a:rPr kumimoji="1" lang="en-US" altLang="ja-JP" baseline="0" dirty="0"/>
              <a:t> </a:t>
            </a:r>
            <a:r>
              <a:rPr kumimoji="1" lang="ja-JP" altLang="en-US" baseline="0" dirty="0"/>
              <a:t>マニュアルの内容に変更</a:t>
            </a:r>
            <a:endParaRPr kumimoji="1" lang="en-US" altLang="ja-JP" dirty="0"/>
          </a:p>
          <a:p>
            <a:r>
              <a:rPr kumimoji="1" lang="ja-JP" altLang="en-US" dirty="0"/>
              <a:t>法</a:t>
            </a:r>
            <a:r>
              <a:rPr kumimoji="1" lang="en-US" altLang="ja-JP" dirty="0"/>
              <a:t>17</a:t>
            </a:r>
            <a:r>
              <a:rPr kumimoji="1" lang="ja-JP" altLang="en-US" dirty="0"/>
              <a:t>条</a:t>
            </a:r>
            <a:r>
              <a:rPr kumimoji="1" lang="en-US" altLang="ja-JP" dirty="0"/>
              <a:t>2</a:t>
            </a:r>
            <a:r>
              <a:rPr kumimoji="1" lang="ja-JP" altLang="en-US" dirty="0"/>
              <a:t>項　正当な理由なく</a:t>
            </a:r>
            <a:r>
              <a:rPr kumimoji="1" lang="en-US" altLang="ja-JP" dirty="0"/>
              <a:t>…</a:t>
            </a:r>
            <a:r>
              <a:rPr kumimoji="1" lang="ja-JP" altLang="en-US" dirty="0"/>
              <a:t>参考までに児童虐待の場合の考え方を「お役立ち帳」</a:t>
            </a:r>
            <a:r>
              <a:rPr kumimoji="1" lang="en-US" altLang="ja-JP" dirty="0"/>
              <a:t>p149</a:t>
            </a:r>
            <a:r>
              <a:rPr kumimoji="1" lang="ja-JP" altLang="en-US" dirty="0"/>
              <a:t>に掲載</a:t>
            </a:r>
            <a:endParaRPr kumimoji="1" lang="en-US" altLang="ja-JP" dirty="0"/>
          </a:p>
          <a:p>
            <a:endParaRPr kumimoji="1" lang="en-US" altLang="ja-JP" dirty="0"/>
          </a:p>
          <a:p>
            <a:r>
              <a:rPr kumimoji="1" lang="en-US" altLang="ja-JP" dirty="0"/>
              <a:t>【</a:t>
            </a:r>
            <a:r>
              <a:rPr kumimoji="1" lang="ja-JP" altLang="en-US" dirty="0"/>
              <a:t>出題</a:t>
            </a:r>
            <a:r>
              <a:rPr kumimoji="1" lang="en-US" altLang="ja-JP" dirty="0"/>
              <a:t>】</a:t>
            </a:r>
            <a:r>
              <a:rPr kumimoji="1" lang="ja-JP" altLang="en-US" dirty="0"/>
              <a:t>病院や養介護施設従事者等には高齢者虐待の早期発見の努力義務はあるが、高齢者の保</a:t>
            </a:r>
          </a:p>
          <a:p>
            <a:r>
              <a:rPr kumimoji="1" lang="ja-JP" altLang="en-US" dirty="0"/>
              <a:t>　　　　護のための施策に協力するよう努める義務はない</a:t>
            </a:r>
            <a:r>
              <a:rPr kumimoji="1" lang="en-US" altLang="ja-JP" dirty="0"/>
              <a:t>×</a:t>
            </a:r>
            <a:endParaRPr kumimoji="1" lang="ja-JP" altLang="en-US" dirty="0"/>
          </a:p>
          <a:p>
            <a:r>
              <a:rPr kumimoji="1" lang="ja-JP" altLang="en-US" dirty="0"/>
              <a:t>　　　　虐待に関して知り得たことは漏らしてはならず、漏らした場合には罰則が適用されると</a:t>
            </a:r>
          </a:p>
          <a:p>
            <a:r>
              <a:rPr kumimoji="1" lang="ja-JP" altLang="en-US" dirty="0"/>
              <a:t>　　　　解釈されている〇</a:t>
            </a:r>
          </a:p>
          <a:p>
            <a:pPr defTabSz="874850">
              <a:defRPr/>
            </a:pPr>
            <a:endParaRPr kumimoji="1" lang="ja-JP" altLang="en-US" dirty="0"/>
          </a:p>
        </p:txBody>
      </p:sp>
    </p:spTree>
    <p:extLst>
      <p:ext uri="{BB962C8B-B14F-4D97-AF65-F5344CB8AC3E}">
        <p14:creationId xmlns:p14="http://schemas.microsoft.com/office/powerpoint/2010/main" val="3026773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0743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36" eaLnBrk="0" hangingPunct="0">
              <a:spcBef>
                <a:spcPct val="30000"/>
              </a:spcBef>
              <a:defRPr kumimoji="1" sz="1100">
                <a:solidFill>
                  <a:schemeClr val="tx1"/>
                </a:solidFill>
                <a:latin typeface="Arial" charset="0"/>
                <a:ea typeface="ＭＳ Ｐ明朝" pitchFamily="18" charset="-128"/>
              </a:defRPr>
            </a:lvl1pPr>
            <a:lvl2pPr marL="759705" indent="-291828" defTabSz="926236" eaLnBrk="0" hangingPunct="0">
              <a:spcBef>
                <a:spcPct val="30000"/>
              </a:spcBef>
              <a:defRPr kumimoji="1" sz="1100">
                <a:solidFill>
                  <a:schemeClr val="tx1"/>
                </a:solidFill>
                <a:latin typeface="Arial" charset="0"/>
                <a:ea typeface="ＭＳ Ｐ明朝" pitchFamily="18" charset="-128"/>
              </a:defRPr>
            </a:lvl2pPr>
            <a:lvl3pPr marL="1170482" indent="-233146" defTabSz="926236" eaLnBrk="0" hangingPunct="0">
              <a:spcBef>
                <a:spcPct val="30000"/>
              </a:spcBef>
              <a:defRPr kumimoji="1" sz="1100">
                <a:solidFill>
                  <a:schemeClr val="tx1"/>
                </a:solidFill>
                <a:latin typeface="Arial" charset="0"/>
                <a:ea typeface="ＭＳ Ｐ明朝" pitchFamily="18" charset="-128"/>
              </a:defRPr>
            </a:lvl3pPr>
            <a:lvl4pPr marL="1638360" indent="-233146" defTabSz="926236" eaLnBrk="0" hangingPunct="0">
              <a:spcBef>
                <a:spcPct val="30000"/>
              </a:spcBef>
              <a:defRPr kumimoji="1" sz="1100">
                <a:solidFill>
                  <a:schemeClr val="tx1"/>
                </a:solidFill>
                <a:latin typeface="Arial" charset="0"/>
                <a:ea typeface="ＭＳ Ｐ明朝" pitchFamily="18" charset="-128"/>
              </a:defRPr>
            </a:lvl4pPr>
            <a:lvl5pPr marL="2106234" indent="-233146" defTabSz="926236" eaLnBrk="0" hangingPunct="0">
              <a:spcBef>
                <a:spcPct val="30000"/>
              </a:spcBef>
              <a:defRPr kumimoji="1" sz="1100">
                <a:solidFill>
                  <a:schemeClr val="tx1"/>
                </a:solidFill>
                <a:latin typeface="Arial" charset="0"/>
                <a:ea typeface="ＭＳ Ｐ明朝" pitchFamily="18" charset="-128"/>
              </a:defRPr>
            </a:lvl5pPr>
            <a:lvl6pPr marL="2563009"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19782"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6557"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3331"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defRPr/>
            </a:pPr>
            <a:fld id="{F9F0E466-0BCB-44E6-86C8-F1FCC2120737}" type="slidenum">
              <a:rPr lang="en-US" altLang="ja-JP">
                <a:solidFill>
                  <a:srgbClr val="000000"/>
                </a:solidFill>
                <a:ea typeface="ＭＳ Ｐゴシック" charset="-128"/>
              </a:rPr>
              <a:pPr eaLnBrk="1" hangingPunct="1">
                <a:spcBef>
                  <a:spcPct val="0"/>
                </a:spcBef>
                <a:defRPr/>
              </a:pPr>
              <a:t>64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8612816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「３」だけ自体が異なっていたので統一　（高橋）</a:t>
            </a:r>
            <a:endParaRPr lang="ja-JP" altLang="ja-JP"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36" eaLnBrk="0" hangingPunct="0">
              <a:spcBef>
                <a:spcPct val="30000"/>
              </a:spcBef>
              <a:defRPr kumimoji="1" sz="1100">
                <a:solidFill>
                  <a:schemeClr val="tx1"/>
                </a:solidFill>
                <a:latin typeface="Arial" charset="0"/>
                <a:ea typeface="ＭＳ Ｐ明朝" pitchFamily="18" charset="-128"/>
              </a:defRPr>
            </a:lvl1pPr>
            <a:lvl2pPr marL="759705" indent="-291828" defTabSz="926236" eaLnBrk="0" hangingPunct="0">
              <a:spcBef>
                <a:spcPct val="30000"/>
              </a:spcBef>
              <a:defRPr kumimoji="1" sz="1100">
                <a:solidFill>
                  <a:schemeClr val="tx1"/>
                </a:solidFill>
                <a:latin typeface="Arial" charset="0"/>
                <a:ea typeface="ＭＳ Ｐ明朝" pitchFamily="18" charset="-128"/>
              </a:defRPr>
            </a:lvl2pPr>
            <a:lvl3pPr marL="1170482" indent="-233146" defTabSz="926236" eaLnBrk="0" hangingPunct="0">
              <a:spcBef>
                <a:spcPct val="30000"/>
              </a:spcBef>
              <a:defRPr kumimoji="1" sz="1100">
                <a:solidFill>
                  <a:schemeClr val="tx1"/>
                </a:solidFill>
                <a:latin typeface="Arial" charset="0"/>
                <a:ea typeface="ＭＳ Ｐ明朝" pitchFamily="18" charset="-128"/>
              </a:defRPr>
            </a:lvl3pPr>
            <a:lvl4pPr marL="1638360" indent="-233146" defTabSz="926236" eaLnBrk="0" hangingPunct="0">
              <a:spcBef>
                <a:spcPct val="30000"/>
              </a:spcBef>
              <a:defRPr kumimoji="1" sz="1100">
                <a:solidFill>
                  <a:schemeClr val="tx1"/>
                </a:solidFill>
                <a:latin typeface="Arial" charset="0"/>
                <a:ea typeface="ＭＳ Ｐ明朝" pitchFamily="18" charset="-128"/>
              </a:defRPr>
            </a:lvl4pPr>
            <a:lvl5pPr marL="2106234" indent="-233146" defTabSz="926236" eaLnBrk="0" hangingPunct="0">
              <a:spcBef>
                <a:spcPct val="30000"/>
              </a:spcBef>
              <a:defRPr kumimoji="1" sz="1100">
                <a:solidFill>
                  <a:schemeClr val="tx1"/>
                </a:solidFill>
                <a:latin typeface="Arial" charset="0"/>
                <a:ea typeface="ＭＳ Ｐ明朝" pitchFamily="18" charset="-128"/>
              </a:defRPr>
            </a:lvl5pPr>
            <a:lvl6pPr marL="2563009"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19782"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6557"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3331" indent="-233146" defTabSz="92623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defRPr/>
            </a:pPr>
            <a:fld id="{F9F0E466-0BCB-44E6-86C8-F1FCC2120737}" type="slidenum">
              <a:rPr lang="en-US" altLang="ja-JP">
                <a:solidFill>
                  <a:srgbClr val="000000"/>
                </a:solidFill>
                <a:ea typeface="ＭＳ Ｐゴシック" charset="-128"/>
              </a:rPr>
              <a:pPr eaLnBrk="1" hangingPunct="1">
                <a:spcBef>
                  <a:spcPct val="0"/>
                </a:spcBef>
                <a:defRPr/>
              </a:pPr>
              <a:t>65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7780969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005998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24051362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2098433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3728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①の「」の中の「」を始まりも</a:t>
            </a:r>
            <a:r>
              <a:rPr kumimoji="1" lang="en-US" altLang="ja-JP" dirty="0"/>
              <a:t>『</a:t>
            </a:r>
            <a:r>
              <a:rPr kumimoji="1" lang="ja-JP" altLang="en-US" dirty="0"/>
              <a:t>にしました　（高橋）</a:t>
            </a:r>
            <a:endParaRPr kumimoji="1" lang="en-US" altLang="ja-JP" dirty="0"/>
          </a:p>
          <a:p>
            <a:endParaRPr kumimoji="1" lang="en-US" altLang="ja-JP" dirty="0"/>
          </a:p>
          <a:p>
            <a:r>
              <a:rPr kumimoji="1" lang="ja-JP" altLang="en-US" dirty="0"/>
              <a:t>ノート</a:t>
            </a:r>
            <a:r>
              <a:rPr lang="ja-JP" altLang="en-US" dirty="0"/>
              <a:t>　</a:t>
            </a:r>
            <a:endParaRPr lang="en-US" altLang="ja-JP" dirty="0"/>
          </a:p>
          <a:p>
            <a:r>
              <a:rPr lang="ja-JP" altLang="en-US" dirty="0"/>
              <a:t>・話して下さる方も情報を取捨選択していることある　言いずらいことはきかなければ話さない</a:t>
            </a:r>
            <a:endParaRPr lang="en-US" altLang="ja-JP" dirty="0"/>
          </a:p>
          <a:p>
            <a:r>
              <a:rPr lang="ja-JP" altLang="en-US" dirty="0"/>
              <a:t>なので、時系列で逃すことなく聞きとっていく</a:t>
            </a:r>
            <a:endParaRPr lang="en-US" altLang="ja-JP" dirty="0"/>
          </a:p>
          <a:p>
            <a:r>
              <a:rPr lang="ja-JP" altLang="en-US" dirty="0"/>
              <a:t>誰にでもできる事なので、日々の中でトレーニングとして家族や友人に試してみては</a:t>
            </a:r>
            <a:endParaRPr lang="en-US" altLang="ja-JP" dirty="0"/>
          </a:p>
          <a:p>
            <a:r>
              <a:rPr lang="ja-JP" altLang="en-US" dirty="0"/>
              <a:t>・頂けますかや少しは禁句　選択をされてしまう</a:t>
            </a:r>
            <a:endParaRPr lang="en-US" altLang="ja-JP" dirty="0"/>
          </a:p>
          <a:p>
            <a:pPr marL="355262">
              <a:lnSpc>
                <a:spcPts val="1998"/>
              </a:lnSpc>
              <a:spcBef>
                <a:spcPts val="599"/>
              </a:spcBef>
            </a:pPr>
            <a:r>
              <a:rPr lang="ja-JP" altLang="en-US" dirty="0"/>
              <a:t>　</a:t>
            </a:r>
            <a:endParaRPr kumimoji="1" lang="ja-JP" altLang="en-US" dirty="0"/>
          </a:p>
        </p:txBody>
      </p:sp>
    </p:spTree>
    <p:extLst>
      <p:ext uri="{BB962C8B-B14F-4D97-AF65-F5344CB8AC3E}">
        <p14:creationId xmlns:p14="http://schemas.microsoft.com/office/powerpoint/2010/main" val="8364070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146659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40" fontAlgn="auto">
              <a:spcBef>
                <a:spcPts val="0"/>
              </a:spcBef>
              <a:spcAft>
                <a:spcPts val="0"/>
              </a:spcAft>
              <a:defRPr/>
            </a:pPr>
            <a:fld id="{47933900-CC4B-4658-AA41-DDA0B7F700E3}" type="slidenum">
              <a:rPr lang="ja-JP" altLang="en-US" sz="1300">
                <a:solidFill>
                  <a:prstClr val="black"/>
                </a:solidFill>
                <a:latin typeface="Calibri"/>
              </a:rPr>
              <a:pPr defTabSz="914240" fontAlgn="auto">
                <a:spcBef>
                  <a:spcPts val="0"/>
                </a:spcBef>
                <a:spcAft>
                  <a:spcPts val="0"/>
                </a:spcAft>
                <a:defRPr/>
              </a:pPr>
              <a:t>71</a:t>
            </a:fld>
            <a:endParaRPr lang="ja-JP" altLang="en-US" sz="1300">
              <a:solidFill>
                <a:prstClr val="black"/>
              </a:solidFill>
              <a:latin typeface="Calibri"/>
            </a:endParaRPr>
          </a:p>
        </p:txBody>
      </p:sp>
    </p:spTree>
    <p:extLst>
      <p:ext uri="{BB962C8B-B14F-4D97-AF65-F5344CB8AC3E}">
        <p14:creationId xmlns:p14="http://schemas.microsoft.com/office/powerpoint/2010/main" val="41918995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5739942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r>
              <a:rPr lang="ja-JP" altLang="en-US" dirty="0">
                <a:latin typeface="Arial" panose="020B0604020202020204" pitchFamily="34" charset="0"/>
              </a:rPr>
              <a:t>漢字変更</a:t>
            </a:r>
          </a:p>
        </p:txBody>
      </p:sp>
    </p:spTree>
    <p:extLst>
      <p:ext uri="{BB962C8B-B14F-4D97-AF65-F5344CB8AC3E}">
        <p14:creationId xmlns:p14="http://schemas.microsoft.com/office/powerpoint/2010/main" val="8818799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8874258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6470023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185445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R5</a:t>
            </a:r>
            <a:r>
              <a:rPr kumimoji="1" lang="ja-JP" altLang="en-US" dirty="0"/>
              <a:t>　マニュアルの内容に沿って、一部文言追加・整理</a:t>
            </a:r>
            <a:endParaRPr kumimoji="1" lang="en-US" altLang="ja-JP" dirty="0"/>
          </a:p>
          <a:p>
            <a:r>
              <a:rPr kumimoji="1" lang="ja-JP" altLang="en-US" dirty="0"/>
              <a:t>　　　評価の方法は、主担当による直接訪問のほか、援助を行う関係機関等職員から高齢者・養護者の状況を把握する等、関係機関等による情報の集約や共有化の方法などについて予めコアメンバー会議で取り決めをしておくことも必要。</a:t>
            </a:r>
            <a:endParaRPr kumimoji="1" lang="en-US" altLang="ja-JP" dirty="0"/>
          </a:p>
          <a:p>
            <a:endParaRPr kumimoji="1" lang="en-US" altLang="ja-JP" dirty="0"/>
          </a:p>
          <a:p>
            <a:r>
              <a:rPr kumimoji="1" lang="ja-JP" altLang="en-US" dirty="0"/>
              <a:t>区市町村は、対応の進行管理を行う立場として、次の会議設定を明確にしておくことが大切</a:t>
            </a:r>
            <a:endParaRPr kumimoji="1" lang="en-US" altLang="ja-JP" dirty="0"/>
          </a:p>
          <a:p>
            <a:endParaRPr kumimoji="1" lang="en-US" altLang="ja-JP" dirty="0"/>
          </a:p>
          <a:p>
            <a:r>
              <a:rPr kumimoji="1" lang="ja-JP" altLang="en-US" dirty="0"/>
              <a:t>進行管理表　参考「お役立ち帳」</a:t>
            </a:r>
            <a:r>
              <a:rPr kumimoji="1" lang="en-US" altLang="ja-JP" dirty="0"/>
              <a:t>p108</a:t>
            </a:r>
            <a:endParaRPr kumimoji="1" lang="ja-JP" altLang="en-US" dirty="0"/>
          </a:p>
          <a:p>
            <a:pPr defTabSz="874850">
              <a:defRPr/>
            </a:pPr>
            <a:endParaRPr kumimoji="1" lang="ja-JP" altLang="en-US" dirty="0"/>
          </a:p>
        </p:txBody>
      </p:sp>
    </p:spTree>
    <p:extLst>
      <p:ext uri="{BB962C8B-B14F-4D97-AF65-F5344CB8AC3E}">
        <p14:creationId xmlns:p14="http://schemas.microsoft.com/office/powerpoint/2010/main" val="7111595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31701375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ー 1">
            <a:extLst>
              <a:ext uri="{FF2B5EF4-FFF2-40B4-BE49-F238E27FC236}">
                <a16:creationId xmlns:a16="http://schemas.microsoft.com/office/drawing/2014/main" id="{B9A5704C-5EBE-1638-8363-0EBFDBF37676}"/>
              </a:ext>
            </a:extLst>
          </p:cNvPr>
          <p:cNvSpPr>
            <a:spLocks noGrp="1" noRot="1" noChangeAspect="1" noTextEdit="1"/>
          </p:cNvSpPr>
          <p:nvPr>
            <p:ph type="sldImg"/>
          </p:nvPr>
        </p:nvSpPr>
        <p:spPr>
          <a:ln/>
        </p:spPr>
      </p:sp>
      <p:sp>
        <p:nvSpPr>
          <p:cNvPr id="155651" name="ノート プレースホルダー 2">
            <a:extLst>
              <a:ext uri="{FF2B5EF4-FFF2-40B4-BE49-F238E27FC236}">
                <a16:creationId xmlns:a16="http://schemas.microsoft.com/office/drawing/2014/main" id="{AAB7ADFE-E43E-125C-B973-AC2B4AF217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109641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②そのまま</a:t>
            </a:r>
            <a:endParaRPr kumimoji="1" lang="en-US" altLang="ja-JP" dirty="0"/>
          </a:p>
          <a:p>
            <a:r>
              <a:rPr kumimoji="1" lang="ja-JP" altLang="en-US" dirty="0"/>
              <a:t>③そのまま</a:t>
            </a:r>
            <a:endParaRPr kumimoji="1" lang="en-US" altLang="ja-JP" dirty="0"/>
          </a:p>
          <a:p>
            <a:r>
              <a:rPr kumimoji="1" lang="ja-JP" altLang="en-US" dirty="0"/>
              <a:t>受付時も意識。「　」についてもっと詳しく教えてください。</a:t>
            </a:r>
            <a:endParaRPr kumimoji="1" lang="en-US" altLang="ja-JP" dirty="0"/>
          </a:p>
          <a:p>
            <a:r>
              <a:rPr kumimoji="1" lang="ja-JP" altLang="en-US" dirty="0"/>
              <a:t>演習事例：「死ね死ね」についてもっと詳しく教えてください。</a:t>
            </a:r>
            <a:endParaRPr kumimoji="1" lang="en-US" altLang="ja-JP" dirty="0"/>
          </a:p>
        </p:txBody>
      </p:sp>
    </p:spTree>
    <p:extLst>
      <p:ext uri="{BB962C8B-B14F-4D97-AF65-F5344CB8AC3E}">
        <p14:creationId xmlns:p14="http://schemas.microsoft.com/office/powerpoint/2010/main" val="19434336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4" tIns="45178" rIns="90354" bIns="45178"/>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37098507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652131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必ずしも他の包括業務に移行するわけではない</a:t>
            </a:r>
            <a:endParaRPr kumimoji="1" lang="en-US" altLang="ja-JP" dirty="0"/>
          </a:p>
          <a:p>
            <a:endParaRPr kumimoji="1" lang="en-US" altLang="ja-JP" dirty="0"/>
          </a:p>
          <a:p>
            <a:r>
              <a:rPr kumimoji="1" lang="ja-JP" altLang="en-US" dirty="0"/>
              <a:t>□の中は、お役立ち帳ｐ</a:t>
            </a:r>
            <a:r>
              <a:rPr kumimoji="1" lang="en-US" altLang="ja-JP" dirty="0"/>
              <a:t>46</a:t>
            </a:r>
            <a:r>
              <a:rPr kumimoji="1" lang="ja-JP" altLang="en-US" dirty="0"/>
              <a:t>参照</a:t>
            </a:r>
            <a:endParaRPr kumimoji="1" lang="en-US" altLang="ja-JP" dirty="0"/>
          </a:p>
          <a:p>
            <a:r>
              <a:rPr kumimoji="1" lang="en-US" altLang="ja-JP" dirty="0"/>
              <a:t>【</a:t>
            </a:r>
            <a:r>
              <a:rPr kumimoji="1" lang="ja-JP" altLang="en-US" dirty="0"/>
              <a:t>出題</a:t>
            </a:r>
            <a:r>
              <a:rPr kumimoji="1" lang="en-US" altLang="ja-JP" dirty="0"/>
              <a:t>】</a:t>
            </a:r>
            <a:r>
              <a:rPr kumimoji="1" lang="ja-JP" altLang="en-US" dirty="0"/>
              <a:t>正しい文字を入れなさい。「解消」「必要な環境」が整ったこと。</a:t>
            </a:r>
          </a:p>
          <a:p>
            <a:pPr defTabSz="874850">
              <a:defRPr/>
            </a:pPr>
            <a:endParaRPr kumimoji="1" lang="ja-JP" altLang="en-US" dirty="0"/>
          </a:p>
        </p:txBody>
      </p:sp>
    </p:spTree>
    <p:extLst>
      <p:ext uri="{BB962C8B-B14F-4D97-AF65-F5344CB8AC3E}">
        <p14:creationId xmlns:p14="http://schemas.microsoft.com/office/powerpoint/2010/main" val="8741327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754179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ChangeArrowheads="1" noTextEdit="1"/>
          </p:cNvSpPr>
          <p:nvPr>
            <p:ph type="sldImg"/>
          </p:nvPr>
        </p:nvSpPr>
        <p:spPr>
          <a:noFill/>
          <a:ln cap="flat">
            <a:headEnd type="none" w="med" len="med"/>
            <a:tailEnd type="none" w="med" len="med"/>
          </a:ln>
        </p:spPr>
      </p:sp>
      <p:sp>
        <p:nvSpPr>
          <p:cNvPr id="7171"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spcBef>
                <a:spcPct val="0"/>
              </a:spcBef>
            </a:pPr>
            <a:r>
              <a:rPr lang="ja-JP" altLang="en-US" dirty="0">
                <a:latin typeface="Arial" panose="020B0604020202020204" pitchFamily="34" charset="0"/>
              </a:rPr>
              <a:t>虐待対応の流れのうち、どの段階で、養護者を「本人」とする支援のチームを結成し、どの段階で引き継ぎしていくかを説明するスライド</a:t>
            </a:r>
            <a:endParaRPr lang="en-US" altLang="ja-JP" dirty="0">
              <a:latin typeface="Arial" panose="020B0604020202020204" pitchFamily="34" charset="0"/>
            </a:endParaRPr>
          </a:p>
          <a:p>
            <a:pPr>
              <a:spcBef>
                <a:spcPct val="0"/>
              </a:spcBef>
            </a:pPr>
            <a:endParaRPr lang="en-US" altLang="ja-JP" dirty="0">
              <a:latin typeface="Arial" panose="020B0604020202020204" pitchFamily="34" charset="0"/>
            </a:endParaRPr>
          </a:p>
          <a:p>
            <a:pPr>
              <a:spcBef>
                <a:spcPct val="0"/>
              </a:spcBef>
            </a:pPr>
            <a:r>
              <a:rPr lang="ja-JP" altLang="en-US" dirty="0">
                <a:latin typeface="Arial" panose="020B0604020202020204" pitchFamily="34" charset="0"/>
              </a:rPr>
              <a:t>このスライドで伝えたいこと：</a:t>
            </a:r>
            <a:endParaRPr lang="en-US" altLang="ja-JP" dirty="0">
              <a:latin typeface="Arial" panose="020B0604020202020204" pitchFamily="34" charset="0"/>
            </a:endParaRPr>
          </a:p>
          <a:p>
            <a:pPr>
              <a:spcBef>
                <a:spcPct val="0"/>
              </a:spcBef>
            </a:pPr>
            <a:r>
              <a:rPr lang="ja-JP" altLang="en-US" dirty="0">
                <a:latin typeface="Arial" panose="020B0604020202020204" pitchFamily="34" charset="0"/>
              </a:rPr>
              <a:t>・法律の名前にも入っているように、被虐待者である高齢者本人と、虐待者である養護者の両者を支援する法律となっている。</a:t>
            </a:r>
            <a:endParaRPr lang="en-US" altLang="ja-JP" dirty="0">
              <a:latin typeface="Arial" panose="020B0604020202020204" pitchFamily="34" charset="0"/>
            </a:endParaRPr>
          </a:p>
          <a:p>
            <a:pPr>
              <a:spcBef>
                <a:spcPct val="0"/>
              </a:spcBef>
            </a:pPr>
            <a:r>
              <a:rPr lang="ja-JP" altLang="en-US" dirty="0">
                <a:latin typeface="Arial" panose="020B0604020202020204" pitchFamily="34" charset="0"/>
              </a:rPr>
              <a:t>・高齢者本人の支援と同時に養護者への支援も同時に実施していくことが基本。</a:t>
            </a:r>
            <a:endParaRPr lang="en-US" altLang="ja-JP" dirty="0">
              <a:latin typeface="Arial" panose="020B0604020202020204" pitchFamily="34" charset="0"/>
            </a:endParaRPr>
          </a:p>
          <a:p>
            <a:pPr>
              <a:spcBef>
                <a:spcPct val="0"/>
              </a:spcBef>
            </a:pPr>
            <a:r>
              <a:rPr lang="ja-JP" altLang="en-US" dirty="0">
                <a:latin typeface="Arial" panose="020B0604020202020204" pitchFamily="34" charset="0"/>
              </a:rPr>
              <a:t>・支援計画に高齢者本人だけでなく、養護者への支援も計画し、養護者支援チーム（生活保護法所管、精神保健福祉法所管、生活困窮者自立支援法所管、障害者虐待防止法所管、障害者自立支援法所管、日常生活自立支援事業実施法人など）を結成し、虐待対応中から連携していく。</a:t>
            </a:r>
            <a:endParaRPr lang="en-US" altLang="ja-JP" dirty="0">
              <a:latin typeface="Arial" panose="020B0604020202020204" pitchFamily="34" charset="0"/>
            </a:endParaRPr>
          </a:p>
          <a:p>
            <a:pPr>
              <a:spcBef>
                <a:spcPct val="0"/>
              </a:spcBef>
            </a:pPr>
            <a:r>
              <a:rPr lang="ja-JP" altLang="en-US" dirty="0">
                <a:latin typeface="Arial" panose="020B0604020202020204" pitchFamily="34" charset="0"/>
              </a:rPr>
              <a:t>・虐待対応の終結は、虐待が解消し、高齢者本人の生活の安定となっており、養護者の生活の安定まで入っていない。高齢者本人の生活が安定したことを確認した時点で、高齢者虐待防止法に基づく養護者への支援は終了し、市高齢者支援係と包括による</a:t>
            </a:r>
            <a:r>
              <a:rPr lang="en-US" altLang="ja-JP" dirty="0">
                <a:latin typeface="Arial" panose="020B0604020202020204" pitchFamily="34" charset="0"/>
              </a:rPr>
              <a:t>65</a:t>
            </a:r>
            <a:r>
              <a:rPr lang="ja-JP" altLang="en-US" dirty="0">
                <a:latin typeface="Arial" panose="020B0604020202020204" pitchFamily="34" charset="0"/>
              </a:rPr>
              <a:t>歳未満の方への支援できなくなる。</a:t>
            </a:r>
            <a:endParaRPr lang="en-US" altLang="ja-JP" dirty="0">
              <a:latin typeface="Arial" panose="020B0604020202020204" pitchFamily="34" charset="0"/>
            </a:endParaRPr>
          </a:p>
          <a:p>
            <a:pPr>
              <a:spcBef>
                <a:spcPct val="0"/>
              </a:spcBef>
            </a:pPr>
            <a:r>
              <a:rPr lang="ja-JP" altLang="en-US" dirty="0">
                <a:latin typeface="Arial" panose="020B0604020202020204" pitchFamily="34" charset="0"/>
              </a:rPr>
              <a:t>・スムーズに終結するためにも、虐待対応中から養護者への支援チームを結成することが重要である。</a:t>
            </a:r>
          </a:p>
        </p:txBody>
      </p:sp>
      <p:sp>
        <p:nvSpPr>
          <p:cNvPr id="7172" name="スライド番号プレースホルダー 3"/>
          <p:cNvSpPr>
            <a:spLocks noChangeArrowheads="1"/>
          </p:cNvSpPr>
          <p:nvPr/>
        </p:nvSpPr>
        <p:spPr bwMode="auto">
          <a:xfrm>
            <a:off x="3756099" y="9527809"/>
            <a:ext cx="2871753" cy="498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5239" rIns="90479" bIns="45239" anchor="b"/>
          <a:lstStyle>
            <a:lvl1pPr defTabSz="68580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68580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6858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6858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6858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6858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6858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6858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6858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defTabSz="685006" eaLnBrk="1" hangingPunct="1">
              <a:spcBef>
                <a:spcPct val="0"/>
              </a:spcBef>
              <a:defRPr/>
            </a:pPr>
            <a:fld id="{7892C086-171B-4321-B135-11433FFAC721}" type="slidenum">
              <a:rPr lang="ja-JP" altLang="en-US" sz="1000">
                <a:solidFill>
                  <a:srgbClr val="000000"/>
                </a:solidFill>
                <a:latin typeface="Calibri" panose="020F0502020204030204" pitchFamily="34" charset="0"/>
                <a:ea typeface="メイリオ" panose="020B0604030504040204" pitchFamily="50" charset="-128"/>
                <a:cs typeface="Arial" panose="020B0604020202020204" pitchFamily="34" charset="0"/>
              </a:rPr>
              <a:pPr algn="r" defTabSz="685006" eaLnBrk="1" hangingPunct="1">
                <a:spcBef>
                  <a:spcPct val="0"/>
                </a:spcBef>
                <a:defRPr/>
              </a:pPr>
              <a:t>84</a:t>
            </a:fld>
            <a:endParaRPr lang="ja-JP" altLang="en-US" sz="1000" dirty="0">
              <a:solidFill>
                <a:srgbClr val="000000"/>
              </a:solidFill>
              <a:latin typeface="Calibri" panose="020F050202020403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220559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8">
              <a:defRPr kumimoji="1" sz="2200">
                <a:solidFill>
                  <a:schemeClr val="tx1"/>
                </a:solidFill>
                <a:latin typeface="Arial" panose="020B0604020202020204" pitchFamily="34" charset="0"/>
                <a:ea typeface="ＭＳ Ｐゴシック" panose="020B0600070205080204" pitchFamily="50" charset="-128"/>
              </a:defRPr>
            </a:lvl1pPr>
            <a:lvl2pPr marL="742452" indent="-285559" defTabSz="904268">
              <a:defRPr kumimoji="1" sz="2200">
                <a:solidFill>
                  <a:schemeClr val="tx1"/>
                </a:solidFill>
                <a:latin typeface="Arial" panose="020B0604020202020204" pitchFamily="34" charset="0"/>
                <a:ea typeface="ＭＳ Ｐゴシック" panose="020B0600070205080204" pitchFamily="50" charset="-128"/>
              </a:defRPr>
            </a:lvl2pPr>
            <a:lvl3pPr marL="1142233" indent="-228447" defTabSz="904268">
              <a:defRPr kumimoji="1" sz="2200">
                <a:solidFill>
                  <a:schemeClr val="tx1"/>
                </a:solidFill>
                <a:latin typeface="Arial" panose="020B0604020202020204" pitchFamily="34" charset="0"/>
                <a:ea typeface="ＭＳ Ｐゴシック" panose="020B0600070205080204" pitchFamily="50" charset="-128"/>
              </a:defRPr>
            </a:lvl3pPr>
            <a:lvl4pPr marL="1599126" indent="-228447" defTabSz="904268">
              <a:defRPr kumimoji="1" sz="2200">
                <a:solidFill>
                  <a:schemeClr val="tx1"/>
                </a:solidFill>
                <a:latin typeface="Arial" panose="020B0604020202020204" pitchFamily="34" charset="0"/>
                <a:ea typeface="ＭＳ Ｐゴシック" panose="020B0600070205080204" pitchFamily="50" charset="-128"/>
              </a:defRPr>
            </a:lvl4pPr>
            <a:lvl5pPr marL="2056020" indent="-228447" defTabSz="904268">
              <a:defRPr kumimoji="1" sz="2200">
                <a:solidFill>
                  <a:schemeClr val="tx1"/>
                </a:solidFill>
                <a:latin typeface="Arial" panose="020B0604020202020204" pitchFamily="34" charset="0"/>
                <a:ea typeface="ＭＳ Ｐゴシック" panose="020B0600070205080204" pitchFamily="50" charset="-128"/>
              </a:defRPr>
            </a:lvl5pPr>
            <a:lvl6pPr marL="2512914"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69806"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6699"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3592"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85</a:t>
            </a:fld>
            <a:endParaRPr lang="ja-JP" altLang="en-US" sz="1100">
              <a:solidFill>
                <a:srgbClr val="000000"/>
              </a:solidFill>
            </a:endParaRPr>
          </a:p>
        </p:txBody>
      </p:sp>
    </p:spTree>
    <p:extLst>
      <p:ext uri="{BB962C8B-B14F-4D97-AF65-F5344CB8AC3E}">
        <p14:creationId xmlns:p14="http://schemas.microsoft.com/office/powerpoint/2010/main" val="1901001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8">
              <a:defRPr kumimoji="1" sz="2200">
                <a:solidFill>
                  <a:schemeClr val="tx1"/>
                </a:solidFill>
                <a:latin typeface="Arial" panose="020B0604020202020204" pitchFamily="34" charset="0"/>
                <a:ea typeface="ＭＳ Ｐゴシック" panose="020B0600070205080204" pitchFamily="50" charset="-128"/>
              </a:defRPr>
            </a:lvl1pPr>
            <a:lvl2pPr marL="742452" indent="-285559" defTabSz="904268">
              <a:defRPr kumimoji="1" sz="2200">
                <a:solidFill>
                  <a:schemeClr val="tx1"/>
                </a:solidFill>
                <a:latin typeface="Arial" panose="020B0604020202020204" pitchFamily="34" charset="0"/>
                <a:ea typeface="ＭＳ Ｐゴシック" panose="020B0600070205080204" pitchFamily="50" charset="-128"/>
              </a:defRPr>
            </a:lvl2pPr>
            <a:lvl3pPr marL="1142233" indent="-228447" defTabSz="904268">
              <a:defRPr kumimoji="1" sz="2200">
                <a:solidFill>
                  <a:schemeClr val="tx1"/>
                </a:solidFill>
                <a:latin typeface="Arial" panose="020B0604020202020204" pitchFamily="34" charset="0"/>
                <a:ea typeface="ＭＳ Ｐゴシック" panose="020B0600070205080204" pitchFamily="50" charset="-128"/>
              </a:defRPr>
            </a:lvl3pPr>
            <a:lvl4pPr marL="1599126" indent="-228447" defTabSz="904268">
              <a:defRPr kumimoji="1" sz="2200">
                <a:solidFill>
                  <a:schemeClr val="tx1"/>
                </a:solidFill>
                <a:latin typeface="Arial" panose="020B0604020202020204" pitchFamily="34" charset="0"/>
                <a:ea typeface="ＭＳ Ｐゴシック" panose="020B0600070205080204" pitchFamily="50" charset="-128"/>
              </a:defRPr>
            </a:lvl4pPr>
            <a:lvl5pPr marL="2056020" indent="-228447" defTabSz="904268">
              <a:defRPr kumimoji="1" sz="2200">
                <a:solidFill>
                  <a:schemeClr val="tx1"/>
                </a:solidFill>
                <a:latin typeface="Arial" panose="020B0604020202020204" pitchFamily="34" charset="0"/>
                <a:ea typeface="ＭＳ Ｐゴシック" panose="020B0600070205080204" pitchFamily="50" charset="-128"/>
              </a:defRPr>
            </a:lvl5pPr>
            <a:lvl6pPr marL="2512914"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69806"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6699"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3592"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86</a:t>
            </a:fld>
            <a:endParaRPr lang="ja-JP" altLang="en-US" sz="1100">
              <a:solidFill>
                <a:srgbClr val="000000"/>
              </a:solidFill>
            </a:endParaRPr>
          </a:p>
        </p:txBody>
      </p:sp>
    </p:spTree>
    <p:extLst>
      <p:ext uri="{BB962C8B-B14F-4D97-AF65-F5344CB8AC3E}">
        <p14:creationId xmlns:p14="http://schemas.microsoft.com/office/powerpoint/2010/main" val="37250096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8">
              <a:defRPr kumimoji="1" sz="2200">
                <a:solidFill>
                  <a:schemeClr val="tx1"/>
                </a:solidFill>
                <a:latin typeface="Arial" panose="020B0604020202020204" pitchFamily="34" charset="0"/>
                <a:ea typeface="ＭＳ Ｐゴシック" panose="020B0600070205080204" pitchFamily="50" charset="-128"/>
              </a:defRPr>
            </a:lvl1pPr>
            <a:lvl2pPr marL="742452" indent="-285559" defTabSz="904268">
              <a:defRPr kumimoji="1" sz="2200">
                <a:solidFill>
                  <a:schemeClr val="tx1"/>
                </a:solidFill>
                <a:latin typeface="Arial" panose="020B0604020202020204" pitchFamily="34" charset="0"/>
                <a:ea typeface="ＭＳ Ｐゴシック" panose="020B0600070205080204" pitchFamily="50" charset="-128"/>
              </a:defRPr>
            </a:lvl2pPr>
            <a:lvl3pPr marL="1142233" indent="-228447" defTabSz="904268">
              <a:defRPr kumimoji="1" sz="2200">
                <a:solidFill>
                  <a:schemeClr val="tx1"/>
                </a:solidFill>
                <a:latin typeface="Arial" panose="020B0604020202020204" pitchFamily="34" charset="0"/>
                <a:ea typeface="ＭＳ Ｐゴシック" panose="020B0600070205080204" pitchFamily="50" charset="-128"/>
              </a:defRPr>
            </a:lvl3pPr>
            <a:lvl4pPr marL="1599126" indent="-228447" defTabSz="904268">
              <a:defRPr kumimoji="1" sz="2200">
                <a:solidFill>
                  <a:schemeClr val="tx1"/>
                </a:solidFill>
                <a:latin typeface="Arial" panose="020B0604020202020204" pitchFamily="34" charset="0"/>
                <a:ea typeface="ＭＳ Ｐゴシック" panose="020B0600070205080204" pitchFamily="50" charset="-128"/>
              </a:defRPr>
            </a:lvl4pPr>
            <a:lvl5pPr marL="2056020" indent="-228447" defTabSz="904268">
              <a:defRPr kumimoji="1" sz="2200">
                <a:solidFill>
                  <a:schemeClr val="tx1"/>
                </a:solidFill>
                <a:latin typeface="Arial" panose="020B0604020202020204" pitchFamily="34" charset="0"/>
                <a:ea typeface="ＭＳ Ｐゴシック" panose="020B0600070205080204" pitchFamily="50" charset="-128"/>
              </a:defRPr>
            </a:lvl5pPr>
            <a:lvl6pPr marL="2512914"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69806"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6699"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3592"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87</a:t>
            </a:fld>
            <a:endParaRPr lang="ja-JP" altLang="en-US" sz="1100">
              <a:solidFill>
                <a:srgbClr val="000000"/>
              </a:solidFill>
            </a:endParaRPr>
          </a:p>
        </p:txBody>
      </p:sp>
    </p:spTree>
    <p:extLst>
      <p:ext uri="{BB962C8B-B14F-4D97-AF65-F5344CB8AC3E}">
        <p14:creationId xmlns:p14="http://schemas.microsoft.com/office/powerpoint/2010/main" val="29760154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8">
              <a:defRPr kumimoji="1" sz="2200">
                <a:solidFill>
                  <a:schemeClr val="tx1"/>
                </a:solidFill>
                <a:latin typeface="Arial" panose="020B0604020202020204" pitchFamily="34" charset="0"/>
                <a:ea typeface="ＭＳ Ｐゴシック" panose="020B0600070205080204" pitchFamily="50" charset="-128"/>
              </a:defRPr>
            </a:lvl1pPr>
            <a:lvl2pPr marL="742452" indent="-285559" defTabSz="904268">
              <a:defRPr kumimoji="1" sz="2200">
                <a:solidFill>
                  <a:schemeClr val="tx1"/>
                </a:solidFill>
                <a:latin typeface="Arial" panose="020B0604020202020204" pitchFamily="34" charset="0"/>
                <a:ea typeface="ＭＳ Ｐゴシック" panose="020B0600070205080204" pitchFamily="50" charset="-128"/>
              </a:defRPr>
            </a:lvl2pPr>
            <a:lvl3pPr marL="1142233" indent="-228447" defTabSz="904268">
              <a:defRPr kumimoji="1" sz="2200">
                <a:solidFill>
                  <a:schemeClr val="tx1"/>
                </a:solidFill>
                <a:latin typeface="Arial" panose="020B0604020202020204" pitchFamily="34" charset="0"/>
                <a:ea typeface="ＭＳ Ｐゴシック" panose="020B0600070205080204" pitchFamily="50" charset="-128"/>
              </a:defRPr>
            </a:lvl3pPr>
            <a:lvl4pPr marL="1599126" indent="-228447" defTabSz="904268">
              <a:defRPr kumimoji="1" sz="2200">
                <a:solidFill>
                  <a:schemeClr val="tx1"/>
                </a:solidFill>
                <a:latin typeface="Arial" panose="020B0604020202020204" pitchFamily="34" charset="0"/>
                <a:ea typeface="ＭＳ Ｐゴシック" panose="020B0600070205080204" pitchFamily="50" charset="-128"/>
              </a:defRPr>
            </a:lvl4pPr>
            <a:lvl5pPr marL="2056020" indent="-228447" defTabSz="904268">
              <a:defRPr kumimoji="1" sz="2200">
                <a:solidFill>
                  <a:schemeClr val="tx1"/>
                </a:solidFill>
                <a:latin typeface="Arial" panose="020B0604020202020204" pitchFamily="34" charset="0"/>
                <a:ea typeface="ＭＳ Ｐゴシック" panose="020B0600070205080204" pitchFamily="50" charset="-128"/>
              </a:defRPr>
            </a:lvl5pPr>
            <a:lvl6pPr marL="2512914"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69806"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6699"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3592"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88</a:t>
            </a:fld>
            <a:endParaRPr lang="ja-JP" altLang="en-US" sz="1100">
              <a:solidFill>
                <a:srgbClr val="000000"/>
              </a:solidFill>
            </a:endParaRPr>
          </a:p>
        </p:txBody>
      </p:sp>
    </p:spTree>
    <p:extLst>
      <p:ext uri="{BB962C8B-B14F-4D97-AF65-F5344CB8AC3E}">
        <p14:creationId xmlns:p14="http://schemas.microsoft.com/office/powerpoint/2010/main" val="37277779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8">
              <a:defRPr kumimoji="1" sz="2200">
                <a:solidFill>
                  <a:schemeClr val="tx1"/>
                </a:solidFill>
                <a:latin typeface="Arial" panose="020B0604020202020204" pitchFamily="34" charset="0"/>
                <a:ea typeface="ＭＳ Ｐゴシック" panose="020B0600070205080204" pitchFamily="50" charset="-128"/>
              </a:defRPr>
            </a:lvl1pPr>
            <a:lvl2pPr marL="742452" indent="-285559" defTabSz="904268">
              <a:defRPr kumimoji="1" sz="2200">
                <a:solidFill>
                  <a:schemeClr val="tx1"/>
                </a:solidFill>
                <a:latin typeface="Arial" panose="020B0604020202020204" pitchFamily="34" charset="0"/>
                <a:ea typeface="ＭＳ Ｐゴシック" panose="020B0600070205080204" pitchFamily="50" charset="-128"/>
              </a:defRPr>
            </a:lvl2pPr>
            <a:lvl3pPr marL="1142233" indent="-228447" defTabSz="904268">
              <a:defRPr kumimoji="1" sz="2200">
                <a:solidFill>
                  <a:schemeClr val="tx1"/>
                </a:solidFill>
                <a:latin typeface="Arial" panose="020B0604020202020204" pitchFamily="34" charset="0"/>
                <a:ea typeface="ＭＳ Ｐゴシック" panose="020B0600070205080204" pitchFamily="50" charset="-128"/>
              </a:defRPr>
            </a:lvl3pPr>
            <a:lvl4pPr marL="1599126" indent="-228447" defTabSz="904268">
              <a:defRPr kumimoji="1" sz="2200">
                <a:solidFill>
                  <a:schemeClr val="tx1"/>
                </a:solidFill>
                <a:latin typeface="Arial" panose="020B0604020202020204" pitchFamily="34" charset="0"/>
                <a:ea typeface="ＭＳ Ｐゴシック" panose="020B0600070205080204" pitchFamily="50" charset="-128"/>
              </a:defRPr>
            </a:lvl4pPr>
            <a:lvl5pPr marL="2056020" indent="-228447" defTabSz="904268">
              <a:defRPr kumimoji="1" sz="2200">
                <a:solidFill>
                  <a:schemeClr val="tx1"/>
                </a:solidFill>
                <a:latin typeface="Arial" panose="020B0604020202020204" pitchFamily="34" charset="0"/>
                <a:ea typeface="ＭＳ Ｐゴシック" panose="020B0600070205080204" pitchFamily="50" charset="-128"/>
              </a:defRPr>
            </a:lvl5pPr>
            <a:lvl6pPr marL="2512914"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69806"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6699"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3592"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89</a:t>
            </a:fld>
            <a:endParaRPr lang="ja-JP" altLang="en-US" sz="1100">
              <a:solidFill>
                <a:srgbClr val="000000"/>
              </a:solidFill>
            </a:endParaRPr>
          </a:p>
        </p:txBody>
      </p:sp>
    </p:spTree>
    <p:extLst>
      <p:ext uri="{BB962C8B-B14F-4D97-AF65-F5344CB8AC3E}">
        <p14:creationId xmlns:p14="http://schemas.microsoft.com/office/powerpoint/2010/main" val="180493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F4054-1365-9477-8F8A-8B3C69BDDC97}"/>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7800C7EF-8365-37DE-2765-8EE5A30B217E}"/>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68A4084C-16F0-8BE8-B919-19FF350E6B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6" tIns="46853" rIns="93706" bIns="46853"/>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29601626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8">
              <a:defRPr kumimoji="1" sz="2200">
                <a:solidFill>
                  <a:schemeClr val="tx1"/>
                </a:solidFill>
                <a:latin typeface="Arial" panose="020B0604020202020204" pitchFamily="34" charset="0"/>
                <a:ea typeface="ＭＳ Ｐゴシック" panose="020B0600070205080204" pitchFamily="50" charset="-128"/>
              </a:defRPr>
            </a:lvl1pPr>
            <a:lvl2pPr marL="742452" indent="-285559" defTabSz="904268">
              <a:defRPr kumimoji="1" sz="2200">
                <a:solidFill>
                  <a:schemeClr val="tx1"/>
                </a:solidFill>
                <a:latin typeface="Arial" panose="020B0604020202020204" pitchFamily="34" charset="0"/>
                <a:ea typeface="ＭＳ Ｐゴシック" panose="020B0600070205080204" pitchFamily="50" charset="-128"/>
              </a:defRPr>
            </a:lvl2pPr>
            <a:lvl3pPr marL="1142233" indent="-228447" defTabSz="904268">
              <a:defRPr kumimoji="1" sz="2200">
                <a:solidFill>
                  <a:schemeClr val="tx1"/>
                </a:solidFill>
                <a:latin typeface="Arial" panose="020B0604020202020204" pitchFamily="34" charset="0"/>
                <a:ea typeface="ＭＳ Ｐゴシック" panose="020B0600070205080204" pitchFamily="50" charset="-128"/>
              </a:defRPr>
            </a:lvl3pPr>
            <a:lvl4pPr marL="1599126" indent="-228447" defTabSz="904268">
              <a:defRPr kumimoji="1" sz="2200">
                <a:solidFill>
                  <a:schemeClr val="tx1"/>
                </a:solidFill>
                <a:latin typeface="Arial" panose="020B0604020202020204" pitchFamily="34" charset="0"/>
                <a:ea typeface="ＭＳ Ｐゴシック" panose="020B0600070205080204" pitchFamily="50" charset="-128"/>
              </a:defRPr>
            </a:lvl4pPr>
            <a:lvl5pPr marL="2056020" indent="-228447" defTabSz="904268">
              <a:defRPr kumimoji="1" sz="2200">
                <a:solidFill>
                  <a:schemeClr val="tx1"/>
                </a:solidFill>
                <a:latin typeface="Arial" panose="020B0604020202020204" pitchFamily="34" charset="0"/>
                <a:ea typeface="ＭＳ Ｐゴシック" panose="020B0600070205080204" pitchFamily="50" charset="-128"/>
              </a:defRPr>
            </a:lvl5pPr>
            <a:lvl6pPr marL="2512914"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69806"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6699"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3592"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90</a:t>
            </a:fld>
            <a:endParaRPr lang="ja-JP" altLang="en-US" sz="1100">
              <a:solidFill>
                <a:srgbClr val="000000"/>
              </a:solidFill>
            </a:endParaRPr>
          </a:p>
        </p:txBody>
      </p:sp>
    </p:spTree>
    <p:extLst>
      <p:ext uri="{BB962C8B-B14F-4D97-AF65-F5344CB8AC3E}">
        <p14:creationId xmlns:p14="http://schemas.microsoft.com/office/powerpoint/2010/main" val="3133092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8">
              <a:defRPr kumimoji="1" sz="2200">
                <a:solidFill>
                  <a:schemeClr val="tx1"/>
                </a:solidFill>
                <a:latin typeface="Arial" panose="020B0604020202020204" pitchFamily="34" charset="0"/>
                <a:ea typeface="ＭＳ Ｐゴシック" panose="020B0600070205080204" pitchFamily="50" charset="-128"/>
              </a:defRPr>
            </a:lvl1pPr>
            <a:lvl2pPr marL="742452" indent="-285559" defTabSz="904268">
              <a:defRPr kumimoji="1" sz="2200">
                <a:solidFill>
                  <a:schemeClr val="tx1"/>
                </a:solidFill>
                <a:latin typeface="Arial" panose="020B0604020202020204" pitchFamily="34" charset="0"/>
                <a:ea typeface="ＭＳ Ｐゴシック" panose="020B0600070205080204" pitchFamily="50" charset="-128"/>
              </a:defRPr>
            </a:lvl2pPr>
            <a:lvl3pPr marL="1142233" indent="-228447" defTabSz="904268">
              <a:defRPr kumimoji="1" sz="2200">
                <a:solidFill>
                  <a:schemeClr val="tx1"/>
                </a:solidFill>
                <a:latin typeface="Arial" panose="020B0604020202020204" pitchFamily="34" charset="0"/>
                <a:ea typeface="ＭＳ Ｐゴシック" panose="020B0600070205080204" pitchFamily="50" charset="-128"/>
              </a:defRPr>
            </a:lvl3pPr>
            <a:lvl4pPr marL="1599126" indent="-228447" defTabSz="904268">
              <a:defRPr kumimoji="1" sz="2200">
                <a:solidFill>
                  <a:schemeClr val="tx1"/>
                </a:solidFill>
                <a:latin typeface="Arial" panose="020B0604020202020204" pitchFamily="34" charset="0"/>
                <a:ea typeface="ＭＳ Ｐゴシック" panose="020B0600070205080204" pitchFamily="50" charset="-128"/>
              </a:defRPr>
            </a:lvl4pPr>
            <a:lvl5pPr marL="2056020" indent="-228447" defTabSz="904268">
              <a:defRPr kumimoji="1" sz="2200">
                <a:solidFill>
                  <a:schemeClr val="tx1"/>
                </a:solidFill>
                <a:latin typeface="Arial" panose="020B0604020202020204" pitchFamily="34" charset="0"/>
                <a:ea typeface="ＭＳ Ｐゴシック" panose="020B0600070205080204" pitchFamily="50" charset="-128"/>
              </a:defRPr>
            </a:lvl5pPr>
            <a:lvl6pPr marL="2512914"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69806"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6699"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3592"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91</a:t>
            </a:fld>
            <a:endParaRPr lang="ja-JP" altLang="en-US" sz="1100">
              <a:solidFill>
                <a:srgbClr val="000000"/>
              </a:solidFill>
            </a:endParaRPr>
          </a:p>
        </p:txBody>
      </p:sp>
    </p:spTree>
    <p:extLst>
      <p:ext uri="{BB962C8B-B14F-4D97-AF65-F5344CB8AC3E}">
        <p14:creationId xmlns:p14="http://schemas.microsoft.com/office/powerpoint/2010/main" val="21340172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禁則処理で一部調整しました　（高橋）</a:t>
            </a:r>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8">
              <a:defRPr kumimoji="1" sz="2200">
                <a:solidFill>
                  <a:schemeClr val="tx1"/>
                </a:solidFill>
                <a:latin typeface="Arial" panose="020B0604020202020204" pitchFamily="34" charset="0"/>
                <a:ea typeface="ＭＳ Ｐゴシック" panose="020B0600070205080204" pitchFamily="50" charset="-128"/>
              </a:defRPr>
            </a:lvl1pPr>
            <a:lvl2pPr marL="742452" indent="-285559" defTabSz="904268">
              <a:defRPr kumimoji="1" sz="2200">
                <a:solidFill>
                  <a:schemeClr val="tx1"/>
                </a:solidFill>
                <a:latin typeface="Arial" panose="020B0604020202020204" pitchFamily="34" charset="0"/>
                <a:ea typeface="ＭＳ Ｐゴシック" panose="020B0600070205080204" pitchFamily="50" charset="-128"/>
              </a:defRPr>
            </a:lvl2pPr>
            <a:lvl3pPr marL="1142233" indent="-228447" defTabSz="904268">
              <a:defRPr kumimoji="1" sz="2200">
                <a:solidFill>
                  <a:schemeClr val="tx1"/>
                </a:solidFill>
                <a:latin typeface="Arial" panose="020B0604020202020204" pitchFamily="34" charset="0"/>
                <a:ea typeface="ＭＳ Ｐゴシック" panose="020B0600070205080204" pitchFamily="50" charset="-128"/>
              </a:defRPr>
            </a:lvl3pPr>
            <a:lvl4pPr marL="1599126" indent="-228447" defTabSz="904268">
              <a:defRPr kumimoji="1" sz="2200">
                <a:solidFill>
                  <a:schemeClr val="tx1"/>
                </a:solidFill>
                <a:latin typeface="Arial" panose="020B0604020202020204" pitchFamily="34" charset="0"/>
                <a:ea typeface="ＭＳ Ｐゴシック" panose="020B0600070205080204" pitchFamily="50" charset="-128"/>
              </a:defRPr>
            </a:lvl4pPr>
            <a:lvl5pPr marL="2056020" indent="-228447" defTabSz="904268">
              <a:defRPr kumimoji="1" sz="2200">
                <a:solidFill>
                  <a:schemeClr val="tx1"/>
                </a:solidFill>
                <a:latin typeface="Arial" panose="020B0604020202020204" pitchFamily="34" charset="0"/>
                <a:ea typeface="ＭＳ Ｐゴシック" panose="020B0600070205080204" pitchFamily="50" charset="-128"/>
              </a:defRPr>
            </a:lvl5pPr>
            <a:lvl6pPr marL="2512914"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69806"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6699"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3592"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92</a:t>
            </a:fld>
            <a:endParaRPr lang="ja-JP" altLang="en-US" sz="1100">
              <a:solidFill>
                <a:srgbClr val="000000"/>
              </a:solidFill>
            </a:endParaRPr>
          </a:p>
        </p:txBody>
      </p:sp>
    </p:spTree>
    <p:extLst>
      <p:ext uri="{BB962C8B-B14F-4D97-AF65-F5344CB8AC3E}">
        <p14:creationId xmlns:p14="http://schemas.microsoft.com/office/powerpoint/2010/main" val="988586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タイトルの丸数字が他と異なっていたので修正しました　（高橋）</a:t>
            </a:r>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268">
              <a:defRPr kumimoji="1" sz="2200">
                <a:solidFill>
                  <a:schemeClr val="tx1"/>
                </a:solidFill>
                <a:latin typeface="Arial" panose="020B0604020202020204" pitchFamily="34" charset="0"/>
                <a:ea typeface="ＭＳ Ｐゴシック" panose="020B0600070205080204" pitchFamily="50" charset="-128"/>
              </a:defRPr>
            </a:lvl1pPr>
            <a:lvl2pPr marL="742452" indent="-285559" defTabSz="904268">
              <a:defRPr kumimoji="1" sz="2200">
                <a:solidFill>
                  <a:schemeClr val="tx1"/>
                </a:solidFill>
                <a:latin typeface="Arial" panose="020B0604020202020204" pitchFamily="34" charset="0"/>
                <a:ea typeface="ＭＳ Ｐゴシック" panose="020B0600070205080204" pitchFamily="50" charset="-128"/>
              </a:defRPr>
            </a:lvl2pPr>
            <a:lvl3pPr marL="1142233" indent="-228447" defTabSz="904268">
              <a:defRPr kumimoji="1" sz="2200">
                <a:solidFill>
                  <a:schemeClr val="tx1"/>
                </a:solidFill>
                <a:latin typeface="Arial" panose="020B0604020202020204" pitchFamily="34" charset="0"/>
                <a:ea typeface="ＭＳ Ｐゴシック" panose="020B0600070205080204" pitchFamily="50" charset="-128"/>
              </a:defRPr>
            </a:lvl3pPr>
            <a:lvl4pPr marL="1599126" indent="-228447" defTabSz="904268">
              <a:defRPr kumimoji="1" sz="2200">
                <a:solidFill>
                  <a:schemeClr val="tx1"/>
                </a:solidFill>
                <a:latin typeface="Arial" panose="020B0604020202020204" pitchFamily="34" charset="0"/>
                <a:ea typeface="ＭＳ Ｐゴシック" panose="020B0600070205080204" pitchFamily="50" charset="-128"/>
              </a:defRPr>
            </a:lvl4pPr>
            <a:lvl5pPr marL="2056020" indent="-228447" defTabSz="904268">
              <a:defRPr kumimoji="1" sz="2200">
                <a:solidFill>
                  <a:schemeClr val="tx1"/>
                </a:solidFill>
                <a:latin typeface="Arial" panose="020B0604020202020204" pitchFamily="34" charset="0"/>
                <a:ea typeface="ＭＳ Ｐゴシック" panose="020B0600070205080204" pitchFamily="50" charset="-128"/>
              </a:defRPr>
            </a:lvl5pPr>
            <a:lvl6pPr marL="2512914"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69806"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6699"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3592" indent="-228447" defTabSz="90426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93</a:t>
            </a:fld>
            <a:endParaRPr lang="ja-JP" altLang="en-US" sz="1100">
              <a:solidFill>
                <a:srgbClr val="000000"/>
              </a:solidFill>
            </a:endParaRPr>
          </a:p>
        </p:txBody>
      </p:sp>
    </p:spTree>
    <p:extLst>
      <p:ext uri="{BB962C8B-B14F-4D97-AF65-F5344CB8AC3E}">
        <p14:creationId xmlns:p14="http://schemas.microsoft.com/office/powerpoint/2010/main" val="3219089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5747-850C-7C48-3BD3-E418D53F4C6A}"/>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82A7EB48-05C5-AE17-DE51-39E25B9B2D2A}"/>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DD1AB67-9EB1-466D-8110-0A21BA5B47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6" tIns="46853" rIns="93706" bIns="46853"/>
          <a:lstStyle/>
          <a:p>
            <a:pPr eaLnBrk="1" hangingPunct="1">
              <a:spcBef>
                <a:spcPct val="0"/>
              </a:spcBef>
            </a:pPr>
            <a:r>
              <a:rPr lang="ja-JP" altLang="en-US" dirty="0">
                <a:latin typeface="Arial" panose="020B0604020202020204" pitchFamily="34" charset="0"/>
              </a:rPr>
              <a:t>再掲いれます？</a:t>
            </a:r>
          </a:p>
        </p:txBody>
      </p:sp>
    </p:spTree>
    <p:extLst>
      <p:ext uri="{BB962C8B-B14F-4D97-AF65-F5344CB8AC3E}">
        <p14:creationId xmlns:p14="http://schemas.microsoft.com/office/powerpoint/2010/main" val="37762476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46321-1D71-B753-D5C7-40ECB3E21A4B}"/>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4E3FB47B-3E65-10BD-3F2E-0590224BE76E}"/>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EF1EDC17-50ED-3205-8E10-0045AA47E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06" tIns="46853" rIns="93706" bIns="46853"/>
          <a:lstStyle/>
          <a:p>
            <a:pPr eaLnBrk="1" hangingPunct="1">
              <a:spcBef>
                <a:spcPct val="0"/>
              </a:spcBef>
            </a:pPr>
            <a:r>
              <a:rPr lang="ja-JP" altLang="en-US" dirty="0">
                <a:latin typeface="Arial" panose="020B0604020202020204" pitchFamily="34" charset="0"/>
              </a:rPr>
              <a:t>再掲いれます？</a:t>
            </a:r>
          </a:p>
        </p:txBody>
      </p:sp>
    </p:spTree>
    <p:extLst>
      <p:ext uri="{BB962C8B-B14F-4D97-AF65-F5344CB8AC3E}">
        <p14:creationId xmlns:p14="http://schemas.microsoft.com/office/powerpoint/2010/main" val="15645238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講義を思い出そういれました</a:t>
            </a:r>
            <a:endParaRPr kumimoji="1" lang="en-US" altLang="ja-JP" dirty="0"/>
          </a:p>
        </p:txBody>
      </p:sp>
    </p:spTree>
    <p:extLst>
      <p:ext uri="{BB962C8B-B14F-4D97-AF65-F5344CB8AC3E}">
        <p14:creationId xmlns:p14="http://schemas.microsoft.com/office/powerpoint/2010/main" val="27596044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87459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421368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1794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D47A8A4-A47F-4939-9E56-66C0A1FA8931}"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85171C8-99AD-45CF-805B-C6B987146816}" type="slidenum">
              <a:rPr lang="ja-JP" altLang="en-US"/>
              <a:pPr>
                <a:defRPr/>
              </a:pPr>
              <a:t>‹#›</a:t>
            </a:fld>
            <a:endParaRPr lang="ja-JP" altLang="en-US"/>
          </a:p>
        </p:txBody>
      </p:sp>
    </p:spTree>
    <p:extLst>
      <p:ext uri="{BB962C8B-B14F-4D97-AF65-F5344CB8AC3E}">
        <p14:creationId xmlns:p14="http://schemas.microsoft.com/office/powerpoint/2010/main" val="87509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4F1F475-522A-4070-BB61-FBEF683F1D0A}"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350C130-1E67-4BD9-95DE-BCD0A799E32E}" type="slidenum">
              <a:rPr lang="ja-JP" altLang="en-US"/>
              <a:pPr>
                <a:defRPr/>
              </a:pPr>
              <a:t>‹#›</a:t>
            </a:fld>
            <a:endParaRPr lang="ja-JP" altLang="en-US"/>
          </a:p>
        </p:txBody>
      </p:sp>
    </p:spTree>
    <p:extLst>
      <p:ext uri="{BB962C8B-B14F-4D97-AF65-F5344CB8AC3E}">
        <p14:creationId xmlns:p14="http://schemas.microsoft.com/office/powerpoint/2010/main" val="26140449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C1A308-195F-42D8-9EEB-DCD80D6EC8EC}"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eaLnBrk="1" fontAlgn="auto" hangingPunct="1">
              <a:spcBef>
                <a:spcPts val="0"/>
              </a:spcBef>
              <a:spcAft>
                <a:spcPts val="0"/>
              </a:spcAft>
              <a:defRPr/>
            </a:pPr>
            <a:fld id="{EEB36F89-9317-468F-AA75-43D308970289}" type="slidenum">
              <a:rPr lang="ja-JP" altLang="en-US" smtClean="0">
                <a:latin typeface="Calibri" panose="020F0502020204030204"/>
                <a:ea typeface="游ゴシック" panose="020B0400000000000000" pitchFamily="50" charset="-128"/>
              </a:rPr>
              <a:pPr defTabSz="457200" eaLnBrk="1" fontAlgn="auto" hangingPunct="1">
                <a:spcBef>
                  <a:spcPts val="0"/>
                </a:spcBef>
                <a:spcAft>
                  <a:spcPts val="0"/>
                </a:spcAft>
                <a:defRPr/>
              </a:pPr>
              <a:t>‹#›</a:t>
            </a:fld>
            <a:endParaRPr lang="ja-JP" altLang="en-US">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0545381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841B8A3-51BE-4EB5-B818-5A56ED40A9BC}"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79356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432273-6E65-4C12-BC52-7E43F7344387}"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8460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C7DE2-8039-4C92-B5C8-F3A63B3839D6}"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162588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B50306F-7E12-4860-A647-55F35E8A4FC5}"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1818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68BA21-70F2-47BA-8F05-F8ABA913421B}"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7246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E0456-C2B0-49F7-8D98-CF13880F5906}"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2810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B26CEEE-AF94-4310-9510-C04133C61ADE}"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559738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8A2D9D-4BC2-4FBD-A064-493AB544C4DB}"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70902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A0CEF4-D5B9-406F-806B-DA204EDE0780}"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696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2A0711-2DDD-481F-94B8-1291F1A5182B}"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6527F52-E39E-4396-9E68-3325FBE5CEB9}" type="slidenum">
              <a:rPr lang="ja-JP" altLang="en-US"/>
              <a:pPr>
                <a:defRPr/>
              </a:pPr>
              <a:t>‹#›</a:t>
            </a:fld>
            <a:endParaRPr lang="ja-JP" altLang="en-US"/>
          </a:p>
        </p:txBody>
      </p:sp>
    </p:spTree>
    <p:extLst>
      <p:ext uri="{BB962C8B-B14F-4D97-AF65-F5344CB8AC3E}">
        <p14:creationId xmlns:p14="http://schemas.microsoft.com/office/powerpoint/2010/main" val="2523630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F3271E38-498F-412A-BB28-76C6F8C0A204}"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6A95E28-9247-4738-A140-6AEE794194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139298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ABC319D-C5B1-4058-B7B4-7684D941E0F5}"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7919BF90-A241-4987-B49B-1A1801C0D912}" type="slidenum">
              <a:rPr lang="ja-JP" altLang="en-US" smtClean="0"/>
              <a:pPr>
                <a:defRPr/>
              </a:pPr>
              <a:t>‹#›</a:t>
            </a:fld>
            <a:endParaRPr lang="ja-JP" altLang="en-US"/>
          </a:p>
        </p:txBody>
      </p:sp>
    </p:spTree>
    <p:extLst>
      <p:ext uri="{BB962C8B-B14F-4D97-AF65-F5344CB8AC3E}">
        <p14:creationId xmlns:p14="http://schemas.microsoft.com/office/powerpoint/2010/main" val="14283631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3A00491-F243-435D-9A41-44B9DBC872F2}"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DA834A2-78D0-49BE-8667-6C2D1CBECB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491065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8F1F4872-0008-4AE8-97CC-1B42998EEABE}"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9250BD5-3540-49AC-9517-1F42FA2A74B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687408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400D892E-6EE8-45A9-A290-A502B275667C}"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AA44026-B4D6-492B-8D2A-B82A200958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221438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DD93A9F-09EB-4300-90A7-97F11FAD4DF1}"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4071E442-D127-46B5-B3C8-37C2A5885B8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67251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85B8692-E08A-4896-A580-71CA08FDCE66}"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74BDA4D7-1DC0-4512-81FB-1E70C51A4B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06895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93DC124-15A0-4E0C-916B-BD22AAD08FCF}"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3D9C079-1EF0-495A-9392-0B66DF8DD40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62598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4458CEA-B4FD-4330-8A32-3305236AD6A8}"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8F7662E-820D-43F5-80E7-E3058AF19D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3558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FBE3584-BDD9-4CCC-A58F-D4C1C0779D22}"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0A39AC3-37C9-474D-8FC9-67D2515623E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6012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6C801DBF-0905-49B7-9D5B-1621C4065004}" type="datetime1">
              <a:rPr lang="en-US" altLang="ja-JP" smtClean="0"/>
              <a:t>5/23/2025</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39639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7081FCF-2E1B-461A-A2B4-9704409323D8}"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FED5D-59D6-42D2-B104-0C6BC8A886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122146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32A52FA0-AAD0-4F1F-A3FC-283893573F6A}"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ACA08FE-F284-47C9-908A-5210C5320A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426958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E688E4E6-3760-403F-8316-283EDF759D36}" type="datetime1">
              <a:rPr lang="en-US" altLang="ja-JP" smtClean="0"/>
              <a:t>5/23/2025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2C2ECD8-4903-4183-91ED-ABF0F491849B}" type="slidenum">
              <a:rPr lang="ja-JP" altLang="en-US"/>
              <a:pPr>
                <a:defRPr/>
              </a:pPr>
              <a:t>‹#›</a:t>
            </a:fld>
            <a:endParaRPr lang="ja-JP" altLang="en-US"/>
          </a:p>
        </p:txBody>
      </p:sp>
    </p:spTree>
    <p:extLst>
      <p:ext uri="{BB962C8B-B14F-4D97-AF65-F5344CB8AC3E}">
        <p14:creationId xmlns:p14="http://schemas.microsoft.com/office/powerpoint/2010/main" val="374605816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6A03AE0-E1A4-41DB-BEAB-DC3C39726ABF}" type="datetime1">
              <a:rPr lang="en-US" altLang="ja-JP" smtClean="0"/>
              <a:t>5/23/2025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0F0E41F-53D4-4FEB-A3D9-031BCA5C2C6E}" type="slidenum">
              <a:rPr lang="ja-JP" altLang="en-US"/>
              <a:pPr>
                <a:defRPr/>
              </a:pPr>
              <a:t>‹#›</a:t>
            </a:fld>
            <a:endParaRPr lang="ja-JP" altLang="en-US"/>
          </a:p>
        </p:txBody>
      </p:sp>
    </p:spTree>
    <p:extLst>
      <p:ext uri="{BB962C8B-B14F-4D97-AF65-F5344CB8AC3E}">
        <p14:creationId xmlns:p14="http://schemas.microsoft.com/office/powerpoint/2010/main" val="183927996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AD6D1AC-2653-49D8-A268-415BF510DC9A}" type="datetime1">
              <a:rPr lang="en-US" altLang="ja-JP" smtClean="0"/>
              <a:t>5/23/2025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0B7356-3B23-40AF-B358-6B05132F48DF}" type="slidenum">
              <a:rPr lang="ja-JP" altLang="en-US"/>
              <a:pPr>
                <a:defRPr/>
              </a:pPr>
              <a:t>‹#›</a:t>
            </a:fld>
            <a:endParaRPr lang="ja-JP" altLang="en-US"/>
          </a:p>
        </p:txBody>
      </p:sp>
    </p:spTree>
    <p:extLst>
      <p:ext uri="{BB962C8B-B14F-4D97-AF65-F5344CB8AC3E}">
        <p14:creationId xmlns:p14="http://schemas.microsoft.com/office/powerpoint/2010/main" val="184306822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0391F3AD-408A-45B3-B402-E0250D2DFD6C}" type="datetime1">
              <a:rPr lang="en-US" altLang="ja-JP" smtClean="0"/>
              <a:t>5/23/2025</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C5667C6-676E-4B2E-94A2-F9BA08741179}" type="slidenum">
              <a:rPr lang="ja-JP" altLang="en-US"/>
              <a:pPr>
                <a:defRPr/>
              </a:pPr>
              <a:t>‹#›</a:t>
            </a:fld>
            <a:endParaRPr lang="ja-JP" altLang="en-US"/>
          </a:p>
        </p:txBody>
      </p:sp>
    </p:spTree>
    <p:extLst>
      <p:ext uri="{BB962C8B-B14F-4D97-AF65-F5344CB8AC3E}">
        <p14:creationId xmlns:p14="http://schemas.microsoft.com/office/powerpoint/2010/main" val="199625430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B588F840-3B04-429A-823E-520169009BB9}" type="datetime1">
              <a:rPr lang="en-US" altLang="ja-JP" smtClean="0"/>
              <a:t>5/23/2025</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CCBBE02-1DB0-428D-8F6A-DC253F3110A8}" type="slidenum">
              <a:rPr lang="ja-JP" altLang="en-US"/>
              <a:pPr>
                <a:defRPr/>
              </a:pPr>
              <a:t>‹#›</a:t>
            </a:fld>
            <a:endParaRPr lang="ja-JP" altLang="en-US"/>
          </a:p>
        </p:txBody>
      </p:sp>
    </p:spTree>
    <p:extLst>
      <p:ext uri="{BB962C8B-B14F-4D97-AF65-F5344CB8AC3E}">
        <p14:creationId xmlns:p14="http://schemas.microsoft.com/office/powerpoint/2010/main" val="1895200700"/>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01B1E17-99E8-4A26-A39D-6631E82C8950}" type="datetime1">
              <a:rPr lang="en-US" altLang="ja-JP" smtClean="0"/>
              <a:t>5/23/2025</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79D6E4B-A965-4C5C-AB8B-F850239C9E0A}" type="slidenum">
              <a:rPr lang="ja-JP" altLang="en-US"/>
              <a:pPr>
                <a:defRPr/>
              </a:pPr>
              <a:t>‹#›</a:t>
            </a:fld>
            <a:endParaRPr lang="ja-JP" altLang="en-US"/>
          </a:p>
        </p:txBody>
      </p:sp>
    </p:spTree>
    <p:extLst>
      <p:ext uri="{BB962C8B-B14F-4D97-AF65-F5344CB8AC3E}">
        <p14:creationId xmlns:p14="http://schemas.microsoft.com/office/powerpoint/2010/main" val="82254431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377C2AD-9151-4BF3-845B-27E436B9744D}" type="datetime1">
              <a:rPr lang="en-US" altLang="ja-JP" smtClean="0"/>
              <a:t>5/23/2025</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C99417B-31A4-4206-B5A7-A18896EADF0E}" type="slidenum">
              <a:rPr lang="ja-JP" altLang="en-US"/>
              <a:pPr>
                <a:defRPr/>
              </a:pPr>
              <a:t>‹#›</a:t>
            </a:fld>
            <a:endParaRPr lang="ja-JP" altLang="en-US"/>
          </a:p>
        </p:txBody>
      </p:sp>
    </p:spTree>
    <p:extLst>
      <p:ext uri="{BB962C8B-B14F-4D97-AF65-F5344CB8AC3E}">
        <p14:creationId xmlns:p14="http://schemas.microsoft.com/office/powerpoint/2010/main" val="381327029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BE81C7F-9FBD-429A-94F3-CF3EEC252BF8}" type="datetime1">
              <a:rPr lang="en-US" altLang="ja-JP" smtClean="0"/>
              <a:t>5/23/2025</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90EAC15-53AF-408B-A97C-C4E9747C70DB}" type="slidenum">
              <a:rPr lang="ja-JP" altLang="en-US"/>
              <a:pPr>
                <a:defRPr/>
              </a:pPr>
              <a:t>‹#›</a:t>
            </a:fld>
            <a:endParaRPr lang="ja-JP" altLang="en-US"/>
          </a:p>
        </p:txBody>
      </p:sp>
    </p:spTree>
    <p:extLst>
      <p:ext uri="{BB962C8B-B14F-4D97-AF65-F5344CB8AC3E}">
        <p14:creationId xmlns:p14="http://schemas.microsoft.com/office/powerpoint/2010/main" val="13756687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A2856-8557-4610-9135-B0C86C64E21C}"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829573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41BDCE6-3618-4266-B57E-694C045C959F}" type="datetime1">
              <a:rPr lang="en-US" altLang="ja-JP" smtClean="0"/>
              <a:t>5/23/2025</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DC8C558-A6BE-441E-9364-A0E9DC65674E}" type="slidenum">
              <a:rPr lang="ja-JP" altLang="en-US"/>
              <a:pPr>
                <a:defRPr/>
              </a:pPr>
              <a:t>‹#›</a:t>
            </a:fld>
            <a:endParaRPr lang="ja-JP" altLang="en-US"/>
          </a:p>
        </p:txBody>
      </p:sp>
    </p:spTree>
    <p:extLst>
      <p:ext uri="{BB962C8B-B14F-4D97-AF65-F5344CB8AC3E}">
        <p14:creationId xmlns:p14="http://schemas.microsoft.com/office/powerpoint/2010/main" val="2607367672"/>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6055041-2E57-4812-AD54-1B69B7A86F0D}" type="datetime1">
              <a:rPr lang="en-US" altLang="ja-JP" smtClean="0"/>
              <a:t>5/23/2025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1A419C6-16B6-4661-BA86-B5B587313AB4}" type="slidenum">
              <a:rPr lang="ja-JP" altLang="en-US"/>
              <a:pPr>
                <a:defRPr/>
              </a:pPr>
              <a:t>‹#›</a:t>
            </a:fld>
            <a:endParaRPr lang="ja-JP" altLang="en-US"/>
          </a:p>
        </p:txBody>
      </p:sp>
    </p:spTree>
    <p:extLst>
      <p:ext uri="{BB962C8B-B14F-4D97-AF65-F5344CB8AC3E}">
        <p14:creationId xmlns:p14="http://schemas.microsoft.com/office/powerpoint/2010/main" val="2816307035"/>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6A309AF-2654-4DF2-9AB0-D143D457C4C2}" type="datetime1">
              <a:rPr lang="en-US" altLang="ja-JP" smtClean="0"/>
              <a:t>5/23/2025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EF0089-D7BF-4530-A4C5-B4C90B8E8DF2}" type="slidenum">
              <a:rPr lang="ja-JP" altLang="en-US"/>
              <a:pPr>
                <a:defRPr/>
              </a:pPr>
              <a:t>‹#›</a:t>
            </a:fld>
            <a:endParaRPr lang="ja-JP" altLang="en-US"/>
          </a:p>
        </p:txBody>
      </p:sp>
    </p:spTree>
    <p:extLst>
      <p:ext uri="{BB962C8B-B14F-4D97-AF65-F5344CB8AC3E}">
        <p14:creationId xmlns:p14="http://schemas.microsoft.com/office/powerpoint/2010/main" val="3490813323"/>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fld id="{E4B282EE-64E3-44FF-868F-01C43769EDD9}" type="slidenum">
              <a:rPr kumimoji="1" lang="ja-JP" altLang="en-US" smtClean="0"/>
              <a:t>‹#›</a:t>
            </a:fld>
            <a:endParaRPr kumimoji="1" lang="ja-JP" altLang="en-US" dirty="0"/>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schemeClr val="bg1"/>
                </a:solidFill>
              </a:rPr>
              <a:t>© </a:t>
            </a:r>
            <a:r>
              <a:rPr lang="en-US" altLang="ja-JP" sz="1400" dirty="0" err="1">
                <a:solidFill>
                  <a:schemeClr val="bg1"/>
                </a:solidFill>
              </a:rPr>
              <a:t>i-advocacynet</a:t>
            </a:r>
            <a:r>
              <a:rPr lang="en-US" altLang="ja-JP" sz="1400" dirty="0">
                <a:solidFill>
                  <a:schemeClr val="bg1"/>
                </a:solidFill>
              </a:rPr>
              <a:t> 2018</a:t>
            </a:r>
            <a:endParaRPr lang="ja-JP" altLang="en-US" sz="1400" dirty="0">
              <a:solidFill>
                <a:schemeClr val="bg1"/>
              </a:solidFill>
            </a:endParaRPr>
          </a:p>
        </p:txBody>
      </p:sp>
    </p:spTree>
    <p:extLst>
      <p:ext uri="{BB962C8B-B14F-4D97-AF65-F5344CB8AC3E}">
        <p14:creationId xmlns:p14="http://schemas.microsoft.com/office/powerpoint/2010/main" val="22067079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2687196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4842537-664E-45E5-9233-0290D945B68F}"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09429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A65AC3-0E42-45B0-B55F-25AEBABCDAF6}"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00190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DF64DE-BEB2-4644-A426-CAFC478B6102}"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00190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9655647-DABA-4011-93B0-001D627088AC}"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154185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A4AEDE-9403-4370-A20F-0A8E18DB1EDD}"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98488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EEFD1A-7309-4AEB-9383-5E46F54A692C}"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47702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BA1F0E8-AEF3-4235-B018-CE6B8929B779}"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18090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F0EA49-B8AD-420C-A236-B7FE340E4C93}"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3027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F768E02-B583-4CB9-B340-CB2E6FC22FF7}"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420135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1BDEF66-1BBF-43C4-8FD9-F841FEAE6AEF}"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33595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CAF8EBB-024A-44AC-8DFE-E0C03B2EC9FB}"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71601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D3324E-D37D-446B-92EF-05B67F235585}"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039673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B4FF15-8E35-432F-A718-8E1104016A98}"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835490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8FAC76-95B4-4126-81E9-70E288C32546}"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815936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C1822E-7BD5-4A69-8FA0-5B146C86C165}"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11045248"/>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C861E0B-0BA3-4F07-B3FA-481B7B1BE17A}" type="datetime1">
              <a:rPr lang="en-US" altLang="ja-JP" smtClean="0"/>
              <a:t>5/23/2025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03103418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6ECC4A-A64F-47AA-8723-C95A3C0BAF11}"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74821827"/>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E1ABD2-EBEC-43F1-946D-E1179A0FCFF5}" type="datetime1">
              <a:rPr lang="en-US" altLang="ja-JP" smtClean="0"/>
              <a:t>5/23/2025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350973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F8C03-9013-4AD8-90A9-447D87C657A5}" type="datetime1">
              <a:rPr lang="en-US" altLang="ja-JP" smtClean="0"/>
              <a:t>5/23/2025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095577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3A5F85-BB1E-45C7-893C-9599D914FF69}"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01421064"/>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2D3809-443D-45CF-8CD0-33BE802B6854}"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71414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9495BD-E0D7-4209-BEBA-C68B285A2DA9}"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994507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A476B25-A80D-480C-82CB-31D822E4AF7E}"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18032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F980DE8-525D-471D-A5A6-8F2E68644270}"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85171C8-99AD-45CF-805B-C6B987146816}" type="slidenum">
              <a:rPr lang="ja-JP" altLang="en-US"/>
              <a:pPr>
                <a:defRPr/>
              </a:pPr>
              <a:t>‹#›</a:t>
            </a:fld>
            <a:endParaRPr lang="ja-JP" altLang="en-US"/>
          </a:p>
        </p:txBody>
      </p:sp>
    </p:spTree>
    <p:extLst>
      <p:ext uri="{BB962C8B-B14F-4D97-AF65-F5344CB8AC3E}">
        <p14:creationId xmlns:p14="http://schemas.microsoft.com/office/powerpoint/2010/main" val="38968895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117452A-BD44-49C3-994A-AA854529A2E0}"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ED01F3A-9056-4D44-945D-93A66CBFAF1A}" type="slidenum">
              <a:rPr lang="ja-JP" altLang="en-US"/>
              <a:pPr>
                <a:defRPr/>
              </a:pPr>
              <a:t>‹#›</a:t>
            </a:fld>
            <a:endParaRPr lang="ja-JP" altLang="en-US"/>
          </a:p>
        </p:txBody>
      </p:sp>
    </p:spTree>
    <p:extLst>
      <p:ext uri="{BB962C8B-B14F-4D97-AF65-F5344CB8AC3E}">
        <p14:creationId xmlns:p14="http://schemas.microsoft.com/office/powerpoint/2010/main" val="37364464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B199FBA-0136-43BE-93B7-E10AFA647A37}"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BE74089-96D3-4981-A254-17EB5C703FE1}" type="slidenum">
              <a:rPr lang="ja-JP" altLang="en-US"/>
              <a:pPr>
                <a:defRPr/>
              </a:pPr>
              <a:t>‹#›</a:t>
            </a:fld>
            <a:endParaRPr lang="ja-JP" altLang="en-US"/>
          </a:p>
        </p:txBody>
      </p:sp>
    </p:spTree>
    <p:extLst>
      <p:ext uri="{BB962C8B-B14F-4D97-AF65-F5344CB8AC3E}">
        <p14:creationId xmlns:p14="http://schemas.microsoft.com/office/powerpoint/2010/main" val="23714540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3D427D4C-6019-4EAC-AB43-13500543C16B}" type="datetime1">
              <a:rPr lang="en-US" altLang="ja-JP" smtClean="0"/>
              <a:t>5/23/2025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93B0F4A-EC52-4F3B-8705-0E792A9B5846}" type="slidenum">
              <a:rPr lang="ja-JP" altLang="en-US"/>
              <a:pPr>
                <a:defRPr/>
              </a:pPr>
              <a:t>‹#›</a:t>
            </a:fld>
            <a:endParaRPr lang="ja-JP" altLang="en-US"/>
          </a:p>
        </p:txBody>
      </p:sp>
    </p:spTree>
    <p:extLst>
      <p:ext uri="{BB962C8B-B14F-4D97-AF65-F5344CB8AC3E}">
        <p14:creationId xmlns:p14="http://schemas.microsoft.com/office/powerpoint/2010/main" val="118057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458E93D-4261-4280-80C0-75E248B8A590}" type="datetime1">
              <a:rPr lang="en-US" altLang="ja-JP" smtClean="0"/>
              <a:t>5/23/2025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12755463"/>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38569B18-134E-4543-AC48-51E3A9915FB4}" type="datetime1">
              <a:rPr lang="en-US" altLang="ja-JP" smtClean="0"/>
              <a:t>5/23/2025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EBF2F96-B3DF-468A-88C9-FCB984B6560E}" type="slidenum">
              <a:rPr lang="ja-JP" altLang="en-US"/>
              <a:pPr>
                <a:defRPr/>
              </a:pPr>
              <a:t>‹#›</a:t>
            </a:fld>
            <a:endParaRPr lang="ja-JP" altLang="en-US"/>
          </a:p>
        </p:txBody>
      </p:sp>
    </p:spTree>
    <p:extLst>
      <p:ext uri="{BB962C8B-B14F-4D97-AF65-F5344CB8AC3E}">
        <p14:creationId xmlns:p14="http://schemas.microsoft.com/office/powerpoint/2010/main" val="35880933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03955CC-A252-4964-8672-80B03E68BF17}" type="datetime1">
              <a:rPr lang="en-US" altLang="ja-JP" smtClean="0"/>
              <a:t>5/23/2025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805A91C-A4F4-4929-B9BB-AC2D2480FA37}" type="slidenum">
              <a:rPr lang="ja-JP" altLang="en-US"/>
              <a:pPr>
                <a:defRPr/>
              </a:pPr>
              <a:t>‹#›</a:t>
            </a:fld>
            <a:endParaRPr lang="ja-JP" altLang="en-US"/>
          </a:p>
        </p:txBody>
      </p:sp>
    </p:spTree>
    <p:extLst>
      <p:ext uri="{BB962C8B-B14F-4D97-AF65-F5344CB8AC3E}">
        <p14:creationId xmlns:p14="http://schemas.microsoft.com/office/powerpoint/2010/main" val="23933345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F77DB9D-AB63-4627-8F40-9F8B4002A7CC}" type="datetime1">
              <a:rPr lang="en-US" altLang="ja-JP" smtClean="0"/>
              <a:t>5/23/2025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A985D5-74A5-4032-A7FB-8486440A4F3C}" type="slidenum">
              <a:rPr lang="ja-JP" altLang="en-US"/>
              <a:pPr>
                <a:defRPr/>
              </a:pPr>
              <a:t>‹#›</a:t>
            </a:fld>
            <a:endParaRPr lang="ja-JP" altLang="en-US"/>
          </a:p>
        </p:txBody>
      </p:sp>
    </p:spTree>
    <p:extLst>
      <p:ext uri="{BB962C8B-B14F-4D97-AF65-F5344CB8AC3E}">
        <p14:creationId xmlns:p14="http://schemas.microsoft.com/office/powerpoint/2010/main" val="10773123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5C04DB6-E559-4C6D-841B-DE5B997E4034}" type="datetime1">
              <a:rPr lang="en-US" altLang="ja-JP" smtClean="0"/>
              <a:t>5/23/2025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4FFC823-747E-4D3D-9E00-F91D154759B7}" type="slidenum">
              <a:rPr lang="ja-JP" altLang="en-US"/>
              <a:pPr>
                <a:defRPr/>
              </a:pPr>
              <a:t>‹#›</a:t>
            </a:fld>
            <a:endParaRPr lang="ja-JP" altLang="en-US"/>
          </a:p>
        </p:txBody>
      </p:sp>
    </p:spTree>
    <p:extLst>
      <p:ext uri="{BB962C8B-B14F-4D97-AF65-F5344CB8AC3E}">
        <p14:creationId xmlns:p14="http://schemas.microsoft.com/office/powerpoint/2010/main" val="5852584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3DEA11C-5A4B-47A9-B444-CC63A218A999}" type="datetime1">
              <a:rPr lang="en-US" altLang="ja-JP" smtClean="0"/>
              <a:t>5/23/2025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55EE871-3127-4A96-8523-E22339483D9F}" type="slidenum">
              <a:rPr lang="ja-JP" altLang="en-US"/>
              <a:pPr>
                <a:defRPr/>
              </a:pPr>
              <a:t>‹#›</a:t>
            </a:fld>
            <a:endParaRPr lang="ja-JP" altLang="en-US"/>
          </a:p>
        </p:txBody>
      </p:sp>
    </p:spTree>
    <p:extLst>
      <p:ext uri="{BB962C8B-B14F-4D97-AF65-F5344CB8AC3E}">
        <p14:creationId xmlns:p14="http://schemas.microsoft.com/office/powerpoint/2010/main" val="39540056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2378BC1-E502-4471-BC5E-EE9D4D1B960D}"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350C130-1E67-4BD9-95DE-BCD0A799E32E}" type="slidenum">
              <a:rPr lang="ja-JP" altLang="en-US"/>
              <a:pPr>
                <a:defRPr/>
              </a:pPr>
              <a:t>‹#›</a:t>
            </a:fld>
            <a:endParaRPr lang="ja-JP" altLang="en-US"/>
          </a:p>
        </p:txBody>
      </p:sp>
    </p:spTree>
    <p:extLst>
      <p:ext uri="{BB962C8B-B14F-4D97-AF65-F5344CB8AC3E}">
        <p14:creationId xmlns:p14="http://schemas.microsoft.com/office/powerpoint/2010/main" val="10247302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BF57DF8-20EF-4E47-9D3F-568324128D2F}"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6527F52-E39E-4396-9E68-3325FBE5CEB9}" type="slidenum">
              <a:rPr lang="ja-JP" altLang="en-US"/>
              <a:pPr>
                <a:defRPr/>
              </a:pPr>
              <a:t>‹#›</a:t>
            </a:fld>
            <a:endParaRPr lang="ja-JP" altLang="en-US"/>
          </a:p>
        </p:txBody>
      </p:sp>
    </p:spTree>
    <p:extLst>
      <p:ext uri="{BB962C8B-B14F-4D97-AF65-F5344CB8AC3E}">
        <p14:creationId xmlns:p14="http://schemas.microsoft.com/office/powerpoint/2010/main" val="41242364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AB0D5-5A54-4A33-88F5-0EC17E5B67FE}" type="datetime1">
              <a:rPr kumimoji="1" lang="en-US" altLang="ja-JP" smtClean="0"/>
              <a:t>5/23/2025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6B44F31-C5EA-4F68-BA5C-6BB7DC596ED2}" type="slidenum">
              <a:rPr kumimoji="1" lang="ja-JP" altLang="en-US" smtClean="0"/>
              <a:pPr/>
              <a:t>‹#›</a:t>
            </a:fld>
            <a:endParaRPr kumimoji="1" lang="ja-JP" altLang="en-US"/>
          </a:p>
        </p:txBody>
      </p:sp>
    </p:spTree>
    <p:extLst>
      <p:ext uri="{BB962C8B-B14F-4D97-AF65-F5344CB8AC3E}">
        <p14:creationId xmlns:p14="http://schemas.microsoft.com/office/powerpoint/2010/main" val="23586919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323F2619-C72B-57EC-264A-DF21A70D677A}"/>
              </a:ext>
            </a:extLst>
          </p:cNvPr>
          <p:cNvSpPr>
            <a:spLocks noGrp="1"/>
          </p:cNvSpPr>
          <p:nvPr>
            <p:ph type="dt" sz="half" idx="10"/>
          </p:nvPr>
        </p:nvSpPr>
        <p:spPr/>
        <p:txBody>
          <a:bodyPr/>
          <a:lstStyle>
            <a:lvl1pPr eaLnBrk="0" hangingPunct="0">
              <a:defRPr/>
            </a:lvl1pPr>
          </a:lstStyle>
          <a:p>
            <a:pPr>
              <a:defRPr/>
            </a:pPr>
            <a:fld id="{AB3772B6-D8D8-4F4B-8299-641B0E519F20}" type="datetime1">
              <a:rPr lang="en-US" altLang="ja-JP" smtClean="0"/>
              <a:t>5/23/2025</a:t>
            </a:fld>
            <a:endParaRPr lang="ja-JP" altLang="en-US"/>
          </a:p>
        </p:txBody>
      </p:sp>
      <p:sp>
        <p:nvSpPr>
          <p:cNvPr id="5" name="フッター プレースホルダ 4">
            <a:extLst>
              <a:ext uri="{FF2B5EF4-FFF2-40B4-BE49-F238E27FC236}">
                <a16:creationId xmlns:a16="http://schemas.microsoft.com/office/drawing/2014/main" id="{19682F56-FA51-E62C-66A0-05C35C0D2D48}"/>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DB4A822-EA61-2630-9CC7-F6DEFA719842}"/>
              </a:ext>
            </a:extLst>
          </p:cNvPr>
          <p:cNvSpPr>
            <a:spLocks noGrp="1"/>
          </p:cNvSpPr>
          <p:nvPr>
            <p:ph type="sldNum" sz="quarter" idx="12"/>
          </p:nvPr>
        </p:nvSpPr>
        <p:spPr/>
        <p:txBody>
          <a:bodyPr/>
          <a:lstStyle>
            <a:lvl1pPr eaLnBrk="0" hangingPunct="0">
              <a:defRPr/>
            </a:lvl1pPr>
          </a:lstStyle>
          <a:p>
            <a:fld id="{6061264C-E75F-4B64-9EE5-ECF41879E94D}" type="slidenum">
              <a:rPr lang="ja-JP" altLang="en-US"/>
              <a:pPr/>
              <a:t>‹#›</a:t>
            </a:fld>
            <a:endParaRPr lang="ja-JP" altLang="en-US"/>
          </a:p>
        </p:txBody>
      </p:sp>
    </p:spTree>
    <p:extLst>
      <p:ext uri="{BB962C8B-B14F-4D97-AF65-F5344CB8AC3E}">
        <p14:creationId xmlns:p14="http://schemas.microsoft.com/office/powerpoint/2010/main" val="17568239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F97AA192-C5A6-7654-38B2-7E9FC5A8B869}"/>
              </a:ext>
            </a:extLst>
          </p:cNvPr>
          <p:cNvSpPr>
            <a:spLocks noGrp="1"/>
          </p:cNvSpPr>
          <p:nvPr>
            <p:ph type="dt" sz="half" idx="10"/>
          </p:nvPr>
        </p:nvSpPr>
        <p:spPr/>
        <p:txBody>
          <a:bodyPr/>
          <a:lstStyle>
            <a:lvl1pPr eaLnBrk="0" hangingPunct="0">
              <a:defRPr/>
            </a:lvl1pPr>
          </a:lstStyle>
          <a:p>
            <a:pPr>
              <a:defRPr/>
            </a:pPr>
            <a:fld id="{C7C27F8B-6546-4829-AB11-C4D1106C11E6}" type="datetime1">
              <a:rPr lang="en-US" altLang="ja-JP" smtClean="0"/>
              <a:t>5/23/2025</a:t>
            </a:fld>
            <a:endParaRPr lang="ja-JP" altLang="en-US"/>
          </a:p>
        </p:txBody>
      </p:sp>
      <p:sp>
        <p:nvSpPr>
          <p:cNvPr id="5" name="フッター プレースホルダ 4">
            <a:extLst>
              <a:ext uri="{FF2B5EF4-FFF2-40B4-BE49-F238E27FC236}">
                <a16:creationId xmlns:a16="http://schemas.microsoft.com/office/drawing/2014/main" id="{60207395-BEF7-1395-FB91-C1C7343A8BE9}"/>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33506577-1455-42B5-20A1-5E6C4DF6AE7C}"/>
              </a:ext>
            </a:extLst>
          </p:cNvPr>
          <p:cNvSpPr>
            <a:spLocks noGrp="1"/>
          </p:cNvSpPr>
          <p:nvPr>
            <p:ph type="sldNum" sz="quarter" idx="12"/>
          </p:nvPr>
        </p:nvSpPr>
        <p:spPr/>
        <p:txBody>
          <a:bodyPr/>
          <a:lstStyle>
            <a:lvl1pPr eaLnBrk="0" hangingPunct="0">
              <a:defRPr/>
            </a:lvl1pPr>
          </a:lstStyle>
          <a:p>
            <a:fld id="{860B3B16-2DFD-4386-870A-9F8B3C96AD3C}" type="slidenum">
              <a:rPr lang="ja-JP" altLang="en-US"/>
              <a:pPr/>
              <a:t>‹#›</a:t>
            </a:fld>
            <a:endParaRPr lang="ja-JP" altLang="en-US"/>
          </a:p>
        </p:txBody>
      </p:sp>
    </p:spTree>
    <p:extLst>
      <p:ext uri="{BB962C8B-B14F-4D97-AF65-F5344CB8AC3E}">
        <p14:creationId xmlns:p14="http://schemas.microsoft.com/office/powerpoint/2010/main" val="102006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3052BD6-7F5A-49E2-BA14-E15E2CF70ABC}" type="datetime1">
              <a:rPr lang="en-US" altLang="ja-JP" smtClean="0"/>
              <a:t>5/23/2025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58628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5B840BBF-B487-0EEE-219F-F79F1AE0D60F}"/>
              </a:ext>
            </a:extLst>
          </p:cNvPr>
          <p:cNvSpPr>
            <a:spLocks noGrp="1"/>
          </p:cNvSpPr>
          <p:nvPr>
            <p:ph type="dt" sz="half" idx="10"/>
          </p:nvPr>
        </p:nvSpPr>
        <p:spPr/>
        <p:txBody>
          <a:bodyPr/>
          <a:lstStyle>
            <a:lvl1pPr eaLnBrk="0" hangingPunct="0">
              <a:defRPr/>
            </a:lvl1pPr>
          </a:lstStyle>
          <a:p>
            <a:pPr>
              <a:defRPr/>
            </a:pPr>
            <a:fld id="{FCBCA95D-FBA7-44D9-AC89-280951A3BCF5}" type="datetime1">
              <a:rPr lang="en-US" altLang="ja-JP" smtClean="0"/>
              <a:t>5/23/2025</a:t>
            </a:fld>
            <a:endParaRPr lang="ja-JP" altLang="en-US"/>
          </a:p>
        </p:txBody>
      </p:sp>
      <p:sp>
        <p:nvSpPr>
          <p:cNvPr id="5" name="フッター プレースホルダ 4">
            <a:extLst>
              <a:ext uri="{FF2B5EF4-FFF2-40B4-BE49-F238E27FC236}">
                <a16:creationId xmlns:a16="http://schemas.microsoft.com/office/drawing/2014/main" id="{44038762-59AB-6754-5F44-B5855C34C76E}"/>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B4A562F-8610-6BC5-E711-E1FE191F1902}"/>
              </a:ext>
            </a:extLst>
          </p:cNvPr>
          <p:cNvSpPr>
            <a:spLocks noGrp="1"/>
          </p:cNvSpPr>
          <p:nvPr>
            <p:ph type="sldNum" sz="quarter" idx="12"/>
          </p:nvPr>
        </p:nvSpPr>
        <p:spPr/>
        <p:txBody>
          <a:bodyPr/>
          <a:lstStyle>
            <a:lvl1pPr eaLnBrk="0" hangingPunct="0">
              <a:defRPr/>
            </a:lvl1pPr>
          </a:lstStyle>
          <a:p>
            <a:fld id="{E6DF0F20-E88B-4054-8F4F-9DE09952D54E}" type="slidenum">
              <a:rPr lang="ja-JP" altLang="en-US"/>
              <a:pPr/>
              <a:t>‹#›</a:t>
            </a:fld>
            <a:endParaRPr lang="ja-JP" altLang="en-US"/>
          </a:p>
        </p:txBody>
      </p:sp>
    </p:spTree>
    <p:extLst>
      <p:ext uri="{BB962C8B-B14F-4D97-AF65-F5344CB8AC3E}">
        <p14:creationId xmlns:p14="http://schemas.microsoft.com/office/powerpoint/2010/main" val="954453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D7A71814-C671-9953-0D85-D04203D89CBA}"/>
              </a:ext>
            </a:extLst>
          </p:cNvPr>
          <p:cNvSpPr>
            <a:spLocks noGrp="1"/>
          </p:cNvSpPr>
          <p:nvPr>
            <p:ph type="dt" sz="half" idx="10"/>
          </p:nvPr>
        </p:nvSpPr>
        <p:spPr/>
        <p:txBody>
          <a:bodyPr/>
          <a:lstStyle>
            <a:lvl1pPr eaLnBrk="0" hangingPunct="0">
              <a:defRPr/>
            </a:lvl1pPr>
          </a:lstStyle>
          <a:p>
            <a:pPr>
              <a:defRPr/>
            </a:pPr>
            <a:fld id="{831A996F-925C-49EF-826A-2252755B4675}" type="datetime1">
              <a:rPr lang="en-US" altLang="ja-JP" smtClean="0"/>
              <a:t>5/23/2025</a:t>
            </a:fld>
            <a:endParaRPr lang="ja-JP" altLang="en-US"/>
          </a:p>
        </p:txBody>
      </p:sp>
      <p:sp>
        <p:nvSpPr>
          <p:cNvPr id="6" name="フッター プレースホルダ 4">
            <a:extLst>
              <a:ext uri="{FF2B5EF4-FFF2-40B4-BE49-F238E27FC236}">
                <a16:creationId xmlns:a16="http://schemas.microsoft.com/office/drawing/2014/main" id="{243FD664-A1E4-9298-93E3-E24B355C0266}"/>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2E676DD8-DEF7-A2C2-7852-4AEE80F6B647}"/>
              </a:ext>
            </a:extLst>
          </p:cNvPr>
          <p:cNvSpPr>
            <a:spLocks noGrp="1"/>
          </p:cNvSpPr>
          <p:nvPr>
            <p:ph type="sldNum" sz="quarter" idx="12"/>
          </p:nvPr>
        </p:nvSpPr>
        <p:spPr/>
        <p:txBody>
          <a:bodyPr/>
          <a:lstStyle>
            <a:lvl1pPr eaLnBrk="0" hangingPunct="0">
              <a:defRPr/>
            </a:lvl1pPr>
          </a:lstStyle>
          <a:p>
            <a:fld id="{D964A110-89D4-408C-950B-721E77CDCD36}" type="slidenum">
              <a:rPr lang="ja-JP" altLang="en-US"/>
              <a:pPr/>
              <a:t>‹#›</a:t>
            </a:fld>
            <a:endParaRPr lang="ja-JP" altLang="en-US"/>
          </a:p>
        </p:txBody>
      </p:sp>
    </p:spTree>
    <p:extLst>
      <p:ext uri="{BB962C8B-B14F-4D97-AF65-F5344CB8AC3E}">
        <p14:creationId xmlns:p14="http://schemas.microsoft.com/office/powerpoint/2010/main" val="35064373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1865CEF6-1BEB-8924-4AC6-BB94637ADF82}"/>
              </a:ext>
            </a:extLst>
          </p:cNvPr>
          <p:cNvSpPr>
            <a:spLocks noGrp="1"/>
          </p:cNvSpPr>
          <p:nvPr>
            <p:ph type="dt" sz="half" idx="10"/>
          </p:nvPr>
        </p:nvSpPr>
        <p:spPr/>
        <p:txBody>
          <a:bodyPr/>
          <a:lstStyle>
            <a:lvl1pPr eaLnBrk="0" hangingPunct="0">
              <a:defRPr/>
            </a:lvl1pPr>
          </a:lstStyle>
          <a:p>
            <a:pPr>
              <a:defRPr/>
            </a:pPr>
            <a:fld id="{68681FEA-2FAC-46F3-A384-F60DAEE10907}" type="datetime1">
              <a:rPr lang="en-US" altLang="ja-JP" smtClean="0"/>
              <a:t>5/23/2025</a:t>
            </a:fld>
            <a:endParaRPr lang="ja-JP" altLang="en-US"/>
          </a:p>
        </p:txBody>
      </p:sp>
      <p:sp>
        <p:nvSpPr>
          <p:cNvPr id="8" name="フッター プレースホルダ 4">
            <a:extLst>
              <a:ext uri="{FF2B5EF4-FFF2-40B4-BE49-F238E27FC236}">
                <a16:creationId xmlns:a16="http://schemas.microsoft.com/office/drawing/2014/main" id="{EF0B751A-CE11-2F83-4822-43839B897E4D}"/>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5B8B0F42-8A5A-F705-3378-EF64B8D5A941}"/>
              </a:ext>
            </a:extLst>
          </p:cNvPr>
          <p:cNvSpPr>
            <a:spLocks noGrp="1"/>
          </p:cNvSpPr>
          <p:nvPr>
            <p:ph type="sldNum" sz="quarter" idx="12"/>
          </p:nvPr>
        </p:nvSpPr>
        <p:spPr/>
        <p:txBody>
          <a:bodyPr/>
          <a:lstStyle>
            <a:lvl1pPr eaLnBrk="0" hangingPunct="0">
              <a:defRPr/>
            </a:lvl1pPr>
          </a:lstStyle>
          <a:p>
            <a:fld id="{F3DA20E9-474C-42BC-A13B-5452A8E4173A}" type="slidenum">
              <a:rPr lang="ja-JP" altLang="en-US"/>
              <a:pPr/>
              <a:t>‹#›</a:t>
            </a:fld>
            <a:endParaRPr lang="ja-JP" altLang="en-US"/>
          </a:p>
        </p:txBody>
      </p:sp>
    </p:spTree>
    <p:extLst>
      <p:ext uri="{BB962C8B-B14F-4D97-AF65-F5344CB8AC3E}">
        <p14:creationId xmlns:p14="http://schemas.microsoft.com/office/powerpoint/2010/main" val="8941749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F2DF2E83-BA44-7675-B3B4-DE7DA5443140}"/>
              </a:ext>
            </a:extLst>
          </p:cNvPr>
          <p:cNvSpPr>
            <a:spLocks noGrp="1"/>
          </p:cNvSpPr>
          <p:nvPr>
            <p:ph type="dt" sz="half" idx="10"/>
          </p:nvPr>
        </p:nvSpPr>
        <p:spPr/>
        <p:txBody>
          <a:bodyPr/>
          <a:lstStyle>
            <a:lvl1pPr eaLnBrk="0" hangingPunct="0">
              <a:defRPr/>
            </a:lvl1pPr>
          </a:lstStyle>
          <a:p>
            <a:pPr>
              <a:defRPr/>
            </a:pPr>
            <a:fld id="{D2B694AD-8467-46EC-B67B-E57F70DB90F6}" type="datetime1">
              <a:rPr lang="en-US" altLang="ja-JP" smtClean="0"/>
              <a:t>5/23/2025</a:t>
            </a:fld>
            <a:endParaRPr lang="ja-JP" altLang="en-US"/>
          </a:p>
        </p:txBody>
      </p:sp>
      <p:sp>
        <p:nvSpPr>
          <p:cNvPr id="4" name="フッター プレースホルダ 4">
            <a:extLst>
              <a:ext uri="{FF2B5EF4-FFF2-40B4-BE49-F238E27FC236}">
                <a16:creationId xmlns:a16="http://schemas.microsoft.com/office/drawing/2014/main" id="{9DD26A1E-3255-7740-C8B6-CD2CB45D96A4}"/>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DA0A9433-611A-8C68-8035-B83FF25BF849}"/>
              </a:ext>
            </a:extLst>
          </p:cNvPr>
          <p:cNvSpPr>
            <a:spLocks noGrp="1"/>
          </p:cNvSpPr>
          <p:nvPr>
            <p:ph type="sldNum" sz="quarter" idx="12"/>
          </p:nvPr>
        </p:nvSpPr>
        <p:spPr/>
        <p:txBody>
          <a:bodyPr/>
          <a:lstStyle>
            <a:lvl1pPr eaLnBrk="0" hangingPunct="0">
              <a:defRPr/>
            </a:lvl1pPr>
          </a:lstStyle>
          <a:p>
            <a:fld id="{2943F9F5-552D-40B2-A614-848798A2F263}" type="slidenum">
              <a:rPr lang="ja-JP" altLang="en-US"/>
              <a:pPr/>
              <a:t>‹#›</a:t>
            </a:fld>
            <a:endParaRPr lang="ja-JP" altLang="en-US"/>
          </a:p>
        </p:txBody>
      </p:sp>
    </p:spTree>
    <p:extLst>
      <p:ext uri="{BB962C8B-B14F-4D97-AF65-F5344CB8AC3E}">
        <p14:creationId xmlns:p14="http://schemas.microsoft.com/office/powerpoint/2010/main" val="33837652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66BC49EE-D518-3F4E-BE0C-14603E707488}"/>
              </a:ext>
            </a:extLst>
          </p:cNvPr>
          <p:cNvSpPr>
            <a:spLocks noGrp="1"/>
          </p:cNvSpPr>
          <p:nvPr>
            <p:ph type="dt" sz="half" idx="10"/>
          </p:nvPr>
        </p:nvSpPr>
        <p:spPr/>
        <p:txBody>
          <a:bodyPr/>
          <a:lstStyle>
            <a:lvl1pPr eaLnBrk="0" hangingPunct="0">
              <a:defRPr/>
            </a:lvl1pPr>
          </a:lstStyle>
          <a:p>
            <a:pPr>
              <a:defRPr/>
            </a:pPr>
            <a:fld id="{DB27C1DF-011A-4EBA-AA7B-B634CDE58167}" type="datetime1">
              <a:rPr lang="en-US" altLang="ja-JP" smtClean="0"/>
              <a:t>5/23/2025</a:t>
            </a:fld>
            <a:endParaRPr lang="ja-JP" altLang="en-US"/>
          </a:p>
        </p:txBody>
      </p:sp>
      <p:sp>
        <p:nvSpPr>
          <p:cNvPr id="3" name="フッター プレースホルダ 4">
            <a:extLst>
              <a:ext uri="{FF2B5EF4-FFF2-40B4-BE49-F238E27FC236}">
                <a16:creationId xmlns:a16="http://schemas.microsoft.com/office/drawing/2014/main" id="{A36D4FA7-B798-8E7C-1131-EF66C58B4AD0}"/>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FFC64C12-64AA-50EC-E6D5-6E047EFA158F}"/>
              </a:ext>
            </a:extLst>
          </p:cNvPr>
          <p:cNvSpPr>
            <a:spLocks noGrp="1"/>
          </p:cNvSpPr>
          <p:nvPr>
            <p:ph type="sldNum" sz="quarter" idx="12"/>
          </p:nvPr>
        </p:nvSpPr>
        <p:spPr/>
        <p:txBody>
          <a:bodyPr/>
          <a:lstStyle>
            <a:lvl1pPr eaLnBrk="0" hangingPunct="0">
              <a:defRPr/>
            </a:lvl1pPr>
          </a:lstStyle>
          <a:p>
            <a:fld id="{5C579F79-5A77-47F1-8C38-B038D01B811D}" type="slidenum">
              <a:rPr lang="ja-JP" altLang="en-US"/>
              <a:pPr/>
              <a:t>‹#›</a:t>
            </a:fld>
            <a:endParaRPr lang="ja-JP" altLang="en-US"/>
          </a:p>
        </p:txBody>
      </p:sp>
    </p:spTree>
    <p:extLst>
      <p:ext uri="{BB962C8B-B14F-4D97-AF65-F5344CB8AC3E}">
        <p14:creationId xmlns:p14="http://schemas.microsoft.com/office/powerpoint/2010/main" val="18154971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AFDF3989-4F1D-C69F-367A-81EB5C87AAE9}"/>
              </a:ext>
            </a:extLst>
          </p:cNvPr>
          <p:cNvSpPr>
            <a:spLocks noGrp="1"/>
          </p:cNvSpPr>
          <p:nvPr>
            <p:ph type="dt" sz="half" idx="10"/>
          </p:nvPr>
        </p:nvSpPr>
        <p:spPr/>
        <p:txBody>
          <a:bodyPr/>
          <a:lstStyle>
            <a:lvl1pPr eaLnBrk="0" hangingPunct="0">
              <a:defRPr/>
            </a:lvl1pPr>
          </a:lstStyle>
          <a:p>
            <a:pPr>
              <a:defRPr/>
            </a:pPr>
            <a:fld id="{F1D8F1D9-ED25-4382-8CEB-04CD0EF9336A}" type="datetime1">
              <a:rPr lang="en-US" altLang="ja-JP" smtClean="0"/>
              <a:t>5/23/2025</a:t>
            </a:fld>
            <a:endParaRPr lang="ja-JP" altLang="en-US"/>
          </a:p>
        </p:txBody>
      </p:sp>
      <p:sp>
        <p:nvSpPr>
          <p:cNvPr id="6" name="フッター プレースホルダ 4">
            <a:extLst>
              <a:ext uri="{FF2B5EF4-FFF2-40B4-BE49-F238E27FC236}">
                <a16:creationId xmlns:a16="http://schemas.microsoft.com/office/drawing/2014/main" id="{633547A9-FCFF-68CC-FB34-FBA346DE7C34}"/>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AC0F7B0-812C-9AC6-36BE-CDB6D6AE1CFF}"/>
              </a:ext>
            </a:extLst>
          </p:cNvPr>
          <p:cNvSpPr>
            <a:spLocks noGrp="1"/>
          </p:cNvSpPr>
          <p:nvPr>
            <p:ph type="sldNum" sz="quarter" idx="12"/>
          </p:nvPr>
        </p:nvSpPr>
        <p:spPr/>
        <p:txBody>
          <a:bodyPr/>
          <a:lstStyle>
            <a:lvl1pPr eaLnBrk="0" hangingPunct="0">
              <a:defRPr/>
            </a:lvl1pPr>
          </a:lstStyle>
          <a:p>
            <a:fld id="{347D21D1-9093-4219-9640-B34AD25ECCD8}" type="slidenum">
              <a:rPr lang="ja-JP" altLang="en-US"/>
              <a:pPr/>
              <a:t>‹#›</a:t>
            </a:fld>
            <a:endParaRPr lang="ja-JP" altLang="en-US"/>
          </a:p>
        </p:txBody>
      </p:sp>
    </p:spTree>
    <p:extLst>
      <p:ext uri="{BB962C8B-B14F-4D97-AF65-F5344CB8AC3E}">
        <p14:creationId xmlns:p14="http://schemas.microsoft.com/office/powerpoint/2010/main" val="30597665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F8C113BC-DAE4-290F-68ED-B8A9209570CE}"/>
              </a:ext>
            </a:extLst>
          </p:cNvPr>
          <p:cNvSpPr>
            <a:spLocks noGrp="1"/>
          </p:cNvSpPr>
          <p:nvPr>
            <p:ph type="dt" sz="half" idx="10"/>
          </p:nvPr>
        </p:nvSpPr>
        <p:spPr/>
        <p:txBody>
          <a:bodyPr/>
          <a:lstStyle>
            <a:lvl1pPr eaLnBrk="0" hangingPunct="0">
              <a:defRPr/>
            </a:lvl1pPr>
          </a:lstStyle>
          <a:p>
            <a:pPr>
              <a:defRPr/>
            </a:pPr>
            <a:fld id="{985DF440-A854-4E83-8C21-3B38C5316E43}" type="datetime1">
              <a:rPr lang="en-US" altLang="ja-JP" smtClean="0"/>
              <a:t>5/23/2025</a:t>
            </a:fld>
            <a:endParaRPr lang="ja-JP" altLang="en-US"/>
          </a:p>
        </p:txBody>
      </p:sp>
      <p:sp>
        <p:nvSpPr>
          <p:cNvPr id="6" name="フッター プレースホルダ 4">
            <a:extLst>
              <a:ext uri="{FF2B5EF4-FFF2-40B4-BE49-F238E27FC236}">
                <a16:creationId xmlns:a16="http://schemas.microsoft.com/office/drawing/2014/main" id="{B39316F7-F823-433D-E8BE-6DBEE1FB99D4}"/>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86A2B18-8CE9-7574-E35F-CC0BC9C8BECF}"/>
              </a:ext>
            </a:extLst>
          </p:cNvPr>
          <p:cNvSpPr>
            <a:spLocks noGrp="1"/>
          </p:cNvSpPr>
          <p:nvPr>
            <p:ph type="sldNum" sz="quarter" idx="12"/>
          </p:nvPr>
        </p:nvSpPr>
        <p:spPr/>
        <p:txBody>
          <a:bodyPr/>
          <a:lstStyle>
            <a:lvl1pPr eaLnBrk="0" hangingPunct="0">
              <a:defRPr/>
            </a:lvl1pPr>
          </a:lstStyle>
          <a:p>
            <a:fld id="{22AC72A2-FD5E-4479-B707-0B8224A0C537}" type="slidenum">
              <a:rPr lang="ja-JP" altLang="en-US"/>
              <a:pPr/>
              <a:t>‹#›</a:t>
            </a:fld>
            <a:endParaRPr lang="ja-JP" altLang="en-US"/>
          </a:p>
        </p:txBody>
      </p:sp>
    </p:spTree>
    <p:extLst>
      <p:ext uri="{BB962C8B-B14F-4D97-AF65-F5344CB8AC3E}">
        <p14:creationId xmlns:p14="http://schemas.microsoft.com/office/powerpoint/2010/main" val="35584372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B892B8D-D784-677E-42B2-8B7CD1C720F1}"/>
              </a:ext>
            </a:extLst>
          </p:cNvPr>
          <p:cNvSpPr>
            <a:spLocks noGrp="1"/>
          </p:cNvSpPr>
          <p:nvPr>
            <p:ph type="dt" sz="half" idx="10"/>
          </p:nvPr>
        </p:nvSpPr>
        <p:spPr/>
        <p:txBody>
          <a:bodyPr/>
          <a:lstStyle>
            <a:lvl1pPr eaLnBrk="0" hangingPunct="0">
              <a:defRPr/>
            </a:lvl1pPr>
          </a:lstStyle>
          <a:p>
            <a:pPr>
              <a:defRPr/>
            </a:pPr>
            <a:fld id="{9A1447EC-F936-4FB4-BD39-98120D89E3B8}" type="datetime1">
              <a:rPr lang="en-US" altLang="ja-JP" smtClean="0"/>
              <a:t>5/23/2025</a:t>
            </a:fld>
            <a:endParaRPr lang="ja-JP" altLang="en-US"/>
          </a:p>
        </p:txBody>
      </p:sp>
      <p:sp>
        <p:nvSpPr>
          <p:cNvPr id="5" name="フッター プレースホルダ 4">
            <a:extLst>
              <a:ext uri="{FF2B5EF4-FFF2-40B4-BE49-F238E27FC236}">
                <a16:creationId xmlns:a16="http://schemas.microsoft.com/office/drawing/2014/main" id="{1E864E66-04D4-234A-6021-DA9D390B75DE}"/>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A631C3C-16A9-7BF6-C295-D7372F2671FD}"/>
              </a:ext>
            </a:extLst>
          </p:cNvPr>
          <p:cNvSpPr>
            <a:spLocks noGrp="1"/>
          </p:cNvSpPr>
          <p:nvPr>
            <p:ph type="sldNum" sz="quarter" idx="12"/>
          </p:nvPr>
        </p:nvSpPr>
        <p:spPr/>
        <p:txBody>
          <a:bodyPr/>
          <a:lstStyle>
            <a:lvl1pPr eaLnBrk="0" hangingPunct="0">
              <a:defRPr/>
            </a:lvl1pPr>
          </a:lstStyle>
          <a:p>
            <a:fld id="{5BF466C4-3A7E-47F4-B87C-3122D226DA1F}" type="slidenum">
              <a:rPr lang="ja-JP" altLang="en-US"/>
              <a:pPr/>
              <a:t>‹#›</a:t>
            </a:fld>
            <a:endParaRPr lang="ja-JP" altLang="en-US"/>
          </a:p>
        </p:txBody>
      </p:sp>
    </p:spTree>
    <p:extLst>
      <p:ext uri="{BB962C8B-B14F-4D97-AF65-F5344CB8AC3E}">
        <p14:creationId xmlns:p14="http://schemas.microsoft.com/office/powerpoint/2010/main" val="35060321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70F3691-0FFE-FBEC-EF73-12BA41C00976}"/>
              </a:ext>
            </a:extLst>
          </p:cNvPr>
          <p:cNvSpPr>
            <a:spLocks noGrp="1"/>
          </p:cNvSpPr>
          <p:nvPr>
            <p:ph type="dt" sz="half" idx="10"/>
          </p:nvPr>
        </p:nvSpPr>
        <p:spPr/>
        <p:txBody>
          <a:bodyPr/>
          <a:lstStyle>
            <a:lvl1pPr eaLnBrk="0" hangingPunct="0">
              <a:defRPr/>
            </a:lvl1pPr>
          </a:lstStyle>
          <a:p>
            <a:pPr>
              <a:defRPr/>
            </a:pPr>
            <a:fld id="{890C26B4-456A-48F3-9703-28CC5A9837D1}" type="datetime1">
              <a:rPr lang="en-US" altLang="ja-JP" smtClean="0"/>
              <a:t>5/23/2025</a:t>
            </a:fld>
            <a:endParaRPr lang="ja-JP" altLang="en-US"/>
          </a:p>
        </p:txBody>
      </p:sp>
      <p:sp>
        <p:nvSpPr>
          <p:cNvPr id="5" name="フッター プレースホルダ 4">
            <a:extLst>
              <a:ext uri="{FF2B5EF4-FFF2-40B4-BE49-F238E27FC236}">
                <a16:creationId xmlns:a16="http://schemas.microsoft.com/office/drawing/2014/main" id="{0316938C-D105-28E8-056C-B82927BB59F9}"/>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F2A7936-8F47-B370-FDB3-EA7F2462EAC1}"/>
              </a:ext>
            </a:extLst>
          </p:cNvPr>
          <p:cNvSpPr>
            <a:spLocks noGrp="1"/>
          </p:cNvSpPr>
          <p:nvPr>
            <p:ph type="sldNum" sz="quarter" idx="12"/>
          </p:nvPr>
        </p:nvSpPr>
        <p:spPr/>
        <p:txBody>
          <a:bodyPr/>
          <a:lstStyle>
            <a:lvl1pPr eaLnBrk="0" hangingPunct="0">
              <a:defRPr/>
            </a:lvl1pPr>
          </a:lstStyle>
          <a:p>
            <a:fld id="{8B74D178-25BF-4496-83B7-0908C6CFA130}" type="slidenum">
              <a:rPr lang="ja-JP" altLang="en-US"/>
              <a:pPr/>
              <a:t>‹#›</a:t>
            </a:fld>
            <a:endParaRPr lang="ja-JP" altLang="en-US"/>
          </a:p>
        </p:txBody>
      </p:sp>
    </p:spTree>
    <p:extLst>
      <p:ext uri="{BB962C8B-B14F-4D97-AF65-F5344CB8AC3E}">
        <p14:creationId xmlns:p14="http://schemas.microsoft.com/office/powerpoint/2010/main" val="42622375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5CB3A2A-975F-9E46-107C-D573573D0B03}"/>
              </a:ext>
            </a:extLst>
          </p:cNvPr>
          <p:cNvSpPr>
            <a:spLocks noGrp="1" noChangeArrowheads="1"/>
          </p:cNvSpPr>
          <p:nvPr>
            <p:ph type="dt" sz="half" idx="10"/>
          </p:nvPr>
        </p:nvSpPr>
        <p:spPr>
          <a:ln/>
        </p:spPr>
        <p:txBody>
          <a:bodyPr/>
          <a:lstStyle>
            <a:lvl1pPr>
              <a:defRPr/>
            </a:lvl1pPr>
          </a:lstStyle>
          <a:p>
            <a:pPr>
              <a:defRPr/>
            </a:pPr>
            <a:fld id="{1698D77D-09CE-4462-A030-4125764BB2BB}" type="datetime1">
              <a:rPr lang="en-US" altLang="ja-JP" smtClean="0"/>
              <a:t>5/23/2025</a:t>
            </a:fld>
            <a:endParaRPr lang="en-US" altLang="ja-JP"/>
          </a:p>
        </p:txBody>
      </p:sp>
      <p:sp>
        <p:nvSpPr>
          <p:cNvPr id="5" name="Rectangle 5">
            <a:extLst>
              <a:ext uri="{FF2B5EF4-FFF2-40B4-BE49-F238E27FC236}">
                <a16:creationId xmlns:a16="http://schemas.microsoft.com/office/drawing/2014/main" id="{175D8340-7F61-6D5D-4400-BDF37220144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9B426B-3B08-A8B9-74AD-B29AA8D8F815}"/>
              </a:ext>
            </a:extLst>
          </p:cNvPr>
          <p:cNvSpPr>
            <a:spLocks noGrp="1" noChangeArrowheads="1"/>
          </p:cNvSpPr>
          <p:nvPr>
            <p:ph type="sldNum" sz="quarter" idx="12"/>
          </p:nvPr>
        </p:nvSpPr>
        <p:spPr>
          <a:ln/>
        </p:spPr>
        <p:txBody>
          <a:bodyPr/>
          <a:lstStyle>
            <a:lvl1pPr>
              <a:defRPr/>
            </a:lvl1pPr>
          </a:lstStyle>
          <a:p>
            <a:fld id="{BA2ED51A-D59B-4E49-8FDE-B979277115CF}" type="slidenum">
              <a:rPr lang="en-US" altLang="ja-JP"/>
              <a:pPr/>
              <a:t>‹#›</a:t>
            </a:fld>
            <a:endParaRPr lang="en-US" altLang="ja-JP"/>
          </a:p>
        </p:txBody>
      </p:sp>
    </p:spTree>
    <p:extLst>
      <p:ext uri="{BB962C8B-B14F-4D97-AF65-F5344CB8AC3E}">
        <p14:creationId xmlns:p14="http://schemas.microsoft.com/office/powerpoint/2010/main" val="3680182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2098BD2E-9CC1-4330-886C-36CB8F7E8B33}" type="datetime1">
              <a:rPr lang="en-US" altLang="ja-JP" smtClean="0"/>
              <a:t>5/23/2025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732702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C2A54E9-BC20-0EB0-C3E9-AED4E728AC9B}"/>
              </a:ext>
            </a:extLst>
          </p:cNvPr>
          <p:cNvSpPr>
            <a:spLocks noGrp="1" noChangeArrowheads="1"/>
          </p:cNvSpPr>
          <p:nvPr>
            <p:ph type="dt" sz="half" idx="10"/>
          </p:nvPr>
        </p:nvSpPr>
        <p:spPr>
          <a:ln/>
        </p:spPr>
        <p:txBody>
          <a:bodyPr/>
          <a:lstStyle>
            <a:lvl1pPr>
              <a:defRPr/>
            </a:lvl1pPr>
          </a:lstStyle>
          <a:p>
            <a:pPr>
              <a:defRPr/>
            </a:pPr>
            <a:fld id="{8CFE30C6-EE1A-4BC1-905A-AEE62CE5949E}" type="datetime1">
              <a:rPr lang="en-US" altLang="ja-JP" smtClean="0"/>
              <a:t>5/23/2025</a:t>
            </a:fld>
            <a:endParaRPr lang="en-US" altLang="ja-JP"/>
          </a:p>
        </p:txBody>
      </p:sp>
      <p:sp>
        <p:nvSpPr>
          <p:cNvPr id="5" name="Rectangle 5">
            <a:extLst>
              <a:ext uri="{FF2B5EF4-FFF2-40B4-BE49-F238E27FC236}">
                <a16:creationId xmlns:a16="http://schemas.microsoft.com/office/drawing/2014/main" id="{9EF6E3B5-9FBB-335C-9DD2-650895B752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494D72-3C97-3BEF-81C7-78534FDDFFF1}"/>
              </a:ext>
            </a:extLst>
          </p:cNvPr>
          <p:cNvSpPr>
            <a:spLocks noGrp="1" noChangeArrowheads="1"/>
          </p:cNvSpPr>
          <p:nvPr>
            <p:ph type="sldNum" sz="quarter" idx="12"/>
          </p:nvPr>
        </p:nvSpPr>
        <p:spPr>
          <a:ln/>
        </p:spPr>
        <p:txBody>
          <a:bodyPr/>
          <a:lstStyle>
            <a:lvl1pPr>
              <a:defRPr/>
            </a:lvl1pPr>
          </a:lstStyle>
          <a:p>
            <a:fld id="{41D38A4D-0896-490F-B1AA-CD18686052FC}" type="slidenum">
              <a:rPr lang="en-US" altLang="ja-JP"/>
              <a:pPr/>
              <a:t>‹#›</a:t>
            </a:fld>
            <a:endParaRPr lang="en-US" altLang="ja-JP"/>
          </a:p>
        </p:txBody>
      </p:sp>
    </p:spTree>
    <p:extLst>
      <p:ext uri="{BB962C8B-B14F-4D97-AF65-F5344CB8AC3E}">
        <p14:creationId xmlns:p14="http://schemas.microsoft.com/office/powerpoint/2010/main" val="30838547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B9A62F9A-7D20-81F2-A068-004BF180282F}"/>
              </a:ext>
            </a:extLst>
          </p:cNvPr>
          <p:cNvSpPr>
            <a:spLocks noGrp="1" noChangeArrowheads="1"/>
          </p:cNvSpPr>
          <p:nvPr>
            <p:ph type="dt" sz="half" idx="10"/>
          </p:nvPr>
        </p:nvSpPr>
        <p:spPr>
          <a:ln/>
        </p:spPr>
        <p:txBody>
          <a:bodyPr/>
          <a:lstStyle>
            <a:lvl1pPr>
              <a:defRPr/>
            </a:lvl1pPr>
          </a:lstStyle>
          <a:p>
            <a:pPr>
              <a:defRPr/>
            </a:pPr>
            <a:fld id="{596C8D8B-7F3D-4ECF-AD25-59EB5EF3F5E8}" type="datetime1">
              <a:rPr lang="en-US" altLang="ja-JP" smtClean="0"/>
              <a:t>5/23/2025</a:t>
            </a:fld>
            <a:endParaRPr lang="en-US" altLang="ja-JP"/>
          </a:p>
        </p:txBody>
      </p:sp>
      <p:sp>
        <p:nvSpPr>
          <p:cNvPr id="5" name="Rectangle 5">
            <a:extLst>
              <a:ext uri="{FF2B5EF4-FFF2-40B4-BE49-F238E27FC236}">
                <a16:creationId xmlns:a16="http://schemas.microsoft.com/office/drawing/2014/main" id="{7413349C-E82E-EBE1-5B57-490BECE3FD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A81079-A7DD-9038-A2D0-BC86DF94C3A1}"/>
              </a:ext>
            </a:extLst>
          </p:cNvPr>
          <p:cNvSpPr>
            <a:spLocks noGrp="1" noChangeArrowheads="1"/>
          </p:cNvSpPr>
          <p:nvPr>
            <p:ph type="sldNum" sz="quarter" idx="12"/>
          </p:nvPr>
        </p:nvSpPr>
        <p:spPr>
          <a:ln/>
        </p:spPr>
        <p:txBody>
          <a:bodyPr/>
          <a:lstStyle>
            <a:lvl1pPr>
              <a:defRPr/>
            </a:lvl1pPr>
          </a:lstStyle>
          <a:p>
            <a:fld id="{2CAC54CF-1039-470A-A342-7EC249181FE0}" type="slidenum">
              <a:rPr lang="en-US" altLang="ja-JP"/>
              <a:pPr/>
              <a:t>‹#›</a:t>
            </a:fld>
            <a:endParaRPr lang="en-US" altLang="ja-JP"/>
          </a:p>
        </p:txBody>
      </p:sp>
    </p:spTree>
    <p:extLst>
      <p:ext uri="{BB962C8B-B14F-4D97-AF65-F5344CB8AC3E}">
        <p14:creationId xmlns:p14="http://schemas.microsoft.com/office/powerpoint/2010/main" val="29260926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209B741-39A2-6D16-4098-B3C6CF7D77D1}"/>
              </a:ext>
            </a:extLst>
          </p:cNvPr>
          <p:cNvSpPr>
            <a:spLocks noGrp="1" noChangeArrowheads="1"/>
          </p:cNvSpPr>
          <p:nvPr>
            <p:ph type="dt" sz="half" idx="10"/>
          </p:nvPr>
        </p:nvSpPr>
        <p:spPr>
          <a:ln/>
        </p:spPr>
        <p:txBody>
          <a:bodyPr/>
          <a:lstStyle>
            <a:lvl1pPr>
              <a:defRPr/>
            </a:lvl1pPr>
          </a:lstStyle>
          <a:p>
            <a:pPr>
              <a:defRPr/>
            </a:pPr>
            <a:fld id="{C2D2A5F3-688F-4A35-8670-0B96E4B172EF}" type="datetime1">
              <a:rPr lang="en-US" altLang="ja-JP" smtClean="0"/>
              <a:t>5/23/2025</a:t>
            </a:fld>
            <a:endParaRPr lang="en-US" altLang="ja-JP"/>
          </a:p>
        </p:txBody>
      </p:sp>
      <p:sp>
        <p:nvSpPr>
          <p:cNvPr id="6" name="Rectangle 5">
            <a:extLst>
              <a:ext uri="{FF2B5EF4-FFF2-40B4-BE49-F238E27FC236}">
                <a16:creationId xmlns:a16="http://schemas.microsoft.com/office/drawing/2014/main" id="{344B1DB3-9B83-A02D-7A7A-4498A747DB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E4B01F2-A307-9988-1F4A-B6401E550769}"/>
              </a:ext>
            </a:extLst>
          </p:cNvPr>
          <p:cNvSpPr>
            <a:spLocks noGrp="1" noChangeArrowheads="1"/>
          </p:cNvSpPr>
          <p:nvPr>
            <p:ph type="sldNum" sz="quarter" idx="12"/>
          </p:nvPr>
        </p:nvSpPr>
        <p:spPr>
          <a:ln/>
        </p:spPr>
        <p:txBody>
          <a:bodyPr/>
          <a:lstStyle>
            <a:lvl1pPr>
              <a:defRPr/>
            </a:lvl1pPr>
          </a:lstStyle>
          <a:p>
            <a:fld id="{F260A2DF-8D74-46C2-8B8A-C4A8C374D20C}" type="slidenum">
              <a:rPr lang="en-US" altLang="ja-JP"/>
              <a:pPr/>
              <a:t>‹#›</a:t>
            </a:fld>
            <a:endParaRPr lang="en-US" altLang="ja-JP"/>
          </a:p>
        </p:txBody>
      </p:sp>
    </p:spTree>
    <p:extLst>
      <p:ext uri="{BB962C8B-B14F-4D97-AF65-F5344CB8AC3E}">
        <p14:creationId xmlns:p14="http://schemas.microsoft.com/office/powerpoint/2010/main" val="23569536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92A687D-38EC-C3BE-AA2E-C2AE24F26E2C}"/>
              </a:ext>
            </a:extLst>
          </p:cNvPr>
          <p:cNvSpPr>
            <a:spLocks noGrp="1" noChangeArrowheads="1"/>
          </p:cNvSpPr>
          <p:nvPr>
            <p:ph type="dt" sz="half" idx="10"/>
          </p:nvPr>
        </p:nvSpPr>
        <p:spPr>
          <a:ln/>
        </p:spPr>
        <p:txBody>
          <a:bodyPr/>
          <a:lstStyle>
            <a:lvl1pPr>
              <a:defRPr/>
            </a:lvl1pPr>
          </a:lstStyle>
          <a:p>
            <a:pPr>
              <a:defRPr/>
            </a:pPr>
            <a:fld id="{0A3D4242-5B39-427D-8757-A4C7C576A401}" type="datetime1">
              <a:rPr lang="en-US" altLang="ja-JP" smtClean="0"/>
              <a:t>5/23/2025</a:t>
            </a:fld>
            <a:endParaRPr lang="en-US" altLang="ja-JP"/>
          </a:p>
        </p:txBody>
      </p:sp>
      <p:sp>
        <p:nvSpPr>
          <p:cNvPr id="8" name="Rectangle 5">
            <a:extLst>
              <a:ext uri="{FF2B5EF4-FFF2-40B4-BE49-F238E27FC236}">
                <a16:creationId xmlns:a16="http://schemas.microsoft.com/office/drawing/2014/main" id="{7D586124-109D-C5C3-8DE7-01C620E4A7C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FBA4CE0-506A-2633-A5C7-9BD88AEEE573}"/>
              </a:ext>
            </a:extLst>
          </p:cNvPr>
          <p:cNvSpPr>
            <a:spLocks noGrp="1" noChangeArrowheads="1"/>
          </p:cNvSpPr>
          <p:nvPr>
            <p:ph type="sldNum" sz="quarter" idx="12"/>
          </p:nvPr>
        </p:nvSpPr>
        <p:spPr>
          <a:ln/>
        </p:spPr>
        <p:txBody>
          <a:bodyPr/>
          <a:lstStyle>
            <a:lvl1pPr>
              <a:defRPr/>
            </a:lvl1pPr>
          </a:lstStyle>
          <a:p>
            <a:fld id="{4B2713C1-EAB6-465E-A19C-81B33EC5EC89}" type="slidenum">
              <a:rPr lang="en-US" altLang="ja-JP"/>
              <a:pPr/>
              <a:t>‹#›</a:t>
            </a:fld>
            <a:endParaRPr lang="en-US" altLang="ja-JP"/>
          </a:p>
        </p:txBody>
      </p:sp>
    </p:spTree>
    <p:extLst>
      <p:ext uri="{BB962C8B-B14F-4D97-AF65-F5344CB8AC3E}">
        <p14:creationId xmlns:p14="http://schemas.microsoft.com/office/powerpoint/2010/main" val="12747733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7D47C5C-D65B-3AEC-C6BD-A43A1B7E945D}"/>
              </a:ext>
            </a:extLst>
          </p:cNvPr>
          <p:cNvSpPr>
            <a:spLocks noGrp="1" noChangeArrowheads="1"/>
          </p:cNvSpPr>
          <p:nvPr>
            <p:ph type="dt" sz="half" idx="10"/>
          </p:nvPr>
        </p:nvSpPr>
        <p:spPr>
          <a:ln/>
        </p:spPr>
        <p:txBody>
          <a:bodyPr/>
          <a:lstStyle>
            <a:lvl1pPr>
              <a:defRPr/>
            </a:lvl1pPr>
          </a:lstStyle>
          <a:p>
            <a:pPr>
              <a:defRPr/>
            </a:pPr>
            <a:fld id="{8D6E66D0-1512-453D-829D-DF46992E3B13}" type="datetime1">
              <a:rPr lang="en-US" altLang="ja-JP" smtClean="0"/>
              <a:t>5/23/2025</a:t>
            </a:fld>
            <a:endParaRPr lang="en-US" altLang="ja-JP"/>
          </a:p>
        </p:txBody>
      </p:sp>
      <p:sp>
        <p:nvSpPr>
          <p:cNvPr id="4" name="Rectangle 5">
            <a:extLst>
              <a:ext uri="{FF2B5EF4-FFF2-40B4-BE49-F238E27FC236}">
                <a16:creationId xmlns:a16="http://schemas.microsoft.com/office/drawing/2014/main" id="{14C56441-0C9D-C3D2-325C-1523A9B2F2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DD9E34-C282-C646-22E7-CAA5B09E0ED3}"/>
              </a:ext>
            </a:extLst>
          </p:cNvPr>
          <p:cNvSpPr>
            <a:spLocks noGrp="1" noChangeArrowheads="1"/>
          </p:cNvSpPr>
          <p:nvPr>
            <p:ph type="sldNum" sz="quarter" idx="12"/>
          </p:nvPr>
        </p:nvSpPr>
        <p:spPr>
          <a:ln/>
        </p:spPr>
        <p:txBody>
          <a:bodyPr/>
          <a:lstStyle>
            <a:lvl1pPr>
              <a:defRPr/>
            </a:lvl1pPr>
          </a:lstStyle>
          <a:p>
            <a:fld id="{B590CF2E-5056-42A8-B419-FE370FF1F221}" type="slidenum">
              <a:rPr lang="en-US" altLang="ja-JP"/>
              <a:pPr/>
              <a:t>‹#›</a:t>
            </a:fld>
            <a:endParaRPr lang="en-US" altLang="ja-JP"/>
          </a:p>
        </p:txBody>
      </p:sp>
    </p:spTree>
    <p:extLst>
      <p:ext uri="{BB962C8B-B14F-4D97-AF65-F5344CB8AC3E}">
        <p14:creationId xmlns:p14="http://schemas.microsoft.com/office/powerpoint/2010/main" val="14364516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9307B6-2F89-83CC-DACF-4E5ACBFE85EE}"/>
              </a:ext>
            </a:extLst>
          </p:cNvPr>
          <p:cNvSpPr>
            <a:spLocks noGrp="1" noChangeArrowheads="1"/>
          </p:cNvSpPr>
          <p:nvPr>
            <p:ph type="dt" sz="half" idx="10"/>
          </p:nvPr>
        </p:nvSpPr>
        <p:spPr>
          <a:ln/>
        </p:spPr>
        <p:txBody>
          <a:bodyPr/>
          <a:lstStyle>
            <a:lvl1pPr>
              <a:defRPr/>
            </a:lvl1pPr>
          </a:lstStyle>
          <a:p>
            <a:pPr>
              <a:defRPr/>
            </a:pPr>
            <a:fld id="{0C0F8CCB-92D6-4BE9-A23C-C4A4AC835C07}" type="datetime1">
              <a:rPr lang="en-US" altLang="ja-JP" smtClean="0"/>
              <a:t>5/23/2025</a:t>
            </a:fld>
            <a:endParaRPr lang="en-US" altLang="ja-JP"/>
          </a:p>
        </p:txBody>
      </p:sp>
      <p:sp>
        <p:nvSpPr>
          <p:cNvPr id="3" name="Rectangle 5">
            <a:extLst>
              <a:ext uri="{FF2B5EF4-FFF2-40B4-BE49-F238E27FC236}">
                <a16:creationId xmlns:a16="http://schemas.microsoft.com/office/drawing/2014/main" id="{F6F5411E-1A4A-9F2B-F5BC-26C3636F02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CEE542-F89B-55FD-6AEB-75A5E70597AE}"/>
              </a:ext>
            </a:extLst>
          </p:cNvPr>
          <p:cNvSpPr>
            <a:spLocks noGrp="1" noChangeArrowheads="1"/>
          </p:cNvSpPr>
          <p:nvPr>
            <p:ph type="sldNum" sz="quarter" idx="12"/>
          </p:nvPr>
        </p:nvSpPr>
        <p:spPr>
          <a:ln/>
        </p:spPr>
        <p:txBody>
          <a:bodyPr/>
          <a:lstStyle>
            <a:lvl1pPr>
              <a:defRPr/>
            </a:lvl1pPr>
          </a:lstStyle>
          <a:p>
            <a:fld id="{849625AB-D034-40AC-9F1C-45CFECCACF67}" type="slidenum">
              <a:rPr lang="en-US" altLang="ja-JP"/>
              <a:pPr/>
              <a:t>‹#›</a:t>
            </a:fld>
            <a:endParaRPr lang="en-US" altLang="ja-JP"/>
          </a:p>
        </p:txBody>
      </p:sp>
    </p:spTree>
    <p:extLst>
      <p:ext uri="{BB962C8B-B14F-4D97-AF65-F5344CB8AC3E}">
        <p14:creationId xmlns:p14="http://schemas.microsoft.com/office/powerpoint/2010/main" val="12931304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62EB21E-C6FD-86E2-497F-DE2C22E05D8B}"/>
              </a:ext>
            </a:extLst>
          </p:cNvPr>
          <p:cNvSpPr>
            <a:spLocks noGrp="1" noChangeArrowheads="1"/>
          </p:cNvSpPr>
          <p:nvPr>
            <p:ph type="dt" sz="half" idx="10"/>
          </p:nvPr>
        </p:nvSpPr>
        <p:spPr>
          <a:ln/>
        </p:spPr>
        <p:txBody>
          <a:bodyPr/>
          <a:lstStyle>
            <a:lvl1pPr>
              <a:defRPr/>
            </a:lvl1pPr>
          </a:lstStyle>
          <a:p>
            <a:pPr>
              <a:defRPr/>
            </a:pPr>
            <a:fld id="{95E1CF6C-29F7-40B8-B1E3-7A6EDDF53570}" type="datetime1">
              <a:rPr lang="en-US" altLang="ja-JP" smtClean="0"/>
              <a:t>5/23/2025</a:t>
            </a:fld>
            <a:endParaRPr lang="en-US" altLang="ja-JP"/>
          </a:p>
        </p:txBody>
      </p:sp>
      <p:sp>
        <p:nvSpPr>
          <p:cNvPr id="6" name="Rectangle 5">
            <a:extLst>
              <a:ext uri="{FF2B5EF4-FFF2-40B4-BE49-F238E27FC236}">
                <a16:creationId xmlns:a16="http://schemas.microsoft.com/office/drawing/2014/main" id="{386470DB-4C30-EE61-136B-AAA774BC36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A7E7057-D42B-DD8F-FA98-8AA4F7D2AAA3}"/>
              </a:ext>
            </a:extLst>
          </p:cNvPr>
          <p:cNvSpPr>
            <a:spLocks noGrp="1" noChangeArrowheads="1"/>
          </p:cNvSpPr>
          <p:nvPr>
            <p:ph type="sldNum" sz="quarter" idx="12"/>
          </p:nvPr>
        </p:nvSpPr>
        <p:spPr>
          <a:ln/>
        </p:spPr>
        <p:txBody>
          <a:bodyPr/>
          <a:lstStyle>
            <a:lvl1pPr>
              <a:defRPr/>
            </a:lvl1pPr>
          </a:lstStyle>
          <a:p>
            <a:fld id="{AE819E7E-3E2A-4734-99D1-AF69DEA66338}" type="slidenum">
              <a:rPr lang="en-US" altLang="ja-JP"/>
              <a:pPr/>
              <a:t>‹#›</a:t>
            </a:fld>
            <a:endParaRPr lang="en-US" altLang="ja-JP"/>
          </a:p>
        </p:txBody>
      </p:sp>
    </p:spTree>
    <p:extLst>
      <p:ext uri="{BB962C8B-B14F-4D97-AF65-F5344CB8AC3E}">
        <p14:creationId xmlns:p14="http://schemas.microsoft.com/office/powerpoint/2010/main" val="109088631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5B1A403-3BE4-8407-FAEB-7584339824FE}"/>
              </a:ext>
            </a:extLst>
          </p:cNvPr>
          <p:cNvSpPr>
            <a:spLocks noGrp="1" noChangeArrowheads="1"/>
          </p:cNvSpPr>
          <p:nvPr>
            <p:ph type="dt" sz="half" idx="10"/>
          </p:nvPr>
        </p:nvSpPr>
        <p:spPr>
          <a:ln/>
        </p:spPr>
        <p:txBody>
          <a:bodyPr/>
          <a:lstStyle>
            <a:lvl1pPr>
              <a:defRPr/>
            </a:lvl1pPr>
          </a:lstStyle>
          <a:p>
            <a:pPr>
              <a:defRPr/>
            </a:pPr>
            <a:fld id="{4F09F1AD-0049-46F3-A5C1-05A967AD4DE7}" type="datetime1">
              <a:rPr lang="en-US" altLang="ja-JP" smtClean="0"/>
              <a:t>5/23/2025</a:t>
            </a:fld>
            <a:endParaRPr lang="en-US" altLang="ja-JP"/>
          </a:p>
        </p:txBody>
      </p:sp>
      <p:sp>
        <p:nvSpPr>
          <p:cNvPr id="6" name="Rectangle 5">
            <a:extLst>
              <a:ext uri="{FF2B5EF4-FFF2-40B4-BE49-F238E27FC236}">
                <a16:creationId xmlns:a16="http://schemas.microsoft.com/office/drawing/2014/main" id="{9B39B29B-B820-C5C6-FE91-3053171E4B2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5038407-1CBD-1F7E-2EBC-9FF34CAF71B5}"/>
              </a:ext>
            </a:extLst>
          </p:cNvPr>
          <p:cNvSpPr>
            <a:spLocks noGrp="1" noChangeArrowheads="1"/>
          </p:cNvSpPr>
          <p:nvPr>
            <p:ph type="sldNum" sz="quarter" idx="12"/>
          </p:nvPr>
        </p:nvSpPr>
        <p:spPr>
          <a:ln/>
        </p:spPr>
        <p:txBody>
          <a:bodyPr/>
          <a:lstStyle>
            <a:lvl1pPr>
              <a:defRPr/>
            </a:lvl1pPr>
          </a:lstStyle>
          <a:p>
            <a:fld id="{E0E42552-768E-417C-AE39-BB0DBC551F4C}" type="slidenum">
              <a:rPr lang="en-US" altLang="ja-JP"/>
              <a:pPr/>
              <a:t>‹#›</a:t>
            </a:fld>
            <a:endParaRPr lang="en-US" altLang="ja-JP"/>
          </a:p>
        </p:txBody>
      </p:sp>
    </p:spTree>
    <p:extLst>
      <p:ext uri="{BB962C8B-B14F-4D97-AF65-F5344CB8AC3E}">
        <p14:creationId xmlns:p14="http://schemas.microsoft.com/office/powerpoint/2010/main" val="1393277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D2D22CF-A46E-BB73-9F5C-5C50A8AB780E}"/>
              </a:ext>
            </a:extLst>
          </p:cNvPr>
          <p:cNvSpPr>
            <a:spLocks noGrp="1" noChangeArrowheads="1"/>
          </p:cNvSpPr>
          <p:nvPr>
            <p:ph type="dt" sz="half" idx="10"/>
          </p:nvPr>
        </p:nvSpPr>
        <p:spPr>
          <a:ln/>
        </p:spPr>
        <p:txBody>
          <a:bodyPr/>
          <a:lstStyle>
            <a:lvl1pPr>
              <a:defRPr/>
            </a:lvl1pPr>
          </a:lstStyle>
          <a:p>
            <a:pPr>
              <a:defRPr/>
            </a:pPr>
            <a:fld id="{9B98B638-8724-475A-8303-92B5B91A6338}" type="datetime1">
              <a:rPr lang="en-US" altLang="ja-JP" smtClean="0"/>
              <a:t>5/23/2025</a:t>
            </a:fld>
            <a:endParaRPr lang="en-US" altLang="ja-JP"/>
          </a:p>
        </p:txBody>
      </p:sp>
      <p:sp>
        <p:nvSpPr>
          <p:cNvPr id="5" name="Rectangle 5">
            <a:extLst>
              <a:ext uri="{FF2B5EF4-FFF2-40B4-BE49-F238E27FC236}">
                <a16:creationId xmlns:a16="http://schemas.microsoft.com/office/drawing/2014/main" id="{77E566C5-227D-3C9C-5702-6A92B92434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6231222-92D2-C125-8E7C-27596E33A830}"/>
              </a:ext>
            </a:extLst>
          </p:cNvPr>
          <p:cNvSpPr>
            <a:spLocks noGrp="1" noChangeArrowheads="1"/>
          </p:cNvSpPr>
          <p:nvPr>
            <p:ph type="sldNum" sz="quarter" idx="12"/>
          </p:nvPr>
        </p:nvSpPr>
        <p:spPr>
          <a:ln/>
        </p:spPr>
        <p:txBody>
          <a:bodyPr/>
          <a:lstStyle>
            <a:lvl1pPr>
              <a:defRPr/>
            </a:lvl1pPr>
          </a:lstStyle>
          <a:p>
            <a:fld id="{198CB51A-79E4-4E2D-8FD0-54FEE962C084}" type="slidenum">
              <a:rPr lang="en-US" altLang="ja-JP"/>
              <a:pPr/>
              <a:t>‹#›</a:t>
            </a:fld>
            <a:endParaRPr lang="en-US" altLang="ja-JP"/>
          </a:p>
        </p:txBody>
      </p:sp>
    </p:spTree>
    <p:extLst>
      <p:ext uri="{BB962C8B-B14F-4D97-AF65-F5344CB8AC3E}">
        <p14:creationId xmlns:p14="http://schemas.microsoft.com/office/powerpoint/2010/main" val="17838789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C401E97-013D-6169-B756-FA348A417D6A}"/>
              </a:ext>
            </a:extLst>
          </p:cNvPr>
          <p:cNvSpPr>
            <a:spLocks noGrp="1" noChangeArrowheads="1"/>
          </p:cNvSpPr>
          <p:nvPr>
            <p:ph type="dt" sz="half" idx="10"/>
          </p:nvPr>
        </p:nvSpPr>
        <p:spPr>
          <a:ln/>
        </p:spPr>
        <p:txBody>
          <a:bodyPr/>
          <a:lstStyle>
            <a:lvl1pPr>
              <a:defRPr/>
            </a:lvl1pPr>
          </a:lstStyle>
          <a:p>
            <a:pPr>
              <a:defRPr/>
            </a:pPr>
            <a:fld id="{C6ECD341-3709-4E4F-A923-927150D24FD9}" type="datetime1">
              <a:rPr lang="en-US" altLang="ja-JP" smtClean="0"/>
              <a:t>5/23/2025</a:t>
            </a:fld>
            <a:endParaRPr lang="en-US" altLang="ja-JP"/>
          </a:p>
        </p:txBody>
      </p:sp>
      <p:sp>
        <p:nvSpPr>
          <p:cNvPr id="5" name="Rectangle 5">
            <a:extLst>
              <a:ext uri="{FF2B5EF4-FFF2-40B4-BE49-F238E27FC236}">
                <a16:creationId xmlns:a16="http://schemas.microsoft.com/office/drawing/2014/main" id="{FB93F3FA-D01B-50DF-3BFA-1971204F6C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D98084-7A13-8F18-047B-AAC6F53CDE7A}"/>
              </a:ext>
            </a:extLst>
          </p:cNvPr>
          <p:cNvSpPr>
            <a:spLocks noGrp="1" noChangeArrowheads="1"/>
          </p:cNvSpPr>
          <p:nvPr>
            <p:ph type="sldNum" sz="quarter" idx="12"/>
          </p:nvPr>
        </p:nvSpPr>
        <p:spPr>
          <a:ln/>
        </p:spPr>
        <p:txBody>
          <a:bodyPr/>
          <a:lstStyle>
            <a:lvl1pPr>
              <a:defRPr/>
            </a:lvl1pPr>
          </a:lstStyle>
          <a:p>
            <a:fld id="{1DDB965F-B58C-4264-9622-8831CCD1A0CA}" type="slidenum">
              <a:rPr lang="en-US" altLang="ja-JP"/>
              <a:pPr/>
              <a:t>‹#›</a:t>
            </a:fld>
            <a:endParaRPr lang="en-US" altLang="ja-JP"/>
          </a:p>
        </p:txBody>
      </p:sp>
    </p:spTree>
    <p:extLst>
      <p:ext uri="{BB962C8B-B14F-4D97-AF65-F5344CB8AC3E}">
        <p14:creationId xmlns:p14="http://schemas.microsoft.com/office/powerpoint/2010/main" val="3529267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77A1D9-7295-4D17-BE36-90072E5117F6}"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8992838"/>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1DDFD9-98CA-4232-B955-AEB12FC396DA}"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65553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4CBF1C-F32A-457F-9C83-B0D10EDBC668}"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131426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8ECE84-7F00-48BE-ADEA-D43330932A9F}"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39659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404A71-6FC4-495E-8E3C-89F8D47AE679}"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241594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222AA6-40F2-414F-8C3D-800E748DD72A}"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18659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B60E2F-69C3-4934-ABBD-0FAAB1EC4A6B}"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28174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83CD3F-5762-41A6-9CD7-BB4C1F85296A}"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192808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8E518A-C829-4C7B-9399-79FB1406C2FF}"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400721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F886B-5741-460F-AEAF-3AE2C31A1900}"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245690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4897B7-1817-4862-8E4C-09874A7D1BFE}"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7729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D988435-4775-43A7-ABD7-D9EDECE7CC71}"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ED01F3A-9056-4D44-945D-93A66CBFAF1A}" type="slidenum">
              <a:rPr lang="ja-JP" altLang="en-US"/>
              <a:pPr>
                <a:defRPr/>
              </a:pPr>
              <a:t>‹#›</a:t>
            </a:fld>
            <a:endParaRPr lang="ja-JP" altLang="en-US"/>
          </a:p>
        </p:txBody>
      </p:sp>
    </p:spTree>
    <p:extLst>
      <p:ext uri="{BB962C8B-B14F-4D97-AF65-F5344CB8AC3E}">
        <p14:creationId xmlns:p14="http://schemas.microsoft.com/office/powerpoint/2010/main" val="3093904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7F0AF8-994B-4C29-AB47-66249BFE2415}"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15841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E7435A-CBD4-4971-A617-67B5E5DA4C08}"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88716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5CB3A2A-975F-9E46-107C-D573573D0B03}"/>
              </a:ext>
            </a:extLst>
          </p:cNvPr>
          <p:cNvSpPr>
            <a:spLocks noGrp="1" noChangeArrowheads="1"/>
          </p:cNvSpPr>
          <p:nvPr>
            <p:ph type="dt" sz="half" idx="10"/>
          </p:nvPr>
        </p:nvSpPr>
        <p:spPr>
          <a:ln/>
        </p:spPr>
        <p:txBody>
          <a:bodyPr/>
          <a:lstStyle>
            <a:lvl1pPr>
              <a:defRPr/>
            </a:lvl1pPr>
          </a:lstStyle>
          <a:p>
            <a:pPr>
              <a:defRPr/>
            </a:pPr>
            <a:fld id="{7E2CE34C-911E-4979-8AAE-B9B776448A83}" type="datetime1">
              <a:rPr lang="en-US" altLang="ja-JP" smtClean="0"/>
              <a:t>5/23/2025</a:t>
            </a:fld>
            <a:endParaRPr lang="en-US" altLang="ja-JP"/>
          </a:p>
        </p:txBody>
      </p:sp>
      <p:sp>
        <p:nvSpPr>
          <p:cNvPr id="5" name="Rectangle 5">
            <a:extLst>
              <a:ext uri="{FF2B5EF4-FFF2-40B4-BE49-F238E27FC236}">
                <a16:creationId xmlns:a16="http://schemas.microsoft.com/office/drawing/2014/main" id="{175D8340-7F61-6D5D-4400-BDF37220144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9B426B-3B08-A8B9-74AD-B29AA8D8F815}"/>
              </a:ext>
            </a:extLst>
          </p:cNvPr>
          <p:cNvSpPr>
            <a:spLocks noGrp="1" noChangeArrowheads="1"/>
          </p:cNvSpPr>
          <p:nvPr>
            <p:ph type="sldNum" sz="quarter" idx="12"/>
          </p:nvPr>
        </p:nvSpPr>
        <p:spPr>
          <a:ln/>
        </p:spPr>
        <p:txBody>
          <a:bodyPr/>
          <a:lstStyle>
            <a:lvl1pPr>
              <a:defRPr/>
            </a:lvl1pPr>
          </a:lstStyle>
          <a:p>
            <a:fld id="{BA2ED51A-D59B-4E49-8FDE-B979277115CF}" type="slidenum">
              <a:rPr lang="en-US" altLang="ja-JP"/>
              <a:pPr/>
              <a:t>‹#›</a:t>
            </a:fld>
            <a:endParaRPr lang="en-US" altLang="ja-JP"/>
          </a:p>
        </p:txBody>
      </p:sp>
    </p:spTree>
    <p:extLst>
      <p:ext uri="{BB962C8B-B14F-4D97-AF65-F5344CB8AC3E}">
        <p14:creationId xmlns:p14="http://schemas.microsoft.com/office/powerpoint/2010/main" val="24938911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C2A54E9-BC20-0EB0-C3E9-AED4E728AC9B}"/>
              </a:ext>
            </a:extLst>
          </p:cNvPr>
          <p:cNvSpPr>
            <a:spLocks noGrp="1" noChangeArrowheads="1"/>
          </p:cNvSpPr>
          <p:nvPr>
            <p:ph type="dt" sz="half" idx="10"/>
          </p:nvPr>
        </p:nvSpPr>
        <p:spPr>
          <a:ln/>
        </p:spPr>
        <p:txBody>
          <a:bodyPr/>
          <a:lstStyle>
            <a:lvl1pPr>
              <a:defRPr/>
            </a:lvl1pPr>
          </a:lstStyle>
          <a:p>
            <a:pPr>
              <a:defRPr/>
            </a:pPr>
            <a:fld id="{539440E3-4454-40E8-9528-DABA078A7826}" type="datetime1">
              <a:rPr lang="en-US" altLang="ja-JP" smtClean="0"/>
              <a:t>5/23/2025</a:t>
            </a:fld>
            <a:endParaRPr lang="en-US" altLang="ja-JP"/>
          </a:p>
        </p:txBody>
      </p:sp>
      <p:sp>
        <p:nvSpPr>
          <p:cNvPr id="5" name="Rectangle 5">
            <a:extLst>
              <a:ext uri="{FF2B5EF4-FFF2-40B4-BE49-F238E27FC236}">
                <a16:creationId xmlns:a16="http://schemas.microsoft.com/office/drawing/2014/main" id="{9EF6E3B5-9FBB-335C-9DD2-650895B752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494D72-3C97-3BEF-81C7-78534FDDFFF1}"/>
              </a:ext>
            </a:extLst>
          </p:cNvPr>
          <p:cNvSpPr>
            <a:spLocks noGrp="1" noChangeArrowheads="1"/>
          </p:cNvSpPr>
          <p:nvPr>
            <p:ph type="sldNum" sz="quarter" idx="12"/>
          </p:nvPr>
        </p:nvSpPr>
        <p:spPr>
          <a:ln/>
        </p:spPr>
        <p:txBody>
          <a:bodyPr/>
          <a:lstStyle>
            <a:lvl1pPr>
              <a:defRPr/>
            </a:lvl1pPr>
          </a:lstStyle>
          <a:p>
            <a:fld id="{41D38A4D-0896-490F-B1AA-CD18686052FC}" type="slidenum">
              <a:rPr lang="en-US" altLang="ja-JP"/>
              <a:pPr/>
              <a:t>‹#›</a:t>
            </a:fld>
            <a:endParaRPr lang="en-US" altLang="ja-JP"/>
          </a:p>
        </p:txBody>
      </p:sp>
    </p:spTree>
    <p:extLst>
      <p:ext uri="{BB962C8B-B14F-4D97-AF65-F5344CB8AC3E}">
        <p14:creationId xmlns:p14="http://schemas.microsoft.com/office/powerpoint/2010/main" val="5007933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B9A62F9A-7D20-81F2-A068-004BF180282F}"/>
              </a:ext>
            </a:extLst>
          </p:cNvPr>
          <p:cNvSpPr>
            <a:spLocks noGrp="1" noChangeArrowheads="1"/>
          </p:cNvSpPr>
          <p:nvPr>
            <p:ph type="dt" sz="half" idx="10"/>
          </p:nvPr>
        </p:nvSpPr>
        <p:spPr>
          <a:ln/>
        </p:spPr>
        <p:txBody>
          <a:bodyPr/>
          <a:lstStyle>
            <a:lvl1pPr>
              <a:defRPr/>
            </a:lvl1pPr>
          </a:lstStyle>
          <a:p>
            <a:pPr>
              <a:defRPr/>
            </a:pPr>
            <a:fld id="{0967E50A-5941-4CE0-9501-FB27E4BBC387}" type="datetime1">
              <a:rPr lang="en-US" altLang="ja-JP" smtClean="0"/>
              <a:t>5/23/2025</a:t>
            </a:fld>
            <a:endParaRPr lang="en-US" altLang="ja-JP"/>
          </a:p>
        </p:txBody>
      </p:sp>
      <p:sp>
        <p:nvSpPr>
          <p:cNvPr id="5" name="Rectangle 5">
            <a:extLst>
              <a:ext uri="{FF2B5EF4-FFF2-40B4-BE49-F238E27FC236}">
                <a16:creationId xmlns:a16="http://schemas.microsoft.com/office/drawing/2014/main" id="{7413349C-E82E-EBE1-5B57-490BECE3FD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A81079-A7DD-9038-A2D0-BC86DF94C3A1}"/>
              </a:ext>
            </a:extLst>
          </p:cNvPr>
          <p:cNvSpPr>
            <a:spLocks noGrp="1" noChangeArrowheads="1"/>
          </p:cNvSpPr>
          <p:nvPr>
            <p:ph type="sldNum" sz="quarter" idx="12"/>
          </p:nvPr>
        </p:nvSpPr>
        <p:spPr>
          <a:ln/>
        </p:spPr>
        <p:txBody>
          <a:bodyPr/>
          <a:lstStyle>
            <a:lvl1pPr>
              <a:defRPr/>
            </a:lvl1pPr>
          </a:lstStyle>
          <a:p>
            <a:fld id="{2CAC54CF-1039-470A-A342-7EC249181FE0}" type="slidenum">
              <a:rPr lang="en-US" altLang="ja-JP"/>
              <a:pPr/>
              <a:t>‹#›</a:t>
            </a:fld>
            <a:endParaRPr lang="en-US" altLang="ja-JP"/>
          </a:p>
        </p:txBody>
      </p:sp>
    </p:spTree>
    <p:extLst>
      <p:ext uri="{BB962C8B-B14F-4D97-AF65-F5344CB8AC3E}">
        <p14:creationId xmlns:p14="http://schemas.microsoft.com/office/powerpoint/2010/main" val="35581974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209B741-39A2-6D16-4098-B3C6CF7D77D1}"/>
              </a:ext>
            </a:extLst>
          </p:cNvPr>
          <p:cNvSpPr>
            <a:spLocks noGrp="1" noChangeArrowheads="1"/>
          </p:cNvSpPr>
          <p:nvPr>
            <p:ph type="dt" sz="half" idx="10"/>
          </p:nvPr>
        </p:nvSpPr>
        <p:spPr>
          <a:ln/>
        </p:spPr>
        <p:txBody>
          <a:bodyPr/>
          <a:lstStyle>
            <a:lvl1pPr>
              <a:defRPr/>
            </a:lvl1pPr>
          </a:lstStyle>
          <a:p>
            <a:pPr>
              <a:defRPr/>
            </a:pPr>
            <a:fld id="{0AB5FDD8-5FB5-4442-A7F6-A7ADEA8F9266}" type="datetime1">
              <a:rPr lang="en-US" altLang="ja-JP" smtClean="0"/>
              <a:t>5/23/2025</a:t>
            </a:fld>
            <a:endParaRPr lang="en-US" altLang="ja-JP"/>
          </a:p>
        </p:txBody>
      </p:sp>
      <p:sp>
        <p:nvSpPr>
          <p:cNvPr id="6" name="Rectangle 5">
            <a:extLst>
              <a:ext uri="{FF2B5EF4-FFF2-40B4-BE49-F238E27FC236}">
                <a16:creationId xmlns:a16="http://schemas.microsoft.com/office/drawing/2014/main" id="{344B1DB3-9B83-A02D-7A7A-4498A747DB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E4B01F2-A307-9988-1F4A-B6401E550769}"/>
              </a:ext>
            </a:extLst>
          </p:cNvPr>
          <p:cNvSpPr>
            <a:spLocks noGrp="1" noChangeArrowheads="1"/>
          </p:cNvSpPr>
          <p:nvPr>
            <p:ph type="sldNum" sz="quarter" idx="12"/>
          </p:nvPr>
        </p:nvSpPr>
        <p:spPr>
          <a:ln/>
        </p:spPr>
        <p:txBody>
          <a:bodyPr/>
          <a:lstStyle>
            <a:lvl1pPr>
              <a:defRPr/>
            </a:lvl1pPr>
          </a:lstStyle>
          <a:p>
            <a:fld id="{F260A2DF-8D74-46C2-8B8A-C4A8C374D20C}" type="slidenum">
              <a:rPr lang="en-US" altLang="ja-JP"/>
              <a:pPr/>
              <a:t>‹#›</a:t>
            </a:fld>
            <a:endParaRPr lang="en-US" altLang="ja-JP"/>
          </a:p>
        </p:txBody>
      </p:sp>
    </p:spTree>
    <p:extLst>
      <p:ext uri="{BB962C8B-B14F-4D97-AF65-F5344CB8AC3E}">
        <p14:creationId xmlns:p14="http://schemas.microsoft.com/office/powerpoint/2010/main" val="327401121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92A687D-38EC-C3BE-AA2E-C2AE24F26E2C}"/>
              </a:ext>
            </a:extLst>
          </p:cNvPr>
          <p:cNvSpPr>
            <a:spLocks noGrp="1" noChangeArrowheads="1"/>
          </p:cNvSpPr>
          <p:nvPr>
            <p:ph type="dt" sz="half" idx="10"/>
          </p:nvPr>
        </p:nvSpPr>
        <p:spPr>
          <a:ln/>
        </p:spPr>
        <p:txBody>
          <a:bodyPr/>
          <a:lstStyle>
            <a:lvl1pPr>
              <a:defRPr/>
            </a:lvl1pPr>
          </a:lstStyle>
          <a:p>
            <a:pPr>
              <a:defRPr/>
            </a:pPr>
            <a:fld id="{0095037D-CBD5-42F1-8FCF-BA65D1282450}" type="datetime1">
              <a:rPr lang="en-US" altLang="ja-JP" smtClean="0"/>
              <a:t>5/23/2025</a:t>
            </a:fld>
            <a:endParaRPr lang="en-US" altLang="ja-JP"/>
          </a:p>
        </p:txBody>
      </p:sp>
      <p:sp>
        <p:nvSpPr>
          <p:cNvPr id="8" name="Rectangle 5">
            <a:extLst>
              <a:ext uri="{FF2B5EF4-FFF2-40B4-BE49-F238E27FC236}">
                <a16:creationId xmlns:a16="http://schemas.microsoft.com/office/drawing/2014/main" id="{7D586124-109D-C5C3-8DE7-01C620E4A7C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FBA4CE0-506A-2633-A5C7-9BD88AEEE573}"/>
              </a:ext>
            </a:extLst>
          </p:cNvPr>
          <p:cNvSpPr>
            <a:spLocks noGrp="1" noChangeArrowheads="1"/>
          </p:cNvSpPr>
          <p:nvPr>
            <p:ph type="sldNum" sz="quarter" idx="12"/>
          </p:nvPr>
        </p:nvSpPr>
        <p:spPr>
          <a:ln/>
        </p:spPr>
        <p:txBody>
          <a:bodyPr/>
          <a:lstStyle>
            <a:lvl1pPr>
              <a:defRPr/>
            </a:lvl1pPr>
          </a:lstStyle>
          <a:p>
            <a:fld id="{4B2713C1-EAB6-465E-A19C-81B33EC5EC89}" type="slidenum">
              <a:rPr lang="en-US" altLang="ja-JP"/>
              <a:pPr/>
              <a:t>‹#›</a:t>
            </a:fld>
            <a:endParaRPr lang="en-US" altLang="ja-JP"/>
          </a:p>
        </p:txBody>
      </p:sp>
    </p:spTree>
    <p:extLst>
      <p:ext uri="{BB962C8B-B14F-4D97-AF65-F5344CB8AC3E}">
        <p14:creationId xmlns:p14="http://schemas.microsoft.com/office/powerpoint/2010/main" val="199703367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7D47C5C-D65B-3AEC-C6BD-A43A1B7E945D}"/>
              </a:ext>
            </a:extLst>
          </p:cNvPr>
          <p:cNvSpPr>
            <a:spLocks noGrp="1" noChangeArrowheads="1"/>
          </p:cNvSpPr>
          <p:nvPr>
            <p:ph type="dt" sz="half" idx="10"/>
          </p:nvPr>
        </p:nvSpPr>
        <p:spPr>
          <a:ln/>
        </p:spPr>
        <p:txBody>
          <a:bodyPr/>
          <a:lstStyle>
            <a:lvl1pPr>
              <a:defRPr/>
            </a:lvl1pPr>
          </a:lstStyle>
          <a:p>
            <a:pPr>
              <a:defRPr/>
            </a:pPr>
            <a:fld id="{202C0821-08A6-422B-A862-D114E74B1942}" type="datetime1">
              <a:rPr lang="en-US" altLang="ja-JP" smtClean="0"/>
              <a:t>5/23/2025</a:t>
            </a:fld>
            <a:endParaRPr lang="en-US" altLang="ja-JP"/>
          </a:p>
        </p:txBody>
      </p:sp>
      <p:sp>
        <p:nvSpPr>
          <p:cNvPr id="4" name="Rectangle 5">
            <a:extLst>
              <a:ext uri="{FF2B5EF4-FFF2-40B4-BE49-F238E27FC236}">
                <a16:creationId xmlns:a16="http://schemas.microsoft.com/office/drawing/2014/main" id="{14C56441-0C9D-C3D2-325C-1523A9B2F2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DD9E34-C282-C646-22E7-CAA5B09E0ED3}"/>
              </a:ext>
            </a:extLst>
          </p:cNvPr>
          <p:cNvSpPr>
            <a:spLocks noGrp="1" noChangeArrowheads="1"/>
          </p:cNvSpPr>
          <p:nvPr>
            <p:ph type="sldNum" sz="quarter" idx="12"/>
          </p:nvPr>
        </p:nvSpPr>
        <p:spPr>
          <a:ln/>
        </p:spPr>
        <p:txBody>
          <a:bodyPr/>
          <a:lstStyle>
            <a:lvl1pPr>
              <a:defRPr/>
            </a:lvl1pPr>
          </a:lstStyle>
          <a:p>
            <a:fld id="{B590CF2E-5056-42A8-B419-FE370FF1F221}" type="slidenum">
              <a:rPr lang="en-US" altLang="ja-JP"/>
              <a:pPr/>
              <a:t>‹#›</a:t>
            </a:fld>
            <a:endParaRPr lang="en-US" altLang="ja-JP"/>
          </a:p>
        </p:txBody>
      </p:sp>
    </p:spTree>
    <p:extLst>
      <p:ext uri="{BB962C8B-B14F-4D97-AF65-F5344CB8AC3E}">
        <p14:creationId xmlns:p14="http://schemas.microsoft.com/office/powerpoint/2010/main" val="8252119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9307B6-2F89-83CC-DACF-4E5ACBFE85EE}"/>
              </a:ext>
            </a:extLst>
          </p:cNvPr>
          <p:cNvSpPr>
            <a:spLocks noGrp="1" noChangeArrowheads="1"/>
          </p:cNvSpPr>
          <p:nvPr>
            <p:ph type="dt" sz="half" idx="10"/>
          </p:nvPr>
        </p:nvSpPr>
        <p:spPr>
          <a:ln/>
        </p:spPr>
        <p:txBody>
          <a:bodyPr/>
          <a:lstStyle>
            <a:lvl1pPr>
              <a:defRPr/>
            </a:lvl1pPr>
          </a:lstStyle>
          <a:p>
            <a:pPr>
              <a:defRPr/>
            </a:pPr>
            <a:fld id="{ABAAE117-6BE0-4D15-8E05-2B8EC3133A1F}" type="datetime1">
              <a:rPr lang="en-US" altLang="ja-JP" smtClean="0"/>
              <a:t>5/23/2025</a:t>
            </a:fld>
            <a:endParaRPr lang="en-US" altLang="ja-JP"/>
          </a:p>
        </p:txBody>
      </p:sp>
      <p:sp>
        <p:nvSpPr>
          <p:cNvPr id="3" name="Rectangle 5">
            <a:extLst>
              <a:ext uri="{FF2B5EF4-FFF2-40B4-BE49-F238E27FC236}">
                <a16:creationId xmlns:a16="http://schemas.microsoft.com/office/drawing/2014/main" id="{F6F5411E-1A4A-9F2B-F5BC-26C3636F02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CEE542-F89B-55FD-6AEB-75A5E70597AE}"/>
              </a:ext>
            </a:extLst>
          </p:cNvPr>
          <p:cNvSpPr>
            <a:spLocks noGrp="1" noChangeArrowheads="1"/>
          </p:cNvSpPr>
          <p:nvPr>
            <p:ph type="sldNum" sz="quarter" idx="12"/>
          </p:nvPr>
        </p:nvSpPr>
        <p:spPr>
          <a:ln/>
        </p:spPr>
        <p:txBody>
          <a:bodyPr/>
          <a:lstStyle>
            <a:lvl1pPr>
              <a:defRPr/>
            </a:lvl1pPr>
          </a:lstStyle>
          <a:p>
            <a:fld id="{849625AB-D034-40AC-9F1C-45CFECCACF67}" type="slidenum">
              <a:rPr lang="en-US" altLang="ja-JP"/>
              <a:pPr/>
              <a:t>‹#›</a:t>
            </a:fld>
            <a:endParaRPr lang="en-US" altLang="ja-JP"/>
          </a:p>
        </p:txBody>
      </p:sp>
    </p:spTree>
    <p:extLst>
      <p:ext uri="{BB962C8B-B14F-4D97-AF65-F5344CB8AC3E}">
        <p14:creationId xmlns:p14="http://schemas.microsoft.com/office/powerpoint/2010/main" val="2767317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62EB21E-C6FD-86E2-497F-DE2C22E05D8B}"/>
              </a:ext>
            </a:extLst>
          </p:cNvPr>
          <p:cNvSpPr>
            <a:spLocks noGrp="1" noChangeArrowheads="1"/>
          </p:cNvSpPr>
          <p:nvPr>
            <p:ph type="dt" sz="half" idx="10"/>
          </p:nvPr>
        </p:nvSpPr>
        <p:spPr>
          <a:ln/>
        </p:spPr>
        <p:txBody>
          <a:bodyPr/>
          <a:lstStyle>
            <a:lvl1pPr>
              <a:defRPr/>
            </a:lvl1pPr>
          </a:lstStyle>
          <a:p>
            <a:pPr>
              <a:defRPr/>
            </a:pPr>
            <a:fld id="{54C25D15-6210-48D5-843E-09711C03571C}" type="datetime1">
              <a:rPr lang="en-US" altLang="ja-JP" smtClean="0"/>
              <a:t>5/23/2025</a:t>
            </a:fld>
            <a:endParaRPr lang="en-US" altLang="ja-JP"/>
          </a:p>
        </p:txBody>
      </p:sp>
      <p:sp>
        <p:nvSpPr>
          <p:cNvPr id="6" name="Rectangle 5">
            <a:extLst>
              <a:ext uri="{FF2B5EF4-FFF2-40B4-BE49-F238E27FC236}">
                <a16:creationId xmlns:a16="http://schemas.microsoft.com/office/drawing/2014/main" id="{386470DB-4C30-EE61-136B-AAA774BC36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A7E7057-D42B-DD8F-FA98-8AA4F7D2AAA3}"/>
              </a:ext>
            </a:extLst>
          </p:cNvPr>
          <p:cNvSpPr>
            <a:spLocks noGrp="1" noChangeArrowheads="1"/>
          </p:cNvSpPr>
          <p:nvPr>
            <p:ph type="sldNum" sz="quarter" idx="12"/>
          </p:nvPr>
        </p:nvSpPr>
        <p:spPr>
          <a:ln/>
        </p:spPr>
        <p:txBody>
          <a:bodyPr/>
          <a:lstStyle>
            <a:lvl1pPr>
              <a:defRPr/>
            </a:lvl1pPr>
          </a:lstStyle>
          <a:p>
            <a:fld id="{AE819E7E-3E2A-4734-99D1-AF69DEA66338}" type="slidenum">
              <a:rPr lang="en-US" altLang="ja-JP"/>
              <a:pPr/>
              <a:t>‹#›</a:t>
            </a:fld>
            <a:endParaRPr lang="en-US" altLang="ja-JP"/>
          </a:p>
        </p:txBody>
      </p:sp>
    </p:spTree>
    <p:extLst>
      <p:ext uri="{BB962C8B-B14F-4D97-AF65-F5344CB8AC3E}">
        <p14:creationId xmlns:p14="http://schemas.microsoft.com/office/powerpoint/2010/main" val="15488043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5B1A403-3BE4-8407-FAEB-7584339824FE}"/>
              </a:ext>
            </a:extLst>
          </p:cNvPr>
          <p:cNvSpPr>
            <a:spLocks noGrp="1" noChangeArrowheads="1"/>
          </p:cNvSpPr>
          <p:nvPr>
            <p:ph type="dt" sz="half" idx="10"/>
          </p:nvPr>
        </p:nvSpPr>
        <p:spPr>
          <a:ln/>
        </p:spPr>
        <p:txBody>
          <a:bodyPr/>
          <a:lstStyle>
            <a:lvl1pPr>
              <a:defRPr/>
            </a:lvl1pPr>
          </a:lstStyle>
          <a:p>
            <a:pPr>
              <a:defRPr/>
            </a:pPr>
            <a:fld id="{C09FDF11-E811-4049-949F-8ACF17A158BD}" type="datetime1">
              <a:rPr lang="en-US" altLang="ja-JP" smtClean="0"/>
              <a:t>5/23/2025</a:t>
            </a:fld>
            <a:endParaRPr lang="en-US" altLang="ja-JP"/>
          </a:p>
        </p:txBody>
      </p:sp>
      <p:sp>
        <p:nvSpPr>
          <p:cNvPr id="6" name="Rectangle 5">
            <a:extLst>
              <a:ext uri="{FF2B5EF4-FFF2-40B4-BE49-F238E27FC236}">
                <a16:creationId xmlns:a16="http://schemas.microsoft.com/office/drawing/2014/main" id="{9B39B29B-B820-C5C6-FE91-3053171E4B2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5038407-1CBD-1F7E-2EBC-9FF34CAF71B5}"/>
              </a:ext>
            </a:extLst>
          </p:cNvPr>
          <p:cNvSpPr>
            <a:spLocks noGrp="1" noChangeArrowheads="1"/>
          </p:cNvSpPr>
          <p:nvPr>
            <p:ph type="sldNum" sz="quarter" idx="12"/>
          </p:nvPr>
        </p:nvSpPr>
        <p:spPr>
          <a:ln/>
        </p:spPr>
        <p:txBody>
          <a:bodyPr/>
          <a:lstStyle>
            <a:lvl1pPr>
              <a:defRPr/>
            </a:lvl1pPr>
          </a:lstStyle>
          <a:p>
            <a:fld id="{E0E42552-768E-417C-AE39-BB0DBC551F4C}" type="slidenum">
              <a:rPr lang="en-US" altLang="ja-JP"/>
              <a:pPr/>
              <a:t>‹#›</a:t>
            </a:fld>
            <a:endParaRPr lang="en-US" altLang="ja-JP"/>
          </a:p>
        </p:txBody>
      </p:sp>
    </p:spTree>
    <p:extLst>
      <p:ext uri="{BB962C8B-B14F-4D97-AF65-F5344CB8AC3E}">
        <p14:creationId xmlns:p14="http://schemas.microsoft.com/office/powerpoint/2010/main" val="1586385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0FC8A0-D9AD-4497-B795-5E332A043E06}"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678935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D2D22CF-A46E-BB73-9F5C-5C50A8AB780E}"/>
              </a:ext>
            </a:extLst>
          </p:cNvPr>
          <p:cNvSpPr>
            <a:spLocks noGrp="1" noChangeArrowheads="1"/>
          </p:cNvSpPr>
          <p:nvPr>
            <p:ph type="dt" sz="half" idx="10"/>
          </p:nvPr>
        </p:nvSpPr>
        <p:spPr>
          <a:ln/>
        </p:spPr>
        <p:txBody>
          <a:bodyPr/>
          <a:lstStyle>
            <a:lvl1pPr>
              <a:defRPr/>
            </a:lvl1pPr>
          </a:lstStyle>
          <a:p>
            <a:pPr>
              <a:defRPr/>
            </a:pPr>
            <a:fld id="{1372D0F2-C9CB-4469-88D7-E2E22F7B72C5}" type="datetime1">
              <a:rPr lang="en-US" altLang="ja-JP" smtClean="0"/>
              <a:t>5/23/2025</a:t>
            </a:fld>
            <a:endParaRPr lang="en-US" altLang="ja-JP"/>
          </a:p>
        </p:txBody>
      </p:sp>
      <p:sp>
        <p:nvSpPr>
          <p:cNvPr id="5" name="Rectangle 5">
            <a:extLst>
              <a:ext uri="{FF2B5EF4-FFF2-40B4-BE49-F238E27FC236}">
                <a16:creationId xmlns:a16="http://schemas.microsoft.com/office/drawing/2014/main" id="{77E566C5-227D-3C9C-5702-6A92B92434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6231222-92D2-C125-8E7C-27596E33A830}"/>
              </a:ext>
            </a:extLst>
          </p:cNvPr>
          <p:cNvSpPr>
            <a:spLocks noGrp="1" noChangeArrowheads="1"/>
          </p:cNvSpPr>
          <p:nvPr>
            <p:ph type="sldNum" sz="quarter" idx="12"/>
          </p:nvPr>
        </p:nvSpPr>
        <p:spPr>
          <a:ln/>
        </p:spPr>
        <p:txBody>
          <a:bodyPr/>
          <a:lstStyle>
            <a:lvl1pPr>
              <a:defRPr/>
            </a:lvl1pPr>
          </a:lstStyle>
          <a:p>
            <a:fld id="{198CB51A-79E4-4E2D-8FD0-54FEE962C084}" type="slidenum">
              <a:rPr lang="en-US" altLang="ja-JP"/>
              <a:pPr/>
              <a:t>‹#›</a:t>
            </a:fld>
            <a:endParaRPr lang="en-US" altLang="ja-JP"/>
          </a:p>
        </p:txBody>
      </p:sp>
    </p:spTree>
    <p:extLst>
      <p:ext uri="{BB962C8B-B14F-4D97-AF65-F5344CB8AC3E}">
        <p14:creationId xmlns:p14="http://schemas.microsoft.com/office/powerpoint/2010/main" val="37506044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C401E97-013D-6169-B756-FA348A417D6A}"/>
              </a:ext>
            </a:extLst>
          </p:cNvPr>
          <p:cNvSpPr>
            <a:spLocks noGrp="1" noChangeArrowheads="1"/>
          </p:cNvSpPr>
          <p:nvPr>
            <p:ph type="dt" sz="half" idx="10"/>
          </p:nvPr>
        </p:nvSpPr>
        <p:spPr>
          <a:ln/>
        </p:spPr>
        <p:txBody>
          <a:bodyPr/>
          <a:lstStyle>
            <a:lvl1pPr>
              <a:defRPr/>
            </a:lvl1pPr>
          </a:lstStyle>
          <a:p>
            <a:pPr>
              <a:defRPr/>
            </a:pPr>
            <a:fld id="{4F951F0B-8666-4D53-A807-7369C4DCCCC3}" type="datetime1">
              <a:rPr lang="en-US" altLang="ja-JP" smtClean="0"/>
              <a:t>5/23/2025</a:t>
            </a:fld>
            <a:endParaRPr lang="en-US" altLang="ja-JP"/>
          </a:p>
        </p:txBody>
      </p:sp>
      <p:sp>
        <p:nvSpPr>
          <p:cNvPr id="5" name="Rectangle 5">
            <a:extLst>
              <a:ext uri="{FF2B5EF4-FFF2-40B4-BE49-F238E27FC236}">
                <a16:creationId xmlns:a16="http://schemas.microsoft.com/office/drawing/2014/main" id="{FB93F3FA-D01B-50DF-3BFA-1971204F6C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D98084-7A13-8F18-047B-AAC6F53CDE7A}"/>
              </a:ext>
            </a:extLst>
          </p:cNvPr>
          <p:cNvSpPr>
            <a:spLocks noGrp="1" noChangeArrowheads="1"/>
          </p:cNvSpPr>
          <p:nvPr>
            <p:ph type="sldNum" sz="quarter" idx="12"/>
          </p:nvPr>
        </p:nvSpPr>
        <p:spPr>
          <a:ln/>
        </p:spPr>
        <p:txBody>
          <a:bodyPr/>
          <a:lstStyle>
            <a:lvl1pPr>
              <a:defRPr/>
            </a:lvl1pPr>
          </a:lstStyle>
          <a:p>
            <a:fld id="{1DDB965F-B58C-4264-9622-8831CCD1A0CA}" type="slidenum">
              <a:rPr lang="en-US" altLang="ja-JP"/>
              <a:pPr/>
              <a:t>‹#›</a:t>
            </a:fld>
            <a:endParaRPr lang="en-US" altLang="ja-JP"/>
          </a:p>
        </p:txBody>
      </p:sp>
    </p:spTree>
    <p:extLst>
      <p:ext uri="{BB962C8B-B14F-4D97-AF65-F5344CB8AC3E}">
        <p14:creationId xmlns:p14="http://schemas.microsoft.com/office/powerpoint/2010/main" val="3835056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D2EF78-69C5-4ACC-B088-1B0E54842759}"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04423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1A0513-5F1E-4604-8A22-E07A2AE56CBA}"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90924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63AB-7F43-41D3-8235-C0FA53BB4BF6}"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97279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1CF2CF-3941-4145-8129-E4C0F226DF97}"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190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F0A57D-FEFD-481E-98B0-EE04C32A1DB5}"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59490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47CF28-3DE8-4112-9797-42491E58E7E4}"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22307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E20D43-9917-4A6F-BAF3-13DABE8957E7}"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88963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D338DA7-8ED7-4C4E-8BE3-E172F2513AD6}"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7151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9C81EED-A734-4D59-A214-771071D518CC}" type="datetime1">
              <a:rPr lang="en-US" altLang="ja-JP" smtClean="0"/>
              <a:t>5/23/2025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BE74089-96D3-4981-A254-17EB5C703FE1}" type="slidenum">
              <a:rPr lang="ja-JP" altLang="en-US"/>
              <a:pPr>
                <a:defRPr/>
              </a:pPr>
              <a:t>‹#›</a:t>
            </a:fld>
            <a:endParaRPr lang="ja-JP" altLang="en-US"/>
          </a:p>
        </p:txBody>
      </p:sp>
    </p:spTree>
    <p:extLst>
      <p:ext uri="{BB962C8B-B14F-4D97-AF65-F5344CB8AC3E}">
        <p14:creationId xmlns:p14="http://schemas.microsoft.com/office/powerpoint/2010/main" val="3809655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04D6D4-DAB9-4A03-9F68-7560CE9C5CC0}"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7478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E9BA2B-996C-4A4E-9F91-CBE36A0D23AA}"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2169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F611A41-A10F-4451-AF66-F460352E369C}"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9849005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C3A84AA-1E83-48E5-9364-0D2FEDB3F429}" type="datetime1">
              <a:rPr lang="en-US" altLang="ja-JP" smtClean="0"/>
              <a:t>5/23/2025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8928724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C222EC-E4BA-49AD-8D18-CBCB6539CDBA}" type="datetime1">
              <a:rPr lang="en-US" altLang="ja-JP" smtClean="0"/>
              <a:t>5/23/2025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661838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CED51-7376-4260-9187-8972C24CD082}" type="datetime1">
              <a:rPr lang="en-US" altLang="ja-JP" smtClean="0"/>
              <a:t>5/23/2025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23549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DC1392-6762-48B8-AC3A-496C98960787}"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8213649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EA89C-C078-4C43-BB4D-27BEBDECF7BE}"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1405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144D49-0BE8-45A0-949B-5FBE7A0DCBC0}"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9264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D097E9B-6E0E-4116-B76B-5178FE9901FA}"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6650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F9C188E-A71D-4E3C-ABE9-DE6824039943}" type="datetime1">
              <a:rPr lang="en-US" altLang="ja-JP" smtClean="0"/>
              <a:t>5/23/2025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93B0F4A-EC52-4F3B-8705-0E792A9B5846}" type="slidenum">
              <a:rPr lang="ja-JP" altLang="en-US"/>
              <a:pPr>
                <a:defRPr/>
              </a:pPr>
              <a:t>‹#›</a:t>
            </a:fld>
            <a:endParaRPr lang="ja-JP" altLang="en-US"/>
          </a:p>
        </p:txBody>
      </p:sp>
    </p:spTree>
    <p:extLst>
      <p:ext uri="{BB962C8B-B14F-4D97-AF65-F5344CB8AC3E}">
        <p14:creationId xmlns:p14="http://schemas.microsoft.com/office/powerpoint/2010/main" val="3003531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5CB3A2A-975F-9E46-107C-D573573D0B03}"/>
              </a:ext>
            </a:extLst>
          </p:cNvPr>
          <p:cNvSpPr>
            <a:spLocks noGrp="1" noChangeArrowheads="1"/>
          </p:cNvSpPr>
          <p:nvPr>
            <p:ph type="dt" sz="half" idx="10"/>
          </p:nvPr>
        </p:nvSpPr>
        <p:spPr>
          <a:ln/>
        </p:spPr>
        <p:txBody>
          <a:bodyPr/>
          <a:lstStyle>
            <a:lvl1pPr>
              <a:defRPr/>
            </a:lvl1pPr>
          </a:lstStyle>
          <a:p>
            <a:pPr>
              <a:defRPr/>
            </a:pPr>
            <a:fld id="{74E96C73-5486-4759-BA90-465AA63B30E4}" type="datetime1">
              <a:rPr lang="en-US" altLang="ja-JP" smtClean="0"/>
              <a:t>5/23/2025</a:t>
            </a:fld>
            <a:endParaRPr lang="en-US" altLang="ja-JP"/>
          </a:p>
        </p:txBody>
      </p:sp>
      <p:sp>
        <p:nvSpPr>
          <p:cNvPr id="5" name="Rectangle 5">
            <a:extLst>
              <a:ext uri="{FF2B5EF4-FFF2-40B4-BE49-F238E27FC236}">
                <a16:creationId xmlns:a16="http://schemas.microsoft.com/office/drawing/2014/main" id="{175D8340-7F61-6D5D-4400-BDF37220144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9B426B-3B08-A8B9-74AD-B29AA8D8F815}"/>
              </a:ext>
            </a:extLst>
          </p:cNvPr>
          <p:cNvSpPr>
            <a:spLocks noGrp="1" noChangeArrowheads="1"/>
          </p:cNvSpPr>
          <p:nvPr>
            <p:ph type="sldNum" sz="quarter" idx="12"/>
          </p:nvPr>
        </p:nvSpPr>
        <p:spPr>
          <a:ln/>
        </p:spPr>
        <p:txBody>
          <a:bodyPr/>
          <a:lstStyle>
            <a:lvl1pPr>
              <a:defRPr/>
            </a:lvl1pPr>
          </a:lstStyle>
          <a:p>
            <a:fld id="{BA2ED51A-D59B-4E49-8FDE-B979277115CF}" type="slidenum">
              <a:rPr lang="en-US" altLang="ja-JP"/>
              <a:pPr/>
              <a:t>‹#›</a:t>
            </a:fld>
            <a:endParaRPr lang="en-US" altLang="ja-JP"/>
          </a:p>
        </p:txBody>
      </p:sp>
    </p:spTree>
    <p:extLst>
      <p:ext uri="{BB962C8B-B14F-4D97-AF65-F5344CB8AC3E}">
        <p14:creationId xmlns:p14="http://schemas.microsoft.com/office/powerpoint/2010/main" val="1213252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C2A54E9-BC20-0EB0-C3E9-AED4E728AC9B}"/>
              </a:ext>
            </a:extLst>
          </p:cNvPr>
          <p:cNvSpPr>
            <a:spLocks noGrp="1" noChangeArrowheads="1"/>
          </p:cNvSpPr>
          <p:nvPr>
            <p:ph type="dt" sz="half" idx="10"/>
          </p:nvPr>
        </p:nvSpPr>
        <p:spPr>
          <a:ln/>
        </p:spPr>
        <p:txBody>
          <a:bodyPr/>
          <a:lstStyle>
            <a:lvl1pPr>
              <a:defRPr/>
            </a:lvl1pPr>
          </a:lstStyle>
          <a:p>
            <a:pPr>
              <a:defRPr/>
            </a:pPr>
            <a:fld id="{2763D1F5-8DB3-4842-AEEC-A65B75C1E01F}" type="datetime1">
              <a:rPr lang="en-US" altLang="ja-JP" smtClean="0"/>
              <a:t>5/23/2025</a:t>
            </a:fld>
            <a:endParaRPr lang="en-US" altLang="ja-JP"/>
          </a:p>
        </p:txBody>
      </p:sp>
      <p:sp>
        <p:nvSpPr>
          <p:cNvPr id="5" name="Rectangle 5">
            <a:extLst>
              <a:ext uri="{FF2B5EF4-FFF2-40B4-BE49-F238E27FC236}">
                <a16:creationId xmlns:a16="http://schemas.microsoft.com/office/drawing/2014/main" id="{9EF6E3B5-9FBB-335C-9DD2-650895B752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494D72-3C97-3BEF-81C7-78534FDDFFF1}"/>
              </a:ext>
            </a:extLst>
          </p:cNvPr>
          <p:cNvSpPr>
            <a:spLocks noGrp="1" noChangeArrowheads="1"/>
          </p:cNvSpPr>
          <p:nvPr>
            <p:ph type="sldNum" sz="quarter" idx="12"/>
          </p:nvPr>
        </p:nvSpPr>
        <p:spPr>
          <a:ln/>
        </p:spPr>
        <p:txBody>
          <a:bodyPr/>
          <a:lstStyle>
            <a:lvl1pPr>
              <a:defRPr/>
            </a:lvl1pPr>
          </a:lstStyle>
          <a:p>
            <a:fld id="{41D38A4D-0896-490F-B1AA-CD18686052FC}" type="slidenum">
              <a:rPr lang="en-US" altLang="ja-JP"/>
              <a:pPr/>
              <a:t>‹#›</a:t>
            </a:fld>
            <a:endParaRPr lang="en-US" altLang="ja-JP"/>
          </a:p>
        </p:txBody>
      </p:sp>
    </p:spTree>
    <p:extLst>
      <p:ext uri="{BB962C8B-B14F-4D97-AF65-F5344CB8AC3E}">
        <p14:creationId xmlns:p14="http://schemas.microsoft.com/office/powerpoint/2010/main" val="2236050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B9A62F9A-7D20-81F2-A068-004BF180282F}"/>
              </a:ext>
            </a:extLst>
          </p:cNvPr>
          <p:cNvSpPr>
            <a:spLocks noGrp="1" noChangeArrowheads="1"/>
          </p:cNvSpPr>
          <p:nvPr>
            <p:ph type="dt" sz="half" idx="10"/>
          </p:nvPr>
        </p:nvSpPr>
        <p:spPr>
          <a:ln/>
        </p:spPr>
        <p:txBody>
          <a:bodyPr/>
          <a:lstStyle>
            <a:lvl1pPr>
              <a:defRPr/>
            </a:lvl1pPr>
          </a:lstStyle>
          <a:p>
            <a:pPr>
              <a:defRPr/>
            </a:pPr>
            <a:fld id="{B981F8DF-DD15-4223-A652-DDB48CFDD32D}" type="datetime1">
              <a:rPr lang="en-US" altLang="ja-JP" smtClean="0"/>
              <a:t>5/23/2025</a:t>
            </a:fld>
            <a:endParaRPr lang="en-US" altLang="ja-JP"/>
          </a:p>
        </p:txBody>
      </p:sp>
      <p:sp>
        <p:nvSpPr>
          <p:cNvPr id="5" name="Rectangle 5">
            <a:extLst>
              <a:ext uri="{FF2B5EF4-FFF2-40B4-BE49-F238E27FC236}">
                <a16:creationId xmlns:a16="http://schemas.microsoft.com/office/drawing/2014/main" id="{7413349C-E82E-EBE1-5B57-490BECE3FD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A81079-A7DD-9038-A2D0-BC86DF94C3A1}"/>
              </a:ext>
            </a:extLst>
          </p:cNvPr>
          <p:cNvSpPr>
            <a:spLocks noGrp="1" noChangeArrowheads="1"/>
          </p:cNvSpPr>
          <p:nvPr>
            <p:ph type="sldNum" sz="quarter" idx="12"/>
          </p:nvPr>
        </p:nvSpPr>
        <p:spPr>
          <a:ln/>
        </p:spPr>
        <p:txBody>
          <a:bodyPr/>
          <a:lstStyle>
            <a:lvl1pPr>
              <a:defRPr/>
            </a:lvl1pPr>
          </a:lstStyle>
          <a:p>
            <a:fld id="{2CAC54CF-1039-470A-A342-7EC249181FE0}" type="slidenum">
              <a:rPr lang="en-US" altLang="ja-JP"/>
              <a:pPr/>
              <a:t>‹#›</a:t>
            </a:fld>
            <a:endParaRPr lang="en-US" altLang="ja-JP"/>
          </a:p>
        </p:txBody>
      </p:sp>
    </p:spTree>
    <p:extLst>
      <p:ext uri="{BB962C8B-B14F-4D97-AF65-F5344CB8AC3E}">
        <p14:creationId xmlns:p14="http://schemas.microsoft.com/office/powerpoint/2010/main" val="995331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209B741-39A2-6D16-4098-B3C6CF7D77D1}"/>
              </a:ext>
            </a:extLst>
          </p:cNvPr>
          <p:cNvSpPr>
            <a:spLocks noGrp="1" noChangeArrowheads="1"/>
          </p:cNvSpPr>
          <p:nvPr>
            <p:ph type="dt" sz="half" idx="10"/>
          </p:nvPr>
        </p:nvSpPr>
        <p:spPr>
          <a:ln/>
        </p:spPr>
        <p:txBody>
          <a:bodyPr/>
          <a:lstStyle>
            <a:lvl1pPr>
              <a:defRPr/>
            </a:lvl1pPr>
          </a:lstStyle>
          <a:p>
            <a:pPr>
              <a:defRPr/>
            </a:pPr>
            <a:fld id="{E81B85CF-5009-4E52-A1AD-3815B2A466B1}" type="datetime1">
              <a:rPr lang="en-US" altLang="ja-JP" smtClean="0"/>
              <a:t>5/23/2025</a:t>
            </a:fld>
            <a:endParaRPr lang="en-US" altLang="ja-JP"/>
          </a:p>
        </p:txBody>
      </p:sp>
      <p:sp>
        <p:nvSpPr>
          <p:cNvPr id="6" name="Rectangle 5">
            <a:extLst>
              <a:ext uri="{FF2B5EF4-FFF2-40B4-BE49-F238E27FC236}">
                <a16:creationId xmlns:a16="http://schemas.microsoft.com/office/drawing/2014/main" id="{344B1DB3-9B83-A02D-7A7A-4498A747DB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E4B01F2-A307-9988-1F4A-B6401E550769}"/>
              </a:ext>
            </a:extLst>
          </p:cNvPr>
          <p:cNvSpPr>
            <a:spLocks noGrp="1" noChangeArrowheads="1"/>
          </p:cNvSpPr>
          <p:nvPr>
            <p:ph type="sldNum" sz="quarter" idx="12"/>
          </p:nvPr>
        </p:nvSpPr>
        <p:spPr>
          <a:ln/>
        </p:spPr>
        <p:txBody>
          <a:bodyPr/>
          <a:lstStyle>
            <a:lvl1pPr>
              <a:defRPr/>
            </a:lvl1pPr>
          </a:lstStyle>
          <a:p>
            <a:fld id="{F260A2DF-8D74-46C2-8B8A-C4A8C374D20C}" type="slidenum">
              <a:rPr lang="en-US" altLang="ja-JP"/>
              <a:pPr/>
              <a:t>‹#›</a:t>
            </a:fld>
            <a:endParaRPr lang="en-US" altLang="ja-JP"/>
          </a:p>
        </p:txBody>
      </p:sp>
    </p:spTree>
    <p:extLst>
      <p:ext uri="{BB962C8B-B14F-4D97-AF65-F5344CB8AC3E}">
        <p14:creationId xmlns:p14="http://schemas.microsoft.com/office/powerpoint/2010/main" val="4001097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92A687D-38EC-C3BE-AA2E-C2AE24F26E2C}"/>
              </a:ext>
            </a:extLst>
          </p:cNvPr>
          <p:cNvSpPr>
            <a:spLocks noGrp="1" noChangeArrowheads="1"/>
          </p:cNvSpPr>
          <p:nvPr>
            <p:ph type="dt" sz="half" idx="10"/>
          </p:nvPr>
        </p:nvSpPr>
        <p:spPr>
          <a:ln/>
        </p:spPr>
        <p:txBody>
          <a:bodyPr/>
          <a:lstStyle>
            <a:lvl1pPr>
              <a:defRPr/>
            </a:lvl1pPr>
          </a:lstStyle>
          <a:p>
            <a:pPr>
              <a:defRPr/>
            </a:pPr>
            <a:fld id="{9B82E861-DEC2-41E2-B9B3-AD45E59EDCD7}" type="datetime1">
              <a:rPr lang="en-US" altLang="ja-JP" smtClean="0"/>
              <a:t>5/23/2025</a:t>
            </a:fld>
            <a:endParaRPr lang="en-US" altLang="ja-JP"/>
          </a:p>
        </p:txBody>
      </p:sp>
      <p:sp>
        <p:nvSpPr>
          <p:cNvPr id="8" name="Rectangle 5">
            <a:extLst>
              <a:ext uri="{FF2B5EF4-FFF2-40B4-BE49-F238E27FC236}">
                <a16:creationId xmlns:a16="http://schemas.microsoft.com/office/drawing/2014/main" id="{7D586124-109D-C5C3-8DE7-01C620E4A7C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FBA4CE0-506A-2633-A5C7-9BD88AEEE573}"/>
              </a:ext>
            </a:extLst>
          </p:cNvPr>
          <p:cNvSpPr>
            <a:spLocks noGrp="1" noChangeArrowheads="1"/>
          </p:cNvSpPr>
          <p:nvPr>
            <p:ph type="sldNum" sz="quarter" idx="12"/>
          </p:nvPr>
        </p:nvSpPr>
        <p:spPr>
          <a:ln/>
        </p:spPr>
        <p:txBody>
          <a:bodyPr/>
          <a:lstStyle>
            <a:lvl1pPr>
              <a:defRPr/>
            </a:lvl1pPr>
          </a:lstStyle>
          <a:p>
            <a:fld id="{4B2713C1-EAB6-465E-A19C-81B33EC5EC89}" type="slidenum">
              <a:rPr lang="en-US" altLang="ja-JP"/>
              <a:pPr/>
              <a:t>‹#›</a:t>
            </a:fld>
            <a:endParaRPr lang="en-US" altLang="ja-JP"/>
          </a:p>
        </p:txBody>
      </p:sp>
    </p:spTree>
    <p:extLst>
      <p:ext uri="{BB962C8B-B14F-4D97-AF65-F5344CB8AC3E}">
        <p14:creationId xmlns:p14="http://schemas.microsoft.com/office/powerpoint/2010/main" val="420152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7D47C5C-D65B-3AEC-C6BD-A43A1B7E945D}"/>
              </a:ext>
            </a:extLst>
          </p:cNvPr>
          <p:cNvSpPr>
            <a:spLocks noGrp="1" noChangeArrowheads="1"/>
          </p:cNvSpPr>
          <p:nvPr>
            <p:ph type="dt" sz="half" idx="10"/>
          </p:nvPr>
        </p:nvSpPr>
        <p:spPr>
          <a:ln/>
        </p:spPr>
        <p:txBody>
          <a:bodyPr/>
          <a:lstStyle>
            <a:lvl1pPr>
              <a:defRPr/>
            </a:lvl1pPr>
          </a:lstStyle>
          <a:p>
            <a:pPr>
              <a:defRPr/>
            </a:pPr>
            <a:fld id="{4F108FEB-C41B-4597-8A07-6F8DAAE3FC93}" type="datetime1">
              <a:rPr lang="en-US" altLang="ja-JP" smtClean="0"/>
              <a:t>5/23/2025</a:t>
            </a:fld>
            <a:endParaRPr lang="en-US" altLang="ja-JP"/>
          </a:p>
        </p:txBody>
      </p:sp>
      <p:sp>
        <p:nvSpPr>
          <p:cNvPr id="4" name="Rectangle 5">
            <a:extLst>
              <a:ext uri="{FF2B5EF4-FFF2-40B4-BE49-F238E27FC236}">
                <a16:creationId xmlns:a16="http://schemas.microsoft.com/office/drawing/2014/main" id="{14C56441-0C9D-C3D2-325C-1523A9B2F2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DD9E34-C282-C646-22E7-CAA5B09E0ED3}"/>
              </a:ext>
            </a:extLst>
          </p:cNvPr>
          <p:cNvSpPr>
            <a:spLocks noGrp="1" noChangeArrowheads="1"/>
          </p:cNvSpPr>
          <p:nvPr>
            <p:ph type="sldNum" sz="quarter" idx="12"/>
          </p:nvPr>
        </p:nvSpPr>
        <p:spPr>
          <a:ln/>
        </p:spPr>
        <p:txBody>
          <a:bodyPr/>
          <a:lstStyle>
            <a:lvl1pPr>
              <a:defRPr/>
            </a:lvl1pPr>
          </a:lstStyle>
          <a:p>
            <a:fld id="{B590CF2E-5056-42A8-B419-FE370FF1F221}" type="slidenum">
              <a:rPr lang="en-US" altLang="ja-JP"/>
              <a:pPr/>
              <a:t>‹#›</a:t>
            </a:fld>
            <a:endParaRPr lang="en-US" altLang="ja-JP"/>
          </a:p>
        </p:txBody>
      </p:sp>
    </p:spTree>
    <p:extLst>
      <p:ext uri="{BB962C8B-B14F-4D97-AF65-F5344CB8AC3E}">
        <p14:creationId xmlns:p14="http://schemas.microsoft.com/office/powerpoint/2010/main" val="673192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9307B6-2F89-83CC-DACF-4E5ACBFE85EE}"/>
              </a:ext>
            </a:extLst>
          </p:cNvPr>
          <p:cNvSpPr>
            <a:spLocks noGrp="1" noChangeArrowheads="1"/>
          </p:cNvSpPr>
          <p:nvPr>
            <p:ph type="dt" sz="half" idx="10"/>
          </p:nvPr>
        </p:nvSpPr>
        <p:spPr>
          <a:ln/>
        </p:spPr>
        <p:txBody>
          <a:bodyPr/>
          <a:lstStyle>
            <a:lvl1pPr>
              <a:defRPr/>
            </a:lvl1pPr>
          </a:lstStyle>
          <a:p>
            <a:pPr>
              <a:defRPr/>
            </a:pPr>
            <a:fld id="{999C2197-02ED-423A-934A-710FF01519A8}" type="datetime1">
              <a:rPr lang="en-US" altLang="ja-JP" smtClean="0"/>
              <a:t>5/23/2025</a:t>
            </a:fld>
            <a:endParaRPr lang="en-US" altLang="ja-JP"/>
          </a:p>
        </p:txBody>
      </p:sp>
      <p:sp>
        <p:nvSpPr>
          <p:cNvPr id="3" name="Rectangle 5">
            <a:extLst>
              <a:ext uri="{FF2B5EF4-FFF2-40B4-BE49-F238E27FC236}">
                <a16:creationId xmlns:a16="http://schemas.microsoft.com/office/drawing/2014/main" id="{F6F5411E-1A4A-9F2B-F5BC-26C3636F02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CEE542-F89B-55FD-6AEB-75A5E70597AE}"/>
              </a:ext>
            </a:extLst>
          </p:cNvPr>
          <p:cNvSpPr>
            <a:spLocks noGrp="1" noChangeArrowheads="1"/>
          </p:cNvSpPr>
          <p:nvPr>
            <p:ph type="sldNum" sz="quarter" idx="12"/>
          </p:nvPr>
        </p:nvSpPr>
        <p:spPr>
          <a:ln/>
        </p:spPr>
        <p:txBody>
          <a:bodyPr/>
          <a:lstStyle>
            <a:lvl1pPr>
              <a:defRPr/>
            </a:lvl1pPr>
          </a:lstStyle>
          <a:p>
            <a:fld id="{849625AB-D034-40AC-9F1C-45CFECCACF67}" type="slidenum">
              <a:rPr lang="en-US" altLang="ja-JP"/>
              <a:pPr/>
              <a:t>‹#›</a:t>
            </a:fld>
            <a:endParaRPr lang="en-US" altLang="ja-JP"/>
          </a:p>
        </p:txBody>
      </p:sp>
    </p:spTree>
    <p:extLst>
      <p:ext uri="{BB962C8B-B14F-4D97-AF65-F5344CB8AC3E}">
        <p14:creationId xmlns:p14="http://schemas.microsoft.com/office/powerpoint/2010/main" val="2591592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62EB21E-C6FD-86E2-497F-DE2C22E05D8B}"/>
              </a:ext>
            </a:extLst>
          </p:cNvPr>
          <p:cNvSpPr>
            <a:spLocks noGrp="1" noChangeArrowheads="1"/>
          </p:cNvSpPr>
          <p:nvPr>
            <p:ph type="dt" sz="half" idx="10"/>
          </p:nvPr>
        </p:nvSpPr>
        <p:spPr>
          <a:ln/>
        </p:spPr>
        <p:txBody>
          <a:bodyPr/>
          <a:lstStyle>
            <a:lvl1pPr>
              <a:defRPr/>
            </a:lvl1pPr>
          </a:lstStyle>
          <a:p>
            <a:pPr>
              <a:defRPr/>
            </a:pPr>
            <a:fld id="{8679588B-504E-48CB-B7C8-E3B1EA04D646}" type="datetime1">
              <a:rPr lang="en-US" altLang="ja-JP" smtClean="0"/>
              <a:t>5/23/2025</a:t>
            </a:fld>
            <a:endParaRPr lang="en-US" altLang="ja-JP"/>
          </a:p>
        </p:txBody>
      </p:sp>
      <p:sp>
        <p:nvSpPr>
          <p:cNvPr id="6" name="Rectangle 5">
            <a:extLst>
              <a:ext uri="{FF2B5EF4-FFF2-40B4-BE49-F238E27FC236}">
                <a16:creationId xmlns:a16="http://schemas.microsoft.com/office/drawing/2014/main" id="{386470DB-4C30-EE61-136B-AAA774BC36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A7E7057-D42B-DD8F-FA98-8AA4F7D2AAA3}"/>
              </a:ext>
            </a:extLst>
          </p:cNvPr>
          <p:cNvSpPr>
            <a:spLocks noGrp="1" noChangeArrowheads="1"/>
          </p:cNvSpPr>
          <p:nvPr>
            <p:ph type="sldNum" sz="quarter" idx="12"/>
          </p:nvPr>
        </p:nvSpPr>
        <p:spPr>
          <a:ln/>
        </p:spPr>
        <p:txBody>
          <a:bodyPr/>
          <a:lstStyle>
            <a:lvl1pPr>
              <a:defRPr/>
            </a:lvl1pPr>
          </a:lstStyle>
          <a:p>
            <a:fld id="{AE819E7E-3E2A-4734-99D1-AF69DEA66338}" type="slidenum">
              <a:rPr lang="en-US" altLang="ja-JP"/>
              <a:pPr/>
              <a:t>‹#›</a:t>
            </a:fld>
            <a:endParaRPr lang="en-US" altLang="ja-JP"/>
          </a:p>
        </p:txBody>
      </p:sp>
    </p:spTree>
    <p:extLst>
      <p:ext uri="{BB962C8B-B14F-4D97-AF65-F5344CB8AC3E}">
        <p14:creationId xmlns:p14="http://schemas.microsoft.com/office/powerpoint/2010/main" val="3088239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5B1A403-3BE4-8407-FAEB-7584339824FE}"/>
              </a:ext>
            </a:extLst>
          </p:cNvPr>
          <p:cNvSpPr>
            <a:spLocks noGrp="1" noChangeArrowheads="1"/>
          </p:cNvSpPr>
          <p:nvPr>
            <p:ph type="dt" sz="half" idx="10"/>
          </p:nvPr>
        </p:nvSpPr>
        <p:spPr>
          <a:ln/>
        </p:spPr>
        <p:txBody>
          <a:bodyPr/>
          <a:lstStyle>
            <a:lvl1pPr>
              <a:defRPr/>
            </a:lvl1pPr>
          </a:lstStyle>
          <a:p>
            <a:pPr>
              <a:defRPr/>
            </a:pPr>
            <a:fld id="{89C21F90-BB4B-4D0A-BE2A-6722F0D3651A}" type="datetime1">
              <a:rPr lang="en-US" altLang="ja-JP" smtClean="0"/>
              <a:t>5/23/2025</a:t>
            </a:fld>
            <a:endParaRPr lang="en-US" altLang="ja-JP"/>
          </a:p>
        </p:txBody>
      </p:sp>
      <p:sp>
        <p:nvSpPr>
          <p:cNvPr id="6" name="Rectangle 5">
            <a:extLst>
              <a:ext uri="{FF2B5EF4-FFF2-40B4-BE49-F238E27FC236}">
                <a16:creationId xmlns:a16="http://schemas.microsoft.com/office/drawing/2014/main" id="{9B39B29B-B820-C5C6-FE91-3053171E4B2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5038407-1CBD-1F7E-2EBC-9FF34CAF71B5}"/>
              </a:ext>
            </a:extLst>
          </p:cNvPr>
          <p:cNvSpPr>
            <a:spLocks noGrp="1" noChangeArrowheads="1"/>
          </p:cNvSpPr>
          <p:nvPr>
            <p:ph type="sldNum" sz="quarter" idx="12"/>
          </p:nvPr>
        </p:nvSpPr>
        <p:spPr>
          <a:ln/>
        </p:spPr>
        <p:txBody>
          <a:bodyPr/>
          <a:lstStyle>
            <a:lvl1pPr>
              <a:defRPr/>
            </a:lvl1pPr>
          </a:lstStyle>
          <a:p>
            <a:fld id="{E0E42552-768E-417C-AE39-BB0DBC551F4C}" type="slidenum">
              <a:rPr lang="en-US" altLang="ja-JP"/>
              <a:pPr/>
              <a:t>‹#›</a:t>
            </a:fld>
            <a:endParaRPr lang="en-US" altLang="ja-JP"/>
          </a:p>
        </p:txBody>
      </p:sp>
    </p:spTree>
    <p:extLst>
      <p:ext uri="{BB962C8B-B14F-4D97-AF65-F5344CB8AC3E}">
        <p14:creationId xmlns:p14="http://schemas.microsoft.com/office/powerpoint/2010/main" val="3968021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D2D22CF-A46E-BB73-9F5C-5C50A8AB780E}"/>
              </a:ext>
            </a:extLst>
          </p:cNvPr>
          <p:cNvSpPr>
            <a:spLocks noGrp="1" noChangeArrowheads="1"/>
          </p:cNvSpPr>
          <p:nvPr>
            <p:ph type="dt" sz="half" idx="10"/>
          </p:nvPr>
        </p:nvSpPr>
        <p:spPr>
          <a:ln/>
        </p:spPr>
        <p:txBody>
          <a:bodyPr/>
          <a:lstStyle>
            <a:lvl1pPr>
              <a:defRPr/>
            </a:lvl1pPr>
          </a:lstStyle>
          <a:p>
            <a:pPr>
              <a:defRPr/>
            </a:pPr>
            <a:fld id="{4B099798-417B-47C2-B67C-DE0E373A72AF}" type="datetime1">
              <a:rPr lang="en-US" altLang="ja-JP" smtClean="0"/>
              <a:t>5/23/2025</a:t>
            </a:fld>
            <a:endParaRPr lang="en-US" altLang="ja-JP"/>
          </a:p>
        </p:txBody>
      </p:sp>
      <p:sp>
        <p:nvSpPr>
          <p:cNvPr id="5" name="Rectangle 5">
            <a:extLst>
              <a:ext uri="{FF2B5EF4-FFF2-40B4-BE49-F238E27FC236}">
                <a16:creationId xmlns:a16="http://schemas.microsoft.com/office/drawing/2014/main" id="{77E566C5-227D-3C9C-5702-6A92B92434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6231222-92D2-C125-8E7C-27596E33A830}"/>
              </a:ext>
            </a:extLst>
          </p:cNvPr>
          <p:cNvSpPr>
            <a:spLocks noGrp="1" noChangeArrowheads="1"/>
          </p:cNvSpPr>
          <p:nvPr>
            <p:ph type="sldNum" sz="quarter" idx="12"/>
          </p:nvPr>
        </p:nvSpPr>
        <p:spPr>
          <a:ln/>
        </p:spPr>
        <p:txBody>
          <a:bodyPr/>
          <a:lstStyle>
            <a:lvl1pPr>
              <a:defRPr/>
            </a:lvl1pPr>
          </a:lstStyle>
          <a:p>
            <a:fld id="{198CB51A-79E4-4E2D-8FD0-54FEE962C084}" type="slidenum">
              <a:rPr lang="en-US" altLang="ja-JP"/>
              <a:pPr/>
              <a:t>‹#›</a:t>
            </a:fld>
            <a:endParaRPr lang="en-US" altLang="ja-JP"/>
          </a:p>
        </p:txBody>
      </p:sp>
    </p:spTree>
    <p:extLst>
      <p:ext uri="{BB962C8B-B14F-4D97-AF65-F5344CB8AC3E}">
        <p14:creationId xmlns:p14="http://schemas.microsoft.com/office/powerpoint/2010/main" val="364000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3818C7BA-3BB1-4944-898A-5B660A660B6B}" type="datetime1">
              <a:rPr lang="en-US" altLang="ja-JP" smtClean="0"/>
              <a:t>5/23/2025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EBF2F96-B3DF-468A-88C9-FCB984B6560E}" type="slidenum">
              <a:rPr lang="ja-JP" altLang="en-US"/>
              <a:pPr>
                <a:defRPr/>
              </a:pPr>
              <a:t>‹#›</a:t>
            </a:fld>
            <a:endParaRPr lang="ja-JP" altLang="en-US"/>
          </a:p>
        </p:txBody>
      </p:sp>
    </p:spTree>
    <p:extLst>
      <p:ext uri="{BB962C8B-B14F-4D97-AF65-F5344CB8AC3E}">
        <p14:creationId xmlns:p14="http://schemas.microsoft.com/office/powerpoint/2010/main" val="3179392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C401E97-013D-6169-B756-FA348A417D6A}"/>
              </a:ext>
            </a:extLst>
          </p:cNvPr>
          <p:cNvSpPr>
            <a:spLocks noGrp="1" noChangeArrowheads="1"/>
          </p:cNvSpPr>
          <p:nvPr>
            <p:ph type="dt" sz="half" idx="10"/>
          </p:nvPr>
        </p:nvSpPr>
        <p:spPr>
          <a:ln/>
        </p:spPr>
        <p:txBody>
          <a:bodyPr/>
          <a:lstStyle>
            <a:lvl1pPr>
              <a:defRPr/>
            </a:lvl1pPr>
          </a:lstStyle>
          <a:p>
            <a:pPr>
              <a:defRPr/>
            </a:pPr>
            <a:fld id="{097932FE-076E-438E-B953-C402B728EF79}" type="datetime1">
              <a:rPr lang="en-US" altLang="ja-JP" smtClean="0"/>
              <a:t>5/23/2025</a:t>
            </a:fld>
            <a:endParaRPr lang="en-US" altLang="ja-JP"/>
          </a:p>
        </p:txBody>
      </p:sp>
      <p:sp>
        <p:nvSpPr>
          <p:cNvPr id="5" name="Rectangle 5">
            <a:extLst>
              <a:ext uri="{FF2B5EF4-FFF2-40B4-BE49-F238E27FC236}">
                <a16:creationId xmlns:a16="http://schemas.microsoft.com/office/drawing/2014/main" id="{FB93F3FA-D01B-50DF-3BFA-1971204F6C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D98084-7A13-8F18-047B-AAC6F53CDE7A}"/>
              </a:ext>
            </a:extLst>
          </p:cNvPr>
          <p:cNvSpPr>
            <a:spLocks noGrp="1" noChangeArrowheads="1"/>
          </p:cNvSpPr>
          <p:nvPr>
            <p:ph type="sldNum" sz="quarter" idx="12"/>
          </p:nvPr>
        </p:nvSpPr>
        <p:spPr>
          <a:ln/>
        </p:spPr>
        <p:txBody>
          <a:bodyPr/>
          <a:lstStyle>
            <a:lvl1pPr>
              <a:defRPr/>
            </a:lvl1pPr>
          </a:lstStyle>
          <a:p>
            <a:fld id="{1DDB965F-B58C-4264-9622-8831CCD1A0CA}" type="slidenum">
              <a:rPr lang="en-US" altLang="ja-JP"/>
              <a:pPr/>
              <a:t>‹#›</a:t>
            </a:fld>
            <a:endParaRPr lang="en-US" altLang="ja-JP"/>
          </a:p>
        </p:txBody>
      </p:sp>
    </p:spTree>
    <p:extLst>
      <p:ext uri="{BB962C8B-B14F-4D97-AF65-F5344CB8AC3E}">
        <p14:creationId xmlns:p14="http://schemas.microsoft.com/office/powerpoint/2010/main" val="1669693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281677325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9981776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406417033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9870287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242655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1299599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3584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48937684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2622933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365B525-915A-4EF6-8A05-52324A0F5A1F}" type="datetime1">
              <a:rPr lang="en-US" altLang="ja-JP" smtClean="0"/>
              <a:t>5/23/2025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805A91C-A4F4-4929-B9BB-AC2D2480FA37}" type="slidenum">
              <a:rPr lang="ja-JP" altLang="en-US"/>
              <a:pPr>
                <a:defRPr/>
              </a:pPr>
              <a:t>‹#›</a:t>
            </a:fld>
            <a:endParaRPr lang="ja-JP" altLang="en-US"/>
          </a:p>
        </p:txBody>
      </p:sp>
    </p:spTree>
    <p:extLst>
      <p:ext uri="{BB962C8B-B14F-4D97-AF65-F5344CB8AC3E}">
        <p14:creationId xmlns:p14="http://schemas.microsoft.com/office/powerpoint/2010/main" val="1148348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2731094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2568849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EA77359B-6EBA-4B43-B7DC-0AE0F6BE9C51}"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6A95E28-9247-4738-A140-6AEE794194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12114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F748B18-2A6C-4890-ADFA-0AF7FA034D15}"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7919BF90-A241-4987-B49B-1A1801C0D912}" type="slidenum">
              <a:rPr lang="ja-JP" altLang="en-US" smtClean="0"/>
              <a:pPr>
                <a:defRPr/>
              </a:pPr>
              <a:t>‹#›</a:t>
            </a:fld>
            <a:endParaRPr lang="ja-JP" altLang="en-US"/>
          </a:p>
        </p:txBody>
      </p:sp>
    </p:spTree>
    <p:extLst>
      <p:ext uri="{BB962C8B-B14F-4D97-AF65-F5344CB8AC3E}">
        <p14:creationId xmlns:p14="http://schemas.microsoft.com/office/powerpoint/2010/main" val="24824143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CB05B91-390A-4115-BCF7-331B4651E32C}"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DA834A2-78D0-49BE-8667-6C2D1CBECB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93951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44AD7284-04AA-429A-A0DE-ED5B20D15EAA}"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9250BD5-3540-49AC-9517-1F42FA2A74B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07939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2C01C738-FBF9-4B7F-97E2-83B349FC33F2}"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AA44026-B4D6-492B-8D2A-B82A200958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50430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7DC2E4-8671-4B66-85CF-78FD234AFC15}"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4071E442-D127-46B5-B3C8-37C2A5885B8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16446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3013C06-01D2-4259-9A5C-40525EFC4DFF}"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74BDA4D7-1DC0-4512-81FB-1E70C51A4B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4575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D7C49B3-A7FC-408F-A2F2-5E3D5133D35C}"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3D9C079-1EF0-495A-9392-0B66DF8DD40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776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21E48A2-E274-4C42-8553-0E6DA7308F88}" type="datetime1">
              <a:rPr lang="en-US" altLang="ja-JP" smtClean="0"/>
              <a:t>5/23/2025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A985D5-74A5-4032-A7FB-8486440A4F3C}" type="slidenum">
              <a:rPr lang="ja-JP" altLang="en-US"/>
              <a:pPr>
                <a:defRPr/>
              </a:pPr>
              <a:t>‹#›</a:t>
            </a:fld>
            <a:endParaRPr lang="ja-JP" altLang="en-US"/>
          </a:p>
        </p:txBody>
      </p:sp>
    </p:spTree>
    <p:extLst>
      <p:ext uri="{BB962C8B-B14F-4D97-AF65-F5344CB8AC3E}">
        <p14:creationId xmlns:p14="http://schemas.microsoft.com/office/powerpoint/2010/main" val="1937116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8C51485-E727-46FE-8F4C-02A40FD6703D}"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8F7662E-820D-43F5-80E7-E3058AF19D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92481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F50E078-67CA-4131-81A0-C70CE4A7CAB3}"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0A39AC3-37C9-474D-8FC9-67D2515623E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98911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4BBBD81-0390-4BE8-90AE-9E0A4AE1D4D3}"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FED5D-59D6-42D2-B104-0C6BC8A886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12461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8CE78BD-BC64-4BD1-AC19-BF5ED2AB29D1}"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ACA08FE-F284-47C9-908A-5210C5320A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683813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E7EF6E-85DA-4E1D-8616-F73F59E17728}"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53893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DEDE60-64F2-47CA-A6C9-567FDCFB8908}"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87722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5FFDF-4979-4205-8E52-8C31D1631809}"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35702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489E3-04AF-478B-9F32-3D20080D91C1}"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83586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0463F8-B7FC-460F-8447-A5C7DD614C15}"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6071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2C0CC6-B927-4C9C-8D1F-D9373CC57459}"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9728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23395DB-5BB4-4AD9-AC55-94496112BC8E}" type="datetime1">
              <a:rPr lang="en-US" altLang="ja-JP" smtClean="0"/>
              <a:t>5/23/2025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4FFC823-747E-4D3D-9E00-F91D154759B7}" type="slidenum">
              <a:rPr lang="ja-JP" altLang="en-US"/>
              <a:pPr>
                <a:defRPr/>
              </a:pPr>
              <a:t>‹#›</a:t>
            </a:fld>
            <a:endParaRPr lang="ja-JP" altLang="en-US"/>
          </a:p>
        </p:txBody>
      </p:sp>
    </p:spTree>
    <p:extLst>
      <p:ext uri="{BB962C8B-B14F-4D97-AF65-F5344CB8AC3E}">
        <p14:creationId xmlns:p14="http://schemas.microsoft.com/office/powerpoint/2010/main" val="34455494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87D8BE-517B-41A2-AC85-B3A1C889AE19}"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994244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E1996-84F7-42F3-BC28-6E972CF29D98}"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518991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80D8FA-04AD-48F5-A39E-1EA2B4B7CED6}"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098121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DB5435-01C6-48ED-8019-27CE40E1EA07}"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829861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BD117-28DA-4B8D-862B-3B44D631B453}"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27107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990511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631530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94523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EBA8AAD-2591-492C-80E4-DB4922227B16}"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496117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FFCCB9-F08D-4ADF-8800-34953119E842}"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0665" y="6180138"/>
            <a:ext cx="2057400" cy="568009"/>
          </a:xfrm>
        </p:spPr>
        <p:txBody>
          <a:bodyPr/>
          <a:lstStyle>
            <a:lvl1pPr algn="r">
              <a:defRPr sz="1200">
                <a:solidFill>
                  <a:sysClr val="windowText" lastClr="000000"/>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5319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C47FDA8-B59E-4B70-9329-B8F388539665}" type="datetime1">
              <a:rPr lang="en-US" altLang="ja-JP" smtClean="0"/>
              <a:t>5/23/2025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55EE871-3127-4A96-8523-E22339483D9F}" type="slidenum">
              <a:rPr lang="ja-JP" altLang="en-US"/>
              <a:pPr>
                <a:defRPr/>
              </a:pPr>
              <a:t>‹#›</a:t>
            </a:fld>
            <a:endParaRPr lang="ja-JP" altLang="en-US"/>
          </a:p>
        </p:txBody>
      </p:sp>
    </p:spTree>
    <p:extLst>
      <p:ext uri="{BB962C8B-B14F-4D97-AF65-F5344CB8AC3E}">
        <p14:creationId xmlns:p14="http://schemas.microsoft.com/office/powerpoint/2010/main" val="3698408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9F3F38-A329-40B3-8E40-FCD9F1DEDC23}"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23416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40D6ECF-0E2E-4A44-8DD5-FC53864234D3}"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6679939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5533CBD-C1ED-4A87-95A7-906FAA2FFADA}" type="datetime1">
              <a:rPr lang="en-US" altLang="ja-JP" smtClean="0"/>
              <a:t>5/23/2025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2830307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E48F98-23E2-4217-B707-EF55C1500953}" type="datetime1">
              <a:rPr lang="en-US" altLang="ja-JP" smtClean="0"/>
              <a:t>5/23/2025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9235791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9C323-5CF7-4771-99CE-6FB62C1B1FFD}" type="datetime1">
              <a:rPr lang="en-US" altLang="ja-JP" smtClean="0"/>
              <a:t>5/23/2025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153482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98614D-AC70-4F50-A2CA-1DE744DB761A}"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0738396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2CB0D5-355A-4195-9BED-ED4744CD5285}" type="datetime1">
              <a:rPr lang="en-US" altLang="ja-JP" smtClean="0"/>
              <a:t>5/23/2025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071141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24946F-E5AF-414B-BD2F-EB13B1F68E54}"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51863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DF3645A-EC01-47E1-92B2-0DE60B279D3F}" type="datetime1">
              <a:rPr lang="en-US" altLang="ja-JP" smtClean="0"/>
              <a:t>5/23/2025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73125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167745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4.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4.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C05D9F76-BF1C-4E60-AC8C-0E717AEDFAE2}" type="datetime1">
              <a:rPr lang="en-US" altLang="ja-JP" smtClean="0"/>
              <a:t>5/23/2025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E12F47C-CCAB-4609-B4D8-9922CBEF9AA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5430" r:id="rId1"/>
    <p:sldLayoutId id="2147495431" r:id="rId2"/>
    <p:sldLayoutId id="2147495432" r:id="rId3"/>
    <p:sldLayoutId id="2147495433" r:id="rId4"/>
    <p:sldLayoutId id="2147495434" r:id="rId5"/>
    <p:sldLayoutId id="2147495435" r:id="rId6"/>
    <p:sldLayoutId id="2147495436" r:id="rId7"/>
    <p:sldLayoutId id="2147495437" r:id="rId8"/>
    <p:sldLayoutId id="2147495438" r:id="rId9"/>
    <p:sldLayoutId id="2147495439" r:id="rId10"/>
    <p:sldLayoutId id="214749544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F154BB2A-AD2C-47B9-8422-F9BD546B6A7B}" type="datetime1">
              <a:rPr lang="en-US" altLang="ja-JP" smtClean="0">
                <a:solidFill>
                  <a:prstClr val="black">
                    <a:tint val="75000"/>
                  </a:prstClr>
                </a:solidFill>
                <a:latin typeface="Arial" charset="0"/>
                <a:ea typeface="HG丸ｺﾞｼｯｸM-PRO" pitchFamily="50" charset="-128"/>
              </a:rPr>
              <a:t>5/23/2025</a:t>
            </a:fld>
            <a:endParaRPr lang="ja-JP" altLang="en-US">
              <a:solidFill>
                <a:prstClr val="black">
                  <a:tint val="75000"/>
                </a:prstClr>
              </a:solidFill>
              <a:latin typeface="Arial" charset="0"/>
              <a:ea typeface="HG丸ｺﾞｼｯｸM-PRO" pitchFamily="50" charset="-128"/>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2021491C-9837-4556-B273-95C3C8231D61}" type="slidenum">
              <a:rPr lang="ja-JP" altLang="en-US">
                <a:solidFill>
                  <a:prstClr val="black">
                    <a:tint val="75000"/>
                  </a:prstClr>
                </a:solidFill>
                <a:latin typeface="Arial" charset="0"/>
                <a:ea typeface="HG丸ｺﾞｼｯｸM-PRO" pitchFamily="50" charset="-128"/>
              </a:rPr>
              <a:pPr eaLnBrk="1" hangingPunct="1">
                <a:defRPr/>
              </a:pPr>
              <a:t>‹#›</a:t>
            </a:fld>
            <a:endParaRPr lang="ja-JP" altLang="en-US">
              <a:solidFill>
                <a:prstClr val="black">
                  <a:tint val="75000"/>
                </a:prstClr>
              </a:solidFill>
              <a:latin typeface="Arial" charset="0"/>
              <a:ea typeface="HG丸ｺﾞｼｯｸM-PRO" pitchFamily="50" charset="-128"/>
            </a:endParaRPr>
          </a:p>
        </p:txBody>
      </p:sp>
    </p:spTree>
    <p:extLst>
      <p:ext uri="{BB962C8B-B14F-4D97-AF65-F5344CB8AC3E}">
        <p14:creationId xmlns:p14="http://schemas.microsoft.com/office/powerpoint/2010/main" val="150163283"/>
      </p:ext>
    </p:extLst>
  </p:cSld>
  <p:clrMap bg1="lt1" tx1="dk1" bg2="lt2" tx2="dk2" accent1="accent1" accent2="accent2" accent3="accent3" accent4="accent4" accent5="accent5" accent6="accent6" hlink="hlink" folHlink="folHlink"/>
  <p:sldLayoutIdLst>
    <p:sldLayoutId id="2147496756" r:id="rId1"/>
    <p:sldLayoutId id="2147496757" r:id="rId2"/>
    <p:sldLayoutId id="2147496758" r:id="rId3"/>
    <p:sldLayoutId id="2147496759" r:id="rId4"/>
    <p:sldLayoutId id="2147496760" r:id="rId5"/>
    <p:sldLayoutId id="2147496761" r:id="rId6"/>
    <p:sldLayoutId id="2147496762" r:id="rId7"/>
    <p:sldLayoutId id="2147496763" r:id="rId8"/>
    <p:sldLayoutId id="2147496764" r:id="rId9"/>
    <p:sldLayoutId id="2147496765" r:id="rId10"/>
    <p:sldLayoutId id="2147496766" r:id="rId11"/>
    <p:sldLayoutId id="214749676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35E2E8FF-617A-4F26-A21E-131680B8ED4C}" type="datetime1">
              <a:rPr lang="en-US" altLang="ja-JP" smtClean="0"/>
              <a:t>5/23/2025</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2D94C66-E26B-447B-B33B-BFF83C412EC0}" type="slidenum">
              <a:rPr lang="ja-JP" altLang="en-US"/>
              <a:pPr>
                <a:defRPr/>
              </a:pPr>
              <a:t>‹#›</a:t>
            </a:fld>
            <a:endParaRPr lang="ja-JP" altLang="en-US"/>
          </a:p>
        </p:txBody>
      </p:sp>
    </p:spTree>
    <p:extLst>
      <p:ext uri="{BB962C8B-B14F-4D97-AF65-F5344CB8AC3E}">
        <p14:creationId xmlns:p14="http://schemas.microsoft.com/office/powerpoint/2010/main" val="2669140725"/>
      </p:ext>
    </p:extLst>
  </p:cSld>
  <p:clrMap bg1="lt1" tx1="dk1" bg2="lt2" tx2="dk2" accent1="accent1" accent2="accent2" accent3="accent3" accent4="accent4" accent5="accent5" accent6="accent6" hlink="hlink" folHlink="folHlink"/>
  <p:sldLayoutIdLst>
    <p:sldLayoutId id="2147496793" r:id="rId1"/>
    <p:sldLayoutId id="2147496794" r:id="rId2"/>
    <p:sldLayoutId id="2147496795" r:id="rId3"/>
    <p:sldLayoutId id="2147496796" r:id="rId4"/>
    <p:sldLayoutId id="2147496797" r:id="rId5"/>
    <p:sldLayoutId id="2147496798" r:id="rId6"/>
    <p:sldLayoutId id="2147496799" r:id="rId7"/>
    <p:sldLayoutId id="2147496800" r:id="rId8"/>
    <p:sldLayoutId id="2147496801" r:id="rId9"/>
    <p:sldLayoutId id="2147496802" r:id="rId10"/>
    <p:sldLayoutId id="2147496803" r:id="rId11"/>
    <p:sldLayoutId id="2147496804" r:id="rId12"/>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6AB0749-D00C-4AEE-86DD-348DA8F7E8EE}"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95723"/>
      </p:ext>
    </p:extLst>
  </p:cSld>
  <p:clrMap bg1="lt1" tx1="dk1" bg2="lt2" tx2="dk2" accent1="accent1" accent2="accent2" accent3="accent3" accent4="accent4" accent5="accent5" accent6="accent6" hlink="hlink" folHlink="folHlink"/>
  <p:sldLayoutIdLst>
    <p:sldLayoutId id="2147496806" r:id="rId1"/>
    <p:sldLayoutId id="2147496807" r:id="rId2"/>
    <p:sldLayoutId id="2147496808" r:id="rId3"/>
    <p:sldLayoutId id="2147496809" r:id="rId4"/>
    <p:sldLayoutId id="2147496810" r:id="rId5"/>
    <p:sldLayoutId id="2147496811" r:id="rId6"/>
    <p:sldLayoutId id="2147496812" r:id="rId7"/>
    <p:sldLayoutId id="2147496813" r:id="rId8"/>
    <p:sldLayoutId id="2147496814" r:id="rId9"/>
    <p:sldLayoutId id="2147496815" r:id="rId10"/>
    <p:sldLayoutId id="214749681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EB49854-C30C-47D8-8F46-BDFC55BEF723}" type="datetime1">
              <a:rPr lang="en-US" altLang="ja-JP" smtClean="0"/>
              <a:t>5/23/2025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9977687"/>
      </p:ext>
    </p:extLst>
  </p:cSld>
  <p:clrMap bg1="lt1" tx1="dk1" bg2="lt2" tx2="dk2" accent1="accent1" accent2="accent2" accent3="accent3" accent4="accent4" accent5="accent5" accent6="accent6" hlink="hlink" folHlink="folHlink"/>
  <p:sldLayoutIdLst>
    <p:sldLayoutId id="2147496852" r:id="rId1"/>
    <p:sldLayoutId id="2147496853" r:id="rId2"/>
    <p:sldLayoutId id="2147496854" r:id="rId3"/>
    <p:sldLayoutId id="2147496855" r:id="rId4"/>
    <p:sldLayoutId id="2147496856" r:id="rId5"/>
    <p:sldLayoutId id="2147496857" r:id="rId6"/>
    <p:sldLayoutId id="2147496858" r:id="rId7"/>
    <p:sldLayoutId id="2147496859" r:id="rId8"/>
    <p:sldLayoutId id="2147496860" r:id="rId9"/>
    <p:sldLayoutId id="2147496861" r:id="rId10"/>
    <p:sldLayoutId id="214749686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68862EC4-2FD3-44FF-BEE2-BE12D224F622}" type="datetime1">
              <a:rPr lang="en-US" altLang="ja-JP" smtClean="0"/>
              <a:t>5/23/2025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E12F47C-CCAB-4609-B4D8-9922CBEF9AA3}" type="slidenum">
              <a:rPr lang="ja-JP" altLang="en-US"/>
              <a:pPr>
                <a:defRPr/>
              </a:pPr>
              <a:t>‹#›</a:t>
            </a:fld>
            <a:endParaRPr lang="ja-JP" altLang="en-US"/>
          </a:p>
        </p:txBody>
      </p:sp>
    </p:spTree>
    <p:extLst>
      <p:ext uri="{BB962C8B-B14F-4D97-AF65-F5344CB8AC3E}">
        <p14:creationId xmlns:p14="http://schemas.microsoft.com/office/powerpoint/2010/main" val="621473320"/>
      </p:ext>
    </p:extLst>
  </p:cSld>
  <p:clrMap bg1="lt1" tx1="dk1" bg2="lt2" tx2="dk2" accent1="accent1" accent2="accent2" accent3="accent3" accent4="accent4" accent5="accent5" accent6="accent6" hlink="hlink" folHlink="folHlink"/>
  <p:sldLayoutIdLst>
    <p:sldLayoutId id="2147496864" r:id="rId1"/>
    <p:sldLayoutId id="2147496865" r:id="rId2"/>
    <p:sldLayoutId id="2147496866" r:id="rId3"/>
    <p:sldLayoutId id="2147496867" r:id="rId4"/>
    <p:sldLayoutId id="2147496868" r:id="rId5"/>
    <p:sldLayoutId id="2147496869" r:id="rId6"/>
    <p:sldLayoutId id="2147496870" r:id="rId7"/>
    <p:sldLayoutId id="2147496871" r:id="rId8"/>
    <p:sldLayoutId id="2147496872" r:id="rId9"/>
    <p:sldLayoutId id="2147496873" r:id="rId10"/>
    <p:sldLayoutId id="2147496874"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44">
                <a:solidFill>
                  <a:schemeClr val="tx1">
                    <a:tint val="75000"/>
                  </a:schemeClr>
                </a:solidFill>
              </a:defRPr>
            </a:lvl1pPr>
          </a:lstStyle>
          <a:p>
            <a:fld id="{CA8DF86E-D3F3-489B-B9A0-D33C6F15D0BB}" type="datetime1">
              <a:rPr lang="en-US" altLang="ja-JP" smtClean="0">
                <a:solidFill>
                  <a:prstClr val="black">
                    <a:tint val="75000"/>
                  </a:prstClr>
                </a:solidFill>
              </a:rPr>
              <a:t>5/23/2025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3" y="6356357"/>
            <a:ext cx="3086100" cy="365125"/>
          </a:xfrm>
          <a:prstGeom prst="rect">
            <a:avLst/>
          </a:prstGeom>
        </p:spPr>
        <p:txBody>
          <a:bodyPr vert="horz" lIns="91440" tIns="45720" rIns="91440" bIns="45720" rtlCol="0" anchor="ctr"/>
          <a:lstStyle>
            <a:lvl1pPr algn="ctr">
              <a:defRPr sz="944">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034487" y="6356357"/>
            <a:ext cx="2057400" cy="365125"/>
          </a:xfrm>
          <a:prstGeom prst="rect">
            <a:avLst/>
          </a:prstGeom>
        </p:spPr>
        <p:txBody>
          <a:bodyPr vert="horz" lIns="91440" tIns="45720" rIns="91440" bIns="45720" rtlCol="0" anchor="ctr"/>
          <a:lstStyle>
            <a:lvl1pPr algn="r">
              <a:defRPr sz="1101">
                <a:solidFill>
                  <a:schemeClr val="tx1"/>
                </a:solidFill>
              </a:defRPr>
            </a:lvl1pPr>
          </a:lstStyle>
          <a:p>
            <a:fld id="{86B44F31-C5EA-4F68-BA5C-6BB7DC596ED2}" type="slidenum">
              <a:rPr lang="ja-JP" altLang="en-US" smtClean="0"/>
              <a:pPr/>
              <a:t>‹#›</a:t>
            </a:fld>
            <a:endParaRPr lang="ja-JP" altLang="en-US" dirty="0"/>
          </a:p>
        </p:txBody>
      </p:sp>
    </p:spTree>
    <p:extLst>
      <p:ext uri="{BB962C8B-B14F-4D97-AF65-F5344CB8AC3E}">
        <p14:creationId xmlns:p14="http://schemas.microsoft.com/office/powerpoint/2010/main" val="3460408076"/>
      </p:ext>
    </p:extLst>
  </p:cSld>
  <p:clrMap bg1="lt1" tx1="dk1" bg2="lt2" tx2="dk2" accent1="accent1" accent2="accent2" accent3="accent3" accent4="accent4" accent5="accent5" accent6="accent6" hlink="hlink" folHlink="folHlink"/>
  <p:sldLayoutIdLst>
    <p:sldLayoutId id="2147496876" r:id="rId1"/>
  </p:sldLayoutIdLst>
  <p:hf hdr="0" ftr="0" dt="0"/>
  <p:txStyles>
    <p:titleStyle>
      <a:lvl1pPr algn="l" defTabSz="719255" rtl="0" eaLnBrk="1" latinLnBrk="0" hangingPunct="1">
        <a:lnSpc>
          <a:spcPct val="90000"/>
        </a:lnSpc>
        <a:spcBef>
          <a:spcPct val="0"/>
        </a:spcBef>
        <a:buNone/>
        <a:defRPr kumimoji="1" sz="3462" kern="1200">
          <a:solidFill>
            <a:schemeClr val="tx1"/>
          </a:solidFill>
          <a:latin typeface="+mj-lt"/>
          <a:ea typeface="+mj-ea"/>
          <a:cs typeface="+mj-cs"/>
        </a:defRPr>
      </a:lvl1pPr>
    </p:titleStyle>
    <p:bodyStyle>
      <a:lvl1pPr marL="179813" indent="-179813" algn="l" defTabSz="719255" rtl="0" eaLnBrk="1" latinLnBrk="0" hangingPunct="1">
        <a:lnSpc>
          <a:spcPct val="90000"/>
        </a:lnSpc>
        <a:spcBef>
          <a:spcPts val="786"/>
        </a:spcBef>
        <a:buFont typeface="Arial" panose="020B0604020202020204" pitchFamily="34" charset="0"/>
        <a:buChar char="•"/>
        <a:defRPr kumimoji="1" sz="2203" kern="1200">
          <a:solidFill>
            <a:schemeClr val="tx1"/>
          </a:solidFill>
          <a:latin typeface="+mn-lt"/>
          <a:ea typeface="+mn-ea"/>
          <a:cs typeface="+mn-cs"/>
        </a:defRPr>
      </a:lvl1pPr>
      <a:lvl2pPr marL="539441" indent="-179813" algn="l" defTabSz="719255" rtl="0" eaLnBrk="1" latinLnBrk="0" hangingPunct="1">
        <a:lnSpc>
          <a:spcPct val="90000"/>
        </a:lnSpc>
        <a:spcBef>
          <a:spcPts val="393"/>
        </a:spcBef>
        <a:buFont typeface="Arial" panose="020B0604020202020204" pitchFamily="34" charset="0"/>
        <a:buChar char="•"/>
        <a:defRPr kumimoji="1" sz="1888" kern="1200">
          <a:solidFill>
            <a:schemeClr val="tx1"/>
          </a:solidFill>
          <a:latin typeface="+mn-lt"/>
          <a:ea typeface="+mn-ea"/>
          <a:cs typeface="+mn-cs"/>
        </a:defRPr>
      </a:lvl2pPr>
      <a:lvl3pPr marL="899068" indent="-179813" algn="l" defTabSz="719255" rtl="0" eaLnBrk="1" latinLnBrk="0" hangingPunct="1">
        <a:lnSpc>
          <a:spcPct val="90000"/>
        </a:lnSpc>
        <a:spcBef>
          <a:spcPts val="393"/>
        </a:spcBef>
        <a:buFont typeface="Arial" panose="020B0604020202020204" pitchFamily="34" charset="0"/>
        <a:buChar char="•"/>
        <a:defRPr kumimoji="1" sz="1573" kern="1200">
          <a:solidFill>
            <a:schemeClr val="tx1"/>
          </a:solidFill>
          <a:latin typeface="+mn-lt"/>
          <a:ea typeface="+mn-ea"/>
          <a:cs typeface="+mn-cs"/>
        </a:defRPr>
      </a:lvl3pPr>
      <a:lvl4pPr marL="1258696"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4pPr>
      <a:lvl5pPr marL="1618323"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5pPr>
      <a:lvl6pPr marL="1977949"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6pPr>
      <a:lvl7pPr marL="2337577"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7pPr>
      <a:lvl8pPr marL="2697204"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8pPr>
      <a:lvl9pPr marL="3056831"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9pPr>
    </p:bodyStyle>
    <p:otherStyle>
      <a:defPPr>
        <a:defRPr lang="en-US"/>
      </a:defPPr>
      <a:lvl1pPr marL="0" algn="l" defTabSz="719255" rtl="0" eaLnBrk="1" latinLnBrk="0" hangingPunct="1">
        <a:defRPr kumimoji="1" sz="1416" kern="1200">
          <a:solidFill>
            <a:schemeClr val="tx1"/>
          </a:solidFill>
          <a:latin typeface="+mn-lt"/>
          <a:ea typeface="+mn-ea"/>
          <a:cs typeface="+mn-cs"/>
        </a:defRPr>
      </a:lvl1pPr>
      <a:lvl2pPr marL="359627" algn="l" defTabSz="719255" rtl="0" eaLnBrk="1" latinLnBrk="0" hangingPunct="1">
        <a:defRPr kumimoji="1" sz="1416" kern="1200">
          <a:solidFill>
            <a:schemeClr val="tx1"/>
          </a:solidFill>
          <a:latin typeface="+mn-lt"/>
          <a:ea typeface="+mn-ea"/>
          <a:cs typeface="+mn-cs"/>
        </a:defRPr>
      </a:lvl2pPr>
      <a:lvl3pPr marL="719255" algn="l" defTabSz="719255" rtl="0" eaLnBrk="1" latinLnBrk="0" hangingPunct="1">
        <a:defRPr kumimoji="1" sz="1416" kern="1200">
          <a:solidFill>
            <a:schemeClr val="tx1"/>
          </a:solidFill>
          <a:latin typeface="+mn-lt"/>
          <a:ea typeface="+mn-ea"/>
          <a:cs typeface="+mn-cs"/>
        </a:defRPr>
      </a:lvl3pPr>
      <a:lvl4pPr marL="1078881" algn="l" defTabSz="719255" rtl="0" eaLnBrk="1" latinLnBrk="0" hangingPunct="1">
        <a:defRPr kumimoji="1" sz="1416" kern="1200">
          <a:solidFill>
            <a:schemeClr val="tx1"/>
          </a:solidFill>
          <a:latin typeface="+mn-lt"/>
          <a:ea typeface="+mn-ea"/>
          <a:cs typeface="+mn-cs"/>
        </a:defRPr>
      </a:lvl4pPr>
      <a:lvl5pPr marL="1438508" algn="l" defTabSz="719255" rtl="0" eaLnBrk="1" latinLnBrk="0" hangingPunct="1">
        <a:defRPr kumimoji="1" sz="1416" kern="1200">
          <a:solidFill>
            <a:schemeClr val="tx1"/>
          </a:solidFill>
          <a:latin typeface="+mn-lt"/>
          <a:ea typeface="+mn-ea"/>
          <a:cs typeface="+mn-cs"/>
        </a:defRPr>
      </a:lvl5pPr>
      <a:lvl6pPr marL="1798136" algn="l" defTabSz="719255" rtl="0" eaLnBrk="1" latinLnBrk="0" hangingPunct="1">
        <a:defRPr kumimoji="1" sz="1416" kern="1200">
          <a:solidFill>
            <a:schemeClr val="tx1"/>
          </a:solidFill>
          <a:latin typeface="+mn-lt"/>
          <a:ea typeface="+mn-ea"/>
          <a:cs typeface="+mn-cs"/>
        </a:defRPr>
      </a:lvl6pPr>
      <a:lvl7pPr marL="2157763" algn="l" defTabSz="719255" rtl="0" eaLnBrk="1" latinLnBrk="0" hangingPunct="1">
        <a:defRPr kumimoji="1" sz="1416" kern="1200">
          <a:solidFill>
            <a:schemeClr val="tx1"/>
          </a:solidFill>
          <a:latin typeface="+mn-lt"/>
          <a:ea typeface="+mn-ea"/>
          <a:cs typeface="+mn-cs"/>
        </a:defRPr>
      </a:lvl7pPr>
      <a:lvl8pPr marL="2517390" algn="l" defTabSz="719255" rtl="0" eaLnBrk="1" latinLnBrk="0" hangingPunct="1">
        <a:defRPr kumimoji="1" sz="1416" kern="1200">
          <a:solidFill>
            <a:schemeClr val="tx1"/>
          </a:solidFill>
          <a:latin typeface="+mn-lt"/>
          <a:ea typeface="+mn-ea"/>
          <a:cs typeface="+mn-cs"/>
        </a:defRPr>
      </a:lvl8pPr>
      <a:lvl9pPr marL="2877017" algn="l" defTabSz="719255" rtl="0" eaLnBrk="1" latinLnBrk="0" hangingPunct="1">
        <a:defRPr kumimoji="1" sz="1416"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 1">
            <a:extLst>
              <a:ext uri="{FF2B5EF4-FFF2-40B4-BE49-F238E27FC236}">
                <a16:creationId xmlns:a16="http://schemas.microsoft.com/office/drawing/2014/main" id="{81BDD103-0BAA-8706-5FB3-DCEECFE1A44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5123" name="テキスト プレースホルダ 2">
            <a:extLst>
              <a:ext uri="{FF2B5EF4-FFF2-40B4-BE49-F238E27FC236}">
                <a16:creationId xmlns:a16="http://schemas.microsoft.com/office/drawing/2014/main" id="{830BEB40-7C28-E59C-8CE6-B804D67FF6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BA688727-9CD8-B684-38C7-7ED72A619C8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3EEDD7E9-F1FA-4F27-A129-8D45E007E5C4}" type="datetime1">
              <a:rPr lang="en-US" altLang="ja-JP" smtClean="0"/>
              <a:t>5/23/2025</a:t>
            </a:fld>
            <a:endParaRPr lang="ja-JP" altLang="en-US"/>
          </a:p>
        </p:txBody>
      </p:sp>
      <p:sp>
        <p:nvSpPr>
          <p:cNvPr id="5" name="フッター プレースホルダ 4">
            <a:extLst>
              <a:ext uri="{FF2B5EF4-FFF2-40B4-BE49-F238E27FC236}">
                <a16:creationId xmlns:a16="http://schemas.microsoft.com/office/drawing/2014/main" id="{F17C3B2F-425E-D3CE-9033-9C34BE6F3E9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3C58D8D-6320-59F8-684D-741F65601E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1E82B8D0-5B26-4F68-A7CD-AC746326D2EF}" type="slidenum">
              <a:rPr lang="ja-JP" altLang="en-US"/>
              <a:pPr/>
              <a:t>‹#›</a:t>
            </a:fld>
            <a:endParaRPr lang="ja-JP" altLang="en-US"/>
          </a:p>
        </p:txBody>
      </p:sp>
    </p:spTree>
    <p:extLst>
      <p:ext uri="{BB962C8B-B14F-4D97-AF65-F5344CB8AC3E}">
        <p14:creationId xmlns:p14="http://schemas.microsoft.com/office/powerpoint/2010/main" val="3469995217"/>
      </p:ext>
    </p:extLst>
  </p:cSld>
  <p:clrMap bg1="lt1" tx1="dk1" bg2="lt2" tx2="dk2" accent1="accent1" accent2="accent2" accent3="accent3" accent4="accent4" accent5="accent5" accent6="accent6" hlink="hlink" folHlink="folHlink"/>
  <p:sldLayoutIdLst>
    <p:sldLayoutId id="2147496878" r:id="rId1"/>
    <p:sldLayoutId id="2147496879" r:id="rId2"/>
    <p:sldLayoutId id="2147496880" r:id="rId3"/>
    <p:sldLayoutId id="2147496881" r:id="rId4"/>
    <p:sldLayoutId id="2147496882" r:id="rId5"/>
    <p:sldLayoutId id="2147496883" r:id="rId6"/>
    <p:sldLayoutId id="2147496884" r:id="rId7"/>
    <p:sldLayoutId id="2147496885" r:id="rId8"/>
    <p:sldLayoutId id="2147496886" r:id="rId9"/>
    <p:sldLayoutId id="2147496887" r:id="rId10"/>
    <p:sldLayoutId id="214749688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E4ADA6-BCE6-729D-EF63-FA5A12DA31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85EED248-FFB0-CF9E-442B-71F184BA5B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22916" name="Rectangle 4">
            <a:extLst>
              <a:ext uri="{FF2B5EF4-FFF2-40B4-BE49-F238E27FC236}">
                <a16:creationId xmlns:a16="http://schemas.microsoft.com/office/drawing/2014/main" id="{ABAC36C5-4DAA-1760-76F2-D9309BBF001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a:defRPr/>
            </a:pPr>
            <a:fld id="{6064667E-2DA7-45F8-A165-9070C70E44A6}" type="datetime1">
              <a:rPr lang="en-US" altLang="ja-JP" smtClean="0"/>
              <a:t>5/23/2025</a:t>
            </a:fld>
            <a:endParaRPr lang="en-US" altLang="ja-JP"/>
          </a:p>
        </p:txBody>
      </p:sp>
      <p:sp>
        <p:nvSpPr>
          <p:cNvPr id="422917" name="Rectangle 5">
            <a:extLst>
              <a:ext uri="{FF2B5EF4-FFF2-40B4-BE49-F238E27FC236}">
                <a16:creationId xmlns:a16="http://schemas.microsoft.com/office/drawing/2014/main" id="{F6FFA962-E4AB-0CEA-058A-396A019255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422918" name="Rectangle 6">
            <a:extLst>
              <a:ext uri="{FF2B5EF4-FFF2-40B4-BE49-F238E27FC236}">
                <a16:creationId xmlns:a16="http://schemas.microsoft.com/office/drawing/2014/main" id="{2F8E9D3A-5E68-D060-FF3D-58BEC3BFFB4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A924BA-1049-458E-B7A9-A57A1DF5E602}" type="slidenum">
              <a:rPr lang="en-US" altLang="ja-JP"/>
              <a:pPr/>
              <a:t>‹#›</a:t>
            </a:fld>
            <a:endParaRPr lang="en-US" altLang="ja-JP"/>
          </a:p>
        </p:txBody>
      </p:sp>
    </p:spTree>
    <p:extLst>
      <p:ext uri="{BB962C8B-B14F-4D97-AF65-F5344CB8AC3E}">
        <p14:creationId xmlns:p14="http://schemas.microsoft.com/office/powerpoint/2010/main" val="1918615682"/>
      </p:ext>
    </p:extLst>
  </p:cSld>
  <p:clrMap bg1="lt1" tx1="dk1" bg2="lt2" tx2="dk2" accent1="accent1" accent2="accent2" accent3="accent3" accent4="accent4" accent5="accent5" accent6="accent6" hlink="hlink" folHlink="folHlink"/>
  <p:sldLayoutIdLst>
    <p:sldLayoutId id="2147496890" r:id="rId1"/>
    <p:sldLayoutId id="2147496891" r:id="rId2"/>
    <p:sldLayoutId id="2147496892" r:id="rId3"/>
    <p:sldLayoutId id="2147496893" r:id="rId4"/>
    <p:sldLayoutId id="2147496894" r:id="rId5"/>
    <p:sldLayoutId id="2147496895" r:id="rId6"/>
    <p:sldLayoutId id="2147496896" r:id="rId7"/>
    <p:sldLayoutId id="2147496897" r:id="rId8"/>
    <p:sldLayoutId id="2147496898" r:id="rId9"/>
    <p:sldLayoutId id="2147496899" r:id="rId10"/>
    <p:sldLayoutId id="214749690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A6FFF7-6275-45B4-85FC-FA801FA55FAD}"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14597860"/>
      </p:ext>
    </p:extLst>
  </p:cSld>
  <p:clrMap bg1="lt1" tx1="dk1" bg2="lt2" tx2="dk2" accent1="accent1" accent2="accent2" accent3="accent3" accent4="accent4" accent5="accent5" accent6="accent6" hlink="hlink" folHlink="folHlink"/>
  <p:sldLayoutIdLst>
    <p:sldLayoutId id="2147496902" r:id="rId1"/>
    <p:sldLayoutId id="2147496903" r:id="rId2"/>
    <p:sldLayoutId id="2147496904" r:id="rId3"/>
    <p:sldLayoutId id="2147496905" r:id="rId4"/>
    <p:sldLayoutId id="2147496906" r:id="rId5"/>
    <p:sldLayoutId id="2147496907" r:id="rId6"/>
    <p:sldLayoutId id="2147496908" r:id="rId7"/>
    <p:sldLayoutId id="2147496909" r:id="rId8"/>
    <p:sldLayoutId id="2147496910" r:id="rId9"/>
    <p:sldLayoutId id="2147496911" r:id="rId10"/>
    <p:sldLayoutId id="214749691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E4ADA6-BCE6-729D-EF63-FA5A12DA31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85EED248-FFB0-CF9E-442B-71F184BA5B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22916" name="Rectangle 4">
            <a:extLst>
              <a:ext uri="{FF2B5EF4-FFF2-40B4-BE49-F238E27FC236}">
                <a16:creationId xmlns:a16="http://schemas.microsoft.com/office/drawing/2014/main" id="{ABAC36C5-4DAA-1760-76F2-D9309BBF001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a:defRPr/>
            </a:pPr>
            <a:fld id="{7C409563-9065-4DBA-A3C5-FA17721A5499}" type="datetime1">
              <a:rPr lang="en-US" altLang="ja-JP" smtClean="0"/>
              <a:t>5/23/2025</a:t>
            </a:fld>
            <a:endParaRPr lang="en-US" altLang="ja-JP"/>
          </a:p>
        </p:txBody>
      </p:sp>
      <p:sp>
        <p:nvSpPr>
          <p:cNvPr id="422917" name="Rectangle 5">
            <a:extLst>
              <a:ext uri="{FF2B5EF4-FFF2-40B4-BE49-F238E27FC236}">
                <a16:creationId xmlns:a16="http://schemas.microsoft.com/office/drawing/2014/main" id="{F6FFA962-E4AB-0CEA-058A-396A019255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422918" name="Rectangle 6">
            <a:extLst>
              <a:ext uri="{FF2B5EF4-FFF2-40B4-BE49-F238E27FC236}">
                <a16:creationId xmlns:a16="http://schemas.microsoft.com/office/drawing/2014/main" id="{2F8E9D3A-5E68-D060-FF3D-58BEC3BFFB4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A924BA-1049-458E-B7A9-A57A1DF5E602}" type="slidenum">
              <a:rPr lang="en-US" altLang="ja-JP"/>
              <a:pPr/>
              <a:t>‹#›</a:t>
            </a:fld>
            <a:endParaRPr lang="en-US" altLang="ja-JP"/>
          </a:p>
        </p:txBody>
      </p:sp>
    </p:spTree>
    <p:extLst>
      <p:ext uri="{BB962C8B-B14F-4D97-AF65-F5344CB8AC3E}">
        <p14:creationId xmlns:p14="http://schemas.microsoft.com/office/powerpoint/2010/main" val="914463612"/>
      </p:ext>
    </p:extLst>
  </p:cSld>
  <p:clrMap bg1="lt1" tx1="dk1" bg2="lt2" tx2="dk2" accent1="accent1" accent2="accent2" accent3="accent3" accent4="accent4" accent5="accent5" accent6="accent6" hlink="hlink" folHlink="folHlink"/>
  <p:sldLayoutIdLst>
    <p:sldLayoutId id="2147496926" r:id="rId1"/>
    <p:sldLayoutId id="2147496927" r:id="rId2"/>
    <p:sldLayoutId id="2147496928" r:id="rId3"/>
    <p:sldLayoutId id="2147496929" r:id="rId4"/>
    <p:sldLayoutId id="2147496930" r:id="rId5"/>
    <p:sldLayoutId id="2147496931" r:id="rId6"/>
    <p:sldLayoutId id="2147496932" r:id="rId7"/>
    <p:sldLayoutId id="2147496933" r:id="rId8"/>
    <p:sldLayoutId id="2147496934" r:id="rId9"/>
    <p:sldLayoutId id="2147496935" r:id="rId10"/>
    <p:sldLayoutId id="214749693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3639A8-25BC-40AB-A44C-4F3061100B77}" type="datetime1">
              <a:rPr lang="en-US" altLang="ja-JP" smtClean="0"/>
              <a:t>5/23/2025</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82169831"/>
      </p:ext>
    </p:extLst>
  </p:cSld>
  <p:clrMap bg1="dk1" tx1="lt1" bg2="dk2" tx2="lt2" accent1="accent1" accent2="accent2" accent3="accent3" accent4="accent4" accent5="accent5" accent6="accent6" hlink="hlink" folHlink="folHlink"/>
  <p:sldLayoutIdLst>
    <p:sldLayoutId id="2147496070" r:id="rId1"/>
    <p:sldLayoutId id="2147496071" r:id="rId2"/>
    <p:sldLayoutId id="2147496072" r:id="rId3"/>
    <p:sldLayoutId id="2147496073" r:id="rId4"/>
    <p:sldLayoutId id="2147496074" r:id="rId5"/>
    <p:sldLayoutId id="2147496075" r:id="rId6"/>
    <p:sldLayoutId id="2147496076" r:id="rId7"/>
    <p:sldLayoutId id="2147496077" r:id="rId8"/>
    <p:sldLayoutId id="2147496078" r:id="rId9"/>
    <p:sldLayoutId id="2147496079" r:id="rId10"/>
    <p:sldLayoutId id="2147496080" r:id="rId11"/>
    <p:sldLayoutId id="2147496081" r:id="rId12"/>
    <p:sldLayoutId id="2147496082" r:id="rId13"/>
    <p:sldLayoutId id="2147496083" r:id="rId14"/>
    <p:sldLayoutId id="2147496084" r:id="rId15"/>
    <p:sldLayoutId id="2147496085" r:id="rId16"/>
    <p:sldLayoutId id="2147496086" r:id="rId17"/>
  </p:sldLayoutIdLst>
  <p:hf hdr="0" ftr="0" dt="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CA7C372-C89F-4723-9796-B7A024D854C9}" type="datetime1">
              <a:rPr lang="en-US" altLang="ja-JP" smtClean="0"/>
              <a:t>5/23/2025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47138611"/>
      </p:ext>
    </p:extLst>
  </p:cSld>
  <p:clrMap bg1="lt1" tx1="dk1" bg2="lt2" tx2="dk2" accent1="accent1" accent2="accent2" accent3="accent3" accent4="accent4" accent5="accent5" accent6="accent6" hlink="hlink" folHlink="folHlink"/>
  <p:sldLayoutIdLst>
    <p:sldLayoutId id="2147496088" r:id="rId1"/>
    <p:sldLayoutId id="2147496089" r:id="rId2"/>
    <p:sldLayoutId id="2147496090" r:id="rId3"/>
    <p:sldLayoutId id="2147496091" r:id="rId4"/>
    <p:sldLayoutId id="2147496092" r:id="rId5"/>
    <p:sldLayoutId id="2147496093" r:id="rId6"/>
    <p:sldLayoutId id="2147496094" r:id="rId7"/>
    <p:sldLayoutId id="2147496095" r:id="rId8"/>
    <p:sldLayoutId id="2147496096" r:id="rId9"/>
    <p:sldLayoutId id="2147496097" r:id="rId10"/>
    <p:sldLayoutId id="214749609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E4ADA6-BCE6-729D-EF63-FA5A12DA31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85EED248-FFB0-CF9E-442B-71F184BA5B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22916" name="Rectangle 4">
            <a:extLst>
              <a:ext uri="{FF2B5EF4-FFF2-40B4-BE49-F238E27FC236}">
                <a16:creationId xmlns:a16="http://schemas.microsoft.com/office/drawing/2014/main" id="{ABAC36C5-4DAA-1760-76F2-D9309BBF001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a:defRPr/>
            </a:pPr>
            <a:fld id="{F12CA180-8D74-4030-BB31-05EDA048BE4D}" type="datetime1">
              <a:rPr lang="en-US" altLang="ja-JP" smtClean="0"/>
              <a:t>5/23/2025</a:t>
            </a:fld>
            <a:endParaRPr lang="en-US" altLang="ja-JP"/>
          </a:p>
        </p:txBody>
      </p:sp>
      <p:sp>
        <p:nvSpPr>
          <p:cNvPr id="422917" name="Rectangle 5">
            <a:extLst>
              <a:ext uri="{FF2B5EF4-FFF2-40B4-BE49-F238E27FC236}">
                <a16:creationId xmlns:a16="http://schemas.microsoft.com/office/drawing/2014/main" id="{F6FFA962-E4AB-0CEA-058A-396A019255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422918" name="Rectangle 6">
            <a:extLst>
              <a:ext uri="{FF2B5EF4-FFF2-40B4-BE49-F238E27FC236}">
                <a16:creationId xmlns:a16="http://schemas.microsoft.com/office/drawing/2014/main" id="{2F8E9D3A-5E68-D060-FF3D-58BEC3BFFB4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A924BA-1049-458E-B7A9-A57A1DF5E602}" type="slidenum">
              <a:rPr lang="en-US" altLang="ja-JP"/>
              <a:pPr/>
              <a:t>‹#›</a:t>
            </a:fld>
            <a:endParaRPr lang="en-US" altLang="ja-JP"/>
          </a:p>
        </p:txBody>
      </p:sp>
    </p:spTree>
    <p:extLst>
      <p:ext uri="{BB962C8B-B14F-4D97-AF65-F5344CB8AC3E}">
        <p14:creationId xmlns:p14="http://schemas.microsoft.com/office/powerpoint/2010/main" val="2083855228"/>
      </p:ext>
    </p:extLst>
  </p:cSld>
  <p:clrMap bg1="lt1" tx1="dk1" bg2="lt2" tx2="dk2" accent1="accent1" accent2="accent2" accent3="accent3" accent4="accent4" accent5="accent5" accent6="accent6" hlink="hlink" folHlink="folHlink"/>
  <p:sldLayoutIdLst>
    <p:sldLayoutId id="2147496429" r:id="rId1"/>
    <p:sldLayoutId id="2147496430" r:id="rId2"/>
    <p:sldLayoutId id="2147496431" r:id="rId3"/>
    <p:sldLayoutId id="2147496432" r:id="rId4"/>
    <p:sldLayoutId id="2147496433" r:id="rId5"/>
    <p:sldLayoutId id="2147496434" r:id="rId6"/>
    <p:sldLayoutId id="2147496435" r:id="rId7"/>
    <p:sldLayoutId id="2147496436" r:id="rId8"/>
    <p:sldLayoutId id="2147496437" r:id="rId9"/>
    <p:sldLayoutId id="2147496438" r:id="rId10"/>
    <p:sldLayoutId id="214749643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7873628"/>
      </p:ext>
    </p:extLst>
  </p:cSld>
  <p:clrMap bg1="lt1" tx1="dk1" bg2="lt2" tx2="dk2" accent1="accent1" accent2="accent2" accent3="accent3" accent4="accent4" accent5="accent5" accent6="accent6" hlink="hlink" folHlink="folHlink"/>
  <p:sldLayoutIdLst>
    <p:sldLayoutId id="2147496530" r:id="rId1"/>
    <p:sldLayoutId id="2147496531" r:id="rId2"/>
    <p:sldLayoutId id="2147496532" r:id="rId3"/>
    <p:sldLayoutId id="2147496533" r:id="rId4"/>
    <p:sldLayoutId id="2147496534" r:id="rId5"/>
    <p:sldLayoutId id="2147496535" r:id="rId6"/>
    <p:sldLayoutId id="2147496536" r:id="rId7"/>
    <p:sldLayoutId id="2147496537" r:id="rId8"/>
    <p:sldLayoutId id="2147496538" r:id="rId9"/>
    <p:sldLayoutId id="2147496539" r:id="rId10"/>
    <p:sldLayoutId id="2147496540" r:id="rId11"/>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8DB963C5-AA49-47FF-AD6F-F60F363BB199}" type="datetime1">
              <a:rPr lang="en-US" altLang="ja-JP" smtClean="0">
                <a:solidFill>
                  <a:prstClr val="black">
                    <a:tint val="75000"/>
                  </a:prstClr>
                </a:solidFill>
                <a:latin typeface="Arial" charset="0"/>
                <a:ea typeface="HG丸ｺﾞｼｯｸM-PRO" pitchFamily="50" charset="-128"/>
              </a:rPr>
              <a:t>5/23/2025</a:t>
            </a:fld>
            <a:endParaRPr lang="ja-JP" altLang="en-US">
              <a:solidFill>
                <a:prstClr val="black">
                  <a:tint val="75000"/>
                </a:prstClr>
              </a:solidFill>
              <a:latin typeface="Arial" charset="0"/>
              <a:ea typeface="HG丸ｺﾞｼｯｸM-PRO" pitchFamily="50" charset="-128"/>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2021491C-9837-4556-B273-95C3C8231D61}" type="slidenum">
              <a:rPr lang="ja-JP" altLang="en-US">
                <a:solidFill>
                  <a:prstClr val="black">
                    <a:tint val="75000"/>
                  </a:prstClr>
                </a:solidFill>
                <a:latin typeface="Arial" charset="0"/>
                <a:ea typeface="HG丸ｺﾞｼｯｸM-PRO" pitchFamily="50" charset="-128"/>
              </a:rPr>
              <a:pPr eaLnBrk="1" hangingPunct="1">
                <a:defRPr/>
              </a:pPr>
              <a:t>‹#›</a:t>
            </a:fld>
            <a:endParaRPr lang="ja-JP" altLang="en-US">
              <a:solidFill>
                <a:prstClr val="black">
                  <a:tint val="75000"/>
                </a:prstClr>
              </a:solidFill>
              <a:latin typeface="Arial" charset="0"/>
              <a:ea typeface="HG丸ｺﾞｼｯｸM-PRO" pitchFamily="50" charset="-128"/>
            </a:endParaRPr>
          </a:p>
        </p:txBody>
      </p:sp>
    </p:spTree>
    <p:extLst>
      <p:ext uri="{BB962C8B-B14F-4D97-AF65-F5344CB8AC3E}">
        <p14:creationId xmlns:p14="http://schemas.microsoft.com/office/powerpoint/2010/main" val="2835499484"/>
      </p:ext>
    </p:extLst>
  </p:cSld>
  <p:clrMap bg1="lt1" tx1="dk1" bg2="lt2" tx2="dk2" accent1="accent1" accent2="accent2" accent3="accent3" accent4="accent4" accent5="accent5" accent6="accent6" hlink="hlink" folHlink="folHlink"/>
  <p:sldLayoutIdLst>
    <p:sldLayoutId id="2147496571" r:id="rId1"/>
    <p:sldLayoutId id="2147496572" r:id="rId2"/>
    <p:sldLayoutId id="2147496573" r:id="rId3"/>
    <p:sldLayoutId id="2147496574" r:id="rId4"/>
    <p:sldLayoutId id="2147496575" r:id="rId5"/>
    <p:sldLayoutId id="2147496576" r:id="rId6"/>
    <p:sldLayoutId id="2147496577" r:id="rId7"/>
    <p:sldLayoutId id="2147496578" r:id="rId8"/>
    <p:sldLayoutId id="2147496579" r:id="rId9"/>
    <p:sldLayoutId id="2147496580" r:id="rId10"/>
    <p:sldLayoutId id="2147496581" r:id="rId11"/>
    <p:sldLayoutId id="214749658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AA92A3-51AA-40BE-B0BD-F6DE0F8A3838}"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5/23/2025</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12610188"/>
      </p:ext>
    </p:extLst>
  </p:cSld>
  <p:clrMap bg1="lt1" tx1="dk1" bg2="lt2" tx2="dk2" accent1="accent1" accent2="accent2" accent3="accent3" accent4="accent4" accent5="accent5" accent6="accent6" hlink="hlink" folHlink="folHlink"/>
  <p:sldLayoutIdLst>
    <p:sldLayoutId id="2147496600" r:id="rId1"/>
    <p:sldLayoutId id="2147496601" r:id="rId2"/>
    <p:sldLayoutId id="2147496602" r:id="rId3"/>
    <p:sldLayoutId id="2147496603" r:id="rId4"/>
    <p:sldLayoutId id="2147496604" r:id="rId5"/>
    <p:sldLayoutId id="2147496605" r:id="rId6"/>
    <p:sldLayoutId id="2147496606" r:id="rId7"/>
    <p:sldLayoutId id="2147496607" r:id="rId8"/>
    <p:sldLayoutId id="2147496608" r:id="rId9"/>
    <p:sldLayoutId id="2147496609" r:id="rId10"/>
    <p:sldLayoutId id="2147496610" r:id="rId11"/>
    <p:sldLayoutId id="2147496611" r:id="rId12"/>
    <p:sldLayoutId id="2147496612" r:id="rId13"/>
    <p:sldLayoutId id="2147496613" r:id="rId1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FCC9426-EC9B-4CD3-982F-EC615EC366A1}" type="datetime1">
              <a:rPr lang="en-US" altLang="ja-JP" smtClean="0"/>
              <a:t>5/23/2025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965950" y="6346194"/>
            <a:ext cx="2057400" cy="365125"/>
          </a:xfrm>
          <a:prstGeom prst="rect">
            <a:avLst/>
          </a:prstGeom>
        </p:spPr>
        <p:txBody>
          <a:bodyPr vert="horz" lIns="91440" tIns="45720" rIns="91440" bIns="45720" rtlCol="0" anchor="ctr"/>
          <a:lstStyle>
            <a:lvl1pPr algn="r">
              <a:defRPr sz="12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69893169"/>
      </p:ext>
    </p:extLst>
  </p:cSld>
  <p:clrMap bg1="lt1" tx1="dk1" bg2="lt2" tx2="dk2" accent1="accent1" accent2="accent2" accent3="accent3" accent4="accent4" accent5="accent5" accent6="accent6" hlink="hlink" folHlink="folHlink"/>
  <p:sldLayoutIdLst>
    <p:sldLayoutId id="2147496675" r:id="rId1"/>
    <p:sldLayoutId id="2147496676" r:id="rId2"/>
    <p:sldLayoutId id="2147496677" r:id="rId3"/>
    <p:sldLayoutId id="2147496678" r:id="rId4"/>
    <p:sldLayoutId id="2147496679" r:id="rId5"/>
    <p:sldLayoutId id="2147496680" r:id="rId6"/>
    <p:sldLayoutId id="2147496681" r:id="rId7"/>
    <p:sldLayoutId id="2147496682" r:id="rId8"/>
    <p:sldLayoutId id="2147496683" r:id="rId9"/>
    <p:sldLayoutId id="2147496684" r:id="rId10"/>
    <p:sldLayoutId id="214749668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8135C62-D302-4258-B7E9-A7E23877F24C}"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5/23/2025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02272"/>
      </p:ext>
    </p:extLst>
  </p:cSld>
  <p:clrMap bg1="lt1" tx1="dk1" bg2="lt2" tx2="dk2" accent1="accent1" accent2="accent2" accent3="accent3" accent4="accent4" accent5="accent5" accent6="accent6" hlink="hlink" folHlink="folHlink"/>
  <p:sldLayoutIdLst>
    <p:sldLayoutId id="2147496744" r:id="rId1"/>
    <p:sldLayoutId id="2147496745" r:id="rId2"/>
    <p:sldLayoutId id="2147496746" r:id="rId3"/>
    <p:sldLayoutId id="2147496747" r:id="rId4"/>
    <p:sldLayoutId id="2147496748" r:id="rId5"/>
    <p:sldLayoutId id="2147496749" r:id="rId6"/>
    <p:sldLayoutId id="2147496750" r:id="rId7"/>
    <p:sldLayoutId id="2147496751" r:id="rId8"/>
    <p:sldLayoutId id="2147496752" r:id="rId9"/>
    <p:sldLayoutId id="2147496753" r:id="rId10"/>
    <p:sldLayoutId id="214749675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0.xml"/><Relationship Id="rId1" Type="http://schemas.openxmlformats.org/officeDocument/2006/relationships/slideLayout" Target="../slideLayouts/slideLayout9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6.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46.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28.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8.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3.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17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6.xml"/><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7.xml"/><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9.xml"/><Relationship Id="rId1" Type="http://schemas.openxmlformats.org/officeDocument/2006/relationships/slideLayout" Target="../slideLayouts/slideLayout1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a:stretch/>
        </p:blipFill>
        <p:spPr>
          <a:xfrm flipH="1">
            <a:off x="6711611" y="3306535"/>
            <a:ext cx="2432389" cy="1424039"/>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4" name="Picture 13">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rcRect/>
          <a:stretch>
            <a:fillRect/>
          </a:stretch>
        </p:blipFill>
        <p:spPr>
          <a:xfrm>
            <a:off x="0" y="857251"/>
            <a:ext cx="8708573" cy="3992171"/>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タイトル 1">
            <a:extLst>
              <a:ext uri="{FF2B5EF4-FFF2-40B4-BE49-F238E27FC236}">
                <a16:creationId xmlns:a16="http://schemas.microsoft.com/office/drawing/2014/main" id="{D2F59B29-7DEE-F4E8-8695-7DED0362603D}"/>
              </a:ext>
            </a:extLst>
          </p:cNvPr>
          <p:cNvSpPr>
            <a:spLocks noGrp="1"/>
          </p:cNvSpPr>
          <p:nvPr>
            <p:ph type="ctrTitle"/>
          </p:nvPr>
        </p:nvSpPr>
        <p:spPr>
          <a:xfrm>
            <a:off x="669749" y="1444990"/>
            <a:ext cx="8067853" cy="1816098"/>
          </a:xfrm>
        </p:spPr>
        <p:txBody>
          <a:bodyPr>
            <a:normAutofit/>
          </a:bodyPr>
          <a:lstStyle/>
          <a:p>
            <a:pPr algn="ctr">
              <a:lnSpc>
                <a:spcPct val="90000"/>
              </a:lnSpc>
            </a:pPr>
            <a:r>
              <a:rPr lang="ja-JP" altLang="en-US" sz="3200" dirty="0"/>
              <a:t>アセスメントと対応計画</a:t>
            </a:r>
            <a:br>
              <a:rPr lang="en-US" altLang="ja-JP" sz="3200" dirty="0"/>
            </a:br>
            <a:r>
              <a:rPr lang="ja-JP" altLang="en-US" sz="3200" dirty="0"/>
              <a:t>評価と終結</a:t>
            </a:r>
            <a:br>
              <a:rPr kumimoji="1" lang="en-US" altLang="ja-JP" sz="3200" dirty="0"/>
            </a:br>
            <a:endParaRPr kumimoji="1" lang="ja-JP" altLang="en-US" sz="2400" dirty="0"/>
          </a:p>
        </p:txBody>
      </p:sp>
      <p:sp>
        <p:nvSpPr>
          <p:cNvPr id="3" name="字幕 2">
            <a:extLst>
              <a:ext uri="{FF2B5EF4-FFF2-40B4-BE49-F238E27FC236}">
                <a16:creationId xmlns:a16="http://schemas.microsoft.com/office/drawing/2014/main" id="{306BA3B4-C7B4-A489-C8CA-84B29D6EF597}"/>
              </a:ext>
            </a:extLst>
          </p:cNvPr>
          <p:cNvSpPr>
            <a:spLocks noGrp="1"/>
          </p:cNvSpPr>
          <p:nvPr>
            <p:ph type="subTitle" idx="1"/>
          </p:nvPr>
        </p:nvSpPr>
        <p:spPr>
          <a:xfrm>
            <a:off x="1954133" y="3993154"/>
            <a:ext cx="5398295" cy="1054100"/>
          </a:xfrm>
        </p:spPr>
        <p:txBody>
          <a:bodyPr>
            <a:normAutofit/>
          </a:bodyPr>
          <a:lstStyle/>
          <a:p>
            <a:pPr algn="ctr">
              <a:spcAft>
                <a:spcPts val="600"/>
              </a:spcAft>
            </a:pPr>
            <a:r>
              <a:rPr kumimoji="1" lang="ja-JP" altLang="en-US" dirty="0"/>
              <a:t>一般社団法人 権利擁護支援プロジェクトともす</a:t>
            </a:r>
            <a:endParaRPr kumimoji="1" lang="en-US" altLang="ja-JP" dirty="0"/>
          </a:p>
        </p:txBody>
      </p:sp>
      <p:pic>
        <p:nvPicPr>
          <p:cNvPr id="6" name="図 5">
            <a:extLst>
              <a:ext uri="{FF2B5EF4-FFF2-40B4-BE49-F238E27FC236}">
                <a16:creationId xmlns:a16="http://schemas.microsoft.com/office/drawing/2014/main" id="{0A9CB09A-2D58-041F-373B-C1ACA067C2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8271" t="8384" r="-1052" b="1509"/>
          <a:stretch/>
        </p:blipFill>
        <p:spPr>
          <a:xfrm>
            <a:off x="7072430" y="3518248"/>
            <a:ext cx="995423" cy="949809"/>
          </a:xfrm>
          <a:prstGeom prst="rect">
            <a:avLst/>
          </a:prstGeom>
        </p:spPr>
      </p:pic>
      <p:sp>
        <p:nvSpPr>
          <p:cNvPr id="5" name="テキスト ボックス 4">
            <a:extLst>
              <a:ext uri="{FF2B5EF4-FFF2-40B4-BE49-F238E27FC236}">
                <a16:creationId xmlns:a16="http://schemas.microsoft.com/office/drawing/2014/main" id="{AF0A9BB3-60EA-3772-B289-6F702246A016}"/>
              </a:ext>
            </a:extLst>
          </p:cNvPr>
          <p:cNvSpPr txBox="1"/>
          <p:nvPr/>
        </p:nvSpPr>
        <p:spPr>
          <a:xfrm>
            <a:off x="225708" y="144250"/>
            <a:ext cx="1516006" cy="338554"/>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演習</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p>
        </p:txBody>
      </p:sp>
      <p:sp>
        <p:nvSpPr>
          <p:cNvPr id="11" name="テキスト ボックス 10">
            <a:extLst>
              <a:ext uri="{FF2B5EF4-FFF2-40B4-BE49-F238E27FC236}">
                <a16:creationId xmlns:a16="http://schemas.microsoft.com/office/drawing/2014/main" id="{39105714-944C-48A5-9966-89EEED45C1FF}"/>
              </a:ext>
            </a:extLst>
          </p:cNvPr>
          <p:cNvSpPr txBox="1"/>
          <p:nvPr/>
        </p:nvSpPr>
        <p:spPr>
          <a:xfrm>
            <a:off x="4053755" y="125184"/>
            <a:ext cx="4968325" cy="646331"/>
          </a:xfrm>
          <a:prstGeom prst="rect">
            <a:avLst/>
          </a:prstGeom>
          <a:noFill/>
          <a:ln>
            <a:solidFill>
              <a:schemeClr val="tx1"/>
            </a:solidFill>
          </a:ln>
        </p:spPr>
        <p:txBody>
          <a:bodyPr wrap="square" rtlCol="0">
            <a:spAutoFit/>
          </a:bodyPr>
          <a:lstStyle/>
          <a:p>
            <a:r>
              <a:rPr kumimoji="1" lang="ja-JP" altLang="en-US"/>
              <a:t>令和年度</a:t>
            </a:r>
            <a:r>
              <a:rPr kumimoji="1" lang="ja-JP" altLang="en-US" dirty="0"/>
              <a:t>区市町村職員等高齢者権利擁護研修</a:t>
            </a:r>
            <a:endParaRPr kumimoji="1" lang="en-US" altLang="ja-JP" dirty="0"/>
          </a:p>
          <a:p>
            <a:r>
              <a:rPr kumimoji="1" lang="ja-JP" altLang="en-US" dirty="0"/>
              <a:t>「養護者による高齢者虐待対応研修（基礎研修）」</a:t>
            </a:r>
          </a:p>
        </p:txBody>
      </p:sp>
    </p:spTree>
    <p:extLst>
      <p:ext uri="{BB962C8B-B14F-4D97-AF65-F5344CB8AC3E}">
        <p14:creationId xmlns:p14="http://schemas.microsoft.com/office/powerpoint/2010/main" val="177542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FFFE8-F186-A87C-BBF4-81FF0C0BE462}"/>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7923D63B-3854-5A58-7B59-6BB136D71D4B}"/>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FA2420EE-3863-F302-045B-508F95B1CA21}"/>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FF0D8BD1-D54B-F5CB-68C5-F1DD1E9BD73C}"/>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DD5FC4D6-38C2-7563-F456-BBC1B4A39558}"/>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虐待が生じる契機をとらえる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38921538-EC39-49C2-7F23-480D82896F9B}"/>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隠すなんて卑怯だし、自分に教えてくれれば片づけるのに。</a:t>
            </a:r>
          </a:p>
        </p:txBody>
      </p:sp>
      <p:sp>
        <p:nvSpPr>
          <p:cNvPr id="24" name="テキスト ボックス 23">
            <a:extLst>
              <a:ext uri="{FF2B5EF4-FFF2-40B4-BE49-F238E27FC236}">
                <a16:creationId xmlns:a16="http://schemas.microsoft.com/office/drawing/2014/main" id="{D3E766AC-F108-AD8C-C74D-5B70F7253EEF}"/>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D1416F2A-B8E5-9A09-25CF-6E78DDEFBAC4}"/>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EE62E402-EC5C-6CEE-95D0-D3B42E1EBF4B}"/>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cxnSp>
        <p:nvCxnSpPr>
          <p:cNvPr id="6" name="直線矢印コネクタ 5">
            <a:extLst>
              <a:ext uri="{FF2B5EF4-FFF2-40B4-BE49-F238E27FC236}">
                <a16:creationId xmlns:a16="http://schemas.microsoft.com/office/drawing/2014/main" id="{7EC9BC85-18E0-63A4-E60B-FD3739A4F463}"/>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C8534D5E-EF1B-72C9-17D0-73E98674F186}"/>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BFDC30EE-D1FB-966C-3189-B7EA7F4FC90F}"/>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スライド番号プレースホルダー 1">
            <a:extLst>
              <a:ext uri="{FF2B5EF4-FFF2-40B4-BE49-F238E27FC236}">
                <a16:creationId xmlns:a16="http://schemas.microsoft.com/office/drawing/2014/main" id="{618CCBC6-CF61-4590-8772-0FB7923B5D07}"/>
              </a:ext>
            </a:extLst>
          </p:cNvPr>
          <p:cNvSpPr>
            <a:spLocks noGrp="1"/>
          </p:cNvSpPr>
          <p:nvPr>
            <p:ph type="sldNum" sz="quarter" idx="12"/>
          </p:nvPr>
        </p:nvSpPr>
        <p:spPr>
          <a:xfrm>
            <a:off x="7010400" y="6241492"/>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吹き出し: 円形 6">
            <a:extLst>
              <a:ext uri="{FF2B5EF4-FFF2-40B4-BE49-F238E27FC236}">
                <a16:creationId xmlns:a16="http://schemas.microsoft.com/office/drawing/2014/main" id="{320CBB33-89A7-4127-D3B0-D43DF7A59F29}"/>
              </a:ext>
            </a:extLst>
          </p:cNvPr>
          <p:cNvSpPr/>
          <p:nvPr/>
        </p:nvSpPr>
        <p:spPr bwMode="auto">
          <a:xfrm>
            <a:off x="5698798" y="2204421"/>
            <a:ext cx="3153102" cy="924910"/>
          </a:xfrm>
          <a:prstGeom prst="wedgeEllipseCallout">
            <a:avLst>
              <a:gd name="adj1" fmla="val -84166"/>
              <a:gd name="adj2" fmla="val 96591"/>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それから</a:t>
            </a:r>
            <a:endParaRPr kumimoji="1" lang="en-US" altLang="ja-JP"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何がありました？</a:t>
            </a:r>
          </a:p>
        </p:txBody>
      </p:sp>
      <p:sp>
        <p:nvSpPr>
          <p:cNvPr id="8" name="吹き出し: 円形 7">
            <a:extLst>
              <a:ext uri="{FF2B5EF4-FFF2-40B4-BE49-F238E27FC236}">
                <a16:creationId xmlns:a16="http://schemas.microsoft.com/office/drawing/2014/main" id="{1A17B01B-6AB5-CB44-0161-2E296B6080A4}"/>
              </a:ext>
            </a:extLst>
          </p:cNvPr>
          <p:cNvSpPr/>
          <p:nvPr/>
        </p:nvSpPr>
        <p:spPr bwMode="auto">
          <a:xfrm>
            <a:off x="5037823" y="3711925"/>
            <a:ext cx="3153102" cy="560069"/>
          </a:xfrm>
          <a:prstGeom prst="wedgeEllipseCallout">
            <a:avLst>
              <a:gd name="adj1" fmla="val -84500"/>
              <a:gd name="adj2" fmla="val 134468"/>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それから？</a:t>
            </a:r>
          </a:p>
        </p:txBody>
      </p:sp>
      <p:sp>
        <p:nvSpPr>
          <p:cNvPr id="10" name="吹き出し: 円形 9">
            <a:extLst>
              <a:ext uri="{FF2B5EF4-FFF2-40B4-BE49-F238E27FC236}">
                <a16:creationId xmlns:a16="http://schemas.microsoft.com/office/drawing/2014/main" id="{CE1F3DFC-0508-1DC4-D9AC-4E98122FA421}"/>
              </a:ext>
            </a:extLst>
          </p:cNvPr>
          <p:cNvSpPr/>
          <p:nvPr/>
        </p:nvSpPr>
        <p:spPr bwMode="auto">
          <a:xfrm>
            <a:off x="4371313" y="4496540"/>
            <a:ext cx="3153102" cy="560069"/>
          </a:xfrm>
          <a:prstGeom prst="wedgeEllipseCallout">
            <a:avLst>
              <a:gd name="adj1" fmla="val -84500"/>
              <a:gd name="adj2" fmla="val 134468"/>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それから？</a:t>
            </a:r>
          </a:p>
        </p:txBody>
      </p:sp>
    </p:spTree>
    <p:extLst>
      <p:ext uri="{BB962C8B-B14F-4D97-AF65-F5344CB8AC3E}">
        <p14:creationId xmlns:p14="http://schemas.microsoft.com/office/powerpoint/2010/main" val="2892938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組合せ 3">
            <a:extLst>
              <a:ext uri="{FF2B5EF4-FFF2-40B4-BE49-F238E27FC236}">
                <a16:creationId xmlns:a16="http://schemas.microsoft.com/office/drawing/2014/main" id="{E70F72F2-EBC9-9943-530B-54757C837DBC}"/>
              </a:ext>
            </a:extLst>
          </p:cNvPr>
          <p:cNvSpPr/>
          <p:nvPr/>
        </p:nvSpPr>
        <p:spPr>
          <a:xfrm>
            <a:off x="1139372" y="886098"/>
            <a:ext cx="6814459" cy="5304934"/>
          </a:xfrm>
          <a:prstGeom prst="flowChartMerge">
            <a:avLst/>
          </a:prstGeom>
          <a:gradFill>
            <a:gsLst>
              <a:gs pos="0">
                <a:schemeClr val="bg1"/>
              </a:gs>
              <a:gs pos="74000">
                <a:schemeClr val="accent4">
                  <a:lumMod val="20000"/>
                  <a:lumOff val="80000"/>
                </a:schemeClr>
              </a:gs>
              <a:gs pos="83000">
                <a:schemeClr val="accent4">
                  <a:lumMod val="40000"/>
                  <a:lumOff val="60000"/>
                </a:schemeClr>
              </a:gs>
              <a:gs pos="100000">
                <a:schemeClr val="accent4">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6371" name="Rectangle 2">
            <a:extLst>
              <a:ext uri="{FF2B5EF4-FFF2-40B4-BE49-F238E27FC236}">
                <a16:creationId xmlns:a16="http://schemas.microsoft.com/office/drawing/2014/main" id="{8FDDDC79-A967-A556-D68B-181F3B36A8A7}"/>
              </a:ext>
            </a:extLst>
          </p:cNvPr>
          <p:cNvSpPr>
            <a:spLocks noGrp="1" noChangeArrowheads="1"/>
          </p:cNvSpPr>
          <p:nvPr>
            <p:ph idx="4294967295"/>
          </p:nvPr>
        </p:nvSpPr>
        <p:spPr>
          <a:xfrm>
            <a:off x="800100" y="2267900"/>
            <a:ext cx="7543800" cy="3138488"/>
          </a:xfrm>
        </p:spPr>
        <p:txBody>
          <a:bodyPr>
            <a:normAutofit/>
          </a:bodyPr>
          <a:lstStyle/>
          <a:p>
            <a:pPr algn="ctr" eaLnBrk="1" hangingPunct="1">
              <a:buFont typeface="Wingdings" panose="05000000000000000000" pitchFamily="2" charset="2"/>
              <a:buNone/>
            </a:pPr>
            <a:r>
              <a:rPr lang="ja-JP" altLang="en-US" sz="3200" dirty="0">
                <a:latin typeface="UD デジタル 教科書体 NK-R" panose="02020400000000000000" pitchFamily="18" charset="-128"/>
                <a:ea typeface="UD デジタル 教科書体 NK-R" panose="02020400000000000000" pitchFamily="18" charset="-128"/>
              </a:rPr>
              <a:t>ご静聴ありがとうございました。</a:t>
            </a:r>
            <a:endParaRPr lang="en-US" altLang="ja-JP" sz="3200" dirty="0">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50000"/>
              </a:lnSpc>
              <a:spcBef>
                <a:spcPct val="0"/>
              </a:spcBef>
              <a:spcAft>
                <a:spcPct val="0"/>
              </a:spcAft>
              <a:buClrTx/>
              <a:buSzTx/>
              <a:buFontTx/>
              <a:buNone/>
              <a:tabLst/>
              <a:defRPr/>
            </a:pPr>
            <a:r>
              <a:rPr lang="ja-JP" altLang="en-US" sz="3200" dirty="0">
                <a:latin typeface="UD デジタル 教科書体 NK-R" panose="02020400000000000000" pitchFamily="18" charset="-128"/>
                <a:ea typeface="UD デジタル 教科書体 NK-R" panose="02020400000000000000" pitchFamily="18" charset="-128"/>
              </a:rPr>
              <a:t>一緒に権利擁護の灯を</a:t>
            </a:r>
            <a:endParaRPr lang="en-US" altLang="ja-JP" sz="3200" dirty="0">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50000"/>
              </a:lnSpc>
              <a:spcBef>
                <a:spcPct val="0"/>
              </a:spcBef>
              <a:spcAft>
                <a:spcPct val="0"/>
              </a:spcAft>
              <a:buClrTx/>
              <a:buSzTx/>
              <a:buFontTx/>
              <a:buNone/>
              <a:tabLst/>
              <a:defRPr/>
            </a:pPr>
            <a:r>
              <a:rPr lang="ja-JP" altLang="en-US" sz="3200" dirty="0">
                <a:latin typeface="UD デジタル 教科書体 NK-R" panose="02020400000000000000" pitchFamily="18" charset="-128"/>
                <a:ea typeface="UD デジタル 教科書体 NK-R" panose="02020400000000000000" pitchFamily="18" charset="-128"/>
              </a:rPr>
              <a:t>ともしていきましょう。</a:t>
            </a:r>
            <a:endParaRPr lang="en-US" altLang="ja-JP" sz="3200" dirty="0">
              <a:latin typeface="UD デジタル 教科書体 NK-R" panose="02020400000000000000" pitchFamily="18" charset="-128"/>
              <a:ea typeface="UD デジタル 教科書体 NK-R" panose="02020400000000000000" pitchFamily="18" charset="-128"/>
            </a:endParaRPr>
          </a:p>
          <a:p>
            <a:pPr algn="ctr" eaLnBrk="1" hangingPunct="1">
              <a:buFont typeface="Wingdings" panose="05000000000000000000" pitchFamily="2" charset="2"/>
              <a:buNone/>
            </a:pPr>
            <a:endParaRPr lang="ja-JP" altLang="en-US" sz="3600" dirty="0">
              <a:latin typeface="UD デジタル 教科書体 NK-R" panose="02020400000000000000" pitchFamily="18" charset="-128"/>
              <a:ea typeface="UD デジタル 教科書体 NK-R" panose="02020400000000000000" pitchFamily="18" charset="-128"/>
            </a:endParaRPr>
          </a:p>
          <a:p>
            <a:pPr eaLnBrk="1" hangingPunct="1">
              <a:buFont typeface="Wingdings" panose="05000000000000000000" pitchFamily="2" charset="2"/>
              <a:buNone/>
            </a:pPr>
            <a:endParaRPr lang="ja-JP" altLang="en-US" dirty="0">
              <a:latin typeface="UD デジタル 教科書体 NK-R" panose="02020400000000000000" pitchFamily="18" charset="-128"/>
              <a:ea typeface="UD デジタル 教科書体 NK-R" panose="02020400000000000000" pitchFamily="18" charset="-128"/>
            </a:endParaRPr>
          </a:p>
          <a:p>
            <a:pPr eaLnBrk="1" hangingPunct="1">
              <a:buFont typeface="Wingdings" panose="05000000000000000000" pitchFamily="2" charset="2"/>
              <a:buNone/>
            </a:pPr>
            <a:endParaRPr lang="en-US" altLang="ja-JP" dirty="0">
              <a:latin typeface="UD デジタル 教科書体 NK-R" panose="02020400000000000000" pitchFamily="18" charset="-128"/>
              <a:ea typeface="UD デジタル 教科書体 NK-R" panose="02020400000000000000" pitchFamily="18" charset="-128"/>
            </a:endParaRPr>
          </a:p>
        </p:txBody>
      </p:sp>
      <p:pic>
        <p:nvPicPr>
          <p:cNvPr id="2" name="図 1">
            <a:extLst>
              <a:ext uri="{FF2B5EF4-FFF2-40B4-BE49-F238E27FC236}">
                <a16:creationId xmlns:a16="http://schemas.microsoft.com/office/drawing/2014/main" id="{821BFCEA-A419-A56C-CBED-75F2F45084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271" t="8384" r="-1052" b="1509"/>
          <a:stretch/>
        </p:blipFill>
        <p:spPr>
          <a:xfrm>
            <a:off x="3526056" y="4826426"/>
            <a:ext cx="1888690" cy="1802143"/>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3"/>
            <a:ext cx="7543800" cy="560388"/>
          </a:xfrm>
        </p:spPr>
        <p:txBody>
          <a:bodyPr>
            <a:noAutofit/>
          </a:bodyPr>
          <a:lstStyle/>
          <a:p>
            <a:pPr algn="ctr"/>
            <a:r>
              <a:rPr kumimoji="1" lang="ja-JP" altLang="en-US" sz="2800" dirty="0"/>
              <a:t>スライド中の略語一覧</a:t>
            </a:r>
          </a:p>
        </p:txBody>
      </p:sp>
      <p:sp>
        <p:nvSpPr>
          <p:cNvPr id="3" name="コンテンツ プレースホルダー 2"/>
          <p:cNvSpPr>
            <a:spLocks noGrp="1"/>
          </p:cNvSpPr>
          <p:nvPr>
            <p:ph idx="4294967295"/>
          </p:nvPr>
        </p:nvSpPr>
        <p:spPr>
          <a:xfrm>
            <a:off x="179512" y="523875"/>
            <a:ext cx="8913813" cy="6264275"/>
          </a:xfrm>
        </p:spPr>
        <p:txBody>
          <a:bodyPr>
            <a:normAutofit fontScale="92500" lnSpcReduction="10000"/>
          </a:bodyPr>
          <a:lstStyle/>
          <a:p>
            <a:pPr>
              <a:lnSpc>
                <a:spcPct val="100000"/>
              </a:lnSpc>
            </a:pPr>
            <a:r>
              <a:rPr kumimoji="1" lang="ja-JP" altLang="en-US" sz="1800" dirty="0">
                <a:solidFill>
                  <a:schemeClr val="tx1"/>
                </a:solidFill>
              </a:rPr>
              <a:t>「厚生労働省</a:t>
            </a:r>
            <a:r>
              <a:rPr lang="ja-JP" altLang="en-US" sz="1800" dirty="0">
                <a:solidFill>
                  <a:schemeClr val="tx1"/>
                </a:solidFill>
              </a:rPr>
              <a:t>マニュアル（</a:t>
            </a:r>
            <a:r>
              <a:rPr lang="en-US" altLang="ja-JP" sz="1800" dirty="0">
                <a:solidFill>
                  <a:schemeClr val="tx1"/>
                </a:solidFill>
              </a:rPr>
              <a:t>H18)</a:t>
            </a:r>
            <a:r>
              <a:rPr lang="ja-JP" altLang="en-US" sz="1800" dirty="0">
                <a:solidFill>
                  <a:schemeClr val="tx1"/>
                </a:solidFill>
              </a:rPr>
              <a:t>」・・・厚生労働省老健局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4</a:t>
            </a:r>
            <a:r>
              <a:rPr lang="ja-JP" altLang="en-US" sz="1800" dirty="0">
                <a:solidFill>
                  <a:schemeClr val="tx1"/>
                </a:solidFill>
              </a:rPr>
              <a:t>月</a:t>
            </a:r>
            <a:endParaRPr lang="en-US" altLang="ja-JP" sz="1800" dirty="0">
              <a:solidFill>
                <a:schemeClr val="tx1"/>
              </a:solidFill>
            </a:endParaRPr>
          </a:p>
          <a:p>
            <a:pPr>
              <a:lnSpc>
                <a:spcPct val="100000"/>
              </a:lnSpc>
            </a:pPr>
            <a:r>
              <a:rPr lang="ja-JP" altLang="en-US" sz="1800" dirty="0">
                <a:solidFill>
                  <a:schemeClr val="tx1"/>
                </a:solidFill>
              </a:rPr>
              <a:t>「厚生労働省マニュアル（</a:t>
            </a:r>
            <a:r>
              <a:rPr lang="en-US" altLang="ja-JP" sz="1800" dirty="0">
                <a:solidFill>
                  <a:schemeClr val="tx1"/>
                </a:solidFill>
              </a:rPr>
              <a:t>H30</a:t>
            </a:r>
            <a:r>
              <a:rPr lang="ja-JP" altLang="en-US" sz="1800" dirty="0">
                <a:solidFill>
                  <a:schemeClr val="tx1"/>
                </a:solidFill>
              </a:rPr>
              <a:t>）」・・・厚生労働省老健局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30</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月改訂）</a:t>
            </a:r>
            <a:endParaRPr lang="en-US" altLang="ja-JP" sz="1800" dirty="0">
              <a:solidFill>
                <a:schemeClr val="tx1"/>
              </a:solidFill>
            </a:endParaRPr>
          </a:p>
          <a:p>
            <a:r>
              <a:rPr lang="ja-JP" altLang="en-US" sz="1800" dirty="0"/>
              <a:t>「厚生労働省マニュアル（</a:t>
            </a:r>
            <a:r>
              <a:rPr lang="en-US" altLang="ja-JP" sz="1800" dirty="0"/>
              <a:t>R5</a:t>
            </a:r>
            <a:r>
              <a:rPr lang="ja-JP" altLang="en-US" sz="1800" dirty="0"/>
              <a:t>）」・・・厚生労働省老健局</a:t>
            </a:r>
            <a:r>
              <a:rPr lang="en-US" altLang="ja-JP" sz="1800" dirty="0"/>
              <a:t>『</a:t>
            </a:r>
            <a:r>
              <a:rPr lang="ja-JP" altLang="en-US" sz="1800" dirty="0"/>
              <a:t>市町村・都道府県における高齢者虐待への対応と養護者支援について</a:t>
            </a:r>
            <a:r>
              <a:rPr lang="en-US" altLang="ja-JP" sz="1800" dirty="0"/>
              <a:t>』</a:t>
            </a:r>
            <a:r>
              <a:rPr lang="ja-JP" altLang="en-US" sz="1800" dirty="0"/>
              <a:t>（令和</a:t>
            </a:r>
            <a:r>
              <a:rPr lang="en-US" altLang="ja-JP" sz="1800" dirty="0"/>
              <a:t>5</a:t>
            </a:r>
            <a:r>
              <a:rPr lang="ja-JP" altLang="en-US" sz="1800" dirty="0"/>
              <a:t>年</a:t>
            </a:r>
            <a:r>
              <a:rPr lang="en-US" altLang="ja-JP" sz="1800" dirty="0"/>
              <a:t>3</a:t>
            </a:r>
            <a:r>
              <a:rPr lang="ja-JP" altLang="en-US" sz="1800" dirty="0"/>
              <a:t>月改訂）</a:t>
            </a:r>
            <a:endParaRPr lang="en-US" altLang="ja-JP" sz="1800" dirty="0">
              <a:solidFill>
                <a:schemeClr val="tx1"/>
              </a:solidFill>
            </a:endParaRPr>
          </a:p>
          <a:p>
            <a:pPr>
              <a:lnSpc>
                <a:spcPct val="100000"/>
              </a:lnSpc>
            </a:pPr>
            <a:r>
              <a:rPr kumimoji="1" lang="ja-JP" altLang="en-US" sz="1800" dirty="0">
                <a:solidFill>
                  <a:schemeClr val="tx1"/>
                </a:solidFill>
              </a:rPr>
              <a:t>「東京都マニュアル」・・・</a:t>
            </a:r>
            <a:r>
              <a:rPr lang="ja-JP" altLang="en-US" sz="1800" dirty="0">
                <a:solidFill>
                  <a:schemeClr val="tx1"/>
                </a:solidFill>
              </a:rPr>
              <a:t>東京都</a:t>
            </a:r>
            <a:r>
              <a:rPr lang="en-US" altLang="ja-JP" sz="1800" dirty="0">
                <a:solidFill>
                  <a:schemeClr val="tx1"/>
                </a:solidFill>
              </a:rPr>
              <a:t>『</a:t>
            </a:r>
            <a:r>
              <a:rPr lang="ja-JP" altLang="en-US" sz="1800" dirty="0">
                <a:solidFill>
                  <a:schemeClr val="tx1"/>
                </a:solidFill>
              </a:rPr>
              <a:t>高齢者虐待防止に向けた体制構築のために　</a:t>
            </a:r>
            <a:r>
              <a:rPr lang="en-US" altLang="ja-JP" sz="1800" dirty="0">
                <a:solidFill>
                  <a:schemeClr val="tx1"/>
                </a:solidFill>
              </a:rPr>
              <a:t>―</a:t>
            </a:r>
            <a:r>
              <a:rPr lang="ja-JP" altLang="en-US" sz="1800" dirty="0">
                <a:solidFill>
                  <a:schemeClr val="tx1"/>
                </a:solidFill>
              </a:rPr>
              <a:t>東京都高齢者虐待対応マニュアル</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p>
          <a:p>
            <a:pPr>
              <a:lnSpc>
                <a:spcPct val="100000"/>
              </a:lnSpc>
            </a:pPr>
            <a:r>
              <a:rPr kumimoji="1" lang="ja-JP" altLang="en-US" sz="1800" dirty="0">
                <a:solidFill>
                  <a:schemeClr val="tx1"/>
                </a:solidFill>
              </a:rPr>
              <a:t>「社会福祉士会手引き」・・・</a:t>
            </a:r>
            <a:r>
              <a:rPr lang="ja-JP" altLang="en-US" sz="1800" dirty="0">
                <a:solidFill>
                  <a:schemeClr val="tx1"/>
                </a:solidFill>
              </a:rPr>
              <a:t>日本社会福祉士会</a:t>
            </a:r>
            <a:r>
              <a:rPr lang="en-US" altLang="ja-JP" sz="1800" dirty="0">
                <a:solidFill>
                  <a:schemeClr val="tx1"/>
                </a:solidFill>
              </a:rPr>
              <a:t>『</a:t>
            </a:r>
            <a:r>
              <a:rPr lang="ja-JP" altLang="en-US" sz="1800" dirty="0">
                <a:solidFill>
                  <a:schemeClr val="tx1"/>
                </a:solidFill>
              </a:rPr>
              <a:t>市町村・地域包括支援センター・都道府県のための養護者による高齢者虐待対応の手引き</a:t>
            </a:r>
            <a:r>
              <a:rPr lang="en-US" altLang="ja-JP" sz="1800" dirty="0">
                <a:solidFill>
                  <a:schemeClr val="tx1"/>
                </a:solidFill>
              </a:rPr>
              <a:t>』</a:t>
            </a:r>
            <a:r>
              <a:rPr lang="ja-JP" altLang="en-US" sz="1800" dirty="0">
                <a:solidFill>
                  <a:schemeClr val="tx1"/>
                </a:solidFill>
              </a:rPr>
              <a:t>中央法規、</a:t>
            </a:r>
            <a:r>
              <a:rPr lang="en-US" altLang="ja-JP" sz="1800" dirty="0">
                <a:solidFill>
                  <a:schemeClr val="tx1"/>
                </a:solidFill>
              </a:rPr>
              <a:t>2011</a:t>
            </a:r>
          </a:p>
          <a:p>
            <a:pPr>
              <a:lnSpc>
                <a:spcPct val="100000"/>
              </a:lnSpc>
              <a:spcBef>
                <a:spcPts val="0"/>
              </a:spcBef>
            </a:pPr>
            <a:r>
              <a:rPr lang="ja-JP" altLang="en-US" sz="1400" dirty="0">
                <a:solidFill>
                  <a:schemeClr val="tx1"/>
                </a:solidFill>
              </a:rPr>
              <a:t>＊「社会福祉士会手引き」は、厚生労働省マニュアルと補完するものであるという事務連絡がだされている。（厚生労働省老健局高齢者支援課平成</a:t>
            </a:r>
            <a:r>
              <a:rPr lang="en-US" altLang="ja-JP" sz="1400" dirty="0">
                <a:solidFill>
                  <a:schemeClr val="tx1"/>
                </a:solidFill>
              </a:rPr>
              <a:t>24</a:t>
            </a:r>
            <a:r>
              <a:rPr lang="ja-JP" altLang="en-US" sz="1400" dirty="0">
                <a:solidFill>
                  <a:schemeClr val="tx1"/>
                </a:solidFill>
              </a:rPr>
              <a:t>年</a:t>
            </a:r>
            <a:r>
              <a:rPr lang="en-US" altLang="ja-JP" sz="1400" dirty="0">
                <a:solidFill>
                  <a:schemeClr val="tx1"/>
                </a:solidFill>
              </a:rPr>
              <a:t>4</a:t>
            </a:r>
            <a:r>
              <a:rPr lang="ja-JP" altLang="en-US" sz="1400" dirty="0">
                <a:solidFill>
                  <a:schemeClr val="tx1"/>
                </a:solidFill>
              </a:rPr>
              <a:t>月</a:t>
            </a:r>
            <a:r>
              <a:rPr lang="en-US" altLang="ja-JP" sz="1400" dirty="0">
                <a:solidFill>
                  <a:schemeClr val="tx1"/>
                </a:solidFill>
              </a:rPr>
              <a:t>3</a:t>
            </a:r>
            <a:r>
              <a:rPr lang="ja-JP" altLang="en-US" sz="1400" dirty="0">
                <a:solidFill>
                  <a:schemeClr val="tx1"/>
                </a:solidFill>
              </a:rPr>
              <a:t>日事務連絡「高齢者虐待の防止に向けた取り組みについて」）</a:t>
            </a:r>
            <a:endParaRPr lang="en-US" altLang="ja-JP" sz="1400" dirty="0">
              <a:solidFill>
                <a:schemeClr val="tx1"/>
              </a:solidFill>
            </a:endParaRPr>
          </a:p>
          <a:p>
            <a:pPr>
              <a:lnSpc>
                <a:spcPct val="100000"/>
              </a:lnSpc>
            </a:pPr>
            <a:r>
              <a:rPr lang="ja-JP" altLang="en-US" sz="1800" dirty="0">
                <a:solidFill>
                  <a:schemeClr val="tx1"/>
                </a:solidFill>
              </a:rPr>
              <a:t>「事例分析検討委員会報告書」・・・東京都福祉保健局</a:t>
            </a:r>
            <a:r>
              <a:rPr lang="en-US" altLang="ja-JP" sz="1800" dirty="0">
                <a:solidFill>
                  <a:schemeClr val="tx1"/>
                </a:solidFill>
              </a:rPr>
              <a:t>『</a:t>
            </a:r>
            <a:r>
              <a:rPr lang="ja-JP" altLang="en-US" sz="1800" dirty="0">
                <a:solidFill>
                  <a:schemeClr val="tx1"/>
                </a:solidFill>
              </a:rPr>
              <a:t>東京都高齢者権利擁護推進事業 高齢者虐待事例分析検討委員会報告書</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25</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endParaRPr lang="en-US" altLang="ja-JP" sz="1800" dirty="0">
              <a:solidFill>
                <a:schemeClr val="tx1"/>
              </a:solidFill>
            </a:endParaRPr>
          </a:p>
          <a:p>
            <a:pPr>
              <a:lnSpc>
                <a:spcPct val="100000"/>
              </a:lnSpc>
            </a:pPr>
            <a:r>
              <a:rPr lang="ja-JP" altLang="en-US" sz="1800" dirty="0"/>
              <a:t>「厚生労働省令和</a:t>
            </a:r>
            <a:r>
              <a:rPr lang="en-US" altLang="ja-JP" sz="1800" dirty="0"/>
              <a:t>5</a:t>
            </a:r>
            <a:r>
              <a:rPr lang="ja-JP" altLang="en-US" sz="1800" dirty="0"/>
              <a:t>年度調査結果」・・・厚生労働省発表 令和</a:t>
            </a:r>
            <a:r>
              <a:rPr lang="en-US" altLang="ja-JP" sz="1800" dirty="0"/>
              <a:t>4</a:t>
            </a:r>
            <a:r>
              <a:rPr lang="ja-JP" altLang="en-US" sz="1800" dirty="0"/>
              <a:t>年度 高齢者虐待の防止、高齢者の養護者に対する支援等に関する法律に基づく対応状況等に関する調査結果</a:t>
            </a:r>
            <a:endParaRPr lang="en-US" altLang="ja-JP" sz="1800" dirty="0"/>
          </a:p>
          <a:p>
            <a:pPr>
              <a:lnSpc>
                <a:spcPct val="100000"/>
              </a:lnSpc>
            </a:pPr>
            <a:r>
              <a:rPr lang="ja-JP" altLang="en-US" sz="1800" dirty="0"/>
              <a:t>「東京都令和</a:t>
            </a:r>
            <a:r>
              <a:rPr lang="en-US" altLang="ja-JP" sz="1800" dirty="0"/>
              <a:t>5</a:t>
            </a:r>
            <a:r>
              <a:rPr lang="ja-JP" altLang="en-US" sz="1800" dirty="0"/>
              <a:t>年度調査結果」・・・東京都発表令和</a:t>
            </a:r>
            <a:r>
              <a:rPr lang="en-US" altLang="ja-JP" sz="1800" dirty="0"/>
              <a:t>4</a:t>
            </a:r>
            <a:r>
              <a:rPr lang="ja-JP" altLang="en-US" sz="1800" dirty="0"/>
              <a:t>年度 高齢者虐待の防止、高齢者の養護者に対する支援等に関する法律に基づく対応状況等に関する調査結果</a:t>
            </a:r>
            <a:endParaRPr lang="en-US" altLang="ja-JP" sz="1800" dirty="0"/>
          </a:p>
          <a:p>
            <a:pPr>
              <a:lnSpc>
                <a:spcPct val="100000"/>
              </a:lnSpc>
            </a:pPr>
            <a:r>
              <a:rPr lang="ja-JP" altLang="en-US" sz="1800" dirty="0"/>
              <a:t>区市町村・・・区市町村における高齢者虐待防止法所管課</a:t>
            </a:r>
            <a:endParaRPr lang="en-US" altLang="ja-JP" sz="1800" dirty="0"/>
          </a:p>
          <a:p>
            <a:pPr>
              <a:lnSpc>
                <a:spcPct val="100000"/>
              </a:lnSpc>
            </a:pPr>
            <a:r>
              <a:rPr lang="ja-JP" altLang="en-US" sz="1800" dirty="0"/>
              <a:t>地域包括支援センター・・・高齢者虐待対応の委託を受けた地</a:t>
            </a:r>
            <a:r>
              <a:rPr lang="ja-JP" altLang="en-US" sz="1800" dirty="0">
                <a:solidFill>
                  <a:schemeClr val="tx1"/>
                </a:solidFill>
              </a:rPr>
              <a:t>域包括支援センター・サブセンター・在宅介護支援センター</a:t>
            </a:r>
            <a:endParaRPr lang="en-US" altLang="ja-JP" sz="1800" dirty="0">
              <a:solidFill>
                <a:schemeClr val="tx1"/>
              </a:solidFill>
            </a:endParaRPr>
          </a:p>
          <a:p>
            <a:pPr>
              <a:lnSpc>
                <a:spcPct val="100000"/>
              </a:lnSpc>
            </a:pPr>
            <a:r>
              <a:rPr lang="ja-JP" altLang="en-US" sz="1800" dirty="0">
                <a:solidFill>
                  <a:schemeClr val="tx1"/>
                </a:solidFill>
              </a:rPr>
              <a:t>関係機関・・・上記の区市町村・地域包括支援センターを除く高齢者虐待対応に関わる機関</a:t>
            </a:r>
            <a:endParaRPr lang="en-US" altLang="ja-JP" sz="1800" dirty="0">
              <a:solidFill>
                <a:schemeClr val="tx1"/>
              </a:solidFill>
            </a:endParaRPr>
          </a:p>
          <a:p>
            <a:pPr>
              <a:lnSpc>
                <a:spcPct val="100000"/>
              </a:lnSpc>
            </a:pPr>
            <a:r>
              <a:rPr lang="ja-JP" altLang="en-US" sz="1800" dirty="0">
                <a:solidFill>
                  <a:srgbClr val="000000"/>
                </a:solidFill>
              </a:rPr>
              <a:t>お役立ち帳改訂版・・・（公財）東京都福祉保健財団</a:t>
            </a:r>
            <a:r>
              <a:rPr lang="en-US" altLang="ja-JP" sz="1800" dirty="0">
                <a:solidFill>
                  <a:srgbClr val="000000"/>
                </a:solidFill>
              </a:rPr>
              <a:t>『</a:t>
            </a:r>
            <a:r>
              <a:rPr lang="ja-JP" altLang="en-US" sz="1800" dirty="0">
                <a:solidFill>
                  <a:srgbClr val="000000"/>
                </a:solidFill>
              </a:rPr>
              <a:t>区市町村職員・地域包括支援センター職員必携高齢者の権利擁護と虐待対応お役立ち帳 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月改訂版</a:t>
            </a:r>
            <a:r>
              <a:rPr lang="en-US" altLang="ja-JP" sz="1800" dirty="0">
                <a:solidFill>
                  <a:srgbClr val="000000"/>
                </a:solidFill>
              </a:rPr>
              <a:t>』</a:t>
            </a:r>
            <a:r>
              <a:rPr lang="ja-JP" altLang="en-US" sz="1800" dirty="0">
                <a:solidFill>
                  <a:srgbClr val="000000"/>
                </a:solidFill>
              </a:rPr>
              <a:t>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a:t>
            </a:r>
            <a:endParaRPr lang="en-US" altLang="ja-JP" sz="1800" dirty="0">
              <a:solidFill>
                <a:srgbClr val="000000"/>
              </a:solidFill>
            </a:endParaRPr>
          </a:p>
        </p:txBody>
      </p:sp>
    </p:spTree>
    <p:extLst>
      <p:ext uri="{BB962C8B-B14F-4D97-AF65-F5344CB8AC3E}">
        <p14:creationId xmlns:p14="http://schemas.microsoft.com/office/powerpoint/2010/main" val="39758156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5950" y="77026"/>
            <a:ext cx="8229600" cy="681131"/>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1" lang="ja-JP" altLang="en-US" sz="2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ＭＳ Ｐゴシック" panose="020B0600070205080204" pitchFamily="50" charset="-128"/>
                <a:cs typeface="+mj-cs"/>
              </a:rPr>
              <a:t>参考文献</a:t>
            </a:r>
          </a:p>
        </p:txBody>
      </p:sp>
      <p:sp>
        <p:nvSpPr>
          <p:cNvPr id="7" name="Text Box 3"/>
          <p:cNvSpPr txBox="1">
            <a:spLocks noChangeArrowheads="1"/>
          </p:cNvSpPr>
          <p:nvPr/>
        </p:nvSpPr>
        <p:spPr bwMode="auto">
          <a:xfrm>
            <a:off x="109592" y="436257"/>
            <a:ext cx="8924816" cy="64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fontScale="92500" lnSpcReduction="10000"/>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厚生労働省老健局</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市町村・都道府県における高齢者虐待への対応と養護者支援について</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月及び平成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高齢者虐待防止に向けた体制構築のために　</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東京都高齢者虐待対応マニュアル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大渕修一監修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高齢者虐待対応・権利擁護　実践ハンドブック</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法研出版</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日本社会福祉士会編</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市町村・地域包括支援センター・都道府県のための養護者による高齢者虐待対応の手引き</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東京都福祉保健局</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東京都高齢者権利擁護推進事業 高齢者虐待事例分析検討委員会報告書</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（公社）あい権利擁護支援ネット監修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事例で学ぶ「高齢者虐待」実践対応ガイド</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（一財）長寿社会開発センター地域包括支援センター運営マニュアル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訂令和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厚生労働省老健局「高齢者虐待の実態把握等のための調査研究事業報告書」</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lang="en-US" altLang="ja-JP" sz="1800" dirty="0">
                <a:solidFill>
                  <a:prstClr val="black"/>
                </a:solidFill>
                <a:latin typeface="ＭＳ Ｐゴシック" panose="020B0600070205080204" pitchFamily="50" charset="-128"/>
              </a:rPr>
              <a:t>6</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（福）東北福祉会 認知症介護研究・研修仙台センター「令和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年度老人保健健康推進事業</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高齢者虐待に伴う死亡事例等検証の手引き</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個人情報保護委員会「個人情報の保護に関する法律についてのガイドライン（行政機関等編」令和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個人情報保護委員会事務局「個人情報の保護に関する法律についての事務対応ガイド（行政機関等向け）」令和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b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70806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FFFDF-32AE-AD1B-1C0E-74C0DDF0072C}"/>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D9CD53DB-E76C-AF90-4C6E-7EF9F61F6AB5}"/>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2A40F57A-EE8B-25A0-DD0A-EAFD4B435EAB}"/>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45D17F46-2885-7251-D96E-808A5E002A1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991594E4-6387-FC13-EF0A-927B74965D27}"/>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虐待が生じる契機までの経緯をとらえる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083D91DD-1F44-A7D5-1426-85766C7A7B99}"/>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隠すなんて卑怯だし、自分に教えてくれれば片づけるのに。</a:t>
            </a:r>
          </a:p>
        </p:txBody>
      </p:sp>
      <p:sp>
        <p:nvSpPr>
          <p:cNvPr id="10" name="テキスト ボックス 9">
            <a:extLst>
              <a:ext uri="{FF2B5EF4-FFF2-40B4-BE49-F238E27FC236}">
                <a16:creationId xmlns:a16="http://schemas.microsoft.com/office/drawing/2014/main" id="{31BD0BD4-68FD-E5D6-59CC-C55E3A9464AA}"/>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紙パンツが汚れて、「仕舞わなくては」と思って片づけた（と思われる）</a:t>
            </a:r>
          </a:p>
        </p:txBody>
      </p:sp>
      <p:sp>
        <p:nvSpPr>
          <p:cNvPr id="19" name="テキスト ボックス 18">
            <a:extLst>
              <a:ext uri="{FF2B5EF4-FFF2-40B4-BE49-F238E27FC236}">
                <a16:creationId xmlns:a16="http://schemas.microsoft.com/office/drawing/2014/main" id="{59F988E2-F08E-2EDB-C88B-C576F0D7B718}"/>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ヨーグルトをたくさん食べた</a:t>
            </a:r>
          </a:p>
        </p:txBody>
      </p:sp>
      <p:sp>
        <p:nvSpPr>
          <p:cNvPr id="24" name="テキスト ボックス 23">
            <a:extLst>
              <a:ext uri="{FF2B5EF4-FFF2-40B4-BE49-F238E27FC236}">
                <a16:creationId xmlns:a16="http://schemas.microsoft.com/office/drawing/2014/main" id="{0B7CAC7D-203A-C4D5-6D20-35A3C4CCCA67}"/>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A67C8ADB-C724-60EE-9EAD-D8BB9016BF0A}"/>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5D605227-39C4-5132-EA98-F277093A73CE}"/>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cxnSp>
        <p:nvCxnSpPr>
          <p:cNvPr id="6" name="直線矢印コネクタ 5">
            <a:extLst>
              <a:ext uri="{FF2B5EF4-FFF2-40B4-BE49-F238E27FC236}">
                <a16:creationId xmlns:a16="http://schemas.microsoft.com/office/drawing/2014/main" id="{75495F9A-C064-79AC-79EE-2D2921724875}"/>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801E4194-AB30-0A10-85D5-4F7BCE94AF93}"/>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0B2E67D2-0D4F-0F44-CFDC-256E868E198F}"/>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スライド番号プレースホルダー 1">
            <a:extLst>
              <a:ext uri="{FF2B5EF4-FFF2-40B4-BE49-F238E27FC236}">
                <a16:creationId xmlns:a16="http://schemas.microsoft.com/office/drawing/2014/main" id="{3EA9CA5D-AB98-440F-BA43-40998DF1DFD5}"/>
              </a:ext>
            </a:extLst>
          </p:cNvPr>
          <p:cNvSpPr>
            <a:spLocks noGrp="1"/>
          </p:cNvSpPr>
          <p:nvPr>
            <p:ph type="sldNum" sz="quarter" idx="12"/>
          </p:nvPr>
        </p:nvSpPr>
        <p:spPr>
          <a:xfrm>
            <a:off x="7010400" y="6241492"/>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吹き出し: 円形 6">
            <a:extLst>
              <a:ext uri="{FF2B5EF4-FFF2-40B4-BE49-F238E27FC236}">
                <a16:creationId xmlns:a16="http://schemas.microsoft.com/office/drawing/2014/main" id="{9A9B3B92-A99C-D976-8B2F-129F90969A6A}"/>
              </a:ext>
            </a:extLst>
          </p:cNvPr>
          <p:cNvSpPr/>
          <p:nvPr/>
        </p:nvSpPr>
        <p:spPr bwMode="auto">
          <a:xfrm>
            <a:off x="5698798" y="1587062"/>
            <a:ext cx="3153102" cy="1174739"/>
          </a:xfrm>
          <a:prstGeom prst="wedgeEllipseCallout">
            <a:avLst>
              <a:gd name="adj1" fmla="val -84166"/>
              <a:gd name="adj2" fmla="val 96591"/>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UD デジタル 教科書体 NK-R" panose="02020400000000000000" pitchFamily="18" charset="-128"/>
                <a:ea typeface="UD デジタル 教科書体 NK-R" panose="02020400000000000000" pitchFamily="18" charset="-128"/>
              </a:rPr>
              <a:t>汚れた紙パンツを見つける前のことをお話ください</a:t>
            </a:r>
            <a:endPar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5312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7771" y="1057243"/>
            <a:ext cx="8468458" cy="3589708"/>
          </a:xfrm>
          <a:ln>
            <a:solidFill>
              <a:schemeClr val="accent1">
                <a:shade val="15000"/>
              </a:schemeClr>
            </a:solidFill>
          </a:ln>
        </p:spPr>
        <p:txBody>
          <a:bodyPr>
            <a:noAutofit/>
          </a:bodyPr>
          <a:lstStyle/>
          <a:p>
            <a:pPr marL="452438" indent="-368300">
              <a:buFont typeface="Arial" panose="020B0604020202020204" pitchFamily="34" charset="0"/>
              <a:buChar char="•"/>
            </a:pPr>
            <a:r>
              <a:rPr kumimoji="1" lang="ja-JP" altLang="en-US" sz="2000" dirty="0">
                <a:latin typeface="UD デジタル 教科書体 NK-R" panose="02020400000000000000" pitchFamily="18" charset="-128"/>
                <a:ea typeface="UD デジタル 教科書体 NK-R" panose="02020400000000000000" pitchFamily="18" charset="-128"/>
              </a:rPr>
              <a:t>当事者の依頼に基づく関与ではない（しばしば当事者に問題意識がない）</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endParaRPr kumimoji="1"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問題解決できないことを周囲の人々に責められ続けてきた経緯がある事が多い　⇒　がんばってきた「思い」への承認</a:t>
            </a:r>
            <a:endParaRPr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endParaRPr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パワレス（恐怖、不安、無力感、選択肢が無いという思い込み）</a:t>
            </a:r>
            <a:endParaRPr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endParaRPr kumimoji="1"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r>
              <a:rPr kumimoji="1" lang="ja-JP" altLang="en-US" sz="2000" dirty="0">
                <a:latin typeface="UD デジタル 教科書体 NK-R" panose="02020400000000000000" pitchFamily="18" charset="-128"/>
                <a:ea typeface="UD デジタル 教科書体 NK-R" panose="02020400000000000000" pitchFamily="18" charset="-128"/>
              </a:rPr>
              <a:t>トラウマ</a:t>
            </a:r>
            <a:r>
              <a:rPr lang="ja-JP" altLang="en-US" sz="2000" dirty="0">
                <a:latin typeface="UD デジタル 教科書体 NK-R" panose="02020400000000000000" pitchFamily="18" charset="-128"/>
                <a:ea typeface="UD デジタル 教科書体 NK-R" panose="02020400000000000000" pitchFamily="18" charset="-128"/>
              </a:rPr>
              <a:t>（解離症状：感情が麻痺しており、表面的には平然として淡々と話す等、精神的に安定して見えるため、サポートを受けづらい状況になりやすい）</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010400" y="627089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訪問調査・面接の心構え</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吹き出し: 角を丸めた四角形 4">
            <a:extLst>
              <a:ext uri="{FF2B5EF4-FFF2-40B4-BE49-F238E27FC236}">
                <a16:creationId xmlns:a16="http://schemas.microsoft.com/office/drawing/2014/main" id="{FDA89F94-CBAD-7753-4182-713A53C90AAE}"/>
              </a:ext>
            </a:extLst>
          </p:cNvPr>
          <p:cNvSpPr/>
          <p:nvPr/>
        </p:nvSpPr>
        <p:spPr>
          <a:xfrm>
            <a:off x="406088" y="4842928"/>
            <a:ext cx="6579476" cy="1292773"/>
          </a:xfrm>
          <a:prstGeom prst="wedgeRoundRectCallout">
            <a:avLst>
              <a:gd name="adj1" fmla="val 58641"/>
              <a:gd name="adj2" fmla="val 2916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56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緊急介入も意識しつつ、</a:t>
            </a:r>
            <a:r>
              <a:rPr kumimoji="1" lang="ja-JP" altLang="en-US" sz="2400" b="1" i="0" u="sng" strike="noStrike" kern="1200" cap="none" spc="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エンパワメントしながら関わりを開始していく</a:t>
            </a:r>
            <a:r>
              <a:rPr kumimoji="1" lang="ja-JP" altLang="en-US" sz="2400" b="0" i="0" u="none" strike="noStrike" kern="1200" cap="none" spc="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必要があります。</a:t>
            </a:r>
          </a:p>
        </p:txBody>
      </p:sp>
      <p:pic>
        <p:nvPicPr>
          <p:cNvPr id="2" name="Picture 2" descr="フクロウ博士のイラスト">
            <a:extLst>
              <a:ext uri="{FF2B5EF4-FFF2-40B4-BE49-F238E27FC236}">
                <a16:creationId xmlns:a16="http://schemas.microsoft.com/office/drawing/2014/main" id="{7F8DA688-BBFA-949A-5004-F4622638FE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0196" y="4888063"/>
            <a:ext cx="1286033" cy="138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5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6616" y="5500768"/>
            <a:ext cx="878738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二次被害の防止</a:t>
            </a:r>
            <a:r>
              <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虐待を受けている高齢者が自分を責める傾向にあることを理解し、「あなたにも責任がある」等、虐待発生の責任を問うような発言・態度をしないよう対応していくことが求められる</a:t>
            </a:r>
          </a:p>
        </p:txBody>
      </p:sp>
      <p:grpSp>
        <p:nvGrpSpPr>
          <p:cNvPr id="3" name="グループ化 57"/>
          <p:cNvGrpSpPr>
            <a:grpSpLocks/>
          </p:cNvGrpSpPr>
          <p:nvPr/>
        </p:nvGrpSpPr>
        <p:grpSpPr bwMode="auto">
          <a:xfrm>
            <a:off x="1000916" y="1033170"/>
            <a:ext cx="4719638" cy="4232730"/>
            <a:chOff x="952870" y="1452916"/>
            <a:chExt cx="4719506" cy="4232414"/>
          </a:xfrm>
        </p:grpSpPr>
        <p:sp>
          <p:nvSpPr>
            <p:cNvPr id="23594" name="Line 42"/>
            <p:cNvSpPr>
              <a:spLocks noChangeShapeType="1"/>
            </p:cNvSpPr>
            <p:nvPr/>
          </p:nvSpPr>
          <p:spPr bwMode="auto">
            <a:xfrm>
              <a:off x="3071802" y="1785927"/>
              <a:ext cx="105155" cy="953073"/>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5" name="Line 43"/>
            <p:cNvSpPr>
              <a:spLocks noChangeShapeType="1"/>
            </p:cNvSpPr>
            <p:nvPr/>
          </p:nvSpPr>
          <p:spPr bwMode="auto">
            <a:xfrm rot="-2287710">
              <a:off x="952870" y="1452916"/>
              <a:ext cx="23023" cy="780585"/>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6" name="Line 44"/>
            <p:cNvSpPr>
              <a:spLocks noChangeShapeType="1"/>
            </p:cNvSpPr>
            <p:nvPr/>
          </p:nvSpPr>
          <p:spPr bwMode="auto">
            <a:xfrm rot="2898802">
              <a:off x="5249740" y="1491923"/>
              <a:ext cx="114392" cy="730881"/>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7" name="Line 45"/>
            <p:cNvSpPr>
              <a:spLocks noChangeShapeType="1"/>
            </p:cNvSpPr>
            <p:nvPr/>
          </p:nvSpPr>
          <p:spPr bwMode="auto">
            <a:xfrm rot="13404597" flipH="1">
              <a:off x="1430107" y="4973445"/>
              <a:ext cx="211584" cy="711885"/>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8" name="Line 46"/>
            <p:cNvSpPr>
              <a:spLocks noChangeShapeType="1"/>
            </p:cNvSpPr>
            <p:nvPr/>
          </p:nvSpPr>
          <p:spPr bwMode="auto">
            <a:xfrm rot="7948485">
              <a:off x="4628343" y="5193172"/>
              <a:ext cx="29803" cy="780111"/>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9" name="Line 47"/>
            <p:cNvSpPr>
              <a:spLocks noChangeShapeType="1"/>
            </p:cNvSpPr>
            <p:nvPr/>
          </p:nvSpPr>
          <p:spPr bwMode="auto">
            <a:xfrm rot="5400000" flipH="1">
              <a:off x="5172870" y="4471204"/>
              <a:ext cx="214314" cy="701674"/>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sp>
        <p:nvSpPr>
          <p:cNvPr id="54" name="ハート 53"/>
          <p:cNvSpPr/>
          <p:nvPr/>
        </p:nvSpPr>
        <p:spPr>
          <a:xfrm>
            <a:off x="785813" y="1438921"/>
            <a:ext cx="4818062" cy="4323882"/>
          </a:xfrm>
          <a:prstGeom prst="heart">
            <a:avLst/>
          </a:prstGeom>
          <a:solidFill>
            <a:srgbClr val="FF66FF">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23555" name="Text Box 4"/>
          <p:cNvSpPr txBox="1">
            <a:spLocks noChangeArrowheads="1"/>
          </p:cNvSpPr>
          <p:nvPr/>
        </p:nvSpPr>
        <p:spPr bwMode="auto">
          <a:xfrm>
            <a:off x="4076700" y="2427236"/>
            <a:ext cx="4921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可能性</a:t>
            </a:r>
          </a:p>
        </p:txBody>
      </p:sp>
      <p:sp>
        <p:nvSpPr>
          <p:cNvPr id="23556" name="Text Box 5"/>
          <p:cNvSpPr txBox="1">
            <a:spLocks noChangeArrowheads="1"/>
          </p:cNvSpPr>
          <p:nvPr/>
        </p:nvSpPr>
        <p:spPr bwMode="auto">
          <a:xfrm>
            <a:off x="3716338" y="3506736"/>
            <a:ext cx="492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感性</a:t>
            </a:r>
          </a:p>
        </p:txBody>
      </p:sp>
      <p:sp>
        <p:nvSpPr>
          <p:cNvPr id="23557" name="Text Box 6"/>
          <p:cNvSpPr txBox="1">
            <a:spLocks noChangeArrowheads="1"/>
          </p:cNvSpPr>
          <p:nvPr/>
        </p:nvSpPr>
        <p:spPr bwMode="auto">
          <a:xfrm>
            <a:off x="2924175" y="2768548"/>
            <a:ext cx="4921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個性</a:t>
            </a:r>
          </a:p>
        </p:txBody>
      </p:sp>
      <p:sp>
        <p:nvSpPr>
          <p:cNvPr id="23558" name="Text Box 7"/>
          <p:cNvSpPr txBox="1">
            <a:spLocks noChangeArrowheads="1"/>
          </p:cNvSpPr>
          <p:nvPr/>
        </p:nvSpPr>
        <p:spPr bwMode="auto">
          <a:xfrm>
            <a:off x="2924175" y="4375098"/>
            <a:ext cx="492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能力</a:t>
            </a:r>
          </a:p>
        </p:txBody>
      </p:sp>
      <p:sp>
        <p:nvSpPr>
          <p:cNvPr id="23559" name="Text Box 8"/>
          <p:cNvSpPr txBox="1">
            <a:spLocks noChangeArrowheads="1"/>
          </p:cNvSpPr>
          <p:nvPr/>
        </p:nvSpPr>
        <p:spPr bwMode="auto">
          <a:xfrm>
            <a:off x="1844675" y="2570111"/>
            <a:ext cx="4921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美</a:t>
            </a:r>
          </a:p>
        </p:txBody>
      </p:sp>
      <p:sp>
        <p:nvSpPr>
          <p:cNvPr id="23560" name="Text Box 9"/>
          <p:cNvSpPr txBox="1">
            <a:spLocks noChangeArrowheads="1"/>
          </p:cNvSpPr>
          <p:nvPr/>
        </p:nvSpPr>
        <p:spPr bwMode="auto">
          <a:xfrm>
            <a:off x="2205038" y="3362273"/>
            <a:ext cx="4921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生命力</a:t>
            </a:r>
          </a:p>
        </p:txBody>
      </p:sp>
      <p:grpSp>
        <p:nvGrpSpPr>
          <p:cNvPr id="2" name="グループ化 56"/>
          <p:cNvGrpSpPr>
            <a:grpSpLocks/>
          </p:cNvGrpSpPr>
          <p:nvPr/>
        </p:nvGrpSpPr>
        <p:grpSpPr bwMode="auto">
          <a:xfrm>
            <a:off x="-141541" y="552739"/>
            <a:ext cx="6602666" cy="5199882"/>
            <a:chOff x="-141585" y="1202281"/>
            <a:chExt cx="6602865" cy="5199978"/>
          </a:xfrm>
        </p:grpSpPr>
        <p:sp>
          <p:nvSpPr>
            <p:cNvPr id="808971" name="Text Box 11"/>
            <p:cNvSpPr txBox="1">
              <a:spLocks noChangeArrowheads="1"/>
            </p:cNvSpPr>
            <p:nvPr/>
          </p:nvSpPr>
          <p:spPr bwMode="auto">
            <a:xfrm>
              <a:off x="5215055" y="1202281"/>
              <a:ext cx="857276"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競争</a:t>
              </a:r>
            </a:p>
          </p:txBody>
        </p:sp>
        <p:sp>
          <p:nvSpPr>
            <p:cNvPr id="808972" name="Text Box 12"/>
            <p:cNvSpPr txBox="1">
              <a:spLocks noChangeArrowheads="1"/>
            </p:cNvSpPr>
            <p:nvPr/>
          </p:nvSpPr>
          <p:spPr bwMode="auto">
            <a:xfrm>
              <a:off x="2714666" y="1416597"/>
              <a:ext cx="857276"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比較</a:t>
              </a:r>
            </a:p>
          </p:txBody>
        </p:sp>
        <p:sp>
          <p:nvSpPr>
            <p:cNvPr id="808973" name="Text Box 13"/>
            <p:cNvSpPr txBox="1">
              <a:spLocks noChangeArrowheads="1"/>
            </p:cNvSpPr>
            <p:nvPr/>
          </p:nvSpPr>
          <p:spPr bwMode="auto">
            <a:xfrm>
              <a:off x="-141585" y="5724509"/>
              <a:ext cx="1855843"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過剰な期待</a:t>
              </a:r>
            </a:p>
          </p:txBody>
        </p:sp>
        <p:sp>
          <p:nvSpPr>
            <p:cNvPr id="808974" name="Text Box 14"/>
            <p:cNvSpPr txBox="1">
              <a:spLocks noChangeArrowheads="1"/>
            </p:cNvSpPr>
            <p:nvPr/>
          </p:nvSpPr>
          <p:spPr bwMode="auto">
            <a:xfrm>
              <a:off x="200369" y="1387806"/>
              <a:ext cx="938240"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差別</a:t>
              </a:r>
            </a:p>
          </p:txBody>
        </p:sp>
        <p:sp>
          <p:nvSpPr>
            <p:cNvPr id="808975" name="Text Box 15"/>
            <p:cNvSpPr txBox="1">
              <a:spLocks noChangeArrowheads="1"/>
            </p:cNvSpPr>
            <p:nvPr/>
          </p:nvSpPr>
          <p:spPr bwMode="auto">
            <a:xfrm>
              <a:off x="4615620" y="6002202"/>
              <a:ext cx="857276"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暴力</a:t>
              </a:r>
            </a:p>
          </p:txBody>
        </p:sp>
        <p:sp>
          <p:nvSpPr>
            <p:cNvPr id="808970" name="Text Box 10"/>
            <p:cNvSpPr txBox="1">
              <a:spLocks noChangeArrowheads="1"/>
            </p:cNvSpPr>
            <p:nvPr/>
          </p:nvSpPr>
          <p:spPr bwMode="auto">
            <a:xfrm>
              <a:off x="5604004" y="4774221"/>
              <a:ext cx="857276"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無視</a:t>
              </a:r>
            </a:p>
          </p:txBody>
        </p:sp>
      </p:grpSp>
      <p:sp>
        <p:nvSpPr>
          <p:cNvPr id="809008" name="Text Box 48"/>
          <p:cNvSpPr txBox="1">
            <a:spLocks noChangeArrowheads="1"/>
          </p:cNvSpPr>
          <p:nvPr/>
        </p:nvSpPr>
        <p:spPr bwMode="auto">
          <a:xfrm>
            <a:off x="6257925" y="842911"/>
            <a:ext cx="2886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被害者の心理</a:t>
            </a:r>
            <a:r>
              <a:rPr kumimoji="1" lang="en-US" altLang="ja-JP"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809009" name="Text Box 49"/>
          <p:cNvSpPr txBox="1">
            <a:spLocks noChangeArrowheads="1"/>
          </p:cNvSpPr>
          <p:nvPr/>
        </p:nvSpPr>
        <p:spPr bwMode="auto">
          <a:xfrm>
            <a:off x="6417117" y="1344357"/>
            <a:ext cx="24479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恐怖と不安</a:t>
            </a: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安心</a:t>
            </a: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ではない</a:t>
            </a:r>
          </a:p>
          <a:p>
            <a:pPr marL="0" marR="0" lvl="0" indent="0" algn="ctr" defTabSz="914400" rtl="0" eaLnBrk="1" fontAlgn="base" latinLnBrk="0" hangingPunct="1">
              <a:lnSpc>
                <a:spcPct val="80000"/>
              </a:lnSpc>
              <a:spcBef>
                <a:spcPct val="50000"/>
              </a:spcBef>
              <a:spcAft>
                <a:spcPct val="0"/>
              </a:spcAft>
              <a:buClrTx/>
              <a:buSzTx/>
              <a:buFontTx/>
              <a:buNone/>
              <a:tabLst/>
              <a:defRPr/>
            </a:pPr>
            <a:endPar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無力感</a:t>
            </a: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自信</a:t>
            </a: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がない</a:t>
            </a:r>
          </a:p>
          <a:p>
            <a:pPr marL="0" marR="0" lvl="0" indent="0" algn="ctr" defTabSz="914400" rtl="0" eaLnBrk="1" fontAlgn="base" latinLnBrk="0" hangingPunct="1">
              <a:lnSpc>
                <a:spcPct val="80000"/>
              </a:lnSpc>
              <a:spcBef>
                <a:spcPct val="50000"/>
              </a:spcBef>
              <a:spcAft>
                <a:spcPct val="0"/>
              </a:spcAft>
              <a:buClrTx/>
              <a:buSzTx/>
              <a:buFontTx/>
              <a:buNone/>
              <a:tabLst/>
              <a:defRPr/>
            </a:pPr>
            <a:endPar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選択肢がない</a:t>
            </a: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自由</a:t>
            </a: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でない</a:t>
            </a:r>
          </a:p>
        </p:txBody>
      </p:sp>
      <p:sp>
        <p:nvSpPr>
          <p:cNvPr id="23565" name="Rectangle 51"/>
          <p:cNvSpPr>
            <a:spLocks noChangeArrowheads="1"/>
          </p:cNvSpPr>
          <p:nvPr/>
        </p:nvSpPr>
        <p:spPr bwMode="auto">
          <a:xfrm>
            <a:off x="5429943" y="5007168"/>
            <a:ext cx="3742900" cy="72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森田ゆり</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エンパワメントと人権</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2005</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）を参考に作成</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大渕修一監修</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高齢者虐待対応・権利擁護実践</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ハンドブック</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法研出版</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,2008,p.32</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より引用</a:t>
            </a:r>
          </a:p>
        </p:txBody>
      </p:sp>
      <p:grpSp>
        <p:nvGrpSpPr>
          <p:cNvPr id="4" name="グループ化 76"/>
          <p:cNvGrpSpPr>
            <a:grpSpLocks/>
          </p:cNvGrpSpPr>
          <p:nvPr/>
        </p:nvGrpSpPr>
        <p:grpSpPr bwMode="auto">
          <a:xfrm>
            <a:off x="1928813" y="2430411"/>
            <a:ext cx="2571750" cy="2500312"/>
            <a:chOff x="1928794" y="4071942"/>
            <a:chExt cx="2571768" cy="2500330"/>
          </a:xfrm>
        </p:grpSpPr>
        <p:grpSp>
          <p:nvGrpSpPr>
            <p:cNvPr id="23576" name="Group 36"/>
            <p:cNvGrpSpPr>
              <a:grpSpLocks/>
            </p:cNvGrpSpPr>
            <p:nvPr/>
          </p:nvGrpSpPr>
          <p:grpSpPr bwMode="auto">
            <a:xfrm>
              <a:off x="4140200" y="4143380"/>
              <a:ext cx="360362" cy="576263"/>
              <a:chOff x="1791" y="3521"/>
              <a:chExt cx="95" cy="181"/>
            </a:xfrm>
          </p:grpSpPr>
          <p:sp>
            <p:nvSpPr>
              <p:cNvPr id="23592"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3"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77" name="Group 36"/>
            <p:cNvGrpSpPr>
              <a:grpSpLocks/>
            </p:cNvGrpSpPr>
            <p:nvPr/>
          </p:nvGrpSpPr>
          <p:grpSpPr bwMode="auto">
            <a:xfrm>
              <a:off x="3786182" y="5143512"/>
              <a:ext cx="360362" cy="576263"/>
              <a:chOff x="1791" y="3521"/>
              <a:chExt cx="95" cy="181"/>
            </a:xfrm>
          </p:grpSpPr>
          <p:sp>
            <p:nvSpPr>
              <p:cNvPr id="23590"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1"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78" name="Group 36"/>
            <p:cNvGrpSpPr>
              <a:grpSpLocks/>
            </p:cNvGrpSpPr>
            <p:nvPr/>
          </p:nvGrpSpPr>
          <p:grpSpPr bwMode="auto">
            <a:xfrm>
              <a:off x="3000364" y="4446580"/>
              <a:ext cx="360362" cy="576263"/>
              <a:chOff x="1791" y="3521"/>
              <a:chExt cx="95" cy="181"/>
            </a:xfrm>
          </p:grpSpPr>
          <p:sp>
            <p:nvSpPr>
              <p:cNvPr id="23588"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89"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79" name="Group 36"/>
            <p:cNvGrpSpPr>
              <a:grpSpLocks/>
            </p:cNvGrpSpPr>
            <p:nvPr/>
          </p:nvGrpSpPr>
          <p:grpSpPr bwMode="auto">
            <a:xfrm>
              <a:off x="2285984" y="5148271"/>
              <a:ext cx="360362" cy="576263"/>
              <a:chOff x="1791" y="3521"/>
              <a:chExt cx="95" cy="181"/>
            </a:xfrm>
          </p:grpSpPr>
          <p:sp>
            <p:nvSpPr>
              <p:cNvPr id="23586"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87"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80" name="Group 36"/>
            <p:cNvGrpSpPr>
              <a:grpSpLocks/>
            </p:cNvGrpSpPr>
            <p:nvPr/>
          </p:nvGrpSpPr>
          <p:grpSpPr bwMode="auto">
            <a:xfrm>
              <a:off x="1928794" y="4071942"/>
              <a:ext cx="360362" cy="576263"/>
              <a:chOff x="1791" y="3521"/>
              <a:chExt cx="95" cy="181"/>
            </a:xfrm>
          </p:grpSpPr>
          <p:sp>
            <p:nvSpPr>
              <p:cNvPr id="23584"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85"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81" name="Group 36"/>
            <p:cNvGrpSpPr>
              <a:grpSpLocks/>
            </p:cNvGrpSpPr>
            <p:nvPr/>
          </p:nvGrpSpPr>
          <p:grpSpPr bwMode="auto">
            <a:xfrm>
              <a:off x="3000364" y="5996009"/>
              <a:ext cx="360362" cy="576263"/>
              <a:chOff x="1791" y="3521"/>
              <a:chExt cx="95" cy="181"/>
            </a:xfrm>
          </p:grpSpPr>
          <p:sp>
            <p:nvSpPr>
              <p:cNvPr id="23582"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83"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grpSp>
        <p:nvGrpSpPr>
          <p:cNvPr id="11" name="グループ化 82"/>
          <p:cNvGrpSpPr>
            <a:grpSpLocks/>
          </p:cNvGrpSpPr>
          <p:nvPr/>
        </p:nvGrpSpPr>
        <p:grpSpPr bwMode="auto">
          <a:xfrm>
            <a:off x="1150938" y="1728736"/>
            <a:ext cx="3933825" cy="3781425"/>
            <a:chOff x="1150839" y="2226619"/>
            <a:chExt cx="3933294" cy="3782011"/>
          </a:xfrm>
        </p:grpSpPr>
        <p:sp>
          <p:nvSpPr>
            <p:cNvPr id="78" name="下矢印 77"/>
            <p:cNvSpPr/>
            <p:nvPr/>
          </p:nvSpPr>
          <p:spPr>
            <a:xfrm rot="18555522">
              <a:off x="1150766" y="2364826"/>
              <a:ext cx="500140" cy="499995"/>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79" name="下矢印 78"/>
            <p:cNvSpPr/>
            <p:nvPr/>
          </p:nvSpPr>
          <p:spPr>
            <a:xfrm rot="2537659">
              <a:off x="4584138" y="2226619"/>
              <a:ext cx="499995" cy="500139"/>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80" name="下矢印 79"/>
            <p:cNvSpPr/>
            <p:nvPr/>
          </p:nvSpPr>
          <p:spPr>
            <a:xfrm rot="10587095">
              <a:off x="2936535" y="5508490"/>
              <a:ext cx="499995" cy="50014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81" name="下矢印 80"/>
            <p:cNvSpPr/>
            <p:nvPr/>
          </p:nvSpPr>
          <p:spPr>
            <a:xfrm rot="15452400">
              <a:off x="1436478" y="4008143"/>
              <a:ext cx="500139" cy="499995"/>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82" name="下矢印 81"/>
            <p:cNvSpPr/>
            <p:nvPr/>
          </p:nvSpPr>
          <p:spPr>
            <a:xfrm rot="6850444">
              <a:off x="4507876" y="4008142"/>
              <a:ext cx="500139" cy="499995"/>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grpSp>
      <p:sp>
        <p:nvSpPr>
          <p:cNvPr id="7" name="正方形/長方形 6">
            <a:extLst>
              <a:ext uri="{FF2B5EF4-FFF2-40B4-BE49-F238E27FC236}">
                <a16:creationId xmlns:a16="http://schemas.microsoft.com/office/drawing/2014/main" id="{7C6F4E2A-460F-1233-9D04-2E67C36F808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8" name="正方形/長方形 7">
            <a:extLst>
              <a:ext uri="{FF2B5EF4-FFF2-40B4-BE49-F238E27FC236}">
                <a16:creationId xmlns:a16="http://schemas.microsoft.com/office/drawing/2014/main" id="{ED7031FE-6BF5-71A1-B84C-E6DE2A44466E}"/>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被虐者が陥るパワレス状態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四角形: 角を丸くする 4">
            <a:extLst>
              <a:ext uri="{FF2B5EF4-FFF2-40B4-BE49-F238E27FC236}">
                <a16:creationId xmlns:a16="http://schemas.microsoft.com/office/drawing/2014/main" id="{3B3D30ED-39CD-4388-7B54-DDF6869E0B22}"/>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
        <p:nvSpPr>
          <p:cNvPr id="9" name="スライド番号プレースホルダー 8">
            <a:extLst>
              <a:ext uri="{FF2B5EF4-FFF2-40B4-BE49-F238E27FC236}">
                <a16:creationId xmlns:a16="http://schemas.microsoft.com/office/drawing/2014/main" id="{32151C3E-F2F2-42FE-8B44-31E4A7A1351B}"/>
              </a:ext>
            </a:extLst>
          </p:cNvPr>
          <p:cNvSpPr>
            <a:spLocks noGrp="1"/>
          </p:cNvSpPr>
          <p:nvPr>
            <p:ph type="sldNum" sz="quarter" idx="12"/>
          </p:nvPr>
        </p:nvSpPr>
        <p:spPr>
          <a:xfrm>
            <a:off x="7101022" y="6252101"/>
            <a:ext cx="2057400" cy="365125"/>
          </a:xfrm>
        </p:spPr>
        <p:txBody>
          <a:bodyPr/>
          <a:lstStyle/>
          <a:p>
            <a:fld id="{86B44F31-C5EA-4F68-BA5C-6BB7DC596ED2}" type="slidenum">
              <a:rPr kumimoji="1" lang="ja-JP" altLang="en-US" smtClean="0"/>
              <a:pPr/>
              <a:t>13</a:t>
            </a:fld>
            <a:endParaRPr kumimoji="1" lang="ja-JP" altLang="en-US" dirty="0"/>
          </a:p>
        </p:txBody>
      </p:sp>
    </p:spTree>
    <p:extLst>
      <p:ext uri="{BB962C8B-B14F-4D97-AF65-F5344CB8AC3E}">
        <p14:creationId xmlns:p14="http://schemas.microsoft.com/office/powerpoint/2010/main" val="3024619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EDDC8-75FD-24B7-566C-C212D67560D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D2FB222-763C-C885-59B9-018B9A58DF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454504"/>
          </a:xfrm>
          <a:prstGeom prst="rect">
            <a:avLst/>
          </a:prstGeom>
        </p:spPr>
      </p:pic>
      <p:sp>
        <p:nvSpPr>
          <p:cNvPr id="2" name="テキスト ボックス 1">
            <a:extLst>
              <a:ext uri="{FF2B5EF4-FFF2-40B4-BE49-F238E27FC236}">
                <a16:creationId xmlns:a16="http://schemas.microsoft.com/office/drawing/2014/main" id="{F1EA9819-6BD6-8D1A-94C4-89B6BD9A71D8}"/>
              </a:ext>
            </a:extLst>
          </p:cNvPr>
          <p:cNvSpPr txBox="1"/>
          <p:nvPr/>
        </p:nvSpPr>
        <p:spPr>
          <a:xfrm>
            <a:off x="140277" y="6458470"/>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E9BFE10F-C15C-4A86-96D9-E7792323F2F1}"/>
              </a:ext>
            </a:extLst>
          </p:cNvPr>
          <p:cNvSpPr>
            <a:spLocks noGrp="1"/>
          </p:cNvSpPr>
          <p:nvPr>
            <p:ph type="sldNum" sz="quarter" idx="12"/>
          </p:nvPr>
        </p:nvSpPr>
        <p:spPr>
          <a:xfrm>
            <a:off x="8834206" y="6492875"/>
            <a:ext cx="2057400" cy="365125"/>
          </a:xfrm>
        </p:spPr>
        <p:txBody>
          <a:bodyPr/>
          <a:lstStyle/>
          <a:p>
            <a:pPr algn="l"/>
            <a:fld id="{FAEF9944-A4F6-4C59-AEBD-678D6480B8EA}" type="slidenum">
              <a:rPr lang="en-US" smtClean="0"/>
              <a:pPr algn="l"/>
              <a:t>14</a:t>
            </a:fld>
            <a:endParaRPr lang="en-US" dirty="0"/>
          </a:p>
        </p:txBody>
      </p:sp>
    </p:spTree>
    <p:extLst>
      <p:ext uri="{BB962C8B-B14F-4D97-AF65-F5344CB8AC3E}">
        <p14:creationId xmlns:p14="http://schemas.microsoft.com/office/powerpoint/2010/main" val="326510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D939-1420-D100-29DE-7A2495C7A9D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82CB5F0-7FD3-BB2E-CFE2-981134F1C0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508241"/>
          </a:xfrm>
          <a:prstGeom prst="rect">
            <a:avLst/>
          </a:prstGeom>
        </p:spPr>
      </p:pic>
      <p:sp>
        <p:nvSpPr>
          <p:cNvPr id="2" name="テキスト ボックス 1">
            <a:extLst>
              <a:ext uri="{FF2B5EF4-FFF2-40B4-BE49-F238E27FC236}">
                <a16:creationId xmlns:a16="http://schemas.microsoft.com/office/drawing/2014/main" id="{73620C59-128B-26BA-C656-B0914D97FA6D}"/>
              </a:ext>
            </a:extLst>
          </p:cNvPr>
          <p:cNvSpPr txBox="1"/>
          <p:nvPr/>
        </p:nvSpPr>
        <p:spPr>
          <a:xfrm>
            <a:off x="140277" y="6508241"/>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06AAB993-87AB-47F1-8954-C1C4705E97A5}"/>
              </a:ext>
            </a:extLst>
          </p:cNvPr>
          <p:cNvSpPr>
            <a:spLocks noGrp="1"/>
          </p:cNvSpPr>
          <p:nvPr>
            <p:ph type="sldNum" sz="quarter" idx="12"/>
          </p:nvPr>
        </p:nvSpPr>
        <p:spPr>
          <a:xfrm>
            <a:off x="8791676" y="6508241"/>
            <a:ext cx="2057400" cy="365125"/>
          </a:xfrm>
        </p:spPr>
        <p:txBody>
          <a:bodyPr/>
          <a:lstStyle/>
          <a:p>
            <a:pPr algn="l"/>
            <a:fld id="{FAEF9944-A4F6-4C59-AEBD-678D6480B8EA}" type="slidenum">
              <a:rPr lang="en-US" smtClean="0"/>
              <a:pPr algn="l"/>
              <a:t>15</a:t>
            </a:fld>
            <a:endParaRPr lang="en-US" dirty="0"/>
          </a:p>
        </p:txBody>
      </p:sp>
    </p:spTree>
    <p:extLst>
      <p:ext uri="{BB962C8B-B14F-4D97-AF65-F5344CB8AC3E}">
        <p14:creationId xmlns:p14="http://schemas.microsoft.com/office/powerpoint/2010/main" val="93098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C216-83B4-6389-E615-46CBF339FA7E}"/>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A1F2290B-CA76-B942-FE83-DFAB006FA3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455596"/>
          </a:xfrm>
          <a:prstGeom prst="rect">
            <a:avLst/>
          </a:prstGeom>
        </p:spPr>
      </p:pic>
      <p:sp>
        <p:nvSpPr>
          <p:cNvPr id="2" name="テキスト ボックス 1">
            <a:extLst>
              <a:ext uri="{FF2B5EF4-FFF2-40B4-BE49-F238E27FC236}">
                <a16:creationId xmlns:a16="http://schemas.microsoft.com/office/drawing/2014/main" id="{531EA3E3-2137-9DD9-8549-4C524D5B01C8}"/>
              </a:ext>
            </a:extLst>
          </p:cNvPr>
          <p:cNvSpPr txBox="1"/>
          <p:nvPr/>
        </p:nvSpPr>
        <p:spPr>
          <a:xfrm>
            <a:off x="140277" y="6495119"/>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9D14229D-4A2F-4B5B-9A2A-F73CC6D32239}"/>
              </a:ext>
            </a:extLst>
          </p:cNvPr>
          <p:cNvSpPr>
            <a:spLocks noGrp="1"/>
          </p:cNvSpPr>
          <p:nvPr>
            <p:ph type="sldNum" sz="quarter" idx="12"/>
          </p:nvPr>
        </p:nvSpPr>
        <p:spPr>
          <a:xfrm>
            <a:off x="8802307" y="6468548"/>
            <a:ext cx="2057400" cy="365125"/>
          </a:xfrm>
        </p:spPr>
        <p:txBody>
          <a:bodyPr/>
          <a:lstStyle/>
          <a:p>
            <a:pPr algn="l"/>
            <a:fld id="{FAEF9944-A4F6-4C59-AEBD-678D6480B8EA}" type="slidenum">
              <a:rPr lang="en-US" smtClean="0"/>
              <a:pPr algn="l"/>
              <a:t>16</a:t>
            </a:fld>
            <a:endParaRPr lang="en-US" dirty="0"/>
          </a:p>
        </p:txBody>
      </p:sp>
    </p:spTree>
    <p:extLst>
      <p:ext uri="{BB962C8B-B14F-4D97-AF65-F5344CB8AC3E}">
        <p14:creationId xmlns:p14="http://schemas.microsoft.com/office/powerpoint/2010/main" val="5360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3B22E-ACD3-EEDF-0E5C-D8CE6232B60C}"/>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15FFE7F5-588F-1CD5-8F0B-F2F55DBFB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021"/>
            <a:ext cx="9144000" cy="6454588"/>
          </a:xfrm>
          <a:prstGeom prst="rect">
            <a:avLst/>
          </a:prstGeom>
        </p:spPr>
      </p:pic>
      <p:sp>
        <p:nvSpPr>
          <p:cNvPr id="2" name="テキスト ボックス 1">
            <a:extLst>
              <a:ext uri="{FF2B5EF4-FFF2-40B4-BE49-F238E27FC236}">
                <a16:creationId xmlns:a16="http://schemas.microsoft.com/office/drawing/2014/main" id="{113448E4-AF01-FA6D-4F2F-DF810FE164CD}"/>
              </a:ext>
            </a:extLst>
          </p:cNvPr>
          <p:cNvSpPr txBox="1"/>
          <p:nvPr/>
        </p:nvSpPr>
        <p:spPr>
          <a:xfrm>
            <a:off x="140277" y="6458470"/>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68905A83-E155-4BC6-95E5-96E2270C83A9}"/>
              </a:ext>
            </a:extLst>
          </p:cNvPr>
          <p:cNvSpPr>
            <a:spLocks noGrp="1"/>
          </p:cNvSpPr>
          <p:nvPr>
            <p:ph type="sldNum" sz="quarter" idx="12"/>
          </p:nvPr>
        </p:nvSpPr>
        <p:spPr>
          <a:xfrm>
            <a:off x="8887368" y="6521467"/>
            <a:ext cx="2057400" cy="365125"/>
          </a:xfrm>
        </p:spPr>
        <p:txBody>
          <a:bodyPr/>
          <a:lstStyle/>
          <a:p>
            <a:pPr algn="l"/>
            <a:fld id="{FAEF9944-A4F6-4C59-AEBD-678D6480B8EA}" type="slidenum">
              <a:rPr lang="en-US" smtClean="0"/>
              <a:pPr algn="l"/>
              <a:t>17</a:t>
            </a:fld>
            <a:endParaRPr lang="en-US" dirty="0"/>
          </a:p>
        </p:txBody>
      </p:sp>
    </p:spTree>
    <p:extLst>
      <p:ext uri="{BB962C8B-B14F-4D97-AF65-F5344CB8AC3E}">
        <p14:creationId xmlns:p14="http://schemas.microsoft.com/office/powerpoint/2010/main" val="367625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0F11-9229-2EA8-1749-91F863DE181D}"/>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F60C3DE-1DEB-7084-8059-A7E52D7DBB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471842"/>
          </a:xfrm>
          <a:prstGeom prst="rect">
            <a:avLst/>
          </a:prstGeom>
        </p:spPr>
      </p:pic>
      <p:sp>
        <p:nvSpPr>
          <p:cNvPr id="2" name="テキスト ボックス 1">
            <a:extLst>
              <a:ext uri="{FF2B5EF4-FFF2-40B4-BE49-F238E27FC236}">
                <a16:creationId xmlns:a16="http://schemas.microsoft.com/office/drawing/2014/main" id="{96580400-4DB3-DA3F-A413-B202DD2BB5AA}"/>
              </a:ext>
            </a:extLst>
          </p:cNvPr>
          <p:cNvSpPr txBox="1"/>
          <p:nvPr/>
        </p:nvSpPr>
        <p:spPr>
          <a:xfrm>
            <a:off x="140277" y="6490000"/>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56B1A3C9-47A6-4313-AE39-654D8C3F8DD2}"/>
              </a:ext>
            </a:extLst>
          </p:cNvPr>
          <p:cNvSpPr>
            <a:spLocks noGrp="1"/>
          </p:cNvSpPr>
          <p:nvPr>
            <p:ph type="sldNum" sz="quarter" idx="12"/>
          </p:nvPr>
        </p:nvSpPr>
        <p:spPr>
          <a:xfrm>
            <a:off x="8812940" y="6492875"/>
            <a:ext cx="2057400" cy="365125"/>
          </a:xfrm>
        </p:spPr>
        <p:txBody>
          <a:bodyPr/>
          <a:lstStyle/>
          <a:p>
            <a:pPr algn="l"/>
            <a:fld id="{FAEF9944-A4F6-4C59-AEBD-678D6480B8EA}" type="slidenum">
              <a:rPr lang="en-US" smtClean="0"/>
              <a:pPr algn="l"/>
              <a:t>18</a:t>
            </a:fld>
            <a:endParaRPr lang="en-US" dirty="0"/>
          </a:p>
        </p:txBody>
      </p:sp>
    </p:spTree>
    <p:extLst>
      <p:ext uri="{BB962C8B-B14F-4D97-AF65-F5344CB8AC3E}">
        <p14:creationId xmlns:p14="http://schemas.microsoft.com/office/powerpoint/2010/main" val="220213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5267-F12A-12BD-F5C2-F045804F510C}"/>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8504E06B-3DC9-8896-DCD7-CA57B18160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0" cy="6425045"/>
          </a:xfrm>
          <a:prstGeom prst="rect">
            <a:avLst/>
          </a:prstGeom>
        </p:spPr>
      </p:pic>
      <p:sp>
        <p:nvSpPr>
          <p:cNvPr id="2" name="テキスト ボックス 1">
            <a:extLst>
              <a:ext uri="{FF2B5EF4-FFF2-40B4-BE49-F238E27FC236}">
                <a16:creationId xmlns:a16="http://schemas.microsoft.com/office/drawing/2014/main" id="{C5AEDB2D-D586-05DC-C192-964D3A6A8892}"/>
              </a:ext>
            </a:extLst>
          </p:cNvPr>
          <p:cNvSpPr txBox="1"/>
          <p:nvPr/>
        </p:nvSpPr>
        <p:spPr>
          <a:xfrm>
            <a:off x="140276" y="6480629"/>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FAC157BA-B8E2-4CED-8D37-9C2F99A0FE20}"/>
              </a:ext>
            </a:extLst>
          </p:cNvPr>
          <p:cNvSpPr>
            <a:spLocks noGrp="1"/>
          </p:cNvSpPr>
          <p:nvPr>
            <p:ph type="sldNum" sz="quarter" idx="12"/>
          </p:nvPr>
        </p:nvSpPr>
        <p:spPr>
          <a:xfrm>
            <a:off x="8802307" y="6480629"/>
            <a:ext cx="2057400" cy="365125"/>
          </a:xfrm>
        </p:spPr>
        <p:txBody>
          <a:bodyPr/>
          <a:lstStyle/>
          <a:p>
            <a:pPr algn="l"/>
            <a:fld id="{FAEF9944-A4F6-4C59-AEBD-678D6480B8EA}" type="slidenum">
              <a:rPr lang="en-US" smtClean="0"/>
              <a:pPr algn="l"/>
              <a:t>19</a:t>
            </a:fld>
            <a:endParaRPr lang="en-US" dirty="0"/>
          </a:p>
        </p:txBody>
      </p:sp>
    </p:spTree>
    <p:extLst>
      <p:ext uri="{BB962C8B-B14F-4D97-AF65-F5344CB8AC3E}">
        <p14:creationId xmlns:p14="http://schemas.microsoft.com/office/powerpoint/2010/main" val="64339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822961" y="1845734"/>
            <a:ext cx="7925505"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①　演習事例の対応をワークシートを記入しながら</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考えていく事で、</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虐待対応のプロセス</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を理解し身</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につける。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②　</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ワークシートを活用</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することで、研修後も「今は</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どのシートを記入する段階なのか」を意識できる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ようにする。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③ワークを通して、</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対人援助の原点</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を再確認する。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タイトル 6"/>
          <p:cNvSpPr txBox="1">
            <a:spLocks noGrp="1"/>
          </p:cNvSpPr>
          <p:nvPr>
            <p:ph type="title" idx="4294967295"/>
          </p:nvPr>
        </p:nvSpPr>
        <p:spPr>
          <a:xfrm>
            <a:off x="822961" y="696560"/>
            <a:ext cx="7543800" cy="707886"/>
          </a:xfrm>
          <a:prstGeom prst="rect">
            <a:avLst/>
          </a:prstGeom>
          <a:noFill/>
        </p:spPr>
        <p:txBody>
          <a:bodyPr wrap="square" rtlCol="0">
            <a:spAutoFit/>
          </a:bodyPr>
          <a:lstStyle/>
          <a:p>
            <a:pPr algn="ctr"/>
            <a:r>
              <a:rPr lang="ja-JP" altLang="en-US" sz="4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演習の目的</a:t>
            </a:r>
          </a:p>
        </p:txBody>
      </p:sp>
      <p:sp>
        <p:nvSpPr>
          <p:cNvPr id="4" name="正方形/長方形 3">
            <a:extLst>
              <a:ext uri="{FF2B5EF4-FFF2-40B4-BE49-F238E27FC236}">
                <a16:creationId xmlns:a16="http://schemas.microsoft.com/office/drawing/2014/main" id="{EC14AF41-8C5D-0113-E61A-8DE398C31525}"/>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91488967-FDA7-7882-20F1-D674D67B8264}"/>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2D11D1AF-F6E1-4DFB-B324-651CDC94F0C7}"/>
              </a:ext>
            </a:extLst>
          </p:cNvPr>
          <p:cNvSpPr>
            <a:spLocks noGrp="1"/>
          </p:cNvSpPr>
          <p:nvPr>
            <p:ph type="sldNum" sz="quarter" idx="12"/>
          </p:nvPr>
        </p:nvSpPr>
        <p:spPr>
          <a:xfrm>
            <a:off x="6614866" y="6200775"/>
            <a:ext cx="2133600" cy="365125"/>
          </a:xfrm>
        </p:spPr>
        <p:txBody>
          <a:bodyPr/>
          <a:lstStyle/>
          <a:p>
            <a:pPr>
              <a:defRPr/>
            </a:pPr>
            <a:fld id="{CCA985D5-74A5-4032-A7FB-8486440A4F3C}" type="slidenum">
              <a:rPr lang="ja-JP" altLang="en-US" smtClean="0"/>
              <a:pPr>
                <a:defRPr/>
              </a:pPr>
              <a:t>2</a:t>
            </a:fld>
            <a:endParaRPr lang="ja-JP" altLang="en-US" dirty="0"/>
          </a:p>
        </p:txBody>
      </p:sp>
    </p:spTree>
    <p:extLst>
      <p:ext uri="{BB962C8B-B14F-4D97-AF65-F5344CB8AC3E}">
        <p14:creationId xmlns:p14="http://schemas.microsoft.com/office/powerpoint/2010/main" val="412001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本人面接の留意点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388226" y="1768035"/>
            <a:ext cx="8019393" cy="4269937"/>
          </a:xfrm>
          <a:ln>
            <a:solidFill>
              <a:schemeClr val="accent1">
                <a:shade val="15000"/>
              </a:schemeClr>
            </a:solidFill>
          </a:ln>
        </p:spPr>
        <p:txBody>
          <a:bodyPr>
            <a:normAutofit fontScale="62500" lnSpcReduction="20000"/>
          </a:bodyPr>
          <a:lstStyle/>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適切な時間、適切な面接者、適切な言葉、適切な環境の選択</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身体的・精神的安全を確保</a:t>
            </a:r>
            <a:r>
              <a:rPr lang="ja-JP" altLang="en-US" dirty="0">
                <a:latin typeface="UD デジタル 教科書体 NK-R" panose="02020400000000000000" pitchFamily="18" charset="-128"/>
                <a:ea typeface="UD デジタル 教科書体 NK-R" panose="02020400000000000000" pitchFamily="18" charset="-128"/>
              </a:rPr>
              <a:t>する（環境、治療の優先）</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「麻痺」</a:t>
            </a:r>
            <a:r>
              <a:rPr lang="ja-JP" altLang="en-US" dirty="0">
                <a:latin typeface="UD デジタル 教科書体 NK-R" panose="02020400000000000000" pitchFamily="18" charset="-128"/>
                <a:ea typeface="UD デジタル 教科書体 NK-R" panose="02020400000000000000" pitchFamily="18" charset="-128"/>
              </a:rPr>
              <a:t>（感情を閉ざす）</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「覚醒の亢進」</a:t>
            </a:r>
            <a:r>
              <a:rPr lang="ja-JP" altLang="en-US" dirty="0">
                <a:latin typeface="UD デジタル 教科書体 NK-R" panose="02020400000000000000" pitchFamily="18" charset="-128"/>
                <a:ea typeface="UD デジタル 教科書体 NK-R" panose="02020400000000000000" pitchFamily="18" charset="-128"/>
              </a:rPr>
              <a:t>（常に緊張し不安定な状態になる）</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「解離」</a:t>
            </a:r>
            <a:r>
              <a:rPr lang="ja-JP" altLang="en-US" dirty="0">
                <a:latin typeface="UD デジタル 教科書体 NK-R" panose="02020400000000000000" pitchFamily="18" charset="-128"/>
                <a:ea typeface="UD デジタル 教科書体 NK-R" panose="02020400000000000000" pitchFamily="18" charset="-128"/>
              </a:rPr>
              <a:t>（急に様子が変わり、脅えたり、ぼうっとしたりする）などの心理的な反応にも留意する</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質問した内容について</a:t>
            </a: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「言いたくない」と言っても良いことを伝える</a:t>
            </a:r>
            <a:endParaRPr lang="en-US" altLang="ja-JP" u="sng" dirty="0">
              <a:solidFill>
                <a:srgbClr val="FF0000"/>
              </a:solidFill>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本人の</a:t>
            </a: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気持ちのゆらぎ</a:t>
            </a:r>
            <a:r>
              <a:rPr lang="ja-JP" altLang="en-US" dirty="0">
                <a:latin typeface="UD デジタル 教科書体 NK-R" panose="02020400000000000000" pitchFamily="18" charset="-128"/>
                <a:ea typeface="UD デジタル 教科書体 NK-R" panose="02020400000000000000" pitchFamily="18" charset="-128"/>
              </a:rPr>
              <a:t>を理解しながら支援する</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本人を保護したり、サポートしたりしてくれる人の存在を確認する</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面接の事実を伝える人、伏せている人等について確認する　　　　　　　　　　　　　　　　　　　　　　　　　　　　　　　　　　　　　　　　　　　　　　　　　　　　　　　　　　　　　　　　　　　　　　　　　　　　　　　　　</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736381" y="6097332"/>
            <a:ext cx="767123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⇒「お役立ち帳改訂版」</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P.82</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84</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「高齢者虐待対応における本人面接の留意点」参照</a:t>
            </a:r>
          </a:p>
        </p:txBody>
      </p:sp>
      <p:sp>
        <p:nvSpPr>
          <p:cNvPr id="13" name="吹き出し: 角を丸めた四角形 12">
            <a:extLst>
              <a:ext uri="{FF2B5EF4-FFF2-40B4-BE49-F238E27FC236}">
                <a16:creationId xmlns:a16="http://schemas.microsoft.com/office/drawing/2014/main" id="{7AFFC0EE-78AA-A1A4-E668-0A8C6095A9DD}"/>
              </a:ext>
            </a:extLst>
          </p:cNvPr>
          <p:cNvSpPr/>
          <p:nvPr/>
        </p:nvSpPr>
        <p:spPr>
          <a:xfrm>
            <a:off x="567559" y="729549"/>
            <a:ext cx="6768662" cy="857829"/>
          </a:xfrm>
          <a:prstGeom prst="wedgeRoundRectCallout">
            <a:avLst>
              <a:gd name="adj1" fmla="val 54661"/>
              <a:gd name="adj2" fmla="val 29773"/>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b="0" i="0" u="none" strike="noStrike" kern="1200" cap="none" spc="0" normalizeH="0" baseline="0" noProof="0" dirty="0">
                <a:ln>
                  <a:noFill/>
                </a:ln>
                <a:solidFill>
                  <a:schemeClr val="tx2">
                    <a:lumMod val="75000"/>
                  </a:schemeClr>
                </a:solidFill>
                <a:effectLst/>
                <a:uLnTx/>
                <a:uFillTx/>
                <a:latin typeface="UD デジタル 教科書体 NK-R" panose="02020400000000000000" pitchFamily="18" charset="-128"/>
                <a:ea typeface="UD デジタル 教科書体 NK-R" panose="02020400000000000000" pitchFamily="18" charset="-128"/>
              </a:rPr>
              <a:t>本人に会う目的を「安否の確認」（生きているかどうか、救急対応が必要な状態にあるか）に限定しないで、面接に臨むことが大切です。</a:t>
            </a:r>
          </a:p>
        </p:txBody>
      </p:sp>
      <p:pic>
        <p:nvPicPr>
          <p:cNvPr id="14" name="Picture 2" descr="フクロウ博士のイラスト">
            <a:extLst>
              <a:ext uri="{FF2B5EF4-FFF2-40B4-BE49-F238E27FC236}">
                <a16:creationId xmlns:a16="http://schemas.microsoft.com/office/drawing/2014/main" id="{D2D1BAFC-E5ED-ECAA-50F0-B76D13AA30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86494" y="608976"/>
            <a:ext cx="1105561" cy="1188776"/>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AA937704-ECAB-4213-A2DE-9D2980FF15B1}"/>
              </a:ext>
            </a:extLst>
          </p:cNvPr>
          <p:cNvSpPr>
            <a:spLocks noGrp="1"/>
          </p:cNvSpPr>
          <p:nvPr>
            <p:ph type="sldNum" sz="quarter" idx="12"/>
          </p:nvPr>
        </p:nvSpPr>
        <p:spPr>
          <a:xfrm>
            <a:off x="7010400" y="6249024"/>
            <a:ext cx="2133600" cy="365125"/>
          </a:xfrm>
        </p:spPr>
        <p:txBody>
          <a:bodyPr/>
          <a:lstStyle/>
          <a:p>
            <a:pPr>
              <a:defRPr/>
            </a:pPr>
            <a:fld id="{7919BF90-A241-4987-B49B-1A1801C0D912}" type="slidenum">
              <a:rPr lang="ja-JP" altLang="en-US" smtClean="0"/>
              <a:pPr>
                <a:defRPr/>
              </a:pPr>
              <a:t>20</a:t>
            </a:fld>
            <a:endParaRPr lang="ja-JP" altLang="en-US" dirty="0"/>
          </a:p>
        </p:txBody>
      </p:sp>
    </p:spTree>
    <p:extLst>
      <p:ext uri="{BB962C8B-B14F-4D97-AF65-F5344CB8AC3E}">
        <p14:creationId xmlns:p14="http://schemas.microsoft.com/office/powerpoint/2010/main" val="304045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4294967295"/>
          </p:nvPr>
        </p:nvSpPr>
        <p:spPr>
          <a:xfrm>
            <a:off x="479835" y="994696"/>
            <a:ext cx="8184330" cy="4763416"/>
          </a:xfrm>
          <a:ln>
            <a:solidFill>
              <a:schemeClr val="accent1">
                <a:shade val="15000"/>
              </a:schemeClr>
            </a:solidFill>
          </a:ln>
        </p:spPr>
        <p:txBody>
          <a:bodyPr>
            <a:normAutofit fontScale="92500"/>
          </a:bodyPr>
          <a:lstStyle/>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ストレングス</a:t>
            </a:r>
            <a:r>
              <a:rPr lang="ja-JP" altLang="en-US" sz="2800" dirty="0">
                <a:latin typeface="UD デジタル 教科書体 NK-R" panose="02020400000000000000" pitchFamily="18" charset="-128"/>
                <a:ea typeface="UD デジタル 教科書体 NK-R" panose="02020400000000000000" pitchFamily="18" charset="-128"/>
              </a:rPr>
              <a:t>にも目を向ける</a:t>
            </a:r>
            <a:endParaRPr lang="en-US" altLang="ja-JP" sz="2800" dirty="0">
              <a:latin typeface="UD デジタル 教科書体 NK-R" panose="02020400000000000000" pitchFamily="18" charset="-128"/>
              <a:ea typeface="UD デジタル 教科書体 NK-R" panose="02020400000000000000" pitchFamily="18" charset="-128"/>
            </a:endParaRPr>
          </a:p>
          <a:p>
            <a:pPr marL="630238" indent="0">
              <a:buNone/>
            </a:pPr>
            <a:r>
              <a:rPr lang="ja-JP" altLang="en-US" sz="2200" dirty="0">
                <a:latin typeface="UD デジタル 教科書体 NK-R" panose="02020400000000000000" pitchFamily="18" charset="-128"/>
                <a:ea typeface="UD デジタル 教科書体 NK-R" panose="02020400000000000000" pitchFamily="18" charset="-128"/>
              </a:rPr>
              <a:t>虐待のリスクや危害の状況を注視しつつ、同時に、養護者自身がこれまで担ってきた介護、養護者の取り組んできた工夫など、養護者のもつストレングスにも目を向け、それをねぎらうなどの働きかけが重要。</a:t>
            </a:r>
            <a:endParaRPr lang="en-US" altLang="ja-JP" sz="2200" dirty="0">
              <a:latin typeface="UD デジタル 教科書体 NK-R" panose="02020400000000000000" pitchFamily="18" charset="-128"/>
              <a:ea typeface="UD デジタル 教科書体 NK-R" panose="02020400000000000000" pitchFamily="18" charset="-128"/>
            </a:endParaRPr>
          </a:p>
          <a:p>
            <a:pPr marL="630238" indent="0">
              <a:buNone/>
            </a:pP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 養護者の</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自己肯定感</a:t>
            </a:r>
            <a:r>
              <a:rPr lang="ja-JP" altLang="en-US" sz="2800" dirty="0">
                <a:latin typeface="UD デジタル 教科書体 NK-R" panose="02020400000000000000" pitchFamily="18" charset="-128"/>
                <a:ea typeface="UD デジタル 教科書体 NK-R" panose="02020400000000000000" pitchFamily="18" charset="-128"/>
              </a:rPr>
              <a:t>を高める</a:t>
            </a:r>
            <a:endParaRPr lang="en-US" altLang="ja-JP" sz="2800" dirty="0">
              <a:latin typeface="UD デジタル 教科書体 NK-R" panose="02020400000000000000" pitchFamily="18" charset="-128"/>
              <a:ea typeface="UD デジタル 教科書体 NK-R" panose="02020400000000000000" pitchFamily="18" charset="-128"/>
            </a:endParaRPr>
          </a:p>
          <a:p>
            <a:pPr marL="630238" indent="0">
              <a:buNone/>
            </a:pPr>
            <a:r>
              <a:rPr lang="ja-JP" altLang="en-US" sz="2200" dirty="0">
                <a:latin typeface="UD デジタル 教科書体 NK-R" panose="02020400000000000000" pitchFamily="18" charset="-128"/>
                <a:ea typeface="UD デジタル 教科書体 NK-R" panose="02020400000000000000" pitchFamily="18" charset="-128"/>
              </a:rPr>
              <a:t>こうした対話は、養護者の自己肯定感を高めるだけでなく、養護者と支援者の信頼関係の形成、虐待の未然防止等にも有効であるといえる。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養護者が援助を求めていたり虐待の程度が軽度の場合</a:t>
            </a:r>
            <a:endParaRPr lang="en-US" altLang="ja-JP" sz="2800" dirty="0">
              <a:latin typeface="UD デジタル 教科書体 NK-R" panose="02020400000000000000" pitchFamily="18" charset="-128"/>
              <a:ea typeface="UD デジタル 教科書体 NK-R" panose="02020400000000000000" pitchFamily="18" charset="-128"/>
            </a:endParaRPr>
          </a:p>
          <a:p>
            <a:pPr marL="630238" indent="0">
              <a:buNone/>
            </a:pPr>
            <a:r>
              <a:rPr lang="ja-JP" altLang="en-US" sz="2200" dirty="0">
                <a:latin typeface="UD デジタル 教科書体 NK-R" panose="02020400000000000000" pitchFamily="18" charset="-128"/>
                <a:ea typeface="UD デジタル 教科書体 NK-R" panose="02020400000000000000" pitchFamily="18" charset="-128"/>
              </a:rPr>
              <a:t>介護等に関する相談支援として養護者の主訴に沿った受容的な態度で調査を実施</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456B9703-B585-4D71-AEE9-5938A6CF171E}"/>
              </a:ext>
            </a:extLst>
          </p:cNvPr>
          <p:cNvSpPr>
            <a:spLocks noGrp="1"/>
          </p:cNvSpPr>
          <p:nvPr>
            <p:ph type="sldNum" sz="quarter" idx="4294967295"/>
          </p:nvPr>
        </p:nvSpPr>
        <p:spPr>
          <a:xfrm>
            <a:off x="8651875" y="6492875"/>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65</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p:cNvSpPr txBox="1"/>
          <p:nvPr/>
        </p:nvSpPr>
        <p:spPr>
          <a:xfrm>
            <a:off x="4763443" y="5758112"/>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「厚生労働省マニュアル（</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R5)p.87</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」より引用</a:t>
            </a:r>
          </a:p>
        </p:txBody>
      </p:sp>
      <p:sp>
        <p:nvSpPr>
          <p:cNvPr id="5" name="正方形/長方形 4">
            <a:extLst>
              <a:ext uri="{FF2B5EF4-FFF2-40B4-BE49-F238E27FC236}">
                <a16:creationId xmlns:a16="http://schemas.microsoft.com/office/drawing/2014/main" id="{1225CA0C-B737-9CFB-7C98-3478FFDABDB3}"/>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養護者支援（家族等支援）のポイント</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DFA2A9D5-2757-A2DF-04CA-072588040A2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スライド番号プレースホルダー 1">
            <a:extLst>
              <a:ext uri="{FF2B5EF4-FFF2-40B4-BE49-F238E27FC236}">
                <a16:creationId xmlns:a16="http://schemas.microsoft.com/office/drawing/2014/main" id="{68FABA4A-432F-4EAD-A8E8-611A46D422F9}"/>
              </a:ext>
            </a:extLst>
          </p:cNvPr>
          <p:cNvSpPr txBox="1">
            <a:spLocks/>
          </p:cNvSpPr>
          <p:nvPr/>
        </p:nvSpPr>
        <p:spPr>
          <a:xfrm>
            <a:off x="8839200" y="6240248"/>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7919BF90-A241-4987-B49B-1A1801C0D912}" type="slidenum">
              <a:rPr lang="ja-JP" altLang="en-US" sz="1200" smtClean="0"/>
              <a:pPr>
                <a:defRPr/>
              </a:pPr>
              <a:t>21</a:t>
            </a:fld>
            <a:endParaRPr lang="ja-JP" altLang="en-US" sz="1200" dirty="0"/>
          </a:p>
        </p:txBody>
      </p:sp>
    </p:spTree>
    <p:extLst>
      <p:ext uri="{BB962C8B-B14F-4D97-AF65-F5344CB8AC3E}">
        <p14:creationId xmlns:p14="http://schemas.microsoft.com/office/powerpoint/2010/main" val="14596585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6CBD3-843C-0C18-26FE-02C2E9839486}"/>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95B00D8C-07D9-E974-B405-226CEDB0A671}"/>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B1BDF5F1-9708-307E-14C9-89735CD8DDFF}"/>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667D80A3-FE24-DEBD-601D-1D604DA4D91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6A1751D7-88BF-CFEB-9175-810B8D3092D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強みに着目した声掛けを行う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55039FF1-80EB-EE39-72BE-D922BFE51419}"/>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a:t>
            </a: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自分に教えてくれれば片づけるのに。</a:t>
            </a:r>
          </a:p>
        </p:txBody>
      </p:sp>
      <p:sp>
        <p:nvSpPr>
          <p:cNvPr id="10" name="テキスト ボックス 9">
            <a:extLst>
              <a:ext uri="{FF2B5EF4-FFF2-40B4-BE49-F238E27FC236}">
                <a16:creationId xmlns:a16="http://schemas.microsoft.com/office/drawing/2014/main" id="{2FE8B7A2-6A00-F42D-94DE-B03D57F2EC6E}"/>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a:t>
            </a: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「仕舞わなくては」と思って片づけた</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（と思われる）</a:t>
            </a:r>
          </a:p>
        </p:txBody>
      </p:sp>
      <p:sp>
        <p:nvSpPr>
          <p:cNvPr id="19" name="テキスト ボックス 18">
            <a:extLst>
              <a:ext uri="{FF2B5EF4-FFF2-40B4-BE49-F238E27FC236}">
                <a16:creationId xmlns:a16="http://schemas.microsoft.com/office/drawing/2014/main" id="{16C2925E-38F4-A961-1DCF-04CD0FC73382}"/>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ヨーグルト</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をたくさん食べた</a:t>
            </a:r>
          </a:p>
        </p:txBody>
      </p:sp>
      <p:sp>
        <p:nvSpPr>
          <p:cNvPr id="24" name="テキスト ボックス 23">
            <a:extLst>
              <a:ext uri="{FF2B5EF4-FFF2-40B4-BE49-F238E27FC236}">
                <a16:creationId xmlns:a16="http://schemas.microsoft.com/office/drawing/2014/main" id="{EF86057A-8722-9B6E-D22B-5911161798F6}"/>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8C1FAB3B-10F6-DA4B-F76C-555001325FE6}"/>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6CE5F253-4FB0-8EC0-DD2B-AA6DABFC46B8}"/>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cxnSp>
        <p:nvCxnSpPr>
          <p:cNvPr id="6" name="直線矢印コネクタ 5">
            <a:extLst>
              <a:ext uri="{FF2B5EF4-FFF2-40B4-BE49-F238E27FC236}">
                <a16:creationId xmlns:a16="http://schemas.microsoft.com/office/drawing/2014/main" id="{BCCB9DA9-D65D-D58B-A18F-4CC46ED547AC}"/>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11304A4B-A3C5-3A7C-49B1-EAA6E43382A8}"/>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5FF8FB78-D10A-58FF-9B29-09D0BBC3CD44}"/>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7" name="吹き出し: 円形 6">
            <a:extLst>
              <a:ext uri="{FF2B5EF4-FFF2-40B4-BE49-F238E27FC236}">
                <a16:creationId xmlns:a16="http://schemas.microsoft.com/office/drawing/2014/main" id="{663FB391-BB8F-957C-209E-031448E0E806}"/>
              </a:ext>
            </a:extLst>
          </p:cNvPr>
          <p:cNvSpPr/>
          <p:nvPr/>
        </p:nvSpPr>
        <p:spPr bwMode="auto">
          <a:xfrm>
            <a:off x="3897206" y="1190703"/>
            <a:ext cx="3272930" cy="930897"/>
          </a:xfrm>
          <a:prstGeom prst="wedgeEllipseCallout">
            <a:avLst>
              <a:gd name="adj1" fmla="val -69189"/>
              <a:gd name="adj2" fmla="val 17566"/>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お母さんの健康のためにヨーグルトを出してるんですね。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8" name="吹き出し: 円形 7">
            <a:extLst>
              <a:ext uri="{FF2B5EF4-FFF2-40B4-BE49-F238E27FC236}">
                <a16:creationId xmlns:a16="http://schemas.microsoft.com/office/drawing/2014/main" id="{74331A8B-766F-20B5-30C0-3B56E780B283}"/>
              </a:ext>
            </a:extLst>
          </p:cNvPr>
          <p:cNvSpPr/>
          <p:nvPr/>
        </p:nvSpPr>
        <p:spPr bwMode="auto">
          <a:xfrm>
            <a:off x="4326419" y="5044410"/>
            <a:ext cx="2957208" cy="930897"/>
          </a:xfrm>
          <a:prstGeom prst="wedgeEllipseCallout">
            <a:avLst>
              <a:gd name="adj1" fmla="val -98794"/>
              <a:gd name="adj2" fmla="val -24233"/>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嘘をついているんじゃなくて、忘れちゃうからかもしれませんね。</a:t>
            </a: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1" name="吹き出し: 円形 10">
            <a:extLst>
              <a:ext uri="{FF2B5EF4-FFF2-40B4-BE49-F238E27FC236}">
                <a16:creationId xmlns:a16="http://schemas.microsoft.com/office/drawing/2014/main" id="{FEDE0B09-FBD7-FC50-9615-318473E1E9A8}"/>
              </a:ext>
            </a:extLst>
          </p:cNvPr>
          <p:cNvSpPr/>
          <p:nvPr/>
        </p:nvSpPr>
        <p:spPr bwMode="auto">
          <a:xfrm>
            <a:off x="4188184" y="2298819"/>
            <a:ext cx="2957208" cy="930897"/>
          </a:xfrm>
          <a:prstGeom prst="wedgeEllipseCallout">
            <a:avLst>
              <a:gd name="adj1" fmla="val -59978"/>
              <a:gd name="adj2" fmla="val -12738"/>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お母さんは自分で片づけたいって思っておられるんですね。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2" name="吹き出し: 円形 11">
            <a:extLst>
              <a:ext uri="{FF2B5EF4-FFF2-40B4-BE49-F238E27FC236}">
                <a16:creationId xmlns:a16="http://schemas.microsoft.com/office/drawing/2014/main" id="{4F513315-FF5D-C51A-E81F-68CBAF7FB5B4}"/>
              </a:ext>
            </a:extLst>
          </p:cNvPr>
          <p:cNvSpPr/>
          <p:nvPr/>
        </p:nvSpPr>
        <p:spPr bwMode="auto">
          <a:xfrm>
            <a:off x="4587745" y="3390095"/>
            <a:ext cx="4477595" cy="1618403"/>
          </a:xfrm>
          <a:prstGeom prst="wedgeEllipseCallout">
            <a:avLst>
              <a:gd name="adj1" fmla="val -46347"/>
              <a:gd name="adj2" fmla="val -38609"/>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どのような声掛けをしますか？</a:t>
            </a:r>
          </a:p>
        </p:txBody>
      </p:sp>
      <p:sp>
        <p:nvSpPr>
          <p:cNvPr id="13" name="テキスト ボックス 12">
            <a:extLst>
              <a:ext uri="{FF2B5EF4-FFF2-40B4-BE49-F238E27FC236}">
                <a16:creationId xmlns:a16="http://schemas.microsoft.com/office/drawing/2014/main" id="{A1DB2EB0-0FF1-9AA0-6242-1608DA35DE2D}"/>
              </a:ext>
            </a:extLst>
          </p:cNvPr>
          <p:cNvSpPr txBox="1"/>
          <p:nvPr/>
        </p:nvSpPr>
        <p:spPr>
          <a:xfrm>
            <a:off x="4133434" y="625150"/>
            <a:ext cx="2971373" cy="369332"/>
          </a:xfrm>
          <a:prstGeom prst="rect">
            <a:avLst/>
          </a:prstGeom>
          <a:solidFill>
            <a:srgbClr val="FF9999">
              <a:alpha val="26000"/>
            </a:srgbClr>
          </a:solidFill>
          <a:ln>
            <a:solidFill>
              <a:schemeClr val="dk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「強み」に着目した声掛け</a:t>
            </a:r>
          </a:p>
        </p:txBody>
      </p:sp>
      <p:sp>
        <p:nvSpPr>
          <p:cNvPr id="2" name="スライド番号プレースホルダー 1">
            <a:extLst>
              <a:ext uri="{FF2B5EF4-FFF2-40B4-BE49-F238E27FC236}">
                <a16:creationId xmlns:a16="http://schemas.microsoft.com/office/drawing/2014/main" id="{7AF7A4E8-49C3-4A42-98F8-5710F6FB645C}"/>
              </a:ext>
            </a:extLst>
          </p:cNvPr>
          <p:cNvSpPr>
            <a:spLocks noGrp="1"/>
          </p:cNvSpPr>
          <p:nvPr>
            <p:ph type="sldNum" sz="quarter" idx="12"/>
          </p:nvPr>
        </p:nvSpPr>
        <p:spPr>
          <a:xfrm>
            <a:off x="7010400" y="6158708"/>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1" lang="en-US" altLang="ja-JP"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1" name="四角形: 角を丸くする 20">
            <a:extLst>
              <a:ext uri="{FF2B5EF4-FFF2-40B4-BE49-F238E27FC236}">
                <a16:creationId xmlns:a16="http://schemas.microsoft.com/office/drawing/2014/main" id="{570AD721-2CDB-455C-806B-8D26AF752979}"/>
              </a:ext>
            </a:extLst>
          </p:cNvPr>
          <p:cNvSpPr/>
          <p:nvPr/>
        </p:nvSpPr>
        <p:spPr>
          <a:xfrm>
            <a:off x="5255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1420118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5DCF-24FB-0A3B-9BAA-249B2DA3BC2B}"/>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122B5686-2061-7BED-425C-CD5970225CA4}"/>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300E6C01-8F37-B40B-9D4D-7FDBC739961E}"/>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5F29ABA9-71E3-D105-3C79-4E1C01F7191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CC546D75-75B3-3CBD-B6AC-9DCB91225400}"/>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虐待が生じる契機をとらえ、回避の方法を考える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6CFE49D1-85C8-6FB7-1B71-DA69D523FAB7}"/>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隠すなんて卑怯だし、自分に教えてくれれば片づけるのに。</a:t>
            </a:r>
          </a:p>
        </p:txBody>
      </p:sp>
      <p:sp>
        <p:nvSpPr>
          <p:cNvPr id="10" name="テキスト ボックス 9">
            <a:extLst>
              <a:ext uri="{FF2B5EF4-FFF2-40B4-BE49-F238E27FC236}">
                <a16:creationId xmlns:a16="http://schemas.microsoft.com/office/drawing/2014/main" id="{2EA44A69-F368-2544-9E9C-C6ADD5AF9778}"/>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紙パンツが汚れて、「仕舞わなくては」と思って片づけた（と思われる）</a:t>
            </a:r>
          </a:p>
        </p:txBody>
      </p:sp>
      <p:sp>
        <p:nvSpPr>
          <p:cNvPr id="19" name="テキスト ボックス 18">
            <a:extLst>
              <a:ext uri="{FF2B5EF4-FFF2-40B4-BE49-F238E27FC236}">
                <a16:creationId xmlns:a16="http://schemas.microsoft.com/office/drawing/2014/main" id="{ED59BDE9-26C1-831A-ADDF-CBB10A9CD97E}"/>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ヨーグルトをたくさん食べた</a:t>
            </a:r>
          </a:p>
        </p:txBody>
      </p:sp>
      <p:sp>
        <p:nvSpPr>
          <p:cNvPr id="20" name="矢印: 下 19">
            <a:extLst>
              <a:ext uri="{FF2B5EF4-FFF2-40B4-BE49-F238E27FC236}">
                <a16:creationId xmlns:a16="http://schemas.microsoft.com/office/drawing/2014/main" id="{0F79C5AB-7EE9-E9AA-9883-FEA748200DD2}"/>
              </a:ext>
            </a:extLst>
          </p:cNvPr>
          <p:cNvSpPr/>
          <p:nvPr/>
        </p:nvSpPr>
        <p:spPr bwMode="auto">
          <a:xfrm rot="16200000">
            <a:off x="5544525" y="78304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1" name="矢印: 下 20">
            <a:extLst>
              <a:ext uri="{FF2B5EF4-FFF2-40B4-BE49-F238E27FC236}">
                <a16:creationId xmlns:a16="http://schemas.microsoft.com/office/drawing/2014/main" id="{FEFAD3C2-0187-311D-AB45-B772FBB1F8D9}"/>
              </a:ext>
            </a:extLst>
          </p:cNvPr>
          <p:cNvSpPr/>
          <p:nvPr/>
        </p:nvSpPr>
        <p:spPr bwMode="auto">
          <a:xfrm rot="16200000">
            <a:off x="5544525" y="162641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2" name="矢印: 下 21">
            <a:extLst>
              <a:ext uri="{FF2B5EF4-FFF2-40B4-BE49-F238E27FC236}">
                <a16:creationId xmlns:a16="http://schemas.microsoft.com/office/drawing/2014/main" id="{D46AB74C-33F6-78E6-FC9A-F33CD707D2A4}"/>
              </a:ext>
            </a:extLst>
          </p:cNvPr>
          <p:cNvSpPr/>
          <p:nvPr/>
        </p:nvSpPr>
        <p:spPr bwMode="auto">
          <a:xfrm rot="16200000">
            <a:off x="5544525" y="269591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4" name="テキスト ボックス 23">
            <a:extLst>
              <a:ext uri="{FF2B5EF4-FFF2-40B4-BE49-F238E27FC236}">
                <a16:creationId xmlns:a16="http://schemas.microsoft.com/office/drawing/2014/main" id="{1C383D19-9C2E-5DFE-8D2B-72E0664D5525}"/>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AC4AF45B-0C9A-C1C8-8E4F-8FE04680BFA4}"/>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F429FAEF-174D-C4C5-F816-1AC8766ADCD3}"/>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sp>
        <p:nvSpPr>
          <p:cNvPr id="27" name="矢印: 下 26">
            <a:extLst>
              <a:ext uri="{FF2B5EF4-FFF2-40B4-BE49-F238E27FC236}">
                <a16:creationId xmlns:a16="http://schemas.microsoft.com/office/drawing/2014/main" id="{D6C0DCA1-C1F6-2CA9-0098-5464209EDE91}"/>
              </a:ext>
            </a:extLst>
          </p:cNvPr>
          <p:cNvSpPr/>
          <p:nvPr/>
        </p:nvSpPr>
        <p:spPr bwMode="auto">
          <a:xfrm rot="16200000">
            <a:off x="5041464" y="3567165"/>
            <a:ext cx="276638" cy="2745607"/>
          </a:xfrm>
          <a:custGeom>
            <a:avLst/>
            <a:gdLst>
              <a:gd name="connsiteX0" fmla="*/ 0 w 276638"/>
              <a:gd name="connsiteY0" fmla="*/ 2607288 h 2745607"/>
              <a:gd name="connsiteX1" fmla="*/ 69160 w 276638"/>
              <a:gd name="connsiteY1" fmla="*/ 2607288 h 2745607"/>
              <a:gd name="connsiteX2" fmla="*/ 69160 w 276638"/>
              <a:gd name="connsiteY2" fmla="*/ 0 h 2745607"/>
              <a:gd name="connsiteX3" fmla="*/ 207479 w 276638"/>
              <a:gd name="connsiteY3" fmla="*/ 0 h 2745607"/>
              <a:gd name="connsiteX4" fmla="*/ 207479 w 276638"/>
              <a:gd name="connsiteY4" fmla="*/ 2607288 h 2745607"/>
              <a:gd name="connsiteX5" fmla="*/ 276638 w 276638"/>
              <a:gd name="connsiteY5" fmla="*/ 2607288 h 2745607"/>
              <a:gd name="connsiteX6" fmla="*/ 138319 w 276638"/>
              <a:gd name="connsiteY6" fmla="*/ 2745607 h 2745607"/>
              <a:gd name="connsiteX7" fmla="*/ 0 w 276638"/>
              <a:gd name="connsiteY7" fmla="*/ 2607288 h 274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38" h="2745607" extrusionOk="0">
                <a:moveTo>
                  <a:pt x="0" y="2607288"/>
                </a:moveTo>
                <a:cubicBezTo>
                  <a:pt x="34204" y="2606485"/>
                  <a:pt x="43527" y="2603076"/>
                  <a:pt x="69160" y="2607288"/>
                </a:cubicBezTo>
                <a:cubicBezTo>
                  <a:pt x="202042" y="2209776"/>
                  <a:pt x="-15791" y="1149919"/>
                  <a:pt x="69160" y="0"/>
                </a:cubicBezTo>
                <a:cubicBezTo>
                  <a:pt x="120148" y="9570"/>
                  <a:pt x="191173" y="8047"/>
                  <a:pt x="207479" y="0"/>
                </a:cubicBezTo>
                <a:cubicBezTo>
                  <a:pt x="227666" y="891039"/>
                  <a:pt x="359959" y="1491779"/>
                  <a:pt x="207479" y="2607288"/>
                </a:cubicBezTo>
                <a:cubicBezTo>
                  <a:pt x="218037" y="2610146"/>
                  <a:pt x="265812" y="2601841"/>
                  <a:pt x="276638" y="2607288"/>
                </a:cubicBezTo>
                <a:cubicBezTo>
                  <a:pt x="209118" y="2661708"/>
                  <a:pt x="177712" y="2684146"/>
                  <a:pt x="138319" y="2745607"/>
                </a:cubicBezTo>
                <a:cubicBezTo>
                  <a:pt x="81341" y="2677087"/>
                  <a:pt x="54109" y="2658755"/>
                  <a:pt x="0" y="2607288"/>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8" name="テキスト ボックス 27">
            <a:extLst>
              <a:ext uri="{FF2B5EF4-FFF2-40B4-BE49-F238E27FC236}">
                <a16:creationId xmlns:a16="http://schemas.microsoft.com/office/drawing/2014/main" id="{9314FF0D-E706-2816-03C5-5AF44B24576B}"/>
              </a:ext>
            </a:extLst>
          </p:cNvPr>
          <p:cNvSpPr txBox="1"/>
          <p:nvPr/>
        </p:nvSpPr>
        <p:spPr>
          <a:xfrm>
            <a:off x="6648682" y="1007504"/>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ヨーグルトの量が多いのかもしれないですね。主治医に相談してみましょうか。</a:t>
            </a:r>
          </a:p>
        </p:txBody>
      </p:sp>
      <p:sp>
        <p:nvSpPr>
          <p:cNvPr id="29" name="テキスト ボックス 28">
            <a:extLst>
              <a:ext uri="{FF2B5EF4-FFF2-40B4-BE49-F238E27FC236}">
                <a16:creationId xmlns:a16="http://schemas.microsoft.com/office/drawing/2014/main" id="{ACB20589-D6D7-21F7-20C3-B5889C30C5CA}"/>
              </a:ext>
            </a:extLst>
          </p:cNvPr>
          <p:cNvSpPr txBox="1"/>
          <p:nvPr/>
        </p:nvSpPr>
        <p:spPr>
          <a:xfrm>
            <a:off x="6648682" y="2328532"/>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汚れた紙パンツを入れる場所が分かるようにしてみましょうか？</a:t>
            </a:r>
          </a:p>
        </p:txBody>
      </p:sp>
      <p:sp>
        <p:nvSpPr>
          <p:cNvPr id="30" name="テキスト ボックス 29">
            <a:extLst>
              <a:ext uri="{FF2B5EF4-FFF2-40B4-BE49-F238E27FC236}">
                <a16:creationId xmlns:a16="http://schemas.microsoft.com/office/drawing/2014/main" id="{CE3874C2-DD0D-026A-553D-5EA487436D1B}"/>
              </a:ext>
            </a:extLst>
          </p:cNvPr>
          <p:cNvSpPr txBox="1"/>
          <p:nvPr/>
        </p:nvSpPr>
        <p:spPr>
          <a:xfrm>
            <a:off x="6648682" y="3653266"/>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カッとなった時、叩いたり蹴ったりしないで、発散できる方法を考えましょう。</a:t>
            </a:r>
          </a:p>
        </p:txBody>
      </p:sp>
      <p:sp>
        <p:nvSpPr>
          <p:cNvPr id="31" name="テキスト ボックス 30">
            <a:extLst>
              <a:ext uri="{FF2B5EF4-FFF2-40B4-BE49-F238E27FC236}">
                <a16:creationId xmlns:a16="http://schemas.microsoft.com/office/drawing/2014/main" id="{185E5C4D-85B4-9322-41AE-03F3F6C577DE}"/>
              </a:ext>
            </a:extLst>
          </p:cNvPr>
          <p:cNvSpPr txBox="1"/>
          <p:nvPr/>
        </p:nvSpPr>
        <p:spPr>
          <a:xfrm>
            <a:off x="6648682" y="4986944"/>
            <a:ext cx="2203215" cy="923330"/>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息子さんが怒鳴りだした時、その場を離れることができますか？</a:t>
            </a:r>
          </a:p>
        </p:txBody>
      </p:sp>
      <p:cxnSp>
        <p:nvCxnSpPr>
          <p:cNvPr id="6" name="直線矢印コネクタ 5">
            <a:extLst>
              <a:ext uri="{FF2B5EF4-FFF2-40B4-BE49-F238E27FC236}">
                <a16:creationId xmlns:a16="http://schemas.microsoft.com/office/drawing/2014/main" id="{3390237F-AAF8-B83F-BBE6-CF83664EC92E}"/>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6816FF01-0C3A-BBA9-EB2C-2B8372C2A724}"/>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BC5CCA69-D0B0-5AE2-3B9E-258B70A9AADA}"/>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テキスト ボックス 1">
            <a:extLst>
              <a:ext uri="{FF2B5EF4-FFF2-40B4-BE49-F238E27FC236}">
                <a16:creationId xmlns:a16="http://schemas.microsoft.com/office/drawing/2014/main" id="{B85C8F8C-2D98-61BF-3AD8-C8C848632392}"/>
              </a:ext>
            </a:extLst>
          </p:cNvPr>
          <p:cNvSpPr txBox="1"/>
          <p:nvPr/>
        </p:nvSpPr>
        <p:spPr>
          <a:xfrm>
            <a:off x="6133996" y="576984"/>
            <a:ext cx="2971373" cy="369332"/>
          </a:xfrm>
          <a:prstGeom prst="rect">
            <a:avLst/>
          </a:prstGeom>
          <a:solidFill>
            <a:schemeClr val="accent1">
              <a:alpha val="26000"/>
            </a:schemeClr>
          </a:solidFill>
          <a:ln>
            <a:solidFill>
              <a:schemeClr val="dk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場面を回避するための提案</a:t>
            </a:r>
          </a:p>
        </p:txBody>
      </p:sp>
      <p:sp>
        <p:nvSpPr>
          <p:cNvPr id="7" name="スライド番号プレースホルダー 6">
            <a:extLst>
              <a:ext uri="{FF2B5EF4-FFF2-40B4-BE49-F238E27FC236}">
                <a16:creationId xmlns:a16="http://schemas.microsoft.com/office/drawing/2014/main" id="{F197CCF1-9906-4EE7-9F5A-2FBD7EB6C514}"/>
              </a:ext>
            </a:extLst>
          </p:cNvPr>
          <p:cNvSpPr>
            <a:spLocks noGrp="1"/>
          </p:cNvSpPr>
          <p:nvPr>
            <p:ph type="sldNum" sz="quarter" idx="12"/>
          </p:nvPr>
        </p:nvSpPr>
        <p:spPr>
          <a:xfrm>
            <a:off x="7036012" y="6216739"/>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90095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31421" y="621320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養護者へのアプローチの考え方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2" name="テキスト ボックス 11">
            <a:extLst>
              <a:ext uri="{FF2B5EF4-FFF2-40B4-BE49-F238E27FC236}">
                <a16:creationId xmlns:a16="http://schemas.microsoft.com/office/drawing/2014/main" id="{A151612D-85A0-8155-8244-92E04A89E598}"/>
              </a:ext>
            </a:extLst>
          </p:cNvPr>
          <p:cNvSpPr txBox="1"/>
          <p:nvPr/>
        </p:nvSpPr>
        <p:spPr>
          <a:xfrm>
            <a:off x="702151" y="2460157"/>
            <a:ext cx="7525406" cy="3355919"/>
          </a:xfrm>
          <a:prstGeom prst="rect">
            <a:avLst/>
          </a:prstGeom>
          <a:noFill/>
          <a:ln>
            <a:solidFill>
              <a:schemeClr val="accent1">
                <a:shade val="15000"/>
              </a:schemeClr>
            </a:solidFill>
          </a:ln>
        </p:spPr>
        <p:txBody>
          <a:bodyPr wrap="square">
            <a:spAutoFit/>
          </a:bodyPr>
          <a:lstStyle/>
          <a:p>
            <a:pPr marL="273050" indent="-273050">
              <a:lnSpc>
                <a:spcPts val="2500"/>
              </a:lnSpc>
              <a:spcBef>
                <a:spcPts val="600"/>
              </a:spcBef>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養護者と連絡がなかなか取れないことが、高齢者の支援体制を検討するにあたって支障となる場合もある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730250" indent="-285750">
              <a:lnSpc>
                <a:spcPts val="20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電話や文書等（置手紙や郵送）によって養護者からの返信を求める場合もある</a:t>
            </a:r>
            <a:endParaRPr lang="en-US" altLang="ja-JP" dirty="0">
              <a:latin typeface="UD デジタル 教科書体 NK-R" panose="02020400000000000000" pitchFamily="18" charset="-128"/>
              <a:ea typeface="UD デジタル 教科書体 NK-R" panose="02020400000000000000" pitchFamily="18" charset="-128"/>
            </a:endParaRPr>
          </a:p>
          <a:p>
            <a:pPr marL="730250" indent="-285750">
              <a:lnSpc>
                <a:spcPts val="20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文書には連絡の目的、返信する際の窓口、期日、責任主体を明記する</a:t>
            </a:r>
            <a:endParaRPr lang="en-US" altLang="ja-JP" dirty="0">
              <a:latin typeface="UD デジタル 教科書体 NK-R" panose="02020400000000000000" pitchFamily="18" charset="-128"/>
              <a:ea typeface="UD デジタル 教科書体 NK-R" panose="02020400000000000000" pitchFamily="18" charset="-128"/>
            </a:endParaRPr>
          </a:p>
          <a:p>
            <a:pPr marL="730250" indent="-285750">
              <a:lnSpc>
                <a:spcPts val="2000"/>
              </a:lnSpc>
              <a:spcBef>
                <a:spcPts val="600"/>
              </a:spcBef>
              <a:buFont typeface="Arial" panose="020B0604020202020204" pitchFamily="34" charset="0"/>
              <a:buChar char="•"/>
            </a:pP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期日までに返信が無い場合には、区市町村の責任に基づいた介入がありうることを明記</a:t>
            </a:r>
            <a:r>
              <a:rPr lang="ja-JP" altLang="en-US" dirty="0">
                <a:latin typeface="UD デジタル 教科書体 NK-R" panose="02020400000000000000" pitchFamily="18" charset="-128"/>
                <a:ea typeface="UD デジタル 教科書体 NK-R" panose="02020400000000000000" pitchFamily="18" charset="-128"/>
              </a:rPr>
              <a:t>する　　　など　</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marL="357188" indent="-357188">
              <a:lnSpc>
                <a:spcPts val="2500"/>
              </a:lnSpc>
              <a:spcBef>
                <a:spcPts val="600"/>
              </a:spcBef>
              <a:buFont typeface="Wingdings" panose="05000000000000000000" pitchFamily="2" charset="2"/>
              <a:buChar char="l"/>
            </a:pP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返信が無いときの対応方法についても検討しておく</a:t>
            </a:r>
            <a:r>
              <a:rPr lang="ja-JP" altLang="en-US" sz="2000" dirty="0">
                <a:latin typeface="UD デジタル 教科書体 NK-R" panose="02020400000000000000" pitchFamily="18" charset="-128"/>
                <a:ea typeface="UD デジタル 教科書体 NK-R" panose="02020400000000000000" pitchFamily="18" charset="-128"/>
              </a:rPr>
              <a:t>ことが、虐待対応の膠着化を防ぐことになる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6" name="吹き出し: 角を丸めた四角形 5">
            <a:extLst>
              <a:ext uri="{FF2B5EF4-FFF2-40B4-BE49-F238E27FC236}">
                <a16:creationId xmlns:a16="http://schemas.microsoft.com/office/drawing/2014/main" id="{B565AFAC-A593-75DF-7050-C4F175ED7D39}"/>
              </a:ext>
            </a:extLst>
          </p:cNvPr>
          <p:cNvSpPr/>
          <p:nvPr/>
        </p:nvSpPr>
        <p:spPr>
          <a:xfrm>
            <a:off x="693683" y="715658"/>
            <a:ext cx="6337738" cy="1607974"/>
          </a:xfrm>
          <a:prstGeom prst="wedgeRoundRectCallout">
            <a:avLst>
              <a:gd name="adj1" fmla="val 56773"/>
              <a:gd name="adj2" fmla="val 390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ts val="2500"/>
              </a:lnSpc>
              <a:spcBef>
                <a:spcPts val="600"/>
              </a:spcBef>
            </a:pPr>
            <a:r>
              <a:rPr lang="ja-JP" altLang="en-US" sz="16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養護者の「見ている風景」を理解してアプローチするためにも</a:t>
            </a:r>
            <a:endPar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pP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家庭状況や養護者の生活歴・成育歴、養護者・世帯全体にこれまでどのような支援機関が関わっていたか等の情報収集を行うことが大切です。</a:t>
            </a:r>
            <a:endPar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p:txBody>
      </p:sp>
      <p:pic>
        <p:nvPicPr>
          <p:cNvPr id="9" name="Picture 2" descr="フクロウ博士のイラスト">
            <a:extLst>
              <a:ext uri="{FF2B5EF4-FFF2-40B4-BE49-F238E27FC236}">
                <a16:creationId xmlns:a16="http://schemas.microsoft.com/office/drawing/2014/main" id="{E4ED8473-C571-EA83-0F0E-D991732922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4366" y="1031677"/>
            <a:ext cx="1249012" cy="134302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28F5CB64-6E4E-86C9-823B-48F57627A7D2}"/>
              </a:ext>
            </a:extLst>
          </p:cNvPr>
          <p:cNvSpPr txBox="1"/>
          <p:nvPr/>
        </p:nvSpPr>
        <p:spPr>
          <a:xfrm>
            <a:off x="693683" y="5950545"/>
            <a:ext cx="7542342" cy="307777"/>
          </a:xfrm>
          <a:prstGeom prst="rect">
            <a:avLst/>
          </a:prstGeom>
          <a:noFill/>
        </p:spPr>
        <p:txBody>
          <a:bodyPr wrap="square" rtlCol="0">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 「お役立ち帳改訂版」</a:t>
            </a:r>
            <a:r>
              <a:rPr lang="en-US" altLang="ja-JP" sz="1400" dirty="0">
                <a:latin typeface="UD デジタル 教科書体 NK-R" panose="02020400000000000000" pitchFamily="18" charset="-128"/>
                <a:ea typeface="UD デジタル 教科書体 NK-R" panose="02020400000000000000" pitchFamily="18" charset="-128"/>
              </a:rPr>
              <a:t> P.70</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78</a:t>
            </a:r>
            <a:r>
              <a:rPr lang="ja-JP" altLang="en-US" sz="1400" dirty="0">
                <a:latin typeface="UD デジタル 教科書体 NK-R" panose="02020400000000000000" pitchFamily="18" charset="-128"/>
                <a:ea typeface="UD デジタル 教科書体 NK-R" panose="02020400000000000000" pitchFamily="18" charset="-128"/>
              </a:rPr>
              <a:t>「養護者への対応の基本」</a:t>
            </a:r>
            <a:r>
              <a:rPr lang="en-US" altLang="ja-JP" sz="1400" dirty="0">
                <a:latin typeface="UD デジタル 教科書体 NK-R" panose="02020400000000000000" pitchFamily="18" charset="-128"/>
                <a:ea typeface="UD デジタル 教科書体 NK-R" panose="02020400000000000000" pitchFamily="18" charset="-128"/>
              </a:rPr>
              <a:t>P,79</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80</a:t>
            </a:r>
            <a:r>
              <a:rPr lang="ja-JP" altLang="en-US" sz="1400" dirty="0">
                <a:latin typeface="UD デジタル 教科書体 NK-R" panose="02020400000000000000" pitchFamily="18" charset="-128"/>
                <a:ea typeface="UD デジタル 教科書体 NK-R" panose="02020400000000000000" pitchFamily="18" charset="-128"/>
              </a:rPr>
              <a:t>「文書例１，２」、参照</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81012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25002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訪問調査の考え方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2" name="テキスト ボックス 11">
            <a:extLst>
              <a:ext uri="{FF2B5EF4-FFF2-40B4-BE49-F238E27FC236}">
                <a16:creationId xmlns:a16="http://schemas.microsoft.com/office/drawing/2014/main" id="{A151612D-85A0-8155-8244-92E04A89E598}"/>
              </a:ext>
            </a:extLst>
          </p:cNvPr>
          <p:cNvSpPr txBox="1"/>
          <p:nvPr/>
        </p:nvSpPr>
        <p:spPr>
          <a:xfrm>
            <a:off x="683173" y="743910"/>
            <a:ext cx="7525406" cy="5015732"/>
          </a:xfrm>
          <a:prstGeom prst="rect">
            <a:avLst/>
          </a:prstGeom>
          <a:noFill/>
          <a:ln>
            <a:solidFill>
              <a:schemeClr val="accent1">
                <a:shade val="15000"/>
              </a:schemeClr>
            </a:solidFill>
          </a:ln>
        </p:spPr>
        <p:txBody>
          <a:bodyPr wrap="square">
            <a:spAutoFit/>
          </a:bodyPr>
          <a:lstStyle/>
          <a:p>
            <a:pPr marL="342900" indent="-258763">
              <a:lnSpc>
                <a:spcPts val="2500"/>
              </a:lnSpc>
              <a:spcBef>
                <a:spcPts val="0"/>
              </a:spcBef>
              <a:buFont typeface="Wingdings" panose="05000000000000000000" pitchFamily="2" charset="2"/>
              <a:buChar char="l"/>
              <a:tabLst>
                <a:tab pos="452438" algn="l"/>
              </a:tabLst>
            </a:pPr>
            <a:endParaRPr lang="en-US" altLang="ja-JP" sz="400" dirty="0">
              <a:latin typeface="UD デジタル 教科書体 NK-R" panose="02020400000000000000" pitchFamily="18" charset="-128"/>
              <a:ea typeface="UD デジタル 教科書体 NK-R" panose="02020400000000000000" pitchFamily="18" charset="-128"/>
            </a:endParaRPr>
          </a:p>
          <a:p>
            <a:pPr marL="342900" indent="-342900">
              <a:lnSpc>
                <a:spcPts val="2500"/>
              </a:lnSpc>
              <a:spcBef>
                <a:spcPts val="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何度も接触する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742950" lvl="1" indent="-285750">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緊急性が高くなければ、「</a:t>
            </a: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単純接触効果</a:t>
            </a:r>
            <a:r>
              <a:rPr lang="ja-JP" altLang="en-US" dirty="0">
                <a:latin typeface="UD デジタル 教科書体 NK-R" panose="02020400000000000000" pitchFamily="18" charset="-128"/>
                <a:ea typeface="UD デジタル 教科書体 NK-R" panose="02020400000000000000" pitchFamily="18" charset="-128"/>
              </a:rPr>
              <a:t>（一度に長くよりも、短くこまめに回数を重ねることの方が警戒心が薄れ、好意度が増していく）</a:t>
            </a:r>
            <a:endParaRPr lang="en-US" altLang="ja-JP" dirty="0">
              <a:latin typeface="UD デジタル 教科書体 NK-R" panose="02020400000000000000" pitchFamily="18" charset="-128"/>
              <a:ea typeface="UD デジタル 教科書体 NK-R" panose="02020400000000000000" pitchFamily="18" charset="-128"/>
            </a:endParaRPr>
          </a:p>
          <a:p>
            <a:pPr marL="742950" lvl="1" indent="-285750">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緊急性が高い時には、ハードアプローチに切り替える</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buFont typeface="Wingdings" panose="05000000000000000000" pitchFamily="2" charset="2"/>
              <a:buChar char="l"/>
            </a:pPr>
            <a:endParaRPr lang="en-US" altLang="ja-JP" sz="1800" dirty="0"/>
          </a:p>
          <a:p>
            <a:pPr marL="357188" indent="-357188">
              <a:lnSpc>
                <a:spcPts val="2500"/>
              </a:lnSpc>
              <a:spcBef>
                <a:spcPts val="60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不在時でも確認できることはたくさんある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新聞は？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郵便物は？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洗濯物は？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エアコン室外機は？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ゴミは？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においは？　</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7688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拒否的な場合の関わり方について</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a:spLocks noGrp="1"/>
          </p:cNvSpPr>
          <p:nvPr>
            <p:ph idx="1"/>
          </p:nvPr>
        </p:nvSpPr>
        <p:spPr>
          <a:xfrm>
            <a:off x="281151" y="979141"/>
            <a:ext cx="8581697" cy="4559810"/>
          </a:xfrm>
          <a:ln>
            <a:solidFill>
              <a:schemeClr val="accent1">
                <a:shade val="15000"/>
              </a:schemeClr>
            </a:solidFill>
          </a:ln>
        </p:spPr>
        <p:txBody>
          <a:bodyPr>
            <a:normAutofit fontScale="85000" lnSpcReduction="10000"/>
          </a:bodyPr>
          <a:lstStyle/>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本人や家族の思いを理解・受容する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名目として他の訪問目的を設定して介入</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訪問や声掛けによる関係づくり</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家族の困っていることから、段階を踏みながら少しずつ対応の幅を広げる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主たる支援者の見極め</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緊急性が高い場合は、法的根拠により保護</a:t>
            </a:r>
            <a:r>
              <a:rPr lang="ja-JP" altLang="en-US" sz="1900" dirty="0">
                <a:latin typeface="UD デジタル 教科書体 NK-R" panose="02020400000000000000" pitchFamily="18" charset="-128"/>
                <a:ea typeface="UD デジタル 教科書体 NK-R" panose="02020400000000000000" pitchFamily="18" charset="-128"/>
              </a:rPr>
              <a:t>（東京都マニュアル</a:t>
            </a:r>
            <a:r>
              <a:rPr lang="en-US" altLang="ja-JP" sz="1900" dirty="0">
                <a:latin typeface="UD デジタル 教科書体 NK-R" panose="02020400000000000000" pitchFamily="18" charset="-128"/>
                <a:ea typeface="UD デジタル 教科書体 NK-R" panose="02020400000000000000" pitchFamily="18" charset="-128"/>
              </a:rPr>
              <a:t>P.89</a:t>
            </a:r>
            <a:r>
              <a:rPr lang="ja-JP" altLang="en-US" sz="1900" dirty="0">
                <a:latin typeface="UD デジタル 教科書体 NK-R" panose="02020400000000000000" pitchFamily="18" charset="-128"/>
                <a:ea typeface="UD デジタル 教科書体 NK-R" panose="02020400000000000000" pitchFamily="18" charset="-128"/>
              </a:rPr>
              <a:t>参照）</a:t>
            </a:r>
            <a:endParaRPr lang="en-US" altLang="ja-JP" sz="19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19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2"/>
          <p:cNvSpPr txBox="1"/>
          <p:nvPr/>
        </p:nvSpPr>
        <p:spPr>
          <a:xfrm>
            <a:off x="2564526" y="5629193"/>
            <a:ext cx="7486472" cy="338554"/>
          </a:xfrm>
          <a:prstGeom prst="rect">
            <a:avLst/>
          </a:prstGeom>
          <a:noFill/>
        </p:spPr>
        <p:txBody>
          <a:bodyPr wrap="square" rtlCol="0">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（参照）「お役立ち帳改訂版」</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P.69</a:t>
            </a:r>
            <a:r>
              <a:rPr kumimoji="1" lang="ja-JP" altLang="en-US" sz="16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厚生労働省マニュアル（</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R5)p.59</a:t>
            </a:r>
            <a:endPar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BC2DD5B3-959F-4C9B-8F86-E716B3A9305C}"/>
              </a:ext>
            </a:extLst>
          </p:cNvPr>
          <p:cNvSpPr>
            <a:spLocks noGrp="1"/>
          </p:cNvSpPr>
          <p:nvPr>
            <p:ph type="sldNum" sz="quarter" idx="12"/>
          </p:nvPr>
        </p:nvSpPr>
        <p:spPr>
          <a:xfrm>
            <a:off x="7010400" y="6162135"/>
            <a:ext cx="2133600" cy="365125"/>
          </a:xfrm>
        </p:spPr>
        <p:txBody>
          <a:bodyPr/>
          <a:lstStyle/>
          <a:p>
            <a:pPr>
              <a:defRPr/>
            </a:pPr>
            <a:fld id="{7919BF90-A241-4987-B49B-1A1801C0D912}" type="slidenum">
              <a:rPr lang="ja-JP" altLang="en-US" smtClean="0"/>
              <a:pPr>
                <a:defRPr/>
              </a:pPr>
              <a:t>26</a:t>
            </a:fld>
            <a:endParaRPr lang="ja-JP" altLang="en-US" dirty="0"/>
          </a:p>
        </p:txBody>
      </p:sp>
    </p:spTree>
    <p:extLst>
      <p:ext uri="{BB962C8B-B14F-4D97-AF65-F5344CB8AC3E}">
        <p14:creationId xmlns:p14="http://schemas.microsoft.com/office/powerpoint/2010/main" val="184980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A19C78D-E9BD-0AF6-01F1-B546A65311D8}"/>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通常のケアマネジメント業務、相談支援との違い</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857A2870-AA33-991E-337C-5B945BB3425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正方形/長方形 5">
            <a:extLst>
              <a:ext uri="{FF2B5EF4-FFF2-40B4-BE49-F238E27FC236}">
                <a16:creationId xmlns:a16="http://schemas.microsoft.com/office/drawing/2014/main" id="{DF17CF19-E87B-90B4-BE47-C3E5206AEB88}"/>
              </a:ext>
            </a:extLst>
          </p:cNvPr>
          <p:cNvSpPr/>
          <p:nvPr/>
        </p:nvSpPr>
        <p:spPr>
          <a:xfrm>
            <a:off x="211577" y="599764"/>
            <a:ext cx="8720846" cy="1117111"/>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ただし時に、例え家族が反対していても、</a:t>
            </a: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本人の意思を尊重</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して、逃げる支援や受診支援等をすることがある。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緊急性が高い場合には、安心安全の確保のために行政主導で分離する</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ことがある。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爆発: 8 pt 6">
            <a:extLst>
              <a:ext uri="{FF2B5EF4-FFF2-40B4-BE49-F238E27FC236}">
                <a16:creationId xmlns:a16="http://schemas.microsoft.com/office/drawing/2014/main" id="{66D67A28-F517-C9D3-2B49-3A877A31D8D8}"/>
              </a:ext>
            </a:extLst>
          </p:cNvPr>
          <p:cNvSpPr/>
          <p:nvPr/>
        </p:nvSpPr>
        <p:spPr>
          <a:xfrm>
            <a:off x="177936" y="2754868"/>
            <a:ext cx="2598057" cy="2371954"/>
          </a:xfrm>
          <a:prstGeom prst="irregularSeal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家族　ＮＯ！</a:t>
            </a:r>
          </a:p>
        </p:txBody>
      </p:sp>
      <p:sp>
        <p:nvSpPr>
          <p:cNvPr id="8" name="テキスト ボックス 7">
            <a:extLst>
              <a:ext uri="{FF2B5EF4-FFF2-40B4-BE49-F238E27FC236}">
                <a16:creationId xmlns:a16="http://schemas.microsoft.com/office/drawing/2014/main" id="{9403AF99-9567-19F7-84EA-9C1F9FD9A0CF}"/>
              </a:ext>
            </a:extLst>
          </p:cNvPr>
          <p:cNvSpPr txBox="1"/>
          <p:nvPr/>
        </p:nvSpPr>
        <p:spPr>
          <a:xfrm rot="10800000">
            <a:off x="1799850" y="3078124"/>
            <a:ext cx="1843314" cy="18620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&gt;</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27AC3086-47E2-329D-55F0-24F08410A105}"/>
              </a:ext>
            </a:extLst>
          </p:cNvPr>
          <p:cNvSpPr txBox="1"/>
          <p:nvPr/>
        </p:nvSpPr>
        <p:spPr>
          <a:xfrm>
            <a:off x="3739497" y="3384940"/>
            <a:ext cx="24384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本人意思の尊重</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テキスト ボックス 9">
            <a:extLst>
              <a:ext uri="{FF2B5EF4-FFF2-40B4-BE49-F238E27FC236}">
                <a16:creationId xmlns:a16="http://schemas.microsoft.com/office/drawing/2014/main" id="{2637D082-B241-178D-BAE8-FAF0B1FD9414}"/>
              </a:ext>
            </a:extLst>
          </p:cNvPr>
          <p:cNvSpPr txBox="1"/>
          <p:nvPr/>
        </p:nvSpPr>
        <p:spPr>
          <a:xfrm rot="10800000">
            <a:off x="5027375" y="2779521"/>
            <a:ext cx="1843314" cy="18620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&gt;</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70F74182-7D0C-0464-6AA0-E125FA5945BC}"/>
              </a:ext>
            </a:extLst>
          </p:cNvPr>
          <p:cNvSpPr txBox="1"/>
          <p:nvPr/>
        </p:nvSpPr>
        <p:spPr>
          <a:xfrm>
            <a:off x="5727835" y="3591253"/>
            <a:ext cx="1133234"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F4C1E668-C9DC-A581-63E7-CE1333AFB2AC}"/>
              </a:ext>
            </a:extLst>
          </p:cNvPr>
          <p:cNvSpPr txBox="1"/>
          <p:nvPr/>
        </p:nvSpPr>
        <p:spPr>
          <a:xfrm>
            <a:off x="6939366" y="3382516"/>
            <a:ext cx="24384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安心安全の確保</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吹き出し: 円形 12">
            <a:extLst>
              <a:ext uri="{FF2B5EF4-FFF2-40B4-BE49-F238E27FC236}">
                <a16:creationId xmlns:a16="http://schemas.microsoft.com/office/drawing/2014/main" id="{90C5F046-DCD6-C3A4-A767-A1F63158BC2E}"/>
              </a:ext>
            </a:extLst>
          </p:cNvPr>
          <p:cNvSpPr/>
          <p:nvPr/>
        </p:nvSpPr>
        <p:spPr>
          <a:xfrm>
            <a:off x="5635151" y="2487954"/>
            <a:ext cx="2975428" cy="533829"/>
          </a:xfrm>
          <a:prstGeom prst="wedgeEllipseCallout">
            <a:avLst>
              <a:gd name="adj1" fmla="val -26199"/>
              <a:gd name="adj2" fmla="val 9784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緊急性が高い場合</a:t>
            </a:r>
          </a:p>
        </p:txBody>
      </p:sp>
      <p:pic>
        <p:nvPicPr>
          <p:cNvPr id="14" name="Picture 2" descr="フクロウ博士のイラスト">
            <a:extLst>
              <a:ext uri="{FF2B5EF4-FFF2-40B4-BE49-F238E27FC236}">
                <a16:creationId xmlns:a16="http://schemas.microsoft.com/office/drawing/2014/main" id="{5E27310A-D239-D335-BCE5-ACA348D836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5083" y="4857133"/>
            <a:ext cx="1478566" cy="1589857"/>
          </a:xfrm>
          <a:prstGeom prst="rect">
            <a:avLst/>
          </a:prstGeom>
          <a:noFill/>
          <a:extLst>
            <a:ext uri="{909E8E84-426E-40DD-AFC4-6F175D3DCCD1}">
              <a14:hiddenFill xmlns:a14="http://schemas.microsoft.com/office/drawing/2010/main">
                <a:solidFill>
                  <a:srgbClr val="FFFFFF"/>
                </a:solidFill>
              </a14:hiddenFill>
            </a:ext>
          </a:extLst>
        </p:spPr>
      </p:pic>
      <p:sp>
        <p:nvSpPr>
          <p:cNvPr id="15" name="吹き出し: 角を丸めた四角形 14">
            <a:extLst>
              <a:ext uri="{FF2B5EF4-FFF2-40B4-BE49-F238E27FC236}">
                <a16:creationId xmlns:a16="http://schemas.microsoft.com/office/drawing/2014/main" id="{68A08E31-91BD-24AE-F7C3-BE44A6FD3AD9}"/>
              </a:ext>
            </a:extLst>
          </p:cNvPr>
          <p:cNvSpPr/>
          <p:nvPr/>
        </p:nvSpPr>
        <p:spPr>
          <a:xfrm>
            <a:off x="297246" y="4844052"/>
            <a:ext cx="7016537" cy="1657728"/>
          </a:xfrm>
          <a:prstGeom prst="wedgeRoundRectCallout">
            <a:avLst>
              <a:gd name="adj1" fmla="val 55437"/>
              <a:gd name="adj2" fmla="val 284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なぜそのような支援をしたのか、根拠をもって説明できるようにするためにも、</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丁寧な情報収集</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を迅速に行い、</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組織決定と記録</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を残していく</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体制を整備</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しておくことが重要です。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リスクマネジメント</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のために、行政主導の分離のあとは、その</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支援の評価・支援の見直し</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をしていくことも求められます。</a:t>
            </a:r>
          </a:p>
        </p:txBody>
      </p:sp>
      <p:sp>
        <p:nvSpPr>
          <p:cNvPr id="16" name="吹き出し: 円形 15">
            <a:extLst>
              <a:ext uri="{FF2B5EF4-FFF2-40B4-BE49-F238E27FC236}">
                <a16:creationId xmlns:a16="http://schemas.microsoft.com/office/drawing/2014/main" id="{092C3EB3-5DF6-C87E-2EDA-6F964A58179D}"/>
              </a:ext>
            </a:extLst>
          </p:cNvPr>
          <p:cNvSpPr/>
          <p:nvPr/>
        </p:nvSpPr>
        <p:spPr>
          <a:xfrm>
            <a:off x="1851434" y="1912687"/>
            <a:ext cx="3530580" cy="1396242"/>
          </a:xfrm>
          <a:prstGeom prst="wedgeEllipseCallout">
            <a:avLst>
              <a:gd name="adj1" fmla="val -21437"/>
              <a:gd name="adj2" fmla="val 6868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養護者が対話に応じない場合や虐待を正当化し膠着状態になっている場合など</a:t>
            </a:r>
          </a:p>
        </p:txBody>
      </p:sp>
      <p:sp>
        <p:nvSpPr>
          <p:cNvPr id="2" name="スライド番号プレースホルダー 1">
            <a:extLst>
              <a:ext uri="{FF2B5EF4-FFF2-40B4-BE49-F238E27FC236}">
                <a16:creationId xmlns:a16="http://schemas.microsoft.com/office/drawing/2014/main" id="{65ABB0EB-40DD-4E07-B87F-68320524AA87}"/>
              </a:ext>
            </a:extLst>
          </p:cNvPr>
          <p:cNvSpPr>
            <a:spLocks noGrp="1"/>
          </p:cNvSpPr>
          <p:nvPr>
            <p:ph type="sldNum" sz="quarter" idx="12"/>
          </p:nvPr>
        </p:nvSpPr>
        <p:spPr>
          <a:xfrm>
            <a:off x="7010400" y="6216925"/>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D01F3A-9056-4D44-945D-93A66CBFAF1A}"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9A1C69A6-B4A4-E47A-CC94-27D191811DCB}"/>
              </a:ext>
            </a:extLst>
          </p:cNvPr>
          <p:cNvSpPr/>
          <p:nvPr/>
        </p:nvSpPr>
        <p:spPr>
          <a:xfrm>
            <a:off x="5255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19890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56B9703-B585-4D71-AEE9-5938A6CF171E}"/>
              </a:ext>
            </a:extLst>
          </p:cNvPr>
          <p:cNvSpPr>
            <a:spLocks noGrp="1"/>
          </p:cNvSpPr>
          <p:nvPr>
            <p:ph type="sldNum" sz="quarter" idx="4294967295"/>
          </p:nvPr>
        </p:nvSpPr>
        <p:spPr>
          <a:xfrm>
            <a:off x="8651875" y="6492875"/>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65</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1225CA0C-B737-9CFB-7C98-3478FFDABDB3}"/>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養護者支援（家族等支援）の留意点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DFA2A9D5-2757-A2DF-04CA-072588040A2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3">
            <a:extLst>
              <a:ext uri="{FF2B5EF4-FFF2-40B4-BE49-F238E27FC236}">
                <a16:creationId xmlns:a16="http://schemas.microsoft.com/office/drawing/2014/main" id="{ACBE54F0-5844-C57C-88AD-438DB4209152}"/>
              </a:ext>
            </a:extLst>
          </p:cNvPr>
          <p:cNvSpPr txBox="1">
            <a:spLocks/>
          </p:cNvSpPr>
          <p:nvPr/>
        </p:nvSpPr>
        <p:spPr bwMode="auto">
          <a:xfrm>
            <a:off x="479835" y="825570"/>
            <a:ext cx="8184330" cy="20148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n"/>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n"/>
              <a:tabLst/>
              <a:defRPr/>
            </a:pPr>
            <a:r>
              <a:rPr kumimoji="1" lang="ja-JP" altLang="en-US"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虐待の程度が重篤で再発の危険性が高く措置入所の必要性がある場合</a:t>
            </a:r>
            <a:endParaRPr kumimoji="1" lang="en-US" altLang="ja-JP"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09625"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0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養護者の</a:t>
            </a:r>
            <a:r>
              <a:rPr kumimoji="1" lang="ja-JP" altLang="en-US" sz="20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行為を焦点化</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し、その</a:t>
            </a:r>
            <a:r>
              <a:rPr kumimoji="1" lang="ja-JP" altLang="en-US" sz="20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危険性を伝え</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、高齢者の安全確保のための方策についての</a:t>
            </a:r>
            <a:r>
              <a:rPr kumimoji="1" lang="ja-JP" altLang="en-US" sz="20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対話</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が必要となる場面も生じる</a:t>
            </a:r>
          </a:p>
        </p:txBody>
      </p:sp>
      <p:sp>
        <p:nvSpPr>
          <p:cNvPr id="7" name="テキスト ボックス 6">
            <a:extLst>
              <a:ext uri="{FF2B5EF4-FFF2-40B4-BE49-F238E27FC236}">
                <a16:creationId xmlns:a16="http://schemas.microsoft.com/office/drawing/2014/main" id="{2C157FD7-0757-12CB-DD65-F967BEFE8D1B}"/>
              </a:ext>
            </a:extLst>
          </p:cNvPr>
          <p:cNvSpPr txBox="1"/>
          <p:nvPr/>
        </p:nvSpPr>
        <p:spPr>
          <a:xfrm>
            <a:off x="4775733" y="2899501"/>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R5)p.58</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」より引用</a:t>
            </a:r>
          </a:p>
        </p:txBody>
      </p:sp>
      <p:sp>
        <p:nvSpPr>
          <p:cNvPr id="9" name="矢印: 下 8">
            <a:extLst>
              <a:ext uri="{FF2B5EF4-FFF2-40B4-BE49-F238E27FC236}">
                <a16:creationId xmlns:a16="http://schemas.microsoft.com/office/drawing/2014/main" id="{0701BFE1-3298-A8F8-C265-70A63A3E6C66}"/>
              </a:ext>
            </a:extLst>
          </p:cNvPr>
          <p:cNvSpPr/>
          <p:nvPr/>
        </p:nvSpPr>
        <p:spPr>
          <a:xfrm>
            <a:off x="4001442" y="3393617"/>
            <a:ext cx="449689" cy="6395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B2723BF9-3707-7E13-B0FF-B533BA8528CE}"/>
              </a:ext>
            </a:extLst>
          </p:cNvPr>
          <p:cNvSpPr txBox="1"/>
          <p:nvPr/>
        </p:nvSpPr>
        <p:spPr>
          <a:xfrm>
            <a:off x="1429407" y="4127608"/>
            <a:ext cx="604344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ハードアプローチへ</a:t>
            </a:r>
          </a:p>
        </p:txBody>
      </p:sp>
      <p:sp>
        <p:nvSpPr>
          <p:cNvPr id="11" name="スライド番号プレースホルダー 1">
            <a:extLst>
              <a:ext uri="{FF2B5EF4-FFF2-40B4-BE49-F238E27FC236}">
                <a16:creationId xmlns:a16="http://schemas.microsoft.com/office/drawing/2014/main" id="{F83AAD03-6BC4-421C-8283-477A996BECD0}"/>
              </a:ext>
            </a:extLst>
          </p:cNvPr>
          <p:cNvSpPr txBox="1">
            <a:spLocks/>
          </p:cNvSpPr>
          <p:nvPr/>
        </p:nvSpPr>
        <p:spPr>
          <a:xfrm>
            <a:off x="7010400" y="6216925"/>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r" eaLnBrk="1" hangingPunct="1">
              <a:defRPr/>
            </a:pPr>
            <a:fld id="{1ED01F3A-9056-4D44-945D-93A66CBFAF1A}" type="slidenum">
              <a:rPr lang="ja-JP" altLang="en-US" sz="1200" smtClean="0">
                <a:solidFill>
                  <a:srgbClr val="898989"/>
                </a:solidFill>
              </a:rPr>
              <a:pPr algn="r" eaLnBrk="1" hangingPunct="1">
                <a:defRPr/>
              </a:pPr>
              <a:t>28</a:t>
            </a:fld>
            <a:endParaRPr lang="ja-JP" altLang="en-US" sz="1200" dirty="0">
              <a:solidFill>
                <a:srgbClr val="898989"/>
              </a:solidFill>
            </a:endParaRPr>
          </a:p>
        </p:txBody>
      </p:sp>
    </p:spTree>
    <p:extLst>
      <p:ext uri="{BB962C8B-B14F-4D97-AF65-F5344CB8AC3E}">
        <p14:creationId xmlns:p14="http://schemas.microsoft.com/office/powerpoint/2010/main" val="42945729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ソフトアプローチかハードアプローチかの見極め</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262759" y="855866"/>
            <a:ext cx="8471337" cy="5360276"/>
          </a:xfrm>
          <a:ln>
            <a:solidFill>
              <a:schemeClr val="accent1">
                <a:shade val="15000"/>
              </a:schemeClr>
            </a:solidFill>
          </a:ln>
        </p:spPr>
        <p:txBody>
          <a:bodyPr>
            <a:noAutofit/>
          </a:bodyPr>
          <a:lstStyle/>
          <a:p>
            <a:pPr eaLnBrk="1">
              <a:lnSpc>
                <a:spcPct val="110000"/>
              </a:lnSpc>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高齢者や</a:t>
            </a:r>
            <a:r>
              <a:rPr kumimoji="1" lang="ja-JP" altLang="en-US" sz="2400" dirty="0">
                <a:latin typeface="UD デジタル 教科書体 NK-R" panose="02020400000000000000" pitchFamily="18" charset="-128"/>
                <a:ea typeface="UD デジタル 教科書体 NK-R" panose="02020400000000000000" pitchFamily="18" charset="-128"/>
              </a:rPr>
              <a:t>養護者に寄り添いながら、当事者の同意を得つつ丁寧な課題解決をして</a:t>
            </a:r>
            <a:r>
              <a:rPr lang="ja-JP" altLang="en-US" sz="2400" dirty="0">
                <a:latin typeface="UD デジタル 教科書体 NK-R" panose="02020400000000000000" pitchFamily="18" charset="-128"/>
                <a:ea typeface="UD デジタル 教科書体 NK-R" panose="02020400000000000000" pitchFamily="18" charset="-128"/>
              </a:rPr>
              <a:t>いくこと（ソフトアプローチ）で</a:t>
            </a:r>
            <a:r>
              <a:rPr kumimoji="1" lang="ja-JP" altLang="en-US" sz="2400" dirty="0">
                <a:latin typeface="UD デジタル 教科書体 NK-R" panose="02020400000000000000" pitchFamily="18" charset="-128"/>
                <a:ea typeface="UD デジタル 教科書体 NK-R" panose="02020400000000000000" pitchFamily="18" charset="-128"/>
              </a:rPr>
              <a:t>、虐待が解消できる事例も多い</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Arial" panose="020B0604020202020204" pitchFamily="34" charset="0"/>
              <a:buChar char="•"/>
            </a:pPr>
            <a:endParaRPr kumimoji="1" lang="en-US" altLang="ja-JP" sz="24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しかし</a:t>
            </a:r>
            <a:r>
              <a:rPr kumimoji="1" lang="ja-JP" altLang="en-US" sz="2400" dirty="0">
                <a:latin typeface="UD デジタル 教科書体 NK-R" panose="02020400000000000000" pitchFamily="18" charset="-128"/>
                <a:ea typeface="UD デジタル 教科書体 NK-R" panose="02020400000000000000" pitchFamily="18" charset="-128"/>
              </a:rPr>
              <a:t>、養護者自身が「虐待を止めることができないような</a:t>
            </a:r>
            <a:r>
              <a:rPr lang="ja-JP" altLang="en-US" sz="2400" dirty="0">
                <a:latin typeface="UD デジタル 教科書体 NK-R" panose="02020400000000000000" pitchFamily="18" charset="-128"/>
                <a:ea typeface="UD デジタル 教科書体 NK-R" panose="02020400000000000000" pitchFamily="18" charset="-128"/>
              </a:rPr>
              <a:t>環境</a:t>
            </a:r>
            <a:r>
              <a:rPr kumimoji="1" lang="ja-JP" altLang="en-US" sz="2400" dirty="0">
                <a:latin typeface="UD デジタル 教科書体 NK-R" panose="02020400000000000000" pitchFamily="18" charset="-128"/>
                <a:ea typeface="UD デジタル 教科書体 NK-R" panose="02020400000000000000" pitchFamily="18" charset="-128"/>
              </a:rPr>
              <a:t>」に置かれていることもあり、養護者支援が有効に機能しない場合もある。</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緊急性・深刻度の判断</a:t>
            </a:r>
            <a:r>
              <a:rPr lang="ja-JP" altLang="en-US" sz="2400" dirty="0">
                <a:latin typeface="UD デジタル 教科書体 NK-R" panose="02020400000000000000" pitchFamily="18" charset="-128"/>
                <a:ea typeface="UD デジタル 教科書体 NK-R" panose="02020400000000000000" pitchFamily="18" charset="-128"/>
              </a:rPr>
              <a:t>を行い、</a:t>
            </a:r>
            <a:r>
              <a:rPr kumimoji="1" lang="ja-JP" altLang="en-US" sz="2400" dirty="0">
                <a:latin typeface="UD デジタル 教科書体 NK-R" panose="02020400000000000000" pitchFamily="18" charset="-128"/>
                <a:ea typeface="UD デジタル 教科書体 NK-R" panose="02020400000000000000" pitchFamily="18" charset="-128"/>
              </a:rPr>
              <a:t>適切に介入型支援（ハードアプローチ）を行う必要がある</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Arial" panose="020B0604020202020204" pitchFamily="34" charset="0"/>
              <a:buChar char="•"/>
            </a:pPr>
            <a:endParaRPr kumimoji="1" lang="en-US" altLang="ja-JP" sz="24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Arial" panose="020B0604020202020204" pitchFamily="34" charset="0"/>
              <a:buChar char="•"/>
            </a:pPr>
            <a:r>
              <a:rPr kumimoji="1" lang="ja-JP" altLang="en-US" sz="2400" dirty="0">
                <a:latin typeface="UD デジタル 教科書体 NK-R" panose="02020400000000000000" pitchFamily="18" charset="-128"/>
                <a:ea typeface="UD デジタル 教科書体 NK-R" panose="02020400000000000000" pitchFamily="18" charset="-128"/>
              </a:rPr>
              <a:t>適切に介入型支援（ハードアプローチ）</a:t>
            </a:r>
            <a:r>
              <a:rPr lang="ja-JP" altLang="en-US" sz="2400" dirty="0">
                <a:latin typeface="UD デジタル 教科書体 NK-R" panose="02020400000000000000" pitchFamily="18" charset="-128"/>
                <a:ea typeface="UD デジタル 教科書体 NK-R" panose="02020400000000000000" pitchFamily="18" charset="-128"/>
              </a:rPr>
              <a:t>を行った後も、本人への支援体制、養護者への支援体制を整えるキーコーディネートを行い、ソフトランディングを目指す</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421171EB-7272-476A-BAB4-83C56D63B839}"/>
              </a:ext>
            </a:extLst>
          </p:cNvPr>
          <p:cNvSpPr>
            <a:spLocks noGrp="1"/>
          </p:cNvSpPr>
          <p:nvPr>
            <p:ph type="sldNum" sz="quarter" idx="12"/>
          </p:nvPr>
        </p:nvSpPr>
        <p:spPr>
          <a:xfrm>
            <a:off x="7010400" y="6216142"/>
            <a:ext cx="2133600" cy="365125"/>
          </a:xfrm>
        </p:spPr>
        <p:txBody>
          <a:bodyPr/>
          <a:lstStyle/>
          <a:p>
            <a:pPr>
              <a:defRPr/>
            </a:pPr>
            <a:fld id="{7919BF90-A241-4987-B49B-1A1801C0D912}" type="slidenum">
              <a:rPr lang="ja-JP" altLang="en-US" smtClean="0"/>
              <a:pPr>
                <a:defRPr/>
              </a:pPr>
              <a:t>29</a:t>
            </a:fld>
            <a:endParaRPr lang="ja-JP" altLang="en-US" dirty="0"/>
          </a:p>
        </p:txBody>
      </p:sp>
    </p:spTree>
    <p:extLst>
      <p:ext uri="{BB962C8B-B14F-4D97-AF65-F5344CB8AC3E}">
        <p14:creationId xmlns:p14="http://schemas.microsoft.com/office/powerpoint/2010/main" val="217378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812800" y="149225"/>
            <a:ext cx="7543800" cy="1450975"/>
          </a:xfrm>
        </p:spPr>
        <p:txBody>
          <a:bodyPr>
            <a:normAutofit/>
          </a:bodyPr>
          <a:lstStyle/>
          <a:p>
            <a:pPr algn="ctr"/>
            <a:r>
              <a:rPr lang="ja-JP" altLang="en-US" sz="4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本日の構成</a:t>
            </a:r>
          </a:p>
        </p:txBody>
      </p:sp>
      <p:sp>
        <p:nvSpPr>
          <p:cNvPr id="6" name="コンテンツ プレースホルダー 5"/>
          <p:cNvSpPr>
            <a:spLocks noGrp="1"/>
          </p:cNvSpPr>
          <p:nvPr>
            <p:ph idx="4294967295"/>
          </p:nvPr>
        </p:nvSpPr>
        <p:spPr>
          <a:xfrm>
            <a:off x="812800" y="1475511"/>
            <a:ext cx="7811376" cy="4988347"/>
          </a:xfrm>
        </p:spPr>
        <p:txBody>
          <a:bodyPr>
            <a:normAutofit/>
          </a:bodyPr>
          <a:lstStyle/>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事実確認、緊急対応の実際 　　　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アセスメントと事例分析　　　　　　　講義とワーク</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虐待対応計画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評価と終結　　　　　　　　　　　　　　　　　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安全プランについて　　　　　　　　　　講義とワーク</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l"/>
            </a:pP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l"/>
            </a:pP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C87BD1A4-DE41-FBDC-6A07-ABAB1E7C6BB1}"/>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B3F76D77-A9E4-2ACD-116F-069CFC4C83C4}"/>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吹き出し: 円形 1">
            <a:extLst>
              <a:ext uri="{FF2B5EF4-FFF2-40B4-BE49-F238E27FC236}">
                <a16:creationId xmlns:a16="http://schemas.microsoft.com/office/drawing/2014/main" id="{5D6435F9-4D88-C1B6-A0FF-12A08DC20014}"/>
              </a:ext>
            </a:extLst>
          </p:cNvPr>
          <p:cNvSpPr/>
          <p:nvPr/>
        </p:nvSpPr>
        <p:spPr>
          <a:xfrm>
            <a:off x="5977978" y="481512"/>
            <a:ext cx="2792248" cy="1079363"/>
          </a:xfrm>
          <a:prstGeom prst="wedgeEllipseCallout">
            <a:avLst>
              <a:gd name="adj1" fmla="val -41158"/>
              <a:gd name="adj2" fmla="val 587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演習事例や虐待対応の流れから</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kumimoji="1" lang="ja-JP" altLang="en-US" dirty="0">
                <a:latin typeface="UD デジタル 教科書体 NK-R" panose="02020400000000000000" pitchFamily="18" charset="-128"/>
                <a:ea typeface="UD デジタル 教科書体 NK-R" panose="02020400000000000000" pitchFamily="18" charset="-128"/>
              </a:rPr>
              <a:t>離れて</a:t>
            </a:r>
          </a:p>
        </p:txBody>
      </p:sp>
      <p:cxnSp>
        <p:nvCxnSpPr>
          <p:cNvPr id="8" name="直線コネクタ 7">
            <a:extLst>
              <a:ext uri="{FF2B5EF4-FFF2-40B4-BE49-F238E27FC236}">
                <a16:creationId xmlns:a16="http://schemas.microsoft.com/office/drawing/2014/main" id="{DB019EC2-5F61-DD7D-6CBC-C3E51DBDBD2F}"/>
              </a:ext>
            </a:extLst>
          </p:cNvPr>
          <p:cNvCxnSpPr>
            <a:cxnSpLocks/>
          </p:cNvCxnSpPr>
          <p:nvPr/>
        </p:nvCxnSpPr>
        <p:spPr>
          <a:xfrm>
            <a:off x="630621" y="2364826"/>
            <a:ext cx="754642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 name="右中かっこ 8">
            <a:extLst>
              <a:ext uri="{FF2B5EF4-FFF2-40B4-BE49-F238E27FC236}">
                <a16:creationId xmlns:a16="http://schemas.microsoft.com/office/drawing/2014/main" id="{0661FEFE-3461-4F05-1B7A-BAE23B90EFA2}"/>
              </a:ext>
            </a:extLst>
          </p:cNvPr>
          <p:cNvSpPr/>
          <p:nvPr/>
        </p:nvSpPr>
        <p:spPr>
          <a:xfrm flipH="1">
            <a:off x="519824" y="3168778"/>
            <a:ext cx="520700" cy="2196659"/>
          </a:xfrm>
          <a:prstGeom prst="rightBrace">
            <a:avLst>
              <a:gd name="adj1" fmla="val 833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7D234B25-69B4-7AA8-F523-0BD712E9F401}"/>
              </a:ext>
            </a:extLst>
          </p:cNvPr>
          <p:cNvCxnSpPr>
            <a:stCxn id="9" idx="1"/>
          </p:cNvCxnSpPr>
          <p:nvPr/>
        </p:nvCxnSpPr>
        <p:spPr>
          <a:xfrm>
            <a:off x="519824" y="4267108"/>
            <a:ext cx="0" cy="16081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7AA1B6C5-4C65-BE00-B5DC-9D8F6C981085}"/>
              </a:ext>
            </a:extLst>
          </p:cNvPr>
          <p:cNvSpPr/>
          <p:nvPr/>
        </p:nvSpPr>
        <p:spPr>
          <a:xfrm>
            <a:off x="519824" y="5443683"/>
            <a:ext cx="3300248" cy="95237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演習事例に沿った</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演習</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6">
            <a:extLst>
              <a:ext uri="{FF2B5EF4-FFF2-40B4-BE49-F238E27FC236}">
                <a16:creationId xmlns:a16="http://schemas.microsoft.com/office/drawing/2014/main" id="{7EA40016-3CCF-41AA-BD17-3C02F2062192}"/>
              </a:ext>
            </a:extLst>
          </p:cNvPr>
          <p:cNvSpPr>
            <a:spLocks noGrp="1"/>
          </p:cNvSpPr>
          <p:nvPr>
            <p:ph type="sldNum" sz="quarter" idx="12"/>
          </p:nvPr>
        </p:nvSpPr>
        <p:spPr>
          <a:xfrm>
            <a:off x="6636626" y="6164263"/>
            <a:ext cx="2133600" cy="365125"/>
          </a:xfrm>
        </p:spPr>
        <p:txBody>
          <a:bodyPr/>
          <a:lstStyle/>
          <a:p>
            <a:pPr>
              <a:defRPr/>
            </a:pPr>
            <a:fld id="{CCA985D5-74A5-4032-A7FB-8486440A4F3C}" type="slidenum">
              <a:rPr lang="ja-JP" altLang="en-US" smtClean="0"/>
              <a:pPr>
                <a:defRPr/>
              </a:pPr>
              <a:t>3</a:t>
            </a:fld>
            <a:endParaRPr lang="ja-JP" altLang="en-US" dirty="0"/>
          </a:p>
        </p:txBody>
      </p:sp>
    </p:spTree>
    <p:extLst>
      <p:ext uri="{BB962C8B-B14F-4D97-AF65-F5344CB8AC3E}">
        <p14:creationId xmlns:p14="http://schemas.microsoft.com/office/powerpoint/2010/main" val="853956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ハードアプローチ（介入型支援）における養護者対応の原則</a:t>
            </a: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①</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262759" y="855865"/>
            <a:ext cx="8471337" cy="4914314"/>
          </a:xfrm>
          <a:ln>
            <a:solidFill>
              <a:schemeClr val="accent1">
                <a:shade val="15000"/>
              </a:schemeClr>
            </a:solidFill>
          </a:ln>
        </p:spPr>
        <p:txBody>
          <a:bodyPr>
            <a:noAutofit/>
          </a:bodyPr>
          <a:lstStyle/>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組織、機関としての対応であることを前面に出す</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lang="ja-JP" altLang="en-US" sz="2400" dirty="0">
                <a:latin typeface="UD デジタル 教科書体 NK-R" panose="02020400000000000000" pitchFamily="18" charset="-128"/>
                <a:ea typeface="UD デジタル 教科書体 NK-R" panose="02020400000000000000" pitchFamily="18" charset="-128"/>
              </a:rPr>
              <a:t>仕組みや今後の見通し、養護者がとることができる手続きを説明する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挑発に乗らない、挑発しない</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lang="ja-JP" altLang="en-US" sz="2400" dirty="0">
                <a:latin typeface="UD デジタル 教科書体 NK-R" panose="02020400000000000000" pitchFamily="18" charset="-128"/>
                <a:ea typeface="UD デジタル 教科書体 NK-R" panose="02020400000000000000" pitchFamily="18" charset="-128"/>
              </a:rPr>
              <a:t>うそや安易な気休めは言わない</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興奮が冷めるのを待つ、飲酒時には応接しない</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lang="ja-JP" altLang="en-US" sz="2400" dirty="0">
                <a:latin typeface="UD デジタル 教科書体 NK-R" panose="02020400000000000000" pitchFamily="18" charset="-128"/>
                <a:ea typeface="UD デジタル 教科書体 NK-R" panose="02020400000000000000" pitchFamily="18" charset="-128"/>
              </a:rPr>
              <a:t>こだわりと行動・思考パターンを読み取る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虐待の確認については虐待の有無よりも具体状況の確認</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高齢者の思いの伝え方（「一時的に」「混乱」）</a:t>
            </a:r>
            <a:endParaRPr kumimoji="1"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p:cNvSpPr txBox="1"/>
          <p:nvPr/>
        </p:nvSpPr>
        <p:spPr>
          <a:xfrm>
            <a:off x="4935608" y="5848246"/>
            <a:ext cx="3926210"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（「お役立ち帳 改訂版」</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p.70</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78</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より、一部改変）</a:t>
            </a:r>
          </a:p>
        </p:txBody>
      </p:sp>
      <p:sp>
        <p:nvSpPr>
          <p:cNvPr id="2" name="スライド番号プレースホルダー 1">
            <a:extLst>
              <a:ext uri="{FF2B5EF4-FFF2-40B4-BE49-F238E27FC236}">
                <a16:creationId xmlns:a16="http://schemas.microsoft.com/office/drawing/2014/main" id="{A5E3D4DF-DB55-4FEE-ABB5-060021E7D225}"/>
              </a:ext>
            </a:extLst>
          </p:cNvPr>
          <p:cNvSpPr>
            <a:spLocks noGrp="1"/>
          </p:cNvSpPr>
          <p:nvPr>
            <p:ph type="sldNum" sz="quarter" idx="12"/>
          </p:nvPr>
        </p:nvSpPr>
        <p:spPr>
          <a:xfrm>
            <a:off x="7010400" y="6162135"/>
            <a:ext cx="2133600" cy="365125"/>
          </a:xfrm>
        </p:spPr>
        <p:txBody>
          <a:bodyPr/>
          <a:lstStyle/>
          <a:p>
            <a:pPr>
              <a:defRPr/>
            </a:pPr>
            <a:fld id="{7919BF90-A241-4987-B49B-1A1801C0D912}" type="slidenum">
              <a:rPr lang="ja-JP" altLang="en-US" smtClean="0"/>
              <a:pPr>
                <a:defRPr/>
              </a:pPr>
              <a:t>30</a:t>
            </a:fld>
            <a:endParaRPr lang="ja-JP" altLang="en-US"/>
          </a:p>
        </p:txBody>
      </p:sp>
    </p:spTree>
    <p:extLst>
      <p:ext uri="{BB962C8B-B14F-4D97-AF65-F5344CB8AC3E}">
        <p14:creationId xmlns:p14="http://schemas.microsoft.com/office/powerpoint/2010/main" val="205209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ハードアプローチ（介入型支援）における養護者対応の原則①</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84084" y="855865"/>
            <a:ext cx="8965324" cy="5146270"/>
          </a:xfrm>
          <a:ln>
            <a:solidFill>
              <a:schemeClr val="accent1">
                <a:shade val="15000"/>
              </a:schemeClr>
            </a:solidFill>
          </a:ln>
        </p:spPr>
        <p:txBody>
          <a:bodyPr>
            <a:noAutofit/>
          </a:bodyPr>
          <a:lstStyle/>
          <a:p>
            <a:pPr marL="457200" indent="-457200">
              <a:buFont typeface="+mj-lt"/>
              <a:buAutoNum type="arabicPeriod" startAt="9"/>
            </a:pPr>
            <a:r>
              <a:rPr lang="ja-JP" altLang="en-US" sz="2400" dirty="0">
                <a:latin typeface="UD デジタル 教科書体 NK-R" panose="02020400000000000000" pitchFamily="18" charset="-128"/>
                <a:ea typeface="UD デジタル 教科書体 NK-R" panose="02020400000000000000" pitchFamily="18" charset="-128"/>
              </a:rPr>
              <a:t>膠着性の打破（介入もありうることの警告）</a:t>
            </a:r>
            <a:endParaRPr lang="en-US" altLang="ja-JP" sz="2400" dirty="0">
              <a:latin typeface="UD デジタル 教科書体 NK-R" panose="02020400000000000000" pitchFamily="18" charset="-128"/>
              <a:ea typeface="UD デジタル 教科書体 NK-R" panose="02020400000000000000" pitchFamily="18" charset="-128"/>
            </a:endParaRPr>
          </a:p>
          <a:p>
            <a:pPr marL="578358" lvl="1" indent="-285750">
              <a:buFont typeface="Wingdings" panose="05000000000000000000" pitchFamily="2" charset="2"/>
              <a:buChar char="u"/>
            </a:pPr>
            <a:r>
              <a:rPr lang="ja-JP" altLang="en-US" sz="1800" dirty="0">
                <a:latin typeface="UD デジタル 教科書体 NK-R" panose="02020400000000000000" pitchFamily="18" charset="-128"/>
                <a:ea typeface="UD デジタル 教科書体 NK-R" panose="02020400000000000000" pitchFamily="18" charset="-128"/>
              </a:rPr>
              <a:t>理屈の立たない拒否や先延ばしに対して、相手のペースに合わせない</a:t>
            </a:r>
            <a:endParaRPr lang="en-US" altLang="ja-JP" sz="1800" dirty="0">
              <a:latin typeface="UD デジタル 教科書体 NK-R" panose="02020400000000000000" pitchFamily="18" charset="-128"/>
              <a:ea typeface="UD デジタル 教科書体 NK-R" panose="02020400000000000000" pitchFamily="18" charset="-128"/>
            </a:endParaRPr>
          </a:p>
          <a:p>
            <a:pPr marL="578358" lvl="1" indent="-285750">
              <a:buFont typeface="Wingdings" panose="05000000000000000000" pitchFamily="2" charset="2"/>
              <a:buChar char="u"/>
            </a:pPr>
            <a:endParaRPr lang="ja-JP" altLang="en-US" sz="1050" dirty="0">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r>
              <a:rPr kumimoji="1" lang="ja-JP" altLang="en-US" sz="2400" dirty="0">
                <a:latin typeface="UD デジタル 教科書体 NK-R" panose="02020400000000000000" pitchFamily="18" charset="-128"/>
                <a:ea typeface="UD デジタル 教科書体 NK-R" panose="02020400000000000000" pitchFamily="18" charset="-128"/>
              </a:rPr>
              <a:t>ハードアプローチの基本的流れを理解する</a:t>
            </a:r>
            <a:r>
              <a:rPr kumimoji="1" lang="ja-JP" altLang="en-US" sz="1400" dirty="0">
                <a:latin typeface="UD デジタル 教科書体 NK-R" panose="02020400000000000000" pitchFamily="18" charset="-128"/>
                <a:ea typeface="UD デジタル 教科書体 NK-R" panose="02020400000000000000" pitchFamily="18" charset="-128"/>
              </a:rPr>
              <a:t>（１日目配付「非公開資料」ｐ</a:t>
            </a:r>
            <a:r>
              <a:rPr kumimoji="1" lang="en-US" altLang="ja-JP" sz="1400" dirty="0">
                <a:latin typeface="UD デジタル 教科書体 NK-R" panose="02020400000000000000" pitchFamily="18" charset="-128"/>
                <a:ea typeface="UD デジタル 教科書体 NK-R" panose="02020400000000000000" pitchFamily="18" charset="-128"/>
              </a:rPr>
              <a:t>.11</a:t>
            </a:r>
            <a:r>
              <a:rPr kumimoji="1" lang="ja-JP" altLang="en-US" sz="1400" dirty="0">
                <a:latin typeface="UD デジタル 教科書体 NK-R" panose="02020400000000000000" pitchFamily="18" charset="-128"/>
                <a:ea typeface="UD デジタル 教科書体 NK-R" panose="02020400000000000000" pitchFamily="18" charset="-128"/>
              </a:rPr>
              <a:t>参照</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介入による虐待・不適切行為の歯止めと虐待の告知・意識づけ</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対立と混乱</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現実規範に基づく養護者の壁の体験</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養護者の妥協と援助者のねぎらい</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改善条件の合意</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支援の開始</a:t>
            </a:r>
            <a:endParaRPr lang="en-US" altLang="ja-JP" sz="1800" dirty="0">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r>
              <a:rPr kumimoji="1"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対立を新たな関係性への糸口ととらえる</a:t>
            </a:r>
            <a:endParaRPr kumimoji="1"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endParaRPr lang="en-US" altLang="ja-JP" sz="1200" dirty="0">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r>
              <a:rPr lang="ja-JP" altLang="en-US" sz="2400" dirty="0">
                <a:latin typeface="UD デジタル 教科書体 NK-R" panose="02020400000000000000" pitchFamily="18" charset="-128"/>
                <a:ea typeface="UD デジタル 教科書体 NK-R" panose="02020400000000000000" pitchFamily="18" charset="-128"/>
              </a:rPr>
              <a:t>養護者の立場、生活、考えなどに配慮した具体的な改善策の実施</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p:cNvSpPr txBox="1"/>
          <p:nvPr/>
        </p:nvSpPr>
        <p:spPr>
          <a:xfrm>
            <a:off x="5051221" y="6107236"/>
            <a:ext cx="3926210"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（「お役立ち帳 改訂版」</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p.70</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78</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より、一部改変）</a:t>
            </a:r>
          </a:p>
        </p:txBody>
      </p:sp>
      <p:sp>
        <p:nvSpPr>
          <p:cNvPr id="2" name="テキスト ボックス 1">
            <a:extLst>
              <a:ext uri="{FF2B5EF4-FFF2-40B4-BE49-F238E27FC236}">
                <a16:creationId xmlns:a16="http://schemas.microsoft.com/office/drawing/2014/main" id="{D96C1A2E-1281-15E6-8799-8C929413690D}"/>
              </a:ext>
            </a:extLst>
          </p:cNvPr>
          <p:cNvSpPr txBox="1"/>
          <p:nvPr/>
        </p:nvSpPr>
        <p:spPr>
          <a:xfrm>
            <a:off x="6094403" y="968534"/>
            <a:ext cx="3448990" cy="307777"/>
          </a:xfrm>
          <a:prstGeom prst="rect">
            <a:avLst/>
          </a:prstGeom>
          <a:noFill/>
        </p:spPr>
        <p:txBody>
          <a:bodyPr wrap="square" rtlCol="0">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⇒「お役立ち帳 改訂版」</a:t>
            </a:r>
            <a:r>
              <a:rPr lang="en-US" altLang="ja-JP" sz="1400" dirty="0">
                <a:latin typeface="UD デジタル 教科書体 NK-R" panose="02020400000000000000" pitchFamily="18" charset="-128"/>
                <a:ea typeface="UD デジタル 教科書体 NK-R" panose="02020400000000000000" pitchFamily="18" charset="-128"/>
              </a:rPr>
              <a:t>p.79,80</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49F4175B-2E6E-454A-B3EC-D1843D32618C}"/>
              </a:ext>
            </a:extLst>
          </p:cNvPr>
          <p:cNvSpPr>
            <a:spLocks noGrp="1"/>
          </p:cNvSpPr>
          <p:nvPr>
            <p:ph type="sldNum" sz="quarter" idx="12"/>
          </p:nvPr>
        </p:nvSpPr>
        <p:spPr>
          <a:xfrm>
            <a:off x="7014326" y="6243358"/>
            <a:ext cx="2133600" cy="365125"/>
          </a:xfrm>
        </p:spPr>
        <p:txBody>
          <a:bodyPr/>
          <a:lstStyle/>
          <a:p>
            <a:pPr>
              <a:defRPr/>
            </a:pPr>
            <a:fld id="{7919BF90-A241-4987-B49B-1A1801C0D912}" type="slidenum">
              <a:rPr lang="ja-JP" altLang="en-US" smtClean="0"/>
              <a:pPr>
                <a:defRPr/>
              </a:pPr>
              <a:t>31</a:t>
            </a:fld>
            <a:endParaRPr lang="ja-JP" altLang="en-US"/>
          </a:p>
        </p:txBody>
      </p:sp>
    </p:spTree>
    <p:extLst>
      <p:ext uri="{BB962C8B-B14F-4D97-AF65-F5344CB8AC3E}">
        <p14:creationId xmlns:p14="http://schemas.microsoft.com/office/powerpoint/2010/main" val="145656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緊急対応の内容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882868" y="855865"/>
            <a:ext cx="7556939" cy="4693597"/>
          </a:xfrm>
          <a:ln>
            <a:solidFill>
              <a:schemeClr val="accent1">
                <a:shade val="15000"/>
              </a:schemeClr>
            </a:solidFill>
          </a:ln>
        </p:spPr>
        <p:txBody>
          <a:bodyPr>
            <a:noAutofit/>
          </a:bodyPr>
          <a:lstStyle/>
          <a:p>
            <a:pPr>
              <a:lnSpc>
                <a:spcPts val="4000"/>
              </a:lnSpc>
              <a:spcBef>
                <a:spcPts val="0"/>
              </a:spcBef>
              <a:buFont typeface="Arial" panose="020B0604020202020204" pitchFamily="34" charset="0"/>
              <a:buChar char="•"/>
            </a:pPr>
            <a:r>
              <a:rPr kumimoji="1" lang="ja-JP" altLang="en-US" sz="2400" dirty="0">
                <a:latin typeface="UD デジタル 教科書体 NK-R" panose="02020400000000000000" pitchFamily="18" charset="-128"/>
                <a:ea typeface="UD デジタル 教科書体 NK-R" panose="02020400000000000000" pitchFamily="18" charset="-128"/>
              </a:rPr>
              <a:t>警察への通報・相談</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立入調査／立入調査についての警察への援助要請</a:t>
            </a:r>
            <a:r>
              <a:rPr lang="ja-JP" altLang="en-US" sz="1800" dirty="0">
                <a:latin typeface="UD デジタル 教科書体 NK-R" panose="02020400000000000000" pitchFamily="18" charset="-128"/>
                <a:ea typeface="UD デジタル 教科書体 NK-R" panose="02020400000000000000" pitchFamily="18" charset="-128"/>
              </a:rPr>
              <a:t>（スライド</a:t>
            </a:r>
            <a:r>
              <a:rPr lang="en-US" altLang="ja-JP" sz="1800" dirty="0">
                <a:latin typeface="UD デジタル 教科書体 NK-R" panose="02020400000000000000" pitchFamily="18" charset="-128"/>
                <a:ea typeface="UD デジタル 教科書体 NK-R" panose="02020400000000000000" pitchFamily="18" charset="-128"/>
              </a:rPr>
              <a:t>NO.33</a:t>
            </a:r>
            <a:r>
              <a:rPr lang="ja-JP" altLang="en-US" sz="1800" dirty="0">
                <a:latin typeface="UD デジタル 教科書体 NK-R" panose="02020400000000000000" pitchFamily="18" charset="-128"/>
                <a:ea typeface="UD デジタル 教科書体 NK-R" panose="02020400000000000000" pitchFamily="18" charset="-128"/>
              </a:rPr>
              <a:t>参照）</a:t>
            </a:r>
            <a:endParaRPr lang="ja-JP" altLang="en-US"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kumimoji="1" lang="ja-JP" altLang="en-US" sz="2400" dirty="0">
                <a:latin typeface="UD デジタル 教科書体 NK-R" panose="02020400000000000000" pitchFamily="18" charset="-128"/>
                <a:ea typeface="UD デジタル 教科書体 NK-R" panose="02020400000000000000" pitchFamily="18" charset="-128"/>
              </a:rPr>
              <a:t>高齢者や養護者の分離</a:t>
            </a:r>
            <a:r>
              <a:rPr kumimoji="1" lang="ja-JP" altLang="en-US" sz="1800" dirty="0">
                <a:latin typeface="UD デジタル 教科書体 NK-R" panose="02020400000000000000" pitchFamily="18" charset="-128"/>
                <a:ea typeface="UD デジタル 教科書体 NK-R" panose="02020400000000000000" pitchFamily="18" charset="-128"/>
              </a:rPr>
              <a:t>（スライド</a:t>
            </a:r>
            <a:r>
              <a:rPr kumimoji="1" lang="en-US" altLang="ja-JP" sz="1800" dirty="0">
                <a:latin typeface="UD デジタル 教科書体 NK-R" panose="02020400000000000000" pitchFamily="18" charset="-128"/>
                <a:ea typeface="UD デジタル 教科書体 NK-R" panose="02020400000000000000" pitchFamily="18" charset="-128"/>
              </a:rPr>
              <a:t>NO</a:t>
            </a:r>
            <a:r>
              <a:rPr lang="en-US" altLang="ja-JP" sz="1800" dirty="0">
                <a:latin typeface="UD デジタル 教科書体 NK-R" panose="02020400000000000000" pitchFamily="18" charset="-128"/>
                <a:ea typeface="UD デジタル 教科書体 NK-R" panose="02020400000000000000" pitchFamily="18" charset="-128"/>
              </a:rPr>
              <a:t>.34</a:t>
            </a:r>
            <a:r>
              <a:rPr kumimoji="1" lang="ja-JP" altLang="en-US" sz="1800" dirty="0">
                <a:latin typeface="UD デジタル 教科書体 NK-R" panose="02020400000000000000" pitchFamily="18" charset="-128"/>
                <a:ea typeface="UD デジタル 教科書体 NK-R" panose="02020400000000000000" pitchFamily="18" charset="-128"/>
              </a:rPr>
              <a:t>参照）</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kumimoji="1" lang="ja-JP" altLang="en-US" sz="2400" dirty="0">
                <a:latin typeface="UD デジタル 教科書体 NK-R" panose="02020400000000000000" pitchFamily="18" charset="-128"/>
                <a:ea typeface="UD デジタル 教科書体 NK-R" panose="02020400000000000000" pitchFamily="18" charset="-128"/>
              </a:rPr>
              <a:t>面会制限</a:t>
            </a:r>
            <a:r>
              <a:rPr kumimoji="1" lang="ja-JP" altLang="en-US" sz="1800" dirty="0">
                <a:latin typeface="UD デジタル 教科書体 NK-R" panose="02020400000000000000" pitchFamily="18" charset="-128"/>
                <a:ea typeface="UD デジタル 教科書体 NK-R" panose="02020400000000000000" pitchFamily="18" charset="-128"/>
              </a:rPr>
              <a:t>（スライド</a:t>
            </a:r>
            <a:r>
              <a:rPr kumimoji="1" lang="en-US" altLang="ja-JP" sz="1800" dirty="0">
                <a:latin typeface="UD デジタル 教科書体 NK-R" panose="02020400000000000000" pitchFamily="18" charset="-128"/>
                <a:ea typeface="UD デジタル 教科書体 NK-R" panose="02020400000000000000" pitchFamily="18" charset="-128"/>
              </a:rPr>
              <a:t>NO</a:t>
            </a:r>
            <a:r>
              <a:rPr lang="en-US" altLang="ja-JP" sz="1800" dirty="0">
                <a:latin typeface="UD デジタル 教科書体 NK-R" panose="02020400000000000000" pitchFamily="18" charset="-128"/>
                <a:ea typeface="UD デジタル 教科書体 NK-R" panose="02020400000000000000" pitchFamily="18" charset="-128"/>
              </a:rPr>
              <a:t>.36</a:t>
            </a:r>
            <a:r>
              <a:rPr kumimoji="1" lang="ja-JP" altLang="en-US" sz="1800" dirty="0">
                <a:latin typeface="UD デジタル 教科書体 NK-R" panose="02020400000000000000" pitchFamily="18" charset="-128"/>
                <a:ea typeface="UD デジタル 教科書体 NK-R" panose="02020400000000000000" pitchFamily="18" charset="-128"/>
              </a:rPr>
              <a:t>参照）</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在宅サービスの措置導入</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受診支援（入院支援）　</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生活保護の医療扶助</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財産の保護</a:t>
            </a:r>
            <a:r>
              <a:rPr lang="ja-JP" altLang="en-US" sz="1800" dirty="0">
                <a:latin typeface="UD デジタル 教科書体 NK-R" panose="02020400000000000000" pitchFamily="18" charset="-128"/>
                <a:ea typeface="UD デジタル 教科書体 NK-R" panose="02020400000000000000" pitchFamily="18" charset="-128"/>
              </a:rPr>
              <a:t>（スライド</a:t>
            </a:r>
            <a:r>
              <a:rPr lang="en-US" altLang="ja-JP" sz="1800" dirty="0">
                <a:latin typeface="UD デジタル 教科書体 NK-R" panose="02020400000000000000" pitchFamily="18" charset="-128"/>
                <a:ea typeface="UD デジタル 教科書体 NK-R" panose="02020400000000000000" pitchFamily="18" charset="-128"/>
              </a:rPr>
              <a:t>NO.37</a:t>
            </a:r>
            <a:r>
              <a:rPr lang="ja-JP" altLang="en-US" sz="1800" dirty="0">
                <a:latin typeface="UD デジタル 教科書体 NK-R" panose="02020400000000000000" pitchFamily="18" charset="-128"/>
                <a:ea typeface="UD デジタル 教科書体 NK-R" panose="02020400000000000000" pitchFamily="18" charset="-128"/>
              </a:rPr>
              <a:t>参照）</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ライフラインの確保</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D96C1A2E-1281-15E6-8799-8C929413690D}"/>
              </a:ext>
            </a:extLst>
          </p:cNvPr>
          <p:cNvSpPr txBox="1"/>
          <p:nvPr/>
        </p:nvSpPr>
        <p:spPr>
          <a:xfrm>
            <a:off x="5695010" y="5675694"/>
            <a:ext cx="344899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⇒「お役立ち帳 改訂版」</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p.79,80</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スライド番号プレースホルダー 2">
            <a:extLst>
              <a:ext uri="{FF2B5EF4-FFF2-40B4-BE49-F238E27FC236}">
                <a16:creationId xmlns:a16="http://schemas.microsoft.com/office/drawing/2014/main" id="{06BC00FB-0F97-47AE-AFEA-5101A0148483}"/>
              </a:ext>
            </a:extLst>
          </p:cNvPr>
          <p:cNvSpPr>
            <a:spLocks noGrp="1"/>
          </p:cNvSpPr>
          <p:nvPr>
            <p:ph type="sldNum" sz="quarter" idx="12"/>
          </p:nvPr>
        </p:nvSpPr>
        <p:spPr>
          <a:xfrm>
            <a:off x="7010400" y="6250025"/>
            <a:ext cx="2133600" cy="365125"/>
          </a:xfrm>
        </p:spPr>
        <p:txBody>
          <a:bodyPr/>
          <a:lstStyle/>
          <a:p>
            <a:pPr>
              <a:defRPr/>
            </a:pPr>
            <a:fld id="{7919BF90-A241-4987-B49B-1A1801C0D912}" type="slidenum">
              <a:rPr lang="ja-JP" altLang="en-US" smtClean="0"/>
              <a:pPr>
                <a:defRPr/>
              </a:pPr>
              <a:t>32</a:t>
            </a:fld>
            <a:endParaRPr lang="ja-JP" altLang="en-US" dirty="0"/>
          </a:p>
        </p:txBody>
      </p:sp>
    </p:spTree>
    <p:extLst>
      <p:ext uri="{BB962C8B-B14F-4D97-AF65-F5344CB8AC3E}">
        <p14:creationId xmlns:p14="http://schemas.microsoft.com/office/powerpoint/2010/main" val="1840523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立入調査について</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325821" y="717777"/>
            <a:ext cx="8418786" cy="5598939"/>
          </a:xfrm>
          <a:ln>
            <a:solidFill>
              <a:schemeClr val="accent1">
                <a:shade val="15000"/>
              </a:schemeClr>
            </a:solidFill>
          </a:ln>
        </p:spPr>
        <p:txBody>
          <a:bodyPr>
            <a:noAutofit/>
          </a:bodyPr>
          <a:lstStyle/>
          <a:p>
            <a:pPr eaLnBrk="1">
              <a:lnSpc>
                <a:spcPct val="100000"/>
              </a:lnSpc>
              <a:buFont typeface="Wingdings" panose="05000000000000000000" pitchFamily="2" charset="2"/>
              <a:buChar char="l"/>
            </a:pPr>
            <a:r>
              <a:rPr kumimoji="1" lang="ja-JP" altLang="en-US" sz="2000" dirty="0">
                <a:latin typeface="UD デジタル 教科書体 NK-R" panose="02020400000000000000" pitchFamily="18" charset="-128"/>
                <a:ea typeface="UD デジタル 教科書体 NK-R" panose="02020400000000000000" pitchFamily="18" charset="-128"/>
              </a:rPr>
              <a:t>高齢者虐待防止法</a:t>
            </a:r>
            <a:r>
              <a:rPr kumimoji="1" lang="en-US" altLang="ja-JP" sz="2000" dirty="0">
                <a:latin typeface="UD デジタル 教科書体 NK-R" panose="02020400000000000000" pitchFamily="18" charset="-128"/>
                <a:ea typeface="UD デジタル 教科書体 NK-R" panose="02020400000000000000" pitchFamily="18" charset="-128"/>
              </a:rPr>
              <a:t>11</a:t>
            </a:r>
            <a:r>
              <a:rPr kumimoji="1" lang="ja-JP" altLang="en-US" sz="2000" dirty="0">
                <a:latin typeface="UD デジタル 教科書体 NK-R" panose="02020400000000000000" pitchFamily="18" charset="-128"/>
                <a:ea typeface="UD デジタル 教科書体 NK-R" panose="02020400000000000000" pitchFamily="18" charset="-128"/>
              </a:rPr>
              <a:t>条に基づく権限行使で、立入調査証票（身分証明書）</a:t>
            </a:r>
            <a:r>
              <a:rPr kumimoji="1" lang="ja-JP" altLang="en-US" sz="1600" dirty="0">
                <a:latin typeface="UD デジタル 教科書体 NK-R" panose="02020400000000000000" pitchFamily="18" charset="-128"/>
                <a:ea typeface="UD デジタル 教科書体 NK-R" panose="02020400000000000000" pitchFamily="18" charset="-128"/>
              </a:rPr>
              <a:t>（「お役立ち帳 改訂版」</a:t>
            </a:r>
            <a:r>
              <a:rPr kumimoji="1" lang="en-US" altLang="ja-JP" sz="1600" dirty="0">
                <a:latin typeface="UD デジタル 教科書体 NK-R" panose="02020400000000000000" pitchFamily="18" charset="-128"/>
                <a:ea typeface="UD デジタル 教科書体 NK-R" panose="02020400000000000000" pitchFamily="18" charset="-128"/>
              </a:rPr>
              <a:t>p.91</a:t>
            </a:r>
            <a:r>
              <a:rPr kumimoji="1" lang="ja-JP" altLang="en-US" sz="1600" dirty="0">
                <a:latin typeface="UD デジタル 教科書体 NK-R" panose="02020400000000000000" pitchFamily="18" charset="-128"/>
                <a:ea typeface="UD デジタル 教科書体 NK-R" panose="02020400000000000000" pitchFamily="18" charset="-128"/>
              </a:rPr>
              <a:t>参照）</a:t>
            </a:r>
            <a:r>
              <a:rPr kumimoji="1" lang="ja-JP" altLang="en-US" sz="2000" dirty="0">
                <a:latin typeface="UD デジタル 教科書体 NK-R" panose="02020400000000000000" pitchFamily="18" charset="-128"/>
                <a:ea typeface="UD デジタル 教科書体 NK-R" panose="02020400000000000000" pitchFamily="18" charset="-128"/>
              </a:rPr>
              <a:t>が必要となる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endParaRPr kumimoji="1" lang="en-US" altLang="ja-JP" sz="11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r>
              <a:rPr kumimoji="1" lang="ja-JP" altLang="en-US" sz="2000" dirty="0">
                <a:latin typeface="UD デジタル 教科書体 NK-R" panose="02020400000000000000" pitchFamily="18" charset="-128"/>
                <a:ea typeface="UD デジタル 教科書体 NK-R" panose="02020400000000000000" pitchFamily="18" charset="-128"/>
              </a:rPr>
              <a:t>「高齢者虐待により高齢者の生命または身体に重大な危険が生じているおそれがあると認めるとき」に認められる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lvl="1" eaLnBrk="1">
              <a:lnSpc>
                <a:spcPct val="100000"/>
              </a:lnSpc>
              <a:buFont typeface="Arial" panose="020B0604020202020204" pitchFamily="34" charset="0"/>
              <a:buChar char="•"/>
            </a:pPr>
            <a:r>
              <a:rPr kumimoji="1" lang="ja-JP" altLang="en-US" sz="1800" dirty="0">
                <a:latin typeface="UD デジタル 教科書体 NK-R" panose="02020400000000000000" pitchFamily="18" charset="-128"/>
                <a:ea typeface="UD デジタル 教科書体 NK-R" panose="02020400000000000000" pitchFamily="18" charset="-128"/>
              </a:rPr>
              <a:t>他に手段がないかの検討</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lvl="1" eaLnBrk="1">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a:t>
            </a:r>
            <a:r>
              <a:rPr lang="ja-JP" altLang="ja-JP" sz="1800" dirty="0">
                <a:latin typeface="UD デジタル 教科書体 NK-R" panose="02020400000000000000" pitchFamily="18" charset="-128"/>
                <a:ea typeface="UD デジタル 教科書体 NK-R" panose="02020400000000000000" pitchFamily="18" charset="-128"/>
              </a:rPr>
              <a:t>十分な事実確認ができないことから立入調査の権限を行使するため、これまでの経過や関係機関からの調査の範囲において、要件があるかどうかを判断すれば足りるもの</a:t>
            </a:r>
            <a:r>
              <a:rPr lang="ja-JP" altLang="en-US" sz="1800" dirty="0">
                <a:latin typeface="UD デジタル 教科書体 NK-R" panose="02020400000000000000" pitchFamily="18" charset="-128"/>
                <a:ea typeface="UD デジタル 教科書体 NK-R" panose="02020400000000000000" pitchFamily="18" charset="-128"/>
              </a:rPr>
              <a:t>」（厚労省マニュアル</a:t>
            </a:r>
            <a:r>
              <a:rPr lang="en-US" altLang="ja-JP" sz="1800" dirty="0">
                <a:latin typeface="UD デジタル 教科書体 NK-R" panose="02020400000000000000" pitchFamily="18" charset="-128"/>
                <a:ea typeface="UD デジタル 教科書体 NK-R" panose="02020400000000000000" pitchFamily="18" charset="-128"/>
              </a:rPr>
              <a:t>p.64</a:t>
            </a:r>
            <a:r>
              <a:rPr lang="ja-JP" altLang="en-US" sz="1800" dirty="0">
                <a:latin typeface="UD デジタル 教科書体 NK-R" panose="02020400000000000000" pitchFamily="18" charset="-128"/>
                <a:ea typeface="UD デジタル 教科書体 NK-R" panose="02020400000000000000" pitchFamily="18" charset="-128"/>
              </a:rPr>
              <a:t>）</a:t>
            </a:r>
            <a:endParaRPr lang="en-US" altLang="ja-JP" sz="18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endParaRPr kumimoji="1" lang="en-US" altLang="ja-JP" sz="11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r>
              <a:rPr kumimoji="1" lang="ja-JP" altLang="en-US" sz="2000" dirty="0">
                <a:latin typeface="UD デジタル 教科書体 NK-R" panose="02020400000000000000" pitchFamily="18" charset="-128"/>
                <a:ea typeface="UD デジタル 教科書体 NK-R" panose="02020400000000000000" pitchFamily="18" charset="-128"/>
              </a:rPr>
              <a:t>高齢者の住所または居所へ立ち入り、必要な調査又は質問を行うことができる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lvl="1" eaLnBrk="1">
              <a:lnSpc>
                <a:spcPct val="100000"/>
              </a:lnSpc>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高齢者や養護者の同意なく住居内に入っても、住居侵入罪等の罪に問われない</a:t>
            </a:r>
            <a:endParaRPr lang="en-US" altLang="ja-JP" sz="1800" dirty="0">
              <a:latin typeface="UD デジタル 教科書体 NK-R" panose="02020400000000000000" pitchFamily="18" charset="-128"/>
              <a:ea typeface="UD デジタル 教科書体 NK-R" panose="02020400000000000000" pitchFamily="18" charset="-128"/>
            </a:endParaRPr>
          </a:p>
          <a:p>
            <a:pPr lvl="1" eaLnBrk="1">
              <a:lnSpc>
                <a:spcPct val="100000"/>
              </a:lnSpc>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物理的な有形力の行使は認められない（ドアや窓を壊して立入ることはできない）　</a:t>
            </a:r>
            <a:r>
              <a:rPr lang="ja-JP" altLang="en-US" sz="1600" dirty="0">
                <a:latin typeface="UD デジタル 教科書体 NK-R" panose="02020400000000000000" pitchFamily="18" charset="-128"/>
                <a:ea typeface="UD デジタル 教科書体 NK-R" panose="02020400000000000000" pitchFamily="18" charset="-128"/>
              </a:rPr>
              <a:t>　（「お役立ち帳 改訂版」ｐ</a:t>
            </a:r>
            <a:r>
              <a:rPr lang="en-US" altLang="ja-JP" sz="1600" dirty="0">
                <a:latin typeface="UD デジタル 教科書体 NK-R" panose="02020400000000000000" pitchFamily="18" charset="-128"/>
                <a:ea typeface="UD デジタル 教科書体 NK-R" panose="02020400000000000000" pitchFamily="18" charset="-128"/>
              </a:rPr>
              <a:t>.88</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95</a:t>
            </a:r>
            <a:r>
              <a:rPr lang="ja-JP" altLang="en-US" sz="1600" dirty="0">
                <a:latin typeface="UD デジタル 教科書体 NK-R" panose="02020400000000000000" pitchFamily="18" charset="-128"/>
                <a:ea typeface="UD デジタル 教科書体 NK-R" panose="02020400000000000000" pitchFamily="18" charset="-128"/>
              </a:rPr>
              <a:t>参照）</a:t>
            </a:r>
            <a:endParaRPr lang="en-US" altLang="ja-JP" sz="16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endParaRPr kumimoji="1" lang="en-US" altLang="ja-JP" sz="11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r>
              <a:rPr kumimoji="1" lang="ja-JP" altLang="en-US" sz="2000" dirty="0">
                <a:latin typeface="UD デジタル 教科書体 NK-R" panose="02020400000000000000" pitchFamily="18" charset="-128"/>
                <a:ea typeface="UD デジタル 教科書体 NK-R" panose="02020400000000000000" pitchFamily="18" charset="-128"/>
              </a:rPr>
              <a:t>シミュレーションに基づく準備、適切な役割分担が求められる</a:t>
            </a:r>
          </a:p>
        </p:txBody>
      </p:sp>
      <p:sp>
        <p:nvSpPr>
          <p:cNvPr id="3" name="四角形: 角を丸くする 2">
            <a:extLst>
              <a:ext uri="{FF2B5EF4-FFF2-40B4-BE49-F238E27FC236}">
                <a16:creationId xmlns:a16="http://schemas.microsoft.com/office/drawing/2014/main" id="{E6971F3F-B3C9-56B9-D925-919838CF57E7}"/>
              </a:ext>
            </a:extLst>
          </p:cNvPr>
          <p:cNvSpPr/>
          <p:nvPr/>
        </p:nvSpPr>
        <p:spPr>
          <a:xfrm>
            <a:off x="126124" y="85838"/>
            <a:ext cx="267885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講義１－１を思い出そう！</a:t>
            </a:r>
          </a:p>
        </p:txBody>
      </p:sp>
      <p:sp>
        <p:nvSpPr>
          <p:cNvPr id="2" name="スライド番号プレースホルダー 1">
            <a:extLst>
              <a:ext uri="{FF2B5EF4-FFF2-40B4-BE49-F238E27FC236}">
                <a16:creationId xmlns:a16="http://schemas.microsoft.com/office/drawing/2014/main" id="{6F1590C0-6713-459E-A434-51EAF789E33F}"/>
              </a:ext>
            </a:extLst>
          </p:cNvPr>
          <p:cNvSpPr>
            <a:spLocks noGrp="1"/>
          </p:cNvSpPr>
          <p:nvPr>
            <p:ph type="sldNum" sz="quarter" idx="12"/>
          </p:nvPr>
        </p:nvSpPr>
        <p:spPr>
          <a:xfrm>
            <a:off x="7010400" y="6219137"/>
            <a:ext cx="2133600" cy="365125"/>
          </a:xfrm>
        </p:spPr>
        <p:txBody>
          <a:bodyPr/>
          <a:lstStyle/>
          <a:p>
            <a:pPr>
              <a:defRPr/>
            </a:pPr>
            <a:fld id="{7919BF90-A241-4987-B49B-1A1801C0D912}" type="slidenum">
              <a:rPr lang="ja-JP" altLang="en-US" smtClean="0"/>
              <a:pPr>
                <a:defRPr/>
              </a:pPr>
              <a:t>33</a:t>
            </a:fld>
            <a:endParaRPr lang="ja-JP" altLang="en-US" dirty="0"/>
          </a:p>
        </p:txBody>
      </p:sp>
    </p:spTree>
    <p:extLst>
      <p:ext uri="{BB962C8B-B14F-4D97-AF65-F5344CB8AC3E}">
        <p14:creationId xmlns:p14="http://schemas.microsoft.com/office/powerpoint/2010/main" val="237072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分離の方法</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角丸四角形 6"/>
          <p:cNvSpPr/>
          <p:nvPr/>
        </p:nvSpPr>
        <p:spPr>
          <a:xfrm>
            <a:off x="6119233" y="140344"/>
            <a:ext cx="2654654" cy="277437"/>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.99</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102</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コンテンツ プレースホルダー 2"/>
          <p:cNvSpPr>
            <a:spLocks noGrp="1"/>
          </p:cNvSpPr>
          <p:nvPr>
            <p:ph idx="1"/>
          </p:nvPr>
        </p:nvSpPr>
        <p:spPr>
          <a:xfrm>
            <a:off x="188176" y="838810"/>
            <a:ext cx="8767647" cy="5853820"/>
          </a:xfrm>
          <a:noFill/>
        </p:spPr>
        <p:txBody>
          <a:bodyPr>
            <a:normAutofit fontScale="92500" lnSpcReduction="10000"/>
          </a:bodyPr>
          <a:lstStyle/>
          <a:p>
            <a:pPr>
              <a:buFont typeface="Wingdings" panose="05000000000000000000" pitchFamily="2" charset="2"/>
              <a:buChar char="u"/>
            </a:pPr>
            <a:r>
              <a:rPr kumimoji="1" lang="ja-JP" altLang="en-US" b="1" dirty="0">
                <a:solidFill>
                  <a:srgbClr val="0000FF"/>
                </a:solidFill>
                <a:latin typeface="UD デジタル 教科書体 NK-R" panose="02020400000000000000" pitchFamily="18" charset="-128"/>
                <a:ea typeface="UD デジタル 教科書体 NK-R" panose="02020400000000000000" pitchFamily="18" charset="-128"/>
              </a:rPr>
              <a:t>本人の明確な意思表示</a:t>
            </a:r>
            <a:r>
              <a:rPr kumimoji="1" lang="ja-JP" altLang="en-US" b="1" dirty="0">
                <a:latin typeface="UD デジタル 教科書体 NK-R" panose="02020400000000000000" pitchFamily="18" charset="-128"/>
                <a:ea typeface="UD デジタル 教科書体 NK-R" panose="02020400000000000000" pitchFamily="18" charset="-128"/>
              </a:rPr>
              <a:t>に基づく分離</a:t>
            </a:r>
            <a:endParaRPr kumimoji="1" lang="en-US" altLang="ja-JP" b="1" dirty="0">
              <a:latin typeface="UD デジタル 教科書体 NK-R" panose="02020400000000000000" pitchFamily="18" charset="-128"/>
              <a:ea typeface="UD デジタル 教科書体 NK-R" panose="02020400000000000000" pitchFamily="18" charset="-128"/>
            </a:endParaRPr>
          </a:p>
          <a:p>
            <a:pPr lvl="1"/>
            <a:r>
              <a:rPr kumimoji="1" lang="ja-JP" altLang="en-US" b="1" dirty="0">
                <a:latin typeface="UD デジタル 教科書体 NK-R" panose="02020400000000000000" pitchFamily="18" charset="-128"/>
                <a:ea typeface="UD デジタル 教科書体 NK-R" panose="02020400000000000000" pitchFamily="18" charset="-128"/>
              </a:rPr>
              <a:t>本人契約</a:t>
            </a:r>
            <a:endParaRPr kumimoji="1" lang="en-US" altLang="ja-JP" b="1" dirty="0">
              <a:latin typeface="UD デジタル 教科書体 NK-R" panose="02020400000000000000" pitchFamily="18" charset="-128"/>
              <a:ea typeface="UD デジタル 教科書体 NK-R" panose="02020400000000000000" pitchFamily="18" charset="-128"/>
            </a:endParaRPr>
          </a:p>
          <a:p>
            <a:pPr marL="457200" lvl="1" indent="0">
              <a:lnSpc>
                <a:spcPct val="120000"/>
              </a:lnSpc>
              <a:buNone/>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虐待の事実の有無とは関係なく、判断能力に低下がない本人からの依頼に基づいて対応することが可能</a:t>
            </a:r>
            <a:endParaRPr lang="en-US" altLang="ja-JP" dirty="0">
              <a:latin typeface="UD デジタル 教科書体 NK-R" panose="02020400000000000000" pitchFamily="18" charset="-128"/>
              <a:ea typeface="UD デジタル 教科書体 NK-R" panose="02020400000000000000" pitchFamily="18" charset="-128"/>
            </a:endParaRPr>
          </a:p>
          <a:p>
            <a:pPr marL="457200" lvl="1" indent="0">
              <a:lnSpc>
                <a:spcPct val="120000"/>
              </a:lnSpc>
              <a:buNone/>
            </a:pPr>
            <a:endParaRPr kumimoji="1" lang="en-US" altLang="ja-JP" sz="400" dirty="0">
              <a:latin typeface="UD デジタル 教科書体 NK-R" panose="02020400000000000000" pitchFamily="18" charset="-128"/>
              <a:ea typeface="UD デジタル 教科書体 NK-R" panose="02020400000000000000" pitchFamily="18" charset="-128"/>
            </a:endParaRPr>
          </a:p>
          <a:p>
            <a:pPr marL="457200" lvl="1" indent="0">
              <a:lnSpc>
                <a:spcPct val="120000"/>
              </a:lnSpc>
              <a:buNone/>
            </a:pPr>
            <a:endParaRPr kumimoji="1" lang="en-US" altLang="ja-JP" sz="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kumimoji="1" lang="ja-JP" altLang="en-US" b="1" dirty="0">
                <a:latin typeface="UD デジタル 教科書体 NK-R" panose="02020400000000000000" pitchFamily="18" charset="-128"/>
                <a:ea typeface="UD デジタル 教科書体 NK-R" panose="02020400000000000000" pitchFamily="18" charset="-128"/>
              </a:rPr>
              <a:t>虐待の事実や緊急性の判断に基づく</a:t>
            </a:r>
            <a:r>
              <a:rPr kumimoji="1" lang="ja-JP" altLang="en-US" b="1" dirty="0">
                <a:solidFill>
                  <a:srgbClr val="0000FF"/>
                </a:solidFill>
                <a:latin typeface="UD デジタル 教科書体 NK-R" panose="02020400000000000000" pitchFamily="18" charset="-128"/>
                <a:ea typeface="UD デジタル 教科書体 NK-R" panose="02020400000000000000" pitchFamily="18" charset="-128"/>
              </a:rPr>
              <a:t>行政主導</a:t>
            </a:r>
            <a:r>
              <a:rPr kumimoji="1" lang="ja-JP" altLang="en-US" b="1" dirty="0">
                <a:latin typeface="UD デジタル 教科書体 NK-R" panose="02020400000000000000" pitchFamily="18" charset="-128"/>
                <a:ea typeface="UD デジタル 教科書体 NK-R" panose="02020400000000000000" pitchFamily="18" charset="-128"/>
              </a:rPr>
              <a:t>での分離</a:t>
            </a:r>
            <a:endParaRPr kumimoji="1" lang="en-US" altLang="ja-JP" b="1" dirty="0">
              <a:latin typeface="UD デジタル 教科書体 NK-R" panose="02020400000000000000" pitchFamily="18" charset="-128"/>
              <a:ea typeface="UD デジタル 教科書体 NK-R" panose="02020400000000000000" pitchFamily="18" charset="-128"/>
            </a:endParaRPr>
          </a:p>
          <a:p>
            <a:pPr marL="342900" lvl="1" indent="0">
              <a:buNone/>
            </a:pPr>
            <a:r>
              <a:rPr kumimoji="1" lang="ja-JP" altLang="en-US" sz="1900" dirty="0">
                <a:latin typeface="UD デジタル 教科書体 NK-R" panose="02020400000000000000" pitchFamily="18" charset="-128"/>
                <a:ea typeface="UD デジタル 教科書体 NK-R" panose="02020400000000000000" pitchFamily="18" charset="-128"/>
              </a:rPr>
              <a:t>　〇保護　（法</a:t>
            </a:r>
            <a:r>
              <a:rPr kumimoji="1" lang="en-US" altLang="ja-JP" sz="1900" dirty="0">
                <a:latin typeface="UD デジタル 教科書体 NK-R" panose="02020400000000000000" pitchFamily="18" charset="-128"/>
                <a:ea typeface="UD デジタル 教科書体 NK-R" panose="02020400000000000000" pitchFamily="18" charset="-128"/>
              </a:rPr>
              <a:t>9</a:t>
            </a:r>
            <a:r>
              <a:rPr kumimoji="1" lang="ja-JP" altLang="en-US" sz="1900" dirty="0">
                <a:latin typeface="UD デジタル 教科書体 NK-R" panose="02020400000000000000" pitchFamily="18" charset="-128"/>
                <a:ea typeface="UD デジタル 教科書体 NK-R" panose="02020400000000000000" pitchFamily="18" charset="-128"/>
              </a:rPr>
              <a:t>条第</a:t>
            </a:r>
            <a:r>
              <a:rPr kumimoji="1" lang="en-US" altLang="ja-JP" sz="1900" dirty="0">
                <a:latin typeface="UD デジタル 教科書体 NK-R" panose="02020400000000000000" pitchFamily="18" charset="-128"/>
                <a:ea typeface="UD デジタル 教科書体 NK-R" panose="02020400000000000000" pitchFamily="18" charset="-128"/>
              </a:rPr>
              <a:t>2</a:t>
            </a:r>
            <a:r>
              <a:rPr kumimoji="1" lang="ja-JP" altLang="en-US" sz="1900" dirty="0">
                <a:latin typeface="UD デジタル 教科書体 NK-R" panose="02020400000000000000" pitchFamily="18" charset="-128"/>
                <a:ea typeface="UD デジタル 教科書体 NK-R" panose="02020400000000000000" pitchFamily="18" charset="-128"/>
              </a:rPr>
              <a:t>項）</a:t>
            </a:r>
            <a:endParaRPr kumimoji="1" lang="en-US" altLang="ja-JP" sz="1900" dirty="0">
              <a:latin typeface="UD デジタル 教科書体 NK-R" panose="02020400000000000000" pitchFamily="18" charset="-128"/>
              <a:ea typeface="UD デジタル 教科書体 NK-R" panose="02020400000000000000" pitchFamily="18" charset="-128"/>
            </a:endParaRPr>
          </a:p>
          <a:p>
            <a:pPr lvl="2"/>
            <a:r>
              <a:rPr lang="ja-JP" altLang="en-US" sz="1700" u="sng" dirty="0">
                <a:latin typeface="UD デジタル 教科書体 NK-R" panose="02020400000000000000" pitchFamily="18" charset="-128"/>
                <a:ea typeface="UD デジタル 教科書体 NK-R" panose="02020400000000000000" pitchFamily="18" charset="-128"/>
              </a:rPr>
              <a:t>老人福祉法に基づく措置（老人福祉法第</a:t>
            </a:r>
            <a:r>
              <a:rPr lang="en-US" altLang="ja-JP" sz="1700" u="sng" dirty="0">
                <a:latin typeface="UD デジタル 教科書体 NK-R" panose="02020400000000000000" pitchFamily="18" charset="-128"/>
                <a:ea typeface="UD デジタル 教科書体 NK-R" panose="02020400000000000000" pitchFamily="18" charset="-128"/>
              </a:rPr>
              <a:t>11</a:t>
            </a:r>
            <a:r>
              <a:rPr lang="ja-JP" altLang="en-US" sz="1700" u="sng" dirty="0">
                <a:latin typeface="UD デジタル 教科書体 NK-R" panose="02020400000000000000" pitchFamily="18" charset="-128"/>
                <a:ea typeface="UD デジタル 教科書体 NK-R" panose="02020400000000000000" pitchFamily="18" charset="-128"/>
              </a:rPr>
              <a:t>条第</a:t>
            </a:r>
            <a:r>
              <a:rPr lang="en-US" altLang="ja-JP" sz="1700" u="sng" dirty="0">
                <a:latin typeface="UD デジタル 教科書体 NK-R" panose="02020400000000000000" pitchFamily="18" charset="-128"/>
                <a:ea typeface="UD デジタル 教科書体 NK-R" panose="02020400000000000000" pitchFamily="18" charset="-128"/>
              </a:rPr>
              <a:t>1</a:t>
            </a:r>
            <a:r>
              <a:rPr lang="ja-JP" altLang="en-US" sz="1700" u="sng" dirty="0">
                <a:latin typeface="UD デジタル 教科書体 NK-R" panose="02020400000000000000" pitchFamily="18" charset="-128"/>
                <a:ea typeface="UD デジタル 教科書体 NK-R" panose="02020400000000000000" pitchFamily="18" charset="-128"/>
              </a:rPr>
              <a:t>項</a:t>
            </a:r>
            <a:r>
              <a:rPr lang="en-US" altLang="ja-JP" sz="1700" u="sng" dirty="0">
                <a:latin typeface="UD デジタル 教科書体 NK-R" panose="02020400000000000000" pitchFamily="18" charset="-128"/>
                <a:ea typeface="UD デジタル 教科書体 NK-R" panose="02020400000000000000" pitchFamily="18" charset="-128"/>
              </a:rPr>
              <a:t>1</a:t>
            </a:r>
            <a:r>
              <a:rPr lang="ja-JP" altLang="en-US" sz="1700" u="sng" dirty="0">
                <a:latin typeface="UD デジタル 教科書体 NK-R" panose="02020400000000000000" pitchFamily="18" charset="-128"/>
                <a:ea typeface="UD デジタル 教科書体 NK-R" panose="02020400000000000000" pitchFamily="18" charset="-128"/>
              </a:rPr>
              <a:t>号～</a:t>
            </a:r>
            <a:r>
              <a:rPr lang="en-US" altLang="ja-JP" sz="1700" u="sng" dirty="0">
                <a:latin typeface="UD デジタル 教科書体 NK-R" panose="02020400000000000000" pitchFamily="18" charset="-128"/>
                <a:ea typeface="UD デジタル 教科書体 NK-R" panose="02020400000000000000" pitchFamily="18" charset="-128"/>
              </a:rPr>
              <a:t>3</a:t>
            </a:r>
            <a:r>
              <a:rPr lang="ja-JP" altLang="en-US" sz="1700" u="sng" dirty="0">
                <a:latin typeface="UD デジタル 教科書体 NK-R" panose="02020400000000000000" pitchFamily="18" charset="-128"/>
                <a:ea typeface="UD デジタル 教科書体 NK-R" panose="02020400000000000000" pitchFamily="18" charset="-128"/>
              </a:rPr>
              <a:t>号、第</a:t>
            </a:r>
            <a:r>
              <a:rPr lang="en-US" altLang="ja-JP" sz="1700" u="sng" dirty="0">
                <a:latin typeface="UD デジタル 教科書体 NK-R" panose="02020400000000000000" pitchFamily="18" charset="-128"/>
                <a:ea typeface="UD デジタル 教科書体 NK-R" panose="02020400000000000000" pitchFamily="18" charset="-128"/>
              </a:rPr>
              <a:t>10</a:t>
            </a:r>
            <a:r>
              <a:rPr lang="ja-JP" altLang="en-US" sz="1700" u="sng" dirty="0">
                <a:latin typeface="UD デジタル 教科書体 NK-R" panose="02020400000000000000" pitchFamily="18" charset="-128"/>
                <a:ea typeface="UD デジタル 教科書体 NK-R" panose="02020400000000000000" pitchFamily="18" charset="-128"/>
              </a:rPr>
              <a:t>条の４）</a:t>
            </a:r>
            <a:endParaRPr kumimoji="1" lang="en-US" altLang="ja-JP" sz="1700" u="sng" dirty="0">
              <a:latin typeface="UD デジタル 教科書体 NK-R" panose="02020400000000000000" pitchFamily="18" charset="-128"/>
              <a:ea typeface="UD デジタル 教科書体 NK-R" panose="02020400000000000000" pitchFamily="18" charset="-128"/>
            </a:endParaRPr>
          </a:p>
          <a:p>
            <a:pPr lvl="3"/>
            <a:r>
              <a:rPr lang="ja-JP" altLang="en-US" sz="1750" dirty="0">
                <a:latin typeface="UD デジタル 教科書体 NK-R" panose="02020400000000000000" pitchFamily="18" charset="-128"/>
                <a:ea typeface="UD デジタル 教科書体 NK-R" panose="02020400000000000000" pitchFamily="18" charset="-128"/>
              </a:rPr>
              <a:t>養護老人ホームへの措置　（第</a:t>
            </a:r>
            <a:r>
              <a:rPr lang="en-US" altLang="ja-JP" sz="1750" dirty="0">
                <a:latin typeface="UD デジタル 教科書体 NK-R" panose="02020400000000000000" pitchFamily="18" charset="-128"/>
                <a:ea typeface="UD デジタル 教科書体 NK-R" panose="02020400000000000000" pitchFamily="18" charset="-128"/>
              </a:rPr>
              <a:t>1</a:t>
            </a:r>
            <a:r>
              <a:rPr lang="ja-JP" altLang="en-US" sz="1750" dirty="0">
                <a:latin typeface="UD デジタル 教科書体 NK-R" panose="02020400000000000000" pitchFamily="18" charset="-128"/>
                <a:ea typeface="UD デジタル 教科書体 NK-R" panose="02020400000000000000" pitchFamily="18" charset="-128"/>
              </a:rPr>
              <a:t>号）</a:t>
            </a:r>
            <a:endParaRPr lang="en-US" altLang="ja-JP" sz="1750" dirty="0">
              <a:latin typeface="UD デジタル 教科書体 NK-R" panose="02020400000000000000" pitchFamily="18" charset="-128"/>
              <a:ea typeface="UD デジタル 教科書体 NK-R" panose="02020400000000000000" pitchFamily="18" charset="-128"/>
            </a:endParaRPr>
          </a:p>
          <a:p>
            <a:pPr lvl="3"/>
            <a:r>
              <a:rPr lang="ja-JP" altLang="en-US" sz="1750" dirty="0">
                <a:latin typeface="UD デジタル 教科書体 NK-R" panose="02020400000000000000" pitchFamily="18" charset="-128"/>
                <a:ea typeface="UD デジタル 教科書体 NK-R" panose="02020400000000000000" pitchFamily="18" charset="-128"/>
              </a:rPr>
              <a:t>特別養護老人ホームへのやむを得ない事由による措置　（第</a:t>
            </a:r>
            <a:r>
              <a:rPr lang="en-US" altLang="ja-JP" sz="1750" dirty="0">
                <a:latin typeface="UD デジタル 教科書体 NK-R" panose="02020400000000000000" pitchFamily="18" charset="-128"/>
                <a:ea typeface="UD デジタル 教科書体 NK-R" panose="02020400000000000000" pitchFamily="18" charset="-128"/>
              </a:rPr>
              <a:t>2</a:t>
            </a:r>
            <a:r>
              <a:rPr lang="ja-JP" altLang="en-US" sz="1750" dirty="0">
                <a:latin typeface="UD デジタル 教科書体 NK-R" panose="02020400000000000000" pitchFamily="18" charset="-128"/>
                <a:ea typeface="UD デジタル 教科書体 NK-R" panose="02020400000000000000" pitchFamily="18" charset="-128"/>
              </a:rPr>
              <a:t>号）</a:t>
            </a:r>
            <a:endParaRPr lang="en-US" altLang="ja-JP" sz="1750" dirty="0">
              <a:latin typeface="UD デジタル 教科書体 NK-R" panose="02020400000000000000" pitchFamily="18" charset="-128"/>
              <a:ea typeface="UD デジタル 教科書体 NK-R" panose="02020400000000000000" pitchFamily="18" charset="-128"/>
            </a:endParaRPr>
          </a:p>
          <a:p>
            <a:pPr lvl="3"/>
            <a:r>
              <a:rPr kumimoji="1" lang="ja-JP" altLang="en-US" sz="1750" dirty="0">
                <a:latin typeface="UD デジタル 教科書体 NK-R" panose="02020400000000000000" pitchFamily="18" charset="-128"/>
                <a:ea typeface="UD デジタル 教科書体 NK-R" panose="02020400000000000000" pitchFamily="18" charset="-128"/>
              </a:rPr>
              <a:t>養護受託者への委託（医療機関、老健、有料老人ホームなど）　（第</a:t>
            </a:r>
            <a:r>
              <a:rPr kumimoji="1" lang="en-US" altLang="ja-JP" sz="1750" dirty="0">
                <a:latin typeface="UD デジタル 教科書体 NK-R" panose="02020400000000000000" pitchFamily="18" charset="-128"/>
                <a:ea typeface="UD デジタル 教科書体 NK-R" panose="02020400000000000000" pitchFamily="18" charset="-128"/>
              </a:rPr>
              <a:t>3</a:t>
            </a:r>
            <a:r>
              <a:rPr kumimoji="1" lang="ja-JP" altLang="en-US" sz="1750" dirty="0">
                <a:latin typeface="UD デジタル 教科書体 NK-R" panose="02020400000000000000" pitchFamily="18" charset="-128"/>
                <a:ea typeface="UD デジタル 教科書体 NK-R" panose="02020400000000000000" pitchFamily="18" charset="-128"/>
              </a:rPr>
              <a:t>号）</a:t>
            </a:r>
            <a:endParaRPr lang="en-US" altLang="ja-JP" sz="1750" dirty="0">
              <a:latin typeface="UD デジタル 教科書体 NK-R" panose="02020400000000000000" pitchFamily="18" charset="-128"/>
              <a:ea typeface="UD デジタル 教科書体 NK-R" panose="02020400000000000000" pitchFamily="18" charset="-128"/>
            </a:endParaRPr>
          </a:p>
          <a:p>
            <a:pPr lvl="3"/>
            <a:r>
              <a:rPr kumimoji="1" lang="ja-JP" altLang="en-US" sz="1750" dirty="0">
                <a:latin typeface="UD デジタル 教科書体 NK-R" panose="02020400000000000000" pitchFamily="18" charset="-128"/>
                <a:ea typeface="UD デジタル 教科書体 NK-R" panose="02020400000000000000" pitchFamily="18" charset="-128"/>
              </a:rPr>
              <a:t>短期入所生活介護・認知症対応型共同生活介護等（法第</a:t>
            </a:r>
            <a:r>
              <a:rPr kumimoji="1" lang="en-US" altLang="ja-JP" sz="1750" dirty="0">
                <a:latin typeface="UD デジタル 教科書体 NK-R" panose="02020400000000000000" pitchFamily="18" charset="-128"/>
                <a:ea typeface="UD デジタル 教科書体 NK-R" panose="02020400000000000000" pitchFamily="18" charset="-128"/>
              </a:rPr>
              <a:t>10</a:t>
            </a:r>
            <a:r>
              <a:rPr kumimoji="1" lang="ja-JP" altLang="en-US" sz="1750" dirty="0">
                <a:latin typeface="UD デジタル 教科書体 NK-R" panose="02020400000000000000" pitchFamily="18" charset="-128"/>
                <a:ea typeface="UD デジタル 教科書体 NK-R" panose="02020400000000000000" pitchFamily="18" charset="-128"/>
              </a:rPr>
              <a:t>条の</a:t>
            </a:r>
            <a:r>
              <a:rPr kumimoji="1" lang="en-US" altLang="ja-JP" sz="1750" dirty="0">
                <a:latin typeface="UD デジタル 教科書体 NK-R" panose="02020400000000000000" pitchFamily="18" charset="-128"/>
                <a:ea typeface="UD デジタル 教科書体 NK-R" panose="02020400000000000000" pitchFamily="18" charset="-128"/>
              </a:rPr>
              <a:t>4</a:t>
            </a:r>
            <a:r>
              <a:rPr kumimoji="1" lang="ja-JP" altLang="en-US" sz="1750" dirty="0">
                <a:latin typeface="UD デジタル 教科書体 NK-R" panose="02020400000000000000" pitchFamily="18" charset="-128"/>
                <a:ea typeface="UD デジタル 教科書体 NK-R" panose="02020400000000000000" pitchFamily="18" charset="-128"/>
              </a:rPr>
              <a:t>）</a:t>
            </a:r>
            <a:endParaRPr kumimoji="1" lang="en-US" altLang="ja-JP" sz="1750" dirty="0">
              <a:latin typeface="UD デジタル 教科書体 NK-R" panose="02020400000000000000" pitchFamily="18" charset="-128"/>
              <a:ea typeface="UD デジタル 教科書体 NK-R" panose="02020400000000000000" pitchFamily="18" charset="-128"/>
            </a:endParaRPr>
          </a:p>
          <a:p>
            <a:pPr lvl="3"/>
            <a:endParaRPr kumimoji="1" lang="en-US" altLang="ja-JP" sz="900" dirty="0">
              <a:latin typeface="UD デジタル 教科書体 NK-R" panose="02020400000000000000" pitchFamily="18" charset="-128"/>
              <a:ea typeface="UD デジタル 教科書体 NK-R" panose="02020400000000000000" pitchFamily="18" charset="-128"/>
            </a:endParaRPr>
          </a:p>
          <a:p>
            <a:pPr lvl="2"/>
            <a:r>
              <a:rPr lang="ja-JP" altLang="en-US" sz="1700" u="sng" dirty="0">
                <a:latin typeface="UD デジタル 教科書体 NK-R" panose="02020400000000000000" pitchFamily="18" charset="-128"/>
                <a:ea typeface="UD デジタル 教科書体 NK-R" panose="02020400000000000000" pitchFamily="18" charset="-128"/>
              </a:rPr>
              <a:t>各区市町村ごとに整備している「緊急一時保護」</a:t>
            </a:r>
            <a:endParaRPr lang="en-US" altLang="ja-JP" sz="1700" u="sng" dirty="0">
              <a:latin typeface="UD デジタル 教科書体 NK-R" panose="02020400000000000000" pitchFamily="18" charset="-128"/>
              <a:ea typeface="UD デジタル 教科書体 NK-R" panose="02020400000000000000" pitchFamily="18" charset="-128"/>
            </a:endParaRPr>
          </a:p>
          <a:p>
            <a:pPr lvl="3">
              <a:lnSpc>
                <a:spcPct val="120000"/>
              </a:lnSpc>
            </a:pPr>
            <a:r>
              <a:rPr lang="ja-JP" altLang="en-US" sz="1750" dirty="0">
                <a:latin typeface="UD デジタル 教科書体 NK-R" panose="02020400000000000000" pitchFamily="18" charset="-128"/>
                <a:ea typeface="UD デジタル 教科書体 NK-R" panose="02020400000000000000" pitchFamily="18" charset="-128"/>
              </a:rPr>
              <a:t>区市町村によっては、虐待の場合には応能負担の支払いにしているところもあり</a:t>
            </a:r>
            <a:endParaRPr lang="en-US" altLang="ja-JP" sz="1750" dirty="0">
              <a:latin typeface="UD デジタル 教科書体 NK-R" panose="02020400000000000000" pitchFamily="18" charset="-128"/>
              <a:ea typeface="UD デジタル 教科書体 NK-R" panose="02020400000000000000" pitchFamily="18" charset="-128"/>
            </a:endParaRPr>
          </a:p>
          <a:p>
            <a:pPr lvl="3">
              <a:lnSpc>
                <a:spcPct val="120000"/>
              </a:lnSpc>
            </a:pPr>
            <a:endParaRPr lang="en-US" altLang="ja-JP" sz="900" dirty="0">
              <a:latin typeface="UD デジタル 教科書体 NK-R" panose="02020400000000000000" pitchFamily="18" charset="-128"/>
              <a:ea typeface="UD デジタル 教科書体 NK-R" panose="02020400000000000000" pitchFamily="18" charset="-128"/>
            </a:endParaRPr>
          </a:p>
          <a:p>
            <a:pPr lvl="2"/>
            <a:r>
              <a:rPr lang="ja-JP" altLang="en-US" sz="1700" u="sng" dirty="0">
                <a:latin typeface="UD デジタル 教科書体 NK-R" panose="02020400000000000000" pitchFamily="18" charset="-128"/>
                <a:ea typeface="UD デジタル 教科書体 NK-R" panose="02020400000000000000" pitchFamily="18" charset="-128"/>
              </a:rPr>
              <a:t>女性相談利用によるシェルター利用（介護が必要のない女性のみ）</a:t>
            </a:r>
            <a:endParaRPr lang="en-US" altLang="ja-JP" sz="1700" u="sng" dirty="0">
              <a:latin typeface="UD デジタル 教科書体 NK-R" panose="02020400000000000000" pitchFamily="18" charset="-128"/>
              <a:ea typeface="UD デジタル 教科書体 NK-R" panose="02020400000000000000" pitchFamily="18" charset="-128"/>
            </a:endParaRPr>
          </a:p>
          <a:p>
            <a:pPr lvl="2"/>
            <a:endParaRPr kumimoji="1" lang="en-US" altLang="ja-JP" sz="1600" u="sng" dirty="0">
              <a:latin typeface="UD デジタル 教科書体 NK-R" panose="02020400000000000000" pitchFamily="18" charset="-128"/>
              <a:ea typeface="UD デジタル 教科書体 NK-R" panose="02020400000000000000" pitchFamily="18" charset="-128"/>
            </a:endParaRPr>
          </a:p>
          <a:p>
            <a:pPr marL="342900" lvl="1" indent="0">
              <a:buNone/>
            </a:pPr>
            <a:r>
              <a:rPr lang="en-US" altLang="ja-JP" sz="1900" dirty="0">
                <a:latin typeface="UD デジタル 教科書体 NK-R" panose="02020400000000000000" pitchFamily="18" charset="-128"/>
                <a:ea typeface="UD デジタル 教科書体 NK-R" panose="02020400000000000000" pitchFamily="18" charset="-128"/>
              </a:rPr>
              <a:t> </a:t>
            </a:r>
            <a:r>
              <a:rPr lang="ja-JP" altLang="en-US" sz="1900" b="1" dirty="0">
                <a:latin typeface="UD デジタル 教科書体 NK-R" panose="02020400000000000000" pitchFamily="18" charset="-128"/>
                <a:ea typeface="UD デジタル 教科書体 NK-R" panose="02020400000000000000" pitchFamily="18" charset="-128"/>
              </a:rPr>
              <a:t>〇その他</a:t>
            </a:r>
            <a:endParaRPr lang="en-US" altLang="ja-JP" sz="1900" b="1" dirty="0">
              <a:latin typeface="UD デジタル 教科書体 NK-R" panose="02020400000000000000" pitchFamily="18" charset="-128"/>
              <a:ea typeface="UD デジタル 教科書体 NK-R" panose="02020400000000000000" pitchFamily="18" charset="-128"/>
            </a:endParaRPr>
          </a:p>
          <a:p>
            <a:pPr lvl="2">
              <a:lnSpc>
                <a:spcPct val="120000"/>
              </a:lnSpc>
            </a:pPr>
            <a:r>
              <a:rPr lang="ja-JP" altLang="en-US" sz="1700" dirty="0">
                <a:latin typeface="UD デジタル 教科書体 NK-R" panose="02020400000000000000" pitchFamily="18" charset="-128"/>
                <a:ea typeface="UD デジタル 教科書体 NK-R" panose="02020400000000000000" pitchFamily="18" charset="-128"/>
              </a:rPr>
              <a:t>他</a:t>
            </a:r>
            <a:r>
              <a:rPr kumimoji="1" lang="ja-JP" altLang="en-US" sz="1700" dirty="0">
                <a:latin typeface="UD デジタル 教科書体 NK-R" panose="02020400000000000000" pitchFamily="18" charset="-128"/>
                <a:ea typeface="UD デジタル 教科書体 NK-R" panose="02020400000000000000" pitchFamily="18" charset="-128"/>
              </a:rPr>
              <a:t>親族、知人、友人宅への避難、他親族の契約による施設入所、養護者の分離（入院や別の場所への避難等）</a:t>
            </a:r>
            <a:endParaRPr kumimoji="1" lang="en-US" altLang="ja-JP" sz="1700" dirty="0">
              <a:latin typeface="UD デジタル 教科書体 NK-R" panose="02020400000000000000" pitchFamily="18" charset="-128"/>
              <a:ea typeface="UD デジタル 教科書体 NK-R" panose="02020400000000000000" pitchFamily="18" charset="-128"/>
            </a:endParaRPr>
          </a:p>
          <a:p>
            <a:pPr marL="201168" lvl="1" indent="0" algn="r">
              <a:buNone/>
            </a:pP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0" name="右中かっこ 9">
            <a:extLst>
              <a:ext uri="{FF2B5EF4-FFF2-40B4-BE49-F238E27FC236}">
                <a16:creationId xmlns:a16="http://schemas.microsoft.com/office/drawing/2014/main" id="{BB8A702E-D684-0FC0-B667-2985FA4C783F}"/>
              </a:ext>
            </a:extLst>
          </p:cNvPr>
          <p:cNvSpPr/>
          <p:nvPr/>
        </p:nvSpPr>
        <p:spPr>
          <a:xfrm>
            <a:off x="7765143" y="2830286"/>
            <a:ext cx="174171" cy="119017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四角形: 角を丸くする 10">
            <a:extLst>
              <a:ext uri="{FF2B5EF4-FFF2-40B4-BE49-F238E27FC236}">
                <a16:creationId xmlns:a16="http://schemas.microsoft.com/office/drawing/2014/main" id="{12833562-5069-C5E2-744C-701A483663E0}"/>
              </a:ext>
            </a:extLst>
          </p:cNvPr>
          <p:cNvSpPr/>
          <p:nvPr/>
        </p:nvSpPr>
        <p:spPr>
          <a:xfrm>
            <a:off x="7982856" y="3091543"/>
            <a:ext cx="1016509" cy="6241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dirty="0">
                <a:solidFill>
                  <a:prstClr val="black"/>
                </a:solidFill>
                <a:latin typeface="Calibri"/>
                <a:ea typeface="ＭＳ Ｐゴシック" panose="020B0600070205080204" pitchFamily="50" charset="-128"/>
              </a:rPr>
              <a:t>次スライド</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p>
        </p:txBody>
      </p:sp>
      <p:sp>
        <p:nvSpPr>
          <p:cNvPr id="2" name="スライド番号プレースホルダー 1">
            <a:extLst>
              <a:ext uri="{FF2B5EF4-FFF2-40B4-BE49-F238E27FC236}">
                <a16:creationId xmlns:a16="http://schemas.microsoft.com/office/drawing/2014/main" id="{8D7FDF62-DA6B-4D12-B101-B589D688B49E}"/>
              </a:ext>
            </a:extLst>
          </p:cNvPr>
          <p:cNvSpPr>
            <a:spLocks noGrp="1"/>
          </p:cNvSpPr>
          <p:nvPr>
            <p:ph type="sldNum" sz="quarter" idx="12"/>
          </p:nvPr>
        </p:nvSpPr>
        <p:spPr>
          <a:xfrm>
            <a:off x="8866485" y="6227628"/>
            <a:ext cx="20574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EF9944-A4F6-4C59-AEBD-678D6480B8EA}" type="slidenum">
              <a:rPr kumimoji="1" lang="en-US" sz="82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34</a:t>
            </a:fld>
            <a:endParaRPr kumimoji="1" lang="en-US" sz="825"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15069A43-D807-69A6-FB75-A85CC3D33C20}"/>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311031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区市町村による措置</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Rectangle 3">
            <a:extLst>
              <a:ext uri="{FF2B5EF4-FFF2-40B4-BE49-F238E27FC236}">
                <a16:creationId xmlns:a16="http://schemas.microsoft.com/office/drawing/2014/main" id="{CCD5ADDC-8584-777A-7406-BA83F3B51D5A}"/>
              </a:ext>
            </a:extLst>
          </p:cNvPr>
          <p:cNvSpPr>
            <a:spLocks noGrp="1" noChangeArrowheads="1"/>
          </p:cNvSpPr>
          <p:nvPr>
            <p:ph idx="1"/>
          </p:nvPr>
        </p:nvSpPr>
        <p:spPr>
          <a:xfrm>
            <a:off x="84906" y="551438"/>
            <a:ext cx="8974183" cy="6192926"/>
          </a:xfrm>
        </p:spPr>
        <p:txBody>
          <a:bodyPr>
            <a:normAutofit/>
          </a:bodyPr>
          <a:lstStyle/>
          <a:p>
            <a:pPr lvl="2">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eaLnBrk="1" hangingPunct="1">
              <a:spcBef>
                <a:spcPts val="0"/>
              </a:spcBef>
              <a:buClr>
                <a:schemeClr val="accent1">
                  <a:lumMod val="75000"/>
                </a:schemeClr>
              </a:buClr>
              <a:buFont typeface="Wingdings" panose="05000000000000000000" pitchFamily="2" charset="2"/>
              <a:buChar char="u"/>
            </a:pPr>
            <a:r>
              <a:rPr lang="ja-JP" altLang="en-US" sz="2400" dirty="0">
                <a:latin typeface="UD デジタル 教科書体 NK-R" panose="02020400000000000000" pitchFamily="18" charset="-128"/>
                <a:ea typeface="UD デジタル 教科書体 NK-R" panose="02020400000000000000" pitchFamily="18" charset="-128"/>
              </a:rPr>
              <a:t>区市町村による措置</a:t>
            </a:r>
            <a:r>
              <a:rPr lang="ja-JP" altLang="en-US" sz="1600" dirty="0">
                <a:latin typeface="UD デジタル 教科書体 NK-R" panose="02020400000000000000" pitchFamily="18" charset="-128"/>
                <a:ea typeface="UD デジタル 教科書体 NK-R" panose="02020400000000000000" pitchFamily="18" charset="-128"/>
              </a:rPr>
              <a:t>（高齢者虐待防止法</a:t>
            </a:r>
            <a:r>
              <a:rPr lang="en-US" altLang="ja-JP" sz="1600" dirty="0">
                <a:latin typeface="UD デジタル 教科書体 NK-R" panose="02020400000000000000" pitchFamily="18" charset="-128"/>
                <a:ea typeface="UD デジタル 教科書体 NK-R" panose="02020400000000000000" pitchFamily="18" charset="-128"/>
              </a:rPr>
              <a:t>9</a:t>
            </a:r>
            <a:r>
              <a:rPr lang="ja-JP" altLang="en-US" sz="1600" dirty="0">
                <a:latin typeface="UD デジタル 教科書体 NK-R" panose="02020400000000000000" pitchFamily="18" charset="-128"/>
                <a:ea typeface="UD デジタル 教科書体 NK-R" panose="02020400000000000000" pitchFamily="18" charset="-128"/>
              </a:rPr>
              <a:t>条</a:t>
            </a:r>
            <a:r>
              <a:rPr lang="en-US" altLang="ja-JP" sz="1600" dirty="0">
                <a:latin typeface="UD デジタル 教科書体 NK-R" panose="02020400000000000000" pitchFamily="18" charset="-128"/>
                <a:ea typeface="UD デジタル 教科書体 NK-R" panose="02020400000000000000" pitchFamily="18" charset="-128"/>
              </a:rPr>
              <a:t>2</a:t>
            </a:r>
            <a:r>
              <a:rPr lang="ja-JP" altLang="en-US" sz="1600" dirty="0">
                <a:latin typeface="UD デジタル 教科書体 NK-R" panose="02020400000000000000" pitchFamily="18" charset="-128"/>
                <a:ea typeface="UD デジタル 教科書体 NK-R" panose="02020400000000000000" pitchFamily="18" charset="-128"/>
              </a:rPr>
              <a:t>項、老人福祉法第１０条の４、同法第１１条）</a:t>
            </a:r>
            <a:endParaRPr lang="en-US" altLang="ja-JP" sz="16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6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条文にある「生命・身体に重大な危険が生じているおそれがある場合」は例示規定（要件ではない）</a:t>
            </a: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やむを得ない事由による措置</a:t>
            </a:r>
            <a:endParaRPr lang="en-US" altLang="ja-JP" sz="180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特養、ショートステイ、デイサービスなど老人福祉法に基づくサービスにおいて適用可能</a:t>
            </a:r>
            <a:endParaRPr lang="en-US" altLang="ja-JP" sz="165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本人の同意は要するが、家族の同意は不要（平成</a:t>
            </a:r>
            <a:r>
              <a:rPr lang="en-US" altLang="ja-JP" sz="1650" dirty="0">
                <a:latin typeface="UD デジタル 教科書体 NK-R" panose="02020400000000000000" pitchFamily="18" charset="-128"/>
                <a:ea typeface="UD デジタル 教科書体 NK-R" panose="02020400000000000000" pitchFamily="18" charset="-128"/>
              </a:rPr>
              <a:t>15</a:t>
            </a:r>
            <a:r>
              <a:rPr lang="ja-JP" altLang="en-US" sz="1650" dirty="0">
                <a:latin typeface="UD デジタル 教科書体 NK-R" panose="02020400000000000000" pitchFamily="18" charset="-128"/>
                <a:ea typeface="UD デジタル 教科書体 NK-R" panose="02020400000000000000" pitchFamily="18" charset="-128"/>
              </a:rPr>
              <a:t>年</a:t>
            </a:r>
            <a:r>
              <a:rPr lang="en-US" altLang="ja-JP" sz="1650" dirty="0">
                <a:latin typeface="UD デジタル 教科書体 NK-R" panose="02020400000000000000" pitchFamily="18" charset="-128"/>
                <a:ea typeface="UD デジタル 教科書体 NK-R" panose="02020400000000000000" pitchFamily="18" charset="-128"/>
              </a:rPr>
              <a:t>9</a:t>
            </a:r>
            <a:r>
              <a:rPr lang="ja-JP" altLang="en-US" sz="1650" dirty="0">
                <a:latin typeface="UD デジタル 教科書体 NK-R" panose="02020400000000000000" pitchFamily="18" charset="-128"/>
                <a:ea typeface="UD デジタル 教科書体 NK-R" panose="02020400000000000000" pitchFamily="18" charset="-128"/>
              </a:rPr>
              <a:t>月</a:t>
            </a:r>
            <a:r>
              <a:rPr lang="en-US" altLang="ja-JP" sz="1650" dirty="0">
                <a:latin typeface="UD デジタル 教科書体 NK-R" panose="02020400000000000000" pitchFamily="18" charset="-128"/>
                <a:ea typeface="UD デジタル 教科書体 NK-R" panose="02020400000000000000" pitchFamily="18" charset="-128"/>
              </a:rPr>
              <a:t>8</a:t>
            </a:r>
            <a:r>
              <a:rPr lang="ja-JP" altLang="en-US" sz="1650" dirty="0">
                <a:latin typeface="UD デジタル 教科書体 NK-R" panose="02020400000000000000" pitchFamily="18" charset="-128"/>
                <a:ea typeface="UD デジタル 教科書体 NK-R" panose="02020400000000000000" pitchFamily="18" charset="-128"/>
              </a:rPr>
              <a:t>日全国介護保険担当課長会議資料より）</a:t>
            </a:r>
            <a:endParaRPr lang="en-US" altLang="ja-JP" sz="165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独居認知症の人、このままでは虐待になりそうな過剰な介護負担の事例にも適用可（老人福祉法施行令第</a:t>
            </a:r>
            <a:r>
              <a:rPr lang="en-US" altLang="ja-JP" sz="1650" dirty="0">
                <a:latin typeface="UD デジタル 教科書体 NK-R" panose="02020400000000000000" pitchFamily="18" charset="-128"/>
                <a:ea typeface="UD デジタル 教科書体 NK-R" panose="02020400000000000000" pitchFamily="18" charset="-128"/>
              </a:rPr>
              <a:t>5</a:t>
            </a:r>
            <a:r>
              <a:rPr lang="ja-JP" altLang="en-US" sz="1650" dirty="0">
                <a:latin typeface="UD デジタル 教科書体 NK-R" panose="02020400000000000000" pitchFamily="18" charset="-128"/>
                <a:ea typeface="UD デジタル 教科書体 NK-R" panose="02020400000000000000" pitchFamily="18" charset="-128"/>
              </a:rPr>
              <a:t>条）</a:t>
            </a:r>
            <a:endParaRPr lang="en-US" altLang="ja-JP" sz="165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endParaRPr lang="en-US" altLang="ja-JP" sz="165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endParaRPr lang="en-US" altLang="ja-JP" sz="165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養護老人ホームへの措置</a:t>
            </a:r>
            <a:endParaRPr lang="en-US" altLang="ja-JP" sz="180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高齢者虐待対応のおける分離は、「環境上の理由」に該当</a:t>
            </a:r>
            <a:endParaRPr lang="en-US" altLang="ja-JP" sz="165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養護委託</a:t>
            </a:r>
            <a:endParaRPr lang="en-US" altLang="ja-JP" sz="180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社会福祉法人、医療法人の長で養護を希望する者を「養護受託者」として措置が可能</a:t>
            </a:r>
            <a:endParaRPr lang="en-US" altLang="ja-JP" sz="1650" dirty="0">
              <a:latin typeface="UD デジタル 教科書体 NK-R" panose="02020400000000000000" pitchFamily="18" charset="-128"/>
              <a:ea typeface="UD デジタル 教科書体 NK-R" panose="02020400000000000000" pitchFamily="18" charset="-128"/>
            </a:endParaRPr>
          </a:p>
          <a:p>
            <a:pPr marL="685800" lvl="2" indent="0" eaLnBrk="1" hangingPunct="1">
              <a:buClr>
                <a:schemeClr val="accent1">
                  <a:lumMod val="75000"/>
                </a:schemeClr>
              </a:buClr>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ja-JP" altLang="en-US" sz="1800" dirty="0">
              <a:latin typeface="UD デジタル 教科書体 NK-R" panose="02020400000000000000" pitchFamily="18" charset="-128"/>
              <a:ea typeface="UD デジタル 教科書体 NK-R" panose="02020400000000000000" pitchFamily="18" charset="-128"/>
            </a:endParaRPr>
          </a:p>
          <a:p>
            <a:pPr algn="r" eaLnBrk="1" hangingPunct="1">
              <a:buClr>
                <a:schemeClr val="accent1">
                  <a:lumMod val="75000"/>
                </a:schemeClr>
              </a:buClr>
              <a:buFont typeface="Wingdings" panose="05000000000000000000" pitchFamily="2" charset="2"/>
              <a:buChar char="l"/>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a:extLst>
              <a:ext uri="{FF2B5EF4-FFF2-40B4-BE49-F238E27FC236}">
                <a16:creationId xmlns:a16="http://schemas.microsoft.com/office/drawing/2014/main" id="{9C54DB81-BDFA-A9C8-35C1-22163DD752C2}"/>
              </a:ext>
            </a:extLst>
          </p:cNvPr>
          <p:cNvSpPr/>
          <p:nvPr/>
        </p:nvSpPr>
        <p:spPr>
          <a:xfrm>
            <a:off x="529953" y="3919602"/>
            <a:ext cx="8345347" cy="9259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254000" algn="l" defTabSz="457200" rtl="0" eaLnBrk="1" fontAlgn="auto" latinLnBrk="0" hangingPunct="1">
              <a:lnSpc>
                <a:spcPct val="100000"/>
              </a:lnSpc>
              <a:spcBef>
                <a:spcPts val="600"/>
              </a:spcBef>
              <a:spcAft>
                <a:spcPts val="0"/>
              </a:spcAft>
              <a:buClrTx/>
              <a:buSzTx/>
              <a:buFontTx/>
              <a:buNone/>
              <a:tabLst/>
              <a:defRPr/>
            </a:pPr>
            <a:r>
              <a:rPr kumimoji="0" lang="ja-JP"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・訪問介護　　　　　　　　・通所介護　　　　　　　　　・短期入所生活介護</a:t>
            </a:r>
          </a:p>
          <a:p>
            <a:pPr marL="0" marR="0" lvl="0" indent="254000" algn="l" defTabSz="457200" rtl="0" eaLnBrk="1" fontAlgn="auto" latinLnBrk="0" hangingPunct="1">
              <a:lnSpc>
                <a:spcPct val="100000"/>
              </a:lnSpc>
              <a:spcBef>
                <a:spcPts val="0"/>
              </a:spcBef>
              <a:spcAft>
                <a:spcPts val="0"/>
              </a:spcAft>
              <a:buClrTx/>
              <a:buSzTx/>
              <a:buFontTx/>
              <a:buNone/>
              <a:tabLst/>
              <a:defRPr/>
            </a:pPr>
            <a:r>
              <a:rPr kumimoji="0" lang="ja-JP"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・小規模多機能型居宅介護　・認知症対応型共同生活介護　・特別養護老人ホーム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0" lang="ja-JP"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・看護小規模多機能型居宅介護（複合型サービス）</a:t>
            </a:r>
            <a:endParaRPr kumimoji="1" lang="ja-JP" altLang="en-US" sz="1600" b="0" i="0" u="none" strike="sngStrike" kern="1200" cap="none" spc="0" normalizeH="0" baseline="0" noProof="0" dirty="0">
              <a:ln>
                <a:noFill/>
              </a:ln>
              <a:solidFill>
                <a:prstClr val="black"/>
              </a:solidFill>
              <a:effectLst/>
              <a:highlight>
                <a:srgbClr val="00FFFF"/>
              </a:highligh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四角形: 角を丸くする 1">
            <a:extLst>
              <a:ext uri="{FF2B5EF4-FFF2-40B4-BE49-F238E27FC236}">
                <a16:creationId xmlns:a16="http://schemas.microsoft.com/office/drawing/2014/main" id="{808C7278-D4D3-2F6A-3CE4-A0B35195013E}"/>
              </a:ext>
            </a:extLst>
          </p:cNvPr>
          <p:cNvSpPr/>
          <p:nvPr/>
        </p:nvSpPr>
        <p:spPr>
          <a:xfrm>
            <a:off x="126124" y="85838"/>
            <a:ext cx="267885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講義１－１を思い出そう！</a:t>
            </a:r>
          </a:p>
        </p:txBody>
      </p:sp>
      <p:sp>
        <p:nvSpPr>
          <p:cNvPr id="6" name="スライド番号プレースホルダー 5">
            <a:extLst>
              <a:ext uri="{FF2B5EF4-FFF2-40B4-BE49-F238E27FC236}">
                <a16:creationId xmlns:a16="http://schemas.microsoft.com/office/drawing/2014/main" id="{74E06FC7-9EE3-4092-8AD3-2184337E1114}"/>
              </a:ext>
            </a:extLst>
          </p:cNvPr>
          <p:cNvSpPr>
            <a:spLocks noGrp="1"/>
          </p:cNvSpPr>
          <p:nvPr>
            <p:ph type="sldNum" sz="quarter" idx="12"/>
          </p:nvPr>
        </p:nvSpPr>
        <p:spPr>
          <a:xfrm>
            <a:off x="8875300" y="6276119"/>
            <a:ext cx="2057400" cy="365125"/>
          </a:xfrm>
        </p:spPr>
        <p:txBody>
          <a:bodyPr/>
          <a:lstStyle/>
          <a:p>
            <a:pPr algn="l"/>
            <a:fld id="{FAEF9944-A4F6-4C59-AEBD-678D6480B8EA}" type="slidenum">
              <a:rPr lang="en-US" smtClean="0"/>
              <a:pPr algn="l"/>
              <a:t>35</a:t>
            </a:fld>
            <a:endParaRPr lang="en-US" dirty="0"/>
          </a:p>
        </p:txBody>
      </p:sp>
    </p:spTree>
    <p:extLst>
      <p:ext uri="{BB962C8B-B14F-4D97-AF65-F5344CB8AC3E}">
        <p14:creationId xmlns:p14="http://schemas.microsoft.com/office/powerpoint/2010/main" val="2905133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面会制限　</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Rectangle 3">
            <a:extLst>
              <a:ext uri="{FF2B5EF4-FFF2-40B4-BE49-F238E27FC236}">
                <a16:creationId xmlns:a16="http://schemas.microsoft.com/office/drawing/2014/main" id="{CCD5ADDC-8584-777A-7406-BA83F3B51D5A}"/>
              </a:ext>
            </a:extLst>
          </p:cNvPr>
          <p:cNvSpPr>
            <a:spLocks noGrp="1" noChangeArrowheads="1"/>
          </p:cNvSpPr>
          <p:nvPr>
            <p:ph idx="1"/>
          </p:nvPr>
        </p:nvSpPr>
        <p:spPr>
          <a:xfrm>
            <a:off x="273268" y="791854"/>
            <a:ext cx="8439807" cy="5494990"/>
          </a:xfrm>
          <a:ln>
            <a:solidFill>
              <a:schemeClr val="tx1">
                <a:lumMod val="50000"/>
                <a:lumOff val="50000"/>
              </a:schemeClr>
            </a:solidFill>
          </a:ln>
        </p:spPr>
        <p:txBody>
          <a:bodyPr>
            <a:normAutofit fontScale="92500" lnSpcReduction="10000"/>
          </a:bodyPr>
          <a:lstStyle/>
          <a:p>
            <a:pPr>
              <a:lnSpc>
                <a:spcPct val="100000"/>
              </a:lnSpc>
              <a:buClr>
                <a:schemeClr val="accent1">
                  <a:lumMod val="75000"/>
                </a:schemeClr>
              </a:buClr>
              <a:buFont typeface="Wingdings" panose="05000000000000000000" pitchFamily="2" charset="2"/>
              <a:buChar char="u"/>
            </a:pPr>
            <a:r>
              <a:rPr lang="ja-JP" altLang="en-US" sz="2400" dirty="0">
                <a:latin typeface="UD デジタル 教科書体 NK-R" panose="02020400000000000000" pitchFamily="18" charset="-128"/>
                <a:ea typeface="UD デジタル 教科書体 NK-R" panose="02020400000000000000" pitchFamily="18" charset="-128"/>
              </a:rPr>
              <a:t>面会制限</a:t>
            </a:r>
            <a:r>
              <a:rPr lang="ja-JP" altLang="en-US" sz="1800" dirty="0">
                <a:latin typeface="UD デジタル 教科書体 NK-R" panose="02020400000000000000" pitchFamily="18" charset="-128"/>
                <a:ea typeface="UD デジタル 教科書体 NK-R" panose="02020400000000000000" pitchFamily="18" charset="-128"/>
              </a:rPr>
              <a:t>（高齢者虐待防止法第１３条）</a:t>
            </a:r>
            <a:endParaRPr lang="en-US" altLang="ja-JP" sz="1800" dirty="0">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措置による保護を行っている場合で、「連れ帰り」や「面会による本人の精神的苦痛、不穏」が想定されるとき、面会制限を行う</a:t>
            </a: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highlight>
                  <a:srgbClr val="FFFF00"/>
                </a:highlight>
                <a:latin typeface="UD デジタル 教科書体 NK-R" panose="02020400000000000000" pitchFamily="18" charset="-128"/>
                <a:ea typeface="UD デジタル 教科書体 NK-R" panose="02020400000000000000" pitchFamily="18" charset="-128"/>
              </a:rPr>
              <a:t>面会制限は行政処分</a:t>
            </a:r>
            <a:r>
              <a:rPr lang="ja-JP" altLang="en-US" sz="1800">
                <a:solidFill>
                  <a:prstClr val="black">
                    <a:lumMod val="75000"/>
                    <a:lumOff val="25000"/>
                  </a:prstClr>
                </a:solidFill>
                <a:highlight>
                  <a:srgbClr val="FFFF00"/>
                </a:highlight>
                <a:latin typeface="UD デジタル 教科書体 NK-R" panose="02020400000000000000" pitchFamily="18" charset="-128"/>
                <a:ea typeface="UD デジタル 教科書体 NK-R" panose="02020400000000000000" pitchFamily="18" charset="-128"/>
              </a:rPr>
              <a:t>に該当・・・詳しくは講義１ー１、１日目参考資料を参照</a:t>
            </a:r>
            <a:endParaRPr lang="en-US" altLang="ja-JP" sz="1800" dirty="0">
              <a:solidFill>
                <a:prstClr val="black">
                  <a:lumMod val="75000"/>
                  <a:lumOff val="25000"/>
                </a:prstClr>
              </a:solidFill>
              <a:highlight>
                <a:srgbClr val="FFFF00"/>
              </a:highlight>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高齢者虐待防止法に基づく面会制限は、老人福祉法第</a:t>
            </a:r>
            <a:r>
              <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11</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条第</a:t>
            </a:r>
            <a:r>
              <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1</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項第</a:t>
            </a:r>
            <a:r>
              <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2</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号（</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特別養護老人ホーム</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への措置）及び第</a:t>
            </a:r>
            <a:r>
              <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3</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号（</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養護委託</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）の措置の場合のみ</a:t>
            </a: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老人福祉法第</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11</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条第</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項</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号の</a:t>
            </a:r>
            <a:r>
              <a:rPr lang="ja-JP" altLang="en-US" sz="1800" b="1" u="sng" dirty="0">
                <a:solidFill>
                  <a:srgbClr val="FF0000"/>
                </a:solidFill>
                <a:latin typeface="UD デジタル 教科書体 NK-R" panose="02020400000000000000" pitchFamily="18" charset="-128"/>
                <a:ea typeface="UD デジタル 教科書体 NK-R" panose="02020400000000000000" pitchFamily="18" charset="-128"/>
              </a:rPr>
              <a:t>養護老人ホーム</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への措置時に、</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高齢者虐待防止法第</a:t>
            </a:r>
            <a:r>
              <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rPr>
              <a:t>13</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条に基づく面会制限の権限は行使できない</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ことに</a:t>
            </a:r>
            <a:r>
              <a:rPr lang="ja-JP" altLang="en-US" sz="1800" b="1" dirty="0">
                <a:solidFill>
                  <a:srgbClr val="FF0000"/>
                </a:solidFill>
                <a:latin typeface="UD デジタル 教科書体 NK-R" panose="02020400000000000000" pitchFamily="18" charset="-128"/>
                <a:ea typeface="UD デジタル 教科書体 NK-R" panose="02020400000000000000" pitchFamily="18" charset="-128"/>
              </a:rPr>
              <a:t>注意！</a:t>
            </a:r>
            <a:endParaRPr lang="en-US" altLang="ja-JP" sz="1800" b="1" dirty="0">
              <a:solidFill>
                <a:srgbClr val="FF0000"/>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老人福祉法第</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10</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条の４第</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項</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3</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号の</a:t>
            </a:r>
            <a:r>
              <a:rPr lang="zh-TW" altLang="en-US" sz="1800" b="1" dirty="0">
                <a:solidFill>
                  <a:srgbClr val="FF0000"/>
                </a:solidFill>
                <a:latin typeface="UD デジタル 教科書体 NK-R" panose="02020400000000000000" pitchFamily="18" charset="-128"/>
                <a:ea typeface="UD デジタル 教科書体 NK-R" panose="02020400000000000000" pitchFamily="18" charset="-128"/>
              </a:rPr>
              <a:t>短期入所生活介護</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への措置時に、</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高齢者虐待防止法第</a:t>
            </a:r>
            <a:r>
              <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rPr>
              <a:t>13</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条に基づく面会制限の権限は行使できない</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ことに</a:t>
            </a:r>
            <a:r>
              <a:rPr lang="ja-JP" altLang="en-US" sz="1800" b="1" dirty="0">
                <a:solidFill>
                  <a:srgbClr val="FF0000"/>
                </a:solidFill>
                <a:latin typeface="UD デジタル 教科書体 NK-R" panose="02020400000000000000" pitchFamily="18" charset="-128"/>
                <a:ea typeface="UD デジタル 教科書体 NK-R" panose="02020400000000000000" pitchFamily="18" charset="-128"/>
              </a:rPr>
              <a:t>注意！</a:t>
            </a:r>
            <a:endParaRPr lang="en-US" altLang="ja-JP" sz="1800" b="1" dirty="0">
              <a:solidFill>
                <a:srgbClr val="FF0000"/>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上記以外の施設等に措置した場合は、施設長・医院長等の権限で</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施設管理権</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に基づき面会を制限することができる</a:t>
            </a: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解除していくことの検討が必須</a:t>
            </a: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marL="685800" lvl="2" indent="0">
              <a:lnSpc>
                <a:spcPct val="100000"/>
              </a:lnSpc>
              <a:buClr>
                <a:schemeClr val="accent1">
                  <a:lumMod val="75000"/>
                </a:schemeClr>
              </a:buClr>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algn="r" eaLnBrk="1" hangingPunct="1">
              <a:buClr>
                <a:schemeClr val="accent1">
                  <a:lumMod val="75000"/>
                </a:schemeClr>
              </a:buClr>
              <a:buFont typeface="Wingdings" panose="05000000000000000000" pitchFamily="2" charset="2"/>
              <a:buChar char="l"/>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9" name="四角形: 角を丸くする 8">
            <a:extLst>
              <a:ext uri="{FF2B5EF4-FFF2-40B4-BE49-F238E27FC236}">
                <a16:creationId xmlns:a16="http://schemas.microsoft.com/office/drawing/2014/main" id="{788DEFED-2CB8-57DA-D60F-A3BB367F094D}"/>
              </a:ext>
            </a:extLst>
          </p:cNvPr>
          <p:cNvSpPr/>
          <p:nvPr/>
        </p:nvSpPr>
        <p:spPr>
          <a:xfrm>
            <a:off x="126124" y="85838"/>
            <a:ext cx="267885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講義１－１を思い出そう！</a:t>
            </a:r>
          </a:p>
        </p:txBody>
      </p:sp>
      <p:sp>
        <p:nvSpPr>
          <p:cNvPr id="6" name="スライド番号プレースホルダー 5">
            <a:extLst>
              <a:ext uri="{FF2B5EF4-FFF2-40B4-BE49-F238E27FC236}">
                <a16:creationId xmlns:a16="http://schemas.microsoft.com/office/drawing/2014/main" id="{90E1293A-31E6-45B8-885B-66829F770290}"/>
              </a:ext>
            </a:extLst>
          </p:cNvPr>
          <p:cNvSpPr>
            <a:spLocks noGrp="1"/>
          </p:cNvSpPr>
          <p:nvPr>
            <p:ph type="sldNum" sz="quarter" idx="12"/>
          </p:nvPr>
        </p:nvSpPr>
        <p:spPr>
          <a:xfrm>
            <a:off x="8870732" y="6224490"/>
            <a:ext cx="2057400" cy="365125"/>
          </a:xfrm>
        </p:spPr>
        <p:txBody>
          <a:bodyPr/>
          <a:lstStyle/>
          <a:p>
            <a:pPr algn="l"/>
            <a:fld id="{FAEF9944-A4F6-4C59-AEBD-678D6480B8EA}" type="slidenum">
              <a:rPr lang="en-US" smtClean="0"/>
              <a:pPr algn="l"/>
              <a:t>36</a:t>
            </a:fld>
            <a:endParaRPr lang="en-US" dirty="0"/>
          </a:p>
        </p:txBody>
      </p:sp>
    </p:spTree>
    <p:extLst>
      <p:ext uri="{BB962C8B-B14F-4D97-AF65-F5344CB8AC3E}">
        <p14:creationId xmlns:p14="http://schemas.microsoft.com/office/powerpoint/2010/main" val="1026572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財産を保護する方法　</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8" name="コンテンツ プレースホルダー 2"/>
          <p:cNvSpPr txBox="1">
            <a:spLocks/>
          </p:cNvSpPr>
          <p:nvPr/>
        </p:nvSpPr>
        <p:spPr>
          <a:xfrm>
            <a:off x="285750" y="806844"/>
            <a:ext cx="8438573" cy="3693688"/>
          </a:xfrm>
          <a:prstGeom prst="rect">
            <a:avLst/>
          </a:prstGeom>
          <a:ln>
            <a:solidFill>
              <a:schemeClr val="tx1">
                <a:lumMod val="50000"/>
                <a:lumOff val="50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lvl="1" fontAlgn="auto">
              <a:lnSpc>
                <a:spcPct val="100000"/>
              </a:lnSpc>
              <a:spcAft>
                <a:spcPts val="0"/>
              </a:spcAft>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本人を支援して行う</a:t>
            </a:r>
            <a:endParaRPr lang="en-US" altLang="ja-JP" sz="24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金融機関への紛失届の提出（キャッシュカードのみにしておく等の工夫）</a:t>
            </a:r>
            <a:endParaRPr lang="en-US" altLang="ja-JP" sz="18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年金の振込口座の変更</a:t>
            </a:r>
            <a:endParaRPr lang="en-US" altLang="ja-JP" sz="18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日常生活自立支援事業利用</a:t>
            </a:r>
            <a:endParaRPr lang="en-US" altLang="ja-JP" sz="1800" dirty="0">
              <a:latin typeface="UD デジタル 教科書体 NK-R" panose="02020400000000000000" pitchFamily="18" charset="-128"/>
              <a:ea typeface="UD デジタル 教科書体 NK-R" panose="02020400000000000000" pitchFamily="18" charset="-128"/>
            </a:endParaRPr>
          </a:p>
          <a:p>
            <a:pPr marL="384048" lvl="2" indent="0" fontAlgn="auto">
              <a:lnSpc>
                <a:spcPct val="100000"/>
              </a:lnSpc>
              <a:spcAft>
                <a:spcPts val="0"/>
              </a:spcAft>
              <a:buFont typeface="Wingdings 2" pitchFamily="18" charset="2"/>
              <a:buNone/>
            </a:pPr>
            <a:r>
              <a:rPr lang="ja-JP" altLang="en-US" sz="1800" b="1" dirty="0">
                <a:solidFill>
                  <a:srgbClr val="0000FF"/>
                </a:solidFill>
                <a:latin typeface="UD デジタル 教科書体 NK-R" panose="02020400000000000000" pitchFamily="18" charset="-128"/>
                <a:ea typeface="UD デジタル 教科書体 NK-R" panose="02020400000000000000" pitchFamily="18" charset="-128"/>
              </a:rPr>
              <a:t>　　　</a:t>
            </a:r>
            <a:r>
              <a:rPr lang="en-US" altLang="ja-JP" sz="1800" b="1"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800" b="1" dirty="0">
                <a:solidFill>
                  <a:srgbClr val="0000FF"/>
                </a:solidFill>
                <a:latin typeface="UD デジタル 教科書体 NK-R" panose="02020400000000000000" pitchFamily="18" charset="-128"/>
                <a:ea typeface="UD デジタル 教科書体 NK-R" panose="02020400000000000000" pitchFamily="18" charset="-128"/>
              </a:rPr>
              <a:t>本人が自分のしていることを理解できる程度の判断能力が必要</a:t>
            </a:r>
            <a:endParaRPr lang="en-US" altLang="ja-JP" sz="1800" b="1" dirty="0">
              <a:solidFill>
                <a:srgbClr val="0000FF"/>
              </a:solidFill>
              <a:latin typeface="UD デジタル 教科書体 NK-R" panose="02020400000000000000" pitchFamily="18" charset="-128"/>
              <a:ea typeface="UD デジタル 教科書体 NK-R" panose="02020400000000000000" pitchFamily="18" charset="-128"/>
            </a:endParaRPr>
          </a:p>
          <a:p>
            <a:pPr marL="384048" lvl="2" indent="0" fontAlgn="auto">
              <a:lnSpc>
                <a:spcPct val="100000"/>
              </a:lnSpc>
              <a:spcAft>
                <a:spcPts val="0"/>
              </a:spcAft>
              <a:buFont typeface="Wingdings 2" pitchFamily="18" charset="2"/>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行政主導で行う</a:t>
            </a:r>
            <a:endParaRPr lang="en-US" altLang="ja-JP" sz="24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金融機関への協力の打診</a:t>
            </a:r>
            <a:endParaRPr lang="en-US" altLang="ja-JP" sz="18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首長申立て＋審判前の保全処分申立て</a:t>
            </a:r>
            <a:endParaRPr lang="en-US" altLang="ja-JP" sz="1800" dirty="0">
              <a:latin typeface="UD デジタル 教科書体 NK-R" panose="02020400000000000000" pitchFamily="18" charset="-128"/>
              <a:ea typeface="UD デジタル 教科書体 NK-R" panose="02020400000000000000" pitchFamily="18" charset="-128"/>
            </a:endParaRPr>
          </a:p>
          <a:p>
            <a:pPr marL="914400" lvl="2" indent="0" fontAlgn="auto">
              <a:lnSpc>
                <a:spcPct val="100000"/>
              </a:lnSpc>
              <a:spcAft>
                <a:spcPts val="0"/>
              </a:spcAft>
              <a:buFont typeface="Wingdings 2" pitchFamily="18" charset="2"/>
              <a:buNone/>
            </a:pP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latin typeface="UD デジタル 教科書体 NK-R" panose="02020400000000000000" pitchFamily="18" charset="-128"/>
                <a:ea typeface="UD デジタル 教科書体 NK-R" panose="02020400000000000000" pitchFamily="18" charset="-128"/>
              </a:rPr>
              <a:t>審判前の保全処分は後見開始等の審判に付随するもの</a:t>
            </a:r>
          </a:p>
          <a:p>
            <a:pPr marL="914400" lvl="2" indent="0" fontAlgn="auto">
              <a:lnSpc>
                <a:spcPct val="100000"/>
              </a:lnSpc>
              <a:spcAft>
                <a:spcPts val="0"/>
              </a:spcAft>
              <a:buFont typeface="Wingdings 2" pitchFamily="18" charset="2"/>
              <a:buNone/>
            </a:pP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11" name="吹き出し: 角を丸めた四角形 10">
            <a:extLst>
              <a:ext uri="{FF2B5EF4-FFF2-40B4-BE49-F238E27FC236}">
                <a16:creationId xmlns:a16="http://schemas.microsoft.com/office/drawing/2014/main" id="{4E182924-3517-83CE-CF53-0F9C9B29E83B}"/>
              </a:ext>
            </a:extLst>
          </p:cNvPr>
          <p:cNvSpPr/>
          <p:nvPr/>
        </p:nvSpPr>
        <p:spPr>
          <a:xfrm>
            <a:off x="285750" y="4740166"/>
            <a:ext cx="6545974" cy="1310990"/>
          </a:xfrm>
          <a:prstGeom prst="wedgeRoundRectCallout">
            <a:avLst>
              <a:gd name="adj1" fmla="val 60269"/>
              <a:gd name="adj2" fmla="val 3203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chemeClr val="tx2">
                    <a:lumMod val="75000"/>
                  </a:schemeClr>
                </a:solidFill>
                <a:effectLst/>
                <a:uLnTx/>
                <a:uFillTx/>
                <a:latin typeface="UD デジタル 教科書体 NK-R" panose="02020400000000000000" pitchFamily="18" charset="-128"/>
                <a:ea typeface="UD デジタル 教科書体 NK-R" panose="02020400000000000000" pitchFamily="18" charset="-128"/>
              </a:rPr>
              <a:t>高齢者の財産を保全すると養護者が金融機関で騒ぐことが予想されます。</a:t>
            </a:r>
            <a:endParaRPr kumimoji="1" lang="en-US" altLang="ja-JP" sz="1800" b="0" i="0" u="none" strike="noStrike" kern="1200" cap="none" spc="0" normalizeH="0" baseline="0" noProof="0" dirty="0">
              <a:ln>
                <a:noFill/>
              </a:ln>
              <a:solidFill>
                <a:schemeClr val="tx2">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chemeClr val="tx2">
                    <a:lumMod val="75000"/>
                  </a:schemeClr>
                </a:solidFill>
                <a:effectLst/>
                <a:uLnTx/>
                <a:uFillTx/>
                <a:latin typeface="UD デジタル 教科書体 NK-R" panose="02020400000000000000" pitchFamily="18" charset="-128"/>
                <a:ea typeface="UD デジタル 教科書体 NK-R" panose="02020400000000000000" pitchFamily="18" charset="-128"/>
              </a:rPr>
              <a:t>「金融機関に対処方法を伝えておく」あるいは「事前に養護者に説明しておく」等の対処が必要となります。</a:t>
            </a:r>
          </a:p>
        </p:txBody>
      </p:sp>
      <p:pic>
        <p:nvPicPr>
          <p:cNvPr id="12" name="Picture 2" descr="フクロウ博士のイラスト">
            <a:extLst>
              <a:ext uri="{FF2B5EF4-FFF2-40B4-BE49-F238E27FC236}">
                <a16:creationId xmlns:a16="http://schemas.microsoft.com/office/drawing/2014/main" id="{54132A80-5576-C410-891F-614C7EDB35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38290" y="4740166"/>
            <a:ext cx="1286033" cy="138283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C0CDFFC1-BF89-481E-B49F-0981C9F2C54E}"/>
              </a:ext>
            </a:extLst>
          </p:cNvPr>
          <p:cNvSpPr>
            <a:spLocks noGrp="1"/>
          </p:cNvSpPr>
          <p:nvPr>
            <p:ph type="sldNum" sz="quarter" idx="12"/>
          </p:nvPr>
        </p:nvSpPr>
        <p:spPr>
          <a:xfrm>
            <a:off x="8887368" y="6239392"/>
            <a:ext cx="2057400" cy="365125"/>
          </a:xfrm>
        </p:spPr>
        <p:txBody>
          <a:bodyPr/>
          <a:lstStyle/>
          <a:p>
            <a:pPr algn="l"/>
            <a:fld id="{FAEF9944-A4F6-4C59-AEBD-678D6480B8EA}" type="slidenum">
              <a:rPr lang="en-US" smtClean="0"/>
              <a:pPr algn="l"/>
              <a:t>37</a:t>
            </a:fld>
            <a:endParaRPr lang="en-US" dirty="0"/>
          </a:p>
        </p:txBody>
      </p:sp>
    </p:spTree>
    <p:extLst>
      <p:ext uri="{BB962C8B-B14F-4D97-AF65-F5344CB8AC3E}">
        <p14:creationId xmlns:p14="http://schemas.microsoft.com/office/powerpoint/2010/main" val="2649439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899290" y="669980"/>
            <a:ext cx="3866720" cy="5220845"/>
          </a:xfrm>
          <a:prstGeom prst="rect">
            <a:avLst/>
          </a:prstGeom>
        </p:spPr>
      </p:pic>
      <p:sp>
        <p:nvSpPr>
          <p:cNvPr id="7" name="テキスト ボックス 6"/>
          <p:cNvSpPr txBox="1"/>
          <p:nvPr/>
        </p:nvSpPr>
        <p:spPr>
          <a:xfrm>
            <a:off x="186003" y="74443"/>
            <a:ext cx="889248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●養護者による高齢者虐待対応の全体フロー図</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（ワーク用フロー図参照）</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p:cNvSpPr txBox="1"/>
          <p:nvPr/>
        </p:nvSpPr>
        <p:spPr>
          <a:xfrm>
            <a:off x="524368" y="5717975"/>
            <a:ext cx="423842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「緊急性」を判断し、</a:t>
            </a:r>
            <a:endParaRPr kumimoji="1" lang="en-US" altLang="ja-JP"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必要な</a:t>
            </a: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「緊急対応」</a:t>
            </a: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を実施するプロセス</a:t>
            </a:r>
          </a:p>
        </p:txBody>
      </p:sp>
      <p:sp>
        <p:nvSpPr>
          <p:cNvPr id="9" name="テキスト ボックス 8"/>
          <p:cNvSpPr txBox="1"/>
          <p:nvPr/>
        </p:nvSpPr>
        <p:spPr>
          <a:xfrm>
            <a:off x="4781119" y="5717975"/>
            <a:ext cx="4277227"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虐待が再発しないよう、</a:t>
            </a: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虐待の要因に</a:t>
            </a:r>
            <a:endParaRPr kumimoji="1" lang="en-US" altLang="ja-JP"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働きかけ</a:t>
            </a: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、生活を安定させていくプロセス</a:t>
            </a:r>
          </a:p>
        </p:txBody>
      </p:sp>
      <p:sp>
        <p:nvSpPr>
          <p:cNvPr id="11" name="テキスト ボックス 10"/>
          <p:cNvSpPr txBox="1"/>
          <p:nvPr/>
        </p:nvSpPr>
        <p:spPr>
          <a:xfrm>
            <a:off x="4526340" y="5856474"/>
            <a:ext cx="27177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a:t>
            </a:r>
          </a:p>
        </p:txBody>
      </p:sp>
      <p:sp>
        <p:nvSpPr>
          <p:cNvPr id="12" name="テキスト ボックス 11"/>
          <p:cNvSpPr txBox="1"/>
          <p:nvPr/>
        </p:nvSpPr>
        <p:spPr>
          <a:xfrm>
            <a:off x="213180" y="2771163"/>
            <a:ext cx="492443" cy="2808312"/>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本日、扱う範囲</a:t>
            </a:r>
          </a:p>
        </p:txBody>
      </p:sp>
      <p:sp>
        <p:nvSpPr>
          <p:cNvPr id="2" name="スライド番号プレースホルダー 1"/>
          <p:cNvSpPr>
            <a:spLocks noGrp="1"/>
          </p:cNvSpPr>
          <p:nvPr>
            <p:ph type="sldNum" sz="quarter" idx="12"/>
          </p:nvPr>
        </p:nvSpPr>
        <p:spPr>
          <a:xfrm>
            <a:off x="6977111" y="641843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B138FA-8659-4165-8B77-44461445A368}"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17" name="角丸四角形 16"/>
          <p:cNvSpPr/>
          <p:nvPr/>
        </p:nvSpPr>
        <p:spPr>
          <a:xfrm>
            <a:off x="822590" y="3220282"/>
            <a:ext cx="4041372" cy="2512974"/>
          </a:xfrm>
          <a:prstGeom prst="roundRect">
            <a:avLst>
              <a:gd name="adj" fmla="val 5311"/>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右矢印 13"/>
          <p:cNvSpPr/>
          <p:nvPr/>
        </p:nvSpPr>
        <p:spPr>
          <a:xfrm>
            <a:off x="201457" y="4581128"/>
            <a:ext cx="621133" cy="31386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rcRect/>
          <a:stretch/>
        </p:blipFill>
        <p:spPr>
          <a:xfrm>
            <a:off x="5011585" y="704187"/>
            <a:ext cx="3931053" cy="5294994"/>
          </a:xfrm>
          <a:prstGeom prst="rect">
            <a:avLst/>
          </a:prstGeom>
        </p:spPr>
      </p:pic>
      <p:sp>
        <p:nvSpPr>
          <p:cNvPr id="18" name="角丸四角形 17"/>
          <p:cNvSpPr/>
          <p:nvPr/>
        </p:nvSpPr>
        <p:spPr>
          <a:xfrm>
            <a:off x="4959678" y="692696"/>
            <a:ext cx="4098667" cy="5034584"/>
          </a:xfrm>
          <a:prstGeom prst="roundRect">
            <a:avLst>
              <a:gd name="adj" fmla="val 3965"/>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4057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緊急対応の実施と更なる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2" y="937109"/>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緊急対応の実施と更なるアセスメント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3" name="スライド番号プレースホルダー 2">
            <a:extLst>
              <a:ext uri="{FF2B5EF4-FFF2-40B4-BE49-F238E27FC236}">
                <a16:creationId xmlns:a16="http://schemas.microsoft.com/office/drawing/2014/main" id="{8CC061C1-BA04-4CBC-A631-F8FFA100259E}"/>
              </a:ext>
            </a:extLst>
          </p:cNvPr>
          <p:cNvSpPr>
            <a:spLocks noGrp="1"/>
          </p:cNvSpPr>
          <p:nvPr>
            <p:ph type="sldNum" sz="quarter" idx="12"/>
          </p:nvPr>
        </p:nvSpPr>
        <p:spPr>
          <a:xfrm>
            <a:off x="7003809" y="6264586"/>
            <a:ext cx="2133600" cy="365125"/>
          </a:xfrm>
        </p:spPr>
        <p:txBody>
          <a:bodyPr/>
          <a:lstStyle/>
          <a:p>
            <a:pPr>
              <a:defRPr/>
            </a:pPr>
            <a:fld id="{1ED01F3A-9056-4D44-945D-93A66CBFAF1A}" type="slidenum">
              <a:rPr lang="ja-JP" altLang="en-US" smtClean="0"/>
              <a:pPr>
                <a:defRPr/>
              </a:pPr>
              <a:t>39</a:t>
            </a:fld>
            <a:endParaRPr lang="ja-JP" altLang="en-US"/>
          </a:p>
        </p:txBody>
      </p:sp>
    </p:spTree>
    <p:extLst>
      <p:ext uri="{BB962C8B-B14F-4D97-AF65-F5344CB8AC3E}">
        <p14:creationId xmlns:p14="http://schemas.microsoft.com/office/powerpoint/2010/main" val="7503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899290" y="669980"/>
            <a:ext cx="3866720" cy="5220845"/>
          </a:xfrm>
          <a:prstGeom prst="rect">
            <a:avLst/>
          </a:prstGeom>
        </p:spPr>
      </p:pic>
      <p:sp>
        <p:nvSpPr>
          <p:cNvPr id="7" name="テキスト ボックス 6"/>
          <p:cNvSpPr txBox="1"/>
          <p:nvPr/>
        </p:nvSpPr>
        <p:spPr>
          <a:xfrm>
            <a:off x="186003" y="74443"/>
            <a:ext cx="889248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●養護者による高齢者虐待対応の全体フロー図</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（ワーク用フロー図参照）</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p:cNvSpPr txBox="1"/>
          <p:nvPr/>
        </p:nvSpPr>
        <p:spPr>
          <a:xfrm>
            <a:off x="524368" y="5717975"/>
            <a:ext cx="423842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「緊急性」を判断し、</a:t>
            </a:r>
            <a:endParaRPr kumimoji="1" lang="en-US" altLang="ja-JP"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必要な</a:t>
            </a: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「緊急対応」</a:t>
            </a: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を実施するプロセス</a:t>
            </a:r>
          </a:p>
        </p:txBody>
      </p:sp>
      <p:sp>
        <p:nvSpPr>
          <p:cNvPr id="9" name="テキスト ボックス 8"/>
          <p:cNvSpPr txBox="1"/>
          <p:nvPr/>
        </p:nvSpPr>
        <p:spPr>
          <a:xfrm>
            <a:off x="4781119" y="5717975"/>
            <a:ext cx="4277227"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虐待が再発しないよう、</a:t>
            </a: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虐待の要因に</a:t>
            </a:r>
            <a:endParaRPr kumimoji="1" lang="en-US" altLang="ja-JP"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働きかけ</a:t>
            </a: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、生活を安定させていくプロセス</a:t>
            </a:r>
          </a:p>
        </p:txBody>
      </p:sp>
      <p:sp>
        <p:nvSpPr>
          <p:cNvPr id="11" name="テキスト ボックス 10"/>
          <p:cNvSpPr txBox="1"/>
          <p:nvPr/>
        </p:nvSpPr>
        <p:spPr>
          <a:xfrm>
            <a:off x="4526340" y="5856474"/>
            <a:ext cx="27177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a:t>
            </a:r>
          </a:p>
        </p:txBody>
      </p:sp>
      <p:sp>
        <p:nvSpPr>
          <p:cNvPr id="12" name="テキスト ボックス 11"/>
          <p:cNvSpPr txBox="1"/>
          <p:nvPr/>
        </p:nvSpPr>
        <p:spPr>
          <a:xfrm>
            <a:off x="213180" y="2771163"/>
            <a:ext cx="492443" cy="2808312"/>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本日、扱う範囲</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B138FA-8659-4165-8B77-44461445A368}"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17" name="角丸四角形 16"/>
          <p:cNvSpPr/>
          <p:nvPr/>
        </p:nvSpPr>
        <p:spPr>
          <a:xfrm>
            <a:off x="822590" y="4120054"/>
            <a:ext cx="4041372" cy="1613201"/>
          </a:xfrm>
          <a:prstGeom prst="roundRect">
            <a:avLst>
              <a:gd name="adj" fmla="val 5311"/>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右矢印 13"/>
          <p:cNvSpPr/>
          <p:nvPr/>
        </p:nvSpPr>
        <p:spPr>
          <a:xfrm>
            <a:off x="201457" y="4581128"/>
            <a:ext cx="621133" cy="31386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rcRect/>
          <a:stretch/>
        </p:blipFill>
        <p:spPr>
          <a:xfrm>
            <a:off x="5011585" y="704187"/>
            <a:ext cx="3931053" cy="5294994"/>
          </a:xfrm>
          <a:prstGeom prst="rect">
            <a:avLst/>
          </a:prstGeom>
        </p:spPr>
      </p:pic>
      <p:sp>
        <p:nvSpPr>
          <p:cNvPr id="18" name="角丸四角形 17"/>
          <p:cNvSpPr/>
          <p:nvPr/>
        </p:nvSpPr>
        <p:spPr>
          <a:xfrm>
            <a:off x="4959678" y="692696"/>
            <a:ext cx="4098667" cy="5034584"/>
          </a:xfrm>
          <a:prstGeom prst="roundRect">
            <a:avLst>
              <a:gd name="adj" fmla="val 3965"/>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88339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a:extLst>
              <a:ext uri="{FF2B5EF4-FFF2-40B4-BE49-F238E27FC236}">
                <a16:creationId xmlns:a16="http://schemas.microsoft.com/office/drawing/2014/main" id="{5250B785-9A92-748E-AFE7-6605F7538EF3}"/>
              </a:ext>
            </a:extLst>
          </p:cNvPr>
          <p:cNvSpPr/>
          <p:nvPr/>
        </p:nvSpPr>
        <p:spPr>
          <a:xfrm>
            <a:off x="6321425" y="760413"/>
            <a:ext cx="2733675" cy="497681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☆虐待によって生じている、対応が必要な事態</a:t>
            </a: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角丸四角形 26">
            <a:extLst>
              <a:ext uri="{FF2B5EF4-FFF2-40B4-BE49-F238E27FC236}">
                <a16:creationId xmlns:a16="http://schemas.microsoft.com/office/drawing/2014/main" id="{862DC4B3-604A-BCB7-F974-B63D501875D9}"/>
              </a:ext>
            </a:extLst>
          </p:cNvPr>
          <p:cNvSpPr/>
          <p:nvPr/>
        </p:nvSpPr>
        <p:spPr>
          <a:xfrm>
            <a:off x="150813" y="769938"/>
            <a:ext cx="2714625" cy="4967287"/>
          </a:xfrm>
          <a:prstGeom prst="round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☆虐待を引き起こした（す）要因で、支援が必要な状況</a:t>
            </a:r>
            <a:endParaRPr kumimoji="1" lang="en-US" altLang="ja-JP" sz="22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テキスト ボックス 14">
            <a:extLst>
              <a:ext uri="{FF2B5EF4-FFF2-40B4-BE49-F238E27FC236}">
                <a16:creationId xmlns:a16="http://schemas.microsoft.com/office/drawing/2014/main" id="{C07C3119-E0B0-3244-125F-DE0ACB15EA10}"/>
              </a:ext>
            </a:extLst>
          </p:cNvPr>
          <p:cNvSpPr txBox="1">
            <a:spLocks noChangeArrowheads="1"/>
          </p:cNvSpPr>
          <p:nvPr/>
        </p:nvSpPr>
        <p:spPr bwMode="auto">
          <a:xfrm>
            <a:off x="285750" y="981075"/>
            <a:ext cx="2428875" cy="92392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本人は認知症と思われる。行動・心理症状がある？</a:t>
            </a:r>
            <a:endParaRPr kumimoji="1" lang="ja-JP" altLang="en-US" sz="7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テキスト ボックス 15">
            <a:extLst>
              <a:ext uri="{FF2B5EF4-FFF2-40B4-BE49-F238E27FC236}">
                <a16:creationId xmlns:a16="http://schemas.microsoft.com/office/drawing/2014/main" id="{E1164B99-68E1-5A7A-5F72-8FE74256F4FD}"/>
              </a:ext>
            </a:extLst>
          </p:cNvPr>
          <p:cNvSpPr txBox="1">
            <a:spLocks noChangeArrowheads="1"/>
          </p:cNvSpPr>
          <p:nvPr/>
        </p:nvSpPr>
        <p:spPr bwMode="auto">
          <a:xfrm>
            <a:off x="298450" y="2073275"/>
            <a:ext cx="2425700" cy="646331"/>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長男はここのところ、ずっと睡眠不足である。</a:t>
            </a:r>
          </a:p>
        </p:txBody>
      </p:sp>
      <p:sp>
        <p:nvSpPr>
          <p:cNvPr id="17" name="テキスト ボックス 16">
            <a:extLst>
              <a:ext uri="{FF2B5EF4-FFF2-40B4-BE49-F238E27FC236}">
                <a16:creationId xmlns:a16="http://schemas.microsoft.com/office/drawing/2014/main" id="{C04EDBAE-7C41-1C9F-B70B-F641C7A731C8}"/>
              </a:ext>
            </a:extLst>
          </p:cNvPr>
          <p:cNvSpPr txBox="1">
            <a:spLocks noChangeArrowheads="1"/>
          </p:cNvSpPr>
          <p:nvPr/>
        </p:nvSpPr>
        <p:spPr bwMode="auto">
          <a:xfrm>
            <a:off x="298450" y="3178175"/>
            <a:ext cx="2428875" cy="92392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5400" b="0" i="0" u="none" strike="noStrike" kern="1200" cap="none" spc="0" normalizeH="0" baseline="0" noProof="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800" b="0" i="0" u="none" strike="noStrike" kern="1200" cap="none" spc="0" normalizeH="0" baseline="0" noProof="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テキスト ボックス 19">
            <a:extLst>
              <a:ext uri="{FF2B5EF4-FFF2-40B4-BE49-F238E27FC236}">
                <a16:creationId xmlns:a16="http://schemas.microsoft.com/office/drawing/2014/main" id="{D69F14DB-C6A2-5856-8973-F2689CCF1525}"/>
              </a:ext>
            </a:extLst>
          </p:cNvPr>
          <p:cNvSpPr txBox="1">
            <a:spLocks noChangeArrowheads="1"/>
          </p:cNvSpPr>
          <p:nvPr/>
        </p:nvSpPr>
        <p:spPr bwMode="auto">
          <a:xfrm>
            <a:off x="6464300" y="908050"/>
            <a:ext cx="2428875" cy="6477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800" b="0" i="0" u="none" strike="noStrike" kern="1200" cap="none" spc="0" normalizeH="0" baseline="0" noProof="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テキスト ボックス 20">
            <a:extLst>
              <a:ext uri="{FF2B5EF4-FFF2-40B4-BE49-F238E27FC236}">
                <a16:creationId xmlns:a16="http://schemas.microsoft.com/office/drawing/2014/main" id="{103FBBA3-E6A9-5BFA-C924-251D9F41BB4B}"/>
              </a:ext>
            </a:extLst>
          </p:cNvPr>
          <p:cNvSpPr txBox="1">
            <a:spLocks noChangeArrowheads="1"/>
          </p:cNvSpPr>
          <p:nvPr/>
        </p:nvSpPr>
        <p:spPr bwMode="auto">
          <a:xfrm>
            <a:off x="6464300" y="1693863"/>
            <a:ext cx="2428875" cy="58578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800" b="0" i="0" u="none" strike="noStrike" kern="1200" cap="none" spc="0" normalizeH="0" baseline="0" noProof="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32" name="直線矢印コネクタ 31">
            <a:extLst>
              <a:ext uri="{FF2B5EF4-FFF2-40B4-BE49-F238E27FC236}">
                <a16:creationId xmlns:a16="http://schemas.microsoft.com/office/drawing/2014/main" id="{8B949413-3230-0FA7-945C-60FC9FCCD207}"/>
              </a:ext>
            </a:extLst>
          </p:cNvPr>
          <p:cNvCxnSpPr/>
          <p:nvPr/>
        </p:nvCxnSpPr>
        <p:spPr>
          <a:xfrm rot="10800000" flipV="1">
            <a:off x="2933700" y="3656013"/>
            <a:ext cx="500063"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7E008DC-5258-C47E-5364-F767EC108C63}"/>
              </a:ext>
            </a:extLst>
          </p:cNvPr>
          <p:cNvCxnSpPr/>
          <p:nvPr/>
        </p:nvCxnSpPr>
        <p:spPr>
          <a:xfrm>
            <a:off x="5732463" y="3656013"/>
            <a:ext cx="512762" cy="476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4B3D2850-9BCE-AD90-C3B8-B080EC2D475A}"/>
              </a:ext>
            </a:extLst>
          </p:cNvPr>
          <p:cNvSpPr txBox="1">
            <a:spLocks noChangeArrowheads="1"/>
          </p:cNvSpPr>
          <p:nvPr/>
        </p:nvSpPr>
        <p:spPr bwMode="auto">
          <a:xfrm>
            <a:off x="3457575" y="3141663"/>
            <a:ext cx="2343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どちらも</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支援すべき</a:t>
            </a:r>
            <a:r>
              <a:rPr kumimoji="1" lang="ja-JP" altLang="en-US" sz="2400" b="1" i="1"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課題</a:t>
            </a:r>
          </a:p>
        </p:txBody>
      </p:sp>
      <p:sp>
        <p:nvSpPr>
          <p:cNvPr id="53" name="右矢印 52">
            <a:extLst>
              <a:ext uri="{FF2B5EF4-FFF2-40B4-BE49-F238E27FC236}">
                <a16:creationId xmlns:a16="http://schemas.microsoft.com/office/drawing/2014/main" id="{CFCCC7DE-F068-DEDD-0215-61C35DA24BED}"/>
              </a:ext>
            </a:extLst>
          </p:cNvPr>
          <p:cNvSpPr/>
          <p:nvPr/>
        </p:nvSpPr>
        <p:spPr>
          <a:xfrm>
            <a:off x="5786438" y="1981200"/>
            <a:ext cx="500062" cy="428625"/>
          </a:xfrm>
          <a:prstGeom prst="rightArrow">
            <a:avLst/>
          </a:prstGeom>
          <a:solidFill>
            <a:schemeClr val="accent1"/>
          </a:solid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4" name="右矢印 53">
            <a:extLst>
              <a:ext uri="{FF2B5EF4-FFF2-40B4-BE49-F238E27FC236}">
                <a16:creationId xmlns:a16="http://schemas.microsoft.com/office/drawing/2014/main" id="{FD54C477-F651-22B6-638B-ED0F3C4D660D}"/>
              </a:ext>
            </a:extLst>
          </p:cNvPr>
          <p:cNvSpPr/>
          <p:nvPr/>
        </p:nvSpPr>
        <p:spPr>
          <a:xfrm>
            <a:off x="2928938" y="1981200"/>
            <a:ext cx="500062" cy="428625"/>
          </a:xfrm>
          <a:prstGeom prst="rightArrow">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角丸四角形 18">
            <a:extLst>
              <a:ext uri="{FF2B5EF4-FFF2-40B4-BE49-F238E27FC236}">
                <a16:creationId xmlns:a16="http://schemas.microsoft.com/office/drawing/2014/main" id="{A65004B9-B712-7510-D168-60E9AFE7FF77}"/>
              </a:ext>
            </a:extLst>
          </p:cNvPr>
          <p:cNvSpPr/>
          <p:nvPr/>
        </p:nvSpPr>
        <p:spPr>
          <a:xfrm>
            <a:off x="3451225" y="1266825"/>
            <a:ext cx="2246313" cy="904875"/>
          </a:xfrm>
          <a:prstGeom prst="roundRect">
            <a:avLst/>
          </a:prstGeom>
          <a:ln w="57150">
            <a:solidFill>
              <a:srgbClr val="33CC33"/>
            </a:solidFill>
          </a:ln>
        </p:spPr>
        <p:style>
          <a:lnRef idx="2">
            <a:schemeClr val="accent3"/>
          </a:lnRef>
          <a:fillRef idx="1">
            <a:schemeClr val="lt1"/>
          </a:fillRef>
          <a:effectRef idx="0">
            <a:schemeClr val="accent3"/>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長男が高齢者を怒鳴っている</a:t>
            </a:r>
            <a:endParaRPr kumimoji="1"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5599" name="テキスト ボックス 13">
            <a:extLst>
              <a:ext uri="{FF2B5EF4-FFF2-40B4-BE49-F238E27FC236}">
                <a16:creationId xmlns:a16="http://schemas.microsoft.com/office/drawing/2014/main" id="{B69C6E4B-7D7D-0AD1-EA1B-B49FADA521CA}"/>
              </a:ext>
            </a:extLst>
          </p:cNvPr>
          <p:cNvSpPr txBox="1">
            <a:spLocks noChangeArrowheads="1"/>
          </p:cNvSpPr>
          <p:nvPr/>
        </p:nvSpPr>
        <p:spPr bwMode="auto">
          <a:xfrm>
            <a:off x="3429000" y="855663"/>
            <a:ext cx="2154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☆把握している事実</a:t>
            </a:r>
          </a:p>
        </p:txBody>
      </p:sp>
      <p:sp>
        <p:nvSpPr>
          <p:cNvPr id="22" name="テキスト ボックス 21">
            <a:extLst>
              <a:ext uri="{FF2B5EF4-FFF2-40B4-BE49-F238E27FC236}">
                <a16:creationId xmlns:a16="http://schemas.microsoft.com/office/drawing/2014/main" id="{5AF85F64-0C19-79A8-8505-320B8E0CBE21}"/>
              </a:ext>
            </a:extLst>
          </p:cNvPr>
          <p:cNvSpPr txBox="1">
            <a:spLocks noChangeArrowheads="1"/>
          </p:cNvSpPr>
          <p:nvPr/>
        </p:nvSpPr>
        <p:spPr bwMode="auto">
          <a:xfrm>
            <a:off x="3324225" y="2339975"/>
            <a:ext cx="2684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課題を明らかにするためにも、</a:t>
            </a: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事実確認が重要</a:t>
            </a:r>
          </a:p>
        </p:txBody>
      </p:sp>
      <p:sp>
        <p:nvSpPr>
          <p:cNvPr id="23" name="テキスト ボックス 22">
            <a:extLst>
              <a:ext uri="{FF2B5EF4-FFF2-40B4-BE49-F238E27FC236}">
                <a16:creationId xmlns:a16="http://schemas.microsoft.com/office/drawing/2014/main" id="{72220156-188C-2B2F-01BA-F44FE8DB9E40}"/>
              </a:ext>
            </a:extLst>
          </p:cNvPr>
          <p:cNvSpPr txBox="1">
            <a:spLocks noChangeArrowheads="1"/>
          </p:cNvSpPr>
          <p:nvPr/>
        </p:nvSpPr>
        <p:spPr bwMode="auto">
          <a:xfrm>
            <a:off x="6464300" y="2422525"/>
            <a:ext cx="2428875" cy="64611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医療機関に受診していない。</a:t>
            </a:r>
          </a:p>
        </p:txBody>
      </p:sp>
      <p:sp>
        <p:nvSpPr>
          <p:cNvPr id="24" name="テキスト ボックス 23">
            <a:extLst>
              <a:ext uri="{FF2B5EF4-FFF2-40B4-BE49-F238E27FC236}">
                <a16:creationId xmlns:a16="http://schemas.microsoft.com/office/drawing/2014/main" id="{8A47D831-3853-F9CC-7C1D-BD6FA70AFD07}"/>
              </a:ext>
            </a:extLst>
          </p:cNvPr>
          <p:cNvSpPr txBox="1">
            <a:spLocks noChangeArrowheads="1"/>
          </p:cNvSpPr>
          <p:nvPr/>
        </p:nvSpPr>
        <p:spPr bwMode="auto">
          <a:xfrm>
            <a:off x="6464300" y="3227388"/>
            <a:ext cx="2428875" cy="64611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長男に対して怯えた様子が見られる。</a:t>
            </a:r>
            <a:endParaRPr kumimoji="1" lang="ja-JP" altLang="en-US" sz="11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正方形/長方形 1">
            <a:extLst>
              <a:ext uri="{FF2B5EF4-FFF2-40B4-BE49-F238E27FC236}">
                <a16:creationId xmlns:a16="http://schemas.microsoft.com/office/drawing/2014/main" id="{DCC8A7C3-1A01-E6DB-7FA3-694BDA1B4AD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対応の中でとらえる「課題」と強み</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78DCB6D4-3EAA-D357-CF01-9C073A63BD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吹き出し: 角を丸めた四角形 4">
            <a:extLst>
              <a:ext uri="{FF2B5EF4-FFF2-40B4-BE49-F238E27FC236}">
                <a16:creationId xmlns:a16="http://schemas.microsoft.com/office/drawing/2014/main" id="{98CF7A6D-27CF-6E16-E43C-1C995750F8FB}"/>
              </a:ext>
            </a:extLst>
          </p:cNvPr>
          <p:cNvSpPr/>
          <p:nvPr/>
        </p:nvSpPr>
        <p:spPr>
          <a:xfrm>
            <a:off x="3120571" y="4352925"/>
            <a:ext cx="2989943" cy="1246188"/>
          </a:xfrm>
          <a:prstGeom prst="wedgeRoundRectCallout">
            <a:avLst>
              <a:gd name="adj1" fmla="val -22775"/>
              <a:gd name="adj2" fmla="val 77042"/>
              <a:gd name="adj3" fmla="val 16667"/>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当事者の強みをエンパワーしながら、当事者が虐待の解決の主体となるよう試みることが求められる。</a:t>
            </a:r>
          </a:p>
        </p:txBody>
      </p:sp>
      <p:sp>
        <p:nvSpPr>
          <p:cNvPr id="6" name="スライド番号プレースホルダー 5">
            <a:extLst>
              <a:ext uri="{FF2B5EF4-FFF2-40B4-BE49-F238E27FC236}">
                <a16:creationId xmlns:a16="http://schemas.microsoft.com/office/drawing/2014/main" id="{765A55F3-43E3-44B0-8E9F-3B52D96B522E}"/>
              </a:ext>
            </a:extLst>
          </p:cNvPr>
          <p:cNvSpPr>
            <a:spLocks noGrp="1"/>
          </p:cNvSpPr>
          <p:nvPr>
            <p:ph type="sldNum" sz="quarter" idx="12"/>
          </p:nvPr>
        </p:nvSpPr>
        <p:spPr>
          <a:xfrm>
            <a:off x="7010400" y="6192837"/>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A985D5-74A5-4032-A7FB-8486440A4F3C}"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7" name="角丸四角形 2">
            <a:extLst>
              <a:ext uri="{FF2B5EF4-FFF2-40B4-BE49-F238E27FC236}">
                <a16:creationId xmlns:a16="http://schemas.microsoft.com/office/drawing/2014/main" id="{BC83CF6D-DB62-1716-EB1C-38BBAD39C071}"/>
              </a:ext>
            </a:extLst>
          </p:cNvPr>
          <p:cNvSpPr/>
          <p:nvPr/>
        </p:nvSpPr>
        <p:spPr>
          <a:xfrm>
            <a:off x="488950" y="5973203"/>
            <a:ext cx="8280400" cy="465137"/>
          </a:xfrm>
          <a:prstGeom prst="round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当事者がどのような思いや強み（継続・がんばり・工夫）をもっているか</a:t>
            </a:r>
          </a:p>
        </p:txBody>
      </p:sp>
      <p:sp>
        <p:nvSpPr>
          <p:cNvPr id="3" name="四角形: 角を丸くする 2">
            <a:extLst>
              <a:ext uri="{FF2B5EF4-FFF2-40B4-BE49-F238E27FC236}">
                <a16:creationId xmlns:a16="http://schemas.microsoft.com/office/drawing/2014/main" id="{03AF427E-5365-351B-EF3C-642CC7D8CC1D}"/>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4009404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par>
                                <p:cTn id="41" presetID="5"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5"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across)">
                                      <p:cBhvr>
                                        <p:cTn id="46" dur="500"/>
                                        <p:tgtEl>
                                          <p:spTgt spid="16"/>
                                        </p:tgtEl>
                                      </p:cBhvr>
                                    </p:animEffect>
                                  </p:childTnLst>
                                </p:cTn>
                              </p:par>
                              <p:par>
                                <p:cTn id="47" presetID="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additive="base">
                                        <p:cTn id="74" dur="500" fill="hold"/>
                                        <p:tgtEl>
                                          <p:spTgt spid="7"/>
                                        </p:tgtEl>
                                        <p:attrNameLst>
                                          <p:attrName>ppt_x</p:attrName>
                                        </p:attrNameLst>
                                      </p:cBhvr>
                                      <p:tavLst>
                                        <p:tav tm="0">
                                          <p:val>
                                            <p:strVal val="#ppt_x"/>
                                          </p:val>
                                        </p:tav>
                                        <p:tav tm="100000">
                                          <p:val>
                                            <p:strVal val="#ppt_x"/>
                                          </p:val>
                                        </p:tav>
                                      </p:tavLst>
                                    </p:anim>
                                    <p:anim calcmode="lin" valueType="num">
                                      <p:cBhvr additive="base">
                                        <p:cTn id="75" dur="500" fill="hold"/>
                                        <p:tgtEl>
                                          <p:spTgt spid="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ppt_x"/>
                                          </p:val>
                                        </p:tav>
                                        <p:tav tm="100000">
                                          <p:val>
                                            <p:strVal val="#ppt_x"/>
                                          </p:val>
                                        </p:tav>
                                      </p:tavLst>
                                    </p:anim>
                                    <p:anim calcmode="lin" valueType="num">
                                      <p:cBhvr additive="base">
                                        <p:cTn id="7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15" grpId="0" animBg="1"/>
      <p:bldP spid="16" grpId="0" animBg="1"/>
      <p:bldP spid="17" grpId="0" animBg="1"/>
      <p:bldP spid="20" grpId="0" animBg="1"/>
      <p:bldP spid="21" grpId="0" animBg="1"/>
      <p:bldP spid="37" grpId="0"/>
      <p:bldP spid="53" grpId="0" animBg="1"/>
      <p:bldP spid="54" grpId="0" animBg="1"/>
      <p:bldP spid="22" grpId="0"/>
      <p:bldP spid="23" grpId="0" animBg="1"/>
      <p:bldP spid="24" grpId="0" animBg="1"/>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020585961"/>
              </p:ext>
            </p:extLst>
          </p:nvPr>
        </p:nvGraphicFramePr>
        <p:xfrm>
          <a:off x="269521" y="613955"/>
          <a:ext cx="8604957" cy="5630089"/>
        </p:xfrm>
        <a:graphic>
          <a:graphicData uri="http://schemas.openxmlformats.org/drawingml/2006/table">
            <a:tbl>
              <a:tblPr firstRow="1" firstCol="1" bandRow="1"/>
              <a:tblGrid>
                <a:gridCol w="468053">
                  <a:extLst>
                    <a:ext uri="{9D8B030D-6E8A-4147-A177-3AD203B41FA5}">
                      <a16:colId xmlns:a16="http://schemas.microsoft.com/office/drawing/2014/main" val="4080482640"/>
                    </a:ext>
                  </a:extLst>
                </a:gridCol>
                <a:gridCol w="3456384">
                  <a:extLst>
                    <a:ext uri="{9D8B030D-6E8A-4147-A177-3AD203B41FA5}">
                      <a16:colId xmlns:a16="http://schemas.microsoft.com/office/drawing/2014/main" val="3827877108"/>
                    </a:ext>
                  </a:extLst>
                </a:gridCol>
                <a:gridCol w="4680520">
                  <a:extLst>
                    <a:ext uri="{9D8B030D-6E8A-4147-A177-3AD203B41FA5}">
                      <a16:colId xmlns:a16="http://schemas.microsoft.com/office/drawing/2014/main" val="1791380813"/>
                    </a:ext>
                  </a:extLst>
                </a:gridCol>
              </a:tblGrid>
              <a:tr h="231015">
                <a:tc>
                  <a:txBody>
                    <a:bodyPr/>
                    <a:lstStyle/>
                    <a:p>
                      <a:pPr algn="just">
                        <a:spcAft>
                          <a:spcPts val="0"/>
                        </a:spcAft>
                      </a:pP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982347"/>
                  </a:ext>
                </a:extLst>
              </a:tr>
              <a:tr h="603241">
                <a:tc rowSpan="7">
                  <a:txBody>
                    <a:bodyPr/>
                    <a:lstStyle/>
                    <a:p>
                      <a:pPr marL="71755" marR="71755" algn="ctr">
                        <a:spcAft>
                          <a:spcPts val="0"/>
                        </a:spcAft>
                      </a:pPr>
                      <a:r>
                        <a:rPr lang="ja-JP" altLang="en-US"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a:t>
                      </a: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被虐待者</a:t>
                      </a:r>
                      <a:r>
                        <a:rPr lang="ja-JP" altLang="en-US"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の状況</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者の認知症の症状</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・ひとりで外出して戻れない</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・興奮等</a:t>
                      </a:r>
                      <a:r>
                        <a:rPr 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BPSD</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の状態が顕著</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867701"/>
                  </a:ext>
                </a:extLst>
              </a:tr>
              <a:tr h="93610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のその他の身体的自立度の低さ</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・介護依存度の高さ</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（寝たきり、夜間たびたび介護が必要な状態等）</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・医療依存度の高さ（経管栄養や処置等）</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285924"/>
                  </a:ext>
                </a:extLst>
              </a:tr>
              <a:tr h="93610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a:t>
                      </a:r>
                      <a:r>
                        <a:rPr lang="ja-JP" sz="16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精神障害</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（疑い含む）、高次脳機能障害、知的障害、認知機能の低下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・コミュニケーション機能の低下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・判断能力の低下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・金銭管理・財産管理能力等の低下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571828"/>
                  </a:ext>
                </a:extLst>
              </a:tr>
              <a:tr h="57606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者本人の性格や人格（に基づく言動）</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・性格的な偏り（こだわり）</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54768"/>
                  </a:ext>
                </a:extLst>
              </a:tr>
              <a:tr h="109577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者の置かれている社会的状況等により、外部サービスの利用等介護に問題を生じている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・孤立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・経済的困窮（無年金等）</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・高齢者自身が支援への拒否感がある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・セルフ・ネグレクト</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417974"/>
                  </a:ext>
                </a:extLst>
              </a:tr>
              <a:tr h="632418">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の排泄行為に関する課題</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160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ろう</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便</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・異性介助等</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621788"/>
                  </a:ext>
                </a:extLst>
              </a:tr>
              <a:tr h="576064">
                <a:tc vMerge="1">
                  <a:txBody>
                    <a:bodyPr/>
                    <a:lstStyle/>
                    <a:p>
                      <a:endParaRPr kumimoji="1" lang="ja-JP" altLang="en-US"/>
                    </a:p>
                  </a:txBody>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その他</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・暴力への慣れ、あきらめ</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・養護者に対する罪悪感</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222646"/>
                  </a:ext>
                </a:extLst>
              </a:tr>
            </a:tbl>
          </a:graphicData>
        </a:graphic>
      </p:graphicFrame>
      <p:sp>
        <p:nvSpPr>
          <p:cNvPr id="2" name="スライド番号プレースホルダー 1"/>
          <p:cNvSpPr>
            <a:spLocks noGrp="1"/>
          </p:cNvSpPr>
          <p:nvPr>
            <p:ph type="sldNum" sz="quarter" idx="12"/>
          </p:nvPr>
        </p:nvSpPr>
        <p:spPr>
          <a:xfrm>
            <a:off x="7010400" y="6492875"/>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898989"/>
                </a:solidFill>
                <a:effectLst/>
                <a:uLnTx/>
                <a:uFillTx/>
                <a:latin typeface="UD デジタル 教科書体 NK-R" panose="02020400000000000000" pitchFamily="18" charset="-128"/>
                <a:ea typeface="UD デジタル 教科書体 NK-R" panose="02020400000000000000" pitchFamily="18" charset="-128"/>
              </a:rPr>
              <a:t>18</a:t>
            </a:r>
          </a:p>
        </p:txBody>
      </p:sp>
      <p:sp>
        <p:nvSpPr>
          <p:cNvPr id="10" name="円形吹き出し 9"/>
          <p:cNvSpPr/>
          <p:nvPr/>
        </p:nvSpPr>
        <p:spPr>
          <a:xfrm>
            <a:off x="2144749" y="1810164"/>
            <a:ext cx="1656184" cy="648072"/>
          </a:xfrm>
          <a:prstGeom prst="wedgeEllipseCallout">
            <a:avLst>
              <a:gd name="adj1" fmla="val -40792"/>
              <a:gd name="adj2" fmla="val 51556"/>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認知症とは　限らない</a:t>
            </a:r>
          </a:p>
        </p:txBody>
      </p:sp>
      <p:sp>
        <p:nvSpPr>
          <p:cNvPr id="6" name="テキスト ボックス 5">
            <a:extLst>
              <a:ext uri="{FF2B5EF4-FFF2-40B4-BE49-F238E27FC236}">
                <a16:creationId xmlns:a16="http://schemas.microsoft.com/office/drawing/2014/main" id="{A61189CC-E035-4421-B4BE-51E2BEEB1C16}"/>
              </a:ext>
            </a:extLst>
          </p:cNvPr>
          <p:cNvSpPr txBox="1"/>
          <p:nvPr/>
        </p:nvSpPr>
        <p:spPr>
          <a:xfrm>
            <a:off x="5468705" y="6271919"/>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3" name="正方形/長方形 2">
            <a:extLst>
              <a:ext uri="{FF2B5EF4-FFF2-40B4-BE49-F238E27FC236}">
                <a16:creationId xmlns:a16="http://schemas.microsoft.com/office/drawing/2014/main" id="{DA46DDA4-121D-2F43-2814-B27467FA7629}"/>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高齢者虐待を引き起こす背景・因子と考えられるもの①</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1BFB9959-8F1D-6B46-8743-A29E9C44663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スライド番号プレースホルダー 5">
            <a:extLst>
              <a:ext uri="{FF2B5EF4-FFF2-40B4-BE49-F238E27FC236}">
                <a16:creationId xmlns:a16="http://schemas.microsoft.com/office/drawing/2014/main" id="{95CB247B-B880-4C85-AE1F-296B4E90D4D6}"/>
              </a:ext>
            </a:extLst>
          </p:cNvPr>
          <p:cNvSpPr txBox="1">
            <a:spLocks/>
          </p:cNvSpPr>
          <p:nvPr/>
        </p:nvSpPr>
        <p:spPr>
          <a:xfrm>
            <a:off x="7084584" y="6251657"/>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CCA985D5-74A5-4032-A7FB-8486440A4F3C}" type="slidenum">
              <a:rPr lang="ja-JP" altLang="en-US" smtClean="0"/>
              <a:pPr>
                <a:defRPr/>
              </a:pPr>
              <a:t>41</a:t>
            </a:fld>
            <a:endParaRPr lang="ja-JP" altLang="en-US" dirty="0"/>
          </a:p>
        </p:txBody>
      </p:sp>
    </p:spTree>
    <p:extLst>
      <p:ext uri="{BB962C8B-B14F-4D97-AF65-F5344CB8AC3E}">
        <p14:creationId xmlns:p14="http://schemas.microsoft.com/office/powerpoint/2010/main" val="272847044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797255311"/>
              </p:ext>
            </p:extLst>
          </p:nvPr>
        </p:nvGraphicFramePr>
        <p:xfrm>
          <a:off x="233518" y="619759"/>
          <a:ext cx="8676964" cy="5618482"/>
        </p:xfrm>
        <a:graphic>
          <a:graphicData uri="http://schemas.openxmlformats.org/drawingml/2006/table">
            <a:tbl>
              <a:tblPr firstRow="1" firstCol="1" bandRow="1"/>
              <a:tblGrid>
                <a:gridCol w="540060">
                  <a:extLst>
                    <a:ext uri="{9D8B030D-6E8A-4147-A177-3AD203B41FA5}">
                      <a16:colId xmlns:a16="http://schemas.microsoft.com/office/drawing/2014/main" val="3198048146"/>
                    </a:ext>
                  </a:extLst>
                </a:gridCol>
                <a:gridCol w="3600400">
                  <a:extLst>
                    <a:ext uri="{9D8B030D-6E8A-4147-A177-3AD203B41FA5}">
                      <a16:colId xmlns:a16="http://schemas.microsoft.com/office/drawing/2014/main" val="3194368444"/>
                    </a:ext>
                  </a:extLst>
                </a:gridCol>
                <a:gridCol w="4536504">
                  <a:extLst>
                    <a:ext uri="{9D8B030D-6E8A-4147-A177-3AD203B41FA5}">
                      <a16:colId xmlns:a16="http://schemas.microsoft.com/office/drawing/2014/main" val="2958555491"/>
                    </a:ext>
                  </a:extLst>
                </a:gridCol>
              </a:tblGrid>
              <a:tr h="266727">
                <a:tc>
                  <a:txBody>
                    <a:bodyPr/>
                    <a:lstStyle/>
                    <a:p>
                      <a:pPr algn="just">
                        <a:spcAft>
                          <a:spcPts val="0"/>
                        </a:spcAft>
                      </a:pPr>
                      <a:r>
                        <a:rPr 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endParaRPr lang="ja-JP" sz="16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9957"/>
                  </a:ext>
                </a:extLst>
              </a:tr>
              <a:tr h="1407456">
                <a:tc rowSpan="5">
                  <a:txBody>
                    <a:bodyPr/>
                    <a:lstStyle/>
                    <a:p>
                      <a:pPr marL="71755" marR="71755" algn="ctr">
                        <a:spcAft>
                          <a:spcPts val="0"/>
                        </a:spcAft>
                      </a:pPr>
                      <a:r>
                        <a:rPr 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養護者</a:t>
                      </a:r>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（虐待者）</a:t>
                      </a:r>
                      <a:r>
                        <a:rPr 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側の要因</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者の介護疲れ・介護ストレス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61160" algn="r"/>
                        </a:tabLs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・過度な介護負担</a:t>
                      </a:r>
                    </a:p>
                    <a:p>
                      <a:pPr algn="just">
                        <a:spcAft>
                          <a:spcPts val="0"/>
                        </a:spcAft>
                        <a:tabLst>
                          <a:tab pos="1661160" algn="r"/>
                        </a:tabLs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・排泄介助のストレス（</a:t>
                      </a:r>
                      <a:r>
                        <a:rPr lang="ja-JP" sz="160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ろう</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便・頻尿への対応等）</a:t>
                      </a:r>
                    </a:p>
                    <a:p>
                      <a:pPr algn="just">
                        <a:spcAft>
                          <a:spcPts val="0"/>
                        </a:spcAft>
                        <a:tabLst>
                          <a:tab pos="1661160" algn="r"/>
                        </a:tabLs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・介護やケアを要する人が世帯に複数存在する状態</a:t>
                      </a:r>
                      <a:r>
                        <a:rPr 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003695"/>
                  </a:ext>
                </a:extLst>
              </a:tr>
              <a:tr h="703728">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者の障害・疾病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・就労困難・無職・収入不安定</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・経済的困窮、経済的依存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839980"/>
                  </a:ext>
                </a:extLst>
              </a:tr>
              <a:tr h="1157460">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者と</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者の虐待発生までの人間関係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・長年継続している暴力</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（暴力の世代間・家族間連鎖）</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・力関係の変化・逆転</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・過去からの人間関係の悪さ・希薄・孤立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370000"/>
                  </a:ext>
                </a:extLst>
              </a:tr>
              <a:tr h="668062">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者の性格や人格（に基づく言動）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・性格的な偏り（こだわり）</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・介護への一方的な思い込み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767129"/>
                  </a:ext>
                </a:extLst>
              </a:tr>
              <a:tr h="1407456">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者の知識や情報の不足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・認知症に関して無理解・知識不足</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・老化や障害に対する無理解</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・介護知識・技術への助言への拒否や消極的態度</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・介護等に関する技術の不足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128270"/>
                  </a:ext>
                </a:extLst>
              </a:tr>
            </a:tbl>
          </a:graphicData>
        </a:graphic>
      </p:graphicFrame>
      <p:sp>
        <p:nvSpPr>
          <p:cNvPr id="6" name="テキスト ボックス 5">
            <a:extLst>
              <a:ext uri="{FF2B5EF4-FFF2-40B4-BE49-F238E27FC236}">
                <a16:creationId xmlns:a16="http://schemas.microsoft.com/office/drawing/2014/main" id="{E3B202ED-3B44-4008-A338-4EA6BC7E03C5}"/>
              </a:ext>
            </a:extLst>
          </p:cNvPr>
          <p:cNvSpPr txBox="1"/>
          <p:nvPr/>
        </p:nvSpPr>
        <p:spPr>
          <a:xfrm>
            <a:off x="5383554" y="6238241"/>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2" name="正方形/長方形 1">
            <a:extLst>
              <a:ext uri="{FF2B5EF4-FFF2-40B4-BE49-F238E27FC236}">
                <a16:creationId xmlns:a16="http://schemas.microsoft.com/office/drawing/2014/main" id="{2BDB5AF0-A511-C6A7-7BD0-2A716B0B2A12}"/>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高齢者虐待を引き起こす背景・因子と考えられるもの②</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155182BA-AB02-42ED-41F5-B9E785746F48}"/>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6B58F411-123C-40F2-A1E6-A738367B7729}"/>
              </a:ext>
            </a:extLst>
          </p:cNvPr>
          <p:cNvSpPr>
            <a:spLocks noGrp="1"/>
          </p:cNvSpPr>
          <p:nvPr>
            <p:ph type="sldNum" sz="quarter" idx="12"/>
          </p:nvPr>
        </p:nvSpPr>
        <p:spPr>
          <a:xfrm>
            <a:off x="7010400" y="6230081"/>
            <a:ext cx="2133600" cy="365125"/>
          </a:xfrm>
        </p:spPr>
        <p:txBody>
          <a:bodyPr/>
          <a:lstStyle/>
          <a:p>
            <a:pPr>
              <a:defRPr/>
            </a:pPr>
            <a:fld id="{80F0E41F-53D4-4FEB-A3D9-031BCA5C2C6E}" type="slidenum">
              <a:rPr lang="ja-JP" altLang="en-US" smtClean="0"/>
              <a:pPr>
                <a:defRPr/>
              </a:pPr>
              <a:t>42</a:t>
            </a:fld>
            <a:endParaRPr lang="ja-JP" altLang="en-US" dirty="0"/>
          </a:p>
        </p:txBody>
      </p:sp>
    </p:spTree>
    <p:extLst>
      <p:ext uri="{BB962C8B-B14F-4D97-AF65-F5344CB8AC3E}">
        <p14:creationId xmlns:p14="http://schemas.microsoft.com/office/powerpoint/2010/main" val="127815350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224655540"/>
              </p:ext>
            </p:extLst>
          </p:nvPr>
        </p:nvGraphicFramePr>
        <p:xfrm>
          <a:off x="233518" y="618326"/>
          <a:ext cx="8676964" cy="5451314"/>
        </p:xfrm>
        <a:graphic>
          <a:graphicData uri="http://schemas.openxmlformats.org/drawingml/2006/table">
            <a:tbl>
              <a:tblPr firstRow="1" firstCol="1" bandRow="1"/>
              <a:tblGrid>
                <a:gridCol w="412050">
                  <a:extLst>
                    <a:ext uri="{9D8B030D-6E8A-4147-A177-3AD203B41FA5}">
                      <a16:colId xmlns:a16="http://schemas.microsoft.com/office/drawing/2014/main" val="2962315097"/>
                    </a:ext>
                  </a:extLst>
                </a:gridCol>
                <a:gridCol w="4032448">
                  <a:extLst>
                    <a:ext uri="{9D8B030D-6E8A-4147-A177-3AD203B41FA5}">
                      <a16:colId xmlns:a16="http://schemas.microsoft.com/office/drawing/2014/main" val="3740587517"/>
                    </a:ext>
                  </a:extLst>
                </a:gridCol>
                <a:gridCol w="4232466">
                  <a:extLst>
                    <a:ext uri="{9D8B030D-6E8A-4147-A177-3AD203B41FA5}">
                      <a16:colId xmlns:a16="http://schemas.microsoft.com/office/drawing/2014/main" val="734708323"/>
                    </a:ext>
                  </a:extLst>
                </a:gridCol>
              </a:tblGrid>
              <a:tr h="252841">
                <a:tc>
                  <a:txBody>
                    <a:bodyPr/>
                    <a:lstStyle/>
                    <a:p>
                      <a:pPr algn="just">
                        <a:spcAft>
                          <a:spcPts val="0"/>
                        </a:spcAft>
                      </a:pPr>
                      <a:r>
                        <a:rPr 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380237"/>
                  </a:ext>
                </a:extLst>
              </a:tr>
              <a:tr h="595597">
                <a:tc rowSpan="8">
                  <a:txBody>
                    <a:bodyPr/>
                    <a:lstStyle/>
                    <a:p>
                      <a:pPr marL="71755" marR="71755" algn="ctr">
                        <a:spcAft>
                          <a:spcPts val="0"/>
                        </a:spcAft>
                      </a:pPr>
                      <a:r>
                        <a:rPr 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養護者</a:t>
                      </a:r>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（虐待者）</a:t>
                      </a:r>
                      <a:r>
                        <a:rPr 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側の要因</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者の精神状態が安定していない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・福祉利用等の手続きができない</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・精神的依存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385218"/>
                  </a:ext>
                </a:extLst>
              </a:tr>
              <a:tr h="446703">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者の飲酒の影響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・アルコール依存症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301570"/>
                  </a:ext>
                </a:extLst>
              </a:tr>
              <a:tr h="661512">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者の介護力の低下や不足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・老老介護、認認介護、単身介護、</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障老介護等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093323"/>
                  </a:ext>
                </a:extLst>
              </a:tr>
              <a:tr h="1092673">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者の理解力の不足や低下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・金銭管理能力の課題</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（浪費癖、使途不明の借金等）</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・社会資源・サービス等について</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誤解・無理解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187603"/>
                  </a:ext>
                </a:extLst>
              </a:tr>
              <a:tr h="57606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者の孤立・補助介護者の不在等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・相談できる人がいない状態での介護</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・親族からの孤立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366618"/>
                  </a:ext>
                </a:extLst>
              </a:tr>
              <a:tr h="648072">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者の外部サービス利用への抵抗感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・支援拒否（生活保護費の受給申請や</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拒否等）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167757"/>
                  </a:ext>
                </a:extLst>
              </a:tr>
              <a:tr h="360040">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嗜癖・依存</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・ギャンブル依存、買物依存等</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971443"/>
                  </a:ext>
                </a:extLst>
              </a:tr>
              <a:tr h="796333">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者に対する「介護は家族がすべき」といった周囲の声、世間体に対するストレスやプレッシャー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・近隣からの孤立</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・高齢者・養護者に対する指導的言動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529864"/>
                  </a:ext>
                </a:extLst>
              </a:tr>
            </a:tbl>
          </a:graphicData>
        </a:graphic>
      </p:graphicFrame>
      <p:sp>
        <p:nvSpPr>
          <p:cNvPr id="6" name="テキスト ボックス 5">
            <a:extLst>
              <a:ext uri="{FF2B5EF4-FFF2-40B4-BE49-F238E27FC236}">
                <a16:creationId xmlns:a16="http://schemas.microsoft.com/office/drawing/2014/main" id="{0B94186F-8DD3-4C91-A007-9DEF5DC4C2E3}"/>
              </a:ext>
            </a:extLst>
          </p:cNvPr>
          <p:cNvSpPr txBox="1"/>
          <p:nvPr/>
        </p:nvSpPr>
        <p:spPr>
          <a:xfrm>
            <a:off x="5507887" y="6127369"/>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2" name="正方形/長方形 1">
            <a:extLst>
              <a:ext uri="{FF2B5EF4-FFF2-40B4-BE49-F238E27FC236}">
                <a16:creationId xmlns:a16="http://schemas.microsoft.com/office/drawing/2014/main" id="{57708A50-7D6F-541C-765C-74AAB739AD01}"/>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高齢者虐待を引き起こす背景・因子と考えられるもの②続き</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17C8C867-8C0D-98A9-D31E-A2A7450C9BE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1E744912-F7D8-48BD-BBD4-3F2133487A0A}"/>
              </a:ext>
            </a:extLst>
          </p:cNvPr>
          <p:cNvSpPr>
            <a:spLocks noGrp="1"/>
          </p:cNvSpPr>
          <p:nvPr>
            <p:ph type="sldNum" sz="quarter" idx="12"/>
          </p:nvPr>
        </p:nvSpPr>
        <p:spPr>
          <a:xfrm>
            <a:off x="7010400" y="6239674"/>
            <a:ext cx="2133600" cy="365125"/>
          </a:xfrm>
        </p:spPr>
        <p:txBody>
          <a:bodyPr/>
          <a:lstStyle/>
          <a:p>
            <a:pPr>
              <a:defRPr/>
            </a:pPr>
            <a:fld id="{80F0E41F-53D4-4FEB-A3D9-031BCA5C2C6E}" type="slidenum">
              <a:rPr lang="ja-JP" altLang="en-US" smtClean="0"/>
              <a:pPr>
                <a:defRPr/>
              </a:pPr>
              <a:t>43</a:t>
            </a:fld>
            <a:endParaRPr lang="ja-JP" altLang="en-US" dirty="0"/>
          </a:p>
        </p:txBody>
      </p:sp>
    </p:spTree>
    <p:extLst>
      <p:ext uri="{BB962C8B-B14F-4D97-AF65-F5344CB8AC3E}">
        <p14:creationId xmlns:p14="http://schemas.microsoft.com/office/powerpoint/2010/main" val="97898172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897624598"/>
              </p:ext>
            </p:extLst>
          </p:nvPr>
        </p:nvGraphicFramePr>
        <p:xfrm>
          <a:off x="197179" y="530349"/>
          <a:ext cx="8640960" cy="2003531"/>
        </p:xfrm>
        <a:graphic>
          <a:graphicData uri="http://schemas.openxmlformats.org/drawingml/2006/table">
            <a:tbl>
              <a:tblPr firstRow="1" firstCol="1" bandRow="1"/>
              <a:tblGrid>
                <a:gridCol w="792088">
                  <a:extLst>
                    <a:ext uri="{9D8B030D-6E8A-4147-A177-3AD203B41FA5}">
                      <a16:colId xmlns:a16="http://schemas.microsoft.com/office/drawing/2014/main" val="4140147805"/>
                    </a:ext>
                  </a:extLst>
                </a:gridCol>
                <a:gridCol w="3096344">
                  <a:extLst>
                    <a:ext uri="{9D8B030D-6E8A-4147-A177-3AD203B41FA5}">
                      <a16:colId xmlns:a16="http://schemas.microsoft.com/office/drawing/2014/main" val="1980353427"/>
                    </a:ext>
                  </a:extLst>
                </a:gridCol>
                <a:gridCol w="4752528">
                  <a:extLst>
                    <a:ext uri="{9D8B030D-6E8A-4147-A177-3AD203B41FA5}">
                      <a16:colId xmlns:a16="http://schemas.microsoft.com/office/drawing/2014/main" val="17706395"/>
                    </a:ext>
                  </a:extLst>
                </a:gridCol>
              </a:tblGrid>
              <a:tr h="333922">
                <a:tc>
                  <a:txBody>
                    <a:bodyPr/>
                    <a:lstStyle/>
                    <a:p>
                      <a:pPr algn="just">
                        <a:spcAft>
                          <a:spcPts val="0"/>
                        </a:spcAft>
                      </a:pPr>
                      <a:r>
                        <a:rPr lang="en-US"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054806"/>
                  </a:ext>
                </a:extLst>
              </a:tr>
              <a:tr h="1669609">
                <a:tc>
                  <a:txBody>
                    <a:bodyPr/>
                    <a:lstStyle/>
                    <a:p>
                      <a:pPr marL="71755" marR="71755" algn="just">
                        <a:spcAft>
                          <a:spcPts val="0"/>
                        </a:spcAft>
                      </a:pPr>
                      <a:r>
                        <a:rPr lang="ja-JP" altLang="en-US"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高齢者と養護者</a:t>
                      </a:r>
                      <a:endParaRPr lang="en-US" altLang="ja-JP"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71755" marR="71755" algn="just">
                        <a:spcAft>
                          <a:spcPts val="0"/>
                        </a:spcAft>
                      </a:pPr>
                      <a:r>
                        <a:rPr lang="ja-JP" altLang="en-US"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の関係性の因子</a:t>
                      </a:r>
                      <a:endParaRPr lang="ja-JP"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虐待発生までの人間関係</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・長年継続している暴力</a:t>
                      </a:r>
                    </a:p>
                    <a:p>
                      <a:pPr algn="just">
                        <a:spcAft>
                          <a:spcPts val="0"/>
                        </a:spcAft>
                      </a:pP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（暴力の世代間・家族間連鎖）</a:t>
                      </a:r>
                    </a:p>
                    <a:p>
                      <a:pPr algn="just">
                        <a:spcAft>
                          <a:spcPts val="0"/>
                        </a:spcAft>
                      </a:pP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・力関係の変化・逆転</a:t>
                      </a:r>
                    </a:p>
                    <a:p>
                      <a:pPr algn="just">
                        <a:spcAft>
                          <a:spcPts val="0"/>
                        </a:spcAft>
                      </a:pP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・過去からの人間関係の悪さ・希薄・孤立</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・経済的、精神的依存</a:t>
                      </a:r>
                      <a:endPar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29616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236155226"/>
              </p:ext>
            </p:extLst>
          </p:nvPr>
        </p:nvGraphicFramePr>
        <p:xfrm>
          <a:off x="213838" y="2877705"/>
          <a:ext cx="8674278" cy="3247269"/>
        </p:xfrm>
        <a:graphic>
          <a:graphicData uri="http://schemas.openxmlformats.org/drawingml/2006/table">
            <a:tbl>
              <a:tblPr firstRow="1" firstCol="1" bandRow="1"/>
              <a:tblGrid>
                <a:gridCol w="825406">
                  <a:extLst>
                    <a:ext uri="{9D8B030D-6E8A-4147-A177-3AD203B41FA5}">
                      <a16:colId xmlns:a16="http://schemas.microsoft.com/office/drawing/2014/main" val="804015569"/>
                    </a:ext>
                  </a:extLst>
                </a:gridCol>
                <a:gridCol w="3079685">
                  <a:extLst>
                    <a:ext uri="{9D8B030D-6E8A-4147-A177-3AD203B41FA5}">
                      <a16:colId xmlns:a16="http://schemas.microsoft.com/office/drawing/2014/main" val="2330592201"/>
                    </a:ext>
                  </a:extLst>
                </a:gridCol>
                <a:gridCol w="4769187">
                  <a:extLst>
                    <a:ext uri="{9D8B030D-6E8A-4147-A177-3AD203B41FA5}">
                      <a16:colId xmlns:a16="http://schemas.microsoft.com/office/drawing/2014/main" val="139780312"/>
                    </a:ext>
                  </a:extLst>
                </a:gridCol>
              </a:tblGrid>
              <a:tr h="299848">
                <a:tc>
                  <a:txBody>
                    <a:bodyPr/>
                    <a:lstStyle/>
                    <a:p>
                      <a:pPr algn="just">
                        <a:spcAft>
                          <a:spcPts val="0"/>
                        </a:spcAft>
                      </a:pP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endParaRPr lang="ja-JP" sz="16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189311"/>
                  </a:ext>
                </a:extLst>
              </a:tr>
              <a:tr h="299848">
                <a:tc rowSpan="4">
                  <a:txBody>
                    <a:bodyPr/>
                    <a:lstStyle/>
                    <a:p>
                      <a:pPr marL="71755" marR="71755" algn="just">
                        <a:spcAft>
                          <a:spcPts val="0"/>
                        </a:spcAft>
                      </a:pP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家族</a:t>
                      </a:r>
                      <a:r>
                        <a:rPr lang="ja-JP" altLang="en-US"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（世帯）</a:t>
                      </a: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の要因</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経済的困窮（経済的問題）</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・意図的な高齢者の財産・金銭の搾取や</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無断使用</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39177"/>
                  </a:ext>
                </a:extLst>
              </a:tr>
              <a:tr h="599695">
                <a:tc vMerge="1">
                  <a:txBody>
                    <a:bodyPr/>
                    <a:lstStyle/>
                    <a:p>
                      <a:endParaRPr kumimoji="1" lang="ja-JP" altLang="en-US"/>
                    </a:p>
                  </a:txBody>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家庭内の経済的利害関係（財産、相続）</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・関係の悪さ</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358796"/>
                  </a:ext>
                </a:extLst>
              </a:tr>
              <a:tr h="899543">
                <a:tc vMerge="1">
                  <a:txBody>
                    <a:bodyPr/>
                    <a:lstStyle/>
                    <a:p>
                      <a:endParaRPr kumimoji="1" lang="ja-JP" altLang="en-US"/>
                    </a:p>
                  </a:txBody>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家庭における養護者の他家族（虐待者以外）との関係の悪さほか家族関係の問題</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・世帯・家族間の折り合いの悪さ</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457804"/>
                  </a:ext>
                </a:extLst>
              </a:tr>
              <a:tr h="899543">
                <a:tc vMerge="1">
                  <a:txBody>
                    <a:bodyPr/>
                    <a:lstStyle/>
                    <a:p>
                      <a:endParaRPr kumimoji="1" lang="ja-JP" altLang="en-US"/>
                    </a:p>
                  </a:txBody>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（虐待者以外の）配偶者や家族・親族の無関心、無理解、非協力</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・主たる介護者以外の家族の認知症への</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無理解・介護に対する無関心</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811942"/>
                  </a:ext>
                </a:extLst>
              </a:tr>
            </a:tbl>
          </a:graphicData>
        </a:graphic>
      </p:graphicFrame>
      <p:sp>
        <p:nvSpPr>
          <p:cNvPr id="6" name="テキスト ボックス 5">
            <a:extLst>
              <a:ext uri="{FF2B5EF4-FFF2-40B4-BE49-F238E27FC236}">
                <a16:creationId xmlns:a16="http://schemas.microsoft.com/office/drawing/2014/main" id="{0D922232-CD5C-4BD5-8631-A276988C5B9B}"/>
              </a:ext>
            </a:extLst>
          </p:cNvPr>
          <p:cNvSpPr txBox="1"/>
          <p:nvPr/>
        </p:nvSpPr>
        <p:spPr>
          <a:xfrm>
            <a:off x="5454923" y="6158465"/>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2" name="正方形/長方形 1">
            <a:extLst>
              <a:ext uri="{FF2B5EF4-FFF2-40B4-BE49-F238E27FC236}">
                <a16:creationId xmlns:a16="http://schemas.microsoft.com/office/drawing/2014/main" id="{1E2E8745-397A-DCA4-0C2E-EABFA315CB8D}"/>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高齢者虐待を引き起こす背景・因子と考えられるもの③</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69808F25-6B63-BA19-A2C8-8BDBD2067A3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A03AB98F-DF85-407A-9F93-4C6DF84401BC}"/>
              </a:ext>
            </a:extLst>
          </p:cNvPr>
          <p:cNvSpPr>
            <a:spLocks noGrp="1"/>
          </p:cNvSpPr>
          <p:nvPr>
            <p:ph type="sldNum" sz="quarter" idx="12"/>
          </p:nvPr>
        </p:nvSpPr>
        <p:spPr>
          <a:xfrm>
            <a:off x="7010400" y="6271102"/>
            <a:ext cx="2133600" cy="365125"/>
          </a:xfrm>
        </p:spPr>
        <p:txBody>
          <a:bodyPr/>
          <a:lstStyle/>
          <a:p>
            <a:pPr>
              <a:defRPr/>
            </a:pPr>
            <a:fld id="{80F0E41F-53D4-4FEB-A3D9-031BCA5C2C6E}" type="slidenum">
              <a:rPr lang="ja-JP" altLang="en-US" smtClean="0"/>
              <a:pPr>
                <a:defRPr/>
              </a:pPr>
              <a:t>44</a:t>
            </a:fld>
            <a:endParaRPr lang="ja-JP" altLang="en-US" dirty="0"/>
          </a:p>
        </p:txBody>
      </p:sp>
    </p:spTree>
    <p:extLst>
      <p:ext uri="{BB962C8B-B14F-4D97-AF65-F5344CB8AC3E}">
        <p14:creationId xmlns:p14="http://schemas.microsoft.com/office/powerpoint/2010/main" val="306620834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5B20E7A-9E51-45A6-B056-33367636C7AB}"/>
              </a:ext>
            </a:extLst>
          </p:cNvPr>
          <p:cNvGraphicFramePr>
            <a:graphicFrameLocks noGrp="1"/>
          </p:cNvGraphicFramePr>
          <p:nvPr>
            <p:extLst>
              <p:ext uri="{D42A27DB-BD31-4B8C-83A1-F6EECF244321}">
                <p14:modId xmlns:p14="http://schemas.microsoft.com/office/powerpoint/2010/main" val="2270130962"/>
              </p:ext>
            </p:extLst>
          </p:nvPr>
        </p:nvGraphicFramePr>
        <p:xfrm>
          <a:off x="215516" y="583553"/>
          <a:ext cx="8712968" cy="5519638"/>
        </p:xfrm>
        <a:graphic>
          <a:graphicData uri="http://schemas.openxmlformats.org/drawingml/2006/table">
            <a:tbl>
              <a:tblPr firstRow="1" firstCol="1" bandRow="1"/>
              <a:tblGrid>
                <a:gridCol w="607194">
                  <a:extLst>
                    <a:ext uri="{9D8B030D-6E8A-4147-A177-3AD203B41FA5}">
                      <a16:colId xmlns:a16="http://schemas.microsoft.com/office/drawing/2014/main" val="4288422973"/>
                    </a:ext>
                  </a:extLst>
                </a:gridCol>
                <a:gridCol w="3492876">
                  <a:extLst>
                    <a:ext uri="{9D8B030D-6E8A-4147-A177-3AD203B41FA5}">
                      <a16:colId xmlns:a16="http://schemas.microsoft.com/office/drawing/2014/main" val="3871917209"/>
                    </a:ext>
                  </a:extLst>
                </a:gridCol>
                <a:gridCol w="4612898">
                  <a:extLst>
                    <a:ext uri="{9D8B030D-6E8A-4147-A177-3AD203B41FA5}">
                      <a16:colId xmlns:a16="http://schemas.microsoft.com/office/drawing/2014/main" val="1555064125"/>
                    </a:ext>
                  </a:extLst>
                </a:gridCol>
              </a:tblGrid>
              <a:tr h="306647">
                <a:tc>
                  <a:txBody>
                    <a:bodyPr/>
                    <a:lstStyle/>
                    <a:p>
                      <a:pPr algn="just">
                        <a:spcAft>
                          <a:spcPts val="0"/>
                        </a:spcAft>
                      </a:pP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365752"/>
                  </a:ext>
                </a:extLst>
              </a:tr>
              <a:tr h="2453172">
                <a:tc rowSpan="4">
                  <a:txBody>
                    <a:bodyPr/>
                    <a:lstStyle/>
                    <a:p>
                      <a:pPr marL="71755" marR="71755" algn="ctr">
                        <a:spcAft>
                          <a:spcPts val="0"/>
                        </a:spcAft>
                      </a:pP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その他</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関係機関の因子</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（ケアサービスの不足、ミスマッチ等のマネジメントの問題）</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・世帯のライフスタイルに対する先入観</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・個別性を無視したニーズ設定</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・高齢者ではなく家族の意思・意向のみを</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重視したサービス提供</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・かかりつけ医の不在</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（不適切な多剤併用等を含む）</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・高齢者虐待防止等に関する知識不足、</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虐待の容認、あきらめ等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527097"/>
                  </a:ext>
                </a:extLst>
              </a:tr>
              <a:tr h="613293">
                <a:tc vMerge="1">
                  <a:txBody>
                    <a:bodyPr/>
                    <a:lstStyle/>
                    <a:p>
                      <a:endParaRPr kumimoji="1" lang="ja-JP" altLang="en-US"/>
                    </a:p>
                  </a:txBody>
                  <a:tcPr/>
                </a:tc>
                <a:tc>
                  <a:txBody>
                    <a:bodyPr/>
                    <a:lstStyle/>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制度関係の因子</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・高齢者や養護者にとって理解しにくい</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説明（疾病やサービス内容等）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204717"/>
                  </a:ext>
                </a:extLst>
              </a:tr>
              <a:tr h="919940">
                <a:tc vMerge="1">
                  <a:txBody>
                    <a:bodyPr/>
                    <a:lstStyle/>
                    <a:p>
                      <a:endParaRPr kumimoji="1" lang="ja-JP" altLang="en-US"/>
                    </a:p>
                  </a:txBody>
                  <a:tcPr/>
                </a:tc>
                <a:tc rowSpan="2">
                  <a:txBody>
                    <a:bodyPr/>
                    <a:lstStyle/>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地域の因子</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・住環境の課題</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（家屋の老朽化、狭すぎる住環境、人通り</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の少ない環境等）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092582"/>
                  </a:ext>
                </a:extLst>
              </a:tr>
              <a:tr h="122658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・近隣住民の認知症についての無理解・</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介護に対する無関心</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・近隣住民の高齢者虐待防止等に関する</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知識不足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776006"/>
                  </a:ext>
                </a:extLst>
              </a:tr>
            </a:tbl>
          </a:graphicData>
        </a:graphic>
      </p:graphicFrame>
      <p:sp>
        <p:nvSpPr>
          <p:cNvPr id="8" name="テキスト ボックス 7">
            <a:extLst>
              <a:ext uri="{FF2B5EF4-FFF2-40B4-BE49-F238E27FC236}">
                <a16:creationId xmlns:a16="http://schemas.microsoft.com/office/drawing/2014/main" id="{E052C676-8198-44C8-B68B-09AD4FF77971}"/>
              </a:ext>
            </a:extLst>
          </p:cNvPr>
          <p:cNvSpPr txBox="1"/>
          <p:nvPr/>
        </p:nvSpPr>
        <p:spPr>
          <a:xfrm>
            <a:off x="5554936" y="6132833"/>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2" name="正方形/長方形 1">
            <a:extLst>
              <a:ext uri="{FF2B5EF4-FFF2-40B4-BE49-F238E27FC236}">
                <a16:creationId xmlns:a16="http://schemas.microsoft.com/office/drawing/2014/main" id="{D072DB0C-CE9D-9762-F193-82A88A8AAD34}"/>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高齢者虐待を引き起こす背景・因子と考えられるもの④</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142C2F22-5583-EE8E-DDFD-C3382744D57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55A7BFB9-8A91-49D8-868A-5C227CB06418}"/>
              </a:ext>
            </a:extLst>
          </p:cNvPr>
          <p:cNvSpPr>
            <a:spLocks noGrp="1"/>
          </p:cNvSpPr>
          <p:nvPr>
            <p:ph type="sldNum" sz="quarter" idx="12"/>
          </p:nvPr>
        </p:nvSpPr>
        <p:spPr>
          <a:xfrm>
            <a:off x="7010400" y="6254315"/>
            <a:ext cx="2133600" cy="365125"/>
          </a:xfrm>
        </p:spPr>
        <p:txBody>
          <a:bodyPr/>
          <a:lstStyle/>
          <a:p>
            <a:pPr>
              <a:defRPr/>
            </a:pPr>
            <a:fld id="{EC99417B-31A4-4206-B5A7-A18896EADF0E}" type="slidenum">
              <a:rPr lang="ja-JP" altLang="en-US" smtClean="0"/>
              <a:pPr>
                <a:defRPr/>
              </a:pPr>
              <a:t>45</a:t>
            </a:fld>
            <a:endParaRPr lang="ja-JP" altLang="en-US" dirty="0"/>
          </a:p>
        </p:txBody>
      </p:sp>
    </p:spTree>
    <p:extLst>
      <p:ext uri="{BB962C8B-B14F-4D97-AF65-F5344CB8AC3E}">
        <p14:creationId xmlns:p14="http://schemas.microsoft.com/office/powerpoint/2010/main" val="286920391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F5208B0-B5C8-12A6-06B0-7B9AE191F242}"/>
              </a:ext>
            </a:extLst>
          </p:cNvPr>
          <p:cNvSpPr/>
          <p:nvPr/>
        </p:nvSpPr>
        <p:spPr>
          <a:xfrm>
            <a:off x="0" y="-40560"/>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dirty="0">
                <a:solidFill>
                  <a:prstClr val="white"/>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選好・価値観・思い・強みをとらえる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02D0E54F-290B-BCF8-F593-966BF276BF2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3"/>
          <p:cNvSpPr txBox="1">
            <a:spLocks/>
          </p:cNvSpPr>
          <p:nvPr/>
        </p:nvSpPr>
        <p:spPr bwMode="auto">
          <a:xfrm>
            <a:off x="217713" y="504189"/>
            <a:ext cx="8774703" cy="619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kumimoji="1"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9pPr>
          </a:lstStyle>
          <a:p>
            <a:pPr marL="342900" indent="-342900">
              <a:buFont typeface="Wingdings" panose="05000000000000000000" pitchFamily="2" charset="2"/>
              <a:buChar char="u"/>
            </a:pP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高齢者本人や養護者が、どのような</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思いと意向</a:t>
            </a: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を持って生活をしているか？</a:t>
            </a:r>
            <a:endParaRPr lang="en-US" altLang="ja-JP"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r>
              <a:rPr lang="ja-JP" altLang="en-US"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どのように変わってきたか？どのように揺らいでいるか？</a:t>
            </a:r>
            <a:endParaRPr lang="en-US" altLang="ja-JP"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lvl="2"/>
            <a:endParaRPr lang="en-US" altLang="ja-JP" sz="12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342900" indent="-342900">
              <a:buFont typeface="Wingdings" panose="05000000000000000000" pitchFamily="2" charset="2"/>
              <a:buChar char="u"/>
            </a:pP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当事者の</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選好</a:t>
            </a: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（好き嫌い）、</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価値観</a:t>
            </a: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をとらえる</a:t>
            </a:r>
            <a:endParaRPr lang="en-US" altLang="ja-JP"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r>
              <a:rPr lang="ja-JP" altLang="en-US"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大切にしてきたこと、どうしても譲れないものは何か？</a:t>
            </a:r>
            <a:endParaRPr lang="en-US" altLang="ja-JP"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r>
              <a:rPr lang="ja-JP" altLang="en-US"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当事者の世界に寄り添い、どのような選択肢を用意すれば決定ができるかを考える</a:t>
            </a:r>
            <a:endParaRPr lang="en-US" altLang="ja-JP"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endParaRPr lang="en-US" altLang="ja-JP" sz="11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342900" indent="-342900">
              <a:buFont typeface="Wingdings" panose="05000000000000000000" pitchFamily="2" charset="2"/>
              <a:buChar char="u"/>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強み</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（続けられていること、表現できていること）は何か？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これらをさらに強めることで、今の状態を良くすることはできないか？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342900" indent="-342900">
              <a:buFont typeface="Wingdings" panose="05000000000000000000" pitchFamily="2" charset="2"/>
              <a:buChar char="u"/>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今までも、世帯として様々な問題を解決してきている（解決しようとしてきた）はず。</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問題解決のパターン</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は何か？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1200150" lvl="2" indent="-285750">
              <a:buFont typeface="Arial" panose="020B0604020202020204" pitchFamily="34" charset="0"/>
              <a:buChar char="•"/>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どのような解決をしてきたか？</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1200150" lvl="2" indent="-285750">
              <a:buFont typeface="Arial" panose="020B0604020202020204" pitchFamily="34" charset="0"/>
              <a:buChar char="•"/>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うまくいかないパターンは？</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1200150" lvl="2" indent="-285750">
              <a:buFont typeface="Arial" panose="020B0604020202020204" pitchFamily="34" charset="0"/>
              <a:buChar char="•"/>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うまくいったパターンは？</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角丸四角形 4"/>
          <p:cNvSpPr/>
          <p:nvPr/>
        </p:nvSpPr>
        <p:spPr>
          <a:xfrm>
            <a:off x="5109863" y="5375132"/>
            <a:ext cx="3816424" cy="11521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当事者、関係機関からの丁寧な聞き取りと、情報の統合・分析によって、これらをつかむことができる。</a:t>
            </a:r>
          </a:p>
        </p:txBody>
      </p:sp>
      <p:sp>
        <p:nvSpPr>
          <p:cNvPr id="2" name="スライド番号プレースホルダー 1">
            <a:extLst>
              <a:ext uri="{FF2B5EF4-FFF2-40B4-BE49-F238E27FC236}">
                <a16:creationId xmlns:a16="http://schemas.microsoft.com/office/drawing/2014/main" id="{8F23E9E8-F577-4C06-B44B-9BA1439A1ECD}"/>
              </a:ext>
            </a:extLst>
          </p:cNvPr>
          <p:cNvSpPr>
            <a:spLocks noGrp="1"/>
          </p:cNvSpPr>
          <p:nvPr>
            <p:ph type="sldNum" sz="quarter" idx="12"/>
          </p:nvPr>
        </p:nvSpPr>
        <p:spPr>
          <a:xfrm>
            <a:off x="7076529" y="6242325"/>
            <a:ext cx="2133600" cy="365125"/>
          </a:xfrm>
        </p:spPr>
        <p:txBody>
          <a:bodyPr/>
          <a:lstStyle/>
          <a:p>
            <a:pPr>
              <a:defRPr/>
            </a:pPr>
            <a:fld id="{BBE74089-96D3-4981-A254-17EB5C703FE1}" type="slidenum">
              <a:rPr lang="ja-JP" altLang="en-US" smtClean="0"/>
              <a:pPr>
                <a:defRPr/>
              </a:pPr>
              <a:t>46</a:t>
            </a:fld>
            <a:endParaRPr lang="ja-JP" altLang="en-US" dirty="0"/>
          </a:p>
        </p:txBody>
      </p:sp>
      <p:sp>
        <p:nvSpPr>
          <p:cNvPr id="3" name="四角形: 角を丸くする 2">
            <a:extLst>
              <a:ext uri="{FF2B5EF4-FFF2-40B4-BE49-F238E27FC236}">
                <a16:creationId xmlns:a16="http://schemas.microsoft.com/office/drawing/2014/main" id="{9869F48B-FF47-D251-7327-C4A987FD6B29}"/>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3529607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2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安心、うれしい、心地よいことを増やす</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二等辺三角形 2">
            <a:extLst>
              <a:ext uri="{FF2B5EF4-FFF2-40B4-BE49-F238E27FC236}">
                <a16:creationId xmlns:a16="http://schemas.microsoft.com/office/drawing/2014/main" id="{896AFF43-EB5A-EC1F-1759-0B038ABDE37F}"/>
              </a:ext>
            </a:extLst>
          </p:cNvPr>
          <p:cNvSpPr/>
          <p:nvPr/>
        </p:nvSpPr>
        <p:spPr>
          <a:xfrm>
            <a:off x="3248946" y="4598506"/>
            <a:ext cx="1944216"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6E22E83B-30AB-DD2E-7742-AACE191D108A}"/>
              </a:ext>
            </a:extLst>
          </p:cNvPr>
          <p:cNvCxnSpPr/>
          <p:nvPr/>
        </p:nvCxnSpPr>
        <p:spPr>
          <a:xfrm>
            <a:off x="1016698" y="3374370"/>
            <a:ext cx="6984776" cy="266429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円/楕円 8">
            <a:extLst>
              <a:ext uri="{FF2B5EF4-FFF2-40B4-BE49-F238E27FC236}">
                <a16:creationId xmlns:a16="http://schemas.microsoft.com/office/drawing/2014/main" id="{B44B200A-2F88-0140-DD00-CAFAAB4431C9}"/>
              </a:ext>
            </a:extLst>
          </p:cNvPr>
          <p:cNvSpPr/>
          <p:nvPr/>
        </p:nvSpPr>
        <p:spPr>
          <a:xfrm>
            <a:off x="1592762" y="2150234"/>
            <a:ext cx="1728192"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不安</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不快</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孤立感</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喪失感</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円/楕円 9">
            <a:extLst>
              <a:ext uri="{FF2B5EF4-FFF2-40B4-BE49-F238E27FC236}">
                <a16:creationId xmlns:a16="http://schemas.microsoft.com/office/drawing/2014/main" id="{1E6A7BB8-31D7-7A18-F80B-0AA9A561514B}"/>
              </a:ext>
            </a:extLst>
          </p:cNvPr>
          <p:cNvSpPr/>
          <p:nvPr/>
        </p:nvSpPr>
        <p:spPr>
          <a:xfrm>
            <a:off x="5713098" y="2726298"/>
            <a:ext cx="2847846" cy="28287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安心</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快</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求められている</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居場所がある</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D38E764E-8C7B-4823-0821-0FDEAA4967F7}"/>
              </a:ext>
            </a:extLst>
          </p:cNvPr>
          <p:cNvSpPr/>
          <p:nvPr/>
        </p:nvSpPr>
        <p:spPr>
          <a:xfrm>
            <a:off x="0" y="512573"/>
            <a:ext cx="9143999" cy="1426555"/>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indent="-285750" eaLnBrk="1" fontAlgn="auto" hangingPunct="1">
              <a:spcBef>
                <a:spcPts val="0"/>
              </a:spcBef>
              <a:spcAft>
                <a:spcPts val="0"/>
              </a:spcAft>
              <a:buFont typeface="Wingdings" panose="05000000000000000000" pitchFamily="2" charset="2"/>
              <a:buChar char="u"/>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虐待の背景・要因に孤立感、喪失感がある場合も多い。</a:t>
            </a:r>
            <a:endParaRPr kumimoji="1" lang="en-US" altLang="ja-JP"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85750" indent="-285750" eaLnBrk="1" fontAlgn="auto" hangingPunct="1">
              <a:spcBef>
                <a:spcPts val="0"/>
              </a:spcBef>
              <a:spcAft>
                <a:spcPts val="0"/>
              </a:spcAft>
              <a:buFont typeface="Wingdings" panose="05000000000000000000" pitchFamily="2" charset="2"/>
              <a:buChar char="u"/>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喪失したものを取り返すことはできなくとも、居場所がある、求められているという安心感や快さよりエンパワメントされると、虐待を解消しようという姿勢をもつことができる。</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285750" indent="-285750" eaLnBrk="1" fontAlgn="auto" hangingPunct="1">
              <a:spcBef>
                <a:spcPts val="0"/>
              </a:spcBef>
              <a:spcAft>
                <a:spcPts val="0"/>
              </a:spcAft>
              <a:buFont typeface="Wingdings" panose="05000000000000000000" pitchFamily="2" charset="2"/>
              <a:buChar char="u"/>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高齢者や障害者を孤立させない地域づくりは、虐待の予防の上でも重要。</a:t>
            </a:r>
            <a:endParaRPr kumimoji="1" lang="en-US" altLang="ja-JP"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8">
            <a:extLst>
              <a:ext uri="{FF2B5EF4-FFF2-40B4-BE49-F238E27FC236}">
                <a16:creationId xmlns:a16="http://schemas.microsoft.com/office/drawing/2014/main" id="{133661B0-065C-458A-A89C-FCCCF9F69D71}"/>
              </a:ext>
            </a:extLst>
          </p:cNvPr>
          <p:cNvSpPr>
            <a:spLocks noGrp="1"/>
          </p:cNvSpPr>
          <p:nvPr>
            <p:ph type="sldNum" sz="quarter" idx="12"/>
          </p:nvPr>
        </p:nvSpPr>
        <p:spPr>
          <a:xfrm>
            <a:off x="7010400" y="6210488"/>
            <a:ext cx="2133600" cy="476250"/>
          </a:xfrm>
        </p:spPr>
        <p:txBody>
          <a:bodyPr/>
          <a:lstStyle/>
          <a:p>
            <a:fld id="{849625AB-D034-40AC-9F1C-45CFECCACF67}" type="slidenum">
              <a:rPr lang="en-US" altLang="ja-JP" smtClean="0"/>
              <a:pPr/>
              <a:t>47</a:t>
            </a:fld>
            <a:endParaRPr lang="en-US" altLang="ja-JP" dirty="0"/>
          </a:p>
        </p:txBody>
      </p:sp>
      <p:sp>
        <p:nvSpPr>
          <p:cNvPr id="10" name="四角形: 角を丸くする 9">
            <a:extLst>
              <a:ext uri="{FF2B5EF4-FFF2-40B4-BE49-F238E27FC236}">
                <a16:creationId xmlns:a16="http://schemas.microsoft.com/office/drawing/2014/main" id="{90161DF6-EB12-8124-31DF-FE7C05460D4D}"/>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1336074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F5208B0-B5C8-12A6-06B0-7B9AE191F242}"/>
              </a:ext>
            </a:extLst>
          </p:cNvPr>
          <p:cNvSpPr/>
          <p:nvPr/>
        </p:nvSpPr>
        <p:spPr>
          <a:xfrm>
            <a:off x="0" y="-40560"/>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背景・要因／強みをとらえる上での注意事項</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02D0E54F-290B-BCF8-F593-966BF276BF2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8F23E9E8-F577-4C06-B44B-9BA1439A1ECD}"/>
              </a:ext>
            </a:extLst>
          </p:cNvPr>
          <p:cNvSpPr>
            <a:spLocks noGrp="1"/>
          </p:cNvSpPr>
          <p:nvPr>
            <p:ph type="sldNum" sz="quarter" idx="12"/>
          </p:nvPr>
        </p:nvSpPr>
        <p:spPr>
          <a:xfrm>
            <a:off x="7076529" y="6242325"/>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E74089-96D3-4981-A254-17EB5C703FE1}"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8" name="コンテンツ プレースホルダー 2"/>
          <p:cNvSpPr txBox="1">
            <a:spLocks/>
          </p:cNvSpPr>
          <p:nvPr/>
        </p:nvSpPr>
        <p:spPr bwMode="auto">
          <a:xfrm>
            <a:off x="684748" y="789124"/>
            <a:ext cx="7774503" cy="40394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kumimoji="1"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9pPr>
          </a:lstStyle>
          <a:p>
            <a:pPr marL="342900" indent="-342900">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社会構造の中で生じている虐待が多い</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認知症の行動・心理症状への調整・環境整備のないままの退院</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会社の倒産やリストラ等による失業</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ケアを必要とする人が世帯に複数出現する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養護者自身が疾病・障害を抱えていて、主たる介護者として介護を担うことそのものが難しい</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今の被虐待者は、かつての加害者　　　　　　　　　　　　　　　　　　　　など</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342900" indent="-342900">
              <a:spcBef>
                <a:spcPts val="600"/>
              </a:spcBef>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虐待の背景・要因をつかむ中で、「虐待ととらえるのは可哀想」という気持ちになり、対応が養護者支援（養護者の言い分の傾聴）に特化してしまうことが多い</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 name="吹き出し: 角を丸めた四角形 8">
            <a:extLst>
              <a:ext uri="{FF2B5EF4-FFF2-40B4-BE49-F238E27FC236}">
                <a16:creationId xmlns:a16="http://schemas.microsoft.com/office/drawing/2014/main" id="{8346C599-8466-F526-C58D-153DD2A166F1}"/>
              </a:ext>
            </a:extLst>
          </p:cNvPr>
          <p:cNvSpPr/>
          <p:nvPr/>
        </p:nvSpPr>
        <p:spPr>
          <a:xfrm>
            <a:off x="658431" y="5002924"/>
            <a:ext cx="6758151" cy="1239401"/>
          </a:xfrm>
          <a:prstGeom prst="wedgeRoundRectCallout">
            <a:avLst>
              <a:gd name="adj1" fmla="val 53506"/>
              <a:gd name="adj2" fmla="val 3621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u="sng" dirty="0">
                <a:solidFill>
                  <a:schemeClr val="tx1"/>
                </a:solidFill>
                <a:latin typeface="UD デジタル 教科書体 NK-R" panose="02020400000000000000" pitchFamily="18" charset="-128"/>
                <a:ea typeface="UD デジタル 教科書体 NK-R" panose="02020400000000000000" pitchFamily="18" charset="-128"/>
              </a:rPr>
              <a:t>「虐待」をとらえ、緊急性の判断とリスク予測をして、緊急対応を行うことを、必ず優先させることが求められます。</a:t>
            </a:r>
            <a:r>
              <a:rPr lang="ja-JP" altLang="en-US" sz="1800" u="sng" dirty="0">
                <a:solidFill>
                  <a:schemeClr val="tx1"/>
                </a:solidFill>
              </a:rPr>
              <a:t>　</a:t>
            </a:r>
          </a:p>
          <a:p>
            <a:pPr algn="ctr"/>
            <a:endParaRPr kumimoji="1" lang="ja-JP" altLang="en-US" dirty="0"/>
          </a:p>
        </p:txBody>
      </p:sp>
      <p:pic>
        <p:nvPicPr>
          <p:cNvPr id="10" name="Picture 2" descr="フクロウ博士のイラスト">
            <a:extLst>
              <a:ext uri="{FF2B5EF4-FFF2-40B4-BE49-F238E27FC236}">
                <a16:creationId xmlns:a16="http://schemas.microsoft.com/office/drawing/2014/main" id="{E8584AAC-3280-AE5A-7435-111C83CD4C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16582" y="4931209"/>
            <a:ext cx="1286033" cy="138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45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26D18B8-0B6F-CFC5-6C76-7F8DEBBAA487}"/>
              </a:ext>
            </a:extLst>
          </p:cNvPr>
          <p:cNvSpPr/>
          <p:nvPr/>
        </p:nvSpPr>
        <p:spPr>
          <a:xfrm>
            <a:off x="0" y="-40560"/>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ジェノグラムやエコマップによる家族・関係者の情報の整理</a:t>
            </a:r>
          </a:p>
        </p:txBody>
      </p:sp>
      <p:sp>
        <p:nvSpPr>
          <p:cNvPr id="6" name="正方形/長方形 5">
            <a:extLst>
              <a:ext uri="{FF2B5EF4-FFF2-40B4-BE49-F238E27FC236}">
                <a16:creationId xmlns:a16="http://schemas.microsoft.com/office/drawing/2014/main" id="{A097E19C-CA8B-9474-0BC3-57996011DD5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円/楕円 6">
            <a:extLst>
              <a:ext uri="{FF2B5EF4-FFF2-40B4-BE49-F238E27FC236}">
                <a16:creationId xmlns:a16="http://schemas.microsoft.com/office/drawing/2014/main" id="{A85B66ED-6862-1C23-E6C3-78636C4B1A9B}"/>
              </a:ext>
            </a:extLst>
          </p:cNvPr>
          <p:cNvSpPr/>
          <p:nvPr/>
        </p:nvSpPr>
        <p:spPr>
          <a:xfrm>
            <a:off x="5223197" y="3429000"/>
            <a:ext cx="648072" cy="5909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80</a:t>
            </a:r>
            <a:endPar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円/楕円 7">
            <a:extLst>
              <a:ext uri="{FF2B5EF4-FFF2-40B4-BE49-F238E27FC236}">
                <a16:creationId xmlns:a16="http://schemas.microsoft.com/office/drawing/2014/main" id="{A0793C58-3185-8C48-C76D-ECBFCEE67FA4}"/>
              </a:ext>
            </a:extLst>
          </p:cNvPr>
          <p:cNvSpPr/>
          <p:nvPr/>
        </p:nvSpPr>
        <p:spPr>
          <a:xfrm>
            <a:off x="5151189" y="3356992"/>
            <a:ext cx="792088" cy="73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9" name="円/楕円 8">
            <a:extLst>
              <a:ext uri="{FF2B5EF4-FFF2-40B4-BE49-F238E27FC236}">
                <a16:creationId xmlns:a16="http://schemas.microsoft.com/office/drawing/2014/main" id="{E81996D3-9668-8F3F-113E-EDB0B34ABEDA}"/>
              </a:ext>
            </a:extLst>
          </p:cNvPr>
          <p:cNvSpPr/>
          <p:nvPr/>
        </p:nvSpPr>
        <p:spPr>
          <a:xfrm>
            <a:off x="2911796" y="1550903"/>
            <a:ext cx="792088" cy="73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1" name="正方形/長方形 10">
            <a:extLst>
              <a:ext uri="{FF2B5EF4-FFF2-40B4-BE49-F238E27FC236}">
                <a16:creationId xmlns:a16="http://schemas.microsoft.com/office/drawing/2014/main" id="{DD386216-F184-9CA3-E171-A10661D8FCAB}"/>
              </a:ext>
            </a:extLst>
          </p:cNvPr>
          <p:cNvSpPr/>
          <p:nvPr/>
        </p:nvSpPr>
        <p:spPr>
          <a:xfrm>
            <a:off x="3711029" y="3429000"/>
            <a:ext cx="648072" cy="5909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cxnSp>
        <p:nvCxnSpPr>
          <p:cNvPr id="12" name="直線コネクタ 11">
            <a:extLst>
              <a:ext uri="{FF2B5EF4-FFF2-40B4-BE49-F238E27FC236}">
                <a16:creationId xmlns:a16="http://schemas.microsoft.com/office/drawing/2014/main" id="{540D18DA-7FB8-3F98-B89F-2B2F01A83200}"/>
              </a:ext>
            </a:extLst>
          </p:cNvPr>
          <p:cNvCxnSpPr>
            <a:stCxn id="11" idx="3"/>
            <a:endCxn id="8" idx="2"/>
          </p:cNvCxnSpPr>
          <p:nvPr/>
        </p:nvCxnSpPr>
        <p:spPr>
          <a:xfrm>
            <a:off x="4359101" y="3724477"/>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7B90C11-5773-A8AA-A44F-7A0AECCBE040}"/>
              </a:ext>
            </a:extLst>
          </p:cNvPr>
          <p:cNvCxnSpPr>
            <a:cxnSpLocks/>
          </p:cNvCxnSpPr>
          <p:nvPr/>
        </p:nvCxnSpPr>
        <p:spPr>
          <a:xfrm>
            <a:off x="4804538" y="3724479"/>
            <a:ext cx="0" cy="712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D4F3698-295C-9220-3FFB-D29C0E272225}"/>
              </a:ext>
            </a:extLst>
          </p:cNvPr>
          <p:cNvCxnSpPr/>
          <p:nvPr/>
        </p:nvCxnSpPr>
        <p:spPr>
          <a:xfrm>
            <a:off x="3703886" y="2060848"/>
            <a:ext cx="1663329" cy="1296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B7DB3CB-39DE-0AF0-6CA8-DF8868BF4DC7}"/>
              </a:ext>
            </a:extLst>
          </p:cNvPr>
          <p:cNvSpPr txBox="1"/>
          <p:nvPr/>
        </p:nvSpPr>
        <p:spPr>
          <a:xfrm>
            <a:off x="1910831" y="2492896"/>
            <a:ext cx="196305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相談者（右隣家）</a:t>
            </a:r>
          </a:p>
        </p:txBody>
      </p:sp>
      <p:sp>
        <p:nvSpPr>
          <p:cNvPr id="16" name="正方形/長方形 15">
            <a:extLst>
              <a:ext uri="{FF2B5EF4-FFF2-40B4-BE49-F238E27FC236}">
                <a16:creationId xmlns:a16="http://schemas.microsoft.com/office/drawing/2014/main" id="{E10569A6-9826-DD18-1CD9-2AA7FBD6203C}"/>
              </a:ext>
            </a:extLst>
          </p:cNvPr>
          <p:cNvSpPr/>
          <p:nvPr/>
        </p:nvSpPr>
        <p:spPr>
          <a:xfrm>
            <a:off x="326653" y="1268762"/>
            <a:ext cx="2448272" cy="10171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月〇日</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相談者（〇〇氏）からの情報（電話）</a:t>
            </a:r>
          </a:p>
        </p:txBody>
      </p:sp>
      <p:sp>
        <p:nvSpPr>
          <p:cNvPr id="17" name="角丸四角形吹き出し 19">
            <a:extLst>
              <a:ext uri="{FF2B5EF4-FFF2-40B4-BE49-F238E27FC236}">
                <a16:creationId xmlns:a16="http://schemas.microsoft.com/office/drawing/2014/main" id="{4EEA2089-6960-35AA-26C1-A3D94B427705}"/>
              </a:ext>
            </a:extLst>
          </p:cNvPr>
          <p:cNvSpPr/>
          <p:nvPr/>
        </p:nvSpPr>
        <p:spPr>
          <a:xfrm>
            <a:off x="4408496" y="1142747"/>
            <a:ext cx="4487111" cy="1296144"/>
          </a:xfrm>
          <a:prstGeom prst="wedgeRoundRectCallout">
            <a:avLst>
              <a:gd name="adj1" fmla="val -65233"/>
              <a:gd name="adj2" fmla="val -18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今年になって本人を見ていない（月</a:t>
            </a: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1</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回、</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回覧板を回すときに、声だけ聞いている）。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本人と話をしたのは、■月〇日が最後。</a:t>
            </a:r>
          </a:p>
        </p:txBody>
      </p:sp>
      <p:sp>
        <p:nvSpPr>
          <p:cNvPr id="18" name="円/楕円 20">
            <a:extLst>
              <a:ext uri="{FF2B5EF4-FFF2-40B4-BE49-F238E27FC236}">
                <a16:creationId xmlns:a16="http://schemas.microsoft.com/office/drawing/2014/main" id="{E7107707-3E49-5DA3-CC2B-AF81A2414EC9}"/>
              </a:ext>
            </a:extLst>
          </p:cNvPr>
          <p:cNvSpPr/>
          <p:nvPr/>
        </p:nvSpPr>
        <p:spPr>
          <a:xfrm rot="2090008">
            <a:off x="4503117" y="2897595"/>
            <a:ext cx="1440160" cy="265500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9" name="角丸四角形吹き出し 21">
            <a:extLst>
              <a:ext uri="{FF2B5EF4-FFF2-40B4-BE49-F238E27FC236}">
                <a16:creationId xmlns:a16="http://schemas.microsoft.com/office/drawing/2014/main" id="{C303CDED-85EB-F868-AA42-763E344D0EB8}"/>
              </a:ext>
            </a:extLst>
          </p:cNvPr>
          <p:cNvSpPr/>
          <p:nvPr/>
        </p:nvSpPr>
        <p:spPr>
          <a:xfrm>
            <a:off x="6572512" y="2862228"/>
            <a:ext cx="2539119" cy="2438980"/>
          </a:xfrm>
          <a:prstGeom prst="wedgeRoundRectCallout">
            <a:avLst>
              <a:gd name="adj1" fmla="val -73018"/>
              <a:gd name="adj2" fmla="val -223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・住所（〇〇町</a:t>
            </a: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丁目△番地）</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・救急搬送された（〇月</a:t>
            </a: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・以前より痩せていた（〇月</a:t>
            </a: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・腰が悪いらしい（△月■日）</a:t>
            </a:r>
          </a:p>
        </p:txBody>
      </p:sp>
      <p:sp>
        <p:nvSpPr>
          <p:cNvPr id="20" name="角丸四角形 22">
            <a:extLst>
              <a:ext uri="{FF2B5EF4-FFF2-40B4-BE49-F238E27FC236}">
                <a16:creationId xmlns:a16="http://schemas.microsoft.com/office/drawing/2014/main" id="{26227BEA-9F44-E77D-F598-F6BA0F1C94A6}"/>
              </a:ext>
            </a:extLst>
          </p:cNvPr>
          <p:cNvSpPr/>
          <p:nvPr/>
        </p:nvSpPr>
        <p:spPr>
          <a:xfrm>
            <a:off x="594272" y="4019956"/>
            <a:ext cx="1296144" cy="56861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民生委員</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cxnSp>
        <p:nvCxnSpPr>
          <p:cNvPr id="21" name="直線矢印コネクタ 20">
            <a:extLst>
              <a:ext uri="{FF2B5EF4-FFF2-40B4-BE49-F238E27FC236}">
                <a16:creationId xmlns:a16="http://schemas.microsoft.com/office/drawing/2014/main" id="{66E7EA28-7D84-D2F2-35A7-5469F328827E}"/>
              </a:ext>
            </a:extLst>
          </p:cNvPr>
          <p:cNvCxnSpPr/>
          <p:nvPr/>
        </p:nvCxnSpPr>
        <p:spPr>
          <a:xfrm>
            <a:off x="1910831" y="4293096"/>
            <a:ext cx="289370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角丸四角形吹き出し 25">
            <a:extLst>
              <a:ext uri="{FF2B5EF4-FFF2-40B4-BE49-F238E27FC236}">
                <a16:creationId xmlns:a16="http://schemas.microsoft.com/office/drawing/2014/main" id="{33F27633-27DE-5717-2DB7-96080E79ACC3}"/>
              </a:ext>
            </a:extLst>
          </p:cNvPr>
          <p:cNvSpPr/>
          <p:nvPr/>
        </p:nvSpPr>
        <p:spPr>
          <a:xfrm>
            <a:off x="326654" y="5035021"/>
            <a:ext cx="2736304" cy="1135393"/>
          </a:xfrm>
          <a:prstGeom prst="wedgeRoundRectCallout">
            <a:avLst>
              <a:gd name="adj1" fmla="val -15551"/>
              <a:gd name="adj2" fmla="val -891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訪問しても「大丈夫です」と本人から関りをやんわりと拒否されている、と聞いたことがある。</a:t>
            </a:r>
          </a:p>
        </p:txBody>
      </p:sp>
      <p:sp>
        <p:nvSpPr>
          <p:cNvPr id="23" name="角丸四角形吹き出し 26">
            <a:extLst>
              <a:ext uri="{FF2B5EF4-FFF2-40B4-BE49-F238E27FC236}">
                <a16:creationId xmlns:a16="http://schemas.microsoft.com/office/drawing/2014/main" id="{94F5B651-CE61-CF24-ED2C-A48F84CD9C4B}"/>
              </a:ext>
            </a:extLst>
          </p:cNvPr>
          <p:cNvSpPr/>
          <p:nvPr/>
        </p:nvSpPr>
        <p:spPr>
          <a:xfrm>
            <a:off x="4408494" y="5518776"/>
            <a:ext cx="4342634" cy="739851"/>
          </a:xfrm>
          <a:prstGeom prst="wedgeRoundRectCallout">
            <a:avLst>
              <a:gd name="adj1" fmla="val -38196"/>
              <a:gd name="adj2" fmla="val -942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・最近は見かけたことがない。</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・高校生の頃は、おとなしそうな子だった。</a:t>
            </a:r>
          </a:p>
        </p:txBody>
      </p:sp>
      <p:sp>
        <p:nvSpPr>
          <p:cNvPr id="24" name="テキスト ボックス 23">
            <a:extLst>
              <a:ext uri="{FF2B5EF4-FFF2-40B4-BE49-F238E27FC236}">
                <a16:creationId xmlns:a16="http://schemas.microsoft.com/office/drawing/2014/main" id="{88E4A463-E32A-9918-4B48-12520B235CD8}"/>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2" name="正方形/長方形 1">
            <a:extLst>
              <a:ext uri="{FF2B5EF4-FFF2-40B4-BE49-F238E27FC236}">
                <a16:creationId xmlns:a16="http://schemas.microsoft.com/office/drawing/2014/main" id="{E9F85F93-FF75-C3E3-73D0-7D9DF4EED4D8}"/>
              </a:ext>
            </a:extLst>
          </p:cNvPr>
          <p:cNvSpPr/>
          <p:nvPr/>
        </p:nvSpPr>
        <p:spPr>
          <a:xfrm>
            <a:off x="4483541" y="4474777"/>
            <a:ext cx="648072" cy="590954"/>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C8EBB66A-ADA1-49D9-BECE-43143B8202EE}"/>
              </a:ext>
            </a:extLst>
          </p:cNvPr>
          <p:cNvSpPr>
            <a:spLocks noGrp="1"/>
          </p:cNvSpPr>
          <p:nvPr>
            <p:ph type="sldNum" sz="quarter" idx="12"/>
          </p:nvPr>
        </p:nvSpPr>
        <p:spPr>
          <a:xfrm>
            <a:off x="7010400" y="6210381"/>
            <a:ext cx="2133600" cy="365125"/>
          </a:xfrm>
        </p:spPr>
        <p:txBody>
          <a:bodyPr/>
          <a:lstStyle/>
          <a:p>
            <a:pPr>
              <a:defRPr/>
            </a:pPr>
            <a:fld id="{CCA985D5-74A5-4032-A7FB-8486440A4F3C}" type="slidenum">
              <a:rPr lang="ja-JP" altLang="en-US" smtClean="0"/>
              <a:pPr>
                <a:defRPr/>
              </a:pPr>
              <a:t>49</a:t>
            </a:fld>
            <a:endParaRPr lang="ja-JP" altLang="en-US" dirty="0"/>
          </a:p>
        </p:txBody>
      </p:sp>
    </p:spTree>
    <p:extLst>
      <p:ext uri="{BB962C8B-B14F-4D97-AF65-F5344CB8AC3E}">
        <p14:creationId xmlns:p14="http://schemas.microsoft.com/office/powerpoint/2010/main" val="269565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7771" y="793106"/>
            <a:ext cx="8468458" cy="3736853"/>
          </a:xfrm>
          <a:ln>
            <a:solidFill>
              <a:schemeClr val="accent1">
                <a:shade val="15000"/>
              </a:schemeClr>
            </a:solidFill>
          </a:ln>
        </p:spPr>
        <p:txBody>
          <a:bodyPr>
            <a:noAutofit/>
          </a:bodyPr>
          <a:lstStyle/>
          <a:p>
            <a:pPr>
              <a:lnSpc>
                <a:spcPts val="2500"/>
              </a:lnSpc>
              <a:spcBef>
                <a:spcPts val="600"/>
              </a:spcBef>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初めての訪問は、事実確認調査であり、信頼関係作りの場</a:t>
            </a:r>
            <a:endParaRPr lang="en-US" altLang="ja-JP" sz="2000" dirty="0">
              <a:latin typeface="UD デジタル 教科書体 NK-R" panose="02020400000000000000" pitchFamily="18" charset="-128"/>
              <a:ea typeface="UD デジタル 教科書体 NK-R" panose="02020400000000000000" pitchFamily="18" charset="-128"/>
            </a:endParaRPr>
          </a:p>
          <a:p>
            <a:pPr lvl="1">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様々なことを確認しなければならない緊張度の高い重要な場面</a:t>
            </a: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同時に</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支援の関係づくりの第一歩、ファーストコンタクトが大切</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支援者の気持ちの持ち方が影響する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698500" indent="-342900">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支援のための訪問であることを支援者自身が再確認。</a:t>
            </a:r>
            <a:endParaRPr lang="en-US" altLang="ja-JP" sz="1800" dirty="0">
              <a:latin typeface="UD デジタル 教科書体 NK-R" panose="02020400000000000000" pitchFamily="18" charset="-128"/>
              <a:ea typeface="UD デジタル 教科書体 NK-R" panose="02020400000000000000" pitchFamily="18" charset="-128"/>
            </a:endParaRPr>
          </a:p>
          <a:p>
            <a:pPr marL="698500" indent="-342900">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一人ひとりみんな言い分がある。 ジャッジが目的の訪問ではない。</a:t>
            </a:r>
            <a:endParaRPr lang="en-US" altLang="ja-JP" sz="1800" dirty="0">
              <a:latin typeface="UD デジタル 教科書体 NK-R" panose="02020400000000000000" pitchFamily="18" charset="-128"/>
              <a:ea typeface="UD デジタル 教科書体 NK-R" panose="02020400000000000000" pitchFamily="18" charset="-128"/>
            </a:endParaRPr>
          </a:p>
          <a:p>
            <a:pPr marL="698500" indent="-342900">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「玄関が開いたらすごいこと！」　⇒「開けてくれてありがとう」の気持ち</a:t>
            </a:r>
            <a:endParaRPr lang="en-US" altLang="ja-JP" sz="1800" dirty="0">
              <a:latin typeface="UD デジタル 教科書体 NK-R" panose="02020400000000000000" pitchFamily="18" charset="-128"/>
              <a:ea typeface="UD デジタル 教科書体 NK-R" panose="02020400000000000000" pitchFamily="18" charset="-128"/>
            </a:endParaRPr>
          </a:p>
          <a:p>
            <a:pPr marL="698500" indent="-342900">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自己紹介はわかりやすく。だれでも分かる言葉を使う。</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010400" y="6259243"/>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初めての訪問のポイント</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四角形: 角を丸くする 1">
            <a:extLst>
              <a:ext uri="{FF2B5EF4-FFF2-40B4-BE49-F238E27FC236}">
                <a16:creationId xmlns:a16="http://schemas.microsoft.com/office/drawing/2014/main" id="{B50FE9FD-BF23-F602-E8F0-4A6146C6051B}"/>
              </a:ext>
            </a:extLst>
          </p:cNvPr>
          <p:cNvSpPr/>
          <p:nvPr/>
        </p:nvSpPr>
        <p:spPr>
          <a:xfrm>
            <a:off x="337771" y="4624552"/>
            <a:ext cx="8468458" cy="173179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rPr>
              <a:t>memo</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　この演習事例で初めて訪問した場面での、Ａさんへの自己紹介、訪問理由を考えてみましょう。</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ja-JP" altLang="en-US" dirty="0"/>
          </a:p>
        </p:txBody>
      </p:sp>
    </p:spTree>
    <p:extLst>
      <p:ext uri="{BB962C8B-B14F-4D97-AF65-F5344CB8AC3E}">
        <p14:creationId xmlns:p14="http://schemas.microsoft.com/office/powerpoint/2010/main" val="2031286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2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家族の歴史、関係の変化の　時間軸での整理</a:t>
            </a:r>
            <a:endParaRPr kumimoji="1" lang="ja-JP" altLang="en-US" sz="1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617A7E5E-18C7-0AE5-70D3-5ED62DC1BD3C}"/>
              </a:ext>
            </a:extLst>
          </p:cNvPr>
          <p:cNvSpPr/>
          <p:nvPr/>
        </p:nvSpPr>
        <p:spPr>
          <a:xfrm>
            <a:off x="755576" y="1124744"/>
            <a:ext cx="720080" cy="360040"/>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過去</a:t>
            </a:r>
          </a:p>
        </p:txBody>
      </p:sp>
      <p:cxnSp>
        <p:nvCxnSpPr>
          <p:cNvPr id="5" name="直線矢印コネクタ 4">
            <a:extLst>
              <a:ext uri="{FF2B5EF4-FFF2-40B4-BE49-F238E27FC236}">
                <a16:creationId xmlns:a16="http://schemas.microsoft.com/office/drawing/2014/main" id="{6766E6A4-3F3A-2C5F-2C5D-0C76660B0932}"/>
              </a:ext>
            </a:extLst>
          </p:cNvPr>
          <p:cNvCxnSpPr/>
          <p:nvPr/>
        </p:nvCxnSpPr>
        <p:spPr>
          <a:xfrm>
            <a:off x="1475656" y="1304764"/>
            <a:ext cx="6408712" cy="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6" name="角丸四角形吹き出し 8">
            <a:extLst>
              <a:ext uri="{FF2B5EF4-FFF2-40B4-BE49-F238E27FC236}">
                <a16:creationId xmlns:a16="http://schemas.microsoft.com/office/drawing/2014/main" id="{8932848E-2242-6E61-F99C-D3125882F9A8}"/>
              </a:ext>
            </a:extLst>
          </p:cNvPr>
          <p:cNvSpPr/>
          <p:nvPr/>
        </p:nvSpPr>
        <p:spPr>
          <a:xfrm>
            <a:off x="913067" y="2032726"/>
            <a:ext cx="794160" cy="3885223"/>
          </a:xfrm>
          <a:prstGeom prst="wedgeRoundRectCallout">
            <a:avLst>
              <a:gd name="adj1" fmla="val 38774"/>
              <a:gd name="adj2" fmla="val -684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か月前、毎日家の前を掃除していた姿を見かけていた。</a:t>
            </a:r>
          </a:p>
        </p:txBody>
      </p:sp>
      <p:sp>
        <p:nvSpPr>
          <p:cNvPr id="7" name="角丸四角形吹き出し 10">
            <a:extLst>
              <a:ext uri="{FF2B5EF4-FFF2-40B4-BE49-F238E27FC236}">
                <a16:creationId xmlns:a16="http://schemas.microsoft.com/office/drawing/2014/main" id="{94BFDEC8-35F4-3FB1-B542-7666155DF3A7}"/>
              </a:ext>
            </a:extLst>
          </p:cNvPr>
          <p:cNvSpPr/>
          <p:nvPr/>
        </p:nvSpPr>
        <p:spPr>
          <a:xfrm>
            <a:off x="2169870" y="2023809"/>
            <a:ext cx="1157336" cy="3894138"/>
          </a:xfrm>
          <a:prstGeom prst="wedgeRoundRectCallout">
            <a:avLst>
              <a:gd name="adj1" fmla="val -15686"/>
              <a:gd name="adj2" fmla="val -678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か月前（一か月近く見かけない</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→心配して隣人尋ねる「心配ありがとう。大丈夫だから」）</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 name="角丸四角形吹き出し 11">
            <a:extLst>
              <a:ext uri="{FF2B5EF4-FFF2-40B4-BE49-F238E27FC236}">
                <a16:creationId xmlns:a16="http://schemas.microsoft.com/office/drawing/2014/main" id="{CDDC2CE9-8763-4106-DE02-0D24A9FF465B}"/>
              </a:ext>
            </a:extLst>
          </p:cNvPr>
          <p:cNvSpPr/>
          <p:nvPr/>
        </p:nvSpPr>
        <p:spPr>
          <a:xfrm>
            <a:off x="3509048" y="1970352"/>
            <a:ext cx="1352806" cy="3947597"/>
          </a:xfrm>
          <a:prstGeom prst="wedgeRoundRectCallout">
            <a:avLst>
              <a:gd name="adj1" fmla="val -23191"/>
              <a:gd name="adj2" fmla="val -668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週間前（夜間に本人ではない大きな声が聞こえる→心配して隣人翌日尋ねる「家の中のことだから、放っておいて」）</a:t>
            </a:r>
          </a:p>
        </p:txBody>
      </p:sp>
      <p:sp>
        <p:nvSpPr>
          <p:cNvPr id="9" name="角丸四角形吹き出し 12">
            <a:extLst>
              <a:ext uri="{FF2B5EF4-FFF2-40B4-BE49-F238E27FC236}">
                <a16:creationId xmlns:a16="http://schemas.microsoft.com/office/drawing/2014/main" id="{CA4C7B7B-4969-30F7-BBB1-0E18FC5E97EA}"/>
              </a:ext>
            </a:extLst>
          </p:cNvPr>
          <p:cNvSpPr/>
          <p:nvPr/>
        </p:nvSpPr>
        <p:spPr>
          <a:xfrm>
            <a:off x="5104914" y="1970351"/>
            <a:ext cx="1060488" cy="3947597"/>
          </a:xfrm>
          <a:prstGeom prst="wedgeRoundRectCallout">
            <a:avLst>
              <a:gd name="adj1" fmla="val -56815"/>
              <a:gd name="adj2" fmla="val -6683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昨夜、救急車で搬送された。</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か月前より明らかに痩せていた。</a:t>
            </a:r>
          </a:p>
        </p:txBody>
      </p:sp>
      <p:sp>
        <p:nvSpPr>
          <p:cNvPr id="10" name="正方形/長方形 9">
            <a:extLst>
              <a:ext uri="{FF2B5EF4-FFF2-40B4-BE49-F238E27FC236}">
                <a16:creationId xmlns:a16="http://schemas.microsoft.com/office/drawing/2014/main" id="{7CEB88B1-E280-8E69-B78D-0F9478B46D75}"/>
              </a:ext>
            </a:extLst>
          </p:cNvPr>
          <p:cNvSpPr/>
          <p:nvPr/>
        </p:nvSpPr>
        <p:spPr>
          <a:xfrm>
            <a:off x="5220072" y="1091500"/>
            <a:ext cx="720080" cy="360040"/>
          </a:xfrm>
          <a:prstGeom prst="rect">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現在</a:t>
            </a:r>
          </a:p>
        </p:txBody>
      </p:sp>
      <p:sp>
        <p:nvSpPr>
          <p:cNvPr id="11" name="円形吹き出し 14">
            <a:extLst>
              <a:ext uri="{FF2B5EF4-FFF2-40B4-BE49-F238E27FC236}">
                <a16:creationId xmlns:a16="http://schemas.microsoft.com/office/drawing/2014/main" id="{99E17581-C951-9725-2CAF-FA286B9674C4}"/>
              </a:ext>
            </a:extLst>
          </p:cNvPr>
          <p:cNvSpPr/>
          <p:nvPr/>
        </p:nvSpPr>
        <p:spPr>
          <a:xfrm>
            <a:off x="6408462" y="2032724"/>
            <a:ext cx="2484018" cy="3556516"/>
          </a:xfrm>
          <a:prstGeom prst="wedgeEllipseCallout">
            <a:avLst>
              <a:gd name="adj1" fmla="val -44728"/>
              <a:gd name="adj2" fmla="val -69890"/>
            </a:avLst>
          </a:prstGeom>
          <a:solidFill>
            <a:srgbClr val="FFF3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家族関係の変化</a:t>
            </a:r>
            <a:r>
              <a:rPr kumimoji="1" lang="ja-JP" altLang="en-US"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が推測しやすい</a:t>
            </a:r>
            <a:endParaRPr kumimoji="1" lang="en-US" altLang="ja-JP"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⇒質問力向上</a:t>
            </a:r>
            <a:endParaRPr kumimoji="1" lang="en-US" altLang="ja-JP"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強みの発見</a:t>
            </a:r>
            <a:endParaRPr kumimoji="1" lang="en-US" altLang="ja-JP" sz="2000" b="1" i="0" u="sng"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（今までどのように乗り越えてきたのか）</a:t>
            </a:r>
          </a:p>
        </p:txBody>
      </p:sp>
      <p:sp>
        <p:nvSpPr>
          <p:cNvPr id="12" name="テキスト ボックス 11">
            <a:extLst>
              <a:ext uri="{FF2B5EF4-FFF2-40B4-BE49-F238E27FC236}">
                <a16:creationId xmlns:a16="http://schemas.microsoft.com/office/drawing/2014/main" id="{88E14E07-F221-B82B-4249-92507AA0DA67}"/>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6">
                    <a:lumMod val="60000"/>
                    <a:lumOff val="40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13" name="スライド番号プレースホルダー 12">
            <a:extLst>
              <a:ext uri="{FF2B5EF4-FFF2-40B4-BE49-F238E27FC236}">
                <a16:creationId xmlns:a16="http://schemas.microsoft.com/office/drawing/2014/main" id="{3D57032F-4B43-40B5-A150-CF052B7C1EC2}"/>
              </a:ext>
            </a:extLst>
          </p:cNvPr>
          <p:cNvSpPr>
            <a:spLocks noGrp="1"/>
          </p:cNvSpPr>
          <p:nvPr>
            <p:ph type="sldNum" sz="quarter" idx="12"/>
          </p:nvPr>
        </p:nvSpPr>
        <p:spPr>
          <a:xfrm>
            <a:off x="6934200" y="6216380"/>
            <a:ext cx="2133600" cy="476250"/>
          </a:xfrm>
        </p:spPr>
        <p:txBody>
          <a:bodyPr/>
          <a:lstStyle/>
          <a:p>
            <a:fld id="{849625AB-D034-40AC-9F1C-45CFECCACF67}" type="slidenum">
              <a:rPr lang="en-US" altLang="ja-JP" smtClean="0"/>
              <a:pPr/>
              <a:t>50</a:t>
            </a:fld>
            <a:endParaRPr lang="en-US" altLang="ja-JP" dirty="0"/>
          </a:p>
        </p:txBody>
      </p:sp>
    </p:spTree>
    <p:extLst>
      <p:ext uri="{BB962C8B-B14F-4D97-AF65-F5344CB8AC3E}">
        <p14:creationId xmlns:p14="http://schemas.microsoft.com/office/powerpoint/2010/main" val="1197966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2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生活時間での整理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aphicFrame>
        <p:nvGraphicFramePr>
          <p:cNvPr id="25" name="Group 24">
            <a:extLst>
              <a:ext uri="{FF2B5EF4-FFF2-40B4-BE49-F238E27FC236}">
                <a16:creationId xmlns:a16="http://schemas.microsoft.com/office/drawing/2014/main" id="{E1563353-E344-C895-AF60-3D598463D1AA}"/>
              </a:ext>
            </a:extLst>
          </p:cNvPr>
          <p:cNvGraphicFramePr>
            <a:graphicFrameLocks/>
          </p:cNvGraphicFramePr>
          <p:nvPr>
            <p:extLst>
              <p:ext uri="{D42A27DB-BD31-4B8C-83A1-F6EECF244321}">
                <p14:modId xmlns:p14="http://schemas.microsoft.com/office/powerpoint/2010/main" val="1548034640"/>
              </p:ext>
            </p:extLst>
          </p:nvPr>
        </p:nvGraphicFramePr>
        <p:xfrm>
          <a:off x="605202" y="1411826"/>
          <a:ext cx="7921625" cy="3743325"/>
        </p:xfrm>
        <a:graphic>
          <a:graphicData uri="http://schemas.openxmlformats.org/drawingml/2006/table">
            <a:tbl>
              <a:tblPr/>
              <a:tblGrid>
                <a:gridCol w="3313112">
                  <a:extLst>
                    <a:ext uri="{9D8B030D-6E8A-4147-A177-3AD203B41FA5}">
                      <a16:colId xmlns:a16="http://schemas.microsoft.com/office/drawing/2014/main" val="20000"/>
                    </a:ext>
                  </a:extLst>
                </a:gridCol>
                <a:gridCol w="1081088">
                  <a:extLst>
                    <a:ext uri="{9D8B030D-6E8A-4147-A177-3AD203B41FA5}">
                      <a16:colId xmlns:a16="http://schemas.microsoft.com/office/drawing/2014/main" val="20001"/>
                    </a:ext>
                  </a:extLst>
                </a:gridCol>
                <a:gridCol w="3527425">
                  <a:extLst>
                    <a:ext uri="{9D8B030D-6E8A-4147-A177-3AD203B41FA5}">
                      <a16:colId xmlns:a16="http://schemas.microsoft.com/office/drawing/2014/main" val="20002"/>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高齢者本人Ａ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EE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DADA"/>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長男</a:t>
                      </a:r>
                      <a:r>
                        <a:rPr kumimoji="1" lang="en-US" altLang="ja-JP"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C</a:t>
                      </a: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（養護者）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324008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起床</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endPar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通所のためにＣを起こす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EE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６時</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endPar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７時半</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１４時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DADA"/>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寝ている</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endPar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起こされたことに腹を立ててＡへ暴力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bl>
          </a:graphicData>
        </a:graphic>
      </p:graphicFrame>
      <p:sp>
        <p:nvSpPr>
          <p:cNvPr id="26" name="AutoShape 34">
            <a:extLst>
              <a:ext uri="{FF2B5EF4-FFF2-40B4-BE49-F238E27FC236}">
                <a16:creationId xmlns:a16="http://schemas.microsoft.com/office/drawing/2014/main" id="{0D7FA613-35E5-5F1A-C97E-919F51D71BEE}"/>
              </a:ext>
            </a:extLst>
          </p:cNvPr>
          <p:cNvSpPr>
            <a:spLocks/>
          </p:cNvSpPr>
          <p:nvPr/>
        </p:nvSpPr>
        <p:spPr bwMode="auto">
          <a:xfrm>
            <a:off x="1080182" y="3102809"/>
            <a:ext cx="71437" cy="503237"/>
          </a:xfrm>
          <a:prstGeom prst="rightBrace">
            <a:avLst>
              <a:gd name="adj1" fmla="val 5870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7" name="Text Box 35">
            <a:extLst>
              <a:ext uri="{FF2B5EF4-FFF2-40B4-BE49-F238E27FC236}">
                <a16:creationId xmlns:a16="http://schemas.microsoft.com/office/drawing/2014/main" id="{02FED5C3-A564-33F0-C121-EC5F7A7570D4}"/>
              </a:ext>
            </a:extLst>
          </p:cNvPr>
          <p:cNvSpPr txBox="1">
            <a:spLocks noChangeArrowheads="1"/>
          </p:cNvSpPr>
          <p:nvPr/>
        </p:nvSpPr>
        <p:spPr bwMode="auto">
          <a:xfrm>
            <a:off x="1200832" y="3174246"/>
            <a:ext cx="2735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朝食準備・自分の朝食</a:t>
            </a:r>
          </a:p>
        </p:txBody>
      </p:sp>
      <p:sp>
        <p:nvSpPr>
          <p:cNvPr id="28" name="AutoShape 39">
            <a:extLst>
              <a:ext uri="{FF2B5EF4-FFF2-40B4-BE49-F238E27FC236}">
                <a16:creationId xmlns:a16="http://schemas.microsoft.com/office/drawing/2014/main" id="{8FF5FCF1-A548-40AD-E478-96EB68B98A08}"/>
              </a:ext>
            </a:extLst>
          </p:cNvPr>
          <p:cNvSpPr>
            <a:spLocks noChangeArrowheads="1"/>
          </p:cNvSpPr>
          <p:nvPr/>
        </p:nvSpPr>
        <p:spPr bwMode="auto">
          <a:xfrm>
            <a:off x="4554209" y="5232057"/>
            <a:ext cx="4081791" cy="1321297"/>
          </a:xfrm>
          <a:custGeom>
            <a:avLst/>
            <a:gdLst>
              <a:gd name="connsiteX0" fmla="*/ 644066 w 4081791"/>
              <a:gd name="connsiteY0" fmla="*/ -59326 h 1321297"/>
              <a:gd name="connsiteX1" fmla="*/ 1305190 w 4081791"/>
              <a:gd name="connsiteY1" fmla="*/ 44418 h 1321297"/>
              <a:gd name="connsiteX2" fmla="*/ 2487720 w 4081791"/>
              <a:gd name="connsiteY2" fmla="*/ 16028 h 1321297"/>
              <a:gd name="connsiteX3" fmla="*/ 3054226 w 4081791"/>
              <a:gd name="connsiteY3" fmla="*/ 1234112 h 1321297"/>
              <a:gd name="connsiteX4" fmla="*/ 1745944 w 4081791"/>
              <a:gd name="connsiteY4" fmla="*/ 1314362 h 1321297"/>
              <a:gd name="connsiteX5" fmla="*/ 645631 w 4081791"/>
              <a:gd name="connsiteY5" fmla="*/ 178503 h 1321297"/>
              <a:gd name="connsiteX6" fmla="*/ 644066 w 4081791"/>
              <a:gd name="connsiteY6" fmla="*/ -59326 h 13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791" h="1321297" fill="none" extrusionOk="0">
                <a:moveTo>
                  <a:pt x="644066" y="-59326"/>
                </a:moveTo>
                <a:cubicBezTo>
                  <a:pt x="818074" y="-35763"/>
                  <a:pt x="1090999" y="-32460"/>
                  <a:pt x="1305190" y="44418"/>
                </a:cubicBezTo>
                <a:cubicBezTo>
                  <a:pt x="1749773" y="35221"/>
                  <a:pt x="2103303" y="-10257"/>
                  <a:pt x="2487720" y="16028"/>
                </a:cubicBezTo>
                <a:cubicBezTo>
                  <a:pt x="4226451" y="135274"/>
                  <a:pt x="4770029" y="1015406"/>
                  <a:pt x="3054226" y="1234112"/>
                </a:cubicBezTo>
                <a:cubicBezTo>
                  <a:pt x="2670373" y="1325708"/>
                  <a:pt x="2201678" y="1379091"/>
                  <a:pt x="1745944" y="1314362"/>
                </a:cubicBezTo>
                <a:cubicBezTo>
                  <a:pt x="81990" y="1277138"/>
                  <a:pt x="-587025" y="575310"/>
                  <a:pt x="645631" y="178503"/>
                </a:cubicBezTo>
                <a:cubicBezTo>
                  <a:pt x="654314" y="91168"/>
                  <a:pt x="647586" y="5848"/>
                  <a:pt x="644066" y="-59326"/>
                </a:cubicBezTo>
                <a:close/>
              </a:path>
              <a:path w="4081791" h="1321297" stroke="0" extrusionOk="0">
                <a:moveTo>
                  <a:pt x="644066" y="-59326"/>
                </a:moveTo>
                <a:cubicBezTo>
                  <a:pt x="792192" y="-57813"/>
                  <a:pt x="1133348" y="63340"/>
                  <a:pt x="1305190" y="44418"/>
                </a:cubicBezTo>
                <a:cubicBezTo>
                  <a:pt x="1705669" y="2262"/>
                  <a:pt x="2074270" y="-11989"/>
                  <a:pt x="2487720" y="16028"/>
                </a:cubicBezTo>
                <a:cubicBezTo>
                  <a:pt x="4233518" y="218337"/>
                  <a:pt x="4661689" y="987991"/>
                  <a:pt x="3054226" y="1234112"/>
                </a:cubicBezTo>
                <a:cubicBezTo>
                  <a:pt x="2646801" y="1301267"/>
                  <a:pt x="2212328" y="1342800"/>
                  <a:pt x="1745944" y="1314362"/>
                </a:cubicBezTo>
                <a:cubicBezTo>
                  <a:pt x="117237" y="1241854"/>
                  <a:pt x="-560107" y="470452"/>
                  <a:pt x="645631" y="178503"/>
                </a:cubicBezTo>
                <a:cubicBezTo>
                  <a:pt x="638646" y="98237"/>
                  <a:pt x="642192" y="22206"/>
                  <a:pt x="644066" y="-59326"/>
                </a:cubicBezTo>
                <a:close/>
              </a:path>
            </a:pathLst>
          </a:custGeom>
          <a:solidFill>
            <a:schemeClr val="bg1"/>
          </a:solidFill>
          <a:ln w="9525">
            <a:solidFill>
              <a:schemeClr val="tx1"/>
            </a:solidFill>
            <a:miter lim="800000"/>
            <a:headEnd/>
            <a:tailEnd/>
            <a:extLst>
              <a:ext uri="{C807C97D-BFC1-408E-A445-0C87EB9F89A2}">
                <ask:lineSketchStyleProps xmlns:ask="http://schemas.microsoft.com/office/drawing/2018/sketchyshapes" sd="1219033472">
                  <a:prstGeom prst="wedgeEllipseCallout">
                    <a:avLst>
                      <a:gd name="adj1" fmla="val -34221"/>
                      <a:gd name="adj2" fmla="val -54490"/>
                    </a:avLst>
                  </a:prstGeom>
                  <ask:type>
                    <ask:lineSketchCurved/>
                  </ask:type>
                </ask:lineSketchStyleProps>
              </a:ext>
            </a:extLst>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日常生活時間を把握すると、どこに支援が必要かを検討することが可能です。</a:t>
            </a:r>
          </a:p>
        </p:txBody>
      </p:sp>
      <p:sp>
        <p:nvSpPr>
          <p:cNvPr id="29" name="テキスト ボックス 28">
            <a:extLst>
              <a:ext uri="{FF2B5EF4-FFF2-40B4-BE49-F238E27FC236}">
                <a16:creationId xmlns:a16="http://schemas.microsoft.com/office/drawing/2014/main" id="{A95CBF58-392D-ED1A-5FDB-3B1C4764EE9B}"/>
              </a:ext>
            </a:extLst>
          </p:cNvPr>
          <p:cNvSpPr txBox="1"/>
          <p:nvPr/>
        </p:nvSpPr>
        <p:spPr>
          <a:xfrm>
            <a:off x="464457" y="1051532"/>
            <a:ext cx="81715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安心づくり安全探しアプローチ（ＡＡＡ）のタイムシートなど</a:t>
            </a:r>
          </a:p>
        </p:txBody>
      </p:sp>
      <p:sp>
        <p:nvSpPr>
          <p:cNvPr id="64532" name="Text Box 38"/>
          <p:cNvSpPr txBox="1">
            <a:spLocks noChangeArrowheads="1"/>
          </p:cNvSpPr>
          <p:nvPr/>
        </p:nvSpPr>
        <p:spPr bwMode="auto">
          <a:xfrm>
            <a:off x="605202" y="5404753"/>
            <a:ext cx="37451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介護負担による虐待やネグレクトの事例、暴力のパターンが決まっている事例の聴き取りで有効</a:t>
            </a:r>
          </a:p>
        </p:txBody>
      </p:sp>
      <p:sp>
        <p:nvSpPr>
          <p:cNvPr id="5" name="テキスト ボックス 4">
            <a:extLst>
              <a:ext uri="{FF2B5EF4-FFF2-40B4-BE49-F238E27FC236}">
                <a16:creationId xmlns:a16="http://schemas.microsoft.com/office/drawing/2014/main" id="{49C9F6F8-AB68-66C4-8DC0-9A929C1231C8}"/>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6">
                    <a:lumMod val="60000"/>
                    <a:lumOff val="40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3" name="スライド番号プレースホルダー 2">
            <a:extLst>
              <a:ext uri="{FF2B5EF4-FFF2-40B4-BE49-F238E27FC236}">
                <a16:creationId xmlns:a16="http://schemas.microsoft.com/office/drawing/2014/main" id="{0E6B58F7-5B28-4647-AAE1-B15B28E112FF}"/>
              </a:ext>
            </a:extLst>
          </p:cNvPr>
          <p:cNvSpPr>
            <a:spLocks noGrp="1"/>
          </p:cNvSpPr>
          <p:nvPr>
            <p:ph type="sldNum" sz="quarter" idx="12"/>
          </p:nvPr>
        </p:nvSpPr>
        <p:spPr>
          <a:xfrm>
            <a:off x="6976246" y="6216380"/>
            <a:ext cx="2133600" cy="476250"/>
          </a:xfrm>
        </p:spPr>
        <p:txBody>
          <a:bodyPr/>
          <a:lstStyle/>
          <a:p>
            <a:fld id="{849625AB-D034-40AC-9F1C-45CFECCACF67}" type="slidenum">
              <a:rPr lang="en-US" altLang="ja-JP" smtClean="0"/>
              <a:pPr/>
              <a:t>51</a:t>
            </a:fld>
            <a:endParaRPr lang="en-US" altLang="ja-JP" dirty="0"/>
          </a:p>
        </p:txBody>
      </p:sp>
    </p:spTree>
    <p:extLst>
      <p:ext uri="{BB962C8B-B14F-4D97-AF65-F5344CB8AC3E}">
        <p14:creationId xmlns:p14="http://schemas.microsoft.com/office/powerpoint/2010/main" val="3483571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生活スペースでの分析</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aphicFrame>
        <p:nvGraphicFramePr>
          <p:cNvPr id="26" name="表 25"/>
          <p:cNvGraphicFramePr>
            <a:graphicFrameLocks noGrp="1"/>
          </p:cNvGraphicFramePr>
          <p:nvPr/>
        </p:nvGraphicFramePr>
        <p:xfrm>
          <a:off x="1763688" y="1628800"/>
          <a:ext cx="3120009" cy="3990140"/>
        </p:xfrm>
        <a:graphic>
          <a:graphicData uri="http://schemas.openxmlformats.org/drawingml/2006/table">
            <a:tbl>
              <a:tblPr firstRow="1" bandRow="1">
                <a:tableStyleId>{5940675A-B579-460E-94D1-54222C63F5DA}</a:tableStyleId>
              </a:tblPr>
              <a:tblGrid>
                <a:gridCol w="1463824">
                  <a:extLst>
                    <a:ext uri="{9D8B030D-6E8A-4147-A177-3AD203B41FA5}">
                      <a16:colId xmlns:a16="http://schemas.microsoft.com/office/drawing/2014/main" val="20000"/>
                    </a:ext>
                  </a:extLst>
                </a:gridCol>
                <a:gridCol w="616182">
                  <a:extLst>
                    <a:ext uri="{9D8B030D-6E8A-4147-A177-3AD203B41FA5}">
                      <a16:colId xmlns:a16="http://schemas.microsoft.com/office/drawing/2014/main" val="20001"/>
                    </a:ext>
                  </a:extLst>
                </a:gridCol>
                <a:gridCol w="1040003">
                  <a:extLst>
                    <a:ext uri="{9D8B030D-6E8A-4147-A177-3AD203B41FA5}">
                      <a16:colId xmlns:a16="http://schemas.microsoft.com/office/drawing/2014/main" val="20002"/>
                    </a:ext>
                  </a:extLst>
                </a:gridCol>
              </a:tblGrid>
              <a:tr h="1092729">
                <a:tc>
                  <a:txBody>
                    <a:bodyPr/>
                    <a:lstStyle/>
                    <a:p>
                      <a:r>
                        <a:rPr kumimoji="1" lang="ja-JP" altLang="en-US" dirty="0"/>
                        <a:t>客間</a:t>
                      </a:r>
                    </a:p>
                  </a:txBody>
                  <a:tcPr>
                    <a:lnR w="12700" cap="flat" cmpd="sng" algn="ctr">
                      <a:solidFill>
                        <a:schemeClr val="tx1"/>
                      </a:solidFill>
                      <a:prstDash val="solid"/>
                      <a:round/>
                      <a:headEnd type="none" w="med" len="med"/>
                      <a:tailEnd type="none" w="med" len="med"/>
                    </a:lnR>
                  </a:tcPr>
                </a:tc>
                <a:tc rowSpan="5">
                  <a:txBody>
                    <a:bodyPr/>
                    <a:lstStyle/>
                    <a:p>
                      <a:pPr algn="ctr"/>
                      <a:r>
                        <a:rPr kumimoji="1" lang="ja-JP" altLang="en-US" dirty="0"/>
                        <a:t>　　廊下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kumimoji="1" lang="ja-JP" altLang="en-US" dirty="0"/>
                        <a:t>本人が寝かされている部屋</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63455">
                <a:tc>
                  <a:txBody>
                    <a:bodyPr/>
                    <a:lstStyle/>
                    <a:p>
                      <a:r>
                        <a:rPr kumimoji="1" lang="ja-JP" altLang="en-US" dirty="0"/>
                        <a:t>トイレ</a:t>
                      </a: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1"/>
                  </a:ext>
                </a:extLst>
              </a:tr>
              <a:tr h="243483">
                <a:tc rowSpan="2">
                  <a:txBody>
                    <a:bodyPr/>
                    <a:lstStyle/>
                    <a:p>
                      <a:r>
                        <a:rPr kumimoji="1" lang="ja-JP" altLang="en-US" dirty="0"/>
                        <a:t>浴室</a:t>
                      </a: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476597">
                <a:tc v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p>
                  </a:txBody>
                  <a:tcPr/>
                </a:tc>
                <a:tc rowSpan="2">
                  <a:txBody>
                    <a:bodyPr/>
                    <a:lstStyle/>
                    <a:p>
                      <a:pPr algn="ctr"/>
                      <a:r>
                        <a:rPr kumimoji="1" lang="ja-JP" altLang="en-US" dirty="0"/>
                        <a:t>長女の部屋</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6938">
                <a:tc rowSpan="2">
                  <a:txBody>
                    <a:bodyPr/>
                    <a:lstStyle/>
                    <a:p>
                      <a:r>
                        <a:rPr kumimoji="1" lang="ja-JP" altLang="en-US" dirty="0"/>
                        <a:t>ダイニングキッチン</a:t>
                      </a: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4"/>
                  </a:ext>
                </a:extLst>
              </a:tr>
              <a:tr h="806938">
                <a:tc vMerge="1">
                  <a:txBody>
                    <a:bodyPr/>
                    <a:lstStyle/>
                    <a:p>
                      <a:endParaRPr kumimoji="1" lang="ja-JP" altLang="en-US" dirty="0"/>
                    </a:p>
                  </a:txBody>
                  <a:tcPr/>
                </a:tc>
                <a:tc gridSpan="2">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dirty="0"/>
                    </a:p>
                  </a:txBody>
                  <a:tcPr/>
                </a:tc>
                <a:extLst>
                  <a:ext uri="{0D108BD9-81ED-4DB2-BD59-A6C34878D82A}">
                    <a16:rowId xmlns:a16="http://schemas.microsoft.com/office/drawing/2014/main" val="10005"/>
                  </a:ext>
                </a:extLst>
              </a:tr>
            </a:tbl>
          </a:graphicData>
        </a:graphic>
      </p:graphicFrame>
      <p:sp>
        <p:nvSpPr>
          <p:cNvPr id="27" name="テキスト ボックス 26"/>
          <p:cNvSpPr txBox="1"/>
          <p:nvPr/>
        </p:nvSpPr>
        <p:spPr>
          <a:xfrm>
            <a:off x="1763688" y="1628800"/>
            <a:ext cx="3120009" cy="3990140"/>
          </a:xfrm>
          <a:prstGeom prst="rect">
            <a:avLst/>
          </a:prstGeom>
          <a:noFill/>
          <a:ln w="1905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endParaRPr>
          </a:p>
        </p:txBody>
      </p:sp>
      <p:sp>
        <p:nvSpPr>
          <p:cNvPr id="28" name="十字形 27"/>
          <p:cNvSpPr/>
          <p:nvPr/>
        </p:nvSpPr>
        <p:spPr>
          <a:xfrm rot="2493928">
            <a:off x="2456170" y="2724102"/>
            <a:ext cx="442865" cy="474380"/>
          </a:xfrm>
          <a:prstGeom prst="plus">
            <a:avLst>
              <a:gd name="adj" fmla="val 305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29" name="円形吹き出し 10"/>
          <p:cNvSpPr/>
          <p:nvPr/>
        </p:nvSpPr>
        <p:spPr>
          <a:xfrm>
            <a:off x="5580112" y="2060848"/>
            <a:ext cx="3421013" cy="3168352"/>
          </a:xfrm>
          <a:prstGeom prst="wedgeEllipseCallout">
            <a:avLst>
              <a:gd name="adj1" fmla="val -69033"/>
              <a:gd name="adj2" fmla="val -123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lumMod val="95000"/>
                    <a:lumOff val="5000"/>
                  </a:srgbClr>
                </a:solidFill>
                <a:effectLst/>
                <a:uLnTx/>
                <a:uFillTx/>
                <a:latin typeface="UD デジタル 教科書体 NK-R" panose="02020400000000000000" pitchFamily="18" charset="-128"/>
                <a:ea typeface="UD デジタル 教科書体 NK-R" panose="02020400000000000000" pitchFamily="18" charset="-128"/>
              </a:rPr>
              <a:t>当事者が日常的に　　どこで生活しているのか、虐待がどこで起こっているのか、スペース上の情報を整理する</a:t>
            </a:r>
          </a:p>
        </p:txBody>
      </p:sp>
      <p:sp>
        <p:nvSpPr>
          <p:cNvPr id="43" name="十字形 42"/>
          <p:cNvSpPr/>
          <p:nvPr/>
        </p:nvSpPr>
        <p:spPr>
          <a:xfrm rot="2493928">
            <a:off x="3305460" y="2868117"/>
            <a:ext cx="442865" cy="474380"/>
          </a:xfrm>
          <a:prstGeom prst="plus">
            <a:avLst>
              <a:gd name="adj" fmla="val 305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A4851A58-E289-2B06-EC2F-8303B79F58C8}"/>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5" name="スライド番号プレースホルダー 4">
            <a:extLst>
              <a:ext uri="{FF2B5EF4-FFF2-40B4-BE49-F238E27FC236}">
                <a16:creationId xmlns:a16="http://schemas.microsoft.com/office/drawing/2014/main" id="{245539C1-B8F4-4FB7-8EF8-759437C521D7}"/>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52</a:t>
            </a:fld>
            <a:endParaRPr lang="ja-JP" altLang="en-US" dirty="0"/>
          </a:p>
        </p:txBody>
      </p:sp>
    </p:spTree>
    <p:extLst>
      <p:ext uri="{BB962C8B-B14F-4D97-AF65-F5344CB8AC3E}">
        <p14:creationId xmlns:p14="http://schemas.microsoft.com/office/powerpoint/2010/main" val="1229276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繰り返されているパターンを探る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Oval 4">
            <a:extLst>
              <a:ext uri="{FF2B5EF4-FFF2-40B4-BE49-F238E27FC236}">
                <a16:creationId xmlns:a16="http://schemas.microsoft.com/office/drawing/2014/main" id="{D99C2F1C-92F1-9713-EA95-631CEC143AA5}"/>
              </a:ext>
            </a:extLst>
          </p:cNvPr>
          <p:cNvSpPr>
            <a:spLocks noChangeArrowheads="1"/>
          </p:cNvSpPr>
          <p:nvPr/>
        </p:nvSpPr>
        <p:spPr bwMode="auto">
          <a:xfrm>
            <a:off x="3140303" y="912586"/>
            <a:ext cx="3217862"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長男Ｃが就職する</a:t>
            </a:r>
          </a:p>
        </p:txBody>
      </p:sp>
      <p:sp>
        <p:nvSpPr>
          <p:cNvPr id="5" name="Oval 7">
            <a:extLst>
              <a:ext uri="{FF2B5EF4-FFF2-40B4-BE49-F238E27FC236}">
                <a16:creationId xmlns:a16="http://schemas.microsoft.com/office/drawing/2014/main" id="{FC4C7429-811D-B81C-CC7A-69846673C8A2}"/>
              </a:ext>
            </a:extLst>
          </p:cNvPr>
          <p:cNvSpPr>
            <a:spLocks noChangeArrowheads="1"/>
          </p:cNvSpPr>
          <p:nvPr/>
        </p:nvSpPr>
        <p:spPr bwMode="auto">
          <a:xfrm>
            <a:off x="5854928" y="1466624"/>
            <a:ext cx="2735262" cy="914400"/>
          </a:xfrm>
          <a:prstGeom prst="ellipse">
            <a:avLst/>
          </a:prstGeom>
          <a:solidFill>
            <a:schemeClr val="accent6">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環境の変化で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ストレスがかかる</a:t>
            </a:r>
          </a:p>
        </p:txBody>
      </p:sp>
      <p:sp>
        <p:nvSpPr>
          <p:cNvPr id="6" name="Oval 8">
            <a:extLst>
              <a:ext uri="{FF2B5EF4-FFF2-40B4-BE49-F238E27FC236}">
                <a16:creationId xmlns:a16="http://schemas.microsoft.com/office/drawing/2014/main" id="{90E4287F-3FF5-C066-8610-53BB3CFEFF63}"/>
              </a:ext>
            </a:extLst>
          </p:cNvPr>
          <p:cNvSpPr>
            <a:spLocks noChangeArrowheads="1"/>
          </p:cNvSpPr>
          <p:nvPr/>
        </p:nvSpPr>
        <p:spPr bwMode="auto">
          <a:xfrm>
            <a:off x="6178778" y="2546124"/>
            <a:ext cx="2735262" cy="914400"/>
          </a:xfrm>
          <a:prstGeom prst="ellipse">
            <a:avLst/>
          </a:prstGeom>
          <a:solidFill>
            <a:schemeClr val="accent6">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服薬中断</a:t>
            </a:r>
          </a:p>
        </p:txBody>
      </p:sp>
      <p:sp>
        <p:nvSpPr>
          <p:cNvPr id="7" name="Oval 11">
            <a:extLst>
              <a:ext uri="{FF2B5EF4-FFF2-40B4-BE49-F238E27FC236}">
                <a16:creationId xmlns:a16="http://schemas.microsoft.com/office/drawing/2014/main" id="{92C9B0D9-D24B-3BCD-8CF1-3D8231086941}"/>
              </a:ext>
            </a:extLst>
          </p:cNvPr>
          <p:cNvSpPr>
            <a:spLocks noChangeArrowheads="1"/>
          </p:cNvSpPr>
          <p:nvPr/>
        </p:nvSpPr>
        <p:spPr bwMode="auto">
          <a:xfrm>
            <a:off x="594172" y="4776855"/>
            <a:ext cx="2735262" cy="914400"/>
          </a:xfrm>
          <a:prstGeom prst="ellipse">
            <a:avLst/>
          </a:prstGeom>
          <a:solidFill>
            <a:srgbClr val="FFFF66">
              <a:alpha val="31000"/>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Ａの自責の念強まる</a:t>
            </a:r>
          </a:p>
        </p:txBody>
      </p:sp>
      <p:sp>
        <p:nvSpPr>
          <p:cNvPr id="8" name="Oval 13">
            <a:extLst>
              <a:ext uri="{FF2B5EF4-FFF2-40B4-BE49-F238E27FC236}">
                <a16:creationId xmlns:a16="http://schemas.microsoft.com/office/drawing/2014/main" id="{5C0CE50D-C1F7-D28F-5741-01B5A64F1DA7}"/>
              </a:ext>
            </a:extLst>
          </p:cNvPr>
          <p:cNvSpPr>
            <a:spLocks noChangeArrowheads="1"/>
          </p:cNvSpPr>
          <p:nvPr/>
        </p:nvSpPr>
        <p:spPr bwMode="auto">
          <a:xfrm>
            <a:off x="3107696" y="5464877"/>
            <a:ext cx="2592387" cy="8636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Ｃが本人Ａへ暴力</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「お前のせいだ！」</a:t>
            </a:r>
          </a:p>
        </p:txBody>
      </p:sp>
      <p:sp>
        <p:nvSpPr>
          <p:cNvPr id="9" name="Oval 14">
            <a:extLst>
              <a:ext uri="{FF2B5EF4-FFF2-40B4-BE49-F238E27FC236}">
                <a16:creationId xmlns:a16="http://schemas.microsoft.com/office/drawing/2014/main" id="{3F194D64-BD61-1A45-F1A5-9F840CF84452}"/>
              </a:ext>
            </a:extLst>
          </p:cNvPr>
          <p:cNvSpPr>
            <a:spLocks noChangeArrowheads="1"/>
          </p:cNvSpPr>
          <p:nvPr/>
        </p:nvSpPr>
        <p:spPr bwMode="auto">
          <a:xfrm>
            <a:off x="5997803" y="3698649"/>
            <a:ext cx="2735262"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Ｃが会社を辞める</a:t>
            </a:r>
          </a:p>
        </p:txBody>
      </p:sp>
      <p:sp>
        <p:nvSpPr>
          <p:cNvPr id="10" name="Oval 15">
            <a:extLst>
              <a:ext uri="{FF2B5EF4-FFF2-40B4-BE49-F238E27FC236}">
                <a16:creationId xmlns:a16="http://schemas.microsoft.com/office/drawing/2014/main" id="{D185095D-BE80-0E20-6ACC-25A94D539457}"/>
              </a:ext>
            </a:extLst>
          </p:cNvPr>
          <p:cNvSpPr>
            <a:spLocks noChangeArrowheads="1"/>
          </p:cNvSpPr>
          <p:nvPr/>
        </p:nvSpPr>
        <p:spPr bwMode="auto">
          <a:xfrm>
            <a:off x="5567590" y="4800374"/>
            <a:ext cx="2735263"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Ｃが家へ閉じこもり</a:t>
            </a:r>
          </a:p>
        </p:txBody>
      </p:sp>
      <p:sp>
        <p:nvSpPr>
          <p:cNvPr id="11" name="Oval 18">
            <a:extLst>
              <a:ext uri="{FF2B5EF4-FFF2-40B4-BE49-F238E27FC236}">
                <a16:creationId xmlns:a16="http://schemas.microsoft.com/office/drawing/2014/main" id="{23FFDB41-C325-63AE-56BE-5E9C18CD0B4F}"/>
              </a:ext>
            </a:extLst>
          </p:cNvPr>
          <p:cNvSpPr>
            <a:spLocks noChangeArrowheads="1"/>
          </p:cNvSpPr>
          <p:nvPr/>
        </p:nvSpPr>
        <p:spPr bwMode="auto">
          <a:xfrm>
            <a:off x="41687" y="3714927"/>
            <a:ext cx="2735263" cy="914400"/>
          </a:xfrm>
          <a:prstGeom prst="ellipse">
            <a:avLst/>
          </a:prstGeom>
          <a:solidFill>
            <a:schemeClr val="accent6">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ますますＡとＣ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ふたりだけの生活</a:t>
            </a:r>
          </a:p>
        </p:txBody>
      </p:sp>
      <p:sp>
        <p:nvSpPr>
          <p:cNvPr id="12" name="Oval 19">
            <a:extLst>
              <a:ext uri="{FF2B5EF4-FFF2-40B4-BE49-F238E27FC236}">
                <a16:creationId xmlns:a16="http://schemas.microsoft.com/office/drawing/2014/main" id="{D965259C-8A85-59DD-5126-BEFCB9195485}"/>
              </a:ext>
            </a:extLst>
          </p:cNvPr>
          <p:cNvSpPr>
            <a:spLocks noChangeArrowheads="1"/>
          </p:cNvSpPr>
          <p:nvPr/>
        </p:nvSpPr>
        <p:spPr bwMode="auto">
          <a:xfrm>
            <a:off x="378149" y="2595883"/>
            <a:ext cx="2735262"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Ｃの社会参加への</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欲求強まる</a:t>
            </a:r>
          </a:p>
        </p:txBody>
      </p:sp>
      <p:sp>
        <p:nvSpPr>
          <p:cNvPr id="13" name="Oval 20">
            <a:extLst>
              <a:ext uri="{FF2B5EF4-FFF2-40B4-BE49-F238E27FC236}">
                <a16:creationId xmlns:a16="http://schemas.microsoft.com/office/drawing/2014/main" id="{2204167F-8D63-BF38-4AF3-F2FBF299ACA2}"/>
              </a:ext>
            </a:extLst>
          </p:cNvPr>
          <p:cNvSpPr>
            <a:spLocks noChangeArrowheads="1"/>
          </p:cNvSpPr>
          <p:nvPr/>
        </p:nvSpPr>
        <p:spPr bwMode="auto">
          <a:xfrm>
            <a:off x="741590" y="1415824"/>
            <a:ext cx="2735263"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ＣがＡの支援で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通院と服薬を開始</a:t>
            </a:r>
          </a:p>
        </p:txBody>
      </p:sp>
      <p:sp>
        <p:nvSpPr>
          <p:cNvPr id="14" name="AutoShape 21">
            <a:extLst>
              <a:ext uri="{FF2B5EF4-FFF2-40B4-BE49-F238E27FC236}">
                <a16:creationId xmlns:a16="http://schemas.microsoft.com/office/drawing/2014/main" id="{50B6C6D1-D53B-91A4-5318-BF31808E2E61}"/>
              </a:ext>
            </a:extLst>
          </p:cNvPr>
          <p:cNvSpPr>
            <a:spLocks noChangeArrowheads="1"/>
          </p:cNvSpPr>
          <p:nvPr/>
        </p:nvSpPr>
        <p:spPr bwMode="auto">
          <a:xfrm>
            <a:off x="7285486" y="1949224"/>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AutoShape 22">
            <a:extLst>
              <a:ext uri="{FF2B5EF4-FFF2-40B4-BE49-F238E27FC236}">
                <a16:creationId xmlns:a16="http://schemas.microsoft.com/office/drawing/2014/main" id="{DD3ED6C6-954B-B77F-9B0E-D4B278F156DF}"/>
              </a:ext>
            </a:extLst>
          </p:cNvPr>
          <p:cNvSpPr>
            <a:spLocks noChangeArrowheads="1"/>
          </p:cNvSpPr>
          <p:nvPr/>
        </p:nvSpPr>
        <p:spPr bwMode="auto">
          <a:xfrm rot="709632">
            <a:off x="7370277" y="2937212"/>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AutoShape 23">
            <a:extLst>
              <a:ext uri="{FF2B5EF4-FFF2-40B4-BE49-F238E27FC236}">
                <a16:creationId xmlns:a16="http://schemas.microsoft.com/office/drawing/2014/main" id="{AEEBAED1-A1A1-7B1F-4600-6BD9741B0E12}"/>
              </a:ext>
            </a:extLst>
          </p:cNvPr>
          <p:cNvSpPr>
            <a:spLocks noChangeArrowheads="1"/>
          </p:cNvSpPr>
          <p:nvPr/>
        </p:nvSpPr>
        <p:spPr bwMode="auto">
          <a:xfrm rot="1843906">
            <a:off x="6929276" y="3981671"/>
            <a:ext cx="1152525" cy="1223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785" y="12342"/>
                </a:moveTo>
                <a:cubicBezTo>
                  <a:pt x="20864" y="11832"/>
                  <a:pt x="20904" y="11316"/>
                  <a:pt x="20904" y="10800"/>
                </a:cubicBezTo>
                <a:cubicBezTo>
                  <a:pt x="20904" y="8418"/>
                  <a:pt x="20062" y="6113"/>
                  <a:pt x="18528" y="4291"/>
                </a:cubicBezTo>
                <a:lnTo>
                  <a:pt x="19061" y="3843"/>
                </a:lnTo>
                <a:cubicBezTo>
                  <a:pt x="20700" y="5790"/>
                  <a:pt x="21600" y="8254"/>
                  <a:pt x="21600" y="10800"/>
                </a:cubicBezTo>
                <a:cubicBezTo>
                  <a:pt x="21600" y="11352"/>
                  <a:pt x="21557" y="11903"/>
                  <a:pt x="21473" y="12449"/>
                </a:cubicBezTo>
                <a:lnTo>
                  <a:pt x="24141" y="12861"/>
                </a:lnTo>
                <a:lnTo>
                  <a:pt x="20663" y="15408"/>
                </a:lnTo>
                <a:lnTo>
                  <a:pt x="18117" y="11930"/>
                </a:lnTo>
                <a:lnTo>
                  <a:pt x="20785" y="12342"/>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AutoShape 24">
            <a:extLst>
              <a:ext uri="{FF2B5EF4-FFF2-40B4-BE49-F238E27FC236}">
                <a16:creationId xmlns:a16="http://schemas.microsoft.com/office/drawing/2014/main" id="{73D6FA5E-D809-5D50-5B2B-667005B3F778}"/>
              </a:ext>
            </a:extLst>
          </p:cNvPr>
          <p:cNvSpPr>
            <a:spLocks noChangeArrowheads="1"/>
          </p:cNvSpPr>
          <p:nvPr/>
        </p:nvSpPr>
        <p:spPr bwMode="auto">
          <a:xfrm rot="4842904">
            <a:off x="5351975" y="4668520"/>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AutoShape 25">
            <a:extLst>
              <a:ext uri="{FF2B5EF4-FFF2-40B4-BE49-F238E27FC236}">
                <a16:creationId xmlns:a16="http://schemas.microsoft.com/office/drawing/2014/main" id="{F05A217B-59D5-BDD3-FC08-4C9B05729CDB}"/>
              </a:ext>
            </a:extLst>
          </p:cNvPr>
          <p:cNvSpPr>
            <a:spLocks noChangeArrowheads="1"/>
          </p:cNvSpPr>
          <p:nvPr/>
        </p:nvSpPr>
        <p:spPr bwMode="auto">
          <a:xfrm rot="7320041">
            <a:off x="2472567" y="4683195"/>
            <a:ext cx="1152525" cy="1223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AutoShape 26">
            <a:extLst>
              <a:ext uri="{FF2B5EF4-FFF2-40B4-BE49-F238E27FC236}">
                <a16:creationId xmlns:a16="http://schemas.microsoft.com/office/drawing/2014/main" id="{B596E3AF-4C0B-263C-9738-B6D1D19952D2}"/>
              </a:ext>
            </a:extLst>
          </p:cNvPr>
          <p:cNvSpPr>
            <a:spLocks noChangeArrowheads="1"/>
          </p:cNvSpPr>
          <p:nvPr/>
        </p:nvSpPr>
        <p:spPr bwMode="auto">
          <a:xfrm rot="7994983">
            <a:off x="871683" y="3698327"/>
            <a:ext cx="1427624"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AutoShape 27">
            <a:extLst>
              <a:ext uri="{FF2B5EF4-FFF2-40B4-BE49-F238E27FC236}">
                <a16:creationId xmlns:a16="http://schemas.microsoft.com/office/drawing/2014/main" id="{705FFD29-F60C-3FCD-3FF3-454412AE3318}"/>
              </a:ext>
            </a:extLst>
          </p:cNvPr>
          <p:cNvSpPr>
            <a:spLocks noChangeArrowheads="1"/>
          </p:cNvSpPr>
          <p:nvPr/>
        </p:nvSpPr>
        <p:spPr bwMode="auto">
          <a:xfrm rot="12700247">
            <a:off x="544436" y="3218434"/>
            <a:ext cx="1152525" cy="1223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AutoShape 28">
            <a:extLst>
              <a:ext uri="{FF2B5EF4-FFF2-40B4-BE49-F238E27FC236}">
                <a16:creationId xmlns:a16="http://schemas.microsoft.com/office/drawing/2014/main" id="{28C799AE-4603-24DC-408B-0FF63E7AC57A}"/>
              </a:ext>
            </a:extLst>
          </p:cNvPr>
          <p:cNvSpPr>
            <a:spLocks noChangeArrowheads="1"/>
          </p:cNvSpPr>
          <p:nvPr/>
        </p:nvSpPr>
        <p:spPr bwMode="auto">
          <a:xfrm rot="14601178">
            <a:off x="696769" y="2288260"/>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 name="AutoShape 29">
            <a:extLst>
              <a:ext uri="{FF2B5EF4-FFF2-40B4-BE49-F238E27FC236}">
                <a16:creationId xmlns:a16="http://schemas.microsoft.com/office/drawing/2014/main" id="{1680743A-2065-E6D8-F096-6035E43BA44F}"/>
              </a:ext>
            </a:extLst>
          </p:cNvPr>
          <p:cNvSpPr>
            <a:spLocks noChangeArrowheads="1"/>
          </p:cNvSpPr>
          <p:nvPr/>
        </p:nvSpPr>
        <p:spPr bwMode="auto">
          <a:xfrm rot="15967225">
            <a:off x="2380685" y="1182285"/>
            <a:ext cx="1081087" cy="1225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AutoShape 30">
            <a:extLst>
              <a:ext uri="{FF2B5EF4-FFF2-40B4-BE49-F238E27FC236}">
                <a16:creationId xmlns:a16="http://schemas.microsoft.com/office/drawing/2014/main" id="{B24FAE39-ECCD-AF2F-249D-D1753C8351F1}"/>
              </a:ext>
            </a:extLst>
          </p:cNvPr>
          <p:cNvSpPr>
            <a:spLocks noChangeArrowheads="1"/>
          </p:cNvSpPr>
          <p:nvPr/>
        </p:nvSpPr>
        <p:spPr bwMode="auto">
          <a:xfrm rot="17810104">
            <a:off x="5644093" y="1195058"/>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5" name="テキスト ボックス 24">
            <a:extLst>
              <a:ext uri="{FF2B5EF4-FFF2-40B4-BE49-F238E27FC236}">
                <a16:creationId xmlns:a16="http://schemas.microsoft.com/office/drawing/2014/main" id="{692A1DBE-FA94-BEB4-C870-D9E6B217689B}"/>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26" name="スライド番号プレースホルダー 25">
            <a:extLst>
              <a:ext uri="{FF2B5EF4-FFF2-40B4-BE49-F238E27FC236}">
                <a16:creationId xmlns:a16="http://schemas.microsoft.com/office/drawing/2014/main" id="{3ED4A356-4C0F-4F74-8DF8-4F4711380AFC}"/>
              </a:ext>
            </a:extLst>
          </p:cNvPr>
          <p:cNvSpPr>
            <a:spLocks noGrp="1"/>
          </p:cNvSpPr>
          <p:nvPr>
            <p:ph type="sldNum" sz="quarter" idx="12"/>
          </p:nvPr>
        </p:nvSpPr>
        <p:spPr>
          <a:xfrm>
            <a:off x="7026572" y="6218132"/>
            <a:ext cx="2133600" cy="365125"/>
          </a:xfrm>
        </p:spPr>
        <p:txBody>
          <a:bodyPr/>
          <a:lstStyle/>
          <a:p>
            <a:fld id="{5C579F79-5A77-47F1-8C38-B038D01B811D}" type="slidenum">
              <a:rPr lang="ja-JP" altLang="en-US" smtClean="0"/>
              <a:pPr/>
              <a:t>53</a:t>
            </a:fld>
            <a:endParaRPr lang="ja-JP" altLang="en-US"/>
          </a:p>
        </p:txBody>
      </p:sp>
    </p:spTree>
    <p:extLst>
      <p:ext uri="{BB962C8B-B14F-4D97-AF65-F5344CB8AC3E}">
        <p14:creationId xmlns:p14="http://schemas.microsoft.com/office/powerpoint/2010/main" val="1152951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565AFBCA-0093-AB5A-253D-F1F27C2A55C1}"/>
              </a:ext>
            </a:extLst>
          </p:cNvPr>
          <p:cNvGrpSpPr/>
          <p:nvPr/>
        </p:nvGrpSpPr>
        <p:grpSpPr>
          <a:xfrm>
            <a:off x="136633" y="136524"/>
            <a:ext cx="9953298" cy="6741695"/>
            <a:chOff x="136633" y="136524"/>
            <a:chExt cx="9953298" cy="6741695"/>
          </a:xfrm>
        </p:grpSpPr>
        <p:sp>
          <p:nvSpPr>
            <p:cNvPr id="8" name="正方形/長方形 7">
              <a:extLst>
                <a:ext uri="{FF2B5EF4-FFF2-40B4-BE49-F238E27FC236}">
                  <a16:creationId xmlns:a16="http://schemas.microsoft.com/office/drawing/2014/main" id="{FB43E8DC-6C6A-BA08-D7BD-DDE32011BCCF}"/>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D9E6A8CF-213F-B151-13D0-6A4EF7F330FD}"/>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10" name="タイトル 1"/>
          <p:cNvSpPr txBox="1">
            <a:spLocks/>
          </p:cNvSpPr>
          <p:nvPr/>
        </p:nvSpPr>
        <p:spPr>
          <a:xfrm>
            <a:off x="611559" y="263082"/>
            <a:ext cx="7920880" cy="766514"/>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ミニワーク</a:t>
            </a:r>
            <a:r>
              <a:rPr lang="ja-JP" altLang="en-US" sz="3600" b="1" dirty="0">
                <a:solidFill>
                  <a:srgbClr val="5B9BD5">
                    <a:lumMod val="75000"/>
                  </a:srgbClr>
                </a:solidFill>
                <a:latin typeface="UD デジタル 教科書体 NK-R" panose="02020400000000000000" pitchFamily="18" charset="-128"/>
                <a:ea typeface="UD デジタル 教科書体 NK-R" panose="02020400000000000000" pitchFamily="18" charset="-128"/>
              </a:rPr>
              <a:t>　繰り返されていることをとらえよう</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31" name="Oval 4">
            <a:extLst>
              <a:ext uri="{FF2B5EF4-FFF2-40B4-BE49-F238E27FC236}">
                <a16:creationId xmlns:a16="http://schemas.microsoft.com/office/drawing/2014/main" id="{8362CE35-71F9-24AB-9289-5ACC2BAE63CC}"/>
              </a:ext>
            </a:extLst>
          </p:cNvPr>
          <p:cNvSpPr>
            <a:spLocks noChangeArrowheads="1"/>
          </p:cNvSpPr>
          <p:nvPr/>
        </p:nvSpPr>
        <p:spPr bwMode="auto">
          <a:xfrm>
            <a:off x="3041262" y="1008300"/>
            <a:ext cx="32178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さんが勝手に外に出て</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買い物をしてきてしまう</a:t>
            </a:r>
          </a:p>
        </p:txBody>
      </p:sp>
      <p:sp>
        <p:nvSpPr>
          <p:cNvPr id="32" name="Oval 7">
            <a:extLst>
              <a:ext uri="{FF2B5EF4-FFF2-40B4-BE49-F238E27FC236}">
                <a16:creationId xmlns:a16="http://schemas.microsoft.com/office/drawing/2014/main" id="{2A0E3BC1-B493-8CAB-4B43-9998D6DDCB2A}"/>
              </a:ext>
            </a:extLst>
          </p:cNvPr>
          <p:cNvSpPr>
            <a:spLocks noChangeArrowheads="1"/>
          </p:cNvSpPr>
          <p:nvPr/>
        </p:nvSpPr>
        <p:spPr bwMode="auto">
          <a:xfrm>
            <a:off x="6133975" y="1534047"/>
            <a:ext cx="27352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3" name="Oval 20">
            <a:extLst>
              <a:ext uri="{FF2B5EF4-FFF2-40B4-BE49-F238E27FC236}">
                <a16:creationId xmlns:a16="http://schemas.microsoft.com/office/drawing/2014/main" id="{0FC38C10-B98D-82F3-8D1F-D110296B76B5}"/>
              </a:ext>
            </a:extLst>
          </p:cNvPr>
          <p:cNvSpPr>
            <a:spLocks noChangeArrowheads="1"/>
          </p:cNvSpPr>
          <p:nvPr/>
        </p:nvSpPr>
        <p:spPr bwMode="auto">
          <a:xfrm>
            <a:off x="608034" y="1178200"/>
            <a:ext cx="2611682" cy="1538268"/>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さんに</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「外に出たり」「誰かと</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話したい」という</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気持ちが溜まっていく</a:t>
            </a:r>
          </a:p>
        </p:txBody>
      </p:sp>
      <p:sp>
        <p:nvSpPr>
          <p:cNvPr id="37" name="AutoShape 29">
            <a:extLst>
              <a:ext uri="{FF2B5EF4-FFF2-40B4-BE49-F238E27FC236}">
                <a16:creationId xmlns:a16="http://schemas.microsoft.com/office/drawing/2014/main" id="{37E0526C-0C30-FA67-A84A-A109E4037CA5}"/>
              </a:ext>
            </a:extLst>
          </p:cNvPr>
          <p:cNvSpPr>
            <a:spLocks noChangeArrowheads="1"/>
          </p:cNvSpPr>
          <p:nvPr/>
        </p:nvSpPr>
        <p:spPr bwMode="auto">
          <a:xfrm rot="15493010">
            <a:off x="2554291" y="1481183"/>
            <a:ext cx="1186388" cy="1181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8" name="AutoShape 30">
            <a:extLst>
              <a:ext uri="{FF2B5EF4-FFF2-40B4-BE49-F238E27FC236}">
                <a16:creationId xmlns:a16="http://schemas.microsoft.com/office/drawing/2014/main" id="{F2172069-50D5-324B-ED18-72F16A41F18F}"/>
              </a:ext>
            </a:extLst>
          </p:cNvPr>
          <p:cNvSpPr>
            <a:spLocks noChangeArrowheads="1"/>
          </p:cNvSpPr>
          <p:nvPr/>
        </p:nvSpPr>
        <p:spPr bwMode="auto">
          <a:xfrm rot="18769598">
            <a:off x="5246335" y="1399844"/>
            <a:ext cx="128481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 name="AutoShape 21">
            <a:extLst>
              <a:ext uri="{FF2B5EF4-FFF2-40B4-BE49-F238E27FC236}">
                <a16:creationId xmlns:a16="http://schemas.microsoft.com/office/drawing/2014/main" id="{28BD2EC7-274E-5BF7-4D9F-903590CC0E07}"/>
              </a:ext>
            </a:extLst>
          </p:cNvPr>
          <p:cNvSpPr>
            <a:spLocks noChangeArrowheads="1"/>
          </p:cNvSpPr>
          <p:nvPr/>
        </p:nvSpPr>
        <p:spPr bwMode="auto">
          <a:xfrm rot="21447093">
            <a:off x="7269984" y="2073222"/>
            <a:ext cx="1136572"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9" name="AutoShape 21">
            <a:extLst>
              <a:ext uri="{FF2B5EF4-FFF2-40B4-BE49-F238E27FC236}">
                <a16:creationId xmlns:a16="http://schemas.microsoft.com/office/drawing/2014/main" id="{AC162BE0-4633-51D1-B4DF-1F160B82417F}"/>
              </a:ext>
            </a:extLst>
          </p:cNvPr>
          <p:cNvSpPr>
            <a:spLocks noChangeArrowheads="1"/>
          </p:cNvSpPr>
          <p:nvPr/>
        </p:nvSpPr>
        <p:spPr bwMode="auto">
          <a:xfrm rot="13328892">
            <a:off x="1343493" y="2606437"/>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スライド番号プレースホルダー 4">
            <a:extLst>
              <a:ext uri="{FF2B5EF4-FFF2-40B4-BE49-F238E27FC236}">
                <a16:creationId xmlns:a16="http://schemas.microsoft.com/office/drawing/2014/main" id="{A29CCE1F-73A6-4247-8A6E-B6EFAAC6E6AA}"/>
              </a:ext>
            </a:extLst>
          </p:cNvPr>
          <p:cNvSpPr>
            <a:spLocks noGrp="1"/>
          </p:cNvSpPr>
          <p:nvPr>
            <p:ph type="sldNum" sz="quarter" idx="12"/>
          </p:nvPr>
        </p:nvSpPr>
        <p:spPr>
          <a:xfrm>
            <a:off x="6618583" y="6205317"/>
            <a:ext cx="2133600" cy="365125"/>
          </a:xfrm>
        </p:spPr>
        <p:txBody>
          <a:bodyPr/>
          <a:lstStyle/>
          <a:p>
            <a:fld id="{5C579F79-5A77-47F1-8C38-B038D01B811D}" type="slidenum">
              <a:rPr lang="ja-JP" altLang="en-US" smtClean="0"/>
              <a:pPr/>
              <a:t>54</a:t>
            </a:fld>
            <a:endParaRPr lang="ja-JP" altLang="en-US" dirty="0"/>
          </a:p>
        </p:txBody>
      </p:sp>
    </p:spTree>
    <p:extLst>
      <p:ext uri="{BB962C8B-B14F-4D97-AF65-F5344CB8AC3E}">
        <p14:creationId xmlns:p14="http://schemas.microsoft.com/office/powerpoint/2010/main" val="3040210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アセスメントの実際</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テキスト ボックス 2">
            <a:extLst>
              <a:ext uri="{FF2B5EF4-FFF2-40B4-BE49-F238E27FC236}">
                <a16:creationId xmlns:a16="http://schemas.microsoft.com/office/drawing/2014/main" id="{EF14BDA8-F2A3-66BF-F588-8A5A68B3C407}"/>
              </a:ext>
            </a:extLst>
          </p:cNvPr>
          <p:cNvSpPr txBox="1"/>
          <p:nvPr/>
        </p:nvSpPr>
        <p:spPr>
          <a:xfrm>
            <a:off x="1003007" y="1650124"/>
            <a:ext cx="7136157" cy="3693319"/>
          </a:xfrm>
          <a:prstGeom prst="rect">
            <a:avLst/>
          </a:prstGeom>
          <a:noFill/>
          <a:ln>
            <a:solidFill>
              <a:schemeClr val="tx1"/>
            </a:solidFill>
          </a:ln>
        </p:spPr>
        <p:txBody>
          <a:bodyPr wrap="square" rtlCol="0">
            <a:spAutoFit/>
          </a:bodyPr>
          <a:lstStyle/>
          <a:p>
            <a:pPr>
              <a:lnSpc>
                <a:spcPct val="100000"/>
              </a:lnSpc>
              <a:buFont typeface="Wingdings" panose="05000000000000000000" pitchFamily="2" charset="2"/>
              <a:buChar char="l"/>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コアメンバーが、事実確認（面接と関係機関からの情報収集）を行う中で、話し合いながらアセスメントを深めていく方法</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今関わっている関係機関を集めて、虐待対応ケース会議の中でアセスメントを深めていく方法</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lvl="1">
              <a:lnSpc>
                <a:spcPct val="100000"/>
              </a:lnSpc>
              <a:buFont typeface="Arial" panose="020B0604020202020204" pitchFamily="34" charset="0"/>
              <a:buChar char="•"/>
            </a:pPr>
            <a:r>
              <a:rPr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　虐待対応ケース会議については、スライド</a:t>
            </a:r>
            <a:r>
              <a:rPr lang="en-US" altLang="ja-JP" sz="2200" dirty="0">
                <a:solidFill>
                  <a:schemeClr val="tx1"/>
                </a:solidFill>
                <a:latin typeface="UD デジタル 教科書体 NK-R" panose="02020400000000000000" pitchFamily="18" charset="-128"/>
                <a:ea typeface="UD デジタル 教科書体 NK-R" panose="02020400000000000000" pitchFamily="18" charset="-128"/>
              </a:rPr>
              <a:t>NO.</a:t>
            </a:r>
            <a:r>
              <a:rPr lang="en-US" altLang="ja-JP" sz="2200" dirty="0">
                <a:latin typeface="UD デジタル 教科書体 NK-R" panose="02020400000000000000" pitchFamily="18" charset="-128"/>
                <a:ea typeface="UD デジタル 教科書体 NK-R" panose="02020400000000000000" pitchFamily="18" charset="-128"/>
              </a:rPr>
              <a:t>58</a:t>
            </a:r>
            <a:r>
              <a:rPr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2200" dirty="0">
                <a:solidFill>
                  <a:schemeClr val="tx1"/>
                </a:solidFill>
                <a:latin typeface="UD デジタル 教科書体 NK-R" panose="02020400000000000000" pitchFamily="18" charset="-128"/>
                <a:ea typeface="UD デジタル 教科書体 NK-R" panose="02020400000000000000" pitchFamily="18" charset="-128"/>
              </a:rPr>
              <a:t>62</a:t>
            </a:r>
            <a:r>
              <a:rPr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参照</a:t>
            </a:r>
            <a:endParaRPr lang="en-US" altLang="ja-JP" sz="2200" dirty="0">
              <a:solidFill>
                <a:schemeClr val="tx1"/>
              </a:solidFill>
              <a:latin typeface="UD デジタル 教科書体 NK-R" panose="02020400000000000000" pitchFamily="18" charset="-128"/>
              <a:ea typeface="UD デジタル 教科書体 NK-R" panose="02020400000000000000" pitchFamily="18" charset="-128"/>
            </a:endParaRPr>
          </a:p>
          <a:p>
            <a:pPr lvl="1">
              <a:lnSpc>
                <a:spcPct val="100000"/>
              </a:lnSpc>
              <a:buFont typeface="Arial" panose="020B0604020202020204" pitchFamily="34" charset="0"/>
              <a:buChar char="•"/>
            </a:pPr>
            <a:endParaRPr lang="ja-JP" altLang="en-US" sz="2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9834889A-A850-48A5-8F92-6B19868309BC}"/>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55</a:t>
            </a:fld>
            <a:endParaRPr lang="ja-JP" altLang="en-US" dirty="0"/>
          </a:p>
        </p:txBody>
      </p:sp>
    </p:spTree>
    <p:extLst>
      <p:ext uri="{BB962C8B-B14F-4D97-AF65-F5344CB8AC3E}">
        <p14:creationId xmlns:p14="http://schemas.microsoft.com/office/powerpoint/2010/main" val="3005197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ｃｘ</a:t>
            </a: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初動期の評価とケース会議開催に向けた課題整理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6" name="吹き出し: 下矢印 15">
            <a:extLst>
              <a:ext uri="{FF2B5EF4-FFF2-40B4-BE49-F238E27FC236}">
                <a16:creationId xmlns:a16="http://schemas.microsoft.com/office/drawing/2014/main" id="{686C1C32-36B0-5B03-9BE3-D4ED76E79C5E}"/>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2" y="937109"/>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吹き出し: 線 31">
            <a:extLst>
              <a:ext uri="{FF2B5EF4-FFF2-40B4-BE49-F238E27FC236}">
                <a16:creationId xmlns:a16="http://schemas.microsoft.com/office/drawing/2014/main" id="{55300105-8D42-DD00-C789-C3665A4264CF}"/>
              </a:ext>
            </a:extLst>
          </p:cNvPr>
          <p:cNvSpPr/>
          <p:nvPr/>
        </p:nvSpPr>
        <p:spPr>
          <a:xfrm>
            <a:off x="4204426" y="3590236"/>
            <a:ext cx="4337029" cy="748658"/>
          </a:xfrm>
          <a:prstGeom prst="borderCallout1">
            <a:avLst>
              <a:gd name="adj1" fmla="val 57427"/>
              <a:gd name="adj2" fmla="val -614"/>
              <a:gd name="adj3" fmla="val 16921"/>
              <a:gd name="adj4" fmla="val -1026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ケース会議開催に向けた課題整理</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方針案の作成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楕円 2">
            <a:extLst>
              <a:ext uri="{FF2B5EF4-FFF2-40B4-BE49-F238E27FC236}">
                <a16:creationId xmlns:a16="http://schemas.microsoft.com/office/drawing/2014/main" id="{3A447477-0B72-5855-D2CB-E162EA511074}"/>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6" name="スライド番号プレースホルダー 5">
            <a:extLst>
              <a:ext uri="{FF2B5EF4-FFF2-40B4-BE49-F238E27FC236}">
                <a16:creationId xmlns:a16="http://schemas.microsoft.com/office/drawing/2014/main" id="{35425A71-B089-4C7B-8874-80CB8412A135}"/>
              </a:ext>
            </a:extLst>
          </p:cNvPr>
          <p:cNvSpPr>
            <a:spLocks noGrp="1"/>
          </p:cNvSpPr>
          <p:nvPr>
            <p:ph type="sldNum" sz="quarter" idx="12"/>
          </p:nvPr>
        </p:nvSpPr>
        <p:spPr>
          <a:xfrm>
            <a:off x="7010400" y="6248331"/>
            <a:ext cx="2133600" cy="365125"/>
          </a:xfrm>
        </p:spPr>
        <p:txBody>
          <a:bodyPr/>
          <a:lstStyle/>
          <a:p>
            <a:pPr>
              <a:defRPr/>
            </a:pPr>
            <a:fld id="{1ED01F3A-9056-4D44-945D-93A66CBFAF1A}" type="slidenum">
              <a:rPr lang="ja-JP" altLang="en-US" smtClean="0"/>
              <a:pPr>
                <a:defRPr/>
              </a:pPr>
              <a:t>56</a:t>
            </a:fld>
            <a:endParaRPr lang="ja-JP" altLang="en-US" dirty="0"/>
          </a:p>
        </p:txBody>
      </p:sp>
    </p:spTree>
    <p:extLst>
      <p:ext uri="{BB962C8B-B14F-4D97-AF65-F5344CB8AC3E}">
        <p14:creationId xmlns:p14="http://schemas.microsoft.com/office/powerpoint/2010/main" val="24709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37B6D39-245F-7568-BD91-BAE2D05F39D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虐待対応計画の特徴</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11DE40CA-54A4-7C58-3D59-88CB94DEAA3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0" name="正方形/長方形 9">
            <a:extLst>
              <a:ext uri="{FF2B5EF4-FFF2-40B4-BE49-F238E27FC236}">
                <a16:creationId xmlns:a16="http://schemas.microsoft.com/office/drawing/2014/main" id="{12BE3A20-A8C4-9399-E656-50428490FBA7}"/>
              </a:ext>
            </a:extLst>
          </p:cNvPr>
          <p:cNvSpPr/>
          <p:nvPr/>
        </p:nvSpPr>
        <p:spPr>
          <a:xfrm>
            <a:off x="211577" y="558658"/>
            <a:ext cx="8720846" cy="762142"/>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◆「高齢者虐待対応の基本的考え方」に従って</a:t>
            </a: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区市町村と地域包括支援センターが連携して、虐待対応ケース会議等を開催して作成</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する。</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1" name="Picture 2" descr="フクロウ博士のイラスト">
            <a:extLst>
              <a:ext uri="{FF2B5EF4-FFF2-40B4-BE49-F238E27FC236}">
                <a16:creationId xmlns:a16="http://schemas.microsoft.com/office/drawing/2014/main" id="{7404E3F6-5873-81C4-6894-BDEE4D6862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5083" y="4857133"/>
            <a:ext cx="1478566" cy="1589857"/>
          </a:xfrm>
          <a:prstGeom prst="rect">
            <a:avLst/>
          </a:prstGeom>
          <a:noFill/>
          <a:extLst>
            <a:ext uri="{909E8E84-426E-40DD-AFC4-6F175D3DCCD1}">
              <a14:hiddenFill xmlns:a14="http://schemas.microsoft.com/office/drawing/2010/main">
                <a:solidFill>
                  <a:srgbClr val="FFFFFF"/>
                </a:solidFill>
              </a14:hiddenFill>
            </a:ext>
          </a:extLst>
        </p:spPr>
      </p:pic>
      <p:sp>
        <p:nvSpPr>
          <p:cNvPr id="12" name="吹き出し: 角を丸めた四角形 11">
            <a:extLst>
              <a:ext uri="{FF2B5EF4-FFF2-40B4-BE49-F238E27FC236}">
                <a16:creationId xmlns:a16="http://schemas.microsoft.com/office/drawing/2014/main" id="{0839D780-15C0-BEDF-9851-D4A2A1426AC1}"/>
              </a:ext>
            </a:extLst>
          </p:cNvPr>
          <p:cNvSpPr/>
          <p:nvPr/>
        </p:nvSpPr>
        <p:spPr>
          <a:xfrm>
            <a:off x="299380" y="5004726"/>
            <a:ext cx="7016537" cy="1262397"/>
          </a:xfrm>
          <a:prstGeom prst="wedgeRoundRectCallout">
            <a:avLst>
              <a:gd name="adj1" fmla="val 56058"/>
              <a:gd name="adj2" fmla="val 3417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法に基づき、区市町村が業務の責任主体となります。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地域包括支援センターは、その専門性や関係機関との連携関係を活かし、対応計画の作成を主導します。</a:t>
            </a:r>
          </a:p>
        </p:txBody>
      </p:sp>
      <p:graphicFrame>
        <p:nvGraphicFramePr>
          <p:cNvPr id="13" name="表 6">
            <a:extLst>
              <a:ext uri="{FF2B5EF4-FFF2-40B4-BE49-F238E27FC236}">
                <a16:creationId xmlns:a16="http://schemas.microsoft.com/office/drawing/2014/main" id="{8D1E5C7A-390A-AFBD-931A-514F02D812E4}"/>
              </a:ext>
            </a:extLst>
          </p:cNvPr>
          <p:cNvGraphicFramePr>
            <a:graphicFrameLocks noGrp="1"/>
          </p:cNvGraphicFramePr>
          <p:nvPr>
            <p:extLst>
              <p:ext uri="{D42A27DB-BD31-4B8C-83A1-F6EECF244321}">
                <p14:modId xmlns:p14="http://schemas.microsoft.com/office/powerpoint/2010/main" val="517915214"/>
              </p:ext>
            </p:extLst>
          </p:nvPr>
        </p:nvGraphicFramePr>
        <p:xfrm>
          <a:off x="273794" y="1510777"/>
          <a:ext cx="8596411" cy="2895600"/>
        </p:xfrm>
        <a:graphic>
          <a:graphicData uri="http://schemas.openxmlformats.org/drawingml/2006/table">
            <a:tbl>
              <a:tblPr firstRow="1" bandRow="1">
                <a:tableStyleId>{5C22544A-7EE6-4342-B048-85BDC9FD1C3A}</a:tableStyleId>
              </a:tblPr>
              <a:tblGrid>
                <a:gridCol w="3396913">
                  <a:extLst>
                    <a:ext uri="{9D8B030D-6E8A-4147-A177-3AD203B41FA5}">
                      <a16:colId xmlns:a16="http://schemas.microsoft.com/office/drawing/2014/main" val="2545615717"/>
                    </a:ext>
                  </a:extLst>
                </a:gridCol>
                <a:gridCol w="5199498">
                  <a:extLst>
                    <a:ext uri="{9D8B030D-6E8A-4147-A177-3AD203B41FA5}">
                      <a16:colId xmlns:a16="http://schemas.microsoft.com/office/drawing/2014/main" val="2744486461"/>
                    </a:ext>
                  </a:extLst>
                </a:gridCol>
              </a:tblGrid>
              <a:tr h="328869">
                <a:tc gridSpan="2">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区市町村が地域包括支援センターに</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委託可能</a:t>
                      </a:r>
                      <a:r>
                        <a:rPr kumimoji="1" lang="ja-JP" altLang="en-US" dirty="0">
                          <a:latin typeface="UD デジタル 教科書体 NK-R" panose="02020400000000000000" pitchFamily="18" charset="-128"/>
                          <a:ea typeface="UD デジタル 教科書体 NK-R" panose="02020400000000000000" pitchFamily="18" charset="-128"/>
                        </a:rPr>
                        <a:t>な事務の具体例</a:t>
                      </a:r>
                    </a:p>
                  </a:txBody>
                  <a:tcPr/>
                </a:tc>
                <a:tc hMerge="1">
                  <a:txBody>
                    <a:bodyPr/>
                    <a:lstStyle/>
                    <a:p>
                      <a:endParaRPr kumimoji="1" lang="ja-JP" altLang="en-US" dirty="0"/>
                    </a:p>
                  </a:txBody>
                  <a:tcPr/>
                </a:tc>
                <a:extLst>
                  <a:ext uri="{0D108BD9-81ED-4DB2-BD59-A6C34878D82A}">
                    <a16:rowId xmlns:a16="http://schemas.microsoft.com/office/drawing/2014/main" val="1900491175"/>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①広報、啓発活動</a:t>
                      </a: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074060918"/>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②相談・通報・届出への対応</a:t>
                      </a: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854746276"/>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③事実確認</a:t>
                      </a: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87801914"/>
                  </a:ext>
                </a:extLst>
              </a:tr>
              <a:tr h="630333">
                <a:tc>
                  <a:txBody>
                    <a:bodyPr/>
                    <a:lstStyle/>
                    <a:p>
                      <a:r>
                        <a:rPr kumimoji="1" lang="ja-JP" altLang="en-US" sz="2000" dirty="0">
                          <a:solidFill>
                            <a:srgbClr val="0000FF"/>
                          </a:solidFill>
                          <a:latin typeface="UD デジタル 教科書体 NK-R" panose="02020400000000000000" pitchFamily="18" charset="-128"/>
                          <a:ea typeface="UD デジタル 教科書体 NK-R" panose="02020400000000000000" pitchFamily="18" charset="-128"/>
                        </a:rPr>
                        <a:t>④対応方針の決定</a:t>
                      </a:r>
                    </a:p>
                  </a:txBody>
                  <a:tcPr/>
                </a:tc>
                <a:tc>
                  <a:txBody>
                    <a:bodyPr/>
                    <a:lstStyle/>
                    <a:p>
                      <a:r>
                        <a:rPr kumimoji="1" lang="ja-JP" altLang="en-US" sz="2000" dirty="0">
                          <a:solidFill>
                            <a:srgbClr val="0000FF"/>
                          </a:solidFill>
                          <a:latin typeface="UD デジタル 教科書体 NK-R" panose="02020400000000000000" pitchFamily="18" charset="-128"/>
                          <a:ea typeface="UD デジタル 教科書体 NK-R" panose="02020400000000000000" pitchFamily="18" charset="-128"/>
                        </a:rPr>
                        <a:t>虐待対応ケース会議の開催（関係機関の収集）、対応方針等の決定、対応計画の作成</a:t>
                      </a:r>
                    </a:p>
                  </a:txBody>
                  <a:tcPr/>
                </a:tc>
                <a:extLst>
                  <a:ext uri="{0D108BD9-81ED-4DB2-BD59-A6C34878D82A}">
                    <a16:rowId xmlns:a16="http://schemas.microsoft.com/office/drawing/2014/main" val="1675940128"/>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⑤支援の実施、モニタリング</a:t>
                      </a: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95046725"/>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⑥その他</a:t>
                      </a:r>
                    </a:p>
                  </a:txBody>
                  <a:tcPr/>
                </a:tc>
                <a:tc>
                  <a:txBody>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241403558"/>
                  </a:ext>
                </a:extLst>
              </a:tr>
            </a:tbl>
          </a:graphicData>
        </a:graphic>
      </p:graphicFrame>
      <p:sp>
        <p:nvSpPr>
          <p:cNvPr id="14" name="テキスト ボックス 13">
            <a:extLst>
              <a:ext uri="{FF2B5EF4-FFF2-40B4-BE49-F238E27FC236}">
                <a16:creationId xmlns:a16="http://schemas.microsoft.com/office/drawing/2014/main" id="{391541FE-C90E-0BB0-F034-9B8D54E6D5E9}"/>
              </a:ext>
            </a:extLst>
          </p:cNvPr>
          <p:cNvSpPr txBox="1"/>
          <p:nvPr/>
        </p:nvSpPr>
        <p:spPr>
          <a:xfrm>
            <a:off x="4572000" y="4425576"/>
            <a:ext cx="4360423" cy="36933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厚生労働省マニュアル</a:t>
            </a:r>
            <a: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p.4</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８より</a:t>
            </a:r>
          </a:p>
        </p:txBody>
      </p:sp>
      <p:sp>
        <p:nvSpPr>
          <p:cNvPr id="2" name="四角形: 角を丸くする 1">
            <a:extLst>
              <a:ext uri="{FF2B5EF4-FFF2-40B4-BE49-F238E27FC236}">
                <a16:creationId xmlns:a16="http://schemas.microsoft.com/office/drawing/2014/main" id="{180E42EB-8BE7-ADEB-DCD5-396164667FCC}"/>
              </a:ext>
            </a:extLst>
          </p:cNvPr>
          <p:cNvSpPr/>
          <p:nvPr/>
        </p:nvSpPr>
        <p:spPr>
          <a:xfrm>
            <a:off x="126124" y="9634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
        <p:nvSpPr>
          <p:cNvPr id="3" name="スライド番号プレースホルダー 2">
            <a:extLst>
              <a:ext uri="{FF2B5EF4-FFF2-40B4-BE49-F238E27FC236}">
                <a16:creationId xmlns:a16="http://schemas.microsoft.com/office/drawing/2014/main" id="{3C52B67F-178F-4F00-A5CF-CDA8460C56B6}"/>
              </a:ext>
            </a:extLst>
          </p:cNvPr>
          <p:cNvSpPr>
            <a:spLocks noGrp="1"/>
          </p:cNvSpPr>
          <p:nvPr>
            <p:ph type="sldNum" sz="quarter" idx="12"/>
          </p:nvPr>
        </p:nvSpPr>
        <p:spPr>
          <a:xfrm>
            <a:off x="7010400" y="6211933"/>
            <a:ext cx="2133600" cy="365125"/>
          </a:xfrm>
        </p:spPr>
        <p:txBody>
          <a:bodyPr/>
          <a:lstStyle/>
          <a:p>
            <a:pPr>
              <a:defRPr/>
            </a:pPr>
            <a:fld id="{1ED01F3A-9056-4D44-945D-93A66CBFAF1A}" type="slidenum">
              <a:rPr lang="ja-JP" altLang="en-US" smtClean="0"/>
              <a:pPr>
                <a:defRPr/>
              </a:pPr>
              <a:t>57</a:t>
            </a:fld>
            <a:endParaRPr lang="ja-JP" altLang="en-US" dirty="0"/>
          </a:p>
        </p:txBody>
      </p:sp>
    </p:spTree>
    <p:extLst>
      <p:ext uri="{BB962C8B-B14F-4D97-AF65-F5344CB8AC3E}">
        <p14:creationId xmlns:p14="http://schemas.microsoft.com/office/powerpoint/2010/main" val="132458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87D5438-5119-C312-159A-618505084264}"/>
              </a:ext>
            </a:extLst>
          </p:cNvPr>
          <p:cNvSpPr/>
          <p:nvPr/>
        </p:nvSpPr>
        <p:spPr>
          <a:xfrm>
            <a:off x="-1051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事業者と区市町村（地域包括支援センター）の役割の違い</a:t>
            </a:r>
            <a:endParaRPr kumimoji="1" lang="ja-JP" altLang="en-US" sz="12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正方形/長方形 2">
            <a:extLst>
              <a:ext uri="{FF2B5EF4-FFF2-40B4-BE49-F238E27FC236}">
                <a16:creationId xmlns:a16="http://schemas.microsoft.com/office/drawing/2014/main" id="{E4F72C6F-6CA3-4221-52A7-835EF514C493}"/>
              </a:ext>
            </a:extLst>
          </p:cNvPr>
          <p:cNvSpPr/>
          <p:nvPr/>
        </p:nvSpPr>
        <p:spPr>
          <a:xfrm>
            <a:off x="46299"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Rectangle 3">
            <a:extLst>
              <a:ext uri="{FF2B5EF4-FFF2-40B4-BE49-F238E27FC236}">
                <a16:creationId xmlns:a16="http://schemas.microsoft.com/office/drawing/2014/main" id="{2D36DC6A-D6A6-B6F7-63B8-4A70148DD42E}"/>
              </a:ext>
            </a:extLst>
          </p:cNvPr>
          <p:cNvSpPr txBox="1">
            <a:spLocks noChangeArrowheads="1"/>
          </p:cNvSpPr>
          <p:nvPr/>
        </p:nvSpPr>
        <p:spPr>
          <a:xfrm>
            <a:off x="168522" y="551438"/>
            <a:ext cx="8806956" cy="5975822"/>
          </a:xfrm>
          <a:prstGeom prst="rect">
            <a:avLst/>
          </a:prstGeom>
          <a:ln>
            <a:solidFill>
              <a:schemeClr val="accent1">
                <a:shade val="15000"/>
              </a:schemeClr>
            </a:solidFill>
          </a:ln>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50000"/>
              </a:lnSpc>
              <a:spcBef>
                <a:spcPts val="1200"/>
              </a:spcBef>
              <a:spcAft>
                <a:spcPts val="200"/>
              </a:spcAft>
              <a:buClr>
                <a:srgbClr val="1F497D">
                  <a:lumMod val="40000"/>
                  <a:lumOff val="60000"/>
                </a:srgbClr>
              </a:buClr>
              <a:buSzPct val="100000"/>
              <a:buFont typeface="Wingdings" panose="05000000000000000000" pitchFamily="2" charset="2"/>
              <a:buChar char="u"/>
              <a:tabLst/>
              <a:defRPr/>
            </a:pPr>
            <a:r>
              <a:rPr kumimoji="1" lang="ja-JP" altLang="en-US" sz="28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ケアマネジャー等は、契約に基づいて関わり、高齢者の</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日常を支えるケア</a:t>
            </a:r>
            <a:r>
              <a:rPr kumimoji="1" lang="ja-JP" altLang="en-US" sz="28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を担当（虐待対応中もケアを担当）</a:t>
            </a:r>
            <a:endParaRPr kumimoji="1" lang="en-US" altLang="ja-JP" sz="28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66928" marR="0" lvl="2" indent="-182880" algn="l" defTabSz="914400" rtl="0" eaLnBrk="1" fontAlgn="auto" latinLnBrk="0" hangingPunct="1">
              <a:lnSpc>
                <a:spcPct val="150000"/>
              </a:lnSpc>
              <a:spcBef>
                <a:spcPts val="200"/>
              </a:spcBef>
              <a:spcAft>
                <a:spcPts val="400"/>
              </a:spcAft>
              <a:buClr>
                <a:srgbClr val="1F497D">
                  <a:lumMod val="40000"/>
                  <a:lumOff val="60000"/>
                </a:srgbClr>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利用者や介護するご家族の出席を基本とし、その意向に基づいて、プラン内容を決定していく</a:t>
            </a: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1440" marR="0" lvl="0" indent="-91440" algn="l" defTabSz="914400" rtl="0" eaLnBrk="1" fontAlgn="auto" latinLnBrk="0" hangingPunct="1">
              <a:lnSpc>
                <a:spcPct val="150000"/>
              </a:lnSpc>
              <a:spcBef>
                <a:spcPts val="1200"/>
              </a:spcBef>
              <a:spcAft>
                <a:spcPts val="200"/>
              </a:spcAft>
              <a:buClr>
                <a:srgbClr val="1F497D">
                  <a:lumMod val="40000"/>
                  <a:lumOff val="60000"/>
                </a:srgbClr>
              </a:buClr>
              <a:buSzPct val="100000"/>
              <a:buFont typeface="Wingdings" panose="05000000000000000000" pitchFamily="2" charset="2"/>
              <a:buChar char="u"/>
              <a:tabLst/>
              <a:defRPr/>
            </a:pPr>
            <a:r>
              <a:rPr kumimoji="1" lang="ja-JP" altLang="en-US"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区市</a:t>
            </a:r>
            <a:r>
              <a:rPr kumimoji="1" lang="ja-JP" altLang="en-US" sz="26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町村（地域包括支援センター）は、高齢者虐待防止法の法的責任に基づいて関わり、</a:t>
            </a:r>
            <a:r>
              <a:rPr kumimoji="1" lang="ja-JP" altLang="en-US" sz="26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虐待を解消するための計画</a:t>
            </a:r>
            <a:r>
              <a:rPr kumimoji="1" lang="ja-JP" altLang="en-US" sz="26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を担当（ピンポイントの関わり）</a:t>
            </a:r>
            <a:endParaRPr kumimoji="1" lang="en-US" altLang="ja-JP" sz="26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66928" marR="0" lvl="2" indent="-182880" algn="l" defTabSz="914400" rtl="0" eaLnBrk="1" fontAlgn="auto" latinLnBrk="0" hangingPunct="1">
              <a:lnSpc>
                <a:spcPct val="150000"/>
              </a:lnSpc>
              <a:spcBef>
                <a:spcPts val="200"/>
              </a:spcBef>
              <a:spcAft>
                <a:spcPts val="400"/>
              </a:spcAft>
              <a:buClr>
                <a:srgbClr val="1F497D">
                  <a:lumMod val="40000"/>
                  <a:lumOff val="60000"/>
                </a:srgbClr>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虐待対応における事実確認、支援計画の策定は地域包括・</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区市町村の</a:t>
            </a:r>
            <a:r>
              <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役割</a:t>
            </a: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66928" marR="0" lvl="2" indent="-182880" algn="l" defTabSz="914400" rtl="0" eaLnBrk="1" fontAlgn="auto" latinLnBrk="0" hangingPunct="1">
              <a:lnSpc>
                <a:spcPct val="150000"/>
              </a:lnSpc>
              <a:spcBef>
                <a:spcPts val="200"/>
              </a:spcBef>
              <a:spcAft>
                <a:spcPts val="400"/>
              </a:spcAft>
              <a:buClr>
                <a:srgbClr val="1F497D">
                  <a:lumMod val="40000"/>
                  <a:lumOff val="60000"/>
                </a:srgbClr>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虐待を解消するための課題に着目し、関係する機関の具体的行動計画を策定する（会議には原則、本人も家族も出席しない）</a:t>
            </a: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66928" marR="0" lvl="2" indent="-182880" algn="l" defTabSz="914400" rtl="0" eaLnBrk="1" fontAlgn="auto" latinLnBrk="0" hangingPunct="1">
              <a:lnSpc>
                <a:spcPct val="150000"/>
              </a:lnSpc>
              <a:spcBef>
                <a:spcPts val="200"/>
              </a:spcBef>
              <a:spcAft>
                <a:spcPts val="400"/>
              </a:spcAft>
              <a:buClr>
                <a:srgbClr val="1F497D">
                  <a:lumMod val="40000"/>
                  <a:lumOff val="60000"/>
                </a:srgbClr>
              </a:buClr>
              <a:buSzTx/>
              <a:buFont typeface="Arial" panose="020B0604020202020204" pitchFamily="34" charset="0"/>
              <a:buChar char="•"/>
              <a:tabLst/>
              <a:defRPr/>
            </a:pPr>
            <a:endPar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スライド番号プレースホルダー 4">
            <a:extLst>
              <a:ext uri="{FF2B5EF4-FFF2-40B4-BE49-F238E27FC236}">
                <a16:creationId xmlns:a16="http://schemas.microsoft.com/office/drawing/2014/main" id="{B0AA8620-555C-4C44-8BB0-823B06C141BD}"/>
              </a:ext>
            </a:extLst>
          </p:cNvPr>
          <p:cNvSpPr>
            <a:spLocks noGrp="1"/>
          </p:cNvSpPr>
          <p:nvPr>
            <p:ph type="sldNum" sz="quarter" idx="12"/>
          </p:nvPr>
        </p:nvSpPr>
        <p:spPr>
          <a:xfrm>
            <a:off x="8898915" y="6288595"/>
            <a:ext cx="370390" cy="23866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EF9944-A4F6-4C59-AEBD-678D6480B8EA}" type="slidenum">
              <a:rPr kumimoji="1" lang="en-US" sz="82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58</a:t>
            </a:fld>
            <a:endParaRPr kumimoji="1" lang="en-US" sz="825"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7" name="四角形: 角を丸くする 6">
            <a:extLst>
              <a:ext uri="{FF2B5EF4-FFF2-40B4-BE49-F238E27FC236}">
                <a16:creationId xmlns:a16="http://schemas.microsoft.com/office/drawing/2014/main" id="{A096A5B3-1A4F-9190-7395-68986885B5D6}"/>
              </a:ext>
            </a:extLst>
          </p:cNvPr>
          <p:cNvSpPr/>
          <p:nvPr/>
        </p:nvSpPr>
        <p:spPr>
          <a:xfrm>
            <a:off x="126125" y="85838"/>
            <a:ext cx="1702676"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2698006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フクロウ博士のイラスト">
            <a:extLst>
              <a:ext uri="{FF2B5EF4-FFF2-40B4-BE49-F238E27FC236}">
                <a16:creationId xmlns:a16="http://schemas.microsoft.com/office/drawing/2014/main" id="{51799524-5817-C065-229F-F74179B747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44229" y="4992524"/>
            <a:ext cx="1451429" cy="156067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727AE02F-DD58-50F1-9E48-F0519B64A22F}"/>
              </a:ext>
            </a:extLst>
          </p:cNvPr>
          <p:cNvSpPr/>
          <p:nvPr/>
        </p:nvSpPr>
        <p:spPr>
          <a:xfrm>
            <a:off x="1608837" y="554301"/>
            <a:ext cx="7053943" cy="1103086"/>
          </a:xfrm>
          <a:custGeom>
            <a:avLst/>
            <a:gdLst>
              <a:gd name="connsiteX0" fmla="*/ 0 w 7053943"/>
              <a:gd name="connsiteY0" fmla="*/ 0 h 1103086"/>
              <a:gd name="connsiteX1" fmla="*/ 711807 w 7053943"/>
              <a:gd name="connsiteY1" fmla="*/ 0 h 1103086"/>
              <a:gd name="connsiteX2" fmla="*/ 1141456 w 7053943"/>
              <a:gd name="connsiteY2" fmla="*/ 0 h 1103086"/>
              <a:gd name="connsiteX3" fmla="*/ 1712184 w 7053943"/>
              <a:gd name="connsiteY3" fmla="*/ 0 h 1103086"/>
              <a:gd name="connsiteX4" fmla="*/ 2494531 w 7053943"/>
              <a:gd name="connsiteY4" fmla="*/ 0 h 1103086"/>
              <a:gd name="connsiteX5" fmla="*/ 3135798 w 7053943"/>
              <a:gd name="connsiteY5" fmla="*/ 0 h 1103086"/>
              <a:gd name="connsiteX6" fmla="*/ 3847605 w 7053943"/>
              <a:gd name="connsiteY6" fmla="*/ 0 h 1103086"/>
              <a:gd name="connsiteX7" fmla="*/ 4418333 w 7053943"/>
              <a:gd name="connsiteY7" fmla="*/ 0 h 1103086"/>
              <a:gd name="connsiteX8" fmla="*/ 5059601 w 7053943"/>
              <a:gd name="connsiteY8" fmla="*/ 0 h 1103086"/>
              <a:gd name="connsiteX9" fmla="*/ 5841947 w 7053943"/>
              <a:gd name="connsiteY9" fmla="*/ 0 h 1103086"/>
              <a:gd name="connsiteX10" fmla="*/ 6342136 w 7053943"/>
              <a:gd name="connsiteY10" fmla="*/ 0 h 1103086"/>
              <a:gd name="connsiteX11" fmla="*/ 7053943 w 7053943"/>
              <a:gd name="connsiteY11" fmla="*/ 0 h 1103086"/>
              <a:gd name="connsiteX12" fmla="*/ 7053943 w 7053943"/>
              <a:gd name="connsiteY12" fmla="*/ 529481 h 1103086"/>
              <a:gd name="connsiteX13" fmla="*/ 7053943 w 7053943"/>
              <a:gd name="connsiteY13" fmla="*/ 1103086 h 1103086"/>
              <a:gd name="connsiteX14" fmla="*/ 6412675 w 7053943"/>
              <a:gd name="connsiteY14" fmla="*/ 1103086 h 1103086"/>
              <a:gd name="connsiteX15" fmla="*/ 5771408 w 7053943"/>
              <a:gd name="connsiteY15" fmla="*/ 1103086 h 1103086"/>
              <a:gd name="connsiteX16" fmla="*/ 5271219 w 7053943"/>
              <a:gd name="connsiteY16" fmla="*/ 1103086 h 1103086"/>
              <a:gd name="connsiteX17" fmla="*/ 4629952 w 7053943"/>
              <a:gd name="connsiteY17" fmla="*/ 1103086 h 1103086"/>
              <a:gd name="connsiteX18" fmla="*/ 3988684 w 7053943"/>
              <a:gd name="connsiteY18" fmla="*/ 1103086 h 1103086"/>
              <a:gd name="connsiteX19" fmla="*/ 3347417 w 7053943"/>
              <a:gd name="connsiteY19" fmla="*/ 1103086 h 1103086"/>
              <a:gd name="connsiteX20" fmla="*/ 2706149 w 7053943"/>
              <a:gd name="connsiteY20" fmla="*/ 1103086 h 1103086"/>
              <a:gd name="connsiteX21" fmla="*/ 2135421 w 7053943"/>
              <a:gd name="connsiteY21" fmla="*/ 1103086 h 1103086"/>
              <a:gd name="connsiteX22" fmla="*/ 1423614 w 7053943"/>
              <a:gd name="connsiteY22" fmla="*/ 1103086 h 1103086"/>
              <a:gd name="connsiteX23" fmla="*/ 782346 w 7053943"/>
              <a:gd name="connsiteY23" fmla="*/ 1103086 h 1103086"/>
              <a:gd name="connsiteX24" fmla="*/ 0 w 7053943"/>
              <a:gd name="connsiteY24" fmla="*/ 1103086 h 1103086"/>
              <a:gd name="connsiteX25" fmla="*/ 0 w 7053943"/>
              <a:gd name="connsiteY25" fmla="*/ 529481 h 1103086"/>
              <a:gd name="connsiteX26" fmla="*/ 0 w 7053943"/>
              <a:gd name="connsiteY26"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53943" h="1103086" fill="none" extrusionOk="0">
                <a:moveTo>
                  <a:pt x="0" y="0"/>
                </a:moveTo>
                <a:cubicBezTo>
                  <a:pt x="353674" y="-19223"/>
                  <a:pt x="481619" y="30602"/>
                  <a:pt x="711807" y="0"/>
                </a:cubicBezTo>
                <a:cubicBezTo>
                  <a:pt x="941995" y="-30602"/>
                  <a:pt x="933364" y="4898"/>
                  <a:pt x="1141456" y="0"/>
                </a:cubicBezTo>
                <a:cubicBezTo>
                  <a:pt x="1349548" y="-4898"/>
                  <a:pt x="1463716" y="11520"/>
                  <a:pt x="1712184" y="0"/>
                </a:cubicBezTo>
                <a:cubicBezTo>
                  <a:pt x="1960652" y="-11520"/>
                  <a:pt x="2250012" y="4625"/>
                  <a:pt x="2494531" y="0"/>
                </a:cubicBezTo>
                <a:cubicBezTo>
                  <a:pt x="2739050" y="-4625"/>
                  <a:pt x="2959980" y="-2537"/>
                  <a:pt x="3135798" y="0"/>
                </a:cubicBezTo>
                <a:cubicBezTo>
                  <a:pt x="3311616" y="2537"/>
                  <a:pt x="3539162" y="-34736"/>
                  <a:pt x="3847605" y="0"/>
                </a:cubicBezTo>
                <a:cubicBezTo>
                  <a:pt x="4156048" y="34736"/>
                  <a:pt x="4219261" y="-12097"/>
                  <a:pt x="4418333" y="0"/>
                </a:cubicBezTo>
                <a:cubicBezTo>
                  <a:pt x="4617405" y="12097"/>
                  <a:pt x="4837533" y="3749"/>
                  <a:pt x="5059601" y="0"/>
                </a:cubicBezTo>
                <a:cubicBezTo>
                  <a:pt x="5281669" y="-3749"/>
                  <a:pt x="5646941" y="-7249"/>
                  <a:pt x="5841947" y="0"/>
                </a:cubicBezTo>
                <a:cubicBezTo>
                  <a:pt x="6036953" y="7249"/>
                  <a:pt x="6228592" y="5083"/>
                  <a:pt x="6342136" y="0"/>
                </a:cubicBezTo>
                <a:cubicBezTo>
                  <a:pt x="6455680" y="-5083"/>
                  <a:pt x="6834523" y="-5113"/>
                  <a:pt x="7053943" y="0"/>
                </a:cubicBezTo>
                <a:cubicBezTo>
                  <a:pt x="7064255" y="157042"/>
                  <a:pt x="7044919" y="361820"/>
                  <a:pt x="7053943" y="529481"/>
                </a:cubicBezTo>
                <a:cubicBezTo>
                  <a:pt x="7062967" y="697142"/>
                  <a:pt x="7055917" y="918432"/>
                  <a:pt x="7053943" y="1103086"/>
                </a:cubicBezTo>
                <a:cubicBezTo>
                  <a:pt x="6846308" y="1081017"/>
                  <a:pt x="6660522" y="1091593"/>
                  <a:pt x="6412675" y="1103086"/>
                </a:cubicBezTo>
                <a:cubicBezTo>
                  <a:pt x="6164828" y="1114579"/>
                  <a:pt x="6048844" y="1071453"/>
                  <a:pt x="5771408" y="1103086"/>
                </a:cubicBezTo>
                <a:cubicBezTo>
                  <a:pt x="5493972" y="1134719"/>
                  <a:pt x="5475139" y="1106704"/>
                  <a:pt x="5271219" y="1103086"/>
                </a:cubicBezTo>
                <a:cubicBezTo>
                  <a:pt x="5067299" y="1099468"/>
                  <a:pt x="4865876" y="1079005"/>
                  <a:pt x="4629952" y="1103086"/>
                </a:cubicBezTo>
                <a:cubicBezTo>
                  <a:pt x="4394028" y="1127167"/>
                  <a:pt x="4257717" y="1131969"/>
                  <a:pt x="3988684" y="1103086"/>
                </a:cubicBezTo>
                <a:cubicBezTo>
                  <a:pt x="3719651" y="1074203"/>
                  <a:pt x="3636799" y="1101245"/>
                  <a:pt x="3347417" y="1103086"/>
                </a:cubicBezTo>
                <a:cubicBezTo>
                  <a:pt x="3058035" y="1104927"/>
                  <a:pt x="2917236" y="1121331"/>
                  <a:pt x="2706149" y="1103086"/>
                </a:cubicBezTo>
                <a:cubicBezTo>
                  <a:pt x="2495062" y="1084841"/>
                  <a:pt x="2298730" y="1114144"/>
                  <a:pt x="2135421" y="1103086"/>
                </a:cubicBezTo>
                <a:cubicBezTo>
                  <a:pt x="1972112" y="1092028"/>
                  <a:pt x="1625667" y="1089968"/>
                  <a:pt x="1423614" y="1103086"/>
                </a:cubicBezTo>
                <a:cubicBezTo>
                  <a:pt x="1221561" y="1116204"/>
                  <a:pt x="1053365" y="1102732"/>
                  <a:pt x="782346" y="1103086"/>
                </a:cubicBezTo>
                <a:cubicBezTo>
                  <a:pt x="511327" y="1103440"/>
                  <a:pt x="178815" y="1088091"/>
                  <a:pt x="0" y="1103086"/>
                </a:cubicBezTo>
                <a:cubicBezTo>
                  <a:pt x="17612" y="855667"/>
                  <a:pt x="-10267" y="661841"/>
                  <a:pt x="0" y="529481"/>
                </a:cubicBezTo>
                <a:cubicBezTo>
                  <a:pt x="10267" y="397121"/>
                  <a:pt x="1027" y="194984"/>
                  <a:pt x="0" y="0"/>
                </a:cubicBezTo>
                <a:close/>
              </a:path>
              <a:path w="7053943" h="1103086" stroke="0" extrusionOk="0">
                <a:moveTo>
                  <a:pt x="0" y="0"/>
                </a:moveTo>
                <a:cubicBezTo>
                  <a:pt x="187023" y="27330"/>
                  <a:pt x="436827" y="4245"/>
                  <a:pt x="570728" y="0"/>
                </a:cubicBezTo>
                <a:cubicBezTo>
                  <a:pt x="704629" y="-4245"/>
                  <a:pt x="911073" y="-16340"/>
                  <a:pt x="1000377" y="0"/>
                </a:cubicBezTo>
                <a:cubicBezTo>
                  <a:pt x="1089681" y="16340"/>
                  <a:pt x="1594993" y="4732"/>
                  <a:pt x="1782724" y="0"/>
                </a:cubicBezTo>
                <a:cubicBezTo>
                  <a:pt x="1970455" y="-4732"/>
                  <a:pt x="2076420" y="-11337"/>
                  <a:pt x="2353452" y="0"/>
                </a:cubicBezTo>
                <a:cubicBezTo>
                  <a:pt x="2630484" y="11337"/>
                  <a:pt x="2692615" y="12989"/>
                  <a:pt x="2924180" y="0"/>
                </a:cubicBezTo>
                <a:cubicBezTo>
                  <a:pt x="3155745" y="-12989"/>
                  <a:pt x="3409532" y="-22658"/>
                  <a:pt x="3706526" y="0"/>
                </a:cubicBezTo>
                <a:cubicBezTo>
                  <a:pt x="4003520" y="22658"/>
                  <a:pt x="4087938" y="-1643"/>
                  <a:pt x="4206715" y="0"/>
                </a:cubicBezTo>
                <a:cubicBezTo>
                  <a:pt x="4325492" y="1643"/>
                  <a:pt x="4674670" y="-604"/>
                  <a:pt x="4989062" y="0"/>
                </a:cubicBezTo>
                <a:cubicBezTo>
                  <a:pt x="5303454" y="604"/>
                  <a:pt x="5405376" y="16400"/>
                  <a:pt x="5771408" y="0"/>
                </a:cubicBezTo>
                <a:cubicBezTo>
                  <a:pt x="6137440" y="-16400"/>
                  <a:pt x="6226990" y="16006"/>
                  <a:pt x="6412675" y="0"/>
                </a:cubicBezTo>
                <a:cubicBezTo>
                  <a:pt x="6598360" y="-16006"/>
                  <a:pt x="6809422" y="-25904"/>
                  <a:pt x="7053943" y="0"/>
                </a:cubicBezTo>
                <a:cubicBezTo>
                  <a:pt x="7045928" y="238814"/>
                  <a:pt x="7040361" y="277755"/>
                  <a:pt x="7053943" y="540512"/>
                </a:cubicBezTo>
                <a:cubicBezTo>
                  <a:pt x="7067525" y="803269"/>
                  <a:pt x="7071159" y="844678"/>
                  <a:pt x="7053943" y="1103086"/>
                </a:cubicBezTo>
                <a:cubicBezTo>
                  <a:pt x="6829332" y="1079646"/>
                  <a:pt x="6599825" y="1121427"/>
                  <a:pt x="6412675" y="1103086"/>
                </a:cubicBezTo>
                <a:cubicBezTo>
                  <a:pt x="6225525" y="1084745"/>
                  <a:pt x="6019921" y="1104793"/>
                  <a:pt x="5912487" y="1103086"/>
                </a:cubicBezTo>
                <a:cubicBezTo>
                  <a:pt x="5805053" y="1101379"/>
                  <a:pt x="5472694" y="1078052"/>
                  <a:pt x="5271219" y="1103086"/>
                </a:cubicBezTo>
                <a:cubicBezTo>
                  <a:pt x="5069744" y="1128120"/>
                  <a:pt x="4861752" y="1118065"/>
                  <a:pt x="4488873" y="1103086"/>
                </a:cubicBezTo>
                <a:cubicBezTo>
                  <a:pt x="4115994" y="1088107"/>
                  <a:pt x="4137085" y="1114223"/>
                  <a:pt x="3847605" y="1103086"/>
                </a:cubicBezTo>
                <a:cubicBezTo>
                  <a:pt x="3558125" y="1091949"/>
                  <a:pt x="3576296" y="1098444"/>
                  <a:pt x="3417956" y="1103086"/>
                </a:cubicBezTo>
                <a:cubicBezTo>
                  <a:pt x="3259616" y="1107728"/>
                  <a:pt x="3091082" y="1120806"/>
                  <a:pt x="2917767" y="1103086"/>
                </a:cubicBezTo>
                <a:cubicBezTo>
                  <a:pt x="2744452" y="1085366"/>
                  <a:pt x="2508578" y="1097704"/>
                  <a:pt x="2135421" y="1103086"/>
                </a:cubicBezTo>
                <a:cubicBezTo>
                  <a:pt x="1762264" y="1108468"/>
                  <a:pt x="1710749" y="1072518"/>
                  <a:pt x="1494153" y="1103086"/>
                </a:cubicBezTo>
                <a:cubicBezTo>
                  <a:pt x="1277557" y="1133654"/>
                  <a:pt x="1177993" y="1098751"/>
                  <a:pt x="993965" y="1103086"/>
                </a:cubicBezTo>
                <a:cubicBezTo>
                  <a:pt x="809937" y="1107421"/>
                  <a:pt x="355780" y="1120129"/>
                  <a:pt x="0" y="1103086"/>
                </a:cubicBezTo>
                <a:cubicBezTo>
                  <a:pt x="10992" y="992593"/>
                  <a:pt x="-11509" y="825529"/>
                  <a:pt x="0" y="584636"/>
                </a:cubicBezTo>
                <a:cubicBezTo>
                  <a:pt x="11509" y="343743"/>
                  <a:pt x="21307" y="137113"/>
                  <a:pt x="0" y="0"/>
                </a:cubicBezTo>
                <a:close/>
              </a:path>
            </a:pathLst>
          </a:custGeom>
          <a:solidFill>
            <a:srgbClr val="002060"/>
          </a:solidFill>
          <a:ln cmpd="tri">
            <a:solidFill>
              <a:schemeClr val="accent5">
                <a:lumMod val="7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虐待対応ケース会議とは？</a:t>
            </a:r>
            <a:endParaRPr kumimoji="1" lang="en-US"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正方形/長方形 4">
            <a:extLst>
              <a:ext uri="{FF2B5EF4-FFF2-40B4-BE49-F238E27FC236}">
                <a16:creationId xmlns:a16="http://schemas.microsoft.com/office/drawing/2014/main" id="{C526BA25-016F-691E-4AA5-CA5D5A3C25B8}"/>
              </a:ext>
            </a:extLst>
          </p:cNvPr>
          <p:cNvSpPr/>
          <p:nvPr/>
        </p:nvSpPr>
        <p:spPr>
          <a:xfrm>
            <a:off x="317065" y="1937657"/>
            <a:ext cx="8478593" cy="4615543"/>
          </a:xfrm>
          <a:custGeom>
            <a:avLst/>
            <a:gdLst>
              <a:gd name="connsiteX0" fmla="*/ 0 w 8478593"/>
              <a:gd name="connsiteY0" fmla="*/ 0 h 4615543"/>
              <a:gd name="connsiteX1" fmla="*/ 482628 w 8478593"/>
              <a:gd name="connsiteY1" fmla="*/ 0 h 4615543"/>
              <a:gd name="connsiteX2" fmla="*/ 880469 w 8478593"/>
              <a:gd name="connsiteY2" fmla="*/ 0 h 4615543"/>
              <a:gd name="connsiteX3" fmla="*/ 1447883 w 8478593"/>
              <a:gd name="connsiteY3" fmla="*/ 0 h 4615543"/>
              <a:gd name="connsiteX4" fmla="*/ 2100082 w 8478593"/>
              <a:gd name="connsiteY4" fmla="*/ 0 h 4615543"/>
              <a:gd name="connsiteX5" fmla="*/ 2837068 w 8478593"/>
              <a:gd name="connsiteY5" fmla="*/ 0 h 4615543"/>
              <a:gd name="connsiteX6" fmla="*/ 3319695 w 8478593"/>
              <a:gd name="connsiteY6" fmla="*/ 0 h 4615543"/>
              <a:gd name="connsiteX7" fmla="*/ 3887109 w 8478593"/>
              <a:gd name="connsiteY7" fmla="*/ 0 h 4615543"/>
              <a:gd name="connsiteX8" fmla="*/ 4708880 w 8478593"/>
              <a:gd name="connsiteY8" fmla="*/ 0 h 4615543"/>
              <a:gd name="connsiteX9" fmla="*/ 5445866 w 8478593"/>
              <a:gd name="connsiteY9" fmla="*/ 0 h 4615543"/>
              <a:gd name="connsiteX10" fmla="*/ 5843707 w 8478593"/>
              <a:gd name="connsiteY10" fmla="*/ 0 h 4615543"/>
              <a:gd name="connsiteX11" fmla="*/ 6326335 w 8478593"/>
              <a:gd name="connsiteY11" fmla="*/ 0 h 4615543"/>
              <a:gd name="connsiteX12" fmla="*/ 6724176 w 8478593"/>
              <a:gd name="connsiteY12" fmla="*/ 0 h 4615543"/>
              <a:gd name="connsiteX13" fmla="*/ 7461162 w 8478593"/>
              <a:gd name="connsiteY13" fmla="*/ 0 h 4615543"/>
              <a:gd name="connsiteX14" fmla="*/ 8478593 w 8478593"/>
              <a:gd name="connsiteY14" fmla="*/ 0 h 4615543"/>
              <a:gd name="connsiteX15" fmla="*/ 8478593 w 8478593"/>
              <a:gd name="connsiteY15" fmla="*/ 520897 h 4615543"/>
              <a:gd name="connsiteX16" fmla="*/ 8478593 w 8478593"/>
              <a:gd name="connsiteY16" fmla="*/ 1226416 h 4615543"/>
              <a:gd name="connsiteX17" fmla="*/ 8478593 w 8478593"/>
              <a:gd name="connsiteY17" fmla="*/ 1885779 h 4615543"/>
              <a:gd name="connsiteX18" fmla="*/ 8478593 w 8478593"/>
              <a:gd name="connsiteY18" fmla="*/ 2591298 h 4615543"/>
              <a:gd name="connsiteX19" fmla="*/ 8478593 w 8478593"/>
              <a:gd name="connsiteY19" fmla="*/ 3250661 h 4615543"/>
              <a:gd name="connsiteX20" fmla="*/ 8478593 w 8478593"/>
              <a:gd name="connsiteY20" fmla="*/ 3910024 h 4615543"/>
              <a:gd name="connsiteX21" fmla="*/ 8478593 w 8478593"/>
              <a:gd name="connsiteY21" fmla="*/ 4615543 h 4615543"/>
              <a:gd name="connsiteX22" fmla="*/ 7911179 w 8478593"/>
              <a:gd name="connsiteY22" fmla="*/ 4615543 h 4615543"/>
              <a:gd name="connsiteX23" fmla="*/ 7258980 w 8478593"/>
              <a:gd name="connsiteY23" fmla="*/ 4615543 h 4615543"/>
              <a:gd name="connsiteX24" fmla="*/ 6776352 w 8478593"/>
              <a:gd name="connsiteY24" fmla="*/ 4615543 h 4615543"/>
              <a:gd name="connsiteX25" fmla="*/ 6208939 w 8478593"/>
              <a:gd name="connsiteY25" fmla="*/ 4615543 h 4615543"/>
              <a:gd name="connsiteX26" fmla="*/ 5641525 w 8478593"/>
              <a:gd name="connsiteY26" fmla="*/ 4615543 h 4615543"/>
              <a:gd name="connsiteX27" fmla="*/ 5158898 w 8478593"/>
              <a:gd name="connsiteY27" fmla="*/ 4615543 h 4615543"/>
              <a:gd name="connsiteX28" fmla="*/ 4761056 w 8478593"/>
              <a:gd name="connsiteY28" fmla="*/ 4615543 h 4615543"/>
              <a:gd name="connsiteX29" fmla="*/ 4363214 w 8478593"/>
              <a:gd name="connsiteY29" fmla="*/ 4615543 h 4615543"/>
              <a:gd name="connsiteX30" fmla="*/ 3880587 w 8478593"/>
              <a:gd name="connsiteY30" fmla="*/ 4615543 h 4615543"/>
              <a:gd name="connsiteX31" fmla="*/ 3228387 w 8478593"/>
              <a:gd name="connsiteY31" fmla="*/ 4615543 h 4615543"/>
              <a:gd name="connsiteX32" fmla="*/ 2576188 w 8478593"/>
              <a:gd name="connsiteY32" fmla="*/ 4615543 h 4615543"/>
              <a:gd name="connsiteX33" fmla="*/ 2093560 w 8478593"/>
              <a:gd name="connsiteY33" fmla="*/ 4615543 h 4615543"/>
              <a:gd name="connsiteX34" fmla="*/ 1441361 w 8478593"/>
              <a:gd name="connsiteY34" fmla="*/ 4615543 h 4615543"/>
              <a:gd name="connsiteX35" fmla="*/ 704375 w 8478593"/>
              <a:gd name="connsiteY35" fmla="*/ 4615543 h 4615543"/>
              <a:gd name="connsiteX36" fmla="*/ 0 w 8478593"/>
              <a:gd name="connsiteY36" fmla="*/ 4615543 h 4615543"/>
              <a:gd name="connsiteX37" fmla="*/ 0 w 8478593"/>
              <a:gd name="connsiteY37" fmla="*/ 4048491 h 4615543"/>
              <a:gd name="connsiteX38" fmla="*/ 0 w 8478593"/>
              <a:gd name="connsiteY38" fmla="*/ 3342972 h 4615543"/>
              <a:gd name="connsiteX39" fmla="*/ 0 w 8478593"/>
              <a:gd name="connsiteY39" fmla="*/ 2775919 h 4615543"/>
              <a:gd name="connsiteX40" fmla="*/ 0 w 8478593"/>
              <a:gd name="connsiteY40" fmla="*/ 2116556 h 4615543"/>
              <a:gd name="connsiteX41" fmla="*/ 0 w 8478593"/>
              <a:gd name="connsiteY41" fmla="*/ 1549504 h 4615543"/>
              <a:gd name="connsiteX42" fmla="*/ 0 w 8478593"/>
              <a:gd name="connsiteY42" fmla="*/ 936296 h 4615543"/>
              <a:gd name="connsiteX43" fmla="*/ 0 w 8478593"/>
              <a:gd name="connsiteY43" fmla="*/ 0 h 461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78593" h="4615543" extrusionOk="0">
                <a:moveTo>
                  <a:pt x="0" y="0"/>
                </a:moveTo>
                <a:cubicBezTo>
                  <a:pt x="154004" y="-6182"/>
                  <a:pt x="367942" y="-4912"/>
                  <a:pt x="482628" y="0"/>
                </a:cubicBezTo>
                <a:cubicBezTo>
                  <a:pt x="597314" y="4912"/>
                  <a:pt x="682502" y="7632"/>
                  <a:pt x="880469" y="0"/>
                </a:cubicBezTo>
                <a:cubicBezTo>
                  <a:pt x="1078436" y="-7632"/>
                  <a:pt x="1274025" y="-13305"/>
                  <a:pt x="1447883" y="0"/>
                </a:cubicBezTo>
                <a:cubicBezTo>
                  <a:pt x="1621741" y="13305"/>
                  <a:pt x="1904996" y="-22279"/>
                  <a:pt x="2100082" y="0"/>
                </a:cubicBezTo>
                <a:cubicBezTo>
                  <a:pt x="2295168" y="22279"/>
                  <a:pt x="2613342" y="-36118"/>
                  <a:pt x="2837068" y="0"/>
                </a:cubicBezTo>
                <a:cubicBezTo>
                  <a:pt x="3060794" y="36118"/>
                  <a:pt x="3121256" y="-11461"/>
                  <a:pt x="3319695" y="0"/>
                </a:cubicBezTo>
                <a:cubicBezTo>
                  <a:pt x="3518134" y="11461"/>
                  <a:pt x="3639274" y="6889"/>
                  <a:pt x="3887109" y="0"/>
                </a:cubicBezTo>
                <a:cubicBezTo>
                  <a:pt x="4134944" y="-6889"/>
                  <a:pt x="4532802" y="37641"/>
                  <a:pt x="4708880" y="0"/>
                </a:cubicBezTo>
                <a:cubicBezTo>
                  <a:pt x="4884958" y="-37641"/>
                  <a:pt x="5156644" y="24499"/>
                  <a:pt x="5445866" y="0"/>
                </a:cubicBezTo>
                <a:cubicBezTo>
                  <a:pt x="5735088" y="-24499"/>
                  <a:pt x="5648204" y="-5845"/>
                  <a:pt x="5843707" y="0"/>
                </a:cubicBezTo>
                <a:cubicBezTo>
                  <a:pt x="6039210" y="5845"/>
                  <a:pt x="6183833" y="7042"/>
                  <a:pt x="6326335" y="0"/>
                </a:cubicBezTo>
                <a:cubicBezTo>
                  <a:pt x="6468837" y="-7042"/>
                  <a:pt x="6610132" y="-11162"/>
                  <a:pt x="6724176" y="0"/>
                </a:cubicBezTo>
                <a:cubicBezTo>
                  <a:pt x="6838220" y="11162"/>
                  <a:pt x="7153138" y="-31893"/>
                  <a:pt x="7461162" y="0"/>
                </a:cubicBezTo>
                <a:cubicBezTo>
                  <a:pt x="7769186" y="31893"/>
                  <a:pt x="8132843" y="4051"/>
                  <a:pt x="8478593" y="0"/>
                </a:cubicBezTo>
                <a:cubicBezTo>
                  <a:pt x="8497535" y="179170"/>
                  <a:pt x="8501832" y="361773"/>
                  <a:pt x="8478593" y="520897"/>
                </a:cubicBezTo>
                <a:cubicBezTo>
                  <a:pt x="8455354" y="680021"/>
                  <a:pt x="8494084" y="1041619"/>
                  <a:pt x="8478593" y="1226416"/>
                </a:cubicBezTo>
                <a:cubicBezTo>
                  <a:pt x="8463102" y="1411213"/>
                  <a:pt x="8452616" y="1692866"/>
                  <a:pt x="8478593" y="1885779"/>
                </a:cubicBezTo>
                <a:cubicBezTo>
                  <a:pt x="8504570" y="2078692"/>
                  <a:pt x="8509769" y="2257336"/>
                  <a:pt x="8478593" y="2591298"/>
                </a:cubicBezTo>
                <a:cubicBezTo>
                  <a:pt x="8447417" y="2925260"/>
                  <a:pt x="8472390" y="2952260"/>
                  <a:pt x="8478593" y="3250661"/>
                </a:cubicBezTo>
                <a:cubicBezTo>
                  <a:pt x="8484796" y="3549062"/>
                  <a:pt x="8466679" y="3642172"/>
                  <a:pt x="8478593" y="3910024"/>
                </a:cubicBezTo>
                <a:cubicBezTo>
                  <a:pt x="8490507" y="4177876"/>
                  <a:pt x="8446232" y="4446986"/>
                  <a:pt x="8478593" y="4615543"/>
                </a:cubicBezTo>
                <a:cubicBezTo>
                  <a:pt x="8338930" y="4639653"/>
                  <a:pt x="8122529" y="4632125"/>
                  <a:pt x="7911179" y="4615543"/>
                </a:cubicBezTo>
                <a:cubicBezTo>
                  <a:pt x="7699829" y="4598961"/>
                  <a:pt x="7528016" y="4606389"/>
                  <a:pt x="7258980" y="4615543"/>
                </a:cubicBezTo>
                <a:cubicBezTo>
                  <a:pt x="6989944" y="4624697"/>
                  <a:pt x="6924910" y="4635864"/>
                  <a:pt x="6776352" y="4615543"/>
                </a:cubicBezTo>
                <a:cubicBezTo>
                  <a:pt x="6627794" y="4595222"/>
                  <a:pt x="6328707" y="4595410"/>
                  <a:pt x="6208939" y="4615543"/>
                </a:cubicBezTo>
                <a:cubicBezTo>
                  <a:pt x="6089171" y="4635676"/>
                  <a:pt x="5825386" y="4592085"/>
                  <a:pt x="5641525" y="4615543"/>
                </a:cubicBezTo>
                <a:cubicBezTo>
                  <a:pt x="5457664" y="4639001"/>
                  <a:pt x="5384480" y="4603065"/>
                  <a:pt x="5158898" y="4615543"/>
                </a:cubicBezTo>
                <a:cubicBezTo>
                  <a:pt x="4933316" y="4628021"/>
                  <a:pt x="4887649" y="4597479"/>
                  <a:pt x="4761056" y="4615543"/>
                </a:cubicBezTo>
                <a:cubicBezTo>
                  <a:pt x="4634463" y="4633607"/>
                  <a:pt x="4471096" y="4624276"/>
                  <a:pt x="4363214" y="4615543"/>
                </a:cubicBezTo>
                <a:cubicBezTo>
                  <a:pt x="4255332" y="4606810"/>
                  <a:pt x="3988002" y="4628152"/>
                  <a:pt x="3880587" y="4615543"/>
                </a:cubicBezTo>
                <a:cubicBezTo>
                  <a:pt x="3773172" y="4602934"/>
                  <a:pt x="3383172" y="4632429"/>
                  <a:pt x="3228387" y="4615543"/>
                </a:cubicBezTo>
                <a:cubicBezTo>
                  <a:pt x="3073602" y="4598657"/>
                  <a:pt x="2855375" y="4642525"/>
                  <a:pt x="2576188" y="4615543"/>
                </a:cubicBezTo>
                <a:cubicBezTo>
                  <a:pt x="2297001" y="4588561"/>
                  <a:pt x="2293256" y="4618662"/>
                  <a:pt x="2093560" y="4615543"/>
                </a:cubicBezTo>
                <a:cubicBezTo>
                  <a:pt x="1893864" y="4612424"/>
                  <a:pt x="1749774" y="4590141"/>
                  <a:pt x="1441361" y="4615543"/>
                </a:cubicBezTo>
                <a:cubicBezTo>
                  <a:pt x="1132948" y="4640945"/>
                  <a:pt x="1070369" y="4632049"/>
                  <a:pt x="704375" y="4615543"/>
                </a:cubicBezTo>
                <a:cubicBezTo>
                  <a:pt x="338381" y="4599037"/>
                  <a:pt x="336073" y="4645960"/>
                  <a:pt x="0" y="4615543"/>
                </a:cubicBezTo>
                <a:cubicBezTo>
                  <a:pt x="-22913" y="4484672"/>
                  <a:pt x="13972" y="4330244"/>
                  <a:pt x="0" y="4048491"/>
                </a:cubicBezTo>
                <a:cubicBezTo>
                  <a:pt x="-13972" y="3766738"/>
                  <a:pt x="-11404" y="3581871"/>
                  <a:pt x="0" y="3342972"/>
                </a:cubicBezTo>
                <a:cubicBezTo>
                  <a:pt x="11404" y="3104073"/>
                  <a:pt x="-14660" y="3018622"/>
                  <a:pt x="0" y="2775919"/>
                </a:cubicBezTo>
                <a:cubicBezTo>
                  <a:pt x="14660" y="2533216"/>
                  <a:pt x="-26730" y="2280723"/>
                  <a:pt x="0" y="2116556"/>
                </a:cubicBezTo>
                <a:cubicBezTo>
                  <a:pt x="26730" y="1952389"/>
                  <a:pt x="11162" y="1827815"/>
                  <a:pt x="0" y="1549504"/>
                </a:cubicBezTo>
                <a:cubicBezTo>
                  <a:pt x="-11162" y="1271193"/>
                  <a:pt x="20340" y="1218847"/>
                  <a:pt x="0" y="936296"/>
                </a:cubicBezTo>
                <a:cubicBezTo>
                  <a:pt x="-20340" y="653745"/>
                  <a:pt x="11635" y="241123"/>
                  <a:pt x="0" y="0"/>
                </a:cubicBezTo>
                <a:close/>
              </a:path>
            </a:pathLst>
          </a:custGeom>
          <a:noFill/>
          <a:ln>
            <a:extLst>
              <a:ext uri="{C807C97D-BFC1-408E-A445-0C87EB9F89A2}">
                <ask:lineSketchStyleProps xmlns:ask="http://schemas.microsoft.com/office/drawing/2018/sketchyshapes" sd="100747574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highlight>
                  <a:srgbClr val="000080"/>
                </a:highlight>
                <a:uLnTx/>
                <a:uFillTx/>
                <a:latin typeface="UD デジタル 教科書体 NK-R" panose="02020400000000000000" pitchFamily="18" charset="-128"/>
                <a:ea typeface="UD デジタル 教科書体 NK-R" panose="02020400000000000000" pitchFamily="18" charset="-128"/>
                <a:cs typeface="+mn-cs"/>
              </a:rPr>
              <a:t>関係機関が参加</a:t>
            </a:r>
            <a:r>
              <a:rPr kumimoji="1" lang="ja-JP" altLang="en-US"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し、個別の</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虐待事例に対する虐待対応方針、計画の内容（各機関の役割、主担当者、連絡体制等）について</a:t>
            </a:r>
            <a:r>
              <a:rPr kumimoji="1" lang="ja-JP" altLang="en-US" sz="2800" b="0" i="0" u="none" strike="noStrike" kern="1200" cap="none" spc="0" normalizeH="0" baseline="0" noProof="0" dirty="0">
                <a:ln>
                  <a:noFill/>
                </a:ln>
                <a:solidFill>
                  <a:prstClr val="white"/>
                </a:solidFill>
                <a:effectLst/>
                <a:highlight>
                  <a:srgbClr val="000080"/>
                </a:highlight>
                <a:uLnTx/>
                <a:uFillTx/>
                <a:latin typeface="UD デジタル 教科書体 NK-R" panose="02020400000000000000" pitchFamily="18" charset="-128"/>
                <a:ea typeface="UD デジタル 教科書体 NK-R" panose="02020400000000000000" pitchFamily="18" charset="-128"/>
                <a:cs typeface="+mn-cs"/>
              </a:rPr>
              <a:t>協議を行う場</a:t>
            </a:r>
            <a:r>
              <a:rPr kumimoji="1" lang="ja-JP" altLang="en-US"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 を虐待対応ケース会議と言います。</a:t>
            </a:r>
            <a:endParaRPr kumimoji="1" lang="en-US" altLang="ja-JP"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事例によって、また、その時期によって、参加メンバーが適宜構成されます。</a:t>
            </a:r>
            <a:endParaRPr kumimoji="1" lang="en-US" altLang="ja-JP" sz="2800" b="0" i="0" u="none" strike="noStrike" kern="120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アセスメントを深めて虐待対応計画を作成し、</a:t>
            </a:r>
            <a:r>
              <a:rPr kumimoji="1" lang="ja-JP" altLang="en-US" sz="2800" b="0" i="0" u="none" strike="noStrike" kern="1200" cap="none" spc="0" normalizeH="0" baseline="0" noProof="0" dirty="0">
                <a:ln>
                  <a:noFill/>
                </a:ln>
                <a:solidFill>
                  <a:prstClr val="white"/>
                </a:solidFill>
                <a:effectLst/>
                <a:highlight>
                  <a:srgbClr val="000080"/>
                </a:highlight>
                <a:uLnTx/>
                <a:uFillTx/>
                <a:latin typeface="UD デジタル 教科書体 NK-R" panose="02020400000000000000" pitchFamily="18" charset="-128"/>
                <a:ea typeface="UD デジタル 教科書体 NK-R" panose="02020400000000000000" pitchFamily="18" charset="-128"/>
                <a:cs typeface="+mn-cs"/>
              </a:rPr>
              <a:t>終結に向けて支援体制を整え</a:t>
            </a:r>
            <a:r>
              <a:rPr kumimoji="1" lang="ja-JP" altLang="en-US" sz="2800" b="0" i="0" u="none" strike="noStrike" kern="120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ていきます。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5B9BD5">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97284" name="Picture 4" descr="無料イラスト かわいいフリー素材集: 英語のアルファベットのイラスト文字">
            <a:extLst>
              <a:ext uri="{FF2B5EF4-FFF2-40B4-BE49-F238E27FC236}">
                <a16:creationId xmlns:a16="http://schemas.microsoft.com/office/drawing/2014/main" id="{25C1263D-05AE-DEE7-20BF-EE216189205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6706" y="493341"/>
            <a:ext cx="1050748" cy="1232127"/>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A31240EC-6631-4345-98AE-94E08DCAAFE3}"/>
              </a:ext>
            </a:extLst>
          </p:cNvPr>
          <p:cNvSpPr>
            <a:spLocks noGrp="1"/>
          </p:cNvSpPr>
          <p:nvPr>
            <p:ph type="sldNum" sz="quarter" idx="12"/>
          </p:nvPr>
        </p:nvSpPr>
        <p:spPr>
          <a:xfrm>
            <a:off x="7003143" y="6534376"/>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D01F3A-9056-4D44-945D-93A66CBFAF1A}"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6" name="四角形: 角を丸くする 5">
            <a:extLst>
              <a:ext uri="{FF2B5EF4-FFF2-40B4-BE49-F238E27FC236}">
                <a16:creationId xmlns:a16="http://schemas.microsoft.com/office/drawing/2014/main" id="{4CA28C48-EF17-3138-2BD0-49E01BBA56DF}"/>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327352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263647"/>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面接時のポイント</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a:spLocks noGrp="1"/>
          </p:cNvSpPr>
          <p:nvPr>
            <p:ph idx="1"/>
          </p:nvPr>
        </p:nvSpPr>
        <p:spPr>
          <a:xfrm>
            <a:off x="587230" y="953695"/>
            <a:ext cx="7969540" cy="5266130"/>
          </a:xfrm>
          <a:ln>
            <a:solidFill>
              <a:schemeClr val="accent1">
                <a:shade val="15000"/>
              </a:schemeClr>
            </a:solidFill>
          </a:ln>
        </p:spPr>
        <p:txBody>
          <a:bodyPr>
            <a:normAutofit lnSpcReduction="10000"/>
          </a:bodyPr>
          <a:lstStyle/>
          <a:p>
            <a:pPr eaLnBrk="1">
              <a:lnSpc>
                <a:spcPts val="2000"/>
              </a:lnSpc>
              <a:spcBef>
                <a:spcPts val="600"/>
              </a:spcBef>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支援のために来ているという姿勢を示す</a:t>
            </a: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高齢者と養護者は分けて面接する（担当者も分ける）</a:t>
            </a: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踏み込んで聞く</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indent="-169863" eaLnBrk="1">
              <a:lnSpc>
                <a:spcPct val="100000"/>
              </a:lnSpc>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相手が「言いたくないこと」に触れた場合は、相手がどのような反応を示すか</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indent="-169863" eaLnBrk="1">
              <a:lnSpc>
                <a:spcPct val="100000"/>
              </a:lnSpc>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相手が「言い出さないこと」にも踏み込むことが必要（そこに虐待の要因の構造を理解するために重要な情報があることも）</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indent="-169863" eaLnBrk="1">
              <a:lnSpc>
                <a:spcPct val="100000"/>
              </a:lnSpc>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聴き漏らさないこと、的確に聴くことは、時に信頼関係を生む（相手のパターンを理解したうえで）</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indent="-169863" eaLnBrk="1">
              <a:lnSpc>
                <a:spcPct val="100000"/>
              </a:lnSpc>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「それから」質問で、エピソードを話すことを促す</a:t>
            </a: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プライバシー保護に留意した環境で　</a:t>
            </a:r>
            <a:r>
              <a:rPr lang="ja-JP" altLang="en-US" sz="1800" dirty="0">
                <a:latin typeface="UD デジタル 教科書体 NK-R" panose="02020400000000000000" pitchFamily="18" charset="-128"/>
                <a:ea typeface="UD デジタル 教科書体 NK-R" panose="02020400000000000000" pitchFamily="18" charset="-128"/>
              </a:rPr>
              <a:t>　　</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67096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04048" y="5877272"/>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H18)p.57</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」より引用</a:t>
            </a:r>
          </a:p>
        </p:txBody>
      </p:sp>
      <p:sp>
        <p:nvSpPr>
          <p:cNvPr id="4" name="正方形/長方形 3">
            <a:extLst>
              <a:ext uri="{FF2B5EF4-FFF2-40B4-BE49-F238E27FC236}">
                <a16:creationId xmlns:a16="http://schemas.microsoft.com/office/drawing/2014/main" id="{C7AF1494-A6A0-8953-85B9-6CEFC86D52BA}"/>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虐待対応ケース会議の参加メンバー</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88010F8-A628-C2AB-B52E-E3BACB98B87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正方形/長方形 6">
            <a:extLst>
              <a:ext uri="{FF2B5EF4-FFF2-40B4-BE49-F238E27FC236}">
                <a16:creationId xmlns:a16="http://schemas.microsoft.com/office/drawing/2014/main" id="{94D6A4FA-672C-5870-D983-4A7B9E960295}"/>
              </a:ext>
            </a:extLst>
          </p:cNvPr>
          <p:cNvSpPr/>
          <p:nvPr/>
        </p:nvSpPr>
        <p:spPr>
          <a:xfrm>
            <a:off x="0" y="505692"/>
            <a:ext cx="9101291" cy="1066245"/>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913649"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虐待対応ケース会議には、コアメンバーに加えて、今対応を行っているメンバーも加わる。</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3649"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今後、関与を依頼する機関や可能性のある機関にも参加依頼すると、効果的。</a:t>
            </a:r>
          </a:p>
        </p:txBody>
      </p:sp>
      <p:graphicFrame>
        <p:nvGraphicFramePr>
          <p:cNvPr id="8" name="表 7">
            <a:extLst>
              <a:ext uri="{FF2B5EF4-FFF2-40B4-BE49-F238E27FC236}">
                <a16:creationId xmlns:a16="http://schemas.microsoft.com/office/drawing/2014/main" id="{06948282-1F04-D72B-34F3-9411A3F5E497}"/>
              </a:ext>
            </a:extLst>
          </p:cNvPr>
          <p:cNvGraphicFramePr>
            <a:graphicFrameLocks noGrp="1"/>
          </p:cNvGraphicFramePr>
          <p:nvPr>
            <p:extLst>
              <p:ext uri="{D42A27DB-BD31-4B8C-83A1-F6EECF244321}">
                <p14:modId xmlns:p14="http://schemas.microsoft.com/office/powerpoint/2010/main" val="3426238941"/>
              </p:ext>
            </p:extLst>
          </p:nvPr>
        </p:nvGraphicFramePr>
        <p:xfrm>
          <a:off x="366282" y="1882234"/>
          <a:ext cx="8368726" cy="3995037"/>
        </p:xfrm>
        <a:graphic>
          <a:graphicData uri="http://schemas.openxmlformats.org/drawingml/2006/table">
            <a:tbl>
              <a:tblPr firstRow="1" bandRow="1">
                <a:tableStyleId>{5940675A-B579-460E-94D1-54222C63F5DA}</a:tableStyleId>
              </a:tblPr>
              <a:tblGrid>
                <a:gridCol w="2450841">
                  <a:extLst>
                    <a:ext uri="{9D8B030D-6E8A-4147-A177-3AD203B41FA5}">
                      <a16:colId xmlns:a16="http://schemas.microsoft.com/office/drawing/2014/main" val="1482429889"/>
                    </a:ext>
                  </a:extLst>
                </a:gridCol>
                <a:gridCol w="5917885">
                  <a:extLst>
                    <a:ext uri="{9D8B030D-6E8A-4147-A177-3AD203B41FA5}">
                      <a16:colId xmlns:a16="http://schemas.microsoft.com/office/drawing/2014/main" val="3515450944"/>
                    </a:ext>
                  </a:extLst>
                </a:gridCol>
              </a:tblGrid>
              <a:tr h="1352393">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コアメンバー</a:t>
                      </a:r>
                    </a:p>
                  </a:txBody>
                  <a:tcP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高齢者虐待防止事務を担当する市町村職員及び担当部局管理職。事務を委託した場合は、委託先の担当職員を含む。</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事例対応にあたって緊急の判断が求められることがあるため、市町村担当部局管理職は必須。</a:t>
                      </a:r>
                    </a:p>
                  </a:txBody>
                  <a:tcPr/>
                </a:tc>
                <a:extLst>
                  <a:ext uri="{0D108BD9-81ED-4DB2-BD59-A6C34878D82A}">
                    <a16:rowId xmlns:a16="http://schemas.microsoft.com/office/drawing/2014/main" val="2311068500"/>
                  </a:ext>
                </a:extLst>
              </a:tr>
              <a:tr h="1623338">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事例対応メンバー</a:t>
                      </a:r>
                    </a:p>
                  </a:txBody>
                  <a:tcP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虐待の事例に応じて、必要な支援が提供できる各機関等の実務担当者を召集する。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メンバーは事例によって代わるが、「保健医療福祉サービス介入ネットワーク」と構成する各機関を中心に、「早期発見・見守りネットワーク」構成機関等の参加も検討する。</a:t>
                      </a:r>
                    </a:p>
                  </a:txBody>
                  <a:tcPr/>
                </a:tc>
                <a:extLst>
                  <a:ext uri="{0D108BD9-81ED-4DB2-BD59-A6C34878D82A}">
                    <a16:rowId xmlns:a16="http://schemas.microsoft.com/office/drawing/2014/main" val="165745896"/>
                  </a:ext>
                </a:extLst>
              </a:tr>
              <a:tr h="1019306">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専門家チーム</a:t>
                      </a:r>
                    </a:p>
                  </a:txBody>
                  <a:tcP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虐待の事例に応じて、専門的な対応が必要となる場合には「</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関係</a:t>
                      </a:r>
                      <a:r>
                        <a:rPr kumimoji="1" lang="ja-JP" altLang="en-US" sz="1600" dirty="0">
                          <a:latin typeface="UD デジタル 教科書体 NK-R" panose="02020400000000000000" pitchFamily="18" charset="-128"/>
                          <a:ea typeface="UD デジタル 教科書体 NK-R" panose="02020400000000000000" pitchFamily="18" charset="-128"/>
                        </a:rPr>
                        <a:t>専門機関介入支援ネットワーク」を構成する機関の実務担当者を召集し、専門的な対応を図る。</a:t>
                      </a:r>
                    </a:p>
                  </a:txBody>
                  <a:tcPr/>
                </a:tc>
                <a:extLst>
                  <a:ext uri="{0D108BD9-81ED-4DB2-BD59-A6C34878D82A}">
                    <a16:rowId xmlns:a16="http://schemas.microsoft.com/office/drawing/2014/main" val="2932587815"/>
                  </a:ext>
                </a:extLst>
              </a:tr>
            </a:tbl>
          </a:graphicData>
        </a:graphic>
      </p:graphicFrame>
      <p:sp>
        <p:nvSpPr>
          <p:cNvPr id="9" name="スライド番号プレースホルダー 2">
            <a:extLst>
              <a:ext uri="{FF2B5EF4-FFF2-40B4-BE49-F238E27FC236}">
                <a16:creationId xmlns:a16="http://schemas.microsoft.com/office/drawing/2014/main" id="{952EFA19-62E3-4709-BA34-9204C0F8CA98}"/>
              </a:ext>
            </a:extLst>
          </p:cNvPr>
          <p:cNvSpPr txBox="1">
            <a:spLocks/>
          </p:cNvSpPr>
          <p:nvPr/>
        </p:nvSpPr>
        <p:spPr>
          <a:xfrm>
            <a:off x="8735008" y="6185049"/>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ED01F3A-9056-4D44-945D-93A66CBFAF1A}" type="slidenum">
              <a:rPr kumimoji="1" lang="ja-JP"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60</a:t>
            </a:fld>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F13D5DF5-247C-F3F1-CB4C-9FED497797F0}"/>
              </a:ext>
            </a:extLst>
          </p:cNvPr>
          <p:cNvSpPr/>
          <p:nvPr/>
        </p:nvSpPr>
        <p:spPr>
          <a:xfrm>
            <a:off x="126124" y="13065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68685138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AF1494-A6A0-8953-85B9-6CEFC86D52BA}"/>
              </a:ext>
            </a:extLst>
          </p:cNvPr>
          <p:cNvSpPr/>
          <p:nvPr/>
        </p:nvSpPr>
        <p:spPr>
          <a:xfrm>
            <a:off x="0" y="0"/>
            <a:ext cx="9144000" cy="63071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虐待対応ケース会議と他の会議の違い</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94D6A4FA-672C-5870-D983-4A7B9E960295}"/>
              </a:ext>
            </a:extLst>
          </p:cNvPr>
          <p:cNvSpPr/>
          <p:nvPr/>
        </p:nvSpPr>
        <p:spPr>
          <a:xfrm>
            <a:off x="21354" y="633640"/>
            <a:ext cx="9101291" cy="630717"/>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地域ケア会議と個々の虐待事案に対応するためのコアメンバー会議等は異なるものであり、法令上も運営上も別に開催する必要がある　（厚生労働省マニュアル</a:t>
            </a:r>
            <a: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R5 p32</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aphicFrame>
        <p:nvGraphicFramePr>
          <p:cNvPr id="3" name="表 2">
            <a:extLst>
              <a:ext uri="{FF2B5EF4-FFF2-40B4-BE49-F238E27FC236}">
                <a16:creationId xmlns:a16="http://schemas.microsoft.com/office/drawing/2014/main" id="{3CC797BC-0955-9B43-B483-2A8FCC257F38}"/>
              </a:ext>
            </a:extLst>
          </p:cNvPr>
          <p:cNvGraphicFramePr>
            <a:graphicFrameLocks noGrp="1"/>
          </p:cNvGraphicFramePr>
          <p:nvPr>
            <p:extLst>
              <p:ext uri="{D42A27DB-BD31-4B8C-83A1-F6EECF244321}">
                <p14:modId xmlns:p14="http://schemas.microsoft.com/office/powerpoint/2010/main" val="168002756"/>
              </p:ext>
            </p:extLst>
          </p:nvPr>
        </p:nvGraphicFramePr>
        <p:xfrm>
          <a:off x="90914" y="1321601"/>
          <a:ext cx="8928101" cy="5043642"/>
        </p:xfrm>
        <a:graphic>
          <a:graphicData uri="http://schemas.openxmlformats.org/drawingml/2006/table">
            <a:tbl>
              <a:tblPr firstRow="1" bandRow="1">
                <a:tableStyleId>{5940675A-B579-460E-94D1-54222C63F5DA}</a:tableStyleId>
              </a:tblPr>
              <a:tblGrid>
                <a:gridCol w="864010">
                  <a:extLst>
                    <a:ext uri="{9D8B030D-6E8A-4147-A177-3AD203B41FA5}">
                      <a16:colId xmlns:a16="http://schemas.microsoft.com/office/drawing/2014/main" val="20000"/>
                    </a:ext>
                  </a:extLst>
                </a:gridCol>
                <a:gridCol w="2807953">
                  <a:extLst>
                    <a:ext uri="{9D8B030D-6E8A-4147-A177-3AD203B41FA5}">
                      <a16:colId xmlns:a16="http://schemas.microsoft.com/office/drawing/2014/main" val="20001"/>
                    </a:ext>
                  </a:extLst>
                </a:gridCol>
                <a:gridCol w="2520107">
                  <a:extLst>
                    <a:ext uri="{9D8B030D-6E8A-4147-A177-3AD203B41FA5}">
                      <a16:colId xmlns:a16="http://schemas.microsoft.com/office/drawing/2014/main" val="20002"/>
                    </a:ext>
                  </a:extLst>
                </a:gridCol>
                <a:gridCol w="2736031">
                  <a:extLst>
                    <a:ext uri="{9D8B030D-6E8A-4147-A177-3AD203B41FA5}">
                      <a16:colId xmlns:a16="http://schemas.microsoft.com/office/drawing/2014/main" val="20003"/>
                    </a:ext>
                  </a:extLst>
                </a:gridCol>
              </a:tblGrid>
              <a:tr h="503934">
                <a:tc>
                  <a:txBody>
                    <a:bodyPr/>
                    <a:lstStyle/>
                    <a:p>
                      <a:pPr algn="ctr"/>
                      <a:r>
                        <a:rPr kumimoji="1" lang="ja-JP" altLang="en-US" sz="1100" dirty="0">
                          <a:solidFill>
                            <a:schemeClr val="tx1"/>
                          </a:solidFill>
                          <a:latin typeface="+mn-ea"/>
                          <a:ea typeface="+mn-ea"/>
                        </a:rPr>
                        <a:t>項　目</a:t>
                      </a:r>
                    </a:p>
                  </a:txBody>
                  <a:tcPr marL="35996" marR="0" marT="0" marB="0" anchor="ctr"/>
                </a:tc>
                <a:tc>
                  <a:txBody>
                    <a:bodyPr/>
                    <a:lstStyle/>
                    <a:p>
                      <a:pPr algn="ctr"/>
                      <a:r>
                        <a:rPr kumimoji="1" lang="ja-JP" altLang="en-US" sz="1100" dirty="0">
                          <a:solidFill>
                            <a:schemeClr val="tx1"/>
                          </a:solidFill>
                          <a:latin typeface="+mn-ea"/>
                          <a:ea typeface="+mn-ea"/>
                        </a:rPr>
                        <a:t>地域ケア会議</a:t>
                      </a:r>
                      <a:endParaRPr kumimoji="1" lang="en-US" altLang="ja-JP" sz="1100" dirty="0">
                        <a:solidFill>
                          <a:schemeClr val="tx1"/>
                        </a:solidFill>
                        <a:latin typeface="+mn-ea"/>
                        <a:ea typeface="+mn-ea"/>
                      </a:endParaRPr>
                    </a:p>
                  </a:txBody>
                  <a:tcPr marL="35996" marR="0" marT="0" marB="0" anchor="ctr"/>
                </a:tc>
                <a:tc>
                  <a:txBody>
                    <a:bodyPr/>
                    <a:lstStyle/>
                    <a:p>
                      <a:pPr algn="ctr"/>
                      <a:r>
                        <a:rPr kumimoji="1" lang="ja-JP" altLang="en-US" sz="1100" dirty="0">
                          <a:solidFill>
                            <a:schemeClr val="tx1"/>
                          </a:solidFill>
                          <a:latin typeface="+mn-ea"/>
                          <a:ea typeface="+mn-ea"/>
                        </a:rPr>
                        <a:t>サービス担当者会議</a:t>
                      </a:r>
                    </a:p>
                  </a:txBody>
                  <a:tcPr marL="35996" marR="0" marT="0" marB="0" anchor="ctr"/>
                </a:tc>
                <a:tc>
                  <a:txBody>
                    <a:bodyPr/>
                    <a:lstStyle/>
                    <a:p>
                      <a:pPr algn="ctr"/>
                      <a:r>
                        <a:rPr kumimoji="1" lang="ja-JP" altLang="en-US" sz="1400" b="1" dirty="0">
                          <a:solidFill>
                            <a:srgbClr val="FF0000"/>
                          </a:solidFill>
                          <a:latin typeface="+mn-ea"/>
                          <a:ea typeface="+mn-ea"/>
                        </a:rPr>
                        <a:t>高齢者虐待対応における</a:t>
                      </a:r>
                      <a:endParaRPr kumimoji="1" lang="en-US" altLang="ja-JP" sz="1400" b="1" dirty="0">
                        <a:solidFill>
                          <a:srgbClr val="FF0000"/>
                        </a:solidFill>
                        <a:latin typeface="+mn-ea"/>
                        <a:ea typeface="+mn-ea"/>
                      </a:endParaRPr>
                    </a:p>
                    <a:p>
                      <a:pPr algn="ctr"/>
                      <a:r>
                        <a:rPr kumimoji="1" lang="ja-JP" altLang="en-US" sz="1400" b="1" dirty="0">
                          <a:solidFill>
                            <a:srgbClr val="FF0000"/>
                          </a:solidFill>
                          <a:latin typeface="+mn-ea"/>
                          <a:ea typeface="+mn-ea"/>
                        </a:rPr>
                        <a:t>ケース会議</a:t>
                      </a:r>
                    </a:p>
                  </a:txBody>
                  <a:tcPr marL="35996" marR="0" marT="0" marB="0" anchor="ctr">
                    <a:noFill/>
                  </a:tcPr>
                </a:tc>
                <a:extLst>
                  <a:ext uri="{0D108BD9-81ED-4DB2-BD59-A6C34878D82A}">
                    <a16:rowId xmlns:a16="http://schemas.microsoft.com/office/drawing/2014/main" val="10000"/>
                  </a:ext>
                </a:extLst>
              </a:tr>
              <a:tr h="370750">
                <a:tc>
                  <a:txBody>
                    <a:bodyPr/>
                    <a:lstStyle/>
                    <a:p>
                      <a:pPr algn="ctr"/>
                      <a:r>
                        <a:rPr kumimoji="1" lang="ja-JP" altLang="en-US" sz="1100" dirty="0">
                          <a:latin typeface="+mn-ea"/>
                          <a:ea typeface="+mn-ea"/>
                        </a:rPr>
                        <a:t>開催主体</a:t>
                      </a:r>
                      <a:endParaRPr kumimoji="1" lang="ja-JP" altLang="en-US" sz="1100" b="1" dirty="0">
                        <a:solidFill>
                          <a:sysClr val="windowText" lastClr="000000"/>
                        </a:solidFill>
                        <a:latin typeface="+mn-ea"/>
                        <a:ea typeface="+mn-ea"/>
                      </a:endParaRPr>
                    </a:p>
                  </a:txBody>
                  <a:tcPr marL="35996" marR="0" marT="71983" marB="71983" anchor="ctr"/>
                </a:tc>
                <a:tc>
                  <a:txBody>
                    <a:bodyPr/>
                    <a:lstStyle/>
                    <a:p>
                      <a:pPr algn="ctr"/>
                      <a:r>
                        <a:rPr kumimoji="1" lang="ja-JP" altLang="en-US" sz="1050" dirty="0">
                          <a:latin typeface="+mn-ea"/>
                          <a:ea typeface="+mn-ea"/>
                        </a:rPr>
                        <a:t>地域包括支援センターまたは区市町村</a:t>
                      </a:r>
                      <a:endParaRPr kumimoji="1" lang="ja-JP" altLang="en-US" sz="1050" dirty="0">
                        <a:solidFill>
                          <a:schemeClr val="tx1"/>
                        </a:solidFill>
                        <a:latin typeface="+mn-ea"/>
                        <a:ea typeface="+mn-ea"/>
                      </a:endParaRPr>
                    </a:p>
                  </a:txBody>
                  <a:tcPr marL="35996" marR="0" marT="71983" marB="71983" anchor="ctr"/>
                </a:tc>
                <a:tc>
                  <a:txBody>
                    <a:bodyPr/>
                    <a:lstStyle/>
                    <a:p>
                      <a:pPr algn="ctr"/>
                      <a:r>
                        <a:rPr kumimoji="1" lang="ja-JP" altLang="en-US" sz="1050" dirty="0">
                          <a:latin typeface="+mn-ea"/>
                          <a:ea typeface="+mn-ea"/>
                        </a:rPr>
                        <a:t>介護支援専門員</a:t>
                      </a:r>
                      <a:r>
                        <a:rPr kumimoji="1" lang="en-US" altLang="ja-JP" sz="1050" dirty="0">
                          <a:latin typeface="+mn-ea"/>
                          <a:ea typeface="+mn-ea"/>
                        </a:rPr>
                        <a:t>(</a:t>
                      </a:r>
                      <a:r>
                        <a:rPr kumimoji="1" lang="ja-JP" altLang="en-US" sz="1050" dirty="0">
                          <a:latin typeface="+mn-ea"/>
                          <a:ea typeface="+mn-ea"/>
                        </a:rPr>
                        <a:t>本人との契約が前提</a:t>
                      </a:r>
                      <a:r>
                        <a:rPr kumimoji="1" lang="en-US" altLang="ja-JP" sz="1050" dirty="0">
                          <a:latin typeface="+mn-ea"/>
                          <a:ea typeface="+mn-ea"/>
                        </a:rPr>
                        <a:t>)</a:t>
                      </a:r>
                      <a:endParaRPr kumimoji="1" lang="ja-JP" altLang="en-US" sz="1050" dirty="0">
                        <a:solidFill>
                          <a:schemeClr val="tx1"/>
                        </a:solidFill>
                        <a:latin typeface="+mn-ea"/>
                        <a:ea typeface="+mn-ea"/>
                      </a:endParaRPr>
                    </a:p>
                  </a:txBody>
                  <a:tcPr marL="35996" marR="0" marT="71983" marB="71983" anchor="ctr"/>
                </a:tc>
                <a:tc>
                  <a:txBody>
                    <a:bodyPr/>
                    <a:lstStyle/>
                    <a:p>
                      <a:pPr algn="ctr"/>
                      <a:r>
                        <a:rPr kumimoji="1" lang="ja-JP" altLang="en-US" sz="1400" dirty="0">
                          <a:latin typeface="+mn-ea"/>
                          <a:ea typeface="+mn-ea"/>
                        </a:rPr>
                        <a:t>区市町村</a:t>
                      </a:r>
                      <a:endParaRPr kumimoji="1" lang="ja-JP" altLang="en-US" sz="1400" dirty="0">
                        <a:solidFill>
                          <a:schemeClr val="tx1"/>
                        </a:solidFill>
                        <a:latin typeface="+mn-ea"/>
                        <a:ea typeface="+mn-ea"/>
                      </a:endParaRPr>
                    </a:p>
                  </a:txBody>
                  <a:tcPr marL="35996" marR="0" marT="71983" marB="71983" anchor="ctr">
                    <a:noFill/>
                  </a:tcPr>
                </a:tc>
                <a:extLst>
                  <a:ext uri="{0D108BD9-81ED-4DB2-BD59-A6C34878D82A}">
                    <a16:rowId xmlns:a16="http://schemas.microsoft.com/office/drawing/2014/main" val="10001"/>
                  </a:ext>
                </a:extLst>
              </a:tr>
              <a:tr h="1058144">
                <a:tc>
                  <a:txBody>
                    <a:bodyPr/>
                    <a:lstStyle/>
                    <a:p>
                      <a:pPr algn="ctr"/>
                      <a:r>
                        <a:rPr kumimoji="1" lang="ja-JP" altLang="en-US" sz="1100" dirty="0">
                          <a:latin typeface="+mn-ea"/>
                          <a:ea typeface="+mn-ea"/>
                        </a:rPr>
                        <a:t>目　的</a:t>
                      </a:r>
                      <a:endParaRPr kumimoji="1" lang="ja-JP" altLang="en-US" sz="1100" b="1" dirty="0">
                        <a:solidFill>
                          <a:sysClr val="windowText" lastClr="000000"/>
                        </a:solidFill>
                        <a:latin typeface="+mn-ea"/>
                        <a:ea typeface="+mn-ea"/>
                      </a:endParaRPr>
                    </a:p>
                  </a:txBody>
                  <a:tcPr marL="35996" marR="0" marT="71983" marB="71983" anchor="ctr"/>
                </a:tc>
                <a:tc>
                  <a:txBody>
                    <a:bodyPr/>
                    <a:lstStyle/>
                    <a:p>
                      <a:r>
                        <a:rPr kumimoji="1" lang="ja-JP" altLang="en-US" sz="1050" dirty="0">
                          <a:solidFill>
                            <a:srgbClr val="404040"/>
                          </a:solidFill>
                          <a:latin typeface="+mn-ea"/>
                          <a:ea typeface="+mn-ea"/>
                        </a:rPr>
                        <a:t>ア）個別ケースの支援内容の検討を通じた</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a:t>
                      </a:r>
                      <a:r>
                        <a:rPr kumimoji="1" lang="en-US" altLang="ja-JP" sz="1050" dirty="0">
                          <a:solidFill>
                            <a:srgbClr val="404040"/>
                          </a:solidFill>
                          <a:latin typeface="+mn-ea"/>
                          <a:ea typeface="+mn-ea"/>
                        </a:rPr>
                        <a:t>ⅰ</a:t>
                      </a:r>
                      <a:r>
                        <a:rPr kumimoji="1" lang="ja-JP" altLang="en-US" sz="1050" dirty="0">
                          <a:solidFill>
                            <a:srgbClr val="404040"/>
                          </a:solidFill>
                          <a:latin typeface="+mn-ea"/>
                          <a:ea typeface="+mn-ea"/>
                        </a:rPr>
                        <a:t>）地域の介護支援専門員の、法の理念に基</a:t>
                      </a:r>
                      <a:r>
                        <a:rPr kumimoji="1" lang="ja-JP" altLang="en-US" sz="1050" dirty="0" err="1">
                          <a:solidFill>
                            <a:srgbClr val="404040"/>
                          </a:solidFill>
                          <a:latin typeface="+mn-ea"/>
                          <a:ea typeface="+mn-ea"/>
                        </a:rPr>
                        <a:t>づ</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いた高齢者の自立支援に資するケアマネジメ</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ントの支援</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a:t>
                      </a:r>
                      <a:r>
                        <a:rPr kumimoji="1" lang="en-US" altLang="ja-JP" sz="1050" dirty="0">
                          <a:solidFill>
                            <a:srgbClr val="404040"/>
                          </a:solidFill>
                          <a:latin typeface="+mn-ea"/>
                          <a:ea typeface="+mn-ea"/>
                        </a:rPr>
                        <a:t>ⅱ</a:t>
                      </a:r>
                      <a:r>
                        <a:rPr kumimoji="1" lang="ja-JP" altLang="en-US" sz="1050" dirty="0">
                          <a:solidFill>
                            <a:srgbClr val="404040"/>
                          </a:solidFill>
                          <a:latin typeface="+mn-ea"/>
                          <a:ea typeface="+mn-ea"/>
                        </a:rPr>
                        <a:t>）高齢者の実態把握や課題解決のための地</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域包括支援ネットワークの構築</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a:t>
                      </a:r>
                      <a:r>
                        <a:rPr kumimoji="1" lang="en-US" altLang="ja-JP" sz="1050" dirty="0">
                          <a:solidFill>
                            <a:srgbClr val="404040"/>
                          </a:solidFill>
                          <a:latin typeface="+mn-ea"/>
                          <a:ea typeface="+mn-ea"/>
                        </a:rPr>
                        <a:t>ⅲ</a:t>
                      </a:r>
                      <a:r>
                        <a:rPr kumimoji="1" lang="ja-JP" altLang="en-US" sz="1050" dirty="0">
                          <a:solidFill>
                            <a:srgbClr val="404040"/>
                          </a:solidFill>
                          <a:latin typeface="+mn-ea"/>
                          <a:ea typeface="+mn-ea"/>
                        </a:rPr>
                        <a:t>）個別ケースの課題分析等を行うことによる地</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域課題の把握</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イ）地域づくり、資源開発並びに政策形成など、地</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域の実情に応じて必要と認められる事項</a:t>
                      </a:r>
                      <a:endParaRPr kumimoji="1" lang="en-US" altLang="ja-JP" sz="1050" dirty="0">
                        <a:solidFill>
                          <a:srgbClr val="404040"/>
                        </a:solidFill>
                        <a:latin typeface="+mn-ea"/>
                        <a:ea typeface="+mn-ea"/>
                      </a:endParaRPr>
                    </a:p>
                  </a:txBody>
                  <a:tcPr marL="35996" marR="0" marT="71983" marB="71983"/>
                </a:tc>
                <a:tc>
                  <a:txBody>
                    <a:bodyPr/>
                    <a:lstStyle/>
                    <a:p>
                      <a:r>
                        <a:rPr kumimoji="1" lang="ja-JP" altLang="en-US" sz="1050" dirty="0">
                          <a:latin typeface="+mn-ea"/>
                          <a:ea typeface="+mn-ea"/>
                        </a:rPr>
                        <a:t>①利用者の状況等の情報共有</a:t>
                      </a:r>
                      <a:endParaRPr kumimoji="1" lang="en-US" altLang="ja-JP" sz="1050" dirty="0">
                        <a:latin typeface="+mn-ea"/>
                        <a:ea typeface="+mn-ea"/>
                      </a:endParaRPr>
                    </a:p>
                    <a:p>
                      <a:r>
                        <a:rPr kumimoji="1" lang="ja-JP" altLang="en-US" sz="1050" dirty="0">
                          <a:latin typeface="+mn-ea"/>
                          <a:ea typeface="+mn-ea"/>
                        </a:rPr>
                        <a:t>②サービス内容の検討及び調整等</a:t>
                      </a:r>
                      <a:endParaRPr kumimoji="1" lang="ja-JP" altLang="en-US" sz="1050" dirty="0">
                        <a:solidFill>
                          <a:sysClr val="windowText" lastClr="000000"/>
                        </a:solidFill>
                        <a:latin typeface="+mn-ea"/>
                        <a:ea typeface="+mn-ea"/>
                      </a:endParaRPr>
                    </a:p>
                  </a:txBody>
                  <a:tcPr marL="35996" marR="0" marT="71983" marB="71983"/>
                </a:tc>
                <a:tc>
                  <a:txBody>
                    <a:bodyPr/>
                    <a:lstStyle/>
                    <a:p>
                      <a:r>
                        <a:rPr kumimoji="1" lang="ja-JP" altLang="en-US" sz="1400" dirty="0">
                          <a:latin typeface="+mn-ea"/>
                          <a:ea typeface="+mn-ea"/>
                        </a:rPr>
                        <a:t>高齢者虐待の解消と高齢者の権利擁護、そのための養護者支援</a:t>
                      </a:r>
                      <a:endParaRPr kumimoji="1" lang="ja-JP" altLang="en-US" sz="1400" dirty="0">
                        <a:solidFill>
                          <a:sysClr val="windowText" lastClr="000000"/>
                        </a:solidFill>
                        <a:latin typeface="+mn-ea"/>
                        <a:ea typeface="+mn-ea"/>
                      </a:endParaRPr>
                    </a:p>
                  </a:txBody>
                  <a:tcPr marL="35996" marR="0" marT="71983" marB="71983">
                    <a:noFill/>
                  </a:tcPr>
                </a:tc>
                <a:extLst>
                  <a:ext uri="{0D108BD9-81ED-4DB2-BD59-A6C34878D82A}">
                    <a16:rowId xmlns:a16="http://schemas.microsoft.com/office/drawing/2014/main" val="10002"/>
                  </a:ext>
                </a:extLst>
              </a:tr>
              <a:tr h="992674">
                <a:tc>
                  <a:txBody>
                    <a:bodyPr/>
                    <a:lstStyle/>
                    <a:p>
                      <a:pPr algn="ctr"/>
                      <a:r>
                        <a:rPr kumimoji="1" lang="ja-JP" altLang="en-US" sz="1100" dirty="0">
                          <a:latin typeface="+mn-ea"/>
                          <a:ea typeface="+mn-ea"/>
                        </a:rPr>
                        <a:t>根　拠</a:t>
                      </a:r>
                      <a:endParaRPr kumimoji="1" lang="ja-JP" altLang="en-US" sz="1100" b="1" dirty="0">
                        <a:solidFill>
                          <a:sysClr val="windowText" lastClr="000000"/>
                        </a:solidFill>
                        <a:latin typeface="+mn-ea"/>
                        <a:ea typeface="+mn-ea"/>
                      </a:endParaRPr>
                    </a:p>
                  </a:txBody>
                  <a:tcPr marL="35996" marR="0" marT="71983" marB="71983" anchor="ctr"/>
                </a:tc>
                <a:tc>
                  <a:txBody>
                    <a:bodyPr/>
                    <a:lstStyle/>
                    <a:p>
                      <a:r>
                        <a:rPr kumimoji="1" lang="ja-JP" altLang="en-US" sz="1050" dirty="0">
                          <a:latin typeface="+mn-ea"/>
                          <a:ea typeface="+mn-ea"/>
                        </a:rPr>
                        <a:t>①「地域支援事業の実施について」</a:t>
                      </a:r>
                      <a:endParaRPr kumimoji="1" lang="en-US" altLang="ja-JP" sz="1050" dirty="0">
                        <a:latin typeface="+mn-ea"/>
                        <a:ea typeface="+mn-ea"/>
                      </a:endParaRPr>
                    </a:p>
                    <a:p>
                      <a:r>
                        <a:rPr kumimoji="1" lang="ja-JP" altLang="en-US" sz="1050" dirty="0">
                          <a:latin typeface="+mn-ea"/>
                          <a:ea typeface="+mn-ea"/>
                        </a:rPr>
                        <a:t>　（厚生労働省老健局通知）</a:t>
                      </a:r>
                      <a:endParaRPr kumimoji="1" lang="en-US" altLang="ja-JP" sz="1050" dirty="0">
                        <a:latin typeface="+mn-ea"/>
                        <a:ea typeface="+mn-ea"/>
                      </a:endParaRPr>
                    </a:p>
                    <a:p>
                      <a:pPr marL="152400" indent="-152400"/>
                      <a:r>
                        <a:rPr kumimoji="1" lang="ja-JP" altLang="en-US" sz="1050" dirty="0">
                          <a:latin typeface="+mn-ea"/>
                          <a:ea typeface="+mn-ea"/>
                        </a:rPr>
                        <a:t>②地域包括支援センターの「設置運営について」（厚生労働省老健局振興課長ほか連名通知）</a:t>
                      </a:r>
                      <a:endParaRPr kumimoji="1" lang="en-US" altLang="ja-JP" sz="1050" dirty="0">
                        <a:latin typeface="+mn-ea"/>
                        <a:ea typeface="+mn-ea"/>
                      </a:endParaRPr>
                    </a:p>
                    <a:p>
                      <a:r>
                        <a:rPr kumimoji="1" lang="ja-JP" altLang="en-US" sz="1050" dirty="0">
                          <a:latin typeface="+mn-ea"/>
                          <a:ea typeface="+mn-ea"/>
                        </a:rPr>
                        <a:t>③介護保険法第１１５条の４８</a:t>
                      </a:r>
                      <a:endParaRPr kumimoji="1" lang="ja-JP" altLang="en-US" sz="1050" dirty="0">
                        <a:solidFill>
                          <a:schemeClr val="tx1"/>
                        </a:solidFill>
                        <a:latin typeface="+mn-ea"/>
                        <a:ea typeface="+mn-ea"/>
                      </a:endParaRPr>
                    </a:p>
                  </a:txBody>
                  <a:tcPr marL="35996" marR="0" marT="71983" marB="71983"/>
                </a:tc>
                <a:tc>
                  <a:txBody>
                    <a:bodyPr/>
                    <a:lstStyle/>
                    <a:p>
                      <a:r>
                        <a:rPr kumimoji="1" lang="ja-JP" altLang="en-US" sz="1050" dirty="0">
                          <a:latin typeface="+mn-ea"/>
                          <a:ea typeface="+mn-ea"/>
                        </a:rPr>
                        <a:t>「指定居宅介護支援等の人員及び運営に関する基準」第１３条第９号</a:t>
                      </a:r>
                      <a:endParaRPr kumimoji="1" lang="ja-JP" altLang="en-US" sz="1050" dirty="0">
                        <a:solidFill>
                          <a:sysClr val="windowText" lastClr="000000"/>
                        </a:solidFill>
                        <a:latin typeface="+mn-ea"/>
                        <a:ea typeface="+mn-ea"/>
                      </a:endParaRPr>
                    </a:p>
                  </a:txBody>
                  <a:tcPr marL="35996" marR="0" marT="71983" marB="71983"/>
                </a:tc>
                <a:tc>
                  <a:txBody>
                    <a:bodyPr/>
                    <a:lstStyle/>
                    <a:p>
                      <a:r>
                        <a:rPr kumimoji="1" lang="ja-JP" altLang="en-US" sz="1400" dirty="0">
                          <a:latin typeface="+mn-ea"/>
                          <a:ea typeface="+mn-ea"/>
                        </a:rPr>
                        <a:t>高齢者虐待防止法第９条第１項</a:t>
                      </a:r>
                      <a:endParaRPr kumimoji="1" lang="ja-JP" altLang="en-US" sz="1400" dirty="0">
                        <a:solidFill>
                          <a:sysClr val="windowText" lastClr="000000"/>
                        </a:solidFill>
                        <a:latin typeface="+mn-ea"/>
                        <a:ea typeface="+mn-ea"/>
                      </a:endParaRPr>
                    </a:p>
                  </a:txBody>
                  <a:tcPr marL="35996" marR="0" marT="71983" marB="71983">
                    <a:noFill/>
                  </a:tcPr>
                </a:tc>
                <a:extLst>
                  <a:ext uri="{0D108BD9-81ED-4DB2-BD59-A6C34878D82A}">
                    <a16:rowId xmlns:a16="http://schemas.microsoft.com/office/drawing/2014/main" val="10003"/>
                  </a:ext>
                </a:extLst>
              </a:tr>
              <a:tr h="648072">
                <a:tc>
                  <a:txBody>
                    <a:bodyPr/>
                    <a:lstStyle/>
                    <a:p>
                      <a:pPr algn="ctr"/>
                      <a:r>
                        <a:rPr kumimoji="1" lang="ja-JP" altLang="en-US" sz="1100" dirty="0">
                          <a:latin typeface="+mn-ea"/>
                          <a:ea typeface="+mn-ea"/>
                        </a:rPr>
                        <a:t>参加者</a:t>
                      </a:r>
                      <a:endParaRPr kumimoji="1" lang="ja-JP" altLang="en-US" sz="1100" b="1" dirty="0">
                        <a:solidFill>
                          <a:sysClr val="windowText" lastClr="000000"/>
                        </a:solidFill>
                        <a:latin typeface="+mn-ea"/>
                        <a:ea typeface="+mn-ea"/>
                      </a:endParaRPr>
                    </a:p>
                  </a:txBody>
                  <a:tcPr marL="35996" marR="0" marT="71983" marB="71983" anchor="ctr"/>
                </a:tc>
                <a:tc>
                  <a:txBody>
                    <a:bodyPr/>
                    <a:lstStyle/>
                    <a:p>
                      <a:r>
                        <a:rPr kumimoji="1" lang="ja-JP" altLang="en-US" sz="1050" dirty="0">
                          <a:latin typeface="+mn-ea"/>
                          <a:ea typeface="+mn-ea"/>
                        </a:rPr>
                        <a:t>行政職員、センター職員、介護支援専門員、介護サービス事業者、保健医療関係者、民生委員、住民組織、本人・家族等</a:t>
                      </a:r>
                      <a:endParaRPr kumimoji="1" lang="ja-JP" altLang="en-US" sz="1050" dirty="0">
                        <a:solidFill>
                          <a:sysClr val="windowText" lastClr="000000"/>
                        </a:solidFill>
                        <a:latin typeface="+mn-ea"/>
                        <a:ea typeface="+mn-ea"/>
                      </a:endParaRPr>
                    </a:p>
                  </a:txBody>
                  <a:tcPr marL="35996" marR="0" marT="71983" marB="71983"/>
                </a:tc>
                <a:tc>
                  <a:txBody>
                    <a:bodyPr/>
                    <a:lstStyle/>
                    <a:p>
                      <a:r>
                        <a:rPr kumimoji="1" lang="ja-JP" altLang="en-US" sz="1050" dirty="0">
                          <a:latin typeface="+mn-ea"/>
                          <a:ea typeface="+mn-ea"/>
                        </a:rPr>
                        <a:t>居宅サービス計画の原案に位置づけた指定居宅サービス等の担当者、主治医、インフォーマルサービスの提供者、本人・家族等</a:t>
                      </a:r>
                      <a:endParaRPr kumimoji="1" lang="en-US" altLang="ja-JP" sz="1050" dirty="0">
                        <a:solidFill>
                          <a:sysClr val="windowText" lastClr="000000"/>
                        </a:solidFill>
                        <a:latin typeface="+mn-ea"/>
                        <a:ea typeface="+mn-ea"/>
                      </a:endParaRPr>
                    </a:p>
                  </a:txBody>
                  <a:tcPr marL="35996" marR="0" marT="71983" marB="71983"/>
                </a:tc>
                <a:tc>
                  <a:txBody>
                    <a:bodyPr/>
                    <a:lstStyle/>
                    <a:p>
                      <a:r>
                        <a:rPr kumimoji="1" lang="ja-JP" altLang="en-US" sz="1400" dirty="0">
                          <a:latin typeface="+mn-ea"/>
                          <a:ea typeface="+mn-ea"/>
                        </a:rPr>
                        <a:t>事例に直接関係している者、関係する可能性がある者、助言する者</a:t>
                      </a:r>
                      <a:endParaRPr kumimoji="1" lang="ja-JP" altLang="en-US" sz="1400" dirty="0">
                        <a:solidFill>
                          <a:sysClr val="windowText" lastClr="000000"/>
                        </a:solidFill>
                        <a:latin typeface="+mn-ea"/>
                        <a:ea typeface="+mn-ea"/>
                      </a:endParaRPr>
                    </a:p>
                  </a:txBody>
                  <a:tcPr marL="35996" marR="0" marT="71983" marB="71983">
                    <a:noFill/>
                  </a:tcPr>
                </a:tc>
                <a:extLst>
                  <a:ext uri="{0D108BD9-81ED-4DB2-BD59-A6C34878D82A}">
                    <a16:rowId xmlns:a16="http://schemas.microsoft.com/office/drawing/2014/main" val="10004"/>
                  </a:ext>
                </a:extLst>
              </a:tr>
              <a:tr h="736084">
                <a:tc>
                  <a:txBody>
                    <a:bodyPr/>
                    <a:lstStyle/>
                    <a:p>
                      <a:pPr algn="ctr"/>
                      <a:r>
                        <a:rPr kumimoji="1" lang="ja-JP" altLang="en-US" sz="1100" dirty="0">
                          <a:latin typeface="+mn-ea"/>
                          <a:ea typeface="+mn-ea"/>
                        </a:rPr>
                        <a:t>内　容</a:t>
                      </a:r>
                      <a:endParaRPr kumimoji="1" lang="ja-JP" altLang="en-US" sz="1100" b="1" dirty="0">
                        <a:solidFill>
                          <a:sysClr val="windowText" lastClr="000000"/>
                        </a:solidFill>
                        <a:latin typeface="+mn-ea"/>
                        <a:ea typeface="+mn-ea"/>
                      </a:endParaRPr>
                    </a:p>
                  </a:txBody>
                  <a:tcPr marL="35996" marR="0" marT="71983" marB="71983" anchor="ctr"/>
                </a:tc>
                <a:tc>
                  <a:txBody>
                    <a:bodyPr/>
                    <a:lstStyle/>
                    <a:p>
                      <a:pPr marL="152400" indent="-152400"/>
                      <a:r>
                        <a:rPr kumimoji="1" lang="ja-JP" altLang="en-US" sz="1050" dirty="0">
                          <a:latin typeface="+mn-ea"/>
                          <a:ea typeface="+mn-ea"/>
                        </a:rPr>
                        <a:t>・サービス担当者会議で解決困難な課題等を多職種で検討</a:t>
                      </a:r>
                      <a:endParaRPr kumimoji="1" lang="en-US" altLang="ja-JP" sz="1050" dirty="0">
                        <a:latin typeface="+mn-ea"/>
                        <a:ea typeface="+mn-ea"/>
                      </a:endParaRPr>
                    </a:p>
                    <a:p>
                      <a:r>
                        <a:rPr kumimoji="1" lang="ja-JP" altLang="en-US" sz="1050" dirty="0">
                          <a:latin typeface="+mn-ea"/>
                          <a:ea typeface="+mn-ea"/>
                        </a:rPr>
                        <a:t>・地域課題の検討</a:t>
                      </a:r>
                      <a:endParaRPr kumimoji="1" lang="en-US" altLang="ja-JP" sz="1050" dirty="0">
                        <a:latin typeface="+mn-ea"/>
                        <a:ea typeface="+mn-ea"/>
                      </a:endParaRPr>
                    </a:p>
                    <a:p>
                      <a:r>
                        <a:rPr kumimoji="1" lang="ja-JP" altLang="en-US" sz="900" dirty="0">
                          <a:latin typeface="+mn-ea"/>
                          <a:ea typeface="+mn-ea"/>
                        </a:rPr>
                        <a:t>　</a:t>
                      </a:r>
                      <a:r>
                        <a:rPr kumimoji="1" lang="en-US" altLang="ja-JP" sz="1000" dirty="0">
                          <a:latin typeface="+mn-ea"/>
                          <a:ea typeface="+mn-ea"/>
                        </a:rPr>
                        <a:t>『</a:t>
                      </a:r>
                      <a:r>
                        <a:rPr kumimoji="1" lang="ja-JP" altLang="en-US" sz="1000" dirty="0">
                          <a:latin typeface="+mn-ea"/>
                          <a:ea typeface="+mn-ea"/>
                        </a:rPr>
                        <a:t>地域ケア会議運営マニュアル</a:t>
                      </a:r>
                      <a:r>
                        <a:rPr kumimoji="1" lang="en-US" altLang="ja-JP" sz="1000" dirty="0">
                          <a:latin typeface="+mn-ea"/>
                          <a:ea typeface="+mn-ea"/>
                        </a:rPr>
                        <a:t>』p44-47</a:t>
                      </a:r>
                      <a:r>
                        <a:rPr kumimoji="1" lang="ja-JP" altLang="en-US" sz="1000" dirty="0">
                          <a:latin typeface="+mn-ea"/>
                          <a:ea typeface="+mn-ea"/>
                        </a:rPr>
                        <a:t>参照</a:t>
                      </a:r>
                      <a:endParaRPr kumimoji="1" lang="ja-JP" altLang="en-US" sz="1000" dirty="0">
                        <a:solidFill>
                          <a:sysClr val="windowText" lastClr="000000"/>
                        </a:solidFill>
                        <a:latin typeface="+mn-ea"/>
                        <a:ea typeface="+mn-ea"/>
                      </a:endParaRPr>
                    </a:p>
                  </a:txBody>
                  <a:tcPr marL="35996" marR="0" marT="71983" marB="71983"/>
                </a:tc>
                <a:tc>
                  <a:txBody>
                    <a:bodyPr/>
                    <a:lstStyle/>
                    <a:p>
                      <a:pPr marL="163513" indent="-163513"/>
                      <a:r>
                        <a:rPr kumimoji="1" lang="ja-JP" altLang="en-US" sz="1050" dirty="0">
                          <a:latin typeface="+mn-ea"/>
                          <a:ea typeface="+mn-ea"/>
                        </a:rPr>
                        <a:t>①サービス利用者の状況等に関する情報の担当者との共有</a:t>
                      </a:r>
                      <a:endParaRPr kumimoji="1" lang="en-US" altLang="ja-JP" sz="1050" dirty="0">
                        <a:latin typeface="+mn-ea"/>
                        <a:ea typeface="+mn-ea"/>
                      </a:endParaRPr>
                    </a:p>
                    <a:p>
                      <a:pPr marL="153988" indent="-153988"/>
                      <a:r>
                        <a:rPr kumimoji="1" lang="ja-JP" altLang="en-US" sz="1050" dirty="0">
                          <a:latin typeface="+mn-ea"/>
                          <a:ea typeface="+mn-ea"/>
                        </a:rPr>
                        <a:t>②当該居宅サービス計画原案の内容に関する専門的見地からの意見聴取</a:t>
                      </a:r>
                      <a:endParaRPr kumimoji="1" lang="ja-JP" altLang="en-US" sz="1050" dirty="0">
                        <a:solidFill>
                          <a:sysClr val="windowText" lastClr="000000"/>
                        </a:solidFill>
                        <a:latin typeface="+mn-ea"/>
                        <a:ea typeface="+mn-ea"/>
                      </a:endParaRPr>
                    </a:p>
                  </a:txBody>
                  <a:tcPr marL="35996" marR="0" marT="71983" marB="71983"/>
                </a:tc>
                <a:tc>
                  <a:txBody>
                    <a:bodyPr/>
                    <a:lstStyle/>
                    <a:p>
                      <a:r>
                        <a:rPr kumimoji="1" lang="ja-JP" altLang="en-US" sz="1400" dirty="0">
                          <a:latin typeface="+mn-ea"/>
                          <a:ea typeface="+mn-ea"/>
                        </a:rPr>
                        <a:t>高齢者虐待事例（疑いも含む）の検討</a:t>
                      </a:r>
                      <a:endParaRPr kumimoji="1" lang="ja-JP" altLang="en-US" sz="1400" dirty="0">
                        <a:solidFill>
                          <a:sysClr val="windowText" lastClr="000000"/>
                        </a:solidFill>
                        <a:latin typeface="+mn-ea"/>
                        <a:ea typeface="+mn-ea"/>
                      </a:endParaRPr>
                    </a:p>
                  </a:txBody>
                  <a:tcPr marL="35996" marR="0" marT="71983" marB="71983">
                    <a:noFill/>
                  </a:tcPr>
                </a:tc>
                <a:extLst>
                  <a:ext uri="{0D108BD9-81ED-4DB2-BD59-A6C34878D82A}">
                    <a16:rowId xmlns:a16="http://schemas.microsoft.com/office/drawing/2014/main" val="10005"/>
                  </a:ext>
                </a:extLst>
              </a:tr>
            </a:tbl>
          </a:graphicData>
        </a:graphic>
      </p:graphicFrame>
      <p:sp>
        <p:nvSpPr>
          <p:cNvPr id="9" name="正方形/長方形 8">
            <a:extLst>
              <a:ext uri="{FF2B5EF4-FFF2-40B4-BE49-F238E27FC236}">
                <a16:creationId xmlns:a16="http://schemas.microsoft.com/office/drawing/2014/main" id="{E81B0800-AA89-9AE9-8640-EC88F9136F4C}"/>
              </a:ext>
            </a:extLst>
          </p:cNvPr>
          <p:cNvSpPr>
            <a:spLocks noChangeArrowheads="1"/>
          </p:cNvSpPr>
          <p:nvPr/>
        </p:nvSpPr>
        <p:spPr bwMode="auto">
          <a:xfrm>
            <a:off x="90914" y="6422486"/>
            <a:ext cx="8993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（一財）長寿社会開発センター</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地域ケア会議運営マニュアル</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p.27-29</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及び「地域ケア会議運営ハンドブック」（</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err="1">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ｐ</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）を参考に（公財）東京都福祉保健財団高齢者権利擁護支援センター作成</a:t>
            </a:r>
          </a:p>
        </p:txBody>
      </p:sp>
      <p:sp>
        <p:nvSpPr>
          <p:cNvPr id="10" name="角丸四角形 8">
            <a:extLst>
              <a:ext uri="{FF2B5EF4-FFF2-40B4-BE49-F238E27FC236}">
                <a16:creationId xmlns:a16="http://schemas.microsoft.com/office/drawing/2014/main" id="{FF395D28-0B07-1059-376C-3D4ACE642852}"/>
              </a:ext>
            </a:extLst>
          </p:cNvPr>
          <p:cNvSpPr/>
          <p:nvPr/>
        </p:nvSpPr>
        <p:spPr>
          <a:xfrm>
            <a:off x="7453423" y="66183"/>
            <a:ext cx="1643634" cy="510213"/>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.50</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51</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スライド番号プレースホルダー 2">
            <a:extLst>
              <a:ext uri="{FF2B5EF4-FFF2-40B4-BE49-F238E27FC236}">
                <a16:creationId xmlns:a16="http://schemas.microsoft.com/office/drawing/2014/main" id="{D4D4479C-EA43-4B21-8AED-797793EC1B65}"/>
              </a:ext>
            </a:extLst>
          </p:cNvPr>
          <p:cNvSpPr txBox="1">
            <a:spLocks/>
          </p:cNvSpPr>
          <p:nvPr/>
        </p:nvSpPr>
        <p:spPr>
          <a:xfrm>
            <a:off x="8704621" y="6536973"/>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ED01F3A-9056-4D44-945D-93A66CBFAF1A}" type="slidenum">
              <a:rPr kumimoji="1" lang="ja-JP"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61</a:t>
            </a:fld>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 name="四角形: 角を丸くする 10">
            <a:extLst>
              <a:ext uri="{FF2B5EF4-FFF2-40B4-BE49-F238E27FC236}">
                <a16:creationId xmlns:a16="http://schemas.microsoft.com/office/drawing/2014/main" id="{2CBD9256-CF9D-4B4E-92FA-B71588BD0CDF}"/>
              </a:ext>
            </a:extLst>
          </p:cNvPr>
          <p:cNvSpPr/>
          <p:nvPr/>
        </p:nvSpPr>
        <p:spPr>
          <a:xfrm>
            <a:off x="90914" y="66182"/>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396622869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AF1494-A6A0-8953-85B9-6CEFC86D52BA}"/>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関係機関における情報共有と秘密保持</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88010F8-A628-C2AB-B52E-E3BACB98B87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a:extLst>
              <a:ext uri="{FF2B5EF4-FFF2-40B4-BE49-F238E27FC236}">
                <a16:creationId xmlns:a16="http://schemas.microsoft.com/office/drawing/2014/main" id="{8C73E41B-629F-67E3-1BF0-9F875C6993AE}"/>
              </a:ext>
            </a:extLst>
          </p:cNvPr>
          <p:cNvSpPr txBox="1">
            <a:spLocks/>
          </p:cNvSpPr>
          <p:nvPr/>
        </p:nvSpPr>
        <p:spPr>
          <a:xfrm>
            <a:off x="324643" y="881873"/>
            <a:ext cx="8645186" cy="5256585"/>
          </a:xfrm>
          <a:prstGeom prst="rect">
            <a:avLst/>
          </a:prstGeom>
        </p:spPr>
        <p:txBody>
          <a:bodyPr>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defRPr/>
            </a:pPr>
            <a:r>
              <a:rPr kumimoji="1" lang="ja-JP" altLang="en-US" sz="24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個人情報保護法の例外規定に該当するため個人情報を共有できる</a:t>
            </a:r>
            <a:endParaRPr kumimoji="1" lang="en-US" altLang="ja-JP"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36575"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tab pos="536575" algn="l"/>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保健医療福祉関係者には、区市町村、地域包括支援センターによる「事実確認」（高齢者虐待防止法第９条第１項）に協力する必要がある（同法第５条２項には保健医療福祉関係者への協力義務規定あり）ため、個人情報保護法の例外規定に該当（個人情報保護法第</a:t>
            </a: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27</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a:t>
            </a: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項１号　法令に基づく場合）</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目的達成に必要な範囲での取り扱い</a:t>
            </a:r>
            <a:endParaRPr kumimoji="1" lang="en-US" altLang="ja-JP"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36575"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tab pos="536575" algn="l"/>
              </a:tabLst>
              <a:defRPr/>
            </a:pP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医療・福祉等関係者や地域包括支援センター（民間事業者）等の個人情報取扱事業者が個人情報を取扱うに当たっては、その利用目的をできる限り特定し、原則として特定された利用目的の達成に必要な範囲で当該個人情報を取り扱う必要がある（個人情報保護法第 </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17 </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条第１項、第 </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18 </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a:t>
            </a:r>
            <a:endPar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秘密保持と罰則</a:t>
            </a:r>
            <a:endParaRPr kumimoji="1" lang="en-US" altLang="ja-JP"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36575"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tab pos="536575" algn="l"/>
              </a:tabLst>
              <a:defRPr/>
            </a:pPr>
            <a:r>
              <a:rPr kumimoji="1" lang="ja-JP" altLang="en-US" sz="25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虐待に関して知り得たことは漏らしてはならず</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（高齢者虐待防止法</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17</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項）、漏らした場合には罰則（同法</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29</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条）が適用されると解釈されている</a:t>
            </a:r>
            <a:endPar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defRPr/>
            </a:pPr>
            <a:endParaRPr kumimoji="1" lang="en-US" altLang="ja-JP" sz="24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スライド番号プレースホルダー 2">
            <a:extLst>
              <a:ext uri="{FF2B5EF4-FFF2-40B4-BE49-F238E27FC236}">
                <a16:creationId xmlns:a16="http://schemas.microsoft.com/office/drawing/2014/main" id="{41F17472-1DF3-4085-A692-C99671D516F8}"/>
              </a:ext>
            </a:extLst>
          </p:cNvPr>
          <p:cNvSpPr txBox="1">
            <a:spLocks/>
          </p:cNvSpPr>
          <p:nvPr/>
        </p:nvSpPr>
        <p:spPr>
          <a:xfrm>
            <a:off x="8789640" y="6214007"/>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ED01F3A-9056-4D44-945D-93A66CBFAF1A}" type="slidenum">
              <a:rPr kumimoji="1" lang="ja-JP"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62</a:t>
            </a:fld>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四角形: 角を丸くする 1">
            <a:extLst>
              <a:ext uri="{FF2B5EF4-FFF2-40B4-BE49-F238E27FC236}">
                <a16:creationId xmlns:a16="http://schemas.microsoft.com/office/drawing/2014/main" id="{7FE57BC0-4337-C647-E47D-394A55B67B25}"/>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287598339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37B6D39-245F-7568-BD91-BAE2D05F39D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虐待対応計画の根拠条文</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11DE40CA-54A4-7C58-3D59-88CB94DEAA3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0" name="正方形/長方形 9">
            <a:extLst>
              <a:ext uri="{FF2B5EF4-FFF2-40B4-BE49-F238E27FC236}">
                <a16:creationId xmlns:a16="http://schemas.microsoft.com/office/drawing/2014/main" id="{12BE3A20-A8C4-9399-E656-50428490FBA7}"/>
              </a:ext>
            </a:extLst>
          </p:cNvPr>
          <p:cNvSpPr/>
          <p:nvPr/>
        </p:nvSpPr>
        <p:spPr>
          <a:xfrm>
            <a:off x="211577" y="558658"/>
            <a:ext cx="8720846" cy="544749"/>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◆虐待対応計画は、高齢者虐待防止法第９条第１項、第１６条の具体化。</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コンテンツ プレースホルダ 2">
            <a:extLst>
              <a:ext uri="{FF2B5EF4-FFF2-40B4-BE49-F238E27FC236}">
                <a16:creationId xmlns:a16="http://schemas.microsoft.com/office/drawing/2014/main" id="{FB9FDCF7-BD8E-E186-1E25-81269B62897E}"/>
              </a:ext>
            </a:extLst>
          </p:cNvPr>
          <p:cNvSpPr>
            <a:spLocks noGrp="1"/>
          </p:cNvSpPr>
          <p:nvPr>
            <p:ph idx="1"/>
          </p:nvPr>
        </p:nvSpPr>
        <p:spPr>
          <a:xfrm>
            <a:off x="493485" y="1441416"/>
            <a:ext cx="8157029" cy="4362457"/>
          </a:xfrm>
        </p:spPr>
        <p:txBody>
          <a:bodyPr>
            <a:noAutofit/>
          </a:bodyPr>
          <a:lstStyle/>
          <a:p>
            <a:pPr marL="0" indent="0" defTabSz="457200" eaLnBrk="1" hangingPunct="1">
              <a:spcBef>
                <a:spcPts val="0"/>
              </a:spcBef>
              <a:spcAft>
                <a:spcPts val="0"/>
              </a:spcAft>
              <a:buNone/>
              <a:defRPr/>
            </a:pPr>
            <a:r>
              <a:rPr kumimoji="0" lang="ja-JP" altLang="en-US" sz="2000" b="1" dirty="0">
                <a:solidFill>
                  <a:schemeClr val="bg1"/>
                </a:solidFill>
                <a:highlight>
                  <a:srgbClr val="000080"/>
                </a:highlight>
                <a:latin typeface="UD デジタル 教科書体 NK-R" panose="02020400000000000000" pitchFamily="18" charset="-128"/>
                <a:ea typeface="UD デジタル 教科書体 NK-R" panose="02020400000000000000" pitchFamily="18" charset="-128"/>
              </a:rPr>
              <a:t>高齢者虐待防止法</a:t>
            </a:r>
            <a:endParaRPr kumimoji="0" lang="en-US" altLang="ja-JP" sz="2000" b="1" dirty="0">
              <a:solidFill>
                <a:schemeClr val="bg1"/>
              </a:solidFill>
              <a:highlight>
                <a:srgbClr val="000080"/>
              </a:highlight>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endParaRPr kumimoji="0" lang="en-US" altLang="ja-JP" sz="1050" b="1"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第</a:t>
            </a:r>
            <a:r>
              <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rPr>
              <a:t>9</a:t>
            </a: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条第</a:t>
            </a:r>
            <a:r>
              <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rPr>
              <a:t>1</a:t>
            </a: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項</a:t>
            </a:r>
            <a:endPar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　市町村は、第七条第一項若しくは第二項の規定による通報又は高齢者からの養護者による高齢者虐待を受けた旨の届出を受けたときは、速やかに、当該高齢者の安全の確認その他当該通報又は届出に係る事実の確認のための措置を講ずるとともに、</a:t>
            </a:r>
            <a:r>
              <a:rPr kumimoji="0" lang="ja-JP" altLang="en-US" sz="1800" b="1" u="sng" dirty="0">
                <a:highlight>
                  <a:srgbClr val="CCFFFF"/>
                </a:highlight>
                <a:latin typeface="UD デジタル 教科書体 NK-R" panose="02020400000000000000" pitchFamily="18" charset="-128"/>
                <a:ea typeface="UD デジタル 教科書体 NK-R" panose="02020400000000000000" pitchFamily="18" charset="-128"/>
              </a:rPr>
              <a:t>第十六条の規定により当該市町村と連携協力する者（以下「高齢者虐待対応協力者」という。）とその対応について協議を行うものとする</a:t>
            </a:r>
            <a:endParaRPr kumimoji="0" lang="en-US" altLang="ja-JP" sz="1600" b="1" u="sng" dirty="0">
              <a:highlight>
                <a:srgbClr val="CCFFFF"/>
              </a:highlight>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endParaRPr kumimoji="0" lang="en-US" altLang="ja-JP" sz="1600" b="1"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第</a:t>
            </a:r>
            <a:r>
              <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rPr>
              <a:t>16</a:t>
            </a: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条</a:t>
            </a:r>
            <a:endPar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　市町村は、養護者による高齢者虐待の防止、養護者による高齢者虐待を受けた高齢者の保護及び養護者に対する</a:t>
            </a:r>
            <a:r>
              <a:rPr kumimoji="0" lang="ja-JP" altLang="en-US" sz="1800" b="1" u="sng" dirty="0">
                <a:highlight>
                  <a:srgbClr val="CCFFFF"/>
                </a:highlight>
                <a:latin typeface="UD デジタル 教科書体 NK-R" panose="02020400000000000000" pitchFamily="18" charset="-128"/>
                <a:ea typeface="UD デジタル 教科書体 NK-R" panose="02020400000000000000" pitchFamily="18" charset="-128"/>
              </a:rPr>
              <a:t>支援を適切に実施するため、</a:t>
            </a:r>
            <a:r>
              <a:rPr kumimoji="0" lang="ja-JP" altLang="en-US" sz="1800" b="1" dirty="0">
                <a:highlight>
                  <a:srgbClr val="CCFFFF"/>
                </a:highlight>
                <a:latin typeface="UD デジタル 教科書体 NK-R" panose="02020400000000000000" pitchFamily="18" charset="-128"/>
                <a:ea typeface="UD デジタル 教科書体 NK-R" panose="02020400000000000000" pitchFamily="18" charset="-128"/>
              </a:rPr>
              <a:t>（・・・）</a:t>
            </a:r>
            <a:r>
              <a:rPr kumimoji="0" lang="ja-JP" altLang="en-US" sz="1800" b="1" u="sng" dirty="0">
                <a:highlight>
                  <a:srgbClr val="CCFFFF"/>
                </a:highlight>
                <a:latin typeface="UD デジタル 教科書体 NK-R" panose="02020400000000000000" pitchFamily="18" charset="-128"/>
                <a:ea typeface="UD デジタル 教科書体 NK-R" panose="02020400000000000000" pitchFamily="18" charset="-128"/>
              </a:rPr>
              <a:t>地域包括支援センターその他関係機関、民間団体等との連携協力体制を整備</a:t>
            </a: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しなければならない。この場合において、養護者による高齢者虐待にいつでも迅速に対応することができるよう、特に配慮しなければならない。 </a:t>
            </a:r>
            <a:endPar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endParaRPr>
          </a:p>
          <a:p>
            <a:pPr lvl="1">
              <a:lnSpc>
                <a:spcPct val="120000"/>
              </a:lnSpc>
              <a:buFont typeface="Arial" panose="020B0604020202020204" pitchFamily="34" charset="0"/>
              <a:buNone/>
            </a:pPr>
            <a:endParaRPr lang="en-US" altLang="ja-JP" sz="1800" dirty="0"/>
          </a:p>
        </p:txBody>
      </p:sp>
      <p:sp>
        <p:nvSpPr>
          <p:cNvPr id="3" name="スライド番号プレースホルダー 2">
            <a:extLst>
              <a:ext uri="{FF2B5EF4-FFF2-40B4-BE49-F238E27FC236}">
                <a16:creationId xmlns:a16="http://schemas.microsoft.com/office/drawing/2014/main" id="{28BD8F61-635A-4822-9BFC-89D1F898D380}"/>
              </a:ext>
            </a:extLst>
          </p:cNvPr>
          <p:cNvSpPr>
            <a:spLocks noGrp="1"/>
          </p:cNvSpPr>
          <p:nvPr>
            <p:ph type="sldNum" sz="quarter" idx="12"/>
          </p:nvPr>
        </p:nvSpPr>
        <p:spPr>
          <a:xfrm>
            <a:off x="7010400" y="6189251"/>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D01F3A-9056-4D44-945D-93A66CBFAF1A}"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5" name="四角形: 角を丸くする 4">
            <a:extLst>
              <a:ext uri="{FF2B5EF4-FFF2-40B4-BE49-F238E27FC236}">
                <a16:creationId xmlns:a16="http://schemas.microsoft.com/office/drawing/2014/main" id="{06924ECF-0BCE-EF9E-C465-C1D059755235}"/>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735439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2" name="テキスト ボックス 1"/>
          <p:cNvSpPr txBox="1"/>
          <p:nvPr/>
        </p:nvSpPr>
        <p:spPr>
          <a:xfrm>
            <a:off x="503547" y="2641802"/>
            <a:ext cx="8136904" cy="1326517"/>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８</a:t>
            </a:r>
            <a:r>
              <a:rPr kumimoji="1" lang="ja-JP"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「事例分析シート」の左側を確認し、</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lang="ja-JP" altLang="en-US" sz="2800" dirty="0">
                <a:solidFill>
                  <a:srgbClr val="000000"/>
                </a:solidFill>
                <a:latin typeface="UD デジタル 教科書体 NK-R" panose="02020400000000000000" pitchFamily="18" charset="-128"/>
                <a:ea typeface="UD デジタル 教科書体 NK-R" panose="02020400000000000000" pitchFamily="18" charset="-128"/>
              </a:rPr>
              <a:t>（ジェノグラム等を映写します）</a:t>
            </a:r>
            <a:r>
              <a:rPr kumimoji="1" lang="ja-JP"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右側を記入しましょう。</a:t>
            </a:r>
          </a:p>
        </p:txBody>
      </p:sp>
      <p:sp>
        <p:nvSpPr>
          <p:cNvPr id="6" name="正方形/長方形 5"/>
          <p:cNvSpPr/>
          <p:nvPr/>
        </p:nvSpPr>
        <p:spPr>
          <a:xfrm>
            <a:off x="539552" y="2801005"/>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24</a:t>
            </a:r>
            <a:endParaRPr kumimoji="1" lang="ja-JP" altLang="en-US"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565AFBCA-0093-AB5A-253D-F1F27C2A55C1}"/>
              </a:ext>
            </a:extLst>
          </p:cNvPr>
          <p:cNvGrpSpPr/>
          <p:nvPr/>
        </p:nvGrpSpPr>
        <p:grpSpPr>
          <a:xfrm>
            <a:off x="136633" y="136524"/>
            <a:ext cx="9953298" cy="6741695"/>
            <a:chOff x="136633" y="136524"/>
            <a:chExt cx="9953298" cy="6741695"/>
          </a:xfrm>
        </p:grpSpPr>
        <p:sp>
          <p:nvSpPr>
            <p:cNvPr id="8" name="正方形/長方形 7">
              <a:extLst>
                <a:ext uri="{FF2B5EF4-FFF2-40B4-BE49-F238E27FC236}">
                  <a16:creationId xmlns:a16="http://schemas.microsoft.com/office/drawing/2014/main" id="{FB43E8DC-6C6A-BA08-D7BD-DDE32011BCCF}"/>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D9E6A8CF-213F-B151-13D0-6A4EF7F330FD}"/>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10" name="タイトル 1"/>
          <p:cNvSpPr txBox="1">
            <a:spLocks/>
          </p:cNvSpPr>
          <p:nvPr/>
        </p:nvSpPr>
        <p:spPr>
          <a:xfrm>
            <a:off x="755576" y="410512"/>
            <a:ext cx="7920880" cy="172819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ワーク５．</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虐待対応ケース会議による見立て</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11" name="スライド番号プレースホルダー 4">
            <a:extLst>
              <a:ext uri="{FF2B5EF4-FFF2-40B4-BE49-F238E27FC236}">
                <a16:creationId xmlns:a16="http://schemas.microsoft.com/office/drawing/2014/main" id="{D71B177C-6315-40F9-A278-7E5B99E83F1E}"/>
              </a:ext>
            </a:extLst>
          </p:cNvPr>
          <p:cNvSpPr txBox="1">
            <a:spLocks/>
          </p:cNvSpPr>
          <p:nvPr/>
        </p:nvSpPr>
        <p:spPr>
          <a:xfrm>
            <a:off x="6713483" y="61899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5C579F79-5A77-47F1-8C38-B038D01B811D}" type="slidenum">
              <a:rPr lang="ja-JP" altLang="en-US" smtClean="0"/>
              <a:pPr/>
              <a:t>64</a:t>
            </a:fld>
            <a:endParaRPr lang="ja-JP" altLang="en-US" dirty="0"/>
          </a:p>
        </p:txBody>
      </p:sp>
    </p:spTree>
    <p:extLst>
      <p:ext uri="{BB962C8B-B14F-4D97-AF65-F5344CB8AC3E}">
        <p14:creationId xmlns:p14="http://schemas.microsoft.com/office/powerpoint/2010/main" val="2537892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2" name="テキスト ボックス 1"/>
          <p:cNvSpPr txBox="1"/>
          <p:nvPr/>
        </p:nvSpPr>
        <p:spPr>
          <a:xfrm>
            <a:off x="503547" y="2828147"/>
            <a:ext cx="8136904" cy="2260683"/>
          </a:xfrm>
          <a:prstGeom prst="rect">
            <a:avLst/>
          </a:prstGeom>
          <a:noFill/>
        </p:spPr>
        <p:txBody>
          <a:bodyPr wrap="square" rtlCol="0">
            <a:spAutoFit/>
          </a:bodyPr>
          <a:lstStyle/>
          <a:p>
            <a:pPr indent="133350" algn="just">
              <a:lnSpc>
                <a:spcPts val="3360"/>
              </a:lnSpc>
            </a:pPr>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ワークシート９　　「課題分析＆支援課題整理シート」の下半分を記入してみましょう。</a:t>
            </a:r>
          </a:p>
          <a:p>
            <a:pPr indent="133350" algn="just">
              <a:lnSpc>
                <a:spcPts val="3360"/>
              </a:lnSpc>
            </a:pPr>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上半分は、ワークシート８の記入例を参考に、すでに記入してあります。</a:t>
            </a:r>
          </a:p>
          <a:p>
            <a:pPr indent="133350" algn="just">
              <a:lnSpc>
                <a:spcPts val="3360"/>
              </a:lnSpc>
            </a:pPr>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これから</a:t>
            </a:r>
            <a:r>
              <a:rPr lang="en-US"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週間後までの支援計画を立てます。</a:t>
            </a:r>
          </a:p>
        </p:txBody>
      </p:sp>
      <p:sp>
        <p:nvSpPr>
          <p:cNvPr id="6" name="正方形/長方形 5"/>
          <p:cNvSpPr/>
          <p:nvPr/>
        </p:nvSpPr>
        <p:spPr>
          <a:xfrm>
            <a:off x="682225" y="2797150"/>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24</a:t>
            </a:r>
            <a:endParaRPr kumimoji="1" lang="ja-JP" altLang="en-US"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565AFBCA-0093-AB5A-253D-F1F27C2A55C1}"/>
              </a:ext>
            </a:extLst>
          </p:cNvPr>
          <p:cNvGrpSpPr/>
          <p:nvPr/>
        </p:nvGrpSpPr>
        <p:grpSpPr>
          <a:xfrm>
            <a:off x="136633" y="136524"/>
            <a:ext cx="9953298" cy="6741695"/>
            <a:chOff x="136633" y="136524"/>
            <a:chExt cx="9953298" cy="6741695"/>
          </a:xfrm>
        </p:grpSpPr>
        <p:sp>
          <p:nvSpPr>
            <p:cNvPr id="8" name="正方形/長方形 7">
              <a:extLst>
                <a:ext uri="{FF2B5EF4-FFF2-40B4-BE49-F238E27FC236}">
                  <a16:creationId xmlns:a16="http://schemas.microsoft.com/office/drawing/2014/main" id="{FB43E8DC-6C6A-BA08-D7BD-DDE32011BCCF}"/>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D9E6A8CF-213F-B151-13D0-6A4EF7F330FD}"/>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10" name="タイトル 1"/>
          <p:cNvSpPr txBox="1">
            <a:spLocks/>
          </p:cNvSpPr>
          <p:nvPr/>
        </p:nvSpPr>
        <p:spPr>
          <a:xfrm>
            <a:off x="755576" y="410512"/>
            <a:ext cx="7920880" cy="172819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ワーク６．</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虐待対応ケース会議による計画立案</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11" name="スライド番号プレースホルダー 4">
            <a:extLst>
              <a:ext uri="{FF2B5EF4-FFF2-40B4-BE49-F238E27FC236}">
                <a16:creationId xmlns:a16="http://schemas.microsoft.com/office/drawing/2014/main" id="{B0FCFA26-4BDD-4236-89A6-D5E29282DCA4}"/>
              </a:ext>
            </a:extLst>
          </p:cNvPr>
          <p:cNvSpPr txBox="1">
            <a:spLocks/>
          </p:cNvSpPr>
          <p:nvPr/>
        </p:nvSpPr>
        <p:spPr>
          <a:xfrm>
            <a:off x="6713483" y="61899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5C579F79-5A77-47F1-8C38-B038D01B811D}" type="slidenum">
              <a:rPr lang="ja-JP" altLang="en-US" smtClean="0"/>
              <a:pPr/>
              <a:t>65</a:t>
            </a:fld>
            <a:endParaRPr lang="ja-JP" altLang="en-US" dirty="0"/>
          </a:p>
        </p:txBody>
      </p:sp>
    </p:spTree>
    <p:extLst>
      <p:ext uri="{BB962C8B-B14F-4D97-AF65-F5344CB8AC3E}">
        <p14:creationId xmlns:p14="http://schemas.microsoft.com/office/powerpoint/2010/main" val="4015083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424BE5E-3CC5-0779-CDB8-C33B1C41508A}"/>
              </a:ext>
            </a:extLst>
          </p:cNvPr>
          <p:cNvSpPr>
            <a:spLocks noGrp="1"/>
          </p:cNvSpPr>
          <p:nvPr>
            <p:ph type="sldNum" sz="quarter" idx="12"/>
          </p:nvPr>
        </p:nvSpPr>
        <p:spPr/>
        <p:txBody>
          <a:bodyPr/>
          <a:lstStyle/>
          <a:p>
            <a:pPr>
              <a:defRPr/>
            </a:pPr>
            <a:fld id="{1ED01F3A-9056-4D44-945D-93A66CBFAF1A}" type="slidenum">
              <a:rPr lang="ja-JP" altLang="en-US" smtClean="0"/>
              <a:pPr>
                <a:defRPr/>
              </a:pPr>
              <a:t>66</a:t>
            </a:fld>
            <a:endParaRPr lang="ja-JP" altLang="en-US"/>
          </a:p>
        </p:txBody>
      </p:sp>
      <p:pic>
        <p:nvPicPr>
          <p:cNvPr id="6" name="図 5">
            <a:extLst>
              <a:ext uri="{FF2B5EF4-FFF2-40B4-BE49-F238E27FC236}">
                <a16:creationId xmlns:a16="http://schemas.microsoft.com/office/drawing/2014/main" id="{21F3585A-EA63-AE26-4CDD-2CAA08521628}"/>
              </a:ext>
            </a:extLst>
          </p:cNvPr>
          <p:cNvPicPr>
            <a:picLocks noChangeAspect="1"/>
          </p:cNvPicPr>
          <p:nvPr/>
        </p:nvPicPr>
        <p:blipFill>
          <a:blip r:embed="rId3"/>
          <a:stretch>
            <a:fillRect/>
          </a:stretch>
        </p:blipFill>
        <p:spPr>
          <a:xfrm>
            <a:off x="1038254" y="136525"/>
            <a:ext cx="6752182" cy="6858000"/>
          </a:xfrm>
          <a:prstGeom prst="rect">
            <a:avLst/>
          </a:prstGeom>
        </p:spPr>
      </p:pic>
      <p:sp>
        <p:nvSpPr>
          <p:cNvPr id="71" name="右矢印 70"/>
          <p:cNvSpPr/>
          <p:nvPr/>
        </p:nvSpPr>
        <p:spPr>
          <a:xfrm>
            <a:off x="280159" y="6265154"/>
            <a:ext cx="8583682" cy="547515"/>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b="1" dirty="0">
                <a:solidFill>
                  <a:prstClr val="white"/>
                </a:solidFill>
                <a:latin typeface="UD デジタル 教科書体 NK-R" panose="02020400000000000000" pitchFamily="18" charset="-128"/>
                <a:ea typeface="UD デジタル 教科書体 NK-R" panose="02020400000000000000" pitchFamily="18" charset="-128"/>
              </a:rPr>
              <a:t>虐待対応</a:t>
            </a: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計画の思考プロセス</a:t>
            </a:r>
          </a:p>
        </p:txBody>
      </p:sp>
      <p:sp>
        <p:nvSpPr>
          <p:cNvPr id="7" name="正方形/長方形 6">
            <a:extLst>
              <a:ext uri="{FF2B5EF4-FFF2-40B4-BE49-F238E27FC236}">
                <a16:creationId xmlns:a16="http://schemas.microsoft.com/office/drawing/2014/main" id="{D3A553DD-A16F-2761-3373-4C4ACD515406}"/>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課題分析・支援課題整理シート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スライド番号プレースホルダー 4">
            <a:extLst>
              <a:ext uri="{FF2B5EF4-FFF2-40B4-BE49-F238E27FC236}">
                <a16:creationId xmlns:a16="http://schemas.microsoft.com/office/drawing/2014/main" id="{4696618D-0876-4182-A3E5-6DD892547FCF}"/>
              </a:ext>
            </a:extLst>
          </p:cNvPr>
          <p:cNvSpPr txBox="1">
            <a:spLocks/>
          </p:cNvSpPr>
          <p:nvPr/>
        </p:nvSpPr>
        <p:spPr>
          <a:xfrm>
            <a:off x="7010400" y="6537766"/>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5C579F79-5A77-47F1-8C38-B038D01B811D}" type="slidenum">
              <a:rPr lang="ja-JP" altLang="en-US" smtClean="0"/>
              <a:pPr/>
              <a:t>66</a:t>
            </a:fld>
            <a:endParaRPr lang="ja-JP" altLang="en-US" dirty="0"/>
          </a:p>
        </p:txBody>
      </p:sp>
    </p:spTree>
    <p:extLst>
      <p:ext uri="{BB962C8B-B14F-4D97-AF65-F5344CB8AC3E}">
        <p14:creationId xmlns:p14="http://schemas.microsoft.com/office/powerpoint/2010/main" val="449274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虐待対応計画の必要性</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3"/>
          <p:cNvSpPr txBox="1">
            <a:spLocks/>
          </p:cNvSpPr>
          <p:nvPr/>
        </p:nvSpPr>
        <p:spPr bwMode="auto">
          <a:xfrm>
            <a:off x="559439" y="1304925"/>
            <a:ext cx="7781925" cy="424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終結を目指した、迅速で適切な対応</a:t>
            </a:r>
            <a:r>
              <a:rPr lang="ja-JP" altLang="en-US" sz="2400" dirty="0">
                <a:latin typeface="UD デジタル 教科書体 NK-R" panose="02020400000000000000" pitchFamily="18" charset="-128"/>
                <a:ea typeface="UD デジタル 教科書体 NK-R" panose="02020400000000000000" pitchFamily="18" charset="-128"/>
              </a:rPr>
              <a:t>が求められる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生命と生活、財産を護るための、法的責任に基づいた支援</a:t>
            </a:r>
            <a:endParaRPr lang="en-US" altLang="ja-JP" sz="22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目標をもった、段取りや手順を踏んだ対応</a:t>
            </a:r>
            <a:r>
              <a:rPr lang="ja-JP" altLang="en-US" sz="2400" dirty="0">
                <a:latin typeface="UD デジタル 教科書体 NK-R" panose="02020400000000000000" pitchFamily="18" charset="-128"/>
                <a:ea typeface="UD デジタル 教科書体 NK-R" panose="02020400000000000000" pitchFamily="18" charset="-128"/>
              </a:rPr>
              <a:t>が求められる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段取り・順番を誤った介入を行うと、さらなる被害の拡大を招くことになる</a:t>
            </a: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関係機関と連携協働した</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チームとしての支援</a:t>
            </a:r>
            <a:r>
              <a:rPr lang="ja-JP" altLang="en-US" sz="2400" dirty="0">
                <a:latin typeface="UD デジタル 教科書体 NK-R" panose="02020400000000000000" pitchFamily="18" charset="-128"/>
                <a:ea typeface="UD デジタル 教科書体 NK-R" panose="02020400000000000000" pitchFamily="18" charset="-128"/>
              </a:rPr>
              <a:t>を行う</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勘違いや漏れが無いように、安心して支援が実施できるように計画を共有する</a:t>
            </a: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説明責任</a:t>
            </a:r>
            <a:r>
              <a:rPr lang="ja-JP" altLang="en-US" sz="2400" dirty="0">
                <a:latin typeface="UD デジタル 教科書体 NK-R" panose="02020400000000000000" pitchFamily="18" charset="-128"/>
                <a:ea typeface="UD デジタル 教科書体 NK-R" panose="02020400000000000000" pitchFamily="18" charset="-128"/>
              </a:rPr>
              <a:t>が求められる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根拠に基づく、合議によって決定した支援であることの記録</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B5D5C101-4C58-43ED-99B4-926815F792A8}"/>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67</a:t>
            </a:fld>
            <a:endParaRPr lang="ja-JP" altLang="en-US" dirty="0"/>
          </a:p>
        </p:txBody>
      </p:sp>
    </p:spTree>
    <p:extLst>
      <p:ext uri="{BB962C8B-B14F-4D97-AF65-F5344CB8AC3E}">
        <p14:creationId xmlns:p14="http://schemas.microsoft.com/office/powerpoint/2010/main" val="1846669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虐待対応計画立案に必要な視点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a:xfrm>
            <a:off x="749591" y="1046948"/>
            <a:ext cx="7632847" cy="4463586"/>
          </a:xfrm>
          <a:prstGeom prst="rect">
            <a:avLst/>
          </a:prstGeom>
          <a:ln>
            <a:solidFill>
              <a:srgbClr val="000000"/>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2400" u="sng">
                <a:solidFill>
                  <a:srgbClr val="FF0000"/>
                </a:solidFill>
                <a:latin typeface="UD デジタル 教科書体 NK-R" panose="02020400000000000000" pitchFamily="18" charset="-128"/>
                <a:ea typeface="UD デジタル 教科書体 NK-R" panose="02020400000000000000" pitchFamily="18" charset="-128"/>
              </a:rPr>
              <a:t>予測される事態への対応、背景要因への対応</a:t>
            </a:r>
            <a:r>
              <a:rPr lang="ja-JP" altLang="en-US" sz="2400">
                <a:latin typeface="UD デジタル 教科書体 NK-R" panose="02020400000000000000" pitchFamily="18" charset="-128"/>
                <a:ea typeface="UD デジタル 教科書体 NK-R" panose="02020400000000000000" pitchFamily="18" charset="-128"/>
              </a:rPr>
              <a:t>を考える</a:t>
            </a:r>
            <a:endParaRPr lang="en-US" altLang="ja-JP" sz="240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a:latin typeface="UD デジタル 教科書体 NK-R" panose="02020400000000000000" pitchFamily="18" charset="-128"/>
                <a:ea typeface="UD デジタル 教科書体 NK-R" panose="02020400000000000000" pitchFamily="18" charset="-128"/>
              </a:rPr>
              <a:t>危機的状況の対処だけを続け、アセスメントに基づかない「とりあえず」の支援をしていくと、事態の悪化を招く</a:t>
            </a:r>
            <a:endParaRPr lang="en-US" altLang="ja-JP" sz="2200">
              <a:latin typeface="UD デジタル 教科書体 NK-R" panose="02020400000000000000" pitchFamily="18" charset="-128"/>
              <a:ea typeface="UD デジタル 教科書体 NK-R" panose="02020400000000000000" pitchFamily="18" charset="-128"/>
            </a:endParaRPr>
          </a:p>
          <a:p>
            <a:pPr marL="201168" lvl="1" indent="0">
              <a:buFont typeface="Arial" panose="020B0604020202020204" pitchFamily="34" charset="0"/>
              <a:buNone/>
            </a:pPr>
            <a:endParaRPr lang="en-US" altLang="ja-JP" sz="220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a:latin typeface="UD デジタル 教科書体 NK-R" panose="02020400000000000000" pitchFamily="18" charset="-128"/>
                <a:ea typeface="UD デジタル 教科書体 NK-R" panose="02020400000000000000" pitchFamily="18" charset="-128"/>
              </a:rPr>
              <a:t>被虐待高齢者の</a:t>
            </a:r>
            <a:r>
              <a:rPr lang="ja-JP" altLang="en-US" sz="2400" u="sng">
                <a:solidFill>
                  <a:srgbClr val="FF0000"/>
                </a:solidFill>
                <a:latin typeface="UD デジタル 教科書体 NK-R" panose="02020400000000000000" pitchFamily="18" charset="-128"/>
                <a:ea typeface="UD デジタル 教科書体 NK-R" panose="02020400000000000000" pitchFamily="18" charset="-128"/>
              </a:rPr>
              <a:t>権利・生活を護るための対応</a:t>
            </a:r>
            <a:r>
              <a:rPr lang="ja-JP" altLang="en-US" sz="2400">
                <a:latin typeface="UD デジタル 教科書体 NK-R" panose="02020400000000000000" pitchFamily="18" charset="-128"/>
                <a:ea typeface="UD デジタル 教科書体 NK-R" panose="02020400000000000000" pitchFamily="18" charset="-128"/>
              </a:rPr>
              <a:t>を考える</a:t>
            </a:r>
            <a:endParaRPr lang="en-US" altLang="ja-JP" sz="240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a:latin typeface="UD デジタル 教科書体 NK-R" panose="02020400000000000000" pitchFamily="18" charset="-128"/>
                <a:ea typeface="UD デジタル 教科書体 NK-R" panose="02020400000000000000" pitchFamily="18" charset="-128"/>
              </a:rPr>
              <a:t>「虐待の事実が確認されていないので対応しない」と考えず、必要な権利擁護の支援を考える</a:t>
            </a:r>
            <a:endParaRPr lang="en-US" altLang="ja-JP" sz="2200">
              <a:latin typeface="UD デジタル 教科書体 NK-R" panose="02020400000000000000" pitchFamily="18" charset="-128"/>
              <a:ea typeface="UD デジタル 教科書体 NK-R" panose="02020400000000000000" pitchFamily="18" charset="-128"/>
            </a:endParaRPr>
          </a:p>
          <a:p>
            <a:pPr lvl="2">
              <a:buFont typeface="Wingdings" panose="05000000000000000000" pitchFamily="2" charset="2"/>
              <a:buChar char="l"/>
            </a:pPr>
            <a:r>
              <a:rPr lang="ja-JP" altLang="en-US" sz="1800">
                <a:latin typeface="UD デジタル 教科書体 NK-R" panose="02020400000000000000" pitchFamily="18" charset="-128"/>
                <a:ea typeface="UD デジタル 教科書体 NK-R" panose="02020400000000000000" pitchFamily="18" charset="-128"/>
              </a:rPr>
              <a:t>権利擁護の支援の場合には、意思を尊重しながら行う</a:t>
            </a:r>
            <a:endParaRPr lang="en-US" altLang="ja-JP" sz="1800">
              <a:latin typeface="UD デジタル 教科書体 NK-R" panose="02020400000000000000" pitchFamily="18" charset="-128"/>
              <a:ea typeface="UD デジタル 教科書体 NK-R" panose="02020400000000000000" pitchFamily="18" charset="-128"/>
            </a:endParaRPr>
          </a:p>
          <a:p>
            <a:pPr lvl="2">
              <a:buFont typeface="Wingdings" panose="05000000000000000000" pitchFamily="2" charset="2"/>
              <a:buChar char="l"/>
            </a:pPr>
            <a:endParaRPr lang="en-US" altLang="ja-JP">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u="sng">
                <a:solidFill>
                  <a:srgbClr val="FF0000"/>
                </a:solidFill>
                <a:latin typeface="UD デジタル 教科書体 NK-R" panose="02020400000000000000" pitchFamily="18" charset="-128"/>
                <a:ea typeface="UD デジタル 教科書体 NK-R" panose="02020400000000000000" pitchFamily="18" charset="-128"/>
              </a:rPr>
              <a:t>全体状況を俯瞰</a:t>
            </a:r>
            <a:r>
              <a:rPr lang="ja-JP" altLang="en-US" sz="2400">
                <a:latin typeface="UD デジタル 教科書体 NK-R" panose="02020400000000000000" pitchFamily="18" charset="-128"/>
                <a:ea typeface="UD デジタル 教科書体 NK-R" panose="02020400000000000000" pitchFamily="18" charset="-128"/>
              </a:rPr>
              <a:t>して、必要な支援を考える</a:t>
            </a:r>
            <a:endParaRPr lang="en-US" altLang="ja-JP" sz="240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a:latin typeface="UD デジタル 教科書体 NK-R" panose="02020400000000000000" pitchFamily="18" charset="-128"/>
                <a:ea typeface="UD デジタル 教科書体 NK-R" panose="02020400000000000000" pitchFamily="18" charset="-128"/>
              </a:rPr>
              <a:t>一つの声だけを聴く支援にならないように・・・</a:t>
            </a:r>
            <a:endParaRPr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82B0F2AE-BCB5-45E7-A1FF-11F1EBCDC762}"/>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68</a:t>
            </a:fld>
            <a:endParaRPr lang="ja-JP" altLang="en-US" dirty="0"/>
          </a:p>
        </p:txBody>
      </p:sp>
    </p:spTree>
    <p:extLst>
      <p:ext uri="{BB962C8B-B14F-4D97-AF65-F5344CB8AC3E}">
        <p14:creationId xmlns:p14="http://schemas.microsoft.com/office/powerpoint/2010/main" val="1234727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9" name="テキスト ボックス 18">
            <a:extLst>
              <a:ext uri="{FF2B5EF4-FFF2-40B4-BE49-F238E27FC236}">
                <a16:creationId xmlns:a16="http://schemas.microsoft.com/office/drawing/2014/main" id="{1155805C-AE5B-2DB0-8585-DB73D846E196}"/>
              </a:ext>
            </a:extLst>
          </p:cNvPr>
          <p:cNvSpPr txBox="1"/>
          <p:nvPr/>
        </p:nvSpPr>
        <p:spPr>
          <a:xfrm>
            <a:off x="-91440" y="6208540"/>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a:t>
            </a:r>
          </a:p>
        </p:txBody>
      </p:sp>
      <p:sp>
        <p:nvSpPr>
          <p:cNvPr id="21" name="四角形: 角を丸くする 20">
            <a:extLst>
              <a:ext uri="{FF2B5EF4-FFF2-40B4-BE49-F238E27FC236}">
                <a16:creationId xmlns:a16="http://schemas.microsoft.com/office/drawing/2014/main" id="{242D16B0-6557-FEDA-4C2E-B3DDAB4A1DE7}"/>
              </a:ext>
            </a:extLst>
          </p:cNvPr>
          <p:cNvSpPr/>
          <p:nvPr/>
        </p:nvSpPr>
        <p:spPr>
          <a:xfrm>
            <a:off x="5150213" y="3363461"/>
            <a:ext cx="3049814" cy="1524000"/>
          </a:xfrm>
          <a:prstGeom prst="roundRect">
            <a:avLst/>
          </a:prstGeom>
          <a:solidFill>
            <a:schemeClr val="accent2">
              <a:lumMod val="40000"/>
              <a:lumOff val="60000"/>
              <a:alpha val="3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コアメンバー会議と虐待対応ケース会議を繰り返し、虐待対応の終結を目指す</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8" name="正方形/長方形 27">
            <a:extLst>
              <a:ext uri="{FF2B5EF4-FFF2-40B4-BE49-F238E27FC236}">
                <a16:creationId xmlns:a16="http://schemas.microsoft.com/office/drawing/2014/main" id="{2EBD670E-66F1-5E83-4C27-914787FA5F7E}"/>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吹き出し: 下矢印 28">
            <a:extLst>
              <a:ext uri="{FF2B5EF4-FFF2-40B4-BE49-F238E27FC236}">
                <a16:creationId xmlns:a16="http://schemas.microsoft.com/office/drawing/2014/main" id="{A2BF1A80-5D57-33D0-D700-1258452C7725}"/>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35" name="吹き出し: 下矢印 34">
            <a:extLst>
              <a:ext uri="{FF2B5EF4-FFF2-40B4-BE49-F238E27FC236}">
                <a16:creationId xmlns:a16="http://schemas.microsoft.com/office/drawing/2014/main" id="{504F67AF-8EBF-01A7-EA9E-935F5309BC66}"/>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37" name="吹き出し: 下矢印 36">
            <a:extLst>
              <a:ext uri="{FF2B5EF4-FFF2-40B4-BE49-F238E27FC236}">
                <a16:creationId xmlns:a16="http://schemas.microsoft.com/office/drawing/2014/main" id="{83A7B3FA-D598-3529-76B9-046EAC663F7D}"/>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38" name="吹き出し: 下矢印 37">
            <a:extLst>
              <a:ext uri="{FF2B5EF4-FFF2-40B4-BE49-F238E27FC236}">
                <a16:creationId xmlns:a16="http://schemas.microsoft.com/office/drawing/2014/main" id="{F550F908-BD43-ED32-17B0-7D5D295A341E}"/>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39" name="吹き出し: 下矢印 38">
            <a:extLst>
              <a:ext uri="{FF2B5EF4-FFF2-40B4-BE49-F238E27FC236}">
                <a16:creationId xmlns:a16="http://schemas.microsoft.com/office/drawing/2014/main" id="{DB6FC7B6-9395-AE85-0DEB-1B720E3465F0}"/>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40" name="吹き出し: 下矢印 39">
            <a:extLst>
              <a:ext uri="{FF2B5EF4-FFF2-40B4-BE49-F238E27FC236}">
                <a16:creationId xmlns:a16="http://schemas.microsoft.com/office/drawing/2014/main" id="{4DABFD48-4D3E-FC73-2315-4D0F8A3F0B24}"/>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41" name="テキスト ボックス 40">
            <a:extLst>
              <a:ext uri="{FF2B5EF4-FFF2-40B4-BE49-F238E27FC236}">
                <a16:creationId xmlns:a16="http://schemas.microsoft.com/office/drawing/2014/main" id="{DBAC5951-0093-B514-D52C-7BE5F58E8AF5}"/>
              </a:ext>
            </a:extLst>
          </p:cNvPr>
          <p:cNvSpPr txBox="1"/>
          <p:nvPr/>
        </p:nvSpPr>
        <p:spPr>
          <a:xfrm>
            <a:off x="25773" y="937109"/>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42" name="楕円 41">
            <a:extLst>
              <a:ext uri="{FF2B5EF4-FFF2-40B4-BE49-F238E27FC236}">
                <a16:creationId xmlns:a16="http://schemas.microsoft.com/office/drawing/2014/main" id="{FEE3C024-CDB2-DC99-6E2B-0C20A541451E}"/>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43" name="テキスト ボックス 42">
            <a:extLst>
              <a:ext uri="{FF2B5EF4-FFF2-40B4-BE49-F238E27FC236}">
                <a16:creationId xmlns:a16="http://schemas.microsoft.com/office/drawing/2014/main" id="{BE90C170-CA52-9A27-C32C-63655A7C1CB5}"/>
              </a:ext>
            </a:extLst>
          </p:cNvPr>
          <p:cNvSpPr txBox="1"/>
          <p:nvPr/>
        </p:nvSpPr>
        <p:spPr>
          <a:xfrm>
            <a:off x="227778"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44" name="吹き出し: 下矢印 43">
            <a:extLst>
              <a:ext uri="{FF2B5EF4-FFF2-40B4-BE49-F238E27FC236}">
                <a16:creationId xmlns:a16="http://schemas.microsoft.com/office/drawing/2014/main" id="{DA0E3D01-1EF8-FCB2-B667-2D9884DEBCE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45" name="楕円 44">
            <a:extLst>
              <a:ext uri="{FF2B5EF4-FFF2-40B4-BE49-F238E27FC236}">
                <a16:creationId xmlns:a16="http://schemas.microsoft.com/office/drawing/2014/main" id="{6404BE3B-4B5C-9129-B267-EF039A67D43E}"/>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46" name="テキスト ボックス 45">
            <a:extLst>
              <a:ext uri="{FF2B5EF4-FFF2-40B4-BE49-F238E27FC236}">
                <a16:creationId xmlns:a16="http://schemas.microsoft.com/office/drawing/2014/main" id="{53ED5E8F-5C00-282C-618D-DB70B5EC2B53}"/>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47" name="正方形/長方形 46">
            <a:extLst>
              <a:ext uri="{FF2B5EF4-FFF2-40B4-BE49-F238E27FC236}">
                <a16:creationId xmlns:a16="http://schemas.microsoft.com/office/drawing/2014/main" id="{FBB6ABC0-B3CA-57C0-481C-AB03BAFB97DA}"/>
              </a:ext>
            </a:extLst>
          </p:cNvPr>
          <p:cNvSpPr/>
          <p:nvPr/>
        </p:nvSpPr>
        <p:spPr>
          <a:xfrm>
            <a:off x="685800" y="5822927"/>
            <a:ext cx="3002280" cy="3307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終結段階</a:t>
            </a: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コアメンバー会議と虐待対応ケース会議の繰り返し</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矢印: 左カーブ 5">
            <a:extLst>
              <a:ext uri="{FF2B5EF4-FFF2-40B4-BE49-F238E27FC236}">
                <a16:creationId xmlns:a16="http://schemas.microsoft.com/office/drawing/2014/main" id="{2829F6D9-810B-6EB0-1467-A6B6071D34CD}"/>
              </a:ext>
            </a:extLst>
          </p:cNvPr>
          <p:cNvSpPr/>
          <p:nvPr/>
        </p:nvSpPr>
        <p:spPr>
          <a:xfrm>
            <a:off x="4619425" y="3287475"/>
            <a:ext cx="403862" cy="1772299"/>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矢印: 左カーブ 6">
            <a:extLst>
              <a:ext uri="{FF2B5EF4-FFF2-40B4-BE49-F238E27FC236}">
                <a16:creationId xmlns:a16="http://schemas.microsoft.com/office/drawing/2014/main" id="{39DC7527-4008-EEA4-8B2F-473E16304CB5}"/>
              </a:ext>
            </a:extLst>
          </p:cNvPr>
          <p:cNvSpPr/>
          <p:nvPr/>
        </p:nvSpPr>
        <p:spPr>
          <a:xfrm rot="10800000">
            <a:off x="4057283" y="3145325"/>
            <a:ext cx="403862" cy="1772299"/>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スライド番号プレースホルダー 2">
            <a:extLst>
              <a:ext uri="{FF2B5EF4-FFF2-40B4-BE49-F238E27FC236}">
                <a16:creationId xmlns:a16="http://schemas.microsoft.com/office/drawing/2014/main" id="{1A199A4E-3DB0-4561-83D2-D6F5459973A9}"/>
              </a:ext>
            </a:extLst>
          </p:cNvPr>
          <p:cNvSpPr>
            <a:spLocks noGrp="1"/>
          </p:cNvSpPr>
          <p:nvPr>
            <p:ph type="sldNum" sz="quarter" idx="12"/>
          </p:nvPr>
        </p:nvSpPr>
        <p:spPr>
          <a:xfrm>
            <a:off x="7004415" y="6204633"/>
            <a:ext cx="2133600" cy="365125"/>
          </a:xfrm>
        </p:spPr>
        <p:txBody>
          <a:bodyPr/>
          <a:lstStyle/>
          <a:p>
            <a:fld id="{860B3B16-2DFD-4386-870A-9F8B3C96AD3C}" type="slidenum">
              <a:rPr lang="ja-JP" altLang="en-US" smtClean="0"/>
              <a:pPr/>
              <a:t>69</a:t>
            </a:fld>
            <a:endParaRPr lang="ja-JP" altLang="en-US" dirty="0"/>
          </a:p>
        </p:txBody>
      </p:sp>
    </p:spTree>
    <p:extLst>
      <p:ext uri="{BB962C8B-B14F-4D97-AF65-F5344CB8AC3E}">
        <p14:creationId xmlns:p14="http://schemas.microsoft.com/office/powerpoint/2010/main" val="47496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0C17967-20C5-89F1-652F-1FB5642924D1}"/>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事実を聞き取る面接技法のポイント①</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正方形/長方形 1">
            <a:extLst>
              <a:ext uri="{FF2B5EF4-FFF2-40B4-BE49-F238E27FC236}">
                <a16:creationId xmlns:a16="http://schemas.microsoft.com/office/drawing/2014/main" id="{B29D997D-0B97-E6A0-BBF0-2F38B67C89C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6" name="正方形/長方形 15">
            <a:extLst>
              <a:ext uri="{FF2B5EF4-FFF2-40B4-BE49-F238E27FC236}">
                <a16:creationId xmlns:a16="http://schemas.microsoft.com/office/drawing/2014/main" id="{12470A93-8E23-30EF-24D3-CCED2A523BEE}"/>
              </a:ext>
            </a:extLst>
          </p:cNvPr>
          <p:cNvSpPr/>
          <p:nvPr/>
        </p:nvSpPr>
        <p:spPr>
          <a:xfrm>
            <a:off x="179210" y="729298"/>
            <a:ext cx="8773610" cy="5583443"/>
          </a:xfrm>
          <a:prstGeom prst="rect">
            <a:avLst/>
          </a:prstGeom>
          <a:noFill/>
          <a:ln w="12700" cap="flat" cmpd="sng" algn="ctr">
            <a:solidFill>
              <a:srgbClr val="5B9BD5">
                <a:shade val="15000"/>
              </a:srgbClr>
            </a:solidFill>
            <a:prstDash val="solid"/>
          </a:ln>
          <a:effectLst/>
        </p:spPr>
        <p:txBody>
          <a:bodyPr rtlCol="0" anchor="ctr"/>
          <a:lstStyle/>
          <a:p>
            <a:pPr marL="457200" marR="0" lvl="2" indent="-457200" algn="l" defTabSz="914400" rtl="0" eaLnBrk="0" fontAlgn="base" latinLnBrk="0" hangingPunct="0">
              <a:lnSpc>
                <a:spcPct val="100000"/>
              </a:lnSpc>
              <a:spcBef>
                <a:spcPct val="0"/>
              </a:spcBef>
              <a:spcAft>
                <a:spcPct val="0"/>
              </a:spcAft>
              <a:buClrTx/>
              <a:buSzPct val="75000"/>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エピソード記憶はもろく、聴取対象者は、「言いづらいことは聴かれなければ話さない」という前提をもち、詳細よりも、時系列の事実の聴き取りを優先させる。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≪それから質問≫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聴き取り対象者が黙ったら話が続けられるように促す</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「それで？」「それから？」「そのあとどうしましたか？」「他には？」</a:t>
            </a:r>
            <a:endParaRPr kumimoji="1" lang="en-US" altLang="ja-JP"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これによって「聴かれないと答えにくいこと」「言い出しにくいこと」が話される</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2" indent="-342900" algn="l" defTabSz="914400" rtl="0" eaLnBrk="0" fontAlgn="base" latinLnBrk="0" hangingPunct="0">
              <a:lnSpc>
                <a:spcPct val="100000"/>
              </a:lnSpc>
              <a:spcBef>
                <a:spcPct val="0"/>
              </a:spcBef>
              <a:spcAft>
                <a:spcPct val="0"/>
              </a:spcAft>
              <a:buClrTx/>
              <a:buSzPct val="75000"/>
              <a:buFontTx/>
              <a:buNone/>
              <a:tabLst/>
              <a:defRPr/>
            </a:pP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2" indent="-457200" algn="l" defTabSz="914400" rtl="0" eaLnBrk="0" fontAlgn="base" latinLnBrk="0" hangingPunct="0">
              <a:lnSpc>
                <a:spcPct val="100000"/>
              </a:lnSpc>
              <a:spcBef>
                <a:spcPct val="0"/>
              </a:spcBef>
              <a:spcAft>
                <a:spcPct val="0"/>
              </a:spcAft>
              <a:buClrTx/>
              <a:buSzPct val="75000"/>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エピソードをまず「最初から最後まで全部」聴き取り、詳細はそのあとに聴く</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00100" marR="0" lvl="3" indent="-342900" algn="l" defTabSz="914400" rtl="0" eaLnBrk="0" fontAlgn="base" latinLnBrk="0" hangingPunct="0">
              <a:lnSpc>
                <a:spcPct val="100000"/>
              </a:lnSpc>
              <a:spcBef>
                <a:spcPct val="0"/>
              </a:spcBef>
              <a:spcAft>
                <a:spcPct val="0"/>
              </a:spcAft>
              <a:buClrTx/>
              <a:buSzPct val="75000"/>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①≪誘い掛け質問≫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エピソードを時系列で聴き取る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257300" marR="0" lvl="4" indent="-342900" algn="l" defTabSz="914400" rtl="0" eaLnBrk="0" fontAlgn="base" latinLnBrk="0" hangingPunct="0">
              <a:lnSpc>
                <a:spcPct val="100000"/>
              </a:lnSpc>
              <a:spcBef>
                <a:spcPct val="0"/>
              </a:spcBef>
              <a:spcAft>
                <a:spcPct val="0"/>
              </a:spcAft>
              <a:buClrTx/>
              <a:buSzPct val="75000"/>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やなこと、あった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時のことを最初から最後まで全部話してください」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スライド番号プレースホルダー 2">
            <a:extLst>
              <a:ext uri="{FF2B5EF4-FFF2-40B4-BE49-F238E27FC236}">
                <a16:creationId xmlns:a16="http://schemas.microsoft.com/office/drawing/2014/main" id="{46A0C3E3-10C9-453F-9E43-A2762B3672FC}"/>
              </a:ext>
            </a:extLst>
          </p:cNvPr>
          <p:cNvSpPr>
            <a:spLocks noGrp="1"/>
          </p:cNvSpPr>
          <p:nvPr>
            <p:ph type="sldNum" sz="quarter" idx="12"/>
          </p:nvPr>
        </p:nvSpPr>
        <p:spPr>
          <a:xfrm>
            <a:off x="7004415" y="6289134"/>
            <a:ext cx="2133600" cy="476250"/>
          </a:xfrm>
        </p:spPr>
        <p:txBody>
          <a:bodyPr/>
          <a:lstStyle/>
          <a:p>
            <a:fld id="{2CAC54CF-1039-470A-A342-7EC249181FE0}" type="slidenum">
              <a:rPr lang="en-US" altLang="ja-JP" smtClean="0"/>
              <a:pPr/>
              <a:t>7</a:t>
            </a:fld>
            <a:endParaRPr lang="en-US" altLang="ja-JP"/>
          </a:p>
        </p:txBody>
      </p:sp>
    </p:spTree>
    <p:extLst>
      <p:ext uri="{BB962C8B-B14F-4D97-AF65-F5344CB8AC3E}">
        <p14:creationId xmlns:p14="http://schemas.microsoft.com/office/powerpoint/2010/main" val="18471749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3EBE48-3626-C9EE-1956-49277254FA0B}"/>
              </a:ext>
            </a:extLst>
          </p:cNvPr>
          <p:cNvSpPr txBox="1"/>
          <p:nvPr/>
        </p:nvSpPr>
        <p:spPr>
          <a:xfrm>
            <a:off x="147625" y="520328"/>
            <a:ext cx="8817699" cy="923330"/>
          </a:xfrm>
          <a:prstGeom prst="rect">
            <a:avLst/>
          </a:prstGeom>
          <a:solidFill>
            <a:schemeClr val="accent3">
              <a:lumMod val="20000"/>
              <a:lumOff val="80000"/>
            </a:schemeClr>
          </a:solidFill>
        </p:spPr>
        <p:txBody>
          <a:bodyPr wrap="square">
            <a:spAutoFit/>
          </a:bodyPr>
          <a:lstStyle/>
          <a:p>
            <a:pPr marL="285750" indent="-285750">
              <a:buFont typeface="Wingdings" panose="05000000000000000000" pitchFamily="2" charset="2"/>
              <a:buChar char="u"/>
            </a:pPr>
            <a:r>
              <a:rPr lang="ja-JP" altLang="en-US" dirty="0">
                <a:latin typeface="UD デジタル 教科書体 NK-R" panose="02020400000000000000" pitchFamily="18" charset="-128"/>
                <a:ea typeface="UD デジタル 教科書体 NK-R" panose="02020400000000000000" pitchFamily="18" charset="-128"/>
              </a:rPr>
              <a:t>ファシリテーションの手法を使うと有効に進められる</a:t>
            </a:r>
            <a:endParaRPr lang="en-US" altLang="ja-JP"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u"/>
            </a:pPr>
            <a:r>
              <a:rPr kumimoji="1" lang="ja-JP" altLang="en-US" dirty="0">
                <a:latin typeface="UD デジタル 教科書体 NK-R" panose="02020400000000000000" pitchFamily="18" charset="-128"/>
                <a:ea typeface="UD デジタル 教科書体 NK-R" panose="02020400000000000000" pitchFamily="18" charset="-128"/>
              </a:rPr>
              <a:t>通常、ファシリテーターは話し合いのプロセスにのみ関与するが、</a:t>
            </a:r>
            <a:r>
              <a:rPr lang="ja-JP" altLang="en-US" dirty="0">
                <a:latin typeface="UD デジタル 教科書体 NK-R" panose="02020400000000000000" pitchFamily="18" charset="-128"/>
                <a:ea typeface="UD デジタル 教科書体 NK-R" panose="02020400000000000000" pitchFamily="18" charset="-128"/>
              </a:rPr>
              <a:t>虐待対応</a:t>
            </a:r>
            <a:r>
              <a:rPr kumimoji="1" lang="ja-JP" altLang="en-US" dirty="0">
                <a:latin typeface="UD デジタル 教科書体 NK-R" panose="02020400000000000000" pitchFamily="18" charset="-128"/>
                <a:ea typeface="UD デジタル 教科書体 NK-R" panose="02020400000000000000" pitchFamily="18" charset="-128"/>
              </a:rPr>
              <a:t>ケース会議の司会者は、あくまでも「高齢者虐待対応の基本的視点」に基づいて進行</a:t>
            </a:r>
            <a:r>
              <a:rPr lang="ja-JP" altLang="en-US" dirty="0">
                <a:latin typeface="UD デジタル 教科書体 NK-R" panose="02020400000000000000" pitchFamily="18" charset="-128"/>
                <a:ea typeface="UD デジタル 教科書体 NK-R" panose="02020400000000000000" pitchFamily="18" charset="-128"/>
              </a:rPr>
              <a:t>する</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2B410900-FCC6-5641-3258-FDE6409D881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虐待対応ケース会議におけるファシリテーションの活用</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DE68ECB4-6F68-BD79-8DD6-04A749E15FB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3730" name="Oval 2"/>
          <p:cNvSpPr>
            <a:spLocks noChangeArrowheads="1"/>
          </p:cNvSpPr>
          <p:nvPr/>
        </p:nvSpPr>
        <p:spPr bwMode="auto">
          <a:xfrm>
            <a:off x="641598" y="2752493"/>
            <a:ext cx="4248150" cy="3313112"/>
          </a:xfrm>
          <a:prstGeom prst="ellipse">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80137"/>
            <a:ext cx="10001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Rectangle 5"/>
          <p:cNvSpPr txBox="1">
            <a:spLocks/>
          </p:cNvSpPr>
          <p:nvPr/>
        </p:nvSpPr>
        <p:spPr bwMode="auto">
          <a:xfrm>
            <a:off x="5391150" y="3777100"/>
            <a:ext cx="3752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01168" lvl="1"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チーム構成員間の意思や行動の調整が必要</a:t>
            </a: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buFont typeface="Arial" panose="020B0604020202020204" pitchFamily="34" charset="0"/>
              <a:buNone/>
            </a:pPr>
            <a:endParaRPr lang="en-US" altLang="ja-JP" sz="2400" dirty="0">
              <a:solidFill>
                <a:srgbClr val="0066FF"/>
              </a:solidFill>
              <a:latin typeface="UD デジタル 教科書体 NK-R" panose="02020400000000000000" pitchFamily="18" charset="-128"/>
              <a:ea typeface="UD デジタル 教科書体 NK-R" panose="02020400000000000000" pitchFamily="18" charset="-128"/>
            </a:endParaRPr>
          </a:p>
          <a:p>
            <a:pPr marL="201168" lvl="1" indent="0">
              <a:buFont typeface="Arial" panose="020B0604020202020204" pitchFamily="34" charset="0"/>
              <a:buNone/>
            </a:pP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この調整の場としてケース会議を用いる</a:t>
            </a:r>
          </a:p>
        </p:txBody>
      </p:sp>
      <p:pic>
        <p:nvPicPr>
          <p:cNvPr id="737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136" y="1887305"/>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898" y="2752493"/>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11" y="4695593"/>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573" y="5200418"/>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923" y="4552718"/>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0" name="Text Box 12"/>
          <p:cNvSpPr txBox="1">
            <a:spLocks noChangeArrowheads="1"/>
          </p:cNvSpPr>
          <p:nvPr/>
        </p:nvSpPr>
        <p:spPr bwMode="auto">
          <a:xfrm>
            <a:off x="1423100" y="3327465"/>
            <a:ext cx="27368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ミッション・ビジョンの共有</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全体配置におけるそれぞれの役割認識の一致</a:t>
            </a:r>
          </a:p>
        </p:txBody>
      </p:sp>
      <p:sp>
        <p:nvSpPr>
          <p:cNvPr id="6" name="円形吹き出し 1"/>
          <p:cNvSpPr/>
          <p:nvPr/>
        </p:nvSpPr>
        <p:spPr>
          <a:xfrm>
            <a:off x="5870052" y="1631643"/>
            <a:ext cx="2913622" cy="1844824"/>
          </a:xfrm>
          <a:prstGeom prst="wedgeEllipseCallout">
            <a:avLst>
              <a:gd name="adj1" fmla="val -85985"/>
              <a:gd name="adj2" fmla="val 34994"/>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それぞれの機関の専門性や協働の　意欲も求められる</a:t>
            </a:r>
          </a:p>
        </p:txBody>
      </p:sp>
      <p:sp>
        <p:nvSpPr>
          <p:cNvPr id="2" name="スライド番号プレースホルダー 1">
            <a:extLst>
              <a:ext uri="{FF2B5EF4-FFF2-40B4-BE49-F238E27FC236}">
                <a16:creationId xmlns:a16="http://schemas.microsoft.com/office/drawing/2014/main" id="{71F8C5C8-0FC0-4C49-B29A-EC5791CAA147}"/>
              </a:ext>
            </a:extLst>
          </p:cNvPr>
          <p:cNvSpPr>
            <a:spLocks noGrp="1"/>
          </p:cNvSpPr>
          <p:nvPr>
            <p:ph type="sldNum" sz="quarter" idx="12"/>
          </p:nvPr>
        </p:nvSpPr>
        <p:spPr>
          <a:xfrm>
            <a:off x="7004415" y="6168793"/>
            <a:ext cx="2133600" cy="365125"/>
          </a:xfrm>
        </p:spPr>
        <p:txBody>
          <a:bodyPr/>
          <a:lstStyle/>
          <a:p>
            <a:fld id="{5C579F79-5A77-47F1-8C38-B038D01B811D}" type="slidenum">
              <a:rPr lang="ja-JP" altLang="en-US" smtClean="0"/>
              <a:pPr/>
              <a:t>70</a:t>
            </a:fld>
            <a:endParaRPr lang="ja-JP" altLang="en-US" dirty="0"/>
          </a:p>
        </p:txBody>
      </p:sp>
    </p:spTree>
    <p:extLst>
      <p:ext uri="{BB962C8B-B14F-4D97-AF65-F5344CB8AC3E}">
        <p14:creationId xmlns:p14="http://schemas.microsoft.com/office/powerpoint/2010/main" val="265930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3">
                                            <p:txEl>
                                              <p:pRg st="0" end="0"/>
                                            </p:txEl>
                                          </p:spTgt>
                                        </p:tgtEl>
                                        <p:attrNameLst>
                                          <p:attrName>style.visibility</p:attrName>
                                        </p:attrNameLst>
                                      </p:cBhvr>
                                      <p:to>
                                        <p:strVal val="visible"/>
                                      </p:to>
                                    </p:set>
                                    <p:animEffect transition="in" filter="fade">
                                      <p:cBhvr>
                                        <p:cTn id="12" dur="500"/>
                                        <p:tgtEl>
                                          <p:spTgt spid="7373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733">
                                            <p:txEl>
                                              <p:pRg st="2" end="2"/>
                                            </p:txEl>
                                          </p:spTgt>
                                        </p:tgtEl>
                                        <p:attrNameLst>
                                          <p:attrName>style.visibility</p:attrName>
                                        </p:attrNameLst>
                                      </p:cBhvr>
                                      <p:to>
                                        <p:strVal val="visible"/>
                                      </p:to>
                                    </p:set>
                                    <p:animEffect transition="in" filter="fade">
                                      <p:cBhvr>
                                        <p:cTn id="15" dur="500"/>
                                        <p:tgtEl>
                                          <p:spTgt spid="737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ChangeArrowheads="1"/>
          </p:cNvSpPr>
          <p:nvPr/>
        </p:nvSpPr>
        <p:spPr bwMode="auto">
          <a:xfrm>
            <a:off x="3026760" y="623724"/>
            <a:ext cx="3095625" cy="129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場をつくり、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つなげる</a:t>
            </a:r>
          </a:p>
        </p:txBody>
      </p:sp>
      <p:sp>
        <p:nvSpPr>
          <p:cNvPr id="130053" name="Rectangle 5"/>
          <p:cNvSpPr>
            <a:spLocks noChangeArrowheads="1"/>
          </p:cNvSpPr>
          <p:nvPr/>
        </p:nvSpPr>
        <p:spPr bwMode="auto">
          <a:xfrm>
            <a:off x="3026760" y="623724"/>
            <a:ext cx="3095625" cy="431800"/>
          </a:xfrm>
          <a:prstGeom prst="rect">
            <a:avLst/>
          </a:prstGeom>
          <a:solidFill>
            <a:srgbClr val="00008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場のデザインのスキル</a:t>
            </a:r>
          </a:p>
        </p:txBody>
      </p:sp>
      <p:sp>
        <p:nvSpPr>
          <p:cNvPr id="130055" name="Rectangle 7"/>
          <p:cNvSpPr>
            <a:spLocks noChangeArrowheads="1"/>
          </p:cNvSpPr>
          <p:nvPr/>
        </p:nvSpPr>
        <p:spPr bwMode="auto">
          <a:xfrm>
            <a:off x="6023960" y="2562062"/>
            <a:ext cx="3095625" cy="1296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受け止め、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引き出す</a:t>
            </a:r>
          </a:p>
        </p:txBody>
      </p:sp>
      <p:sp>
        <p:nvSpPr>
          <p:cNvPr id="130056" name="Rectangle 8"/>
          <p:cNvSpPr>
            <a:spLocks noChangeArrowheads="1"/>
          </p:cNvSpPr>
          <p:nvPr/>
        </p:nvSpPr>
        <p:spPr bwMode="auto">
          <a:xfrm>
            <a:off x="6023960" y="2562062"/>
            <a:ext cx="3095625" cy="431800"/>
          </a:xfrm>
          <a:prstGeom prst="rect">
            <a:avLst/>
          </a:prstGeom>
          <a:solidFill>
            <a:srgbClr val="00008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対人関係のスキル</a:t>
            </a:r>
          </a:p>
        </p:txBody>
      </p:sp>
      <p:sp>
        <p:nvSpPr>
          <p:cNvPr id="130057" name="Rectangle 9"/>
          <p:cNvSpPr>
            <a:spLocks noChangeArrowheads="1"/>
          </p:cNvSpPr>
          <p:nvPr/>
        </p:nvSpPr>
        <p:spPr bwMode="auto">
          <a:xfrm>
            <a:off x="2999773" y="4367049"/>
            <a:ext cx="3095625" cy="129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かみ合わせ、</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整理する</a:t>
            </a:r>
          </a:p>
        </p:txBody>
      </p:sp>
      <p:sp>
        <p:nvSpPr>
          <p:cNvPr id="130058" name="Rectangle 10"/>
          <p:cNvSpPr>
            <a:spLocks noChangeArrowheads="1"/>
          </p:cNvSpPr>
          <p:nvPr/>
        </p:nvSpPr>
        <p:spPr bwMode="auto">
          <a:xfrm>
            <a:off x="2999773" y="4367049"/>
            <a:ext cx="3095625" cy="431800"/>
          </a:xfrm>
          <a:prstGeom prst="rect">
            <a:avLst/>
          </a:prstGeom>
          <a:solidFill>
            <a:srgbClr val="00008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構造化のスキル</a:t>
            </a:r>
          </a:p>
        </p:txBody>
      </p:sp>
      <p:sp>
        <p:nvSpPr>
          <p:cNvPr id="130059" name="Rectangle 11"/>
          <p:cNvSpPr>
            <a:spLocks noChangeArrowheads="1"/>
          </p:cNvSpPr>
          <p:nvPr/>
        </p:nvSpPr>
        <p:spPr bwMode="auto">
          <a:xfrm>
            <a:off x="61310" y="2566824"/>
            <a:ext cx="3095625" cy="129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まとめて、</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分かち合う</a:t>
            </a:r>
          </a:p>
        </p:txBody>
      </p:sp>
      <p:sp>
        <p:nvSpPr>
          <p:cNvPr id="130060" name="Rectangle 12"/>
          <p:cNvSpPr>
            <a:spLocks noChangeArrowheads="1"/>
          </p:cNvSpPr>
          <p:nvPr/>
        </p:nvSpPr>
        <p:spPr bwMode="auto">
          <a:xfrm>
            <a:off x="61310" y="2566824"/>
            <a:ext cx="3095625" cy="431800"/>
          </a:xfrm>
          <a:prstGeom prst="rect">
            <a:avLst/>
          </a:prstGeom>
          <a:solidFill>
            <a:srgbClr val="00008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合意形成のスキル</a:t>
            </a:r>
          </a:p>
        </p:txBody>
      </p:sp>
      <p:sp>
        <p:nvSpPr>
          <p:cNvPr id="130061" name="AutoShape 13"/>
          <p:cNvSpPr>
            <a:spLocks noChangeArrowheads="1"/>
          </p:cNvSpPr>
          <p:nvPr/>
        </p:nvSpPr>
        <p:spPr bwMode="auto">
          <a:xfrm rot="2473327">
            <a:off x="6454173" y="1487324"/>
            <a:ext cx="1439862" cy="792163"/>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0062" name="AutoShape 14"/>
          <p:cNvSpPr>
            <a:spLocks noChangeArrowheads="1"/>
          </p:cNvSpPr>
          <p:nvPr/>
        </p:nvSpPr>
        <p:spPr bwMode="auto">
          <a:xfrm rot="-2413523">
            <a:off x="1269398" y="1450812"/>
            <a:ext cx="1439862"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0063" name="AutoShape 15"/>
          <p:cNvSpPr>
            <a:spLocks noChangeArrowheads="1"/>
          </p:cNvSpPr>
          <p:nvPr/>
        </p:nvSpPr>
        <p:spPr bwMode="auto">
          <a:xfrm rot="8826736">
            <a:off x="6238273" y="4655974"/>
            <a:ext cx="1439862" cy="792163"/>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0064" name="AutoShape 16"/>
          <p:cNvSpPr>
            <a:spLocks noChangeArrowheads="1"/>
          </p:cNvSpPr>
          <p:nvPr/>
        </p:nvSpPr>
        <p:spPr bwMode="auto">
          <a:xfrm rot="1593893" flipH="1" flipV="1">
            <a:off x="1269398" y="4511512"/>
            <a:ext cx="1439862"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0065" name="Text Box 17"/>
          <p:cNvSpPr txBox="1">
            <a:spLocks noChangeArrowheads="1"/>
          </p:cNvSpPr>
          <p:nvPr/>
        </p:nvSpPr>
        <p:spPr bwMode="auto">
          <a:xfrm>
            <a:off x="3372835" y="1919124"/>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チーム設計・プロセス設計・アイスブレイク</a:t>
            </a:r>
          </a:p>
        </p:txBody>
      </p:sp>
      <p:sp>
        <p:nvSpPr>
          <p:cNvPr id="130066" name="Text Box 18"/>
          <p:cNvSpPr txBox="1">
            <a:spLocks noChangeArrowheads="1"/>
          </p:cNvSpPr>
          <p:nvPr/>
        </p:nvSpPr>
        <p:spPr bwMode="auto">
          <a:xfrm>
            <a:off x="6384323" y="3859049"/>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傾聴と質問、非言語メッセージ、非攻撃的自己主張</a:t>
            </a:r>
          </a:p>
        </p:txBody>
      </p:sp>
      <p:sp>
        <p:nvSpPr>
          <p:cNvPr id="130067" name="Text Box 19"/>
          <p:cNvSpPr txBox="1">
            <a:spLocks noChangeArrowheads="1"/>
          </p:cNvSpPr>
          <p:nvPr/>
        </p:nvSpPr>
        <p:spPr bwMode="auto">
          <a:xfrm>
            <a:off x="3252185" y="5723851"/>
            <a:ext cx="3311525" cy="64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論理的コミュニケーション</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ファシリテーション・グラフィック</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フレームワーク</a:t>
            </a:r>
          </a:p>
        </p:txBody>
      </p:sp>
      <p:sp>
        <p:nvSpPr>
          <p:cNvPr id="130068" name="Text Box 20"/>
          <p:cNvSpPr txBox="1">
            <a:spLocks noChangeArrowheads="1"/>
          </p:cNvSpPr>
          <p:nvPr/>
        </p:nvSpPr>
        <p:spPr bwMode="auto">
          <a:xfrm>
            <a:off x="205773" y="3935249"/>
            <a:ext cx="3671887" cy="64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意思決定手法</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コンフリクト・マネジメント</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フィードバック</a:t>
            </a:r>
          </a:p>
        </p:txBody>
      </p:sp>
      <p:sp>
        <p:nvSpPr>
          <p:cNvPr id="31763" name="Text Box 21"/>
          <p:cNvSpPr txBox="1">
            <a:spLocks noChangeArrowheads="1"/>
          </p:cNvSpPr>
          <p:nvPr/>
        </p:nvSpPr>
        <p:spPr bwMode="auto">
          <a:xfrm>
            <a:off x="100998" y="5329863"/>
            <a:ext cx="24437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（堀公俊・加藤彰・加留部貴行</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チーム・ビルディング～人と人を「つなぐ」技法</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日本経済新聞出版，</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2007</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p.52</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2" name="グループ化 1"/>
          <p:cNvGrpSpPr/>
          <p:nvPr/>
        </p:nvGrpSpPr>
        <p:grpSpPr>
          <a:xfrm>
            <a:off x="3214085" y="2495387"/>
            <a:ext cx="2808288" cy="1655762"/>
            <a:chOff x="3203575" y="2852738"/>
            <a:chExt cx="2808288" cy="1655762"/>
          </a:xfrm>
        </p:grpSpPr>
        <p:sp>
          <p:nvSpPr>
            <p:cNvPr id="31764" name="AutoShape 22"/>
            <p:cNvSpPr>
              <a:spLocks noChangeArrowheads="1"/>
            </p:cNvSpPr>
            <p:nvPr/>
          </p:nvSpPr>
          <p:spPr bwMode="auto">
            <a:xfrm>
              <a:off x="3851275" y="2854325"/>
              <a:ext cx="1441450" cy="1295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6">
                <a:lumMod val="20000"/>
                <a:lumOff val="80000"/>
              </a:schemeClr>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31765" name="AutoShape 23"/>
            <p:cNvSpPr>
              <a:spLocks noChangeArrowheads="1"/>
            </p:cNvSpPr>
            <p:nvPr/>
          </p:nvSpPr>
          <p:spPr bwMode="auto">
            <a:xfrm flipH="1" flipV="1">
              <a:off x="3851275" y="3213100"/>
              <a:ext cx="1441450" cy="1295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6">
                <a:lumMod val="20000"/>
                <a:lumOff val="80000"/>
              </a:schemeClr>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30072" name="Text Box 24"/>
            <p:cNvSpPr txBox="1">
              <a:spLocks noChangeArrowheads="1"/>
            </p:cNvSpPr>
            <p:nvPr/>
          </p:nvSpPr>
          <p:spPr bwMode="auto">
            <a:xfrm>
              <a:off x="4211638" y="28527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共有</a:t>
              </a:r>
            </a:p>
          </p:txBody>
        </p:sp>
        <p:sp>
          <p:nvSpPr>
            <p:cNvPr id="130073" name="Text Box 25"/>
            <p:cNvSpPr txBox="1">
              <a:spLocks noChangeArrowheads="1"/>
            </p:cNvSpPr>
            <p:nvPr/>
          </p:nvSpPr>
          <p:spPr bwMode="auto">
            <a:xfrm>
              <a:off x="5364163" y="342265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発散</a:t>
              </a:r>
            </a:p>
          </p:txBody>
        </p:sp>
        <p:sp>
          <p:nvSpPr>
            <p:cNvPr id="130074" name="Text Box 26"/>
            <p:cNvSpPr txBox="1">
              <a:spLocks noChangeArrowheads="1"/>
            </p:cNvSpPr>
            <p:nvPr/>
          </p:nvSpPr>
          <p:spPr bwMode="auto">
            <a:xfrm>
              <a:off x="4227513" y="41402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収束</a:t>
              </a:r>
            </a:p>
          </p:txBody>
        </p:sp>
        <p:sp>
          <p:nvSpPr>
            <p:cNvPr id="130075" name="Text Box 27"/>
            <p:cNvSpPr txBox="1">
              <a:spLocks noChangeArrowheads="1"/>
            </p:cNvSpPr>
            <p:nvPr/>
          </p:nvSpPr>
          <p:spPr bwMode="auto">
            <a:xfrm>
              <a:off x="3203575" y="34290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決定</a:t>
              </a:r>
            </a:p>
          </p:txBody>
        </p:sp>
      </p:grpSp>
      <p:sp>
        <p:nvSpPr>
          <p:cNvPr id="11" name="正方形/長方形 10">
            <a:extLst>
              <a:ext uri="{FF2B5EF4-FFF2-40B4-BE49-F238E27FC236}">
                <a16:creationId xmlns:a16="http://schemas.microsoft.com/office/drawing/2014/main" id="{0E62AACB-0F56-BA45-A55F-FBE9BF51265C}"/>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問題解決型ファシリテーションの４つのスキル</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FCCEED3F-00C0-200F-C0B2-676145324C1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スライド番号プレースホルダー 2">
            <a:extLst>
              <a:ext uri="{FF2B5EF4-FFF2-40B4-BE49-F238E27FC236}">
                <a16:creationId xmlns:a16="http://schemas.microsoft.com/office/drawing/2014/main" id="{48419FF3-B2F9-46C5-80F5-A843B2F1DC39}"/>
              </a:ext>
            </a:extLst>
          </p:cNvPr>
          <p:cNvSpPr>
            <a:spLocks noGrp="1"/>
          </p:cNvSpPr>
          <p:nvPr>
            <p:ph type="sldNum" sz="quarter" idx="12"/>
          </p:nvPr>
        </p:nvSpPr>
        <p:spPr>
          <a:xfrm>
            <a:off x="7004415" y="622479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421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3"/>
                                        </p:tgtEl>
                                        <p:attrNameLst>
                                          <p:attrName>style.visibility</p:attrName>
                                        </p:attrNameLst>
                                      </p:cBhvr>
                                      <p:to>
                                        <p:strVal val="visible"/>
                                      </p:to>
                                    </p:set>
                                    <p:animEffect transition="in" filter="fade">
                                      <p:cBhvr>
                                        <p:cTn id="12" dur="500"/>
                                        <p:tgtEl>
                                          <p:spTgt spid="1300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052"/>
                                        </p:tgtEl>
                                        <p:attrNameLst>
                                          <p:attrName>style.visibility</p:attrName>
                                        </p:attrNameLst>
                                      </p:cBhvr>
                                      <p:to>
                                        <p:strVal val="visible"/>
                                      </p:to>
                                    </p:set>
                                    <p:animEffect transition="in" filter="fade">
                                      <p:cBhvr>
                                        <p:cTn id="15" dur="500"/>
                                        <p:tgtEl>
                                          <p:spTgt spid="130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065"/>
                                        </p:tgtEl>
                                        <p:attrNameLst>
                                          <p:attrName>style.visibility</p:attrName>
                                        </p:attrNameLst>
                                      </p:cBhvr>
                                      <p:to>
                                        <p:strVal val="visible"/>
                                      </p:to>
                                    </p:set>
                                    <p:animEffect transition="in" filter="fade">
                                      <p:cBhvr>
                                        <p:cTn id="18" dur="500"/>
                                        <p:tgtEl>
                                          <p:spTgt spid="1300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0061"/>
                                        </p:tgtEl>
                                        <p:attrNameLst>
                                          <p:attrName>style.visibility</p:attrName>
                                        </p:attrNameLst>
                                      </p:cBhvr>
                                      <p:to>
                                        <p:strVal val="visible"/>
                                      </p:to>
                                    </p:set>
                                    <p:animEffect transition="in" filter="fade">
                                      <p:cBhvr>
                                        <p:cTn id="23" dur="500"/>
                                        <p:tgtEl>
                                          <p:spTgt spid="1300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0056"/>
                                        </p:tgtEl>
                                        <p:attrNameLst>
                                          <p:attrName>style.visibility</p:attrName>
                                        </p:attrNameLst>
                                      </p:cBhvr>
                                      <p:to>
                                        <p:strVal val="visible"/>
                                      </p:to>
                                    </p:set>
                                    <p:animEffect transition="in" filter="fade">
                                      <p:cBhvr>
                                        <p:cTn id="26" dur="500"/>
                                        <p:tgtEl>
                                          <p:spTgt spid="1300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0055"/>
                                        </p:tgtEl>
                                        <p:attrNameLst>
                                          <p:attrName>style.visibility</p:attrName>
                                        </p:attrNameLst>
                                      </p:cBhvr>
                                      <p:to>
                                        <p:strVal val="visible"/>
                                      </p:to>
                                    </p:set>
                                    <p:animEffect transition="in" filter="fade">
                                      <p:cBhvr>
                                        <p:cTn id="29" dur="500"/>
                                        <p:tgtEl>
                                          <p:spTgt spid="13005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0066"/>
                                        </p:tgtEl>
                                        <p:attrNameLst>
                                          <p:attrName>style.visibility</p:attrName>
                                        </p:attrNameLst>
                                      </p:cBhvr>
                                      <p:to>
                                        <p:strVal val="visible"/>
                                      </p:to>
                                    </p:set>
                                    <p:animEffect transition="in" filter="fade">
                                      <p:cBhvr>
                                        <p:cTn id="32" dur="500"/>
                                        <p:tgtEl>
                                          <p:spTgt spid="1300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0063"/>
                                        </p:tgtEl>
                                        <p:attrNameLst>
                                          <p:attrName>style.visibility</p:attrName>
                                        </p:attrNameLst>
                                      </p:cBhvr>
                                      <p:to>
                                        <p:strVal val="visible"/>
                                      </p:to>
                                    </p:set>
                                    <p:animEffect transition="in" filter="fade">
                                      <p:cBhvr>
                                        <p:cTn id="37" dur="500"/>
                                        <p:tgtEl>
                                          <p:spTgt spid="1300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058"/>
                                        </p:tgtEl>
                                        <p:attrNameLst>
                                          <p:attrName>style.visibility</p:attrName>
                                        </p:attrNameLst>
                                      </p:cBhvr>
                                      <p:to>
                                        <p:strVal val="visible"/>
                                      </p:to>
                                    </p:set>
                                    <p:animEffect transition="in" filter="fade">
                                      <p:cBhvr>
                                        <p:cTn id="40" dur="500"/>
                                        <p:tgtEl>
                                          <p:spTgt spid="1300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0057"/>
                                        </p:tgtEl>
                                        <p:attrNameLst>
                                          <p:attrName>style.visibility</p:attrName>
                                        </p:attrNameLst>
                                      </p:cBhvr>
                                      <p:to>
                                        <p:strVal val="visible"/>
                                      </p:to>
                                    </p:set>
                                    <p:animEffect transition="in" filter="fade">
                                      <p:cBhvr>
                                        <p:cTn id="43" dur="500"/>
                                        <p:tgtEl>
                                          <p:spTgt spid="1300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0067"/>
                                        </p:tgtEl>
                                        <p:attrNameLst>
                                          <p:attrName>style.visibility</p:attrName>
                                        </p:attrNameLst>
                                      </p:cBhvr>
                                      <p:to>
                                        <p:strVal val="visible"/>
                                      </p:to>
                                    </p:set>
                                    <p:animEffect transition="in" filter="fade">
                                      <p:cBhvr>
                                        <p:cTn id="46" dur="500"/>
                                        <p:tgtEl>
                                          <p:spTgt spid="1300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0064"/>
                                        </p:tgtEl>
                                        <p:attrNameLst>
                                          <p:attrName>style.visibility</p:attrName>
                                        </p:attrNameLst>
                                      </p:cBhvr>
                                      <p:to>
                                        <p:strVal val="visible"/>
                                      </p:to>
                                    </p:set>
                                    <p:animEffect transition="in" filter="fade">
                                      <p:cBhvr>
                                        <p:cTn id="51" dur="500"/>
                                        <p:tgtEl>
                                          <p:spTgt spid="1300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0060"/>
                                        </p:tgtEl>
                                        <p:attrNameLst>
                                          <p:attrName>style.visibility</p:attrName>
                                        </p:attrNameLst>
                                      </p:cBhvr>
                                      <p:to>
                                        <p:strVal val="visible"/>
                                      </p:to>
                                    </p:set>
                                    <p:animEffect transition="in" filter="fade">
                                      <p:cBhvr>
                                        <p:cTn id="54" dur="500"/>
                                        <p:tgtEl>
                                          <p:spTgt spid="1300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0059"/>
                                        </p:tgtEl>
                                        <p:attrNameLst>
                                          <p:attrName>style.visibility</p:attrName>
                                        </p:attrNameLst>
                                      </p:cBhvr>
                                      <p:to>
                                        <p:strVal val="visible"/>
                                      </p:to>
                                    </p:set>
                                    <p:animEffect transition="in" filter="fade">
                                      <p:cBhvr>
                                        <p:cTn id="57" dur="500"/>
                                        <p:tgtEl>
                                          <p:spTgt spid="1300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0068"/>
                                        </p:tgtEl>
                                        <p:attrNameLst>
                                          <p:attrName>style.visibility</p:attrName>
                                        </p:attrNameLst>
                                      </p:cBhvr>
                                      <p:to>
                                        <p:strVal val="visible"/>
                                      </p:to>
                                    </p:set>
                                    <p:animEffect transition="in" filter="fade">
                                      <p:cBhvr>
                                        <p:cTn id="60" dur="500"/>
                                        <p:tgtEl>
                                          <p:spTgt spid="13006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0062"/>
                                        </p:tgtEl>
                                        <p:attrNameLst>
                                          <p:attrName>style.visibility</p:attrName>
                                        </p:attrNameLst>
                                      </p:cBhvr>
                                      <p:to>
                                        <p:strVal val="visible"/>
                                      </p:to>
                                    </p:set>
                                    <p:animEffect transition="in" filter="fade">
                                      <p:cBhvr>
                                        <p:cTn id="63" dur="500"/>
                                        <p:tgtEl>
                                          <p:spTgt spid="130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animBg="1"/>
      <p:bldP spid="130053" grpId="0" animBg="1"/>
      <p:bldP spid="130055" grpId="0" animBg="1"/>
      <p:bldP spid="130056" grpId="0" animBg="1"/>
      <p:bldP spid="130057" grpId="0" animBg="1"/>
      <p:bldP spid="130058" grpId="0" animBg="1"/>
      <p:bldP spid="130059" grpId="0" animBg="1"/>
      <p:bldP spid="130060" grpId="0" animBg="1"/>
      <p:bldP spid="130061" grpId="0" animBg="1"/>
      <p:bldP spid="130062" grpId="0" animBg="1"/>
      <p:bldP spid="130063" grpId="0" animBg="1"/>
      <p:bldP spid="130064" grpId="0" animBg="1"/>
      <p:bldP spid="130065" grpId="0"/>
      <p:bldP spid="130066" grpId="0"/>
      <p:bldP spid="130067" grpId="0"/>
      <p:bldP spid="13006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会議の具体的準備①</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7651" name="Rectangle 3"/>
          <p:cNvSpPr txBox="1">
            <a:spLocks noChangeArrowheads="1"/>
          </p:cNvSpPr>
          <p:nvPr/>
        </p:nvSpPr>
        <p:spPr>
          <a:xfrm>
            <a:off x="406400" y="1075395"/>
            <a:ext cx="8229600" cy="5078412"/>
          </a:xfrm>
          <a:prstGeom prst="rect">
            <a:avLst/>
          </a:prstGeom>
          <a:ln>
            <a:solidFill>
              <a:srgbClr val="000000"/>
            </a:solidFill>
          </a:ln>
        </p:spPr>
        <p:txBody>
          <a:bodyPr rtlCol="0">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fontAlgn="auto" hangingPunct="1">
              <a:lnSpc>
                <a:spcPct val="110000"/>
              </a:lnSpc>
              <a:spcAft>
                <a:spcPts val="0"/>
              </a:spcAft>
              <a:buNone/>
              <a:defRPr/>
            </a:pPr>
            <a:endParaRPr lang="en-US" altLang="ja-JP" sz="1000" dirty="0">
              <a:latin typeface="UD デジタル 教科書体 NK-R" panose="02020400000000000000" pitchFamily="18" charset="-128"/>
              <a:ea typeface="UD デジタル 教科書体 NK-R" panose="02020400000000000000" pitchFamily="18" charset="-128"/>
            </a:endParaRPr>
          </a:p>
          <a:p>
            <a:pPr eaLnBrk="1" fontAlgn="auto" hangingPunct="1">
              <a:lnSpc>
                <a:spcPct val="110000"/>
              </a:lnSpc>
              <a:spcAft>
                <a:spcPts val="0"/>
              </a:spcAft>
              <a:defRPr/>
            </a:pPr>
            <a:r>
              <a:rPr lang="ja-JP" altLang="en-US" sz="2800" dirty="0">
                <a:latin typeface="UD デジタル 教科書体 NK-R" panose="02020400000000000000" pitchFamily="18" charset="-128"/>
                <a:ea typeface="UD デジタル 教科書体 NK-R" panose="02020400000000000000" pitchFamily="18" charset="-128"/>
              </a:rPr>
              <a:t>会議の目的と検討内容の明確化</a:t>
            </a:r>
          </a:p>
          <a:p>
            <a:pPr lvl="1" eaLnBrk="1" fontAlgn="auto" hangingPunct="1">
              <a:lnSpc>
                <a:spcPct val="110000"/>
              </a:lnSpc>
              <a:spcAft>
                <a:spcPts val="0"/>
              </a:spcAft>
              <a:defRPr/>
            </a:pPr>
            <a:r>
              <a:rPr lang="ja-JP" altLang="en-US" sz="2400" dirty="0">
                <a:latin typeface="UD デジタル 教科書体 NK-R" panose="02020400000000000000" pitchFamily="18" charset="-128"/>
                <a:ea typeface="UD デジタル 教科書体 NK-R" panose="02020400000000000000" pitchFamily="18" charset="-128"/>
              </a:rPr>
              <a:t>目的と検討内容を明らかにすると、足りない情報も見えてくる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eaLnBrk="1" fontAlgn="auto" hangingPunct="1">
              <a:lnSpc>
                <a:spcPct val="110000"/>
              </a:lnSpc>
              <a:spcAft>
                <a:spcPts val="0"/>
              </a:spcAft>
              <a:defRPr/>
            </a:pPr>
            <a:r>
              <a:rPr lang="ja-JP" altLang="en-US" sz="2400" dirty="0">
                <a:latin typeface="UD デジタル 教科書体 NK-R" panose="02020400000000000000" pitchFamily="18" charset="-128"/>
                <a:ea typeface="UD デジタル 教科書体 NK-R" panose="02020400000000000000" pitchFamily="18" charset="-128"/>
              </a:rPr>
              <a:t>コアメンバー間の共通認識の確認にも役立つ</a:t>
            </a:r>
          </a:p>
          <a:p>
            <a:pPr lvl="1" eaLnBrk="1" fontAlgn="auto" hangingPunct="1">
              <a:lnSpc>
                <a:spcPct val="110000"/>
              </a:lnSpc>
              <a:spcAft>
                <a:spcPts val="0"/>
              </a:spcAft>
              <a:buFont typeface="Wingdings" pitchFamily="2" charset="2"/>
              <a:buNone/>
              <a:defRPr/>
            </a:pPr>
            <a:r>
              <a:rPr lang="ja-JP" altLang="en-US" sz="2400" dirty="0">
                <a:latin typeface="UD デジタル 教科書体 NK-R" panose="02020400000000000000" pitchFamily="18" charset="-128"/>
                <a:ea typeface="UD デジタル 教科書体 NK-R" panose="02020400000000000000" pitchFamily="18" charset="-128"/>
              </a:rPr>
              <a:t>　　　　</a:t>
            </a:r>
          </a:p>
          <a:p>
            <a:pPr lvl="1" eaLnBrk="1" fontAlgn="auto" hangingPunct="1">
              <a:lnSpc>
                <a:spcPct val="110000"/>
              </a:lnSpc>
              <a:spcAft>
                <a:spcPts val="0"/>
              </a:spcAft>
              <a:buFont typeface="Wingdings" pitchFamily="2" charset="2"/>
              <a:buNone/>
              <a:defRPr/>
            </a:pPr>
            <a:endParaRPr lang="ja-JP" altLang="en-US" sz="2400" dirty="0">
              <a:latin typeface="UD デジタル 教科書体 NK-R" panose="02020400000000000000" pitchFamily="18" charset="-128"/>
              <a:ea typeface="UD デジタル 教科書体 NK-R" panose="02020400000000000000" pitchFamily="18" charset="-128"/>
            </a:endParaRPr>
          </a:p>
          <a:p>
            <a:pPr eaLnBrk="1" fontAlgn="auto" hangingPunct="1">
              <a:lnSpc>
                <a:spcPct val="110000"/>
              </a:lnSpc>
              <a:spcAft>
                <a:spcPts val="0"/>
              </a:spcAft>
              <a:defRPr/>
            </a:pPr>
            <a:r>
              <a:rPr lang="ja-JP" altLang="en-US" sz="2800" dirty="0">
                <a:latin typeface="UD デジタル 教科書体 NK-R" panose="02020400000000000000" pitchFamily="18" charset="-128"/>
                <a:ea typeface="UD デジタル 教科書体 NK-R" panose="02020400000000000000" pitchFamily="18" charset="-128"/>
              </a:rPr>
              <a:t>議事進行の順序と</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時間設定（具体的時刻）</a:t>
            </a:r>
            <a:r>
              <a:rPr lang="ja-JP" altLang="en-US" sz="2800" dirty="0">
                <a:latin typeface="UD デジタル 教科書体 NK-R" panose="02020400000000000000" pitchFamily="18" charset="-128"/>
                <a:ea typeface="UD デジタル 教科書体 NK-R" panose="02020400000000000000" pitchFamily="18" charset="-128"/>
              </a:rPr>
              <a:t>の検討</a:t>
            </a:r>
          </a:p>
          <a:p>
            <a:pPr lvl="1" eaLnBrk="1" fontAlgn="auto" hangingPunct="1">
              <a:lnSpc>
                <a:spcPct val="110000"/>
              </a:lnSpc>
              <a:spcAft>
                <a:spcPts val="0"/>
              </a:spcAft>
              <a:defRPr/>
            </a:pPr>
            <a:r>
              <a:rPr lang="ja-JP" altLang="en-US" sz="2400" dirty="0">
                <a:latin typeface="UD デジタル 教科書体 NK-R" panose="02020400000000000000" pitchFamily="18" charset="-128"/>
                <a:ea typeface="UD デジタル 教科書体 NK-R" panose="02020400000000000000" pitchFamily="18" charset="-128"/>
              </a:rPr>
              <a:t>「場の設定」→「発散」→「構造化」→「収束」を意識</a:t>
            </a:r>
          </a:p>
          <a:p>
            <a:pPr lvl="1" eaLnBrk="1" fontAlgn="auto" hangingPunct="1">
              <a:lnSpc>
                <a:spcPct val="110000"/>
              </a:lnSpc>
              <a:spcAft>
                <a:spcPts val="0"/>
              </a:spcAft>
              <a:defRPr/>
            </a:pP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「見立て」</a:t>
            </a:r>
            <a:r>
              <a:rPr lang="ja-JP" altLang="en-US" sz="2400" dirty="0">
                <a:latin typeface="UD デジタル 教科書体 NK-R" panose="02020400000000000000" pitchFamily="18" charset="-128"/>
                <a:ea typeface="UD デジタル 教科書体 NK-R" panose="02020400000000000000" pitchFamily="18" charset="-128"/>
              </a:rPr>
              <a:t>と</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「手立て」</a:t>
            </a:r>
            <a:r>
              <a:rPr lang="ja-JP" altLang="en-US" sz="2400" dirty="0">
                <a:latin typeface="UD デジタル 教科書体 NK-R" panose="02020400000000000000" pitchFamily="18" charset="-128"/>
                <a:ea typeface="UD デジタル 教科書体 NK-R" panose="02020400000000000000" pitchFamily="18" charset="-128"/>
              </a:rPr>
              <a:t>は分けて話し合う</a:t>
            </a:r>
            <a:endParaRPr lang="en-US" altLang="ja-JP" sz="2400" dirty="0">
              <a:latin typeface="UD デジタル 教科書体 NK-R" panose="02020400000000000000" pitchFamily="18" charset="-128"/>
              <a:ea typeface="UD デジタル 教科書体 NK-R" panose="02020400000000000000" pitchFamily="18" charset="-128"/>
            </a:endParaRPr>
          </a:p>
          <a:p>
            <a:pPr lvl="2" eaLnBrk="1" fontAlgn="auto" hangingPunct="1">
              <a:lnSpc>
                <a:spcPct val="110000"/>
              </a:lnSpc>
              <a:spcAft>
                <a:spcPts val="0"/>
              </a:spcAft>
              <a:buFont typeface="Arial" panose="020B0604020202020204" pitchFamily="34" charset="0"/>
              <a:buNone/>
              <a:defRPr/>
            </a:pPr>
            <a:endParaRPr lang="ja-JP" altLang="en-US" sz="18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CD8B4E4C-9D3A-4D86-ADE5-4B6C3D1C2F06}"/>
              </a:ext>
            </a:extLst>
          </p:cNvPr>
          <p:cNvSpPr>
            <a:spLocks noGrp="1"/>
          </p:cNvSpPr>
          <p:nvPr>
            <p:ph type="sldNum" sz="quarter" idx="12"/>
          </p:nvPr>
        </p:nvSpPr>
        <p:spPr>
          <a:xfrm>
            <a:off x="7010400" y="6194715"/>
            <a:ext cx="2133600" cy="365125"/>
          </a:xfrm>
        </p:spPr>
        <p:txBody>
          <a:bodyPr/>
          <a:lstStyle/>
          <a:p>
            <a:fld id="{5C579F79-5A77-47F1-8C38-B038D01B811D}" type="slidenum">
              <a:rPr lang="ja-JP" altLang="en-US" smtClean="0"/>
              <a:pPr/>
              <a:t>72</a:t>
            </a:fld>
            <a:endParaRPr lang="ja-JP" altLang="en-US" dirty="0"/>
          </a:p>
        </p:txBody>
      </p:sp>
    </p:spTree>
    <p:extLst>
      <p:ext uri="{BB962C8B-B14F-4D97-AF65-F5344CB8AC3E}">
        <p14:creationId xmlns:p14="http://schemas.microsoft.com/office/powerpoint/2010/main" val="1432175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会議の具体的準備②</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Rectangle 3"/>
          <p:cNvSpPr txBox="1">
            <a:spLocks noChangeArrowheads="1"/>
          </p:cNvSpPr>
          <p:nvPr/>
        </p:nvSpPr>
        <p:spPr>
          <a:xfrm>
            <a:off x="545369" y="1194093"/>
            <a:ext cx="8090631" cy="4023360"/>
          </a:xfrm>
          <a:prstGeom prst="rect">
            <a:avLst/>
          </a:prstGeom>
          <a:ln>
            <a:solidFill>
              <a:srgbClr val="000000"/>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endParaRPr lang="en-US" altLang="ja-JP" sz="1000" dirty="0">
              <a:latin typeface="UD デジタル 教科書体 NK-R" panose="02020400000000000000" pitchFamily="18" charset="-128"/>
              <a:ea typeface="UD デジタル 教科書体 NK-R" panose="02020400000000000000" pitchFamily="18" charset="-128"/>
            </a:endParaRPr>
          </a:p>
          <a:p>
            <a:pPr eaLnBrk="1" hangingPunct="1"/>
            <a:r>
              <a:rPr lang="ja-JP" altLang="en-US" sz="2800" dirty="0">
                <a:latin typeface="UD デジタル 教科書体 NK-R" panose="02020400000000000000" pitchFamily="18" charset="-128"/>
                <a:ea typeface="UD デジタル 教科書体 NK-R" panose="02020400000000000000" pitchFamily="18" charset="-128"/>
              </a:rPr>
              <a:t>配付資料の検討</a:t>
            </a:r>
          </a:p>
          <a:p>
            <a:pPr lvl="1" eaLnBrk="1" hangingPunct="1"/>
            <a:r>
              <a:rPr lang="ja-JP" altLang="en-US" sz="2400" dirty="0">
                <a:latin typeface="UD デジタル 教科書体 NK-R" panose="02020400000000000000" pitchFamily="18" charset="-128"/>
                <a:ea typeface="UD デジタル 教科書体 NK-R" panose="02020400000000000000" pitchFamily="18" charset="-128"/>
              </a:rPr>
              <a:t>今の時点で分かっていること、分かっていないことを整理して伝える</a:t>
            </a:r>
          </a:p>
          <a:p>
            <a:pPr lvl="1" eaLnBrk="1" hangingPunct="1"/>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短時間で、参加しやすい形</a:t>
            </a:r>
            <a:r>
              <a:rPr lang="ja-JP" altLang="en-US" sz="2400" dirty="0">
                <a:latin typeface="UD デジタル 教科書体 NK-R" panose="02020400000000000000" pitchFamily="18" charset="-128"/>
                <a:ea typeface="UD デジタル 教科書体 NK-R" panose="02020400000000000000" pitchFamily="18" charset="-128"/>
              </a:rPr>
              <a:t>での情報の示し方を工夫</a:t>
            </a:r>
          </a:p>
          <a:p>
            <a:pPr lvl="2" eaLnBrk="1" hangingPunct="1"/>
            <a:r>
              <a:rPr lang="ja-JP" altLang="en-US" sz="1800" dirty="0">
                <a:latin typeface="UD デジタル 教科書体 NK-R" panose="02020400000000000000" pitchFamily="18" charset="-128"/>
                <a:ea typeface="UD デジタル 教科書体 NK-R" panose="02020400000000000000" pitchFamily="18" charset="-128"/>
              </a:rPr>
              <a:t>視覚化して情報を伝える</a:t>
            </a:r>
          </a:p>
          <a:p>
            <a:pPr lvl="1" eaLnBrk="1" hangingPunct="1"/>
            <a:r>
              <a:rPr lang="ja-JP" altLang="en-US" sz="2400" dirty="0">
                <a:latin typeface="UD デジタル 教科書体 NK-R" panose="02020400000000000000" pitchFamily="18" charset="-128"/>
                <a:ea typeface="UD デジタル 教科書体 NK-R" panose="02020400000000000000" pitchFamily="18" charset="-128"/>
              </a:rPr>
              <a:t>個人情報保護についての検討</a:t>
            </a:r>
            <a:endParaRPr lang="en-US" altLang="ja-JP" sz="2400" dirty="0">
              <a:latin typeface="UD デジタル 教科書体 NK-R" panose="02020400000000000000" pitchFamily="18" charset="-128"/>
              <a:ea typeface="UD デジタル 教科書体 NK-R" panose="02020400000000000000" pitchFamily="18" charset="-128"/>
            </a:endParaRPr>
          </a:p>
          <a:p>
            <a:pPr lvl="1" eaLnBrk="1" hangingPunct="1"/>
            <a:endParaRPr lang="ja-JP" altLang="en-US" sz="2400" dirty="0">
              <a:latin typeface="UD デジタル 教科書体 NK-R" panose="02020400000000000000" pitchFamily="18" charset="-128"/>
              <a:ea typeface="UD デジタル 教科書体 NK-R" panose="02020400000000000000" pitchFamily="18" charset="-128"/>
            </a:endParaRPr>
          </a:p>
          <a:p>
            <a:pPr eaLnBrk="1" hangingPunct="1"/>
            <a:r>
              <a:rPr lang="ja-JP" altLang="en-US" sz="2800" dirty="0">
                <a:latin typeface="UD デジタル 教科書体 NK-R" panose="02020400000000000000" pitchFamily="18" charset="-128"/>
                <a:ea typeface="UD デジタル 教科書体 NK-R" panose="02020400000000000000" pitchFamily="18" charset="-128"/>
              </a:rPr>
              <a:t>備品準備</a:t>
            </a:r>
            <a:r>
              <a:rPr lang="ja-JP" altLang="en-US" dirty="0">
                <a:latin typeface="UD デジタル 教科書体 NK-R" panose="02020400000000000000" pitchFamily="18" charset="-128"/>
                <a:ea typeface="UD デジタル 教科書体 NK-R" panose="02020400000000000000" pitchFamily="18" charset="-128"/>
              </a:rPr>
              <a:t>・・・</a:t>
            </a:r>
            <a:r>
              <a:rPr lang="ja-JP" altLang="en-US" sz="2800" dirty="0">
                <a:latin typeface="UD デジタル 教科書体 NK-R" panose="02020400000000000000" pitchFamily="18" charset="-128"/>
                <a:ea typeface="UD デジタル 教科書体 NK-R" panose="02020400000000000000" pitchFamily="18" charset="-128"/>
              </a:rPr>
              <a:t>名札、時計、</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ホワイトボード</a:t>
            </a:r>
            <a:r>
              <a:rPr lang="ja-JP" altLang="en-US" sz="2800" dirty="0">
                <a:latin typeface="UD デジタル 教科書体 NK-R" panose="02020400000000000000" pitchFamily="18" charset="-128"/>
                <a:ea typeface="UD デジタル 教科書体 NK-R" panose="02020400000000000000" pitchFamily="18" charset="-128"/>
              </a:rPr>
              <a:t>、掲示資料</a:t>
            </a:r>
          </a:p>
          <a:p>
            <a:pPr eaLnBrk="1" hangingPunct="1"/>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88CDAB2E-A384-4069-AD7C-0D3C3450BC02}"/>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73</a:t>
            </a:fld>
            <a:endParaRPr lang="ja-JP" altLang="en-US" dirty="0"/>
          </a:p>
        </p:txBody>
      </p:sp>
    </p:spTree>
    <p:extLst>
      <p:ext uri="{BB962C8B-B14F-4D97-AF65-F5344CB8AC3E}">
        <p14:creationId xmlns:p14="http://schemas.microsoft.com/office/powerpoint/2010/main" val="2690739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会議の具体的準備③</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Rectangle 3">
            <a:extLst>
              <a:ext uri="{FF2B5EF4-FFF2-40B4-BE49-F238E27FC236}">
                <a16:creationId xmlns:a16="http://schemas.microsoft.com/office/drawing/2014/main" id="{B132CD58-043A-AF51-2A45-8A4209D13539}"/>
              </a:ext>
            </a:extLst>
          </p:cNvPr>
          <p:cNvSpPr txBox="1">
            <a:spLocks noChangeArrowheads="1"/>
          </p:cNvSpPr>
          <p:nvPr/>
        </p:nvSpPr>
        <p:spPr>
          <a:xfrm>
            <a:off x="456073" y="1161995"/>
            <a:ext cx="8219884" cy="3882971"/>
          </a:xfrm>
          <a:prstGeom prst="rect">
            <a:avLst/>
          </a:prstGeom>
          <a:ln>
            <a:solidFill>
              <a:srgbClr val="000000"/>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lnSpc>
                <a:spcPct val="90000"/>
              </a:lnSpc>
            </a:pP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lnSpc>
                <a:spcPct val="90000"/>
              </a:lnSpc>
            </a:pPr>
            <a:r>
              <a:rPr lang="ja-JP" altLang="en-US" sz="2800" dirty="0">
                <a:latin typeface="UD デジタル 教科書体 NK-R" panose="02020400000000000000" pitchFamily="18" charset="-128"/>
                <a:ea typeface="UD デジタル 教科書体 NK-R" panose="02020400000000000000" pitchFamily="18" charset="-128"/>
              </a:rPr>
              <a:t>対立構造を生まない</a:t>
            </a:r>
            <a:r>
              <a:rPr lang="ja-JP" altLang="en-US" sz="2800" u="sng" dirty="0">
                <a:solidFill>
                  <a:srgbClr val="FF0000"/>
                </a:solidFill>
                <a:latin typeface="UD デジタル 教科書体 NK-R" panose="02020400000000000000" pitchFamily="18" charset="-128"/>
                <a:ea typeface="UD デジタル 教科書体 NK-R" panose="02020400000000000000" pitchFamily="18" charset="-128"/>
              </a:rPr>
              <a:t>出席者の配置の工夫</a:t>
            </a:r>
          </a:p>
          <a:p>
            <a:pPr lvl="1" eaLnBrk="1" hangingPunct="1">
              <a:lnSpc>
                <a:spcPct val="90000"/>
              </a:lnSpc>
            </a:pPr>
            <a:r>
              <a:rPr lang="ja-JP" altLang="en-US" sz="2400" dirty="0">
                <a:latin typeface="UD デジタル 教科書体 NK-R" panose="02020400000000000000" pitchFamily="18" charset="-128"/>
                <a:ea typeface="UD デジタル 教科書体 NK-R" panose="02020400000000000000" pitchFamily="18" charset="-128"/>
              </a:rPr>
              <a:t>気持ちよく座ってもらえて、関係づくりにもなる配置を考える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eaLnBrk="1" hangingPunct="1">
              <a:lnSpc>
                <a:spcPct val="90000"/>
              </a:lnSpc>
            </a:pPr>
            <a:endParaRPr lang="ja-JP" altLang="en-US" sz="2400" dirty="0">
              <a:latin typeface="UD デジタル 教科書体 NK-R" panose="02020400000000000000" pitchFamily="18" charset="-128"/>
              <a:ea typeface="UD デジタル 教科書体 NK-R" panose="02020400000000000000" pitchFamily="18" charset="-128"/>
            </a:endParaRPr>
          </a:p>
          <a:p>
            <a:pPr lvl="2"/>
            <a:r>
              <a:rPr lang="ja-JP" altLang="en-US" dirty="0">
                <a:latin typeface="UD デジタル 教科書体 NK-R" panose="02020400000000000000" pitchFamily="18" charset="-128"/>
                <a:ea typeface="UD デジタル 教科書体 NK-R" panose="02020400000000000000" pitchFamily="18" charset="-128"/>
              </a:rPr>
              <a:t>お互いの顔が見える配置</a:t>
            </a:r>
          </a:p>
          <a:p>
            <a:pPr lvl="2"/>
            <a:r>
              <a:rPr lang="ja-JP" altLang="en-US" dirty="0">
                <a:latin typeface="UD デジタル 教科書体 NK-R" panose="02020400000000000000" pitchFamily="18" charset="-128"/>
                <a:ea typeface="UD デジタル 教科書体 NK-R" panose="02020400000000000000" pitchFamily="18" charset="-128"/>
              </a:rPr>
              <a:t>それぞれの距離が遠すぎない距離</a:t>
            </a:r>
          </a:p>
          <a:p>
            <a:pPr lvl="2"/>
            <a:r>
              <a:rPr lang="ja-JP" altLang="en-US" dirty="0">
                <a:latin typeface="UD デジタル 教科書体 NK-R" panose="02020400000000000000" pitchFamily="18" charset="-128"/>
                <a:ea typeface="UD デジタル 教科書体 NK-R" panose="02020400000000000000" pitchFamily="18" charset="-128"/>
              </a:rPr>
              <a:t>参加者にとってホワイトボードが見える位置</a:t>
            </a:r>
            <a:endParaRPr lang="en-US" altLang="ja-JP" dirty="0">
              <a:latin typeface="UD デジタル 教科書体 NK-R" panose="02020400000000000000" pitchFamily="18" charset="-128"/>
              <a:ea typeface="UD デジタル 教科書体 NK-R" panose="02020400000000000000" pitchFamily="18" charset="-128"/>
            </a:endParaRPr>
          </a:p>
          <a:p>
            <a:pPr lvl="2"/>
            <a:r>
              <a:rPr lang="ja-JP" altLang="en-US" dirty="0">
                <a:latin typeface="UD デジタル 教科書体 NK-R" panose="02020400000000000000" pitchFamily="18" charset="-128"/>
                <a:ea typeface="UD デジタル 教科書体 NK-R" panose="02020400000000000000" pitchFamily="18" charset="-128"/>
              </a:rPr>
              <a:t>司会者にとってもホワイトボードが見える位置</a:t>
            </a:r>
          </a:p>
          <a:p>
            <a:pPr marL="201168" lvl="1" indent="0" eaLnBrk="1" hangingPunct="1">
              <a:lnSpc>
                <a:spcPct val="90000"/>
              </a:lnSpc>
              <a:buFont typeface="Arial" panose="020B0604020202020204" pitchFamily="34" charset="0"/>
              <a:buNone/>
            </a:pPr>
            <a:endParaRPr lang="ja-JP" altLang="en-US" sz="2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332467F2-F167-4A94-8EF0-F8B5BA2DE6FE}"/>
              </a:ext>
            </a:extLst>
          </p:cNvPr>
          <p:cNvSpPr>
            <a:spLocks noGrp="1"/>
          </p:cNvSpPr>
          <p:nvPr>
            <p:ph type="sldNum" sz="quarter" idx="12"/>
          </p:nvPr>
        </p:nvSpPr>
        <p:spPr>
          <a:xfrm>
            <a:off x="7084828" y="6203043"/>
            <a:ext cx="2133600" cy="365125"/>
          </a:xfrm>
        </p:spPr>
        <p:txBody>
          <a:bodyPr/>
          <a:lstStyle/>
          <a:p>
            <a:fld id="{5C579F79-5A77-47F1-8C38-B038D01B811D}" type="slidenum">
              <a:rPr lang="ja-JP" altLang="en-US" smtClean="0"/>
              <a:pPr/>
              <a:t>74</a:t>
            </a:fld>
            <a:endParaRPr lang="ja-JP" altLang="en-US" dirty="0"/>
          </a:p>
        </p:txBody>
      </p:sp>
    </p:spTree>
    <p:extLst>
      <p:ext uri="{BB962C8B-B14F-4D97-AF65-F5344CB8AC3E}">
        <p14:creationId xmlns:p14="http://schemas.microsoft.com/office/powerpoint/2010/main" val="3209620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会議の締めくくり</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a:xfrm>
            <a:off x="794114" y="1256244"/>
            <a:ext cx="7543801" cy="4023360"/>
          </a:xfrm>
          <a:prstGeom prst="rect">
            <a:avLst/>
          </a:prstGeom>
          <a:ln>
            <a:solidFill>
              <a:srgbClr val="000000"/>
            </a:solidFill>
          </a:ln>
        </p:spPr>
        <p:txBody>
          <a:bodyP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決めなければいけないことで決まっていないことがないかを確認する</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不明なこと、不安なことがないかを確認する</a:t>
            </a:r>
          </a:p>
          <a:p>
            <a:pPr lvl="1"/>
            <a:r>
              <a:rPr lang="ja-JP" altLang="en-US" sz="2000" dirty="0">
                <a:latin typeface="UD デジタル 教科書体 NK-R" panose="02020400000000000000" pitchFamily="18" charset="-128"/>
                <a:ea typeface="UD デジタル 教科書体 NK-R" panose="02020400000000000000" pitchFamily="18" charset="-128"/>
              </a:rPr>
              <a:t>議事にはない事項で、話し合いやフォローが必要な事項が出されることがある</a:t>
            </a: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情報の集約先を決定する</a:t>
            </a:r>
          </a:p>
          <a:p>
            <a:pPr lvl="1"/>
            <a:r>
              <a:rPr lang="ja-JP" altLang="en-US" sz="2000" dirty="0">
                <a:latin typeface="UD デジタル 教科書体 NK-R" panose="02020400000000000000" pitchFamily="18" charset="-128"/>
                <a:ea typeface="UD デジタル 教科書体 NK-R" panose="02020400000000000000" pitchFamily="18" charset="-128"/>
              </a:rPr>
              <a:t>不測の事態が起こることがあるが、その時の報告も含めて情報集約先を決定しておく</a:t>
            </a:r>
          </a:p>
          <a:p>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7201250D-154D-4A71-B245-61EF908739AC}"/>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75</a:t>
            </a:fld>
            <a:endParaRPr lang="ja-JP" altLang="en-US" dirty="0"/>
          </a:p>
        </p:txBody>
      </p:sp>
    </p:spTree>
    <p:extLst>
      <p:ext uri="{BB962C8B-B14F-4D97-AF65-F5344CB8AC3E}">
        <p14:creationId xmlns:p14="http://schemas.microsoft.com/office/powerpoint/2010/main" val="10105590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3799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ｃｘ</a:t>
            </a: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対応段階の評価</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4" name="吹き出し: 下矢印 13">
            <a:extLst>
              <a:ext uri="{FF2B5EF4-FFF2-40B4-BE49-F238E27FC236}">
                <a16:creationId xmlns:a16="http://schemas.microsoft.com/office/drawing/2014/main" id="{8BA74A92-7E00-CAF6-3566-C1C62C297E7B}"/>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15" name="吹き出し: 下矢印 14">
            <a:extLst>
              <a:ext uri="{FF2B5EF4-FFF2-40B4-BE49-F238E27FC236}">
                <a16:creationId xmlns:a16="http://schemas.microsoft.com/office/drawing/2014/main" id="{DDC626D2-455F-BCD6-8558-15BC023ACCD6}"/>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16" name="吹き出し: 下矢印 15">
            <a:extLst>
              <a:ext uri="{FF2B5EF4-FFF2-40B4-BE49-F238E27FC236}">
                <a16:creationId xmlns:a16="http://schemas.microsoft.com/office/drawing/2014/main" id="{686C1C32-36B0-5B03-9BE3-D4ED76E79C5E}"/>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吹き出し: 線 31">
            <a:extLst>
              <a:ext uri="{FF2B5EF4-FFF2-40B4-BE49-F238E27FC236}">
                <a16:creationId xmlns:a16="http://schemas.microsoft.com/office/drawing/2014/main" id="{55300105-8D42-DD00-C789-C3665A4264CF}"/>
              </a:ext>
            </a:extLst>
          </p:cNvPr>
          <p:cNvSpPr/>
          <p:nvPr/>
        </p:nvSpPr>
        <p:spPr>
          <a:xfrm>
            <a:off x="4204426" y="3590236"/>
            <a:ext cx="4337029" cy="748658"/>
          </a:xfrm>
          <a:prstGeom prst="borderCallout1">
            <a:avLst>
              <a:gd name="adj1" fmla="val 57427"/>
              <a:gd name="adj2" fmla="val -614"/>
              <a:gd name="adj3" fmla="val 16921"/>
              <a:gd name="adj4" fmla="val -1026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ケース会議開催に向けた課題整理</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方針案の作成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吹き出し: 線 32">
            <a:extLst>
              <a:ext uri="{FF2B5EF4-FFF2-40B4-BE49-F238E27FC236}">
                <a16:creationId xmlns:a16="http://schemas.microsoft.com/office/drawing/2014/main" id="{46CE25F1-CF52-5447-0EE5-B99D256E6915}"/>
              </a:ext>
            </a:extLst>
          </p:cNvPr>
          <p:cNvSpPr/>
          <p:nvPr/>
        </p:nvSpPr>
        <p:spPr>
          <a:xfrm>
            <a:off x="4225581" y="4489441"/>
            <a:ext cx="4288349" cy="484351"/>
          </a:xfrm>
          <a:prstGeom prst="borderCallout1">
            <a:avLst>
              <a:gd name="adj1" fmla="val 57427"/>
              <a:gd name="adj2" fmla="val -614"/>
              <a:gd name="adj3" fmla="val -527"/>
              <a:gd name="adj4" fmla="val -116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本人支援チーム・養護者支援チームの結成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吹き出し: 線 33">
            <a:extLst>
              <a:ext uri="{FF2B5EF4-FFF2-40B4-BE49-F238E27FC236}">
                <a16:creationId xmlns:a16="http://schemas.microsoft.com/office/drawing/2014/main" id="{A81EBF0A-0169-AAC2-707A-9F000999E69A}"/>
              </a:ext>
            </a:extLst>
          </p:cNvPr>
          <p:cNvSpPr/>
          <p:nvPr/>
        </p:nvSpPr>
        <p:spPr>
          <a:xfrm>
            <a:off x="4253106" y="5118969"/>
            <a:ext cx="4288349" cy="368691"/>
          </a:xfrm>
          <a:prstGeom prst="borderCallout1">
            <a:avLst>
              <a:gd name="adj1" fmla="val 57427"/>
              <a:gd name="adj2" fmla="val -614"/>
              <a:gd name="adj3" fmla="val -55676"/>
              <a:gd name="adj4" fmla="val -4350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対応計画の実施</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楕円 2">
            <a:extLst>
              <a:ext uri="{FF2B5EF4-FFF2-40B4-BE49-F238E27FC236}">
                <a16:creationId xmlns:a16="http://schemas.microsoft.com/office/drawing/2014/main" id="{3A447477-0B72-5855-D2CB-E162EA511074}"/>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8" name="テキスト ボックス 7">
            <a:extLst>
              <a:ext uri="{FF2B5EF4-FFF2-40B4-BE49-F238E27FC236}">
                <a16:creationId xmlns:a16="http://schemas.microsoft.com/office/drawing/2014/main" id="{7E77C8BF-B3D7-E168-F923-389D1218B46C}"/>
              </a:ext>
            </a:extLst>
          </p:cNvPr>
          <p:cNvSpPr txBox="1"/>
          <p:nvPr/>
        </p:nvSpPr>
        <p:spPr>
          <a:xfrm>
            <a:off x="227776"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22" name="吹き出し: 線 21">
            <a:extLst>
              <a:ext uri="{FF2B5EF4-FFF2-40B4-BE49-F238E27FC236}">
                <a16:creationId xmlns:a16="http://schemas.microsoft.com/office/drawing/2014/main" id="{DC8B9C04-CCD3-5DC1-2974-2426959984D5}"/>
              </a:ext>
            </a:extLst>
          </p:cNvPr>
          <p:cNvSpPr/>
          <p:nvPr/>
        </p:nvSpPr>
        <p:spPr>
          <a:xfrm>
            <a:off x="4225581" y="5603569"/>
            <a:ext cx="4315874" cy="604971"/>
          </a:xfrm>
          <a:prstGeom prst="borderCallout1">
            <a:avLst>
              <a:gd name="adj1" fmla="val 57427"/>
              <a:gd name="adj2" fmla="val -614"/>
              <a:gd name="adj3" fmla="val -30725"/>
              <a:gd name="adj4" fmla="val -1274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本人の生活の安定の確認</a:t>
            </a:r>
            <a:endParaRPr kumimoji="1" lang="en-US" altLang="ja-JP"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養護者支援チームへの引継ぎ</a:t>
            </a:r>
            <a:endParaRPr kumimoji="1" lang="ja-JP" altLang="en-US" sz="20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81419BBA-524F-1E31-9650-574328EFD715}"/>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6" name="吹き出し: 角を丸めた四角形 5">
            <a:extLst>
              <a:ext uri="{FF2B5EF4-FFF2-40B4-BE49-F238E27FC236}">
                <a16:creationId xmlns:a16="http://schemas.microsoft.com/office/drawing/2014/main" id="{5432E85C-3575-557B-49A8-3EA92CEF94AA}"/>
              </a:ext>
            </a:extLst>
          </p:cNvPr>
          <p:cNvSpPr/>
          <p:nvPr/>
        </p:nvSpPr>
        <p:spPr>
          <a:xfrm>
            <a:off x="4225581" y="2172960"/>
            <a:ext cx="4315874" cy="953683"/>
          </a:xfrm>
          <a:prstGeom prst="wedgeRoundRectCallout">
            <a:avLst>
              <a:gd name="adj1" fmla="val -61508"/>
              <a:gd name="adj2" fmla="val 283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既に虐待対応段階に入っていたとしても、</a:t>
            </a:r>
            <a:r>
              <a:rPr kumimoji="1" lang="ja-JP" altLang="en-US" sz="18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新たな虐待を発見（発生）した場合は必ずコアメンバーで協議</a:t>
            </a: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する</a:t>
            </a:r>
          </a:p>
        </p:txBody>
      </p:sp>
      <p:sp>
        <p:nvSpPr>
          <p:cNvPr id="12" name="スライド番号プレースホルダー 11">
            <a:extLst>
              <a:ext uri="{FF2B5EF4-FFF2-40B4-BE49-F238E27FC236}">
                <a16:creationId xmlns:a16="http://schemas.microsoft.com/office/drawing/2014/main" id="{C6F1733F-C014-421F-8670-7F2728A6677D}"/>
              </a:ext>
            </a:extLst>
          </p:cNvPr>
          <p:cNvSpPr>
            <a:spLocks noGrp="1"/>
          </p:cNvSpPr>
          <p:nvPr>
            <p:ph type="sldNum" sz="quarter" idx="12"/>
          </p:nvPr>
        </p:nvSpPr>
        <p:spPr>
          <a:xfrm>
            <a:off x="7025640" y="6240184"/>
            <a:ext cx="2133600" cy="365125"/>
          </a:xfrm>
        </p:spPr>
        <p:txBody>
          <a:bodyPr/>
          <a:lstStyle/>
          <a:p>
            <a:pPr>
              <a:defRPr/>
            </a:pPr>
            <a:fld id="{1ED01F3A-9056-4D44-945D-93A66CBFAF1A}" type="slidenum">
              <a:rPr lang="ja-JP" altLang="en-US" smtClean="0"/>
              <a:pPr>
                <a:defRPr/>
              </a:pPr>
              <a:t>76</a:t>
            </a:fld>
            <a:endParaRPr lang="ja-JP" altLang="en-US" dirty="0"/>
          </a:p>
        </p:txBody>
      </p:sp>
    </p:spTree>
    <p:extLst>
      <p:ext uri="{BB962C8B-B14F-4D97-AF65-F5344CB8AC3E}">
        <p14:creationId xmlns:p14="http://schemas.microsoft.com/office/powerpoint/2010/main" val="23236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AF1494-A6A0-8953-85B9-6CEFC86D52BA}"/>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対応段階の評価・見直しのポイント</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88010F8-A628-C2AB-B52E-E3BACB98B87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3"/>
          <p:cNvSpPr txBox="1">
            <a:spLocks/>
          </p:cNvSpPr>
          <p:nvPr/>
        </p:nvSpPr>
        <p:spPr>
          <a:xfrm>
            <a:off x="358608" y="725715"/>
            <a:ext cx="8426783" cy="5073877"/>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計画した支援が予定どおり実行できたか、</a:t>
            </a:r>
            <a:r>
              <a:rPr lang="ja-JP" altLang="en-US" sz="2400" u="sng" dirty="0">
                <a:solidFill>
                  <a:srgbClr val="0000FF"/>
                </a:solidFill>
                <a:latin typeface="UD デジタル 教科書体 NK-R" panose="02020400000000000000" pitchFamily="18" charset="-128"/>
                <a:ea typeface="UD デジタル 教科書体 NK-R" panose="02020400000000000000" pitchFamily="18" charset="-128"/>
              </a:rPr>
              <a:t>目的を達成しているか</a:t>
            </a:r>
            <a:r>
              <a:rPr lang="ja-JP" altLang="en-US" sz="2400" dirty="0">
                <a:latin typeface="UD デジタル 教科書体 NK-R" panose="02020400000000000000" pitchFamily="18" charset="-128"/>
                <a:ea typeface="UD デジタル 教科書体 NK-R" panose="02020400000000000000" pitchFamily="18" charset="-128"/>
              </a:rPr>
              <a:t>について、</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終結まで定期的に評価</a:t>
            </a:r>
            <a:r>
              <a:rPr lang="ja-JP" altLang="en-US" sz="2400" dirty="0">
                <a:latin typeface="UD デジタル 教科書体 NK-R" panose="02020400000000000000" pitchFamily="18" charset="-128"/>
                <a:ea typeface="UD デジタル 教科書体 NK-R" panose="02020400000000000000" pitchFamily="18" charset="-128"/>
              </a:rPr>
              <a:t>を行い、対応方針・対応計画を見直していく。</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対応の終結を見据えて、</a:t>
            </a:r>
            <a:r>
              <a:rPr lang="ja-JP" altLang="en-US" sz="2400" u="sng" dirty="0">
                <a:solidFill>
                  <a:srgbClr val="0000FF"/>
                </a:solidFill>
                <a:latin typeface="UD デジタル 教科書体 NK-R" panose="02020400000000000000" pitchFamily="18" charset="-128"/>
                <a:ea typeface="UD デジタル 教科書体 NK-R" panose="02020400000000000000" pitchFamily="18" charset="-128"/>
              </a:rPr>
              <a:t>虐待発生要因のアプローチが適切に行われているか</a:t>
            </a:r>
            <a:r>
              <a:rPr lang="ja-JP" altLang="en-US" sz="2400" dirty="0">
                <a:latin typeface="UD デジタル 教科書体 NK-R" panose="02020400000000000000" pitchFamily="18" charset="-128"/>
                <a:ea typeface="UD デジタル 教科書体 NK-R" panose="02020400000000000000" pitchFamily="18" charset="-128"/>
              </a:rPr>
              <a:t>の観点での評価も必要（対応段階の評価）</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終結を意識して、</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養護者支援チームを形成し、引き継いでいく</a:t>
            </a:r>
            <a:r>
              <a:rPr lang="ja-JP" altLang="en-US" sz="2400" dirty="0">
                <a:latin typeface="UD デジタル 教科書体 NK-R" panose="02020400000000000000" pitchFamily="18" charset="-128"/>
                <a:ea typeface="UD デジタル 教科書体 NK-R" panose="02020400000000000000" pitchFamily="18" charset="-128"/>
              </a:rPr>
              <a:t>。</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ja-JP" altLang="en-US"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対応計画を担当したメンバーで、次の会議の最初に、評価と見直しを行うことが多い。</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最初の虐待対応ケース会議の際に、</a:t>
            </a:r>
            <a:r>
              <a:rPr lang="ja-JP" altLang="en-US" sz="2400" u="sng" dirty="0">
                <a:solidFill>
                  <a:srgbClr val="0000FF"/>
                </a:solidFill>
                <a:latin typeface="UD デジタル 教科書体 NK-R" panose="02020400000000000000" pitchFamily="18" charset="-128"/>
                <a:ea typeface="UD デジタル 教科書体 NK-R" panose="02020400000000000000" pitchFamily="18" charset="-128"/>
              </a:rPr>
              <a:t>次のケース会議の日程</a:t>
            </a:r>
            <a:r>
              <a:rPr lang="ja-JP" altLang="en-US" sz="2400" dirty="0">
                <a:latin typeface="UD デジタル 教科書体 NK-R" panose="02020400000000000000" pitchFamily="18" charset="-128"/>
                <a:ea typeface="UD デジタル 教科書体 NK-R" panose="02020400000000000000" pitchFamily="18" charset="-128"/>
              </a:rPr>
              <a:t>（時期）を決定しておくと、</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計画的に評価・見直し</a:t>
            </a:r>
            <a:r>
              <a:rPr lang="ja-JP" altLang="en-US" sz="2400" dirty="0">
                <a:latin typeface="UD デジタル 教科書体 NK-R" panose="02020400000000000000" pitchFamily="18" charset="-128"/>
                <a:ea typeface="UD デジタル 教科書体 NK-R" panose="02020400000000000000" pitchFamily="18" charset="-128"/>
              </a:rPr>
              <a:t>を行うことができる。</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2">
            <a:extLst>
              <a:ext uri="{FF2B5EF4-FFF2-40B4-BE49-F238E27FC236}">
                <a16:creationId xmlns:a16="http://schemas.microsoft.com/office/drawing/2014/main" id="{9186B709-98B8-40B0-8CB7-D9F2666513D6}"/>
              </a:ext>
            </a:extLst>
          </p:cNvPr>
          <p:cNvSpPr txBox="1">
            <a:spLocks/>
          </p:cNvSpPr>
          <p:nvPr/>
        </p:nvSpPr>
        <p:spPr>
          <a:xfrm>
            <a:off x="8785391" y="6202859"/>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ED01F3A-9056-4D44-945D-93A66CBFAF1A}" type="slidenum">
              <a:rPr lang="ja-JP" altLang="en-US" sz="1400" smtClean="0"/>
              <a:pPr>
                <a:defRPr/>
              </a:pPr>
              <a:t>77</a:t>
            </a:fld>
            <a:endParaRPr lang="ja-JP" altLang="en-US" sz="1400" dirty="0"/>
          </a:p>
        </p:txBody>
      </p:sp>
      <p:sp>
        <p:nvSpPr>
          <p:cNvPr id="2" name="四角形: 角を丸くする 1">
            <a:extLst>
              <a:ext uri="{FF2B5EF4-FFF2-40B4-BE49-F238E27FC236}">
                <a16:creationId xmlns:a16="http://schemas.microsoft.com/office/drawing/2014/main" id="{E929002E-3C76-6005-CCB6-584ED1F24EB5}"/>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85684380"/>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支援の評価・見直しの必要性</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3"/>
          <p:cNvSpPr txBox="1">
            <a:spLocks/>
          </p:cNvSpPr>
          <p:nvPr/>
        </p:nvSpPr>
        <p:spPr bwMode="auto">
          <a:xfrm>
            <a:off x="622739" y="1086897"/>
            <a:ext cx="7543800" cy="47568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高齢者の状態確認ができないまま、あるいは支援が実施されないまま、</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緊急性が見過ごされてしまう</a:t>
            </a:r>
            <a:r>
              <a:rPr lang="ja-JP" altLang="en-US" sz="2000" dirty="0">
                <a:latin typeface="UD デジタル 教科書体 NK-R" panose="02020400000000000000" pitchFamily="18" charset="-128"/>
                <a:ea typeface="UD デジタル 教科書体 NK-R" panose="02020400000000000000" pitchFamily="18" charset="-128"/>
              </a:rPr>
              <a:t>ことがある</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どのような支援が行われているのか分からないため、</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関係機関が不安</a:t>
            </a:r>
            <a:r>
              <a:rPr lang="ja-JP" altLang="en-US" sz="2000" dirty="0">
                <a:latin typeface="UD デジタル 教科書体 NK-R" panose="02020400000000000000" pitchFamily="18" charset="-128"/>
                <a:ea typeface="UD デジタル 教科書体 NK-R" panose="02020400000000000000" pitchFamily="18" charset="-128"/>
              </a:rPr>
              <a:t>を募らせていることがある</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実施した支援によって、</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新たな支援課題が発生</a:t>
            </a:r>
            <a:r>
              <a:rPr lang="ja-JP" altLang="en-US" sz="2000" dirty="0">
                <a:latin typeface="UD デジタル 教科書体 NK-R" panose="02020400000000000000" pitchFamily="18" charset="-128"/>
                <a:ea typeface="UD デジタル 教科書体 NK-R" panose="02020400000000000000" pitchFamily="18" charset="-128"/>
              </a:rPr>
              <a:t>していることがある</a:t>
            </a:r>
            <a:endParaRPr lang="en-US" altLang="ja-JP" sz="20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やむを得ない事由による措置で特別養護老人ホームに入所した後、本人の状態が悪化している　　　　　　　　　　　　　　　　　　　　　等</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訴訟に備える上では、実施した支援の評価・見直しが求められる</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4CDDDADB-1215-4B83-B9A1-4C0B34B10932}"/>
              </a:ext>
            </a:extLst>
          </p:cNvPr>
          <p:cNvSpPr>
            <a:spLocks noGrp="1"/>
          </p:cNvSpPr>
          <p:nvPr>
            <p:ph type="sldNum" sz="quarter" idx="12"/>
          </p:nvPr>
        </p:nvSpPr>
        <p:spPr>
          <a:xfrm>
            <a:off x="7010400" y="6274141"/>
            <a:ext cx="2133600" cy="365125"/>
          </a:xfrm>
        </p:spPr>
        <p:txBody>
          <a:bodyPr/>
          <a:lstStyle/>
          <a:p>
            <a:fld id="{5C579F79-5A77-47F1-8C38-B038D01B811D}" type="slidenum">
              <a:rPr lang="ja-JP" altLang="en-US" smtClean="0"/>
              <a:pPr/>
              <a:t>78</a:t>
            </a:fld>
            <a:endParaRPr lang="ja-JP" altLang="en-US" dirty="0"/>
          </a:p>
        </p:txBody>
      </p:sp>
    </p:spTree>
    <p:extLst>
      <p:ext uri="{BB962C8B-B14F-4D97-AF65-F5344CB8AC3E}">
        <p14:creationId xmlns:p14="http://schemas.microsoft.com/office/powerpoint/2010/main" val="3258389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二等辺三角形 4">
            <a:extLst>
              <a:ext uri="{FF2B5EF4-FFF2-40B4-BE49-F238E27FC236}">
                <a16:creationId xmlns:a16="http://schemas.microsoft.com/office/drawing/2014/main" id="{7FA71820-6930-3A95-E904-98D43DD60B3C}"/>
              </a:ext>
            </a:extLst>
          </p:cNvPr>
          <p:cNvSpPr/>
          <p:nvPr/>
        </p:nvSpPr>
        <p:spPr>
          <a:xfrm>
            <a:off x="1126887" y="1764621"/>
            <a:ext cx="3643312" cy="4214812"/>
          </a:xfrm>
          <a:prstGeom prst="triangle">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
        <p:nvSpPr>
          <p:cNvPr id="6" name="円/楕円 5">
            <a:extLst>
              <a:ext uri="{FF2B5EF4-FFF2-40B4-BE49-F238E27FC236}">
                <a16:creationId xmlns:a16="http://schemas.microsoft.com/office/drawing/2014/main" id="{BAF563CE-1FF0-BFFC-1F60-4812AFB25E73}"/>
              </a:ext>
            </a:extLst>
          </p:cNvPr>
          <p:cNvSpPr/>
          <p:nvPr/>
        </p:nvSpPr>
        <p:spPr>
          <a:xfrm>
            <a:off x="1131649" y="5550808"/>
            <a:ext cx="3629025" cy="857250"/>
          </a:xfrm>
          <a:prstGeom prst="ellipse">
            <a:avLst/>
          </a:prstGeom>
          <a:solidFill>
            <a:srgbClr val="EF95E9">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cxnSp>
        <p:nvCxnSpPr>
          <p:cNvPr id="7" name="直線コネクタ 6">
            <a:extLst>
              <a:ext uri="{FF2B5EF4-FFF2-40B4-BE49-F238E27FC236}">
                <a16:creationId xmlns:a16="http://schemas.microsoft.com/office/drawing/2014/main" id="{92F9EDD4-DBDF-7812-87CB-D6F659A8235A}"/>
              </a:ext>
            </a:extLst>
          </p:cNvPr>
          <p:cNvCxnSpPr>
            <a:stCxn id="5" idx="2"/>
            <a:endCxn id="5" idx="0"/>
          </p:cNvCxnSpPr>
          <p:nvPr/>
        </p:nvCxnSpPr>
        <p:spPr>
          <a:xfrm rot="5400000" flipH="1" flipV="1">
            <a:off x="-70088" y="2961596"/>
            <a:ext cx="4214812" cy="1820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2DBC396-8E44-418D-20A7-70674F976AC1}"/>
              </a:ext>
            </a:extLst>
          </p:cNvPr>
          <p:cNvCxnSpPr>
            <a:cxnSpLocks/>
            <a:stCxn id="5" idx="0"/>
            <a:endCxn id="5" idx="4"/>
          </p:cNvCxnSpPr>
          <p:nvPr/>
        </p:nvCxnSpPr>
        <p:spPr>
          <a:xfrm rot="16200000" flipH="1">
            <a:off x="1751568" y="2960802"/>
            <a:ext cx="4214812" cy="1822450"/>
          </a:xfrm>
          <a:prstGeom prst="line">
            <a:avLst/>
          </a:prstGeom>
        </p:spPr>
        <p:style>
          <a:lnRef idx="1">
            <a:schemeClr val="accent1"/>
          </a:lnRef>
          <a:fillRef idx="0">
            <a:schemeClr val="accent1"/>
          </a:fillRef>
          <a:effectRef idx="0">
            <a:schemeClr val="accent1"/>
          </a:effectRef>
          <a:fontRef idx="minor">
            <a:schemeClr val="tx1"/>
          </a:fontRef>
        </p:style>
      </p:cxnSp>
      <p:sp>
        <p:nvSpPr>
          <p:cNvPr id="9" name="円/楕円 8">
            <a:extLst>
              <a:ext uri="{FF2B5EF4-FFF2-40B4-BE49-F238E27FC236}">
                <a16:creationId xmlns:a16="http://schemas.microsoft.com/office/drawing/2014/main" id="{2A35883F-506B-C725-DF0E-A85B9596984F}"/>
              </a:ext>
            </a:extLst>
          </p:cNvPr>
          <p:cNvSpPr/>
          <p:nvPr/>
        </p:nvSpPr>
        <p:spPr>
          <a:xfrm>
            <a:off x="1888887" y="4068083"/>
            <a:ext cx="2114550" cy="357188"/>
          </a:xfrm>
          <a:prstGeom prst="ellipse">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
        <p:nvSpPr>
          <p:cNvPr id="10" name="円/楕円 9">
            <a:extLst>
              <a:ext uri="{FF2B5EF4-FFF2-40B4-BE49-F238E27FC236}">
                <a16:creationId xmlns:a16="http://schemas.microsoft.com/office/drawing/2014/main" id="{3A85F43E-D68B-AA41-2DC8-9D2F020127EB}"/>
              </a:ext>
            </a:extLst>
          </p:cNvPr>
          <p:cNvSpPr/>
          <p:nvPr/>
        </p:nvSpPr>
        <p:spPr>
          <a:xfrm>
            <a:off x="2385774" y="2980646"/>
            <a:ext cx="1119188" cy="214312"/>
          </a:xfrm>
          <a:prstGeom prst="ellipse">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
        <p:nvSpPr>
          <p:cNvPr id="11" name="テキスト ボックス 30">
            <a:extLst>
              <a:ext uri="{FF2B5EF4-FFF2-40B4-BE49-F238E27FC236}">
                <a16:creationId xmlns:a16="http://schemas.microsoft.com/office/drawing/2014/main" id="{BE89D010-A2C1-C37B-0352-5F58177F3B70}"/>
              </a:ext>
            </a:extLst>
          </p:cNvPr>
          <p:cNvSpPr txBox="1">
            <a:spLocks noChangeArrowheads="1"/>
          </p:cNvSpPr>
          <p:nvPr/>
        </p:nvSpPr>
        <p:spPr bwMode="auto">
          <a:xfrm>
            <a:off x="1984137" y="5050746"/>
            <a:ext cx="207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要見守り・支援</a:t>
            </a:r>
            <a:endParaRPr kumimoji="1" lang="ja-JP" altLang="en-US" sz="22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31">
            <a:extLst>
              <a:ext uri="{FF2B5EF4-FFF2-40B4-BE49-F238E27FC236}">
                <a16:creationId xmlns:a16="http://schemas.microsoft.com/office/drawing/2014/main" id="{26975DC8-D6E6-3D65-A6B0-62C8BEBDF40E}"/>
              </a:ext>
            </a:extLst>
          </p:cNvPr>
          <p:cNvSpPr txBox="1">
            <a:spLocks noChangeArrowheads="1"/>
          </p:cNvSpPr>
          <p:nvPr/>
        </p:nvSpPr>
        <p:spPr bwMode="auto">
          <a:xfrm>
            <a:off x="2412762" y="3407683"/>
            <a:ext cx="107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要介入</a:t>
            </a:r>
            <a:endParaRPr kumimoji="1" lang="ja-JP" altLang="en-US" sz="22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テキスト ボックス 32">
            <a:extLst>
              <a:ext uri="{FF2B5EF4-FFF2-40B4-BE49-F238E27FC236}">
                <a16:creationId xmlns:a16="http://schemas.microsoft.com/office/drawing/2014/main" id="{E760803B-1A64-5E3D-F7E6-0D9D61AE6F4F}"/>
              </a:ext>
            </a:extLst>
          </p:cNvPr>
          <p:cNvSpPr txBox="1">
            <a:spLocks noChangeArrowheads="1"/>
          </p:cNvSpPr>
          <p:nvPr/>
        </p:nvSpPr>
        <p:spPr bwMode="auto">
          <a:xfrm>
            <a:off x="2584212" y="2264683"/>
            <a:ext cx="714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緊急</a:t>
            </a:r>
            <a:endParaRPr kumimoji="1" lang="en-US" altLang="ja-JP"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事態</a:t>
            </a:r>
            <a:endParaRPr kumimoji="1" lang="ja-JP" altLang="en-US" sz="22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4636" name="Text Box 5">
            <a:extLst>
              <a:ext uri="{FF2B5EF4-FFF2-40B4-BE49-F238E27FC236}">
                <a16:creationId xmlns:a16="http://schemas.microsoft.com/office/drawing/2014/main" id="{1E865BD4-A1CF-5496-56D4-6660BE5D5E52}"/>
              </a:ext>
            </a:extLst>
          </p:cNvPr>
          <p:cNvSpPr txBox="1">
            <a:spLocks noChangeArrowheads="1"/>
          </p:cNvSpPr>
          <p:nvPr/>
        </p:nvSpPr>
        <p:spPr bwMode="auto">
          <a:xfrm>
            <a:off x="-1430564" y="6457270"/>
            <a:ext cx="9937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東京都パンフレット「高齢者虐待防止と権利擁護」を参考に（公財）東京都福祉保健財団 高齢者権利擁護支援センターにて作成</a:t>
            </a:r>
          </a:p>
        </p:txBody>
      </p:sp>
      <p:sp>
        <p:nvSpPr>
          <p:cNvPr id="18" name="曲折矢印 17">
            <a:extLst>
              <a:ext uri="{FF2B5EF4-FFF2-40B4-BE49-F238E27FC236}">
                <a16:creationId xmlns:a16="http://schemas.microsoft.com/office/drawing/2014/main" id="{B3BEE1D6-F2FA-3CDA-D31B-276390BBD29F}"/>
              </a:ext>
            </a:extLst>
          </p:cNvPr>
          <p:cNvSpPr/>
          <p:nvPr/>
        </p:nvSpPr>
        <p:spPr>
          <a:xfrm>
            <a:off x="1198324" y="2264683"/>
            <a:ext cx="1428750" cy="2857500"/>
          </a:xfrm>
          <a:prstGeom prst="bentArrow">
            <a:avLst>
              <a:gd name="adj1" fmla="val 11794"/>
              <a:gd name="adj2" fmla="val 16873"/>
              <a:gd name="adj3" fmla="val 25000"/>
              <a:gd name="adj4" fmla="val 43750"/>
            </a:avLst>
          </a:prstGeom>
          <a:solidFill>
            <a:srgbClr val="FF0000">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19" name="テキスト ボックス 41">
            <a:extLst>
              <a:ext uri="{FF2B5EF4-FFF2-40B4-BE49-F238E27FC236}">
                <a16:creationId xmlns:a16="http://schemas.microsoft.com/office/drawing/2014/main" id="{700C592D-7443-E3BE-532D-9598BCB1A944}"/>
              </a:ext>
            </a:extLst>
          </p:cNvPr>
          <p:cNvSpPr txBox="1">
            <a:spLocks noChangeArrowheads="1"/>
          </p:cNvSpPr>
          <p:nvPr/>
        </p:nvSpPr>
        <p:spPr bwMode="auto">
          <a:xfrm>
            <a:off x="336312" y="1764621"/>
            <a:ext cx="86201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「見守りと言う名の放置」にならないように・・・</a:t>
            </a:r>
          </a:p>
        </p:txBody>
      </p:sp>
      <p:cxnSp>
        <p:nvCxnSpPr>
          <p:cNvPr id="20" name="直線コネクタ 19">
            <a:extLst>
              <a:ext uri="{FF2B5EF4-FFF2-40B4-BE49-F238E27FC236}">
                <a16:creationId xmlns:a16="http://schemas.microsoft.com/office/drawing/2014/main" id="{3D9D32ED-5194-1D03-7F10-FA22429E4790}"/>
              </a:ext>
            </a:extLst>
          </p:cNvPr>
          <p:cNvCxnSpPr/>
          <p:nvPr/>
        </p:nvCxnSpPr>
        <p:spPr>
          <a:xfrm>
            <a:off x="1412637" y="2336121"/>
            <a:ext cx="642937" cy="5000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569709B-A97C-793D-07EF-E27417BEE5E9}"/>
              </a:ext>
            </a:extLst>
          </p:cNvPr>
          <p:cNvCxnSpPr/>
          <p:nvPr/>
        </p:nvCxnSpPr>
        <p:spPr>
          <a:xfrm rot="5400000">
            <a:off x="1412637" y="2336120"/>
            <a:ext cx="642938" cy="5000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4FFF49FD-54E3-41BF-AD60-E75A6D19DFEF}"/>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状況に応じた対応方法</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 name="正方形/長方形 22">
            <a:extLst>
              <a:ext uri="{FF2B5EF4-FFF2-40B4-BE49-F238E27FC236}">
                <a16:creationId xmlns:a16="http://schemas.microsoft.com/office/drawing/2014/main" id="{FCF935F8-EBBD-59D7-FC82-935ACE49DB38}"/>
              </a:ext>
            </a:extLst>
          </p:cNvPr>
          <p:cNvSpPr/>
          <p:nvPr/>
        </p:nvSpPr>
        <p:spPr>
          <a:xfrm>
            <a:off x="211577" y="599764"/>
            <a:ext cx="8720846" cy="962713"/>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見守り支援を行う場合は、</a:t>
            </a: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必ず「要因分析」を行い、要因へと働きかけ、「モニタリングと評価・見直し」　⇒　必要時には介入への切り替えが行っていく</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ことが重要。</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スライド番号プレースホルダー 2">
            <a:extLst>
              <a:ext uri="{FF2B5EF4-FFF2-40B4-BE49-F238E27FC236}">
                <a16:creationId xmlns:a16="http://schemas.microsoft.com/office/drawing/2014/main" id="{E65ED6A0-7222-417F-BDF4-F26CDB4CB6A4}"/>
              </a:ext>
            </a:extLst>
          </p:cNvPr>
          <p:cNvSpPr txBox="1">
            <a:spLocks/>
          </p:cNvSpPr>
          <p:nvPr/>
        </p:nvSpPr>
        <p:spPr>
          <a:xfrm>
            <a:off x="7003143" y="6534376"/>
            <a:ext cx="2133600" cy="365125"/>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825" kern="1200">
                <a:solidFill>
                  <a:schemeClr val="tx1">
                    <a:tint val="75000"/>
                  </a:schemeClr>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ED01F3A-9056-4D44-945D-93A66CBFAF1A}" type="slidenum">
              <a:rPr lang="ja-JP" altLang="en-US" smtClean="0"/>
              <a:pPr>
                <a:defRPr/>
              </a:pPr>
              <a:t>79</a:t>
            </a:fld>
            <a:endParaRPr lang="ja-JP" altLang="en-US" dirty="0"/>
          </a:p>
        </p:txBody>
      </p:sp>
      <p:sp>
        <p:nvSpPr>
          <p:cNvPr id="4" name="コンテンツ プレースホルダー 3"/>
          <p:cNvSpPr txBox="1">
            <a:spLocks/>
          </p:cNvSpPr>
          <p:nvPr/>
        </p:nvSpPr>
        <p:spPr>
          <a:xfrm>
            <a:off x="3972239" y="1807254"/>
            <a:ext cx="4981812" cy="3265717"/>
          </a:xfrm>
          <a:prstGeom prst="rect">
            <a:avLst/>
          </a:prstGeom>
          <a:ln>
            <a:solidFill>
              <a:schemeClr val="tx1">
                <a:lumMod val="50000"/>
                <a:lumOff val="50000"/>
              </a:schemeClr>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fontAlgn="auto">
              <a:lnSpc>
                <a:spcPct val="100000"/>
              </a:lnSpc>
              <a:spcAft>
                <a:spcPts val="0"/>
              </a:spcAft>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介入のきっかけをつかむための「待機」としての一時的見守り</a:t>
            </a:r>
            <a:endParaRPr lang="en-US" altLang="ja-JP" sz="2000"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「本人が</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困りごと</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を意識する場面」を「見守り」の中で待ち、それをきっかけにして支援を開始する。</a:t>
            </a:r>
            <a:endParaRPr lang="en-US" altLang="ja-JP"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Arial" panose="020B0604020202020204" pitchFamily="34" charset="0"/>
              <a:buChar char="•"/>
            </a:pPr>
            <a:endParaRPr lang="en-US" altLang="ja-JP" dirty="0">
              <a:latin typeface="UD デジタル 教科書体 NK-R" panose="02020400000000000000" pitchFamily="18" charset="-128"/>
              <a:ea typeface="UD デジタル 教科書体 NK-R" panose="02020400000000000000" pitchFamily="18" charset="-128"/>
            </a:endParaRPr>
          </a:p>
          <a:p>
            <a:pPr fontAlgn="auto">
              <a:lnSpc>
                <a:spcPct val="100000"/>
              </a:lnSpc>
              <a:spcAft>
                <a:spcPts val="0"/>
              </a:spcAft>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目標を達成するための、最も有効な「支援」としての見守り</a:t>
            </a:r>
            <a:endParaRPr lang="en-US" altLang="ja-JP" sz="2000"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今までの支援者で役割分担をして、介護ストレスを軽減するような関わりを行う。</a:t>
            </a:r>
            <a:endParaRPr lang="en-US" altLang="ja-JP"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fontAlgn="auto">
              <a:lnSpc>
                <a:spcPct val="100000"/>
              </a:lnSpc>
              <a:spcAft>
                <a:spcPts val="0"/>
              </a:spcAft>
              <a:buFont typeface="Wingdings" panose="05000000000000000000" pitchFamily="2" charset="2"/>
              <a:buChar char="l"/>
            </a:pPr>
            <a:endParaRPr lang="ja-JP" altLang="en-US" sz="2800" dirty="0"/>
          </a:p>
        </p:txBody>
      </p:sp>
    </p:spTree>
    <p:extLst>
      <p:ext uri="{BB962C8B-B14F-4D97-AF65-F5344CB8AC3E}">
        <p14:creationId xmlns:p14="http://schemas.microsoft.com/office/powerpoint/2010/main" val="3807492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0C17967-20C5-89F1-652F-1FB5642924D1}"/>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事実を聞き取る面接技法のポイント②</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正方形/長方形 1">
            <a:extLst>
              <a:ext uri="{FF2B5EF4-FFF2-40B4-BE49-F238E27FC236}">
                <a16:creationId xmlns:a16="http://schemas.microsoft.com/office/drawing/2014/main" id="{B29D997D-0B97-E6A0-BBF0-2F38B67C89C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6" name="正方形/長方形 15">
            <a:extLst>
              <a:ext uri="{FF2B5EF4-FFF2-40B4-BE49-F238E27FC236}">
                <a16:creationId xmlns:a16="http://schemas.microsoft.com/office/drawing/2014/main" id="{12470A93-8E23-30EF-24D3-CCED2A523BEE}"/>
              </a:ext>
            </a:extLst>
          </p:cNvPr>
          <p:cNvSpPr/>
          <p:nvPr/>
        </p:nvSpPr>
        <p:spPr>
          <a:xfrm>
            <a:off x="182700" y="644297"/>
            <a:ext cx="8766629" cy="5753446"/>
          </a:xfrm>
          <a:prstGeom prst="rect">
            <a:avLst/>
          </a:prstGeom>
          <a:noFill/>
          <a:ln w="12700" cap="flat" cmpd="sng" algn="ctr">
            <a:solidFill>
              <a:srgbClr val="5B9BD5">
                <a:shade val="15000"/>
              </a:srgbClr>
            </a:solidFill>
            <a:prstDash val="solid"/>
          </a:ln>
          <a:effectLst/>
        </p:spPr>
        <p:txBody>
          <a:bodyPr rtlCol="0" anchor="ctr"/>
          <a:lstStyle/>
          <a:p>
            <a:pPr marL="342900" marR="0" lvl="2" indent="-342900" algn="l" defTabSz="914400" rtl="0" eaLnBrk="0" fontAlgn="base" latinLnBrk="0" hangingPunct="0">
              <a:lnSpc>
                <a:spcPct val="100000"/>
              </a:lnSpc>
              <a:spcBef>
                <a:spcPct val="0"/>
              </a:spcBef>
              <a:spcAft>
                <a:spcPct val="0"/>
              </a:spcAft>
              <a:buClrTx/>
              <a:buSzPct val="75000"/>
              <a:buFontTx/>
              <a:buNone/>
              <a:tabLst/>
              <a:defRPr/>
            </a:pPr>
            <a:endParaRPr kumimoji="1" lang="en-US" altLang="ja-JP" sz="3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②≪時間分割≫</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「ＡしてからＢまで」というように時間を分割して聴き取る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の前のことを全部話してください」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Ｂした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の間のことを全部話してください」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Ｂした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の間のことを、全部話してください」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DAEDEF">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③≪手がかり質問≫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詳細について、その時の</a:t>
            </a:r>
            <a:r>
              <a:rPr kumimoji="1" lang="ja-JP" altLang="en-US" sz="2400" b="0" i="0" u="none" strike="noStrike" kern="1200" cap="none" spc="0" normalizeH="0" baseline="0" noProof="0" dirty="0">
                <a:ln>
                  <a:noFill/>
                </a:ln>
                <a:solidFill>
                  <a:srgbClr val="00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対象者が話した言葉を使って</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きく</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叩かれた</a:t>
            </a:r>
            <a:r>
              <a:rPr kumimoji="1" lang="en-US" altLang="ja-JP" sz="2400" b="0" i="0" u="none" strike="noStrike" kern="1200" cap="none" spc="0" normalizeH="0" baseline="0" noProof="0" dirty="0">
                <a:ln>
                  <a:noFill/>
                </a:ln>
                <a:solidFill>
                  <a:srgbClr val="00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ことについて</a:t>
            </a:r>
            <a:r>
              <a:rPr kumimoji="1" lang="ja-JP" altLang="en-US" sz="2400" b="0" i="0" u="sng"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もっと詳しく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ここもできるだけオープンクエスチョンできく</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＊エピソードが語られるたびに</a:t>
            </a:r>
            <a:r>
              <a:rPr kumimoji="1" lang="ja-JP" altLang="en-US" sz="2400" b="0" i="0" u="sng"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「それから質問」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を繰り返し、時系列に聴き取る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＊②③を繰り返す</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1" lang="ja-JP" altLang="en-US" sz="1800" b="0" i="0" u="none" strike="noStrike" kern="1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576BA918-A9C6-41BC-A273-7648CECAAB26}"/>
              </a:ext>
            </a:extLst>
          </p:cNvPr>
          <p:cNvSpPr>
            <a:spLocks noGrp="1"/>
          </p:cNvSpPr>
          <p:nvPr>
            <p:ph type="sldNum" sz="quarter" idx="12"/>
          </p:nvPr>
        </p:nvSpPr>
        <p:spPr>
          <a:xfrm>
            <a:off x="7010400" y="6289135"/>
            <a:ext cx="2133600" cy="476250"/>
          </a:xfrm>
        </p:spPr>
        <p:txBody>
          <a:bodyPr/>
          <a:lstStyle/>
          <a:p>
            <a:fld id="{2CAC54CF-1039-470A-A342-7EC249181FE0}" type="slidenum">
              <a:rPr lang="en-US" altLang="ja-JP" smtClean="0"/>
              <a:pPr/>
              <a:t>8</a:t>
            </a:fld>
            <a:endParaRPr lang="en-US" altLang="ja-JP" dirty="0"/>
          </a:p>
        </p:txBody>
      </p:sp>
    </p:spTree>
    <p:extLst>
      <p:ext uri="{BB962C8B-B14F-4D97-AF65-F5344CB8AC3E}">
        <p14:creationId xmlns:p14="http://schemas.microsoft.com/office/powerpoint/2010/main" val="1855112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見守り支援をする場合に決めておきたいこと</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bwMode="auto">
          <a:xfrm>
            <a:off x="664779" y="1278705"/>
            <a:ext cx="7543800" cy="4022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それぞれの関係機関において、以下が分かるようにしておく</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誰が</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何を目標に</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どのように役割分担して</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何を見守るのか（どのように関わるのか）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どのような状態になったら</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誰に知らせるのか（どう行動するのか）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この見守り支援はいつまでか（評価日）</a:t>
            </a:r>
          </a:p>
        </p:txBody>
      </p:sp>
      <p:sp>
        <p:nvSpPr>
          <p:cNvPr id="5" name="スライド番号プレースホルダー 4">
            <a:extLst>
              <a:ext uri="{FF2B5EF4-FFF2-40B4-BE49-F238E27FC236}">
                <a16:creationId xmlns:a16="http://schemas.microsoft.com/office/drawing/2014/main" id="{8DCEC12E-3E56-4527-9274-2229A2934B32}"/>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80</a:t>
            </a:fld>
            <a:endParaRPr lang="ja-JP" altLang="en-US" dirty="0"/>
          </a:p>
        </p:txBody>
      </p:sp>
    </p:spTree>
    <p:extLst>
      <p:ext uri="{BB962C8B-B14F-4D97-AF65-F5344CB8AC3E}">
        <p14:creationId xmlns:p14="http://schemas.microsoft.com/office/powerpoint/2010/main" val="21991222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1"/>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ｃｘ</a:t>
            </a: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虐待対応の流れの中での</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区市町村・地域包括支援センターの業務内容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4" name="吹き出し: 下矢印 13">
            <a:extLst>
              <a:ext uri="{FF2B5EF4-FFF2-40B4-BE49-F238E27FC236}">
                <a16:creationId xmlns:a16="http://schemas.microsoft.com/office/drawing/2014/main" id="{8BA74A92-7E00-CAF6-3566-C1C62C297E7B}"/>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15" name="吹き出し: 下矢印 14">
            <a:extLst>
              <a:ext uri="{FF2B5EF4-FFF2-40B4-BE49-F238E27FC236}">
                <a16:creationId xmlns:a16="http://schemas.microsoft.com/office/drawing/2014/main" id="{DDC626D2-455F-BCD6-8558-15BC023ACCD6}"/>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16" name="吹き出し: 下矢印 15">
            <a:extLst>
              <a:ext uri="{FF2B5EF4-FFF2-40B4-BE49-F238E27FC236}">
                <a16:creationId xmlns:a16="http://schemas.microsoft.com/office/drawing/2014/main" id="{686C1C32-36B0-5B03-9BE3-D4ED76E79C5E}"/>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吹き出し: 線 31">
            <a:extLst>
              <a:ext uri="{FF2B5EF4-FFF2-40B4-BE49-F238E27FC236}">
                <a16:creationId xmlns:a16="http://schemas.microsoft.com/office/drawing/2014/main" id="{55300105-8D42-DD00-C789-C3665A4264CF}"/>
              </a:ext>
            </a:extLst>
          </p:cNvPr>
          <p:cNvSpPr/>
          <p:nvPr/>
        </p:nvSpPr>
        <p:spPr>
          <a:xfrm>
            <a:off x="4204426" y="3590236"/>
            <a:ext cx="4337029" cy="748658"/>
          </a:xfrm>
          <a:prstGeom prst="borderCallout1">
            <a:avLst>
              <a:gd name="adj1" fmla="val 57427"/>
              <a:gd name="adj2" fmla="val -614"/>
              <a:gd name="adj3" fmla="val 16921"/>
              <a:gd name="adj4" fmla="val -1026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ケース会議開催に向けた課題整理</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方針案の作成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吹き出し: 線 32">
            <a:extLst>
              <a:ext uri="{FF2B5EF4-FFF2-40B4-BE49-F238E27FC236}">
                <a16:creationId xmlns:a16="http://schemas.microsoft.com/office/drawing/2014/main" id="{46CE25F1-CF52-5447-0EE5-B99D256E6915}"/>
              </a:ext>
            </a:extLst>
          </p:cNvPr>
          <p:cNvSpPr/>
          <p:nvPr/>
        </p:nvSpPr>
        <p:spPr>
          <a:xfrm>
            <a:off x="4225581" y="4489441"/>
            <a:ext cx="4288349" cy="484351"/>
          </a:xfrm>
          <a:prstGeom prst="borderCallout1">
            <a:avLst>
              <a:gd name="adj1" fmla="val 57427"/>
              <a:gd name="adj2" fmla="val -614"/>
              <a:gd name="adj3" fmla="val -527"/>
              <a:gd name="adj4" fmla="val -116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本人支援チーム・養護者支援チームの結成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吹き出し: 線 33">
            <a:extLst>
              <a:ext uri="{FF2B5EF4-FFF2-40B4-BE49-F238E27FC236}">
                <a16:creationId xmlns:a16="http://schemas.microsoft.com/office/drawing/2014/main" id="{A81EBF0A-0169-AAC2-707A-9F000999E69A}"/>
              </a:ext>
            </a:extLst>
          </p:cNvPr>
          <p:cNvSpPr/>
          <p:nvPr/>
        </p:nvSpPr>
        <p:spPr>
          <a:xfrm>
            <a:off x="4253106" y="5118969"/>
            <a:ext cx="4288349" cy="368691"/>
          </a:xfrm>
          <a:prstGeom prst="borderCallout1">
            <a:avLst>
              <a:gd name="adj1" fmla="val 57427"/>
              <a:gd name="adj2" fmla="val -614"/>
              <a:gd name="adj3" fmla="val -55676"/>
              <a:gd name="adj4" fmla="val -4350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対応計画の実施</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楕円 2">
            <a:extLst>
              <a:ext uri="{FF2B5EF4-FFF2-40B4-BE49-F238E27FC236}">
                <a16:creationId xmlns:a16="http://schemas.microsoft.com/office/drawing/2014/main" id="{3A447477-0B72-5855-D2CB-E162EA511074}"/>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8" name="テキスト ボックス 7">
            <a:extLst>
              <a:ext uri="{FF2B5EF4-FFF2-40B4-BE49-F238E27FC236}">
                <a16:creationId xmlns:a16="http://schemas.microsoft.com/office/drawing/2014/main" id="{7E77C8BF-B3D7-E168-F923-389D1218B46C}"/>
              </a:ext>
            </a:extLst>
          </p:cNvPr>
          <p:cNvSpPr txBox="1"/>
          <p:nvPr/>
        </p:nvSpPr>
        <p:spPr>
          <a:xfrm>
            <a:off x="213267"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22" name="吹き出し: 線 21">
            <a:extLst>
              <a:ext uri="{FF2B5EF4-FFF2-40B4-BE49-F238E27FC236}">
                <a16:creationId xmlns:a16="http://schemas.microsoft.com/office/drawing/2014/main" id="{DC8B9C04-CCD3-5DC1-2974-2426959984D5}"/>
              </a:ext>
            </a:extLst>
          </p:cNvPr>
          <p:cNvSpPr/>
          <p:nvPr/>
        </p:nvSpPr>
        <p:spPr>
          <a:xfrm>
            <a:off x="4225581" y="5603569"/>
            <a:ext cx="4315874" cy="604971"/>
          </a:xfrm>
          <a:prstGeom prst="borderCallout1">
            <a:avLst>
              <a:gd name="adj1" fmla="val 57427"/>
              <a:gd name="adj2" fmla="val -614"/>
              <a:gd name="adj3" fmla="val -30725"/>
              <a:gd name="adj4" fmla="val -1274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本人の生活の安定の確認</a:t>
            </a:r>
            <a:endParaRPr kumimoji="1" lang="en-US" altLang="ja-JP"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養護者支援チームへの引継ぎ</a:t>
            </a:r>
            <a:endParaRPr kumimoji="1" lang="ja-JP" altLang="en-US" sz="20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81419BBA-524F-1E31-9650-574328EFD715}"/>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6" name="正方形/長方形 5">
            <a:extLst>
              <a:ext uri="{FF2B5EF4-FFF2-40B4-BE49-F238E27FC236}">
                <a16:creationId xmlns:a16="http://schemas.microsoft.com/office/drawing/2014/main" id="{BFD9CCFD-0C99-2C9C-82DE-1B1B0D9570B5}"/>
              </a:ext>
            </a:extLst>
          </p:cNvPr>
          <p:cNvSpPr/>
          <p:nvPr/>
        </p:nvSpPr>
        <p:spPr>
          <a:xfrm>
            <a:off x="685800" y="5822927"/>
            <a:ext cx="3002280" cy="3307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終結段階</a:t>
            </a:r>
          </a:p>
        </p:txBody>
      </p:sp>
      <p:sp>
        <p:nvSpPr>
          <p:cNvPr id="12" name="吹き出し: 角を丸めた四角形 11">
            <a:extLst>
              <a:ext uri="{FF2B5EF4-FFF2-40B4-BE49-F238E27FC236}">
                <a16:creationId xmlns:a16="http://schemas.microsoft.com/office/drawing/2014/main" id="{A21D6364-54A0-A38F-CFA8-41E4AF690619}"/>
              </a:ext>
            </a:extLst>
          </p:cNvPr>
          <p:cNvSpPr/>
          <p:nvPr/>
        </p:nvSpPr>
        <p:spPr>
          <a:xfrm>
            <a:off x="4225581" y="2172960"/>
            <a:ext cx="4315874" cy="953683"/>
          </a:xfrm>
          <a:prstGeom prst="wedgeRoundRectCallout">
            <a:avLst>
              <a:gd name="adj1" fmla="val -61508"/>
              <a:gd name="adj2" fmla="val 283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既に虐待対応段階に入っていたとしても、</a:t>
            </a:r>
            <a:r>
              <a:rPr kumimoji="1" lang="ja-JP" altLang="en-US" sz="18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新たな虐待を発見（発生）した場合は必ずコアメンバーで協議</a:t>
            </a: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する</a:t>
            </a:r>
          </a:p>
        </p:txBody>
      </p:sp>
      <p:sp>
        <p:nvSpPr>
          <p:cNvPr id="18" name="スライド番号プレースホルダー 17">
            <a:extLst>
              <a:ext uri="{FF2B5EF4-FFF2-40B4-BE49-F238E27FC236}">
                <a16:creationId xmlns:a16="http://schemas.microsoft.com/office/drawing/2014/main" id="{97E20292-DF8B-4595-8F72-D01A6FEEB7F3}"/>
              </a:ext>
            </a:extLst>
          </p:cNvPr>
          <p:cNvSpPr>
            <a:spLocks noGrp="1"/>
          </p:cNvSpPr>
          <p:nvPr>
            <p:ph type="sldNum" sz="quarter" idx="12"/>
          </p:nvPr>
        </p:nvSpPr>
        <p:spPr>
          <a:xfrm>
            <a:off x="7101840" y="6217134"/>
            <a:ext cx="2133600" cy="365125"/>
          </a:xfrm>
        </p:spPr>
        <p:txBody>
          <a:bodyPr/>
          <a:lstStyle/>
          <a:p>
            <a:pPr>
              <a:defRPr/>
            </a:pPr>
            <a:fld id="{1ED01F3A-9056-4D44-945D-93A66CBFAF1A}" type="slidenum">
              <a:rPr lang="ja-JP" altLang="en-US" smtClean="0"/>
              <a:pPr>
                <a:defRPr/>
              </a:pPr>
              <a:t>81</a:t>
            </a:fld>
            <a:endParaRPr lang="ja-JP" altLang="en-US" dirty="0"/>
          </a:p>
        </p:txBody>
      </p:sp>
      <p:sp>
        <p:nvSpPr>
          <p:cNvPr id="20" name="テキスト ボックス 19">
            <a:extLst>
              <a:ext uri="{FF2B5EF4-FFF2-40B4-BE49-F238E27FC236}">
                <a16:creationId xmlns:a16="http://schemas.microsoft.com/office/drawing/2014/main" id="{1155805C-AE5B-2DB0-8585-DB73D846E196}"/>
              </a:ext>
            </a:extLst>
          </p:cNvPr>
          <p:cNvSpPr txBox="1"/>
          <p:nvPr/>
        </p:nvSpPr>
        <p:spPr>
          <a:xfrm>
            <a:off x="-91440" y="6208540"/>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＊包括センターは、終了後も、必要に応じて、他業務として関与することがある</a:t>
            </a:r>
          </a:p>
        </p:txBody>
      </p:sp>
    </p:spTree>
    <p:extLst>
      <p:ext uri="{BB962C8B-B14F-4D97-AF65-F5344CB8AC3E}">
        <p14:creationId xmlns:p14="http://schemas.microsoft.com/office/powerpoint/2010/main" val="11741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AF1494-A6A0-8953-85B9-6CEFC86D52BA}"/>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終結の判断のポイント</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88010F8-A628-C2AB-B52E-E3BACB98B87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角丸四角形 5">
            <a:extLst>
              <a:ext uri="{FF2B5EF4-FFF2-40B4-BE49-F238E27FC236}">
                <a16:creationId xmlns:a16="http://schemas.microsoft.com/office/drawing/2014/main" id="{643143D3-9AE1-DE15-F7AB-B18240055902}"/>
              </a:ext>
            </a:extLst>
          </p:cNvPr>
          <p:cNvSpPr/>
          <p:nvPr/>
        </p:nvSpPr>
        <p:spPr>
          <a:xfrm>
            <a:off x="6130506" y="102265"/>
            <a:ext cx="2664887" cy="34206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.46</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 name="コンテンツ プレースホルダー 3">
            <a:extLst>
              <a:ext uri="{FF2B5EF4-FFF2-40B4-BE49-F238E27FC236}">
                <a16:creationId xmlns:a16="http://schemas.microsoft.com/office/drawing/2014/main" id="{893DF9C4-4DE0-C7F4-0134-2EDA820B5102}"/>
              </a:ext>
            </a:extLst>
          </p:cNvPr>
          <p:cNvSpPr txBox="1">
            <a:spLocks/>
          </p:cNvSpPr>
          <p:nvPr/>
        </p:nvSpPr>
        <p:spPr>
          <a:xfrm>
            <a:off x="628650" y="3160939"/>
            <a:ext cx="7886700" cy="435133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虐待対応が終結したのちも、必要に応じて、包括的・継続的ケアマネジメント支援業務や権利擁護業務を行う</a:t>
            </a:r>
            <a:endParaRPr lang="en-US" altLang="ja-JP" sz="28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この場合も、最終的にはこれらの業務の終結を目指す</a:t>
            </a:r>
            <a:endParaRPr lang="en-US" altLang="ja-JP" sz="28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終結後、振り返りの必要な事案については、検証会議を行う</a:t>
            </a:r>
          </a:p>
          <a:p>
            <a:pPr>
              <a:buFont typeface="Wingdings" panose="05000000000000000000" pitchFamily="2" charset="2"/>
              <a:buChar char="n"/>
            </a:pPr>
            <a:endParaRPr lang="ja-JP" altLang="en-US" sz="2800" dirty="0"/>
          </a:p>
        </p:txBody>
      </p:sp>
      <p:sp>
        <p:nvSpPr>
          <p:cNvPr id="8" name="角丸四角形 4">
            <a:extLst>
              <a:ext uri="{FF2B5EF4-FFF2-40B4-BE49-F238E27FC236}">
                <a16:creationId xmlns:a16="http://schemas.microsoft.com/office/drawing/2014/main" id="{9B3A5631-1C88-BE00-3DEF-02E2D6FE74C6}"/>
              </a:ext>
            </a:extLst>
          </p:cNvPr>
          <p:cNvSpPr/>
          <p:nvPr/>
        </p:nvSpPr>
        <p:spPr>
          <a:xfrm>
            <a:off x="408075" y="743020"/>
            <a:ext cx="8327849" cy="21679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虐待対応の終結は</a:t>
            </a:r>
            <a:r>
              <a:rPr kumimoji="1" lang="ja-JP" altLang="en-US" sz="28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「虐待の発生要因の軽減等により高齢者の安全が確認できる項目が増え、高齢者の安全の確保が継続され、高齢者が安心して生活を送れている状態を確認すること」</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が必要</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（厚生労働省マニュアル（</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R5</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）ｐ</a:t>
            </a:r>
            <a:r>
              <a:rPr kumimoji="1" lang="en-US" altLang="ja-JP" sz="16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86</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p>
        </p:txBody>
      </p:sp>
      <p:sp>
        <p:nvSpPr>
          <p:cNvPr id="10" name="スライド番号プレースホルダー 2">
            <a:extLst>
              <a:ext uri="{FF2B5EF4-FFF2-40B4-BE49-F238E27FC236}">
                <a16:creationId xmlns:a16="http://schemas.microsoft.com/office/drawing/2014/main" id="{149D75F3-18E9-4EBB-AA05-FE2A6B8BA9BC}"/>
              </a:ext>
            </a:extLst>
          </p:cNvPr>
          <p:cNvSpPr txBox="1">
            <a:spLocks/>
          </p:cNvSpPr>
          <p:nvPr/>
        </p:nvSpPr>
        <p:spPr>
          <a:xfrm>
            <a:off x="8705850" y="6277311"/>
            <a:ext cx="2133600" cy="258130"/>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ED01F3A-9056-4D44-945D-93A66CBFAF1A}" type="slidenum">
              <a:rPr lang="ja-JP" altLang="en-US" sz="1400" smtClean="0"/>
              <a:pPr>
                <a:defRPr/>
              </a:pPr>
              <a:t>82</a:t>
            </a:fld>
            <a:endParaRPr lang="ja-JP" altLang="en-US" sz="1400" dirty="0"/>
          </a:p>
        </p:txBody>
      </p:sp>
    </p:spTree>
    <p:extLst>
      <p:ext uri="{BB962C8B-B14F-4D97-AF65-F5344CB8AC3E}">
        <p14:creationId xmlns:p14="http://schemas.microsoft.com/office/powerpoint/2010/main" val="381024659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609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ｃｘ</a:t>
            </a: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虐待対応の流れの中での</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区市町村・地域包括支援センターの業務内容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4" name="吹き出し: 下矢印 13">
            <a:extLst>
              <a:ext uri="{FF2B5EF4-FFF2-40B4-BE49-F238E27FC236}">
                <a16:creationId xmlns:a16="http://schemas.microsoft.com/office/drawing/2014/main" id="{8BA74A92-7E00-CAF6-3566-C1C62C297E7B}"/>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15" name="吹き出し: 下矢印 14">
            <a:extLst>
              <a:ext uri="{FF2B5EF4-FFF2-40B4-BE49-F238E27FC236}">
                <a16:creationId xmlns:a16="http://schemas.microsoft.com/office/drawing/2014/main" id="{DDC626D2-455F-BCD6-8558-15BC023ACCD6}"/>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16" name="吹き出し: 下矢印 15">
            <a:extLst>
              <a:ext uri="{FF2B5EF4-FFF2-40B4-BE49-F238E27FC236}">
                <a16:creationId xmlns:a16="http://schemas.microsoft.com/office/drawing/2014/main" id="{686C1C32-36B0-5B03-9BE3-D4ED76E79C5E}"/>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吹き出し: 線 31">
            <a:extLst>
              <a:ext uri="{FF2B5EF4-FFF2-40B4-BE49-F238E27FC236}">
                <a16:creationId xmlns:a16="http://schemas.microsoft.com/office/drawing/2014/main" id="{55300105-8D42-DD00-C789-C3665A4264CF}"/>
              </a:ext>
            </a:extLst>
          </p:cNvPr>
          <p:cNvSpPr/>
          <p:nvPr/>
        </p:nvSpPr>
        <p:spPr>
          <a:xfrm>
            <a:off x="4204426" y="3590236"/>
            <a:ext cx="4337029" cy="748658"/>
          </a:xfrm>
          <a:prstGeom prst="borderCallout1">
            <a:avLst>
              <a:gd name="adj1" fmla="val 57427"/>
              <a:gd name="adj2" fmla="val -614"/>
              <a:gd name="adj3" fmla="val 16921"/>
              <a:gd name="adj4" fmla="val -1026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ケース会議開催に向けた課題整理</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方針案の作成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吹き出し: 線 32">
            <a:extLst>
              <a:ext uri="{FF2B5EF4-FFF2-40B4-BE49-F238E27FC236}">
                <a16:creationId xmlns:a16="http://schemas.microsoft.com/office/drawing/2014/main" id="{46CE25F1-CF52-5447-0EE5-B99D256E6915}"/>
              </a:ext>
            </a:extLst>
          </p:cNvPr>
          <p:cNvSpPr/>
          <p:nvPr/>
        </p:nvSpPr>
        <p:spPr>
          <a:xfrm>
            <a:off x="4225581" y="4489441"/>
            <a:ext cx="4288349" cy="484351"/>
          </a:xfrm>
          <a:prstGeom prst="borderCallout1">
            <a:avLst>
              <a:gd name="adj1" fmla="val 57427"/>
              <a:gd name="adj2" fmla="val -614"/>
              <a:gd name="adj3" fmla="val -527"/>
              <a:gd name="adj4" fmla="val -116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本人支援チーム・養護者支援チームの結成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吹き出し: 線 33">
            <a:extLst>
              <a:ext uri="{FF2B5EF4-FFF2-40B4-BE49-F238E27FC236}">
                <a16:creationId xmlns:a16="http://schemas.microsoft.com/office/drawing/2014/main" id="{A81EBF0A-0169-AAC2-707A-9F000999E69A}"/>
              </a:ext>
            </a:extLst>
          </p:cNvPr>
          <p:cNvSpPr/>
          <p:nvPr/>
        </p:nvSpPr>
        <p:spPr>
          <a:xfrm>
            <a:off x="4253106" y="5118969"/>
            <a:ext cx="4288349" cy="368691"/>
          </a:xfrm>
          <a:prstGeom prst="borderCallout1">
            <a:avLst>
              <a:gd name="adj1" fmla="val 57427"/>
              <a:gd name="adj2" fmla="val -614"/>
              <a:gd name="adj3" fmla="val -55676"/>
              <a:gd name="adj4" fmla="val -4350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対応計画の実施</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楕円 2">
            <a:extLst>
              <a:ext uri="{FF2B5EF4-FFF2-40B4-BE49-F238E27FC236}">
                <a16:creationId xmlns:a16="http://schemas.microsoft.com/office/drawing/2014/main" id="{3A447477-0B72-5855-D2CB-E162EA511074}"/>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8" name="テキスト ボックス 7">
            <a:extLst>
              <a:ext uri="{FF2B5EF4-FFF2-40B4-BE49-F238E27FC236}">
                <a16:creationId xmlns:a16="http://schemas.microsoft.com/office/drawing/2014/main" id="{7E77C8BF-B3D7-E168-F923-389D1218B46C}"/>
              </a:ext>
            </a:extLst>
          </p:cNvPr>
          <p:cNvSpPr txBox="1"/>
          <p:nvPr/>
        </p:nvSpPr>
        <p:spPr>
          <a:xfrm>
            <a:off x="227778"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7" y="900823"/>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22" name="吹き出し: 線 21">
            <a:extLst>
              <a:ext uri="{FF2B5EF4-FFF2-40B4-BE49-F238E27FC236}">
                <a16:creationId xmlns:a16="http://schemas.microsoft.com/office/drawing/2014/main" id="{DC8B9C04-CCD3-5DC1-2974-2426959984D5}"/>
              </a:ext>
            </a:extLst>
          </p:cNvPr>
          <p:cNvSpPr/>
          <p:nvPr/>
        </p:nvSpPr>
        <p:spPr>
          <a:xfrm>
            <a:off x="4225581" y="5603569"/>
            <a:ext cx="4315874" cy="604971"/>
          </a:xfrm>
          <a:prstGeom prst="borderCallout1">
            <a:avLst>
              <a:gd name="adj1" fmla="val 57427"/>
              <a:gd name="adj2" fmla="val -614"/>
              <a:gd name="adj3" fmla="val -30725"/>
              <a:gd name="adj4" fmla="val -1274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本人の生活の安定の確認</a:t>
            </a:r>
            <a:endParaRPr kumimoji="1" lang="en-US" altLang="ja-JP"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養護者支援チームへの引継ぎ</a:t>
            </a:r>
            <a:endParaRPr kumimoji="1" lang="ja-JP" altLang="en-US" sz="20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3" name="吹き出し: 角を丸めた四角形 22">
            <a:extLst>
              <a:ext uri="{FF2B5EF4-FFF2-40B4-BE49-F238E27FC236}">
                <a16:creationId xmlns:a16="http://schemas.microsoft.com/office/drawing/2014/main" id="{510CB3AE-03FB-E6A2-B9B3-A669BA914DAE}"/>
              </a:ext>
            </a:extLst>
          </p:cNvPr>
          <p:cNvSpPr/>
          <p:nvPr/>
        </p:nvSpPr>
        <p:spPr>
          <a:xfrm>
            <a:off x="4225581" y="2172960"/>
            <a:ext cx="4315874" cy="953683"/>
          </a:xfrm>
          <a:prstGeom prst="wedgeRoundRectCallout">
            <a:avLst>
              <a:gd name="adj1" fmla="val -61508"/>
              <a:gd name="adj2" fmla="val 283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既に虐待対応段階に入っていたとしても、</a:t>
            </a:r>
            <a:r>
              <a:rPr kumimoji="1" lang="ja-JP" altLang="en-US" sz="18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新たな虐待を発見（発生）した場合は必ずコアメンバーで協議</a:t>
            </a: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する</a:t>
            </a:r>
          </a:p>
        </p:txBody>
      </p:sp>
      <p:sp>
        <p:nvSpPr>
          <p:cNvPr id="10" name="テキスト ボックス 9">
            <a:extLst>
              <a:ext uri="{FF2B5EF4-FFF2-40B4-BE49-F238E27FC236}">
                <a16:creationId xmlns:a16="http://schemas.microsoft.com/office/drawing/2014/main" id="{81419BBA-524F-1E31-9650-574328EFD715}"/>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6" name="正方形/長方形 5">
            <a:extLst>
              <a:ext uri="{FF2B5EF4-FFF2-40B4-BE49-F238E27FC236}">
                <a16:creationId xmlns:a16="http://schemas.microsoft.com/office/drawing/2014/main" id="{BFD9CCFD-0C99-2C9C-82DE-1B1B0D9570B5}"/>
              </a:ext>
            </a:extLst>
          </p:cNvPr>
          <p:cNvSpPr/>
          <p:nvPr/>
        </p:nvSpPr>
        <p:spPr>
          <a:xfrm>
            <a:off x="685800" y="5822927"/>
            <a:ext cx="3002280" cy="3307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終結段階</a:t>
            </a:r>
          </a:p>
        </p:txBody>
      </p:sp>
      <p:sp>
        <p:nvSpPr>
          <p:cNvPr id="12" name="スライド番号プレースホルダー 11">
            <a:extLst>
              <a:ext uri="{FF2B5EF4-FFF2-40B4-BE49-F238E27FC236}">
                <a16:creationId xmlns:a16="http://schemas.microsoft.com/office/drawing/2014/main" id="{9B937593-BFB2-4996-8353-8AD809A14C75}"/>
              </a:ext>
            </a:extLst>
          </p:cNvPr>
          <p:cNvSpPr>
            <a:spLocks noGrp="1"/>
          </p:cNvSpPr>
          <p:nvPr>
            <p:ph type="sldNum" sz="quarter" idx="12"/>
          </p:nvPr>
        </p:nvSpPr>
        <p:spPr>
          <a:xfrm>
            <a:off x="7025640" y="6228708"/>
            <a:ext cx="2133600" cy="365125"/>
          </a:xfrm>
        </p:spPr>
        <p:txBody>
          <a:bodyPr/>
          <a:lstStyle/>
          <a:p>
            <a:pPr>
              <a:defRPr/>
            </a:pPr>
            <a:fld id="{1ED01F3A-9056-4D44-945D-93A66CBFAF1A}" type="slidenum">
              <a:rPr lang="ja-JP" altLang="en-US" smtClean="0"/>
              <a:pPr>
                <a:defRPr/>
              </a:pPr>
              <a:t>83</a:t>
            </a:fld>
            <a:endParaRPr lang="ja-JP" altLang="en-US" dirty="0"/>
          </a:p>
        </p:txBody>
      </p:sp>
      <p:sp>
        <p:nvSpPr>
          <p:cNvPr id="18" name="テキスト ボックス 17">
            <a:extLst>
              <a:ext uri="{FF2B5EF4-FFF2-40B4-BE49-F238E27FC236}">
                <a16:creationId xmlns:a16="http://schemas.microsoft.com/office/drawing/2014/main" id="{77861112-2AB5-6FC2-93E9-9C88F71810C6}"/>
              </a:ext>
            </a:extLst>
          </p:cNvPr>
          <p:cNvSpPr txBox="1"/>
          <p:nvPr/>
        </p:nvSpPr>
        <p:spPr>
          <a:xfrm>
            <a:off x="-91440" y="6208540"/>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＊包括センターは、終了後も、必要に応じて、他業務として関与することがある</a:t>
            </a:r>
          </a:p>
        </p:txBody>
      </p:sp>
    </p:spTree>
    <p:extLst>
      <p:ext uri="{BB962C8B-B14F-4D97-AF65-F5344CB8AC3E}">
        <p14:creationId xmlns:p14="http://schemas.microsoft.com/office/powerpoint/2010/main" val="42829799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3" name="角丸四角形 32"/>
          <p:cNvSpPr>
            <a:spLocks noChangeArrowheads="1"/>
          </p:cNvSpPr>
          <p:nvPr/>
        </p:nvSpPr>
        <p:spPr bwMode="auto">
          <a:xfrm>
            <a:off x="1109319" y="908878"/>
            <a:ext cx="7495420" cy="336838"/>
          </a:xfrm>
          <a:prstGeom prst="roundRect">
            <a:avLst>
              <a:gd name="adj" fmla="val 0"/>
            </a:avLst>
          </a:prstGeom>
          <a:noFill/>
          <a:ln w="19050" cap="rnd" algn="ctr">
            <a:solidFill>
              <a:srgbClr val="4495B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　　　　</a:t>
            </a:r>
            <a:r>
              <a:rPr kumimoji="1" lang="ja-JP" altLang="en-US" sz="1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r>
              <a:rPr kumimoji="1" lang="ja-JP" altLang="ja-JP" sz="18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Arial" panose="020B0604020202020204" pitchFamily="34" charset="0"/>
              </a:rPr>
              <a:t>緊急性の把握</a:t>
            </a:r>
            <a:r>
              <a:rPr kumimoji="1" lang="ja-JP" altLang="ja-JP" sz="1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は、</a:t>
            </a:r>
            <a:r>
              <a:rPr kumimoji="1" lang="ja-JP" altLang="en-US" sz="1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どの段階においても把握することが必要！</a:t>
            </a:r>
          </a:p>
        </p:txBody>
      </p:sp>
      <p:sp>
        <p:nvSpPr>
          <p:cNvPr id="6167" name="角丸四角形 28"/>
          <p:cNvSpPr>
            <a:spLocks noChangeArrowheads="1"/>
          </p:cNvSpPr>
          <p:nvPr/>
        </p:nvSpPr>
        <p:spPr bwMode="auto">
          <a:xfrm>
            <a:off x="6681617" y="1339908"/>
            <a:ext cx="903311" cy="3899024"/>
          </a:xfrm>
          <a:prstGeom prst="roundRect">
            <a:avLst>
              <a:gd name="adj" fmla="val 16667"/>
            </a:avLst>
          </a:prstGeom>
          <a:noFill/>
          <a:ln w="38100" cap="rnd" algn="ctr">
            <a:solidFill>
              <a:srgbClr val="404040"/>
            </a:solidFill>
            <a:round/>
            <a:headEnd/>
            <a:tailEnd/>
          </a:ln>
          <a:extLst>
            <a:ext uri="{909E8E84-426E-40DD-AFC4-6F175D3DCCD1}">
              <a14:hiddenFill xmlns:a14="http://schemas.microsoft.com/office/drawing/2010/main">
                <a:solidFill>
                  <a:srgbClr val="FFFFFF"/>
                </a:solidFill>
              </a14:hiddenFill>
            </a:ext>
          </a:extLst>
        </p:spPr>
        <p:txBody>
          <a:bodyPr vert="eaVert" anchor="ctr" anchorCtr="0">
            <a:no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虐待の解消</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r>
              <a:rPr kumimoji="0"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本人・養護者への支援</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実施</a:t>
            </a:r>
            <a:r>
              <a:rPr kumimoji="0"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⑨</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対応計画</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の</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実施</a:t>
            </a:r>
          </a:p>
        </p:txBody>
      </p:sp>
      <p:sp>
        <p:nvSpPr>
          <p:cNvPr id="6146" name="角丸四角形 2"/>
          <p:cNvSpPr>
            <a:spLocks noChangeArrowheads="1"/>
          </p:cNvSpPr>
          <p:nvPr/>
        </p:nvSpPr>
        <p:spPr bwMode="auto">
          <a:xfrm>
            <a:off x="76592" y="1330545"/>
            <a:ext cx="347027" cy="2424230"/>
          </a:xfrm>
          <a:prstGeom prst="roundRect">
            <a:avLst>
              <a:gd name="adj" fmla="val 16667"/>
            </a:avLst>
          </a:prstGeom>
          <a:solidFill>
            <a:srgbClr val="FFFFFF"/>
          </a:solidFill>
          <a:ln w="38100" cap="rnd" algn="ctr">
            <a:solidFill>
              <a:srgbClr val="404040"/>
            </a:solidFill>
            <a:round/>
            <a:headEnd/>
            <a:tailEnd/>
          </a:ln>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①早期発見</a:t>
            </a:r>
          </a:p>
        </p:txBody>
      </p:sp>
      <p:sp>
        <p:nvSpPr>
          <p:cNvPr id="6147" name="角丸四角形 3"/>
          <p:cNvSpPr>
            <a:spLocks noChangeArrowheads="1"/>
          </p:cNvSpPr>
          <p:nvPr/>
        </p:nvSpPr>
        <p:spPr bwMode="auto">
          <a:xfrm>
            <a:off x="636114" y="1330545"/>
            <a:ext cx="339307" cy="2424230"/>
          </a:xfrm>
          <a:prstGeom prst="roundRect">
            <a:avLst>
              <a:gd name="adj" fmla="val 16667"/>
            </a:avLst>
          </a:prstGeom>
          <a:solidFill>
            <a:srgbClr val="FFFFFF"/>
          </a:solidFill>
          <a:ln w="38100" cap="rnd" algn="ctr">
            <a:solidFill>
              <a:srgbClr val="404040"/>
            </a:solidFill>
            <a:round/>
            <a:headEnd/>
            <a:tailEnd/>
          </a:ln>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②相談・</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通報・届出</a:t>
            </a:r>
          </a:p>
        </p:txBody>
      </p:sp>
      <p:sp>
        <p:nvSpPr>
          <p:cNvPr id="6149" name="右矢印 5"/>
          <p:cNvSpPr>
            <a:spLocks noChangeArrowheads="1"/>
          </p:cNvSpPr>
          <p:nvPr/>
        </p:nvSpPr>
        <p:spPr bwMode="auto">
          <a:xfrm>
            <a:off x="447369" y="2276872"/>
            <a:ext cx="146050"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50" name="右矢印 6"/>
          <p:cNvSpPr>
            <a:spLocks noChangeArrowheads="1"/>
          </p:cNvSpPr>
          <p:nvPr/>
        </p:nvSpPr>
        <p:spPr bwMode="auto">
          <a:xfrm>
            <a:off x="1015824" y="2300526"/>
            <a:ext cx="146050" cy="465137"/>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51" name="角丸四角形 7"/>
          <p:cNvSpPr>
            <a:spLocks noChangeArrowheads="1"/>
          </p:cNvSpPr>
          <p:nvPr/>
        </p:nvSpPr>
        <p:spPr bwMode="auto">
          <a:xfrm>
            <a:off x="2076407" y="1338020"/>
            <a:ext cx="336247" cy="3862634"/>
          </a:xfrm>
          <a:prstGeom prst="roundRect">
            <a:avLst>
              <a:gd name="adj" fmla="val 16667"/>
            </a:avLst>
          </a:prstGeom>
          <a:solidFill>
            <a:srgbClr val="FFFFFF"/>
          </a:solidFill>
          <a:ln w="38100" cap="rnd" algn="ctr">
            <a:solidFill>
              <a:srgbClr val="404040"/>
            </a:solidFill>
            <a:round/>
            <a:headEnd/>
            <a:tailEnd/>
          </a:ln>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④事実確認調査（</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アセスメント</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p>
        </p:txBody>
      </p:sp>
      <p:sp>
        <p:nvSpPr>
          <p:cNvPr id="6155" name="角丸四角形 11"/>
          <p:cNvSpPr>
            <a:spLocks noChangeArrowheads="1"/>
          </p:cNvSpPr>
          <p:nvPr/>
        </p:nvSpPr>
        <p:spPr bwMode="auto">
          <a:xfrm>
            <a:off x="5375317" y="1357708"/>
            <a:ext cx="1017521" cy="3863424"/>
          </a:xfrm>
          <a:prstGeom prst="roundRect">
            <a:avLst>
              <a:gd name="adj" fmla="val 16667"/>
            </a:avLst>
          </a:prstGeom>
          <a:noFill/>
          <a:ln w="38100" cap="rnd" algn="ctr">
            <a:solidFill>
              <a:srgbClr val="404040"/>
            </a:solidFill>
            <a:round/>
            <a:headEnd/>
            <a:tailEnd/>
          </a:ln>
          <a:extLst>
            <a:ext uri="{909E8E84-426E-40DD-AFC4-6F175D3DCCD1}">
              <a14:hiddenFill xmlns:a14="http://schemas.microsoft.com/office/drawing/2010/main">
                <a:solidFill>
                  <a:srgbClr val="FFFFFF"/>
                </a:solidFill>
              </a14:hiddenFill>
            </a:ext>
          </a:extLst>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養護者支援チーム結成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本人支援チーム結成</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⑧</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対応</a:t>
            </a:r>
            <a:r>
              <a:rPr kumimoji="1"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計画</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の</a:t>
            </a:r>
            <a:r>
              <a:rPr kumimoji="1"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共有</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600" b="1" dirty="0">
                <a:solidFill>
                  <a:srgbClr val="000000"/>
                </a:solidFill>
                <a:latin typeface="BIZ UDPゴシック" panose="020B0400000000000000" pitchFamily="50" charset="-128"/>
                <a:ea typeface="BIZ UDPゴシック" panose="020B0400000000000000" pitchFamily="50" charset="-128"/>
              </a:rPr>
              <a:t>虐待対応ケース</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会議）</a:t>
            </a:r>
          </a:p>
        </p:txBody>
      </p:sp>
      <p:sp>
        <p:nvSpPr>
          <p:cNvPr id="6156" name="右矢印 12"/>
          <p:cNvSpPr>
            <a:spLocks noChangeArrowheads="1"/>
          </p:cNvSpPr>
          <p:nvPr/>
        </p:nvSpPr>
        <p:spPr bwMode="auto">
          <a:xfrm>
            <a:off x="3704282" y="2303929"/>
            <a:ext cx="147638"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58" name="角丸四角形 16"/>
          <p:cNvSpPr>
            <a:spLocks noChangeArrowheads="1"/>
          </p:cNvSpPr>
          <p:nvPr/>
        </p:nvSpPr>
        <p:spPr bwMode="auto">
          <a:xfrm>
            <a:off x="7851253" y="1356189"/>
            <a:ext cx="611019" cy="3864943"/>
          </a:xfrm>
          <a:prstGeom prst="roundRect">
            <a:avLst>
              <a:gd name="adj" fmla="val 16667"/>
            </a:avLst>
          </a:prstGeom>
          <a:noFill/>
          <a:ln w="38100" cap="rnd" algn="ctr">
            <a:solidFill>
              <a:srgbClr val="404040"/>
            </a:solidFill>
            <a:round/>
            <a:headEnd/>
            <a:tailEnd/>
          </a:ln>
          <a:extLst>
            <a:ext uri="{909E8E84-426E-40DD-AFC4-6F175D3DCCD1}">
              <a14:hiddenFill xmlns:a14="http://schemas.microsoft.com/office/drawing/2010/main">
                <a:solidFill>
                  <a:srgbClr val="FFFFFF"/>
                </a:solidFill>
              </a14:hiddenFill>
            </a:ext>
          </a:extLst>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本人の生活の安定確認</a:t>
            </a:r>
          </a:p>
          <a:p>
            <a:pPr marL="0" marR="0" lvl="0" indent="0" algn="l" defTabSz="914400" rtl="0" eaLnBrk="1" fontAlgn="base" latinLnBrk="0" hangingPunct="1">
              <a:lnSpc>
                <a:spcPct val="100000"/>
              </a:lnSpc>
              <a:spcBef>
                <a:spcPct val="0"/>
              </a:spcBef>
              <a:spcAft>
                <a:spcPct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⑩</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評価</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（進行管理・実施状況確認）</a:t>
            </a:r>
          </a:p>
        </p:txBody>
      </p:sp>
      <p:sp>
        <p:nvSpPr>
          <p:cNvPr id="6159" name="正方形/長方形 17"/>
          <p:cNvSpPr>
            <a:spLocks noChangeArrowheads="1"/>
          </p:cNvSpPr>
          <p:nvPr/>
        </p:nvSpPr>
        <p:spPr bwMode="auto">
          <a:xfrm>
            <a:off x="5965293" y="1693052"/>
            <a:ext cx="303164" cy="2113889"/>
          </a:xfrm>
          <a:prstGeom prst="rect">
            <a:avLst/>
          </a:prstGeom>
          <a:noFill/>
          <a:ln w="28575"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61" name="角丸四角形 19"/>
          <p:cNvSpPr>
            <a:spLocks noChangeArrowheads="1"/>
          </p:cNvSpPr>
          <p:nvPr/>
        </p:nvSpPr>
        <p:spPr bwMode="auto">
          <a:xfrm>
            <a:off x="4064000" y="6186488"/>
            <a:ext cx="4298950" cy="625475"/>
          </a:xfrm>
          <a:prstGeom prst="roundRect">
            <a:avLst>
              <a:gd name="adj" fmla="val 16667"/>
            </a:avLst>
          </a:prstGeom>
          <a:solidFill>
            <a:schemeClr val="bg1"/>
          </a:solidFill>
          <a:ln w="28575" cap="rnd" algn="ctr">
            <a:solidFill>
              <a:srgbClr val="000000"/>
            </a:solidFill>
            <a:round/>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1" lang="ja-JP" altLang="en-US" sz="2000" b="1"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養護者支援チーム</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への対応の</a:t>
            </a:r>
            <a:r>
              <a:rPr kumimoji="1" lang="ja-JP" altLang="en-US" sz="2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引継ぎ</a:t>
            </a:r>
          </a:p>
        </p:txBody>
      </p:sp>
      <p:sp>
        <p:nvSpPr>
          <p:cNvPr id="6163" name="下カーブ矢印 22"/>
          <p:cNvSpPr>
            <a:spLocks noChangeArrowheads="1"/>
          </p:cNvSpPr>
          <p:nvPr/>
        </p:nvSpPr>
        <p:spPr bwMode="auto">
          <a:xfrm flipH="1">
            <a:off x="1245686" y="738868"/>
            <a:ext cx="6998722" cy="551920"/>
          </a:xfrm>
          <a:prstGeom prst="curvedDownArrow">
            <a:avLst>
              <a:gd name="adj1" fmla="val 25011"/>
              <a:gd name="adj2" fmla="val 72615"/>
              <a:gd name="adj3" fmla="val 25000"/>
            </a:avLst>
          </a:prstGeom>
          <a:solidFill>
            <a:srgbClr val="00B0F0"/>
          </a:solidFill>
          <a:ln w="19050" cap="rnd" algn="ctr">
            <a:solidFill>
              <a:srgbClr val="00B0F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66" name="右矢印 27"/>
          <p:cNvSpPr>
            <a:spLocks noChangeArrowheads="1"/>
          </p:cNvSpPr>
          <p:nvPr/>
        </p:nvSpPr>
        <p:spPr bwMode="auto">
          <a:xfrm>
            <a:off x="2480146" y="2325577"/>
            <a:ext cx="147638"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68" name="正方形/長方形 15"/>
          <p:cNvSpPr>
            <a:spLocks noChangeArrowheads="1"/>
          </p:cNvSpPr>
          <p:nvPr/>
        </p:nvSpPr>
        <p:spPr bwMode="auto">
          <a:xfrm>
            <a:off x="7249271" y="1910882"/>
            <a:ext cx="273696" cy="1307631"/>
          </a:xfrm>
          <a:prstGeom prst="rect">
            <a:avLst/>
          </a:prstGeom>
          <a:noFill/>
          <a:ln w="28575"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70" name="下矢印 21"/>
          <p:cNvSpPr>
            <a:spLocks noChangeArrowheads="1"/>
          </p:cNvSpPr>
          <p:nvPr/>
        </p:nvSpPr>
        <p:spPr bwMode="auto">
          <a:xfrm>
            <a:off x="7249271" y="3191481"/>
            <a:ext cx="318601" cy="2903492"/>
          </a:xfrm>
          <a:prstGeom prst="downArrow">
            <a:avLst>
              <a:gd name="adj1" fmla="val 50000"/>
              <a:gd name="adj2" fmla="val 49996"/>
            </a:avLst>
          </a:prstGeom>
          <a:solidFill>
            <a:srgbClr val="5FCBEF"/>
          </a:solidFill>
          <a:ln>
            <a:noFill/>
          </a:ln>
          <a:extLst>
            <a:ext uri="{91240B29-F687-4F45-9708-019B960494DF}">
              <a14:hiddenLine xmlns:a14="http://schemas.microsoft.com/office/drawing/2010/main" w="19050" cap="rnd" algn="ctr">
                <a:solidFill>
                  <a:srgbClr val="000000"/>
                </a:solidFill>
                <a:round/>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71" name="右矢印 30"/>
          <p:cNvSpPr>
            <a:spLocks noChangeArrowheads="1"/>
          </p:cNvSpPr>
          <p:nvPr/>
        </p:nvSpPr>
        <p:spPr bwMode="auto">
          <a:xfrm>
            <a:off x="6150367" y="5574181"/>
            <a:ext cx="1191002" cy="327456"/>
          </a:xfrm>
          <a:prstGeom prst="rightArrow">
            <a:avLst>
              <a:gd name="adj1" fmla="val 50000"/>
              <a:gd name="adj2" fmla="val 50000"/>
            </a:avLst>
          </a:prstGeom>
          <a:solidFill>
            <a:srgbClr val="5FCBEF"/>
          </a:solidFill>
          <a:ln w="19050" cap="rnd" algn="ctr">
            <a:no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p>
        </p:txBody>
      </p:sp>
      <p:sp>
        <p:nvSpPr>
          <p:cNvPr id="6172" name="タイトル 1"/>
          <p:cNvSpPr>
            <a:spLocks noChangeArrowheads="1"/>
          </p:cNvSpPr>
          <p:nvPr/>
        </p:nvSpPr>
        <p:spPr bwMode="auto">
          <a:xfrm>
            <a:off x="204788" y="231775"/>
            <a:ext cx="8229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Pct val="100000"/>
              <a:buFontTx/>
              <a:buNone/>
              <a:tabLst/>
              <a:defRPr/>
            </a:pPr>
            <a:r>
              <a:rPr kumimoji="1" lang="ja-JP" altLang="en-US" sz="3600" b="1"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高齢者虐待対応のプロセス</a:t>
            </a:r>
          </a:p>
          <a:p>
            <a:pPr marL="0" marR="0" lvl="0" indent="0" algn="l" defTabSz="914400" rtl="0" eaLnBrk="1" fontAlgn="base" latinLnBrk="0" hangingPunct="1">
              <a:lnSpc>
                <a:spcPct val="85000"/>
              </a:lnSpc>
              <a:spcBef>
                <a:spcPct val="0"/>
              </a:spcBef>
              <a:spcAft>
                <a:spcPct val="0"/>
              </a:spcAft>
              <a:buClrTx/>
              <a:buSzPct val="100000"/>
              <a:buFontTx/>
              <a:buNone/>
              <a:tabLst/>
              <a:defRPr/>
            </a:pPr>
            <a:endParaRPr kumimoji="1" lang="ja-JP" altLang="en-US" sz="3600" b="1"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1" name="テキスト ボックス 32"/>
          <p:cNvSpPr txBox="1">
            <a:spLocks noChangeArrowheads="1"/>
          </p:cNvSpPr>
          <p:nvPr/>
        </p:nvSpPr>
        <p:spPr bwMode="auto">
          <a:xfrm>
            <a:off x="5851079" y="82010"/>
            <a:ext cx="32639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charset="0"/>
                <a:ea typeface="ＭＳ Ｐゴシック" charset="-128"/>
              </a:defRPr>
            </a:lvl1pPr>
            <a:lvl2pPr marL="742950" indent="-285750">
              <a:defRPr kumimoji="1" sz="2200">
                <a:solidFill>
                  <a:schemeClr val="tx1"/>
                </a:solidFill>
                <a:latin typeface="Arial" charset="0"/>
                <a:ea typeface="ＭＳ Ｐゴシック" charset="-128"/>
              </a:defRPr>
            </a:lvl2pPr>
            <a:lvl3pPr marL="1143000" indent="-228600">
              <a:defRPr kumimoji="1" sz="2200">
                <a:solidFill>
                  <a:schemeClr val="tx1"/>
                </a:solidFill>
                <a:latin typeface="Arial" charset="0"/>
                <a:ea typeface="ＭＳ Ｐゴシック" charset="-128"/>
              </a:defRPr>
            </a:lvl3pPr>
            <a:lvl4pPr marL="1600200" indent="-228600">
              <a:defRPr kumimoji="1" sz="2200">
                <a:solidFill>
                  <a:schemeClr val="tx1"/>
                </a:solidFill>
                <a:latin typeface="Arial" charset="0"/>
                <a:ea typeface="ＭＳ Ｐゴシック" charset="-128"/>
              </a:defRPr>
            </a:lvl4pPr>
            <a:lvl5pPr marL="2057400" indent="-22860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厚生労働省マニュアル（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R5)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より引用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高齢者権利擁護支援センターにて一部改変</a:t>
            </a:r>
          </a:p>
        </p:txBody>
      </p:sp>
      <p:sp>
        <p:nvSpPr>
          <p:cNvPr id="2" name="上矢印吹き出し 1"/>
          <p:cNvSpPr/>
          <p:nvPr/>
        </p:nvSpPr>
        <p:spPr>
          <a:xfrm>
            <a:off x="321548" y="5299941"/>
            <a:ext cx="3586175" cy="1501224"/>
          </a:xfrm>
          <a:prstGeom prst="upArrowCallout">
            <a:avLst>
              <a:gd name="adj1" fmla="val 21201"/>
              <a:gd name="adj2" fmla="val 28449"/>
              <a:gd name="adj3" fmla="val 17641"/>
              <a:gd name="adj4" fmla="val 66347"/>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sng"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支援チームから新たな虐待</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と思われる事象や</a:t>
            </a:r>
            <a:r>
              <a:rPr kumimoji="1" lang="ja-JP" altLang="en-US" sz="1400" b="1" i="0" u="sng"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急激に緊急性が高まった</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と思われる相談・通報</a:t>
            </a: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報告）があった場合は、「通報受付・事実確認」等のプロセスを経て進める</a:t>
            </a:r>
          </a:p>
        </p:txBody>
      </p:sp>
      <p:sp>
        <p:nvSpPr>
          <p:cNvPr id="6179" name="右矢印 12"/>
          <p:cNvSpPr>
            <a:spLocks noChangeArrowheads="1"/>
          </p:cNvSpPr>
          <p:nvPr/>
        </p:nvSpPr>
        <p:spPr bwMode="auto">
          <a:xfrm>
            <a:off x="3704283" y="3317817"/>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80" name="右矢印 27"/>
          <p:cNvSpPr>
            <a:spLocks noChangeArrowheads="1"/>
          </p:cNvSpPr>
          <p:nvPr/>
        </p:nvSpPr>
        <p:spPr bwMode="auto">
          <a:xfrm>
            <a:off x="2480147" y="3387615"/>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1" name="右矢印 29"/>
          <p:cNvSpPr>
            <a:spLocks noChangeArrowheads="1"/>
          </p:cNvSpPr>
          <p:nvPr/>
        </p:nvSpPr>
        <p:spPr bwMode="auto">
          <a:xfrm>
            <a:off x="6438520" y="2276872"/>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7" name="右矢印 12"/>
          <p:cNvSpPr>
            <a:spLocks noChangeArrowheads="1"/>
          </p:cNvSpPr>
          <p:nvPr/>
        </p:nvSpPr>
        <p:spPr bwMode="auto">
          <a:xfrm>
            <a:off x="6440587" y="3288660"/>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60" name="角丸四角形 18"/>
          <p:cNvSpPr>
            <a:spLocks noChangeArrowheads="1"/>
          </p:cNvSpPr>
          <p:nvPr/>
        </p:nvSpPr>
        <p:spPr bwMode="auto">
          <a:xfrm>
            <a:off x="8728233" y="1345592"/>
            <a:ext cx="296663" cy="3893340"/>
          </a:xfrm>
          <a:prstGeom prst="roundRect">
            <a:avLst>
              <a:gd name="adj" fmla="val 16667"/>
            </a:avLst>
          </a:prstGeom>
          <a:noFill/>
          <a:ln w="38100" cap="rnd" algn="ctr">
            <a:solidFill>
              <a:srgbClr val="404040"/>
            </a:solidFill>
            <a:round/>
            <a:headEnd/>
            <a:tailEnd/>
          </a:ln>
        </p:spPr>
        <p:txBody>
          <a:bodyPr vert="eaVert" anchor="ctr" anchorCtr="0"/>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Wingdings 3" panose="05040102010807070707"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⑪</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終結</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（終結判断・検証会議実施）</a:t>
            </a:r>
            <a:endParaRPr kumimoji="0"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4" name="右矢印 12">
            <a:extLst>
              <a:ext uri="{FF2B5EF4-FFF2-40B4-BE49-F238E27FC236}">
                <a16:creationId xmlns:a16="http://schemas.microsoft.com/office/drawing/2014/main" id="{DC2D8A8A-B31C-48F4-89B7-FE38819C5BF3}"/>
              </a:ext>
            </a:extLst>
          </p:cNvPr>
          <p:cNvSpPr>
            <a:spLocks noChangeArrowheads="1"/>
          </p:cNvSpPr>
          <p:nvPr/>
        </p:nvSpPr>
        <p:spPr bwMode="auto">
          <a:xfrm>
            <a:off x="5164991" y="3310491"/>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4" name="正方形/長方形 23">
            <a:extLst>
              <a:ext uri="{FF2B5EF4-FFF2-40B4-BE49-F238E27FC236}">
                <a16:creationId xmlns:a16="http://schemas.microsoft.com/office/drawing/2014/main" id="{9A68B7E2-5B3D-41CA-B166-5FBBF97116DE}"/>
              </a:ext>
            </a:extLst>
          </p:cNvPr>
          <p:cNvSpPr>
            <a:spLocks noChangeArrowheads="1"/>
          </p:cNvSpPr>
          <p:nvPr/>
        </p:nvSpPr>
        <p:spPr bwMode="auto">
          <a:xfrm>
            <a:off x="6088910" y="3918108"/>
            <a:ext cx="141661" cy="1895166"/>
          </a:xfrm>
          <a:prstGeom prst="rect">
            <a:avLst/>
          </a:prstGeom>
          <a:solidFill>
            <a:srgbClr val="5FCBEF"/>
          </a:solidFill>
          <a:ln>
            <a:noFill/>
          </a:ln>
          <a:extLst>
            <a:ext uri="{91240B29-F687-4F45-9708-019B960494DF}">
              <a14:hiddenLine xmlns:a14="http://schemas.microsoft.com/office/drawing/2010/main" w="19050" cap="rnd" algn="ctr">
                <a:solidFill>
                  <a:srgbClr val="000000"/>
                </a:solidFill>
                <a:round/>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9" name="角丸四角形 4"/>
          <p:cNvSpPr>
            <a:spLocks noChangeArrowheads="1"/>
          </p:cNvSpPr>
          <p:nvPr/>
        </p:nvSpPr>
        <p:spPr bwMode="auto">
          <a:xfrm>
            <a:off x="1198856" y="1345004"/>
            <a:ext cx="602619" cy="3909866"/>
          </a:xfrm>
          <a:prstGeom prst="roundRect">
            <a:avLst>
              <a:gd name="adj" fmla="val 16667"/>
            </a:avLst>
          </a:prstGeom>
          <a:solidFill>
            <a:srgbClr val="FFFFFF"/>
          </a:solidFill>
          <a:ln w="38100" cap="rnd" algn="ctr">
            <a:solidFill>
              <a:srgbClr val="404040"/>
            </a:solidFill>
            <a:prstDash val="solid"/>
            <a:round/>
            <a:headEnd type="none" w="med" len="med"/>
            <a:tailEnd type="none" w="med" len="med"/>
          </a:ln>
        </p:spPr>
        <p:txBody>
          <a:bodyPr vert="eaVert" anchor="ctr"/>
          <a:lstStyle>
            <a:lvl1pPr eaLnBrk="0" hangingPunct="0">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cs typeface="Arial" panose="020B0604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cs typeface="Arial" panose="020B0604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cs typeface="Arial" panose="020B0604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9pPr>
          </a:lstStyle>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（組織内協議と区市町村・委託包括間協議）</a:t>
            </a:r>
            <a:endParaRPr kumimoji="0"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③相談・通報・届出の受付</a:t>
            </a:r>
          </a:p>
        </p:txBody>
      </p:sp>
      <p:sp>
        <p:nvSpPr>
          <p:cNvPr id="40" name="角丸四角形 9"/>
          <p:cNvSpPr>
            <a:spLocks noChangeArrowheads="1"/>
          </p:cNvSpPr>
          <p:nvPr/>
        </p:nvSpPr>
        <p:spPr bwMode="auto">
          <a:xfrm>
            <a:off x="2666787" y="1337231"/>
            <a:ext cx="988619" cy="3853032"/>
          </a:xfrm>
          <a:prstGeom prst="roundRect">
            <a:avLst>
              <a:gd name="adj" fmla="val 16667"/>
            </a:avLst>
          </a:prstGeom>
          <a:solidFill>
            <a:srgbClr val="FFFFFF"/>
          </a:solidFill>
          <a:ln w="38100" cap="rnd" algn="ctr">
            <a:solidFill>
              <a:srgbClr val="404040"/>
            </a:solidFill>
            <a:prstDash val="solid"/>
            <a:round/>
            <a:headEnd type="none" w="med" len="med"/>
            <a:tailEnd type="none" w="med" len="med"/>
          </a:ln>
        </p:spPr>
        <p:txBody>
          <a:bodyPr vert="eaVert" anchor="ctr"/>
          <a:lstStyle>
            <a:lvl1pPr eaLnBrk="0" hangingPunct="0">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cs typeface="Arial" panose="020B0604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cs typeface="Arial" panose="020B0604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cs typeface="Arial" panose="020B0604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9pPr>
          </a:lstStyle>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　</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対応方針</a:t>
            </a: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の決定</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　</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虐待の有無の判断</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　</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緊急性の判断</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深刻度の判断</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⑤協議実施（コアメンバー会議）</a:t>
            </a:r>
          </a:p>
        </p:txBody>
      </p:sp>
      <p:sp>
        <p:nvSpPr>
          <p:cNvPr id="42" name="角丸四角形 7"/>
          <p:cNvSpPr>
            <a:spLocks noChangeArrowheads="1"/>
          </p:cNvSpPr>
          <p:nvPr/>
        </p:nvSpPr>
        <p:spPr bwMode="auto">
          <a:xfrm>
            <a:off x="3894644" y="1336945"/>
            <a:ext cx="358833" cy="3001052"/>
          </a:xfrm>
          <a:prstGeom prst="roundRect">
            <a:avLst>
              <a:gd name="adj" fmla="val 16667"/>
            </a:avLst>
          </a:prstGeom>
          <a:solidFill>
            <a:srgbClr val="FFFFFF"/>
          </a:solidFill>
          <a:ln w="38100" cap="rnd" algn="ctr">
            <a:solidFill>
              <a:srgbClr val="404040"/>
            </a:solidFill>
            <a:prstDash val="solid"/>
            <a:round/>
            <a:headEnd type="none" w="med" len="med"/>
            <a:tailEnd type="none" w="med" len="med"/>
          </a:ln>
        </p:spPr>
        <p:txBody>
          <a:bodyPr vert="eaVert" anchor="ctr"/>
          <a:lstStyle>
            <a:lvl1pPr eaLnBrk="0" hangingPunct="0">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cs typeface="Arial" panose="020B0604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cs typeface="Arial" panose="020B0604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cs typeface="Arial" panose="020B0604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9pPr>
          </a:lstStyle>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⑥緊急対応の実施</a:t>
            </a:r>
          </a:p>
        </p:txBody>
      </p:sp>
      <p:sp>
        <p:nvSpPr>
          <p:cNvPr id="45" name="角丸四角形 7"/>
          <p:cNvSpPr>
            <a:spLocks noChangeArrowheads="1"/>
          </p:cNvSpPr>
          <p:nvPr/>
        </p:nvSpPr>
        <p:spPr bwMode="auto">
          <a:xfrm>
            <a:off x="4552354" y="1337231"/>
            <a:ext cx="570197" cy="3841426"/>
          </a:xfrm>
          <a:prstGeom prst="roundRect">
            <a:avLst>
              <a:gd name="adj" fmla="val 16667"/>
            </a:avLst>
          </a:prstGeom>
          <a:solidFill>
            <a:srgbClr val="FFFFFF"/>
          </a:solidFill>
          <a:ln w="38100" cap="rnd" algn="ctr">
            <a:solidFill>
              <a:srgbClr val="404040"/>
            </a:solidFill>
            <a:prstDash val="solid"/>
            <a:round/>
            <a:headEnd type="none" w="med" len="med"/>
            <a:tailEnd type="none" w="med" len="med"/>
          </a:ln>
        </p:spPr>
        <p:txBody>
          <a:bodyPr vert="eaVert" anchor="ctr"/>
          <a:lstStyle>
            <a:lvl1pPr eaLnBrk="0" hangingPunct="0">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cs typeface="Arial" panose="020B0604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cs typeface="Arial" panose="020B0604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cs typeface="Arial" panose="020B0604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9pPr>
          </a:lstStyle>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（情報収集、虐待発生要因・課題整理）</a:t>
            </a:r>
            <a:endParaRPr kumimoji="0"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⑦虐待対応計画作成（初動期の評価）</a:t>
            </a:r>
          </a:p>
        </p:txBody>
      </p:sp>
      <p:sp>
        <p:nvSpPr>
          <p:cNvPr id="50" name="右矢印 12"/>
          <p:cNvSpPr>
            <a:spLocks noChangeArrowheads="1"/>
          </p:cNvSpPr>
          <p:nvPr/>
        </p:nvSpPr>
        <p:spPr bwMode="auto">
          <a:xfrm>
            <a:off x="5184334" y="2298619"/>
            <a:ext cx="117444"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1" name="右矢印 29"/>
          <p:cNvSpPr>
            <a:spLocks noChangeArrowheads="1"/>
          </p:cNvSpPr>
          <p:nvPr/>
        </p:nvSpPr>
        <p:spPr bwMode="auto">
          <a:xfrm>
            <a:off x="8515735" y="2128451"/>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2" name="右矢印 12"/>
          <p:cNvSpPr>
            <a:spLocks noChangeArrowheads="1"/>
          </p:cNvSpPr>
          <p:nvPr/>
        </p:nvSpPr>
        <p:spPr bwMode="auto">
          <a:xfrm>
            <a:off x="8495206" y="3193384"/>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3" name="右矢印 29"/>
          <p:cNvSpPr>
            <a:spLocks noChangeArrowheads="1"/>
          </p:cNvSpPr>
          <p:nvPr/>
        </p:nvSpPr>
        <p:spPr bwMode="auto">
          <a:xfrm>
            <a:off x="7667484" y="2153580"/>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5" name="右矢印 12"/>
          <p:cNvSpPr>
            <a:spLocks noChangeArrowheads="1"/>
          </p:cNvSpPr>
          <p:nvPr/>
        </p:nvSpPr>
        <p:spPr bwMode="auto">
          <a:xfrm>
            <a:off x="7646955" y="3218513"/>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6" name="右矢印 29"/>
          <p:cNvSpPr>
            <a:spLocks noChangeArrowheads="1"/>
          </p:cNvSpPr>
          <p:nvPr/>
        </p:nvSpPr>
        <p:spPr bwMode="auto">
          <a:xfrm>
            <a:off x="4348607" y="2300750"/>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7" name="右矢印 12"/>
          <p:cNvSpPr>
            <a:spLocks noChangeArrowheads="1"/>
          </p:cNvSpPr>
          <p:nvPr/>
        </p:nvSpPr>
        <p:spPr bwMode="auto">
          <a:xfrm>
            <a:off x="4328078" y="3365683"/>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8" name="右矢印 29"/>
          <p:cNvSpPr>
            <a:spLocks noChangeArrowheads="1"/>
          </p:cNvSpPr>
          <p:nvPr/>
        </p:nvSpPr>
        <p:spPr bwMode="auto">
          <a:xfrm>
            <a:off x="1856225" y="2276872"/>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9" name="右矢印 12"/>
          <p:cNvSpPr>
            <a:spLocks noChangeArrowheads="1"/>
          </p:cNvSpPr>
          <p:nvPr/>
        </p:nvSpPr>
        <p:spPr bwMode="auto">
          <a:xfrm>
            <a:off x="1835696" y="3341805"/>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3" name="スライド番号プレースホルダー 2">
            <a:extLst>
              <a:ext uri="{FF2B5EF4-FFF2-40B4-BE49-F238E27FC236}">
                <a16:creationId xmlns:a16="http://schemas.microsoft.com/office/drawing/2014/main" id="{AF4E5ED3-1969-4347-A25E-3FB041BD06FA}"/>
              </a:ext>
            </a:extLst>
          </p:cNvPr>
          <p:cNvSpPr txBox="1">
            <a:spLocks/>
          </p:cNvSpPr>
          <p:nvPr/>
        </p:nvSpPr>
        <p:spPr>
          <a:xfrm>
            <a:off x="8822452" y="6533427"/>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ED01F3A-9056-4D44-945D-93A66CBFAF1A}" type="slidenum">
              <a:rPr lang="ja-JP" altLang="en-US" sz="1400" smtClean="0"/>
              <a:pPr>
                <a:defRPr/>
              </a:pPr>
              <a:t>84</a:t>
            </a:fld>
            <a:endParaRPr lang="ja-JP" altLang="en-US" sz="1400" dirty="0"/>
          </a:p>
        </p:txBody>
      </p:sp>
    </p:spTree>
    <p:extLst>
      <p:ext uri="{BB962C8B-B14F-4D97-AF65-F5344CB8AC3E}">
        <p14:creationId xmlns:p14="http://schemas.microsoft.com/office/powerpoint/2010/main" val="859614974"/>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59569" y="734832"/>
            <a:ext cx="8424862" cy="5550667"/>
          </a:xfrm>
          <a:ln>
            <a:solidFill>
              <a:schemeClr val="accent1">
                <a:shade val="15000"/>
              </a:schemeClr>
            </a:solidFill>
          </a:ln>
        </p:spPr>
        <p:txBody>
          <a:bodyPr rtlCol="0">
            <a:normAutofit fontScale="92500" lnSpcReduction="20000"/>
          </a:bodyPr>
          <a:lstStyle/>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何がおきたのか、共有する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その問題が解消されないときの心配を明確に示し、共有する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支援している側はどんな状態を求めているのか、明確に示す</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当事者の目標（ゴール）を示してもらう</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絶対譲れないラインを示し、目標を共有する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lnSpc>
                <a:spcPct val="110000"/>
              </a:lnSpc>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lnSpc>
                <a:spcPct val="110000"/>
              </a:lnSpc>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そして、この目標を実現するための安全計画を当事者自身に立ててもらう</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lnSpc>
                <a:spcPct val="100000"/>
              </a:lnSpc>
              <a:buFont typeface="Calibri" panose="020F0502020204030204" pitchFamily="34" charset="0"/>
              <a:buNone/>
              <a:defRPr/>
            </a:pPr>
            <a:r>
              <a:rPr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参考）</a:t>
            </a:r>
            <a:endPar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91440" indent="-91440" fontAlgn="auto">
              <a:lnSpc>
                <a:spcPct val="100000"/>
              </a:lnSpc>
              <a:spcBef>
                <a:spcPts val="0"/>
              </a:spcBef>
              <a:spcAft>
                <a:spcPts val="0"/>
              </a:spcAft>
              <a:buClrTx/>
              <a:buSzTx/>
              <a:buFont typeface="Calibri" panose="020F0502020204030204" pitchFamily="34" charset="0"/>
              <a:buNone/>
              <a:defRPr/>
            </a:pP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「平成</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24</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年度　厚生労働科学研究費補助金（政策科学総合研究事業）　児童相談所における保護者支援のためのプログラム活用ハンドブック」平成</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26</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月</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,p.17</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23,</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子ども⇒高齢者、家族⇒養護者と改変して紹介</a:t>
            </a:r>
            <a:endPar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安全プランづくり</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スライド番号プレースホルダー 4">
            <a:extLst>
              <a:ext uri="{FF2B5EF4-FFF2-40B4-BE49-F238E27FC236}">
                <a16:creationId xmlns:a16="http://schemas.microsoft.com/office/drawing/2014/main" id="{EEF16514-34CC-4CD9-8334-6D35DC3EF53A}"/>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85</a:t>
            </a:fld>
            <a:endParaRPr lang="ja-JP" altLang="en-US" dirty="0"/>
          </a:p>
        </p:txBody>
      </p:sp>
    </p:spTree>
    <p:extLst>
      <p:ext uri="{BB962C8B-B14F-4D97-AF65-F5344CB8AC3E}">
        <p14:creationId xmlns:p14="http://schemas.microsoft.com/office/powerpoint/2010/main" val="5288590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安全プランについての注意事項</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3"/>
          <p:cNvSpPr txBox="1">
            <a:spLocks/>
          </p:cNvSpPr>
          <p:nvPr/>
        </p:nvSpPr>
        <p:spPr bwMode="auto">
          <a:xfrm>
            <a:off x="548481" y="761527"/>
            <a:ext cx="8047037" cy="5292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ts val="3000"/>
              </a:lnSpc>
              <a:spcBef>
                <a:spcPts val="0"/>
              </a:spcBef>
              <a:spcAft>
                <a:spcPts val="600"/>
              </a:spcAft>
              <a:defRPr/>
            </a:pPr>
            <a:r>
              <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高齢者が安全計画づくりに参画していなければならない。</a:t>
            </a: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fontAlgn="auto">
              <a:lnSpc>
                <a:spcPts val="3000"/>
              </a:lnSpc>
              <a:spcBef>
                <a:spcPts val="0"/>
              </a:spcBef>
              <a:spcAft>
                <a:spcPts val="600"/>
              </a:spcAft>
              <a:defRPr/>
            </a:pPr>
            <a:r>
              <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高齢者の安全を前提としない「養護者支援」は成立しない。</a:t>
            </a: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fontAlgn="auto">
              <a:lnSpc>
                <a:spcPts val="3000"/>
              </a:lnSpc>
              <a:spcBef>
                <a:spcPts val="0"/>
              </a:spcBef>
              <a:spcAft>
                <a:spcPts val="600"/>
              </a:spcAft>
              <a:defRPr/>
            </a:pPr>
            <a:r>
              <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「養護者支援」という枠組みが高齢者の安全から焦点が外れるのであれば、もはやそれは「養護者支援」とはいえない。</a:t>
            </a: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fontAlgn="auto">
              <a:lnSpc>
                <a:spcPts val="3000"/>
              </a:lnSpc>
              <a:spcBef>
                <a:spcPts val="0"/>
              </a:spcBef>
              <a:spcAft>
                <a:spcPts val="600"/>
              </a:spcAft>
              <a:defRPr/>
            </a:pPr>
            <a:r>
              <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養護者支援とは、「高齢者の安全を守るという目的に向かって、養護者が主体的になり続けることを支援すること」、そして、そのために養護者が考えていく枠組みを提供することで、養護者の＜これからのあり方＞についての選択肢を増やし、対話によって構築された目標に向かって、養護者と協働すること。</a:t>
            </a: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spcAft>
                <a:spcPts val="600"/>
              </a:spcAft>
              <a:buFont typeface="Calibri" panose="020F0502020204030204" pitchFamily="34" charset="0"/>
              <a:buNone/>
              <a:defRPr/>
            </a:pPr>
            <a:endPar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spcAft>
                <a:spcPts val="600"/>
              </a:spcAft>
              <a:buFont typeface="Calibri" panose="020F0502020204030204" pitchFamily="34" charset="0"/>
              <a:buNone/>
              <a:defRPr/>
            </a:pPr>
            <a:r>
              <a:rPr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参考）</a:t>
            </a:r>
            <a:endPar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91440" indent="-91440" fontAlgn="auto">
              <a:spcBef>
                <a:spcPts val="0"/>
              </a:spcBef>
              <a:spcAft>
                <a:spcPts val="600"/>
              </a:spcAft>
              <a:buFont typeface="Calibri" panose="020F0502020204030204" pitchFamily="34" charset="0"/>
              <a:buNone/>
              <a:defRPr/>
            </a:pP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「平成</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24</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年度　厚生労働科学研究費補助金（政策科学総合研究事業）　児童相談所における保護者支援のためのプログラム活用ハンドブック」平成</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26</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月</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,p.17</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23,</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子ども⇒高齢者、家族⇒養護者と改変して紹介</a:t>
            </a:r>
            <a:endParaRPr lang="en-US" altLang="ja-JP" sz="1600" dirty="0">
              <a:solidFill>
                <a:srgbClr val="000000"/>
              </a:solidFill>
              <a:latin typeface="UD デジタル 教科書体 NK-R" panose="02020400000000000000" pitchFamily="18" charset="-128"/>
              <a:ea typeface="UD デジタル 教科書体 NK-R" panose="02020400000000000000" pitchFamily="18" charset="-128"/>
            </a:endParaRPr>
          </a:p>
          <a:p>
            <a:pPr marL="91440" indent="-91440" fontAlgn="auto">
              <a:spcAft>
                <a:spcPts val="600"/>
              </a:spcAft>
              <a:defRPr/>
            </a:pPr>
            <a:endPar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6" name="スライド番号プレースホルダー 4">
            <a:extLst>
              <a:ext uri="{FF2B5EF4-FFF2-40B4-BE49-F238E27FC236}">
                <a16:creationId xmlns:a16="http://schemas.microsoft.com/office/drawing/2014/main" id="{97AF87E4-8E6C-455A-B19E-474999E23C57}"/>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86</a:t>
            </a:fld>
            <a:endParaRPr lang="ja-JP" altLang="en-US" dirty="0"/>
          </a:p>
        </p:txBody>
      </p:sp>
    </p:spTree>
    <p:extLst>
      <p:ext uri="{BB962C8B-B14F-4D97-AF65-F5344CB8AC3E}">
        <p14:creationId xmlns:p14="http://schemas.microsoft.com/office/powerpoint/2010/main" val="16396727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7">
            <a:extLst>
              <a:ext uri="{FF2B5EF4-FFF2-40B4-BE49-F238E27FC236}">
                <a16:creationId xmlns:a16="http://schemas.microsoft.com/office/drawing/2014/main" id="{2D512028-EDE3-E54B-102C-A38E692829DF}"/>
              </a:ext>
            </a:extLst>
          </p:cNvPr>
          <p:cNvSpPr>
            <a:spLocks noChangeArrowheads="1"/>
          </p:cNvSpPr>
          <p:nvPr/>
        </p:nvSpPr>
        <p:spPr bwMode="auto">
          <a:xfrm>
            <a:off x="6037384" y="2204415"/>
            <a:ext cx="2735262" cy="1791811"/>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に対して</a:t>
            </a:r>
            <a:endParaRPr lang="en-US" altLang="ja-JP" sz="2000" dirty="0">
              <a:solidFill>
                <a:srgbClr val="000000"/>
              </a:solidFill>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「黙って外に出ちゃだめ」</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等と怒鳴る</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Oval 7">
            <a:extLst>
              <a:ext uri="{FF2B5EF4-FFF2-40B4-BE49-F238E27FC236}">
                <a16:creationId xmlns:a16="http://schemas.microsoft.com/office/drawing/2014/main" id="{A5661650-43AA-FBA7-D714-94CD7380D9E2}"/>
              </a:ext>
            </a:extLst>
          </p:cNvPr>
          <p:cNvSpPr>
            <a:spLocks noChangeArrowheads="1"/>
          </p:cNvSpPr>
          <p:nvPr/>
        </p:nvSpPr>
        <p:spPr bwMode="auto">
          <a:xfrm>
            <a:off x="412836" y="3684595"/>
            <a:ext cx="2761324" cy="106256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と思う</a:t>
            </a:r>
          </a:p>
        </p:txBody>
      </p:sp>
      <p:sp>
        <p:nvSpPr>
          <p:cNvPr id="3" name="コンテンツ プレースホルダー 2"/>
          <p:cNvSpPr>
            <a:spLocks noGrp="1"/>
          </p:cNvSpPr>
          <p:nvPr>
            <p:ph idx="4294967295"/>
          </p:nvPr>
        </p:nvSpPr>
        <p:spPr>
          <a:xfrm>
            <a:off x="199698" y="601295"/>
            <a:ext cx="8734096" cy="5812203"/>
          </a:xfrm>
          <a:ln>
            <a:solidFill>
              <a:schemeClr val="accent1">
                <a:shade val="15000"/>
              </a:schemeClr>
            </a:solidFill>
          </a:ln>
        </p:spPr>
        <p:txBody>
          <a:bodyPr rtlCol="0">
            <a:normAutofit/>
          </a:bodyPr>
          <a:lstStyle/>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①何がおきたのか、共有する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Oval 4">
            <a:extLst>
              <a:ext uri="{FF2B5EF4-FFF2-40B4-BE49-F238E27FC236}">
                <a16:creationId xmlns:a16="http://schemas.microsoft.com/office/drawing/2014/main" id="{F0DC14BB-2FD4-ADBD-0460-4CE923EE5CD8}"/>
              </a:ext>
            </a:extLst>
          </p:cNvPr>
          <p:cNvSpPr>
            <a:spLocks noChangeArrowheads="1"/>
          </p:cNvSpPr>
          <p:nvPr/>
        </p:nvSpPr>
        <p:spPr bwMode="auto">
          <a:xfrm>
            <a:off x="3072792" y="703502"/>
            <a:ext cx="32178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さんが勝手に外に出て</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買い物をしてきてしまう</a:t>
            </a:r>
            <a:endPar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Oval 7">
            <a:extLst>
              <a:ext uri="{FF2B5EF4-FFF2-40B4-BE49-F238E27FC236}">
                <a16:creationId xmlns:a16="http://schemas.microsoft.com/office/drawing/2014/main" id="{534EF9CB-CF69-8686-6E99-4D575E24CDDC}"/>
              </a:ext>
            </a:extLst>
          </p:cNvPr>
          <p:cNvSpPr>
            <a:spLocks noChangeArrowheads="1"/>
          </p:cNvSpPr>
          <p:nvPr/>
        </p:nvSpPr>
        <p:spPr bwMode="auto">
          <a:xfrm>
            <a:off x="6165505" y="1229249"/>
            <a:ext cx="27352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a:t>
            </a:r>
          </a:p>
        </p:txBody>
      </p:sp>
      <p:sp>
        <p:nvSpPr>
          <p:cNvPr id="6" name="Oval 20">
            <a:extLst>
              <a:ext uri="{FF2B5EF4-FFF2-40B4-BE49-F238E27FC236}">
                <a16:creationId xmlns:a16="http://schemas.microsoft.com/office/drawing/2014/main" id="{D17F7AE4-9E75-A76C-E5E2-133B964031FC}"/>
              </a:ext>
            </a:extLst>
          </p:cNvPr>
          <p:cNvSpPr>
            <a:spLocks noChangeArrowheads="1"/>
          </p:cNvSpPr>
          <p:nvPr/>
        </p:nvSpPr>
        <p:spPr bwMode="auto">
          <a:xfrm>
            <a:off x="639564" y="873402"/>
            <a:ext cx="2611682" cy="1538268"/>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AutoShape 29">
            <a:extLst>
              <a:ext uri="{FF2B5EF4-FFF2-40B4-BE49-F238E27FC236}">
                <a16:creationId xmlns:a16="http://schemas.microsoft.com/office/drawing/2014/main" id="{1FDCA485-E35D-3EDE-ACF5-7AA6BCB7D035}"/>
              </a:ext>
            </a:extLst>
          </p:cNvPr>
          <p:cNvSpPr>
            <a:spLocks noChangeArrowheads="1"/>
          </p:cNvSpPr>
          <p:nvPr/>
        </p:nvSpPr>
        <p:spPr bwMode="auto">
          <a:xfrm rot="15493010">
            <a:off x="2585821" y="1176385"/>
            <a:ext cx="1186388" cy="1181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AutoShape 30">
            <a:extLst>
              <a:ext uri="{FF2B5EF4-FFF2-40B4-BE49-F238E27FC236}">
                <a16:creationId xmlns:a16="http://schemas.microsoft.com/office/drawing/2014/main" id="{217BCF68-15CF-69C1-D4A0-3168AFEDAE7E}"/>
              </a:ext>
            </a:extLst>
          </p:cNvPr>
          <p:cNvSpPr>
            <a:spLocks noChangeArrowheads="1"/>
          </p:cNvSpPr>
          <p:nvPr/>
        </p:nvSpPr>
        <p:spPr bwMode="auto">
          <a:xfrm rot="18769598">
            <a:off x="5277865" y="1095046"/>
            <a:ext cx="128481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Oval 7">
            <a:extLst>
              <a:ext uri="{FF2B5EF4-FFF2-40B4-BE49-F238E27FC236}">
                <a16:creationId xmlns:a16="http://schemas.microsoft.com/office/drawing/2014/main" id="{661B28AC-7A23-3B47-5EF5-EED0F821D9A0}"/>
              </a:ext>
            </a:extLst>
          </p:cNvPr>
          <p:cNvSpPr>
            <a:spLocks noChangeArrowheads="1"/>
          </p:cNvSpPr>
          <p:nvPr/>
        </p:nvSpPr>
        <p:spPr bwMode="auto">
          <a:xfrm>
            <a:off x="6203943" y="4069019"/>
            <a:ext cx="2497637" cy="1339823"/>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ja-JP" sz="2000" dirty="0">
              <a:solidFill>
                <a:srgbClr val="000000"/>
              </a:solidFill>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と思う</a:t>
            </a:r>
            <a:endPar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AutoShape 21">
            <a:extLst>
              <a:ext uri="{FF2B5EF4-FFF2-40B4-BE49-F238E27FC236}">
                <a16:creationId xmlns:a16="http://schemas.microsoft.com/office/drawing/2014/main" id="{4CFAF35E-9F66-E2C6-5538-CCC1AEB09439}"/>
              </a:ext>
            </a:extLst>
          </p:cNvPr>
          <p:cNvSpPr>
            <a:spLocks noChangeArrowheads="1"/>
          </p:cNvSpPr>
          <p:nvPr/>
        </p:nvSpPr>
        <p:spPr bwMode="auto">
          <a:xfrm rot="1508095">
            <a:off x="7158157" y="3260376"/>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AutoShape 21">
            <a:extLst>
              <a:ext uri="{FF2B5EF4-FFF2-40B4-BE49-F238E27FC236}">
                <a16:creationId xmlns:a16="http://schemas.microsoft.com/office/drawing/2014/main" id="{D2BFE893-C7E6-1DA4-5688-975B4E2BB2B2}"/>
              </a:ext>
            </a:extLst>
          </p:cNvPr>
          <p:cNvSpPr>
            <a:spLocks noChangeArrowheads="1"/>
          </p:cNvSpPr>
          <p:nvPr/>
        </p:nvSpPr>
        <p:spPr bwMode="auto">
          <a:xfrm rot="21447093">
            <a:off x="7301514" y="1768424"/>
            <a:ext cx="1136572"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AutoShape 21">
            <a:extLst>
              <a:ext uri="{FF2B5EF4-FFF2-40B4-BE49-F238E27FC236}">
                <a16:creationId xmlns:a16="http://schemas.microsoft.com/office/drawing/2014/main" id="{474A0871-CC83-96FB-BCF6-6349F8154E12}"/>
              </a:ext>
            </a:extLst>
          </p:cNvPr>
          <p:cNvSpPr>
            <a:spLocks noChangeArrowheads="1"/>
          </p:cNvSpPr>
          <p:nvPr/>
        </p:nvSpPr>
        <p:spPr bwMode="auto">
          <a:xfrm rot="4867623">
            <a:off x="5644837" y="4196991"/>
            <a:ext cx="1291633" cy="12900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Oval 7">
            <a:extLst>
              <a:ext uri="{FF2B5EF4-FFF2-40B4-BE49-F238E27FC236}">
                <a16:creationId xmlns:a16="http://schemas.microsoft.com/office/drawing/2014/main" id="{DCBF1A37-B9C0-A1EE-C6EE-A00D10292781}"/>
              </a:ext>
            </a:extLst>
          </p:cNvPr>
          <p:cNvSpPr>
            <a:spLocks noChangeArrowheads="1"/>
          </p:cNvSpPr>
          <p:nvPr/>
        </p:nvSpPr>
        <p:spPr bwMode="auto">
          <a:xfrm>
            <a:off x="657969" y="4784191"/>
            <a:ext cx="2761324" cy="1472514"/>
          </a:xfrm>
          <a:prstGeom prst="ellipse">
            <a:avLst/>
          </a:prstGeom>
          <a:solidFill>
            <a:schemeClr val="accent2">
              <a:lumMod val="20000"/>
              <a:lumOff val="80000"/>
              <a:alpha val="61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泣いて、Ａさんに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「死ね！死ね！」という</a:t>
            </a:r>
          </a:p>
        </p:txBody>
      </p:sp>
      <p:sp>
        <p:nvSpPr>
          <p:cNvPr id="17" name="AutoShape 21">
            <a:extLst>
              <a:ext uri="{FF2B5EF4-FFF2-40B4-BE49-F238E27FC236}">
                <a16:creationId xmlns:a16="http://schemas.microsoft.com/office/drawing/2014/main" id="{E066D5C3-FC65-D06F-D3FC-F12324DC7818}"/>
              </a:ext>
            </a:extLst>
          </p:cNvPr>
          <p:cNvSpPr>
            <a:spLocks noChangeArrowheads="1"/>
          </p:cNvSpPr>
          <p:nvPr/>
        </p:nvSpPr>
        <p:spPr bwMode="auto">
          <a:xfrm rot="6271359">
            <a:off x="3015553" y="4606572"/>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AutoShape 21">
            <a:extLst>
              <a:ext uri="{FF2B5EF4-FFF2-40B4-BE49-F238E27FC236}">
                <a16:creationId xmlns:a16="http://schemas.microsoft.com/office/drawing/2014/main" id="{3C4E7A90-5944-D0D9-6312-E6A7410D336D}"/>
              </a:ext>
            </a:extLst>
          </p:cNvPr>
          <p:cNvSpPr>
            <a:spLocks noChangeArrowheads="1"/>
          </p:cNvSpPr>
          <p:nvPr/>
        </p:nvSpPr>
        <p:spPr bwMode="auto">
          <a:xfrm rot="9750773">
            <a:off x="1887943" y="4206121"/>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Oval 7">
            <a:extLst>
              <a:ext uri="{FF2B5EF4-FFF2-40B4-BE49-F238E27FC236}">
                <a16:creationId xmlns:a16="http://schemas.microsoft.com/office/drawing/2014/main" id="{3A86C3A0-4354-2662-E5CC-A2B7FC1C0F50}"/>
              </a:ext>
            </a:extLst>
          </p:cNvPr>
          <p:cNvSpPr>
            <a:spLocks noChangeArrowheads="1"/>
          </p:cNvSpPr>
          <p:nvPr/>
        </p:nvSpPr>
        <p:spPr bwMode="auto">
          <a:xfrm>
            <a:off x="387243" y="2488120"/>
            <a:ext cx="2761324" cy="1062560"/>
          </a:xfrm>
          <a:prstGeom prst="ellipse">
            <a:avLst/>
          </a:prstGeom>
          <a:solidFill>
            <a:schemeClr val="accent2">
              <a:lumMod val="20000"/>
              <a:lumOff val="80000"/>
              <a:alpha val="6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ＡさんがＢさんに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「お仕置き」（</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つねる）</a:t>
            </a:r>
          </a:p>
        </p:txBody>
      </p:sp>
      <p:sp>
        <p:nvSpPr>
          <p:cNvPr id="22" name="AutoShape 21">
            <a:extLst>
              <a:ext uri="{FF2B5EF4-FFF2-40B4-BE49-F238E27FC236}">
                <a16:creationId xmlns:a16="http://schemas.microsoft.com/office/drawing/2014/main" id="{0C412CB3-2841-90CA-1849-96D92ECF418E}"/>
              </a:ext>
            </a:extLst>
          </p:cNvPr>
          <p:cNvSpPr>
            <a:spLocks noChangeArrowheads="1"/>
          </p:cNvSpPr>
          <p:nvPr/>
        </p:nvSpPr>
        <p:spPr bwMode="auto">
          <a:xfrm rot="9750773">
            <a:off x="1498806" y="2990177"/>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AutoShape 21">
            <a:extLst>
              <a:ext uri="{FF2B5EF4-FFF2-40B4-BE49-F238E27FC236}">
                <a16:creationId xmlns:a16="http://schemas.microsoft.com/office/drawing/2014/main" id="{E53F374B-C2C6-D048-79B4-9C0A8D321605}"/>
              </a:ext>
            </a:extLst>
          </p:cNvPr>
          <p:cNvSpPr>
            <a:spLocks noChangeArrowheads="1"/>
          </p:cNvSpPr>
          <p:nvPr/>
        </p:nvSpPr>
        <p:spPr bwMode="auto">
          <a:xfrm rot="13328892">
            <a:off x="1375023" y="2301639"/>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正方形/長方形 23">
            <a:extLst>
              <a:ext uri="{FF2B5EF4-FFF2-40B4-BE49-F238E27FC236}">
                <a16:creationId xmlns:a16="http://schemas.microsoft.com/office/drawing/2014/main" id="{48629E52-AC28-08D1-B439-F6C06B284C87}"/>
              </a:ext>
            </a:extLst>
          </p:cNvPr>
          <p:cNvSpPr/>
          <p:nvPr/>
        </p:nvSpPr>
        <p:spPr>
          <a:xfrm>
            <a:off x="3419293" y="1930400"/>
            <a:ext cx="2489622" cy="20602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「今、ここに書いているようなことが起きていると思うのですが」</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「もっと詳しく教えてください」</a:t>
            </a:r>
            <a:endPar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5" name="Oval 7">
            <a:extLst>
              <a:ext uri="{FF2B5EF4-FFF2-40B4-BE49-F238E27FC236}">
                <a16:creationId xmlns:a16="http://schemas.microsoft.com/office/drawing/2014/main" id="{C7C0477D-5EC8-0E8F-6D01-A0886D64060D}"/>
              </a:ext>
            </a:extLst>
          </p:cNvPr>
          <p:cNvSpPr>
            <a:spLocks noChangeArrowheads="1"/>
          </p:cNvSpPr>
          <p:nvPr/>
        </p:nvSpPr>
        <p:spPr bwMode="auto">
          <a:xfrm>
            <a:off x="3493857" y="4104448"/>
            <a:ext cx="2735262" cy="2169454"/>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ja-JP" sz="2000" dirty="0">
              <a:solidFill>
                <a:srgbClr val="000000"/>
              </a:solidFill>
              <a:highlight>
                <a:srgbClr val="FFFF00"/>
              </a:highligh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Ａさんはますます</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「いい加減にしなさい」</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等という</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6" name="スライド番号プレースホルダー 4">
            <a:extLst>
              <a:ext uri="{FF2B5EF4-FFF2-40B4-BE49-F238E27FC236}">
                <a16:creationId xmlns:a16="http://schemas.microsoft.com/office/drawing/2014/main" id="{3009070A-2829-4847-81DE-4D8B2FE97E3C}"/>
              </a:ext>
            </a:extLst>
          </p:cNvPr>
          <p:cNvSpPr>
            <a:spLocks noGrp="1"/>
          </p:cNvSpPr>
          <p:nvPr>
            <p:ph type="sldNum" sz="quarter" idx="12"/>
          </p:nvPr>
        </p:nvSpPr>
        <p:spPr>
          <a:xfrm>
            <a:off x="7084964" y="6259188"/>
            <a:ext cx="2133600" cy="365125"/>
          </a:xfrm>
        </p:spPr>
        <p:txBody>
          <a:bodyPr/>
          <a:lstStyle/>
          <a:p>
            <a:fld id="{5C579F79-5A77-47F1-8C38-B038D01B811D}" type="slidenum">
              <a:rPr lang="ja-JP" altLang="en-US" smtClean="0"/>
              <a:pPr/>
              <a:t>87</a:t>
            </a:fld>
            <a:endParaRPr lang="ja-JP" altLang="en-US" dirty="0"/>
          </a:p>
        </p:txBody>
      </p:sp>
    </p:spTree>
    <p:extLst>
      <p:ext uri="{BB962C8B-B14F-4D97-AF65-F5344CB8AC3E}">
        <p14:creationId xmlns:p14="http://schemas.microsoft.com/office/powerpoint/2010/main" val="26884555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7">
            <a:extLst>
              <a:ext uri="{FF2B5EF4-FFF2-40B4-BE49-F238E27FC236}">
                <a16:creationId xmlns:a16="http://schemas.microsoft.com/office/drawing/2014/main" id="{2D512028-EDE3-E54B-102C-A38E692829DF}"/>
              </a:ext>
            </a:extLst>
          </p:cNvPr>
          <p:cNvSpPr>
            <a:spLocks noChangeArrowheads="1"/>
          </p:cNvSpPr>
          <p:nvPr/>
        </p:nvSpPr>
        <p:spPr bwMode="auto">
          <a:xfrm>
            <a:off x="6037384" y="2204415"/>
            <a:ext cx="2735262" cy="1791811"/>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さんに対して</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「黙って外に出ちゃだめ」</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等と怒鳴る</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コンテンツ プレースホルダー 2"/>
          <p:cNvSpPr>
            <a:spLocks noGrp="1"/>
          </p:cNvSpPr>
          <p:nvPr>
            <p:ph idx="4294967295"/>
          </p:nvPr>
        </p:nvSpPr>
        <p:spPr>
          <a:xfrm>
            <a:off x="199698" y="601295"/>
            <a:ext cx="8734096" cy="5812203"/>
          </a:xfrm>
          <a:ln>
            <a:solidFill>
              <a:schemeClr val="accent1">
                <a:shade val="15000"/>
              </a:schemeClr>
            </a:solidFill>
          </a:ln>
        </p:spPr>
        <p:txBody>
          <a:bodyPr rtlCol="0">
            <a:normAutofit/>
          </a:bodyPr>
          <a:lstStyle/>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①何がおきたのか、共有する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Oval 4">
            <a:extLst>
              <a:ext uri="{FF2B5EF4-FFF2-40B4-BE49-F238E27FC236}">
                <a16:creationId xmlns:a16="http://schemas.microsoft.com/office/drawing/2014/main" id="{F0DC14BB-2FD4-ADBD-0460-4CE923EE5CD8}"/>
              </a:ext>
            </a:extLst>
          </p:cNvPr>
          <p:cNvSpPr>
            <a:spLocks noChangeArrowheads="1"/>
          </p:cNvSpPr>
          <p:nvPr/>
        </p:nvSpPr>
        <p:spPr bwMode="auto">
          <a:xfrm>
            <a:off x="3072792" y="703502"/>
            <a:ext cx="32178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さんが勝手に外に出て</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買い物をしてきてしまう</a:t>
            </a:r>
          </a:p>
        </p:txBody>
      </p:sp>
      <p:sp>
        <p:nvSpPr>
          <p:cNvPr id="5" name="Oval 7">
            <a:extLst>
              <a:ext uri="{FF2B5EF4-FFF2-40B4-BE49-F238E27FC236}">
                <a16:creationId xmlns:a16="http://schemas.microsoft.com/office/drawing/2014/main" id="{534EF9CB-CF69-8686-6E99-4D575E24CDDC}"/>
              </a:ext>
            </a:extLst>
          </p:cNvPr>
          <p:cNvSpPr>
            <a:spLocks noChangeArrowheads="1"/>
          </p:cNvSpPr>
          <p:nvPr/>
        </p:nvSpPr>
        <p:spPr bwMode="auto">
          <a:xfrm>
            <a:off x="6165505" y="1229249"/>
            <a:ext cx="27352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a:t>
            </a: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心配になる</a:t>
            </a:r>
          </a:p>
        </p:txBody>
      </p:sp>
      <p:sp>
        <p:nvSpPr>
          <p:cNvPr id="6" name="Oval 20">
            <a:extLst>
              <a:ext uri="{FF2B5EF4-FFF2-40B4-BE49-F238E27FC236}">
                <a16:creationId xmlns:a16="http://schemas.microsoft.com/office/drawing/2014/main" id="{D17F7AE4-9E75-A76C-E5E2-133B964031FC}"/>
              </a:ext>
            </a:extLst>
          </p:cNvPr>
          <p:cNvSpPr>
            <a:spLocks noChangeArrowheads="1"/>
          </p:cNvSpPr>
          <p:nvPr/>
        </p:nvSpPr>
        <p:spPr bwMode="auto">
          <a:xfrm>
            <a:off x="639564" y="873402"/>
            <a:ext cx="2611682" cy="1538268"/>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さんに</a:t>
            </a:r>
            <a:endParaRPr kumimoji="1" lang="en-US" altLang="ja-JP"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「外に出たり」「誰かと</a:t>
            </a:r>
            <a:endParaRPr kumimoji="1" lang="en-US" altLang="ja-JP"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話したい」という</a:t>
            </a:r>
            <a:endParaRPr kumimoji="1" lang="en-US" altLang="ja-JP"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気持ち</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が溜まっていく</a:t>
            </a:r>
          </a:p>
        </p:txBody>
      </p:sp>
      <p:sp>
        <p:nvSpPr>
          <p:cNvPr id="8" name="AutoShape 29">
            <a:extLst>
              <a:ext uri="{FF2B5EF4-FFF2-40B4-BE49-F238E27FC236}">
                <a16:creationId xmlns:a16="http://schemas.microsoft.com/office/drawing/2014/main" id="{1FDCA485-E35D-3EDE-ACF5-7AA6BCB7D035}"/>
              </a:ext>
            </a:extLst>
          </p:cNvPr>
          <p:cNvSpPr>
            <a:spLocks noChangeArrowheads="1"/>
          </p:cNvSpPr>
          <p:nvPr/>
        </p:nvSpPr>
        <p:spPr bwMode="auto">
          <a:xfrm rot="15493010">
            <a:off x="2585821" y="1176385"/>
            <a:ext cx="1186388" cy="1181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AutoShape 30">
            <a:extLst>
              <a:ext uri="{FF2B5EF4-FFF2-40B4-BE49-F238E27FC236}">
                <a16:creationId xmlns:a16="http://schemas.microsoft.com/office/drawing/2014/main" id="{217BCF68-15CF-69C1-D4A0-3168AFEDAE7E}"/>
              </a:ext>
            </a:extLst>
          </p:cNvPr>
          <p:cNvSpPr>
            <a:spLocks noChangeArrowheads="1"/>
          </p:cNvSpPr>
          <p:nvPr/>
        </p:nvSpPr>
        <p:spPr bwMode="auto">
          <a:xfrm rot="18769598">
            <a:off x="5277865" y="1095046"/>
            <a:ext cx="128481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Oval 7">
            <a:extLst>
              <a:ext uri="{FF2B5EF4-FFF2-40B4-BE49-F238E27FC236}">
                <a16:creationId xmlns:a16="http://schemas.microsoft.com/office/drawing/2014/main" id="{661B28AC-7A23-3B47-5EF5-EED0F821D9A0}"/>
              </a:ext>
            </a:extLst>
          </p:cNvPr>
          <p:cNvSpPr>
            <a:spLocks noChangeArrowheads="1"/>
          </p:cNvSpPr>
          <p:nvPr/>
        </p:nvSpPr>
        <p:spPr bwMode="auto">
          <a:xfrm>
            <a:off x="6203943" y="4069019"/>
            <a:ext cx="2497637" cy="1339823"/>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「ママばっかり、ずるい」</a:t>
            </a:r>
            <a:endPar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と思う</a:t>
            </a:r>
          </a:p>
        </p:txBody>
      </p:sp>
      <p:sp>
        <p:nvSpPr>
          <p:cNvPr id="15" name="AutoShape 21">
            <a:extLst>
              <a:ext uri="{FF2B5EF4-FFF2-40B4-BE49-F238E27FC236}">
                <a16:creationId xmlns:a16="http://schemas.microsoft.com/office/drawing/2014/main" id="{4CFAF35E-9F66-E2C6-5538-CCC1AEB09439}"/>
              </a:ext>
            </a:extLst>
          </p:cNvPr>
          <p:cNvSpPr>
            <a:spLocks noChangeArrowheads="1"/>
          </p:cNvSpPr>
          <p:nvPr/>
        </p:nvSpPr>
        <p:spPr bwMode="auto">
          <a:xfrm rot="1508095">
            <a:off x="7158157" y="3260376"/>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Oval 7">
            <a:extLst>
              <a:ext uri="{FF2B5EF4-FFF2-40B4-BE49-F238E27FC236}">
                <a16:creationId xmlns:a16="http://schemas.microsoft.com/office/drawing/2014/main" id="{88E95A24-98C2-4514-33DD-E24438C072D5}"/>
              </a:ext>
            </a:extLst>
          </p:cNvPr>
          <p:cNvSpPr>
            <a:spLocks noChangeArrowheads="1"/>
          </p:cNvSpPr>
          <p:nvPr/>
        </p:nvSpPr>
        <p:spPr bwMode="auto">
          <a:xfrm>
            <a:off x="3493857" y="4104448"/>
            <a:ext cx="2735262" cy="2169454"/>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さんが返事をしない</a:t>
            </a:r>
            <a:endPar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から、</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Ａさんはますます</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「いい加減にしなさい」</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等という</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AutoShape 21">
            <a:extLst>
              <a:ext uri="{FF2B5EF4-FFF2-40B4-BE49-F238E27FC236}">
                <a16:creationId xmlns:a16="http://schemas.microsoft.com/office/drawing/2014/main" id="{D2BFE893-C7E6-1DA4-5688-975B4E2BB2B2}"/>
              </a:ext>
            </a:extLst>
          </p:cNvPr>
          <p:cNvSpPr>
            <a:spLocks noChangeArrowheads="1"/>
          </p:cNvSpPr>
          <p:nvPr/>
        </p:nvSpPr>
        <p:spPr bwMode="auto">
          <a:xfrm rot="21447093">
            <a:off x="7301514" y="1768424"/>
            <a:ext cx="1136572"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AutoShape 21">
            <a:extLst>
              <a:ext uri="{FF2B5EF4-FFF2-40B4-BE49-F238E27FC236}">
                <a16:creationId xmlns:a16="http://schemas.microsoft.com/office/drawing/2014/main" id="{474A0871-CC83-96FB-BCF6-6349F8154E12}"/>
              </a:ext>
            </a:extLst>
          </p:cNvPr>
          <p:cNvSpPr>
            <a:spLocks noChangeArrowheads="1"/>
          </p:cNvSpPr>
          <p:nvPr/>
        </p:nvSpPr>
        <p:spPr bwMode="auto">
          <a:xfrm rot="4867623">
            <a:off x="5644837" y="4196991"/>
            <a:ext cx="1291633" cy="12900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Oval 7">
            <a:extLst>
              <a:ext uri="{FF2B5EF4-FFF2-40B4-BE49-F238E27FC236}">
                <a16:creationId xmlns:a16="http://schemas.microsoft.com/office/drawing/2014/main" id="{DCBF1A37-B9C0-A1EE-C6EE-A00D10292781}"/>
              </a:ext>
            </a:extLst>
          </p:cNvPr>
          <p:cNvSpPr>
            <a:spLocks noChangeArrowheads="1"/>
          </p:cNvSpPr>
          <p:nvPr/>
        </p:nvSpPr>
        <p:spPr bwMode="auto">
          <a:xfrm>
            <a:off x="657969" y="4784191"/>
            <a:ext cx="2761324" cy="1472514"/>
          </a:xfrm>
          <a:prstGeom prst="ellipse">
            <a:avLst/>
          </a:prstGeom>
          <a:solidFill>
            <a:schemeClr val="accent2">
              <a:lumMod val="20000"/>
              <a:lumOff val="80000"/>
              <a:alpha val="61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さんは叱られるのが</a:t>
            </a:r>
            <a:endPar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嫌で</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、泣いて、Ａさんに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「死ね！死ね！」という</a:t>
            </a:r>
          </a:p>
        </p:txBody>
      </p:sp>
      <p:sp>
        <p:nvSpPr>
          <p:cNvPr id="17" name="AutoShape 21">
            <a:extLst>
              <a:ext uri="{FF2B5EF4-FFF2-40B4-BE49-F238E27FC236}">
                <a16:creationId xmlns:a16="http://schemas.microsoft.com/office/drawing/2014/main" id="{E066D5C3-FC65-D06F-D3FC-F12324DC7818}"/>
              </a:ext>
            </a:extLst>
          </p:cNvPr>
          <p:cNvSpPr>
            <a:spLocks noChangeArrowheads="1"/>
          </p:cNvSpPr>
          <p:nvPr/>
        </p:nvSpPr>
        <p:spPr bwMode="auto">
          <a:xfrm rot="6271359">
            <a:off x="3015553" y="4606572"/>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AutoShape 21">
            <a:extLst>
              <a:ext uri="{FF2B5EF4-FFF2-40B4-BE49-F238E27FC236}">
                <a16:creationId xmlns:a16="http://schemas.microsoft.com/office/drawing/2014/main" id="{3C4E7A90-5944-D0D9-6312-E6A7410D336D}"/>
              </a:ext>
            </a:extLst>
          </p:cNvPr>
          <p:cNvSpPr>
            <a:spLocks noChangeArrowheads="1"/>
          </p:cNvSpPr>
          <p:nvPr/>
        </p:nvSpPr>
        <p:spPr bwMode="auto">
          <a:xfrm rot="9750773">
            <a:off x="1887943" y="4206121"/>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Oval 7">
            <a:extLst>
              <a:ext uri="{FF2B5EF4-FFF2-40B4-BE49-F238E27FC236}">
                <a16:creationId xmlns:a16="http://schemas.microsoft.com/office/drawing/2014/main" id="{3A86C3A0-4354-2662-E5CC-A2B7FC1C0F50}"/>
              </a:ext>
            </a:extLst>
          </p:cNvPr>
          <p:cNvSpPr>
            <a:spLocks noChangeArrowheads="1"/>
          </p:cNvSpPr>
          <p:nvPr/>
        </p:nvSpPr>
        <p:spPr bwMode="auto">
          <a:xfrm>
            <a:off x="387243" y="2488120"/>
            <a:ext cx="2761324" cy="1062560"/>
          </a:xfrm>
          <a:prstGeom prst="ellipse">
            <a:avLst/>
          </a:prstGeom>
          <a:solidFill>
            <a:schemeClr val="accent2">
              <a:lumMod val="20000"/>
              <a:lumOff val="80000"/>
              <a:alpha val="6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ＡさんがＢさんに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「お仕置き」（つねる）</a:t>
            </a:r>
          </a:p>
        </p:txBody>
      </p:sp>
      <p:sp>
        <p:nvSpPr>
          <p:cNvPr id="22" name="AutoShape 21">
            <a:extLst>
              <a:ext uri="{FF2B5EF4-FFF2-40B4-BE49-F238E27FC236}">
                <a16:creationId xmlns:a16="http://schemas.microsoft.com/office/drawing/2014/main" id="{0C412CB3-2841-90CA-1849-96D92ECF418E}"/>
              </a:ext>
            </a:extLst>
          </p:cNvPr>
          <p:cNvSpPr>
            <a:spLocks noChangeArrowheads="1"/>
          </p:cNvSpPr>
          <p:nvPr/>
        </p:nvSpPr>
        <p:spPr bwMode="auto">
          <a:xfrm rot="9750773">
            <a:off x="1498806" y="2990177"/>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AutoShape 21">
            <a:extLst>
              <a:ext uri="{FF2B5EF4-FFF2-40B4-BE49-F238E27FC236}">
                <a16:creationId xmlns:a16="http://schemas.microsoft.com/office/drawing/2014/main" id="{E53F374B-C2C6-D048-79B4-9C0A8D321605}"/>
              </a:ext>
            </a:extLst>
          </p:cNvPr>
          <p:cNvSpPr>
            <a:spLocks noChangeArrowheads="1"/>
          </p:cNvSpPr>
          <p:nvPr/>
        </p:nvSpPr>
        <p:spPr bwMode="auto">
          <a:xfrm rot="13328892">
            <a:off x="1375023" y="2301639"/>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Oval 7">
            <a:extLst>
              <a:ext uri="{FF2B5EF4-FFF2-40B4-BE49-F238E27FC236}">
                <a16:creationId xmlns:a16="http://schemas.microsoft.com/office/drawing/2014/main" id="{05FC2A58-60EE-F29B-B666-2FDC16CF910D}"/>
              </a:ext>
            </a:extLst>
          </p:cNvPr>
          <p:cNvSpPr>
            <a:spLocks noChangeArrowheads="1"/>
          </p:cNvSpPr>
          <p:nvPr/>
        </p:nvSpPr>
        <p:spPr bwMode="auto">
          <a:xfrm>
            <a:off x="412836" y="3684595"/>
            <a:ext cx="2761324" cy="106256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「ご近所迷惑」</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と思う</a:t>
            </a:r>
          </a:p>
        </p:txBody>
      </p:sp>
      <p:sp>
        <p:nvSpPr>
          <p:cNvPr id="25" name="スライド番号プレースホルダー 4">
            <a:extLst>
              <a:ext uri="{FF2B5EF4-FFF2-40B4-BE49-F238E27FC236}">
                <a16:creationId xmlns:a16="http://schemas.microsoft.com/office/drawing/2014/main" id="{B47CFF0E-C757-424F-A48C-A1E81D44FB1B}"/>
              </a:ext>
            </a:extLst>
          </p:cNvPr>
          <p:cNvSpPr>
            <a:spLocks noGrp="1"/>
          </p:cNvSpPr>
          <p:nvPr>
            <p:ph type="sldNum" sz="quarter" idx="12"/>
          </p:nvPr>
        </p:nvSpPr>
        <p:spPr>
          <a:xfrm>
            <a:off x="7069458" y="6267332"/>
            <a:ext cx="2133600" cy="365125"/>
          </a:xfrm>
        </p:spPr>
        <p:txBody>
          <a:bodyPr/>
          <a:lstStyle/>
          <a:p>
            <a:fld id="{5C579F79-5A77-47F1-8C38-B038D01B811D}" type="slidenum">
              <a:rPr lang="ja-JP" altLang="en-US" smtClean="0"/>
              <a:pPr/>
              <a:t>88</a:t>
            </a:fld>
            <a:endParaRPr lang="ja-JP" altLang="en-US" dirty="0"/>
          </a:p>
        </p:txBody>
      </p:sp>
    </p:spTree>
    <p:extLst>
      <p:ext uri="{BB962C8B-B14F-4D97-AF65-F5344CB8AC3E}">
        <p14:creationId xmlns:p14="http://schemas.microsoft.com/office/powerpoint/2010/main" val="37720932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95288" y="2365829"/>
            <a:ext cx="8424862" cy="3875314"/>
          </a:xfrm>
          <a:ln>
            <a:solidFill>
              <a:schemeClr val="accent1">
                <a:shade val="15000"/>
              </a:schemeClr>
            </a:solidFill>
          </a:ln>
        </p:spPr>
        <p:txBody>
          <a:bodyPr rtlCol="0">
            <a:normAutofit/>
          </a:bodyPr>
          <a:lstStyle/>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Ａさんが「死ね！死ね」と言われ続けると、</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Ｂさんが「お仕置き」をされ続けたりすると、</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②その問題が解消されない時の心配を明確に示し、共有する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四角形: 角を丸くする 1">
            <a:extLst>
              <a:ext uri="{FF2B5EF4-FFF2-40B4-BE49-F238E27FC236}">
                <a16:creationId xmlns:a16="http://schemas.microsoft.com/office/drawing/2014/main" id="{B5005DFD-E440-7939-C092-4944757AD326}"/>
              </a:ext>
            </a:extLst>
          </p:cNvPr>
          <p:cNvSpPr/>
          <p:nvPr/>
        </p:nvSpPr>
        <p:spPr>
          <a:xfrm>
            <a:off x="624114" y="725714"/>
            <a:ext cx="8040915" cy="928915"/>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2400" dirty="0">
                <a:latin typeface="UD デジタル 教科書体 NK-R" panose="02020400000000000000" pitchFamily="18" charset="-128"/>
                <a:ea typeface="UD デジタル 教科書体 NK-R" panose="02020400000000000000" pitchFamily="18" charset="-128"/>
              </a:rPr>
              <a:t>ＡさんとＢさんに、下記の行為についての「心配」を、どのように説明しますか？</a:t>
            </a:r>
          </a:p>
        </p:txBody>
      </p:sp>
      <p:sp>
        <p:nvSpPr>
          <p:cNvPr id="7" name="スライド番号プレースホルダー 4">
            <a:extLst>
              <a:ext uri="{FF2B5EF4-FFF2-40B4-BE49-F238E27FC236}">
                <a16:creationId xmlns:a16="http://schemas.microsoft.com/office/drawing/2014/main" id="{7BAC43E2-A3F3-42AD-B00F-A8F2E0996874}"/>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89</a:t>
            </a:fld>
            <a:endParaRPr lang="ja-JP" altLang="en-US" dirty="0"/>
          </a:p>
        </p:txBody>
      </p:sp>
    </p:spTree>
    <p:extLst>
      <p:ext uri="{BB962C8B-B14F-4D97-AF65-F5344CB8AC3E}">
        <p14:creationId xmlns:p14="http://schemas.microsoft.com/office/powerpoint/2010/main" val="329518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47DBB-0E55-800C-4D18-C6A0AC9ABCB6}"/>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329AA212-8A12-369B-C912-D4289D1ABC1D}"/>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471B2E93-42FE-F5A5-5059-C6DAB9072555}"/>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3FBEF09A-64E7-4955-1890-79204C895CD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8B3AC7B1-CD02-E336-39C4-B3CEAE256660}"/>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虐待の事実をとらえる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6" name="直線矢印コネクタ 5">
            <a:extLst>
              <a:ext uri="{FF2B5EF4-FFF2-40B4-BE49-F238E27FC236}">
                <a16:creationId xmlns:a16="http://schemas.microsoft.com/office/drawing/2014/main" id="{8AA7E5E4-0BDA-1046-C4B8-EF98A6DA32A0}"/>
              </a:ext>
            </a:extLst>
          </p:cNvPr>
          <p:cNvCxnSpPr>
            <a:cxnSpLocks/>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BFE1CC41-1D75-3607-6EE9-CA55F8112C77}"/>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662E4332-DFF0-ED26-6D86-536B1968499B}"/>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スライド番号プレースホルダー 1">
            <a:extLst>
              <a:ext uri="{FF2B5EF4-FFF2-40B4-BE49-F238E27FC236}">
                <a16:creationId xmlns:a16="http://schemas.microsoft.com/office/drawing/2014/main" id="{12A1B9FB-0CA9-49F3-94EE-B9E1EA36CBE1}"/>
              </a:ext>
            </a:extLst>
          </p:cNvPr>
          <p:cNvSpPr>
            <a:spLocks noGrp="1"/>
          </p:cNvSpPr>
          <p:nvPr>
            <p:ph type="sldNum" sz="quarter" idx="12"/>
          </p:nvPr>
        </p:nvSpPr>
        <p:spPr>
          <a:xfrm>
            <a:off x="7010400" y="6193848"/>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F817DAC4-5994-21AE-F0B5-AC41798CBB31}"/>
              </a:ext>
            </a:extLst>
          </p:cNvPr>
          <p:cNvSpPr txBox="1"/>
          <p:nvPr/>
        </p:nvSpPr>
        <p:spPr>
          <a:xfrm>
            <a:off x="1545021" y="1114898"/>
            <a:ext cx="6976409" cy="1477328"/>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包括職員：</a:t>
            </a:r>
            <a:r>
              <a:rPr kumimoji="1" lang="ja-JP" altLang="en-US" dirty="0">
                <a:latin typeface="UD デジタル 教科書体 NK-R" panose="02020400000000000000" pitchFamily="18" charset="-128"/>
                <a:ea typeface="UD デジタル 教科書体 NK-R" panose="02020400000000000000" pitchFamily="18" charset="-128"/>
              </a:rPr>
              <a:t>「お母さんのこことここ、赤くなっていますね。どうしました？」</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息子：「俺が平手打ちして、蹴っちゃったんだよ」</a:t>
            </a:r>
            <a:endParaRPr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包括職員「よく話してくださいました。その時のこと、もっと詳しく話してください」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包括職員「平手打ちする前のこと、全部話してください」</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B3170474-AB50-6817-D0DC-04CA227A3C69}"/>
              </a:ext>
            </a:extLst>
          </p:cNvPr>
          <p:cNvSpPr txBox="1"/>
          <p:nvPr/>
        </p:nvSpPr>
        <p:spPr>
          <a:xfrm>
            <a:off x="186167" y="524347"/>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6">
                    <a:lumMod val="60000"/>
                    <a:lumOff val="40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Tree>
    <p:extLst>
      <p:ext uri="{BB962C8B-B14F-4D97-AF65-F5344CB8AC3E}">
        <p14:creationId xmlns:p14="http://schemas.microsoft.com/office/powerpoint/2010/main" val="36786269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59569" y="734832"/>
            <a:ext cx="8424862" cy="5678667"/>
          </a:xfrm>
          <a:ln>
            <a:solidFill>
              <a:schemeClr val="accent1">
                <a:shade val="15000"/>
              </a:schemeClr>
            </a:solidFill>
          </a:ln>
        </p:spPr>
        <p:txBody>
          <a:bodyPr rtlCol="0">
            <a:normAutofit/>
          </a:bodyPr>
          <a:lstStyle/>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Ａさんが「死ね！死ね！」と怒鳴られることが、無くなるといいと思っています。</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Ｂさんがお仕置きされることが無くなってほしいと思っています。</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③支援している側はどんな状態を求めているのか、明確に示す</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nvGrpSpPr>
          <p:cNvPr id="18" name="グループ化 17">
            <a:extLst>
              <a:ext uri="{FF2B5EF4-FFF2-40B4-BE49-F238E27FC236}">
                <a16:creationId xmlns:a16="http://schemas.microsoft.com/office/drawing/2014/main" id="{71EE2EFF-5724-FD54-6F72-2C5EBF4A7D32}"/>
              </a:ext>
            </a:extLst>
          </p:cNvPr>
          <p:cNvGrpSpPr/>
          <p:nvPr/>
        </p:nvGrpSpPr>
        <p:grpSpPr>
          <a:xfrm>
            <a:off x="1241765" y="3487330"/>
            <a:ext cx="7086260" cy="2635838"/>
            <a:chOff x="1698171" y="3135087"/>
            <a:chExt cx="7086260" cy="3048000"/>
          </a:xfrm>
        </p:grpSpPr>
        <p:sp>
          <p:nvSpPr>
            <p:cNvPr id="2" name="正方形/長方形 1">
              <a:extLst>
                <a:ext uri="{FF2B5EF4-FFF2-40B4-BE49-F238E27FC236}">
                  <a16:creationId xmlns:a16="http://schemas.microsoft.com/office/drawing/2014/main" id="{BA51258F-4663-1B69-9DCF-90FE20266532}"/>
                </a:ext>
              </a:extLst>
            </p:cNvPr>
            <p:cNvSpPr/>
            <p:nvPr/>
          </p:nvSpPr>
          <p:spPr>
            <a:xfrm>
              <a:off x="1698171" y="3135087"/>
              <a:ext cx="7086260" cy="3048000"/>
            </a:xfrm>
            <a:custGeom>
              <a:avLst/>
              <a:gdLst>
                <a:gd name="connsiteX0" fmla="*/ 0 w 7086260"/>
                <a:gd name="connsiteY0" fmla="*/ 0 h 3048000"/>
                <a:gd name="connsiteX1" fmla="*/ 7086260 w 7086260"/>
                <a:gd name="connsiteY1" fmla="*/ 0 h 3048000"/>
                <a:gd name="connsiteX2" fmla="*/ 7086260 w 7086260"/>
                <a:gd name="connsiteY2" fmla="*/ 3048000 h 3048000"/>
                <a:gd name="connsiteX3" fmla="*/ 0 w 7086260"/>
                <a:gd name="connsiteY3" fmla="*/ 3048000 h 3048000"/>
                <a:gd name="connsiteX4" fmla="*/ 0 w 7086260"/>
                <a:gd name="connsiteY4" fmla="*/ 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260" h="3048000" extrusionOk="0">
                  <a:moveTo>
                    <a:pt x="0" y="0"/>
                  </a:moveTo>
                  <a:cubicBezTo>
                    <a:pt x="2522269" y="118645"/>
                    <a:pt x="5635212" y="116012"/>
                    <a:pt x="7086260" y="0"/>
                  </a:cubicBezTo>
                  <a:cubicBezTo>
                    <a:pt x="6953378" y="785720"/>
                    <a:pt x="7171211" y="1984918"/>
                    <a:pt x="7086260" y="3048000"/>
                  </a:cubicBezTo>
                  <a:cubicBezTo>
                    <a:pt x="4285615" y="3182600"/>
                    <a:pt x="1485194" y="2890804"/>
                    <a:pt x="0" y="3048000"/>
                  </a:cubicBezTo>
                  <a:cubicBezTo>
                    <a:pt x="-20187" y="2059776"/>
                    <a:pt x="-152480" y="1086692"/>
                    <a:pt x="0" y="0"/>
                  </a:cubicBezTo>
                  <a:close/>
                </a:path>
              </a:pathLst>
            </a:custGeom>
            <a:noFill/>
            <a:ln>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fontAlgn="auto">
                <a:buNone/>
                <a:defRPr/>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「死ね！死ね！」と怒鳴られる</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お仕置きされる</a:t>
              </a:r>
              <a:endPar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pic>
          <p:nvPicPr>
            <p:cNvPr id="15" name="Picture 4" descr="バツのマークのイラスト「×」">
              <a:extLst>
                <a:ext uri="{FF2B5EF4-FFF2-40B4-BE49-F238E27FC236}">
                  <a16:creationId xmlns:a16="http://schemas.microsoft.com/office/drawing/2014/main" id="{CFCBBEEC-E39F-B15C-DEFC-F894256041F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5824131" y="3657500"/>
              <a:ext cx="1001587" cy="10015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バツのマークのイラスト「×」">
              <a:extLst>
                <a:ext uri="{FF2B5EF4-FFF2-40B4-BE49-F238E27FC236}">
                  <a16:creationId xmlns:a16="http://schemas.microsoft.com/office/drawing/2014/main" id="{FBC205B4-C6C2-3BDC-C6D5-18442D0AA56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3982959" y="4703653"/>
              <a:ext cx="1001587" cy="100158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スライド番号プレースホルダー 4">
            <a:extLst>
              <a:ext uri="{FF2B5EF4-FFF2-40B4-BE49-F238E27FC236}">
                <a16:creationId xmlns:a16="http://schemas.microsoft.com/office/drawing/2014/main" id="{607BC6C4-2729-464F-AB20-58118742E320}"/>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90</a:t>
            </a:fld>
            <a:endParaRPr lang="ja-JP" altLang="en-US" dirty="0"/>
          </a:p>
        </p:txBody>
      </p:sp>
    </p:spTree>
    <p:extLst>
      <p:ext uri="{BB962C8B-B14F-4D97-AF65-F5344CB8AC3E}">
        <p14:creationId xmlns:p14="http://schemas.microsoft.com/office/powerpoint/2010/main" val="18873533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59569" y="734832"/>
            <a:ext cx="8424862" cy="5550667"/>
          </a:xfrm>
          <a:ln>
            <a:solidFill>
              <a:schemeClr val="accent1">
                <a:shade val="15000"/>
              </a:schemeClr>
            </a:solidFill>
          </a:ln>
        </p:spPr>
        <p:txBody>
          <a:bodyPr rtlCol="0">
            <a:normAutofit/>
          </a:bodyPr>
          <a:lstStyle/>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こういうことを無くすための目標を決めてみましょう。</a:t>
            </a: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Ａさん</a:t>
            </a:r>
            <a:endParaRPr lang="en-US" altLang="ja-JP"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6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en-US" altLang="ja-JP"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B</a:t>
            </a:r>
            <a:r>
              <a:rPr lang="ja-JP" altLang="en-US"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さん</a:t>
            </a:r>
            <a:endParaRPr lang="en-US" altLang="ja-JP"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dirty="0">
                <a:solidFill>
                  <a:prstClr val="white"/>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④当事者も目標（ゴール）を示してもらう</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吹き出し: 角を丸めた四角形 1">
            <a:extLst>
              <a:ext uri="{FF2B5EF4-FFF2-40B4-BE49-F238E27FC236}">
                <a16:creationId xmlns:a16="http://schemas.microsoft.com/office/drawing/2014/main" id="{1987FBDE-D064-9008-231A-C1C67F6E7B8D}"/>
              </a:ext>
            </a:extLst>
          </p:cNvPr>
          <p:cNvSpPr/>
          <p:nvPr/>
        </p:nvSpPr>
        <p:spPr>
          <a:xfrm>
            <a:off x="2354317" y="1896829"/>
            <a:ext cx="6274676" cy="1545020"/>
          </a:xfrm>
          <a:prstGeom prst="wedgeRoundRectCallout">
            <a:avLst>
              <a:gd name="adj1" fmla="val -55674"/>
              <a:gd name="adj2" fmla="val -1981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してはいけないことを、しつけているだけですよ。</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吹き出し: 角を丸めた四角形 4">
            <a:extLst>
              <a:ext uri="{FF2B5EF4-FFF2-40B4-BE49-F238E27FC236}">
                <a16:creationId xmlns:a16="http://schemas.microsoft.com/office/drawing/2014/main" id="{0153A7B2-249D-FE2B-13F3-FBC07BF0D8D1}"/>
              </a:ext>
            </a:extLst>
          </p:cNvPr>
          <p:cNvSpPr/>
          <p:nvPr/>
        </p:nvSpPr>
        <p:spPr>
          <a:xfrm>
            <a:off x="2354317" y="3907377"/>
            <a:ext cx="6274676" cy="1545020"/>
          </a:xfrm>
          <a:prstGeom prst="wedgeRoundRectCallout">
            <a:avLst>
              <a:gd name="adj1" fmla="val -55674"/>
              <a:gd name="adj2" fmla="val -1981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涙が出てきちゃうんだよ・・・</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4">
            <a:extLst>
              <a:ext uri="{FF2B5EF4-FFF2-40B4-BE49-F238E27FC236}">
                <a16:creationId xmlns:a16="http://schemas.microsoft.com/office/drawing/2014/main" id="{9153D762-7F7A-4CF0-B8BF-E7BEC0046E48}"/>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91</a:t>
            </a:fld>
            <a:endParaRPr lang="ja-JP" altLang="en-US" dirty="0"/>
          </a:p>
        </p:txBody>
      </p:sp>
    </p:spTree>
    <p:extLst>
      <p:ext uri="{BB962C8B-B14F-4D97-AF65-F5344CB8AC3E}">
        <p14:creationId xmlns:p14="http://schemas.microsoft.com/office/powerpoint/2010/main" val="31248549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259283" y="808905"/>
            <a:ext cx="7055917" cy="5550667"/>
          </a:xfrm>
          <a:ln>
            <a:solidFill>
              <a:schemeClr val="accent1">
                <a:shade val="15000"/>
              </a:schemeClr>
            </a:solidFill>
          </a:ln>
        </p:spPr>
        <p:txBody>
          <a:bodyPr rtlCol="0">
            <a:normAutofit/>
          </a:bodyPr>
          <a:lstStyle/>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Ａさんは、お母さんとしてがんばっておられるんですね。</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Ｂさんには、「外に出たい」「他の人と話したい」という気持ちが強くあるんですね。</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お気持ちはよく、わかりました。</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こういうことは（指差して） 、今、「虐待防止法」で</a:t>
            </a:r>
            <a:r>
              <a:rPr lang="ja-JP" altLang="en-US" sz="2400" dirty="0">
                <a:solidFill>
                  <a:schemeClr val="tx1">
                    <a:lumMod val="75000"/>
                    <a:lumOff val="25000"/>
                  </a:schemeClr>
                </a:solidFill>
                <a:highlight>
                  <a:srgbClr val="FFFFCC"/>
                </a:highlight>
                <a:latin typeface="UD デジタル 教科書体 NK-R" panose="02020400000000000000" pitchFamily="18" charset="-128"/>
                <a:ea typeface="UD デジタル 教科書体 NK-R" panose="02020400000000000000" pitchFamily="18" charset="-128"/>
              </a:rPr>
              <a:t>「起きてはいけないこと」「防止すること」</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とされています。</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「死ね！死ね！」と怒鳴ること、「お仕置き」としてつねること、これらを無くすために、具体的にどうしたらいいか、考えてみましょう。</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⑤絶対譲れないラインを示し、目標</a:t>
            </a:r>
            <a:r>
              <a:rPr kumimoji="0" lang="ja-JP" altLang="en-US" sz="2400" dirty="0">
                <a:solidFill>
                  <a:prstClr val="white"/>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を共有する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右中かっこ 1">
            <a:extLst>
              <a:ext uri="{FF2B5EF4-FFF2-40B4-BE49-F238E27FC236}">
                <a16:creationId xmlns:a16="http://schemas.microsoft.com/office/drawing/2014/main" id="{58F5141B-4691-5641-B689-1EE2BC84C7E2}"/>
              </a:ext>
            </a:extLst>
          </p:cNvPr>
          <p:cNvSpPr/>
          <p:nvPr/>
        </p:nvSpPr>
        <p:spPr>
          <a:xfrm>
            <a:off x="7394466" y="882869"/>
            <a:ext cx="141452" cy="163961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5BBC8C2-C303-F7C0-B3F6-5792B71F4AB2}"/>
              </a:ext>
            </a:extLst>
          </p:cNvPr>
          <p:cNvSpPr txBox="1"/>
          <p:nvPr/>
        </p:nvSpPr>
        <p:spPr>
          <a:xfrm>
            <a:off x="7704083" y="1460938"/>
            <a:ext cx="1180634" cy="6463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気持ちの承認</a:t>
            </a:r>
          </a:p>
        </p:txBody>
      </p:sp>
      <p:sp>
        <p:nvSpPr>
          <p:cNvPr id="6" name="テキスト ボックス 5">
            <a:extLst>
              <a:ext uri="{FF2B5EF4-FFF2-40B4-BE49-F238E27FC236}">
                <a16:creationId xmlns:a16="http://schemas.microsoft.com/office/drawing/2014/main" id="{5DC7BD5F-9DA2-FBB8-E1F0-DB671E6200E5}"/>
              </a:ext>
            </a:extLst>
          </p:cNvPr>
          <p:cNvSpPr txBox="1"/>
          <p:nvPr/>
        </p:nvSpPr>
        <p:spPr>
          <a:xfrm>
            <a:off x="7737708" y="3315986"/>
            <a:ext cx="1180634" cy="9233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譲れないラインを示す</a:t>
            </a:r>
          </a:p>
        </p:txBody>
      </p:sp>
      <p:sp>
        <p:nvSpPr>
          <p:cNvPr id="7" name="右中かっこ 6">
            <a:extLst>
              <a:ext uri="{FF2B5EF4-FFF2-40B4-BE49-F238E27FC236}">
                <a16:creationId xmlns:a16="http://schemas.microsoft.com/office/drawing/2014/main" id="{17A4D217-5097-78B6-1611-2C7161E92339}"/>
              </a:ext>
            </a:extLst>
          </p:cNvPr>
          <p:cNvSpPr/>
          <p:nvPr/>
        </p:nvSpPr>
        <p:spPr>
          <a:xfrm>
            <a:off x="7455728" y="2943811"/>
            <a:ext cx="141452" cy="163961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スライド番号プレースホルダー 4">
            <a:extLst>
              <a:ext uri="{FF2B5EF4-FFF2-40B4-BE49-F238E27FC236}">
                <a16:creationId xmlns:a16="http://schemas.microsoft.com/office/drawing/2014/main" id="{2C524BE0-A0D1-4AD6-9E13-1FEA3393538F}"/>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92</a:t>
            </a:fld>
            <a:endParaRPr lang="ja-JP" altLang="en-US" dirty="0"/>
          </a:p>
        </p:txBody>
      </p:sp>
    </p:spTree>
    <p:extLst>
      <p:ext uri="{BB962C8B-B14F-4D97-AF65-F5344CB8AC3E}">
        <p14:creationId xmlns:p14="http://schemas.microsoft.com/office/powerpoint/2010/main" val="29003383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60E9A28-E599-2DBA-00F4-6F81A4B68C4E}"/>
              </a:ext>
            </a:extLst>
          </p:cNvPr>
          <p:cNvPicPr>
            <a:picLocks noChangeAspect="1"/>
          </p:cNvPicPr>
          <p:nvPr/>
        </p:nvPicPr>
        <p:blipFill>
          <a:blip r:embed="rId3"/>
          <a:stretch>
            <a:fillRect/>
          </a:stretch>
        </p:blipFill>
        <p:spPr>
          <a:xfrm>
            <a:off x="1745656" y="1617729"/>
            <a:ext cx="5652687" cy="3752099"/>
          </a:xfrm>
          <a:prstGeom prst="rect">
            <a:avLst/>
          </a:prstGeom>
        </p:spPr>
      </p:pic>
      <p:sp>
        <p:nvSpPr>
          <p:cNvPr id="3" name="コンテンツ プレースホルダー 2"/>
          <p:cNvSpPr>
            <a:spLocks noGrp="1"/>
          </p:cNvSpPr>
          <p:nvPr>
            <p:ph idx="4294967295"/>
          </p:nvPr>
        </p:nvSpPr>
        <p:spPr>
          <a:xfrm>
            <a:off x="94592" y="577246"/>
            <a:ext cx="8870731" cy="5792428"/>
          </a:xfrm>
          <a:ln>
            <a:solidFill>
              <a:schemeClr val="accent1">
                <a:shade val="15000"/>
              </a:schemeClr>
            </a:solidFill>
          </a:ln>
        </p:spPr>
        <p:txBody>
          <a:bodyPr rtlCol="0">
            <a:normAutofit/>
          </a:bodyPr>
          <a:lstStyle/>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どんなことができそうですか？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⑥この目標を実現するための安全計画を当事者自身に立ててもらう</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吹き出し: 角を丸めた四角形 5">
            <a:extLst>
              <a:ext uri="{FF2B5EF4-FFF2-40B4-BE49-F238E27FC236}">
                <a16:creationId xmlns:a16="http://schemas.microsoft.com/office/drawing/2014/main" id="{78940973-C3D6-7872-3718-5FEC128D8095}"/>
              </a:ext>
            </a:extLst>
          </p:cNvPr>
          <p:cNvSpPr/>
          <p:nvPr/>
        </p:nvSpPr>
        <p:spPr>
          <a:xfrm>
            <a:off x="178675" y="1177395"/>
            <a:ext cx="2196662" cy="836853"/>
          </a:xfrm>
          <a:prstGeom prst="wedgeRoundRectCallout">
            <a:avLst>
              <a:gd name="adj1" fmla="val 35626"/>
              <a:gd name="adj2" fmla="val 81652"/>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さんが外に出て、一緒にお仕事したりお話したりできるようにする</a:t>
            </a:r>
          </a:p>
        </p:txBody>
      </p:sp>
      <p:sp>
        <p:nvSpPr>
          <p:cNvPr id="7" name="吹き出し: 角を丸めた四角形 6">
            <a:extLst>
              <a:ext uri="{FF2B5EF4-FFF2-40B4-BE49-F238E27FC236}">
                <a16:creationId xmlns:a16="http://schemas.microsoft.com/office/drawing/2014/main" id="{0EDD56DF-EADA-E2F7-F27A-915CAB7605C3}"/>
              </a:ext>
            </a:extLst>
          </p:cNvPr>
          <p:cNvSpPr/>
          <p:nvPr/>
        </p:nvSpPr>
        <p:spPr>
          <a:xfrm>
            <a:off x="443652" y="5413643"/>
            <a:ext cx="2196662" cy="836853"/>
          </a:xfrm>
          <a:prstGeom prst="wedgeRoundRectCallout">
            <a:avLst>
              <a:gd name="adj1" fmla="val 51895"/>
              <a:gd name="adj2" fmla="val -80364"/>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涙が出てきたら、</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お水を飲んで、飴をなめるようにする。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吹き出し: 角を丸めた四角形 15">
            <a:extLst>
              <a:ext uri="{FF2B5EF4-FFF2-40B4-BE49-F238E27FC236}">
                <a16:creationId xmlns:a16="http://schemas.microsoft.com/office/drawing/2014/main" id="{EB0274D2-03F9-5289-EFE4-976E2B57BA2F}"/>
              </a:ext>
            </a:extLst>
          </p:cNvPr>
          <p:cNvSpPr/>
          <p:nvPr/>
        </p:nvSpPr>
        <p:spPr>
          <a:xfrm>
            <a:off x="5483362" y="5443901"/>
            <a:ext cx="2196662" cy="836853"/>
          </a:xfrm>
          <a:prstGeom prst="wedgeRoundRectCallout">
            <a:avLst>
              <a:gd name="adj1" fmla="val -52411"/>
              <a:gd name="adj2" fmla="val -84132"/>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「いい加減にしなさい」と言ったら、</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深呼吸するようにします。</a:t>
            </a:r>
          </a:p>
        </p:txBody>
      </p:sp>
      <p:sp>
        <p:nvSpPr>
          <p:cNvPr id="17" name="吹き出し: 角を丸めた四角形 16">
            <a:extLst>
              <a:ext uri="{FF2B5EF4-FFF2-40B4-BE49-F238E27FC236}">
                <a16:creationId xmlns:a16="http://schemas.microsoft.com/office/drawing/2014/main" id="{1D2CD52D-7416-AEDE-5189-05BABC992A5F}"/>
              </a:ext>
            </a:extLst>
          </p:cNvPr>
          <p:cNvSpPr/>
          <p:nvPr/>
        </p:nvSpPr>
        <p:spPr>
          <a:xfrm>
            <a:off x="6623488" y="1047669"/>
            <a:ext cx="2196662" cy="836853"/>
          </a:xfrm>
          <a:prstGeom prst="wedgeRoundRectCallout">
            <a:avLst>
              <a:gd name="adj1" fmla="val -92602"/>
              <a:gd name="adj2" fmla="val 46485"/>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外に出る時は「行くよ」って教えるようにする</a:t>
            </a:r>
          </a:p>
        </p:txBody>
      </p:sp>
      <p:sp>
        <p:nvSpPr>
          <p:cNvPr id="18" name="吹き出し: 角を丸めた四角形 17">
            <a:extLst>
              <a:ext uri="{FF2B5EF4-FFF2-40B4-BE49-F238E27FC236}">
                <a16:creationId xmlns:a16="http://schemas.microsoft.com/office/drawing/2014/main" id="{DF5F775E-41DA-3D59-6509-0B3185BD9868}"/>
              </a:ext>
            </a:extLst>
          </p:cNvPr>
          <p:cNvSpPr/>
          <p:nvPr/>
        </p:nvSpPr>
        <p:spPr>
          <a:xfrm>
            <a:off x="7493876" y="2454582"/>
            <a:ext cx="1471447" cy="1234549"/>
          </a:xfrm>
          <a:prstGeom prst="wedgeRoundRectCallout">
            <a:avLst>
              <a:gd name="adj1" fmla="val -77250"/>
              <a:gd name="adj2" fmla="val 28902"/>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「ダメ」って言う言葉が出たら、深呼吸するようにします。</a:t>
            </a:r>
          </a:p>
        </p:txBody>
      </p:sp>
      <p:sp>
        <p:nvSpPr>
          <p:cNvPr id="12" name="スライド番号プレースホルダー 4">
            <a:extLst>
              <a:ext uri="{FF2B5EF4-FFF2-40B4-BE49-F238E27FC236}">
                <a16:creationId xmlns:a16="http://schemas.microsoft.com/office/drawing/2014/main" id="{7EEA58FF-1EB4-4636-830F-7E9CCCA18B6D}"/>
              </a:ext>
            </a:extLst>
          </p:cNvPr>
          <p:cNvSpPr>
            <a:spLocks noGrp="1"/>
          </p:cNvSpPr>
          <p:nvPr>
            <p:ph type="sldNum" sz="quarter" idx="12"/>
          </p:nvPr>
        </p:nvSpPr>
        <p:spPr>
          <a:xfrm>
            <a:off x="7013315" y="6267973"/>
            <a:ext cx="2133600" cy="365125"/>
          </a:xfrm>
        </p:spPr>
        <p:txBody>
          <a:bodyPr/>
          <a:lstStyle/>
          <a:p>
            <a:fld id="{5C579F79-5A77-47F1-8C38-B038D01B811D}" type="slidenum">
              <a:rPr lang="ja-JP" altLang="en-US" smtClean="0"/>
              <a:pPr/>
              <a:t>93</a:t>
            </a:fld>
            <a:endParaRPr lang="ja-JP" altLang="en-US" dirty="0"/>
          </a:p>
        </p:txBody>
      </p:sp>
    </p:spTree>
    <p:extLst>
      <p:ext uri="{BB962C8B-B14F-4D97-AF65-F5344CB8AC3E}">
        <p14:creationId xmlns:p14="http://schemas.microsoft.com/office/powerpoint/2010/main" val="8888150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6CBD3-843C-0C18-26FE-02C2E9839486}"/>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95B00D8C-07D9-E974-B405-226CEDB0A671}"/>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B1BDF5F1-9708-307E-14C9-89735CD8DDFF}"/>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667D80A3-FE24-DEBD-601D-1D604DA4D91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6A1751D7-88BF-CFEB-9175-810B8D3092D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回避の方法の提案の前に強みに着目した声掛けを行う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55039FF1-80EB-EE39-72BE-D922BFE51419}"/>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a:t>
            </a: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自分に教えてくれれば片づけるのに。</a:t>
            </a:r>
          </a:p>
        </p:txBody>
      </p:sp>
      <p:sp>
        <p:nvSpPr>
          <p:cNvPr id="10" name="テキスト ボックス 9">
            <a:extLst>
              <a:ext uri="{FF2B5EF4-FFF2-40B4-BE49-F238E27FC236}">
                <a16:creationId xmlns:a16="http://schemas.microsoft.com/office/drawing/2014/main" id="{2FE8B7A2-6A00-F42D-94DE-B03D57F2EC6E}"/>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a:t>
            </a: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「仕舞わなくては」と思って片づけた</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（と思われる）</a:t>
            </a:r>
          </a:p>
        </p:txBody>
      </p:sp>
      <p:sp>
        <p:nvSpPr>
          <p:cNvPr id="19" name="テキスト ボックス 18">
            <a:extLst>
              <a:ext uri="{FF2B5EF4-FFF2-40B4-BE49-F238E27FC236}">
                <a16:creationId xmlns:a16="http://schemas.microsoft.com/office/drawing/2014/main" id="{16C2925E-38F4-A961-1DCF-04CD0FC73382}"/>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ヨーグルト</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をたくさん食べた</a:t>
            </a:r>
          </a:p>
        </p:txBody>
      </p:sp>
      <p:sp>
        <p:nvSpPr>
          <p:cNvPr id="24" name="テキスト ボックス 23">
            <a:extLst>
              <a:ext uri="{FF2B5EF4-FFF2-40B4-BE49-F238E27FC236}">
                <a16:creationId xmlns:a16="http://schemas.microsoft.com/office/drawing/2014/main" id="{EF86057A-8722-9B6E-D22B-5911161798F6}"/>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8C1FAB3B-10F6-DA4B-F76C-555001325FE6}"/>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6CE5F253-4FB0-8EC0-DD2B-AA6DABFC46B8}"/>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cxnSp>
        <p:nvCxnSpPr>
          <p:cNvPr id="6" name="直線矢印コネクタ 5">
            <a:extLst>
              <a:ext uri="{FF2B5EF4-FFF2-40B4-BE49-F238E27FC236}">
                <a16:creationId xmlns:a16="http://schemas.microsoft.com/office/drawing/2014/main" id="{BCCB9DA9-D65D-D58B-A18F-4CC46ED547AC}"/>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11304A4B-A3C5-3A7C-49B1-EAA6E43382A8}"/>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5FF8FB78-D10A-58FF-9B29-09D0BBC3CD44}"/>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7" name="吹き出し: 円形 6">
            <a:extLst>
              <a:ext uri="{FF2B5EF4-FFF2-40B4-BE49-F238E27FC236}">
                <a16:creationId xmlns:a16="http://schemas.microsoft.com/office/drawing/2014/main" id="{663FB391-BB8F-957C-209E-031448E0E806}"/>
              </a:ext>
            </a:extLst>
          </p:cNvPr>
          <p:cNvSpPr/>
          <p:nvPr/>
        </p:nvSpPr>
        <p:spPr bwMode="auto">
          <a:xfrm>
            <a:off x="3897206" y="1190703"/>
            <a:ext cx="3272930" cy="930897"/>
          </a:xfrm>
          <a:prstGeom prst="wedgeEllipseCallout">
            <a:avLst>
              <a:gd name="adj1" fmla="val -69189"/>
              <a:gd name="adj2" fmla="val 17566"/>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お母さんの健康のためにヨーグルトを出してるんですね。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8" name="吹き出し: 円形 7">
            <a:extLst>
              <a:ext uri="{FF2B5EF4-FFF2-40B4-BE49-F238E27FC236}">
                <a16:creationId xmlns:a16="http://schemas.microsoft.com/office/drawing/2014/main" id="{74331A8B-766F-20B5-30C0-3B56E780B283}"/>
              </a:ext>
            </a:extLst>
          </p:cNvPr>
          <p:cNvSpPr/>
          <p:nvPr/>
        </p:nvSpPr>
        <p:spPr bwMode="auto">
          <a:xfrm>
            <a:off x="4326419" y="5044410"/>
            <a:ext cx="2957208" cy="930897"/>
          </a:xfrm>
          <a:prstGeom prst="wedgeEllipseCallout">
            <a:avLst>
              <a:gd name="adj1" fmla="val -98794"/>
              <a:gd name="adj2" fmla="val -24233"/>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嘘をついているじゃなくて、忘れちゃうからかもしれませんね。</a:t>
            </a: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1" name="吹き出し: 円形 10">
            <a:extLst>
              <a:ext uri="{FF2B5EF4-FFF2-40B4-BE49-F238E27FC236}">
                <a16:creationId xmlns:a16="http://schemas.microsoft.com/office/drawing/2014/main" id="{FEDE0B09-FBD7-FC50-9615-318473E1E9A8}"/>
              </a:ext>
            </a:extLst>
          </p:cNvPr>
          <p:cNvSpPr/>
          <p:nvPr/>
        </p:nvSpPr>
        <p:spPr bwMode="auto">
          <a:xfrm>
            <a:off x="4188184" y="2298819"/>
            <a:ext cx="2957208" cy="930897"/>
          </a:xfrm>
          <a:prstGeom prst="wedgeEllipseCallout">
            <a:avLst>
              <a:gd name="adj1" fmla="val -59978"/>
              <a:gd name="adj2" fmla="val -12738"/>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お母さんは自分で片づけたいって思っておられるんですね。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2" name="吹き出し: 円形 11">
            <a:extLst>
              <a:ext uri="{FF2B5EF4-FFF2-40B4-BE49-F238E27FC236}">
                <a16:creationId xmlns:a16="http://schemas.microsoft.com/office/drawing/2014/main" id="{4F513315-FF5D-C51A-E81F-68CBAF7FB5B4}"/>
              </a:ext>
            </a:extLst>
          </p:cNvPr>
          <p:cNvSpPr/>
          <p:nvPr/>
        </p:nvSpPr>
        <p:spPr bwMode="auto">
          <a:xfrm>
            <a:off x="4340584" y="3983764"/>
            <a:ext cx="2957208" cy="930897"/>
          </a:xfrm>
          <a:prstGeom prst="wedgeEllipseCallout">
            <a:avLst>
              <a:gd name="adj1" fmla="val -90242"/>
              <a:gd name="adj2" fmla="val -39908"/>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介護をしっかりしていきたいって思っておられるんですね。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1DB2EB0-0FF1-9AA0-6242-1608DA35DE2D}"/>
              </a:ext>
            </a:extLst>
          </p:cNvPr>
          <p:cNvSpPr txBox="1"/>
          <p:nvPr/>
        </p:nvSpPr>
        <p:spPr>
          <a:xfrm>
            <a:off x="4133434" y="625150"/>
            <a:ext cx="2971373" cy="369332"/>
          </a:xfrm>
          <a:prstGeom prst="rect">
            <a:avLst/>
          </a:prstGeom>
          <a:solidFill>
            <a:srgbClr val="FF9999">
              <a:alpha val="26000"/>
            </a:srgbClr>
          </a:solidFill>
          <a:ln>
            <a:solidFill>
              <a:schemeClr val="dk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「強み」に着目した声掛け</a:t>
            </a:r>
          </a:p>
        </p:txBody>
      </p:sp>
      <p:sp>
        <p:nvSpPr>
          <p:cNvPr id="2" name="スライド番号プレースホルダー 1">
            <a:extLst>
              <a:ext uri="{FF2B5EF4-FFF2-40B4-BE49-F238E27FC236}">
                <a16:creationId xmlns:a16="http://schemas.microsoft.com/office/drawing/2014/main" id="{7AF7A4E8-49C3-4A42-98F8-5710F6FB645C}"/>
              </a:ext>
            </a:extLst>
          </p:cNvPr>
          <p:cNvSpPr>
            <a:spLocks noGrp="1"/>
          </p:cNvSpPr>
          <p:nvPr>
            <p:ph type="sldNum" sz="quarter" idx="12"/>
          </p:nvPr>
        </p:nvSpPr>
        <p:spPr>
          <a:xfrm>
            <a:off x="7010400" y="6173170"/>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1" name="四角形: 角を丸くする 20">
            <a:extLst>
              <a:ext uri="{FF2B5EF4-FFF2-40B4-BE49-F238E27FC236}">
                <a16:creationId xmlns:a16="http://schemas.microsoft.com/office/drawing/2014/main" id="{39A8824E-93C6-4037-ACE2-852572466222}"/>
              </a:ext>
            </a:extLst>
          </p:cNvPr>
          <p:cNvSpPr/>
          <p:nvPr/>
        </p:nvSpPr>
        <p:spPr>
          <a:xfrm>
            <a:off x="126124" y="85838"/>
            <a:ext cx="692583" cy="4500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再掲</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7437898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5DCF-24FB-0A3B-9BAA-249B2DA3BC2B}"/>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122B5686-2061-7BED-425C-CD5970225CA4}"/>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300E6C01-8F37-B40B-9D4D-7FDBC739961E}"/>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5F29ABA9-71E3-D105-3C79-4E1C01F7191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CC546D75-75B3-3CBD-B6AC-9DCB91225400}"/>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虐待が生じる契機をとらえ、回避の方法を考える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6CFE49D1-85C8-6FB7-1B71-DA69D523FAB7}"/>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隠すなんて卑怯だし、自分に教えてくれれば片づけるのに。</a:t>
            </a:r>
          </a:p>
        </p:txBody>
      </p:sp>
      <p:sp>
        <p:nvSpPr>
          <p:cNvPr id="10" name="テキスト ボックス 9">
            <a:extLst>
              <a:ext uri="{FF2B5EF4-FFF2-40B4-BE49-F238E27FC236}">
                <a16:creationId xmlns:a16="http://schemas.microsoft.com/office/drawing/2014/main" id="{2EA44A69-F368-2544-9E9C-C6ADD5AF9778}"/>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紙パンツが汚れて、「仕舞わなくては」と思って片づけた（と思われる）</a:t>
            </a:r>
          </a:p>
        </p:txBody>
      </p:sp>
      <p:sp>
        <p:nvSpPr>
          <p:cNvPr id="19" name="テキスト ボックス 18">
            <a:extLst>
              <a:ext uri="{FF2B5EF4-FFF2-40B4-BE49-F238E27FC236}">
                <a16:creationId xmlns:a16="http://schemas.microsoft.com/office/drawing/2014/main" id="{ED59BDE9-26C1-831A-ADDF-CBB10A9CD97E}"/>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ヨーグルトをたくさん食べた</a:t>
            </a:r>
          </a:p>
        </p:txBody>
      </p:sp>
      <p:sp>
        <p:nvSpPr>
          <p:cNvPr id="20" name="矢印: 下 19">
            <a:extLst>
              <a:ext uri="{FF2B5EF4-FFF2-40B4-BE49-F238E27FC236}">
                <a16:creationId xmlns:a16="http://schemas.microsoft.com/office/drawing/2014/main" id="{0F79C5AB-7EE9-E9AA-9883-FEA748200DD2}"/>
              </a:ext>
            </a:extLst>
          </p:cNvPr>
          <p:cNvSpPr/>
          <p:nvPr/>
        </p:nvSpPr>
        <p:spPr bwMode="auto">
          <a:xfrm rot="16200000">
            <a:off x="5544525" y="78304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1" name="矢印: 下 20">
            <a:extLst>
              <a:ext uri="{FF2B5EF4-FFF2-40B4-BE49-F238E27FC236}">
                <a16:creationId xmlns:a16="http://schemas.microsoft.com/office/drawing/2014/main" id="{FEFAD3C2-0187-311D-AB45-B772FBB1F8D9}"/>
              </a:ext>
            </a:extLst>
          </p:cNvPr>
          <p:cNvSpPr/>
          <p:nvPr/>
        </p:nvSpPr>
        <p:spPr bwMode="auto">
          <a:xfrm rot="16200000">
            <a:off x="5544525" y="162641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2" name="矢印: 下 21">
            <a:extLst>
              <a:ext uri="{FF2B5EF4-FFF2-40B4-BE49-F238E27FC236}">
                <a16:creationId xmlns:a16="http://schemas.microsoft.com/office/drawing/2014/main" id="{D46AB74C-33F6-78E6-FC9A-F33CD707D2A4}"/>
              </a:ext>
            </a:extLst>
          </p:cNvPr>
          <p:cNvSpPr/>
          <p:nvPr/>
        </p:nvSpPr>
        <p:spPr bwMode="auto">
          <a:xfrm rot="16200000">
            <a:off x="5544525" y="269591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4" name="テキスト ボックス 23">
            <a:extLst>
              <a:ext uri="{FF2B5EF4-FFF2-40B4-BE49-F238E27FC236}">
                <a16:creationId xmlns:a16="http://schemas.microsoft.com/office/drawing/2014/main" id="{1C383D19-9C2E-5DFE-8D2B-72E0664D5525}"/>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AC4AF45B-0C9A-C1C8-8E4F-8FE04680BFA4}"/>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F429FAEF-174D-C4C5-F816-1AC8766ADCD3}"/>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sp>
        <p:nvSpPr>
          <p:cNvPr id="27" name="矢印: 下 26">
            <a:extLst>
              <a:ext uri="{FF2B5EF4-FFF2-40B4-BE49-F238E27FC236}">
                <a16:creationId xmlns:a16="http://schemas.microsoft.com/office/drawing/2014/main" id="{D6C0DCA1-C1F6-2CA9-0098-5464209EDE91}"/>
              </a:ext>
            </a:extLst>
          </p:cNvPr>
          <p:cNvSpPr/>
          <p:nvPr/>
        </p:nvSpPr>
        <p:spPr bwMode="auto">
          <a:xfrm rot="16200000">
            <a:off x="5041464" y="3567165"/>
            <a:ext cx="276638" cy="2745607"/>
          </a:xfrm>
          <a:custGeom>
            <a:avLst/>
            <a:gdLst>
              <a:gd name="connsiteX0" fmla="*/ 0 w 276638"/>
              <a:gd name="connsiteY0" fmla="*/ 2607288 h 2745607"/>
              <a:gd name="connsiteX1" fmla="*/ 69160 w 276638"/>
              <a:gd name="connsiteY1" fmla="*/ 2607288 h 2745607"/>
              <a:gd name="connsiteX2" fmla="*/ 69160 w 276638"/>
              <a:gd name="connsiteY2" fmla="*/ 0 h 2745607"/>
              <a:gd name="connsiteX3" fmla="*/ 207479 w 276638"/>
              <a:gd name="connsiteY3" fmla="*/ 0 h 2745607"/>
              <a:gd name="connsiteX4" fmla="*/ 207479 w 276638"/>
              <a:gd name="connsiteY4" fmla="*/ 2607288 h 2745607"/>
              <a:gd name="connsiteX5" fmla="*/ 276638 w 276638"/>
              <a:gd name="connsiteY5" fmla="*/ 2607288 h 2745607"/>
              <a:gd name="connsiteX6" fmla="*/ 138319 w 276638"/>
              <a:gd name="connsiteY6" fmla="*/ 2745607 h 2745607"/>
              <a:gd name="connsiteX7" fmla="*/ 0 w 276638"/>
              <a:gd name="connsiteY7" fmla="*/ 2607288 h 274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38" h="2745607" extrusionOk="0">
                <a:moveTo>
                  <a:pt x="0" y="2607288"/>
                </a:moveTo>
                <a:cubicBezTo>
                  <a:pt x="34204" y="2606485"/>
                  <a:pt x="43527" y="2603076"/>
                  <a:pt x="69160" y="2607288"/>
                </a:cubicBezTo>
                <a:cubicBezTo>
                  <a:pt x="202042" y="2209776"/>
                  <a:pt x="-15791" y="1149919"/>
                  <a:pt x="69160" y="0"/>
                </a:cubicBezTo>
                <a:cubicBezTo>
                  <a:pt x="120148" y="9570"/>
                  <a:pt x="191173" y="8047"/>
                  <a:pt x="207479" y="0"/>
                </a:cubicBezTo>
                <a:cubicBezTo>
                  <a:pt x="227666" y="891039"/>
                  <a:pt x="359959" y="1491779"/>
                  <a:pt x="207479" y="2607288"/>
                </a:cubicBezTo>
                <a:cubicBezTo>
                  <a:pt x="218037" y="2610146"/>
                  <a:pt x="265812" y="2601841"/>
                  <a:pt x="276638" y="2607288"/>
                </a:cubicBezTo>
                <a:cubicBezTo>
                  <a:pt x="209118" y="2661708"/>
                  <a:pt x="177712" y="2684146"/>
                  <a:pt x="138319" y="2745607"/>
                </a:cubicBezTo>
                <a:cubicBezTo>
                  <a:pt x="81341" y="2677087"/>
                  <a:pt x="54109" y="2658755"/>
                  <a:pt x="0" y="2607288"/>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8" name="テキスト ボックス 27">
            <a:extLst>
              <a:ext uri="{FF2B5EF4-FFF2-40B4-BE49-F238E27FC236}">
                <a16:creationId xmlns:a16="http://schemas.microsoft.com/office/drawing/2014/main" id="{9314FF0D-E706-2816-03C5-5AF44B24576B}"/>
              </a:ext>
            </a:extLst>
          </p:cNvPr>
          <p:cNvSpPr txBox="1"/>
          <p:nvPr/>
        </p:nvSpPr>
        <p:spPr>
          <a:xfrm>
            <a:off x="6648682" y="1007504"/>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ヨーグルトの量が多いのかもしれないですね。主治医に相談してみましょうか。</a:t>
            </a:r>
          </a:p>
        </p:txBody>
      </p:sp>
      <p:sp>
        <p:nvSpPr>
          <p:cNvPr id="29" name="テキスト ボックス 28">
            <a:extLst>
              <a:ext uri="{FF2B5EF4-FFF2-40B4-BE49-F238E27FC236}">
                <a16:creationId xmlns:a16="http://schemas.microsoft.com/office/drawing/2014/main" id="{ACB20589-D6D7-21F7-20C3-B5889C30C5CA}"/>
              </a:ext>
            </a:extLst>
          </p:cNvPr>
          <p:cNvSpPr txBox="1"/>
          <p:nvPr/>
        </p:nvSpPr>
        <p:spPr>
          <a:xfrm>
            <a:off x="6648682" y="2328532"/>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汚れた紙パンツを入れる場所が分かるようにしてみましょうか？</a:t>
            </a:r>
          </a:p>
        </p:txBody>
      </p:sp>
      <p:sp>
        <p:nvSpPr>
          <p:cNvPr id="30" name="テキスト ボックス 29">
            <a:extLst>
              <a:ext uri="{FF2B5EF4-FFF2-40B4-BE49-F238E27FC236}">
                <a16:creationId xmlns:a16="http://schemas.microsoft.com/office/drawing/2014/main" id="{CE3874C2-DD0D-026A-553D-5EA487436D1B}"/>
              </a:ext>
            </a:extLst>
          </p:cNvPr>
          <p:cNvSpPr txBox="1"/>
          <p:nvPr/>
        </p:nvSpPr>
        <p:spPr>
          <a:xfrm>
            <a:off x="6648682" y="3653266"/>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カッとなった時、叩いたり蹴ったりしないで、発散できる方法を考えましょう。</a:t>
            </a:r>
          </a:p>
        </p:txBody>
      </p:sp>
      <p:sp>
        <p:nvSpPr>
          <p:cNvPr id="31" name="テキスト ボックス 30">
            <a:extLst>
              <a:ext uri="{FF2B5EF4-FFF2-40B4-BE49-F238E27FC236}">
                <a16:creationId xmlns:a16="http://schemas.microsoft.com/office/drawing/2014/main" id="{185E5C4D-85B4-9322-41AE-03F3F6C577DE}"/>
              </a:ext>
            </a:extLst>
          </p:cNvPr>
          <p:cNvSpPr txBox="1"/>
          <p:nvPr/>
        </p:nvSpPr>
        <p:spPr>
          <a:xfrm>
            <a:off x="6648682" y="4986944"/>
            <a:ext cx="2203215" cy="923330"/>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息子さんが怒鳴りだした時、その場を離れることができますか？</a:t>
            </a:r>
          </a:p>
        </p:txBody>
      </p:sp>
      <p:cxnSp>
        <p:nvCxnSpPr>
          <p:cNvPr id="6" name="直線矢印コネクタ 5">
            <a:extLst>
              <a:ext uri="{FF2B5EF4-FFF2-40B4-BE49-F238E27FC236}">
                <a16:creationId xmlns:a16="http://schemas.microsoft.com/office/drawing/2014/main" id="{3390237F-AAF8-B83F-BBE6-CF83664EC92E}"/>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6816FF01-0C3A-BBA9-EB2C-2B8372C2A724}"/>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BC5CCA69-D0B0-5AE2-3B9E-258B70A9AADA}"/>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テキスト ボックス 1">
            <a:extLst>
              <a:ext uri="{FF2B5EF4-FFF2-40B4-BE49-F238E27FC236}">
                <a16:creationId xmlns:a16="http://schemas.microsoft.com/office/drawing/2014/main" id="{B85C8F8C-2D98-61BF-3AD8-C8C848632392}"/>
              </a:ext>
            </a:extLst>
          </p:cNvPr>
          <p:cNvSpPr txBox="1"/>
          <p:nvPr/>
        </p:nvSpPr>
        <p:spPr>
          <a:xfrm>
            <a:off x="6133996" y="576984"/>
            <a:ext cx="2971373" cy="369332"/>
          </a:xfrm>
          <a:prstGeom prst="rect">
            <a:avLst/>
          </a:prstGeom>
          <a:solidFill>
            <a:schemeClr val="accent1">
              <a:alpha val="26000"/>
            </a:schemeClr>
          </a:solidFill>
          <a:ln>
            <a:solidFill>
              <a:schemeClr val="dk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場面を回避するための提案</a:t>
            </a:r>
          </a:p>
        </p:txBody>
      </p:sp>
      <p:sp>
        <p:nvSpPr>
          <p:cNvPr id="7" name="スライド番号プレースホルダー 6">
            <a:extLst>
              <a:ext uri="{FF2B5EF4-FFF2-40B4-BE49-F238E27FC236}">
                <a16:creationId xmlns:a16="http://schemas.microsoft.com/office/drawing/2014/main" id="{F197CCF1-9906-4EE7-9F5A-2FBD7EB6C514}"/>
              </a:ext>
            </a:extLst>
          </p:cNvPr>
          <p:cNvSpPr>
            <a:spLocks noGrp="1"/>
          </p:cNvSpPr>
          <p:nvPr>
            <p:ph type="sldNum" sz="quarter" idx="12"/>
          </p:nvPr>
        </p:nvSpPr>
        <p:spPr>
          <a:xfrm>
            <a:off x="7036012" y="6216739"/>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 name="四角形: 角を丸くする 31">
            <a:extLst>
              <a:ext uri="{FF2B5EF4-FFF2-40B4-BE49-F238E27FC236}">
                <a16:creationId xmlns:a16="http://schemas.microsoft.com/office/drawing/2014/main" id="{9903B181-5A14-41DC-B62F-167DBB8F9C7D}"/>
              </a:ext>
            </a:extLst>
          </p:cNvPr>
          <p:cNvSpPr/>
          <p:nvPr/>
        </p:nvSpPr>
        <p:spPr>
          <a:xfrm>
            <a:off x="126124" y="85838"/>
            <a:ext cx="692583" cy="4500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再掲</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5625198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E260CEE-5AD3-1163-D092-0BE1E5F0EEAA}"/>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当事者と一緒に</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テキスト ボックス 2">
            <a:extLst>
              <a:ext uri="{FF2B5EF4-FFF2-40B4-BE49-F238E27FC236}">
                <a16:creationId xmlns:a16="http://schemas.microsoft.com/office/drawing/2014/main" id="{4EC2ABBA-E0B7-5855-061C-0AC293FE3B94}"/>
              </a:ext>
            </a:extLst>
          </p:cNvPr>
          <p:cNvSpPr txBox="1"/>
          <p:nvPr/>
        </p:nvSpPr>
        <p:spPr>
          <a:xfrm>
            <a:off x="666348" y="936588"/>
            <a:ext cx="796579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虐待という事象そのものを解消していくために、その事象の前に起きたことを聞き取り、</a:t>
            </a:r>
            <a:endParaRPr kumimoji="1" lang="en-US" altLang="ja-JP"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次に同じような場面が来た時、虐待を回避するために何をするか（何ができるか）を、</a:t>
            </a:r>
            <a:endParaRPr kumimoji="1" lang="en-US" altLang="ja-JP"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一緒に検討する。</a:t>
            </a:r>
            <a:endParaRPr kumimoji="1" lang="en-US" altLang="ja-JP"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その際、ストレングスの視点で当事者の「がんばり」「思い」を受けとめる言葉かけを行い、解決のための動機づけとする。</a:t>
            </a:r>
            <a:endParaRPr kumimoji="1" lang="en-US" altLang="ja-JP"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 name="正方形/長方形 3">
            <a:extLst>
              <a:ext uri="{FF2B5EF4-FFF2-40B4-BE49-F238E27FC236}">
                <a16:creationId xmlns:a16="http://schemas.microsoft.com/office/drawing/2014/main" id="{89867C2E-B03E-9B6E-156C-0CDADF7A1B5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pic>
        <p:nvPicPr>
          <p:cNvPr id="4098" name="Picture 2" descr="第2回 FSCマークのロゴや文字は何を表す？｜FSC応援プロジェクト">
            <a:extLst>
              <a:ext uri="{FF2B5EF4-FFF2-40B4-BE49-F238E27FC236}">
                <a16:creationId xmlns:a16="http://schemas.microsoft.com/office/drawing/2014/main" id="{BF1A98AB-18F2-72AD-9759-AA4562E78BF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64306" y="4222042"/>
            <a:ext cx="2254766" cy="2254766"/>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円形 5">
            <a:extLst>
              <a:ext uri="{FF2B5EF4-FFF2-40B4-BE49-F238E27FC236}">
                <a16:creationId xmlns:a16="http://schemas.microsoft.com/office/drawing/2014/main" id="{F0B36E43-FE85-3DC3-447D-C9833DED109F}"/>
              </a:ext>
            </a:extLst>
          </p:cNvPr>
          <p:cNvSpPr/>
          <p:nvPr/>
        </p:nvSpPr>
        <p:spPr>
          <a:xfrm>
            <a:off x="3619072" y="4476018"/>
            <a:ext cx="3326477" cy="1738518"/>
          </a:xfrm>
          <a:prstGeom prst="wedgeEllipseCallout">
            <a:avLst>
              <a:gd name="adj1" fmla="val -64452"/>
              <a:gd name="adj2" fmla="val 648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「ねねちゃんのママがうさぎのぬいぐるみ</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でストレスを発散する」みたいな代替行為の提案もあり得ます。</a:t>
            </a:r>
          </a:p>
        </p:txBody>
      </p:sp>
      <p:sp>
        <p:nvSpPr>
          <p:cNvPr id="5" name="スライド番号プレースホルダー 4">
            <a:extLst>
              <a:ext uri="{FF2B5EF4-FFF2-40B4-BE49-F238E27FC236}">
                <a16:creationId xmlns:a16="http://schemas.microsoft.com/office/drawing/2014/main" id="{8CC9E540-CC7F-4E16-B039-A9D67790A0A2}"/>
              </a:ext>
            </a:extLst>
          </p:cNvPr>
          <p:cNvSpPr>
            <a:spLocks noGrp="1"/>
          </p:cNvSpPr>
          <p:nvPr>
            <p:ph type="sldNum" sz="quarter" idx="12"/>
          </p:nvPr>
        </p:nvSpPr>
        <p:spPr>
          <a:xfrm>
            <a:off x="8813258" y="6214536"/>
            <a:ext cx="20574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EF9944-A4F6-4C59-AEBD-678D6480B8EA}" type="slidenum">
              <a:rPr kumimoji="1" lang="en-US" sz="82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96</a:t>
            </a:fld>
            <a:endParaRPr kumimoji="1" lang="en-US" sz="825"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8" name="四角形: 角を丸くする 7">
            <a:extLst>
              <a:ext uri="{FF2B5EF4-FFF2-40B4-BE49-F238E27FC236}">
                <a16:creationId xmlns:a16="http://schemas.microsoft.com/office/drawing/2014/main" id="{5ECD4580-7DF6-4FD4-AF67-809E30E43B60}"/>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22960081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D638-8968-8D9B-DB18-788F74090D47}"/>
            </a:ext>
          </a:extLst>
        </p:cNvPr>
        <p:cNvGrpSpPr/>
        <p:nvPr/>
      </p:nvGrpSpPr>
      <p:grpSpPr>
        <a:xfrm>
          <a:off x="0" y="0"/>
          <a:ext cx="0" cy="0"/>
          <a:chOff x="0" y="0"/>
          <a:chExt cx="0" cy="0"/>
        </a:xfrm>
      </p:grpSpPr>
      <p:pic>
        <p:nvPicPr>
          <p:cNvPr id="3074" name="Picture 2" descr="らせん イラスト フリー に対する画像結果">
            <a:extLst>
              <a:ext uri="{FF2B5EF4-FFF2-40B4-BE49-F238E27FC236}">
                <a16:creationId xmlns:a16="http://schemas.microsoft.com/office/drawing/2014/main" id="{78CCD12A-51DE-13C1-6F76-F12132F02D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364829">
            <a:off x="1439009" y="733843"/>
            <a:ext cx="5608298" cy="5608298"/>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EB08A0A1-6DF9-43E7-E6C1-49F5554EE6D7}"/>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「思い」「がんばり」を強め、悪い「こと」のループを変換する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正方形/長方形 2">
            <a:extLst>
              <a:ext uri="{FF2B5EF4-FFF2-40B4-BE49-F238E27FC236}">
                <a16:creationId xmlns:a16="http://schemas.microsoft.com/office/drawing/2014/main" id="{386F1621-40BB-6DA5-B69B-B5C91772EA0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テキスト ボックス 3">
            <a:extLst>
              <a:ext uri="{FF2B5EF4-FFF2-40B4-BE49-F238E27FC236}">
                <a16:creationId xmlns:a16="http://schemas.microsoft.com/office/drawing/2014/main" id="{8616E01C-9932-6981-FCB3-093822FCB99E}"/>
              </a:ext>
            </a:extLst>
          </p:cNvPr>
          <p:cNvSpPr txBox="1"/>
          <p:nvPr/>
        </p:nvSpPr>
        <p:spPr>
          <a:xfrm>
            <a:off x="1037982" y="5385947"/>
            <a:ext cx="2159541"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相手を大切に思っているから起きている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テキスト ボックス 4">
            <a:extLst>
              <a:ext uri="{FF2B5EF4-FFF2-40B4-BE49-F238E27FC236}">
                <a16:creationId xmlns:a16="http://schemas.microsoft.com/office/drawing/2014/main" id="{44DEC2CC-CFE8-3465-2767-C64A5CE722BE}"/>
              </a:ext>
            </a:extLst>
          </p:cNvPr>
          <p:cNvSpPr txBox="1"/>
          <p:nvPr/>
        </p:nvSpPr>
        <p:spPr>
          <a:xfrm>
            <a:off x="6308203" y="3076327"/>
            <a:ext cx="2661626" cy="2031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起きている「こと」はダメなこと。</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これが「イヤ」「許せない」って思っていることはなんですか？？と聞き、当事者同士の対話を促進する。</a:t>
            </a:r>
          </a:p>
        </p:txBody>
      </p:sp>
      <p:sp>
        <p:nvSpPr>
          <p:cNvPr id="6" name="テキスト ボックス 5">
            <a:extLst>
              <a:ext uri="{FF2B5EF4-FFF2-40B4-BE49-F238E27FC236}">
                <a16:creationId xmlns:a16="http://schemas.microsoft.com/office/drawing/2014/main" id="{A4579C2A-679C-FA4B-B705-A56C6E42EA1A}"/>
              </a:ext>
            </a:extLst>
          </p:cNvPr>
          <p:cNvSpPr txBox="1"/>
          <p:nvPr/>
        </p:nvSpPr>
        <p:spPr>
          <a:xfrm>
            <a:off x="0" y="5038211"/>
            <a:ext cx="2402732"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〇</a:t>
            </a:r>
          </a:p>
        </p:txBody>
      </p:sp>
      <p:pic>
        <p:nvPicPr>
          <p:cNvPr id="8" name="Picture 4" descr="バツのマークのイラスト「×」">
            <a:extLst>
              <a:ext uri="{FF2B5EF4-FFF2-40B4-BE49-F238E27FC236}">
                <a16:creationId xmlns:a16="http://schemas.microsoft.com/office/drawing/2014/main" id="{25D95AB9-AAC8-47F2-A295-26DFEA17CC2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7174060" y="2091447"/>
            <a:ext cx="1001587" cy="1001587"/>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a:extLst>
              <a:ext uri="{FF2B5EF4-FFF2-40B4-BE49-F238E27FC236}">
                <a16:creationId xmlns:a16="http://schemas.microsoft.com/office/drawing/2014/main" id="{5B60BCD6-14F5-4528-9018-9EEBE64E5A50}"/>
              </a:ext>
            </a:extLst>
          </p:cNvPr>
          <p:cNvSpPr>
            <a:spLocks noGrp="1"/>
          </p:cNvSpPr>
          <p:nvPr>
            <p:ph type="sldNum" sz="quarter" idx="12"/>
          </p:nvPr>
        </p:nvSpPr>
        <p:spPr>
          <a:xfrm>
            <a:off x="7034328" y="6216381"/>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180243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D638-8968-8D9B-DB18-788F74090D4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B08A0A1-6DF9-43E7-E6C1-49F5554EE6D7}"/>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虐待対応従事者の安心・安全の確保</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正方形/長方形 2">
            <a:extLst>
              <a:ext uri="{FF2B5EF4-FFF2-40B4-BE49-F238E27FC236}">
                <a16:creationId xmlns:a16="http://schemas.microsoft.com/office/drawing/2014/main" id="{386F1621-40BB-6DA5-B69B-B5C91772EA0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スライド番号プレースホルダー 6">
            <a:extLst>
              <a:ext uri="{FF2B5EF4-FFF2-40B4-BE49-F238E27FC236}">
                <a16:creationId xmlns:a16="http://schemas.microsoft.com/office/drawing/2014/main" id="{5B60BCD6-14F5-4528-9018-9EEBE64E5A50}"/>
              </a:ext>
            </a:extLst>
          </p:cNvPr>
          <p:cNvSpPr>
            <a:spLocks noGrp="1"/>
          </p:cNvSpPr>
          <p:nvPr>
            <p:ph type="sldNum" sz="quarter" idx="12"/>
          </p:nvPr>
        </p:nvSpPr>
        <p:spPr>
          <a:xfrm>
            <a:off x="7034328" y="6216381"/>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コンテンツ プレースホルダー 3"/>
          <p:cNvSpPr txBox="1">
            <a:spLocks/>
          </p:cNvSpPr>
          <p:nvPr/>
        </p:nvSpPr>
        <p:spPr>
          <a:xfrm>
            <a:off x="626941" y="1372229"/>
            <a:ext cx="7890117" cy="3725288"/>
          </a:xfrm>
          <a:prstGeom prst="rect">
            <a:avLst/>
          </a:prstGeom>
          <a:ln>
            <a:solidFill>
              <a:schemeClr val="accent1">
                <a:shade val="15000"/>
              </a:schemeClr>
            </a:solidFill>
          </a:ln>
        </p:spPr>
        <p:txBody>
          <a:bodyPr>
            <a:norm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u"/>
            </a:pPr>
            <a:endParaRPr lang="en-US" altLang="ja-JP" sz="16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800" kern="0" dirty="0">
                <a:latin typeface="UD デジタル 教科書体 NK-R" panose="02020400000000000000" pitchFamily="18" charset="-128"/>
                <a:ea typeface="UD デジタル 教科書体 NK-R" panose="02020400000000000000" pitchFamily="18" charset="-128"/>
              </a:rPr>
              <a:t>虐待対応従事者が安心・安全に対応していける環境の整備</a:t>
            </a:r>
            <a:endParaRPr lang="en-US" altLang="ja-JP" sz="28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endParaRPr lang="en-US" altLang="ja-JP" sz="28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800" kern="0" dirty="0">
                <a:latin typeface="UD デジタル 教科書体 NK-R" panose="02020400000000000000" pitchFamily="18" charset="-128"/>
                <a:ea typeface="UD デジタル 教科書体 NK-R" panose="02020400000000000000" pitchFamily="18" charset="-128"/>
              </a:rPr>
              <a:t>心身の健康を保てるチーム形成</a:t>
            </a:r>
            <a:endParaRPr lang="en-US" altLang="ja-JP" sz="28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endParaRPr lang="en-US" altLang="ja-JP" sz="28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800" kern="0" dirty="0">
                <a:latin typeface="UD デジタル 教科書体 NK-R" panose="02020400000000000000" pitchFamily="18" charset="-128"/>
                <a:ea typeface="UD デジタル 教科書体 NK-R" panose="02020400000000000000" pitchFamily="18" charset="-128"/>
              </a:rPr>
              <a:t>虐待対応従事者の安全の確保が最優先</a:t>
            </a:r>
          </a:p>
        </p:txBody>
      </p:sp>
    </p:spTree>
    <p:extLst>
      <p:ext uri="{BB962C8B-B14F-4D97-AF65-F5344CB8AC3E}">
        <p14:creationId xmlns:p14="http://schemas.microsoft.com/office/powerpoint/2010/main" val="8528948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382B1-51CD-AE4D-5530-429BC19AD476}"/>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5264EC3E-A60B-BA7C-7426-935FAED763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459069"/>
          </a:xfrm>
          <a:prstGeom prst="rect">
            <a:avLst/>
          </a:prstGeom>
        </p:spPr>
      </p:pic>
      <p:sp>
        <p:nvSpPr>
          <p:cNvPr id="2" name="テキスト ボックス 1">
            <a:extLst>
              <a:ext uri="{FF2B5EF4-FFF2-40B4-BE49-F238E27FC236}">
                <a16:creationId xmlns:a16="http://schemas.microsoft.com/office/drawing/2014/main" id="{0317ECD4-6949-69C7-ECAB-4321E1776FA1}"/>
              </a:ext>
            </a:extLst>
          </p:cNvPr>
          <p:cNvSpPr txBox="1"/>
          <p:nvPr/>
        </p:nvSpPr>
        <p:spPr>
          <a:xfrm>
            <a:off x="140277" y="6459069"/>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3" name="スライド番号プレースホルダー 2">
            <a:extLst>
              <a:ext uri="{FF2B5EF4-FFF2-40B4-BE49-F238E27FC236}">
                <a16:creationId xmlns:a16="http://schemas.microsoft.com/office/drawing/2014/main" id="{D82387B6-A779-40DB-B327-A658640AE15B}"/>
              </a:ext>
            </a:extLst>
          </p:cNvPr>
          <p:cNvSpPr>
            <a:spLocks noGrp="1"/>
          </p:cNvSpPr>
          <p:nvPr>
            <p:ph type="sldNum" sz="quarter" idx="12"/>
          </p:nvPr>
        </p:nvSpPr>
        <p:spPr/>
        <p:txBody>
          <a:bodyPr/>
          <a:lstStyle/>
          <a:p>
            <a:pPr algn="l"/>
            <a:fld id="{FAEF9944-A4F6-4C59-AEBD-678D6480B8EA}" type="slidenum">
              <a:rPr lang="en-US" smtClean="0"/>
              <a:pPr algn="l"/>
              <a:t>99</a:t>
            </a:fld>
            <a:endParaRPr lang="en-US" dirty="0"/>
          </a:p>
        </p:txBody>
      </p:sp>
      <p:sp>
        <p:nvSpPr>
          <p:cNvPr id="6" name="スライド番号プレースホルダー 4">
            <a:extLst>
              <a:ext uri="{FF2B5EF4-FFF2-40B4-BE49-F238E27FC236}">
                <a16:creationId xmlns:a16="http://schemas.microsoft.com/office/drawing/2014/main" id="{575EE93E-96EC-45D7-A323-F726FE708B64}"/>
              </a:ext>
            </a:extLst>
          </p:cNvPr>
          <p:cNvSpPr txBox="1">
            <a:spLocks/>
          </p:cNvSpPr>
          <p:nvPr/>
        </p:nvSpPr>
        <p:spPr>
          <a:xfrm>
            <a:off x="7010399" y="6538913"/>
            <a:ext cx="2133600" cy="365125"/>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825" kern="1200">
                <a:solidFill>
                  <a:schemeClr val="tx1">
                    <a:tint val="75000"/>
                  </a:schemeClr>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5C579F79-5A77-47F1-8C38-B038D01B811D}" type="slidenum">
              <a:rPr lang="ja-JP" altLang="en-US" smtClean="0"/>
              <a:pPr/>
              <a:t>99</a:t>
            </a:fld>
            <a:endParaRPr lang="ja-JP" altLang="en-US" dirty="0"/>
          </a:p>
        </p:txBody>
      </p:sp>
    </p:spTree>
    <p:extLst>
      <p:ext uri="{BB962C8B-B14F-4D97-AF65-F5344CB8AC3E}">
        <p14:creationId xmlns:p14="http://schemas.microsoft.com/office/powerpoint/2010/main" val="37368386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デザインの設定">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4.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天空">
  <a:themeElements>
    <a:clrScheme name="天空">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0.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33851</TotalTime>
  <Words>17632</Words>
  <Application>Microsoft Office PowerPoint</Application>
  <PresentationFormat>画面に合わせる (4:3)</PresentationFormat>
  <Paragraphs>1926</Paragraphs>
  <Slides>102</Slides>
  <Notes>102</Notes>
  <HiddenSlides>0</HiddenSlides>
  <MMClips>0</MMClips>
  <ScaleCrop>false</ScaleCrop>
  <HeadingPairs>
    <vt:vector size="6" baseType="variant">
      <vt:variant>
        <vt:lpstr>使用されているフォント</vt:lpstr>
      </vt:variant>
      <vt:variant>
        <vt:i4>20</vt:i4>
      </vt:variant>
      <vt:variant>
        <vt:lpstr>テーマ</vt:lpstr>
      </vt:variant>
      <vt:variant>
        <vt:i4>19</vt:i4>
      </vt:variant>
      <vt:variant>
        <vt:lpstr>スライド タイトル</vt:lpstr>
      </vt:variant>
      <vt:variant>
        <vt:i4>102</vt:i4>
      </vt:variant>
    </vt:vector>
  </HeadingPairs>
  <TitlesOfParts>
    <vt:vector size="141" baseType="lpstr">
      <vt:lpstr>BIZ UDPゴシック</vt:lpstr>
      <vt:lpstr>BIZ UDゴシック</vt:lpstr>
      <vt:lpstr>HGP創英角ﾎﾟｯﾌﾟ体</vt:lpstr>
      <vt:lpstr>HG丸ｺﾞｼｯｸM-PRO</vt:lpstr>
      <vt:lpstr>Meiryo UI</vt:lpstr>
      <vt:lpstr>ＭＳ Ｐゴシック</vt:lpstr>
      <vt:lpstr>MS UI Gothic</vt:lpstr>
      <vt:lpstr>UD デジタル 教科書体 N-B</vt:lpstr>
      <vt:lpstr>UD デジタル 教科書体 NK-R</vt:lpstr>
      <vt:lpstr>UD デジタル 教科書体 NP-B</vt:lpstr>
      <vt:lpstr>UD デジタル 教科書体 NP-R</vt:lpstr>
      <vt:lpstr>メイリオ</vt:lpstr>
      <vt:lpstr>游ゴシック</vt:lpstr>
      <vt:lpstr>Arial</vt:lpstr>
      <vt:lpstr>Calibri</vt:lpstr>
      <vt:lpstr>Calibri Light</vt:lpstr>
      <vt:lpstr>Trebuchet MS</vt:lpstr>
      <vt:lpstr>Wingdings</vt:lpstr>
      <vt:lpstr>Wingdings 2</vt:lpstr>
      <vt:lpstr>Wingdings 3</vt:lpstr>
      <vt:lpstr>デザインの設定</vt:lpstr>
      <vt:lpstr>天空</vt:lpstr>
      <vt:lpstr>HDOfficeLightV0</vt:lpstr>
      <vt:lpstr>標準デザイン</vt:lpstr>
      <vt:lpstr>1_デザインの設定</vt:lpstr>
      <vt:lpstr>2_デザインの設定</vt:lpstr>
      <vt:lpstr>Office テーマ</vt:lpstr>
      <vt:lpstr>2_HDOfficeLightV0</vt:lpstr>
      <vt:lpstr>4_Office テーマ</vt:lpstr>
      <vt:lpstr>3_デザインの設定</vt:lpstr>
      <vt:lpstr>4_デザインの設定</vt:lpstr>
      <vt:lpstr>6_Office テーマ</vt:lpstr>
      <vt:lpstr>1_HDOfficeLightV0</vt:lpstr>
      <vt:lpstr>5_デザインの設定</vt:lpstr>
      <vt:lpstr>11_Office テーマ</vt:lpstr>
      <vt:lpstr>2_Office テーマ</vt:lpstr>
      <vt:lpstr>1_標準デザイン</vt:lpstr>
      <vt:lpstr>1_Office ​​テーマ</vt:lpstr>
      <vt:lpstr>2_標準デザイン</vt:lpstr>
      <vt:lpstr>アセスメントと対応計画 評価と終結 </vt:lpstr>
      <vt:lpstr>演習の目的</vt:lpstr>
      <vt:lpstr>本日の構成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スライド中の略語一覧</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事前準備から 　　　　　事実確認まで</dc:title>
  <dc:creator>sinzai173</dc:creator>
  <cp:lastModifiedBy>SINZAI092</cp:lastModifiedBy>
  <cp:revision>854</cp:revision>
  <cp:lastPrinted>2024-09-25T00:19:33Z</cp:lastPrinted>
  <dcterms:created xsi:type="dcterms:W3CDTF">2007-11-27T08:02:06Z</dcterms:created>
  <dcterms:modified xsi:type="dcterms:W3CDTF">2025-05-23T07:10:48Z</dcterms:modified>
</cp:coreProperties>
</file>