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193" r:id="rId1"/>
  </p:sldMasterIdLst>
  <p:notesMasterIdLst>
    <p:notesMasterId r:id="rId82"/>
  </p:notesMasterIdLst>
  <p:handoutMasterIdLst>
    <p:handoutMasterId r:id="rId83"/>
  </p:handoutMasterIdLst>
  <p:sldIdLst>
    <p:sldId id="639" r:id="rId2"/>
    <p:sldId id="431" r:id="rId3"/>
    <p:sldId id="614" r:id="rId4"/>
    <p:sldId id="615" r:id="rId5"/>
    <p:sldId id="616" r:id="rId6"/>
    <p:sldId id="617" r:id="rId7"/>
    <p:sldId id="641" r:id="rId8"/>
    <p:sldId id="619" r:id="rId9"/>
    <p:sldId id="620" r:id="rId10"/>
    <p:sldId id="621" r:id="rId11"/>
    <p:sldId id="622" r:id="rId12"/>
    <p:sldId id="623" r:id="rId13"/>
    <p:sldId id="624" r:id="rId14"/>
    <p:sldId id="625" r:id="rId15"/>
    <p:sldId id="651" r:id="rId16"/>
    <p:sldId id="3810" r:id="rId17"/>
    <p:sldId id="3811" r:id="rId18"/>
    <p:sldId id="734" r:id="rId19"/>
    <p:sldId id="653" r:id="rId20"/>
    <p:sldId id="738" r:id="rId21"/>
    <p:sldId id="678" r:id="rId22"/>
    <p:sldId id="733" r:id="rId23"/>
    <p:sldId id="685" r:id="rId24"/>
    <p:sldId id="735" r:id="rId25"/>
    <p:sldId id="737" r:id="rId26"/>
    <p:sldId id="674" r:id="rId27"/>
    <p:sldId id="736" r:id="rId28"/>
    <p:sldId id="366" r:id="rId29"/>
    <p:sldId id="675" r:id="rId30"/>
    <p:sldId id="551" r:id="rId31"/>
    <p:sldId id="628" r:id="rId32"/>
    <p:sldId id="629" r:id="rId33"/>
    <p:sldId id="655" r:id="rId34"/>
    <p:sldId id="630" r:id="rId35"/>
    <p:sldId id="482" r:id="rId36"/>
    <p:sldId id="378" r:id="rId37"/>
    <p:sldId id="435" r:id="rId38"/>
    <p:sldId id="643" r:id="rId39"/>
    <p:sldId id="436" r:id="rId40"/>
    <p:sldId id="449" r:id="rId41"/>
    <p:sldId id="730" r:id="rId42"/>
    <p:sldId id="451" r:id="rId43"/>
    <p:sldId id="452" r:id="rId44"/>
    <p:sldId id="453" r:id="rId45"/>
    <p:sldId id="454" r:id="rId46"/>
    <p:sldId id="524" r:id="rId47"/>
    <p:sldId id="656" r:id="rId48"/>
    <p:sldId id="439" r:id="rId49"/>
    <p:sldId id="658" r:id="rId50"/>
    <p:sldId id="440" r:id="rId51"/>
    <p:sldId id="659" r:id="rId52"/>
    <p:sldId id="458" r:id="rId53"/>
    <p:sldId id="671" r:id="rId54"/>
    <p:sldId id="672" r:id="rId55"/>
    <p:sldId id="469" r:id="rId56"/>
    <p:sldId id="661" r:id="rId57"/>
    <p:sldId id="662" r:id="rId58"/>
    <p:sldId id="665" r:id="rId59"/>
    <p:sldId id="722" r:id="rId60"/>
    <p:sldId id="723" r:id="rId61"/>
    <p:sldId id="724" r:id="rId62"/>
    <p:sldId id="725" r:id="rId63"/>
    <p:sldId id="726" r:id="rId64"/>
    <p:sldId id="727" r:id="rId65"/>
    <p:sldId id="728" r:id="rId66"/>
    <p:sldId id="729" r:id="rId67"/>
    <p:sldId id="707" r:id="rId68"/>
    <p:sldId id="708" r:id="rId69"/>
    <p:sldId id="709" r:id="rId70"/>
    <p:sldId id="710" r:id="rId71"/>
    <p:sldId id="711" r:id="rId72"/>
    <p:sldId id="712" r:id="rId73"/>
    <p:sldId id="713" r:id="rId74"/>
    <p:sldId id="714" r:id="rId75"/>
    <p:sldId id="715" r:id="rId76"/>
    <p:sldId id="716" r:id="rId77"/>
    <p:sldId id="717" r:id="rId78"/>
    <p:sldId id="718" r:id="rId79"/>
    <p:sldId id="719" r:id="rId80"/>
    <p:sldId id="720" r:id="rId81"/>
  </p:sldIdLst>
  <p:sldSz cx="9144000" cy="6858000" type="screen4x3"/>
  <p:notesSz cx="6735763" cy="9866313"/>
  <p:defaultTex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p:defaultTextStyle>
  <p:modifyVerifier cryptProviderType="rsaAES" cryptAlgorithmClass="hash" cryptAlgorithmType="typeAny" cryptAlgorithmSid="14" spinCount="100000" saltData="mH4S9cf0wPUJkXtx6ek68g==" hashData="gtxnWacwPIMuWteUuSI5bgl3iWl3JblAt9uP0FE/96r/mxx51DfzmP2b0ZsRf3YjhW5otKk6ETw6cvbtdEWmCQ=="/>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zai092" initials="" lastIdx="0" clrIdx="0"/>
  <p:cmAuthor id="2" name="sinzai095" initials="s" lastIdx="1" clrIdx="1">
    <p:extLst>
      <p:ext uri="{19B8F6BF-5375-455C-9EA6-DF929625EA0E}">
        <p15:presenceInfo xmlns:p15="http://schemas.microsoft.com/office/powerpoint/2012/main" userId="S-1-5-21-1408734244-4148833812-959966901-4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9FE"/>
    <a:srgbClr val="0000FF"/>
    <a:srgbClr val="FFFFCC"/>
    <a:srgbClr val="33CC33"/>
    <a:srgbClr val="FF66FF"/>
    <a:srgbClr val="3366FF"/>
    <a:srgbClr val="FF6600"/>
    <a:srgbClr val="FF3300"/>
    <a:srgbClr val="FF99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7704" autoAdjust="0"/>
    <p:restoredTop sz="60235" autoAdjust="0"/>
  </p:normalViewPr>
  <p:slideViewPr>
    <p:cSldViewPr>
      <p:cViewPr varScale="1">
        <p:scale>
          <a:sx n="61" d="100"/>
          <a:sy n="61" d="100"/>
        </p:scale>
        <p:origin x="84"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690"/>
    </p:cViewPr>
  </p:notesTextViewPr>
  <p:sorterViewPr>
    <p:cViewPr varScale="1">
      <p:scale>
        <a:sx n="1" d="1"/>
        <a:sy n="1" d="1"/>
      </p:scale>
      <p:origin x="0" y="-2796"/>
    </p:cViewPr>
  </p:sorterViewPr>
  <p:notesViewPr>
    <p:cSldViewPr>
      <p:cViewPr varScale="1">
        <p:scale>
          <a:sx n="87" d="100"/>
          <a:sy n="87" d="100"/>
        </p:scale>
        <p:origin x="3798" y="90"/>
      </p:cViewPr>
      <p:guideLst>
        <p:guide orient="horz" pos="3109"/>
        <p:guide pos="2122"/>
      </p:guideLst>
    </p:cSldViewPr>
  </p:notesViewPr>
  <p:gridSpacing cx="72000" cy="720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3"/>
          </p:nvPr>
        </p:nvSpPr>
        <p:spPr>
          <a:xfrm>
            <a:off x="3815554" y="9371570"/>
            <a:ext cx="2918618" cy="494747"/>
          </a:xfrm>
          <a:prstGeom prst="rect">
            <a:avLst/>
          </a:prstGeom>
        </p:spPr>
        <p:txBody>
          <a:bodyPr vert="horz" lIns="91593" tIns="45797" rIns="91593" bIns="45797" rtlCol="0" anchor="b"/>
          <a:lstStyle>
            <a:lvl1pPr algn="r">
              <a:defRPr sz="1200"/>
            </a:lvl1pPr>
          </a:lstStyle>
          <a:p>
            <a:fld id="{2942C24E-A6AF-4BF7-AE59-480194EE714A}" type="slidenum">
              <a:rPr kumimoji="1" lang="ja-JP" altLang="en-US" smtClean="0"/>
              <a:t>‹#›</a:t>
            </a:fld>
            <a:endParaRPr kumimoji="1" lang="ja-JP" altLang="en-US"/>
          </a:p>
        </p:txBody>
      </p:sp>
    </p:spTree>
    <p:extLst>
      <p:ext uri="{BB962C8B-B14F-4D97-AF65-F5344CB8AC3E}">
        <p14:creationId xmlns:p14="http://schemas.microsoft.com/office/powerpoint/2010/main" val="1486746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4"/>
          <p:cNvSpPr>
            <a:spLocks noGrp="1" noRot="1" noChangeAspect="1" noChangeArrowheads="1" noTextEdit="1"/>
          </p:cNvSpPr>
          <p:nvPr>
            <p:ph type="sldImg" idx="2"/>
          </p:nvPr>
        </p:nvSpPr>
        <p:spPr bwMode="auto">
          <a:xfrm>
            <a:off x="1028700" y="346075"/>
            <a:ext cx="4714875" cy="3535363"/>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206672" y="4509147"/>
            <a:ext cx="6322422" cy="5030533"/>
          </a:xfrm>
          <a:prstGeom prst="rect">
            <a:avLst/>
          </a:prstGeom>
          <a:noFill/>
          <a:ln w="9525">
            <a:noFill/>
            <a:miter lim="800000"/>
            <a:headEnd/>
            <a:tailEnd/>
          </a:ln>
          <a:effectLst/>
        </p:spPr>
        <p:txBody>
          <a:bodyPr vert="horz" wrap="square" lIns="90293" tIns="45147" rIns="90293" bIns="45147"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2" name="スライド番号プレースホルダー 1"/>
          <p:cNvSpPr>
            <a:spLocks noGrp="1"/>
          </p:cNvSpPr>
          <p:nvPr>
            <p:ph type="sldNum" sz="quarter" idx="5"/>
          </p:nvPr>
        </p:nvSpPr>
        <p:spPr>
          <a:xfrm>
            <a:off x="3815554" y="9371570"/>
            <a:ext cx="2918618" cy="494747"/>
          </a:xfrm>
          <a:prstGeom prst="rect">
            <a:avLst/>
          </a:prstGeom>
        </p:spPr>
        <p:txBody>
          <a:bodyPr vert="horz" lIns="91593" tIns="45797" rIns="91593" bIns="45797" rtlCol="0" anchor="b"/>
          <a:lstStyle>
            <a:lvl1pPr algn="r">
              <a:defRPr sz="1200"/>
            </a:lvl1pPr>
          </a:lstStyle>
          <a:p>
            <a:fld id="{E233F600-4D47-47D7-AD80-3375E10310AF}" type="slidenum">
              <a:rPr kumimoji="1" lang="ja-JP" altLang="en-US" smtClean="0"/>
              <a:t>‹#›</a:t>
            </a:fld>
            <a:endParaRPr kumimoji="1" lang="ja-JP" altLang="en-US"/>
          </a:p>
        </p:txBody>
      </p:sp>
      <p:sp>
        <p:nvSpPr>
          <p:cNvPr id="3" name="フッター プレースホルダー 2"/>
          <p:cNvSpPr>
            <a:spLocks noGrp="1"/>
          </p:cNvSpPr>
          <p:nvPr>
            <p:ph type="ftr" sz="quarter" idx="4"/>
          </p:nvPr>
        </p:nvSpPr>
        <p:spPr>
          <a:xfrm>
            <a:off x="0" y="9371570"/>
            <a:ext cx="2918618" cy="494747"/>
          </a:xfrm>
          <a:prstGeom prst="rect">
            <a:avLst/>
          </a:prstGeom>
        </p:spPr>
        <p:txBody>
          <a:bodyPr vert="horz" lIns="91593" tIns="45797" rIns="91593" bIns="45797" rtlCol="0" anchor="b"/>
          <a:lstStyle>
            <a:lvl1pPr algn="l">
              <a:defRPr sz="1200"/>
            </a:lvl1pPr>
          </a:lstStyle>
          <a:p>
            <a:endParaRPr kumimoji="1" lang="ja-JP" altLang="en-US"/>
          </a:p>
        </p:txBody>
      </p:sp>
    </p:spTree>
    <p:extLst>
      <p:ext uri="{BB962C8B-B14F-4D97-AF65-F5344CB8AC3E}">
        <p14:creationId xmlns:p14="http://schemas.microsoft.com/office/powerpoint/2010/main" val="4194296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981075" y="400050"/>
            <a:ext cx="4773613" cy="3579813"/>
          </a:xfrm>
          <a:ln/>
        </p:spPr>
      </p:sp>
      <p:sp>
        <p:nvSpPr>
          <p:cNvPr id="96259" name="Rectangle 3"/>
          <p:cNvSpPr>
            <a:spLocks noGrp="1" noChangeArrowheads="1"/>
          </p:cNvSpPr>
          <p:nvPr>
            <p:ph type="body" idx="1"/>
          </p:nvPr>
        </p:nvSpPr>
        <p:spPr>
          <a:xfrm>
            <a:off x="345908" y="4357355"/>
            <a:ext cx="6043971" cy="5254309"/>
          </a:xfrm>
          <a:noFill/>
          <a:ln/>
        </p:spPr>
        <p:txBody>
          <a:bodyPr>
            <a:normAutofit fontScale="92500" lnSpcReduction="20000"/>
          </a:bodyPr>
          <a:lstStyle/>
          <a:p>
            <a:pPr eaLnBrk="1" hangingPunct="1"/>
            <a:r>
              <a:rPr lang="ja-JP" altLang="en-US" dirty="0">
                <a:latin typeface="ＭＳ Ｐ明朝" charset="-128"/>
                <a:ea typeface="ＭＳ Ｐ明朝" charset="-128"/>
              </a:rPr>
              <a:t>＜普及啓発支援パワーポイントスライド（ケアマネ向け）について＞</a:t>
            </a:r>
            <a:endParaRPr lang="en-US" altLang="ja-JP" dirty="0">
              <a:latin typeface="ＭＳ Ｐ明朝" charset="-128"/>
              <a:ea typeface="ＭＳ Ｐ明朝" charset="-128"/>
            </a:endParaRPr>
          </a:p>
          <a:p>
            <a:pPr eaLnBrk="1" hangingPunct="1"/>
            <a:r>
              <a:rPr lang="en-US" altLang="ja-JP" b="1" u="sng" dirty="0">
                <a:latin typeface="ＭＳ Ｐ明朝" charset="-128"/>
                <a:ea typeface="ＭＳ Ｐ明朝" charset="-128"/>
              </a:rPr>
              <a:t>R6</a:t>
            </a:r>
            <a:r>
              <a:rPr lang="ja-JP" altLang="en-US" b="1" u="sng" dirty="0">
                <a:latin typeface="ＭＳ Ｐ明朝" charset="-128"/>
                <a:ea typeface="ＭＳ Ｐ明朝" charset="-128"/>
              </a:rPr>
              <a:t>年度</a:t>
            </a:r>
            <a:r>
              <a:rPr lang="ja-JP" altLang="en-US" dirty="0">
                <a:latin typeface="ＭＳ Ｐ明朝" charset="-128"/>
                <a:ea typeface="ＭＳ Ｐ明朝" charset="-128"/>
              </a:rPr>
              <a:t>改訂版（調査結果の更新や一部の説明や</a:t>
            </a:r>
            <a:r>
              <a:rPr lang="ja-JP" altLang="en-US" u="sng" dirty="0">
                <a:latin typeface="ＭＳ Ｐ明朝" charset="-128"/>
                <a:ea typeface="ＭＳ Ｐ明朝" charset="-128"/>
              </a:rPr>
              <a:t>スライド変更あり</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高齢者虐待の早期発見、相談通報をうながすための啓発用パワーポイントスライド。</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総計</a:t>
            </a:r>
            <a:r>
              <a:rPr lang="en-US" altLang="ja-JP" dirty="0">
                <a:latin typeface="ＭＳ Ｐ明朝" charset="-128"/>
                <a:ea typeface="ＭＳ Ｐ明朝" charset="-128"/>
              </a:rPr>
              <a:t>80</a:t>
            </a:r>
            <a:r>
              <a:rPr lang="ja-JP" altLang="en-US" dirty="0">
                <a:latin typeface="ＭＳ Ｐ明朝" charset="-128"/>
                <a:ea typeface="ＭＳ Ｐ明朝" charset="-128"/>
              </a:rPr>
              <a:t>枚のスライドで構成されています、約</a:t>
            </a:r>
            <a:r>
              <a:rPr lang="en-US" altLang="ja-JP" dirty="0">
                <a:latin typeface="ＭＳ Ｐ明朝" charset="-128"/>
                <a:ea typeface="ＭＳ Ｐ明朝" charset="-128"/>
              </a:rPr>
              <a:t>120</a:t>
            </a:r>
            <a:r>
              <a:rPr lang="ja-JP" altLang="en-US" dirty="0">
                <a:latin typeface="ＭＳ Ｐ明朝" charset="-128"/>
                <a:ea typeface="ＭＳ Ｐ明朝" charset="-128"/>
              </a:rPr>
              <a:t>分～</a:t>
            </a:r>
            <a:r>
              <a:rPr lang="en-US" altLang="ja-JP" dirty="0">
                <a:latin typeface="ＭＳ Ｐ明朝" charset="-128"/>
                <a:ea typeface="ＭＳ Ｐ明朝" charset="-128"/>
              </a:rPr>
              <a:t>180</a:t>
            </a:r>
            <a:r>
              <a:rPr lang="ja-JP" altLang="en-US" dirty="0">
                <a:latin typeface="ＭＳ Ｐ明朝" charset="-128"/>
                <a:ea typeface="ＭＳ Ｐ明朝" charset="-128"/>
              </a:rPr>
              <a:t>分程度で講義を行うことができるように作成。</a:t>
            </a:r>
            <a:endParaRPr lang="en-US" altLang="ja-JP" sz="1100" dirty="0">
              <a:latin typeface="ＭＳ Ｐ明朝" charset="-128"/>
              <a:ea typeface="ＭＳ Ｐ明朝" charset="-128"/>
            </a:endParaRPr>
          </a:p>
          <a:p>
            <a:pPr eaLnBrk="1" hangingPunct="1"/>
            <a:r>
              <a:rPr lang="ja-JP" altLang="en-US" dirty="0">
                <a:latin typeface="ＭＳ Ｐ明朝" charset="-128"/>
                <a:ea typeface="ＭＳ Ｐ明朝" charset="-128"/>
              </a:rPr>
              <a:t>＜全体構成＞</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スライド</a:t>
            </a:r>
            <a:r>
              <a:rPr lang="en-US" altLang="ja-JP" dirty="0">
                <a:latin typeface="ＭＳ Ｐ明朝" charset="-128"/>
                <a:ea typeface="ＭＳ Ｐ明朝" charset="-128"/>
              </a:rPr>
              <a:t>2</a:t>
            </a:r>
            <a:r>
              <a:rPr lang="ja-JP" altLang="en-US" dirty="0">
                <a:latin typeface="ＭＳ Ｐ明朝" charset="-128"/>
                <a:ea typeface="ＭＳ Ｐ明朝" charset="-128"/>
              </a:rPr>
              <a:t>～</a:t>
            </a:r>
            <a:r>
              <a:rPr lang="en-US" altLang="ja-JP" dirty="0">
                <a:latin typeface="ＭＳ Ｐ明朝" charset="-128"/>
                <a:ea typeface="ＭＳ Ｐ明朝" charset="-128"/>
              </a:rPr>
              <a:t>35</a:t>
            </a:r>
            <a:r>
              <a:rPr lang="ja-JP" altLang="en-US" dirty="0">
                <a:latin typeface="ＭＳ Ｐ明朝" charset="-128"/>
                <a:ea typeface="ＭＳ Ｐ明朝" charset="-128"/>
              </a:rPr>
              <a:t>は「虐待の総論」の部分、スライド</a:t>
            </a:r>
            <a:r>
              <a:rPr lang="en-US" altLang="ja-JP" dirty="0">
                <a:latin typeface="ＭＳ Ｐ明朝" charset="-128"/>
                <a:ea typeface="ＭＳ Ｐ明朝" charset="-128"/>
              </a:rPr>
              <a:t>36</a:t>
            </a:r>
            <a:r>
              <a:rPr lang="ja-JP" altLang="en-US" dirty="0">
                <a:latin typeface="ＭＳ Ｐ明朝" charset="-128"/>
                <a:ea typeface="ＭＳ Ｐ明朝" charset="-128"/>
              </a:rPr>
              <a:t>以降は、「事例」を用いて具体的にどのように虐待対応を考えていけばいいのか。事例の展開に即した形で解説する部分、以上の</a:t>
            </a:r>
            <a:r>
              <a:rPr lang="en-US" altLang="ja-JP" dirty="0">
                <a:latin typeface="ＭＳ Ｐ明朝" charset="-128"/>
                <a:ea typeface="ＭＳ Ｐ明朝" charset="-128"/>
              </a:rPr>
              <a:t>2</a:t>
            </a:r>
            <a:r>
              <a:rPr lang="ja-JP" altLang="en-US" dirty="0">
                <a:latin typeface="ＭＳ Ｐ明朝" charset="-128"/>
                <a:ea typeface="ＭＳ Ｐ明朝" charset="-128"/>
              </a:rPr>
              <a:t>部構成で作成。</a:t>
            </a:r>
            <a:endParaRPr lang="en-US" altLang="ja-JP" dirty="0">
              <a:solidFill>
                <a:srgbClr val="FF0000"/>
              </a:solidFill>
              <a:latin typeface="ＭＳ Ｐ明朝" charset="-128"/>
              <a:ea typeface="ＭＳ Ｐ明朝" charset="-128"/>
            </a:endParaRPr>
          </a:p>
          <a:p>
            <a:pPr eaLnBrk="1" hangingPunct="1"/>
            <a:r>
              <a:rPr lang="ja-JP" altLang="en-US" dirty="0">
                <a:latin typeface="ＭＳ Ｐ明朝" charset="-128"/>
                <a:ea typeface="ＭＳ Ｐ明朝" charset="-128"/>
              </a:rPr>
              <a:t>＜改変について＞</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（公財）東京都福祉保健財団　東京都高齢者・障害者権利擁護支援センター（以降、当センターと略）作成のスライドを、デザインそのままで使用（あるいは引用、参照）していることを明示してあれば改変自由。スライド内で不明な部分等あれば、当センターに連絡してください。</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ＴＥＬ：</a:t>
            </a:r>
            <a:r>
              <a:rPr lang="en-US" altLang="ja-JP" dirty="0">
                <a:latin typeface="ＭＳ Ｐ明朝" charset="-128"/>
                <a:ea typeface="ＭＳ Ｐ明朝" charset="-128"/>
              </a:rPr>
              <a:t>03-3344-8628</a:t>
            </a:r>
          </a:p>
          <a:p>
            <a:pPr eaLnBrk="1" hangingPunct="1"/>
            <a:r>
              <a:rPr lang="en-US" altLang="ja-JP" dirty="0">
                <a:latin typeface="ＭＳ Ｐ明朝" charset="-128"/>
                <a:ea typeface="ＭＳ Ｐ明朝" charset="-128"/>
              </a:rPr>
              <a:t>※</a:t>
            </a:r>
            <a:r>
              <a:rPr lang="ja-JP" altLang="en-US" dirty="0">
                <a:latin typeface="ＭＳ Ｐ明朝" charset="-128"/>
                <a:ea typeface="ＭＳ Ｐ明朝" charset="-128"/>
              </a:rPr>
              <a:t>「改変」が行えるのは、都内区市町村及び地域包括支援センターであり、当センターが行う研修において本資料（スライド）の説明を受けている方（機関）に限りますので、一般の方の改変はご遠慮いただいております（「読み取り専用」でご案内しておりま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＜注意事項＞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各スライドのノートに解説を示している。特に記入がない場合にはスライドをそのまま読めばＯＫ。話にくい部分は、講師が話しやすい言い方に改変して工夫してください。また、スライドによっては、「アニメーション」機能を使用していますが、不要な場合は機能を削除する等、パワーポイントの設定を変えてご使用いただいても構いません。</a:t>
            </a:r>
            <a:endParaRPr lang="en-US" altLang="ja-JP" dirty="0">
              <a:latin typeface="ＭＳ Ｐ明朝" charset="-128"/>
              <a:ea typeface="ＭＳ Ｐ明朝" charset="-128"/>
            </a:endParaRPr>
          </a:p>
          <a:p>
            <a:pPr eaLnBrk="1" hangingPunct="1"/>
            <a:r>
              <a:rPr lang="en-US" altLang="ja-JP" b="1" dirty="0">
                <a:latin typeface="ＭＳ Ｐ明朝" charset="-128"/>
                <a:ea typeface="ＭＳ Ｐ明朝" charset="-128"/>
              </a:rPr>
              <a:t>&lt;</a:t>
            </a:r>
            <a:r>
              <a:rPr lang="ja-JP" altLang="en-US" b="1" dirty="0">
                <a:latin typeface="ＭＳ Ｐ明朝" charset="-128"/>
                <a:ea typeface="ＭＳ Ｐ明朝" charset="-128"/>
              </a:rPr>
              <a:t>お役立ち帳について</a:t>
            </a:r>
            <a:r>
              <a:rPr lang="en-US" altLang="ja-JP" b="1" dirty="0">
                <a:latin typeface="ＭＳ Ｐ明朝" charset="-128"/>
                <a:ea typeface="ＭＳ Ｐ明朝" charset="-128"/>
              </a:rPr>
              <a:t>&gt;</a:t>
            </a:r>
          </a:p>
          <a:p>
            <a:pPr eaLnBrk="1" hangingPunct="1"/>
            <a:r>
              <a:rPr lang="ja-JP" altLang="en-US" b="1" dirty="0">
                <a:latin typeface="ＭＳ Ｐ明朝" charset="-128"/>
                <a:ea typeface="ＭＳ Ｐ明朝" charset="-128"/>
              </a:rPr>
              <a:t>（公財）東京都福祉保健財団</a:t>
            </a:r>
            <a:r>
              <a:rPr lang="en-US" altLang="ja-JP" b="1" dirty="0">
                <a:latin typeface="ＭＳ Ｐ明朝" charset="-128"/>
                <a:ea typeface="ＭＳ Ｐ明朝" charset="-128"/>
              </a:rPr>
              <a:t>『</a:t>
            </a:r>
            <a:r>
              <a:rPr lang="ja-JP" altLang="en-US" b="1" dirty="0">
                <a:latin typeface="ＭＳ Ｐ明朝" charset="-128"/>
                <a:ea typeface="ＭＳ Ｐ明朝" charset="-128"/>
              </a:rPr>
              <a:t>区市町村職員・地域包括支援センター職員 必携 高齢者の権利擁護と虐待対応 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　（以下、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と言う。）が令和</a:t>
            </a:r>
            <a:r>
              <a:rPr lang="en-US" altLang="ja-JP" b="1" dirty="0">
                <a:latin typeface="ＭＳ Ｐ明朝" charset="-128"/>
                <a:ea typeface="ＭＳ Ｐ明朝" charset="-128"/>
              </a:rPr>
              <a:t>2</a:t>
            </a:r>
            <a:r>
              <a:rPr lang="ja-JP" altLang="en-US" b="1" dirty="0">
                <a:latin typeface="ＭＳ Ｐ明朝" charset="-128"/>
                <a:ea typeface="ＭＳ Ｐ明朝" charset="-128"/>
              </a:rPr>
              <a:t>年</a:t>
            </a:r>
            <a:r>
              <a:rPr lang="en-US" altLang="ja-JP" b="1" dirty="0">
                <a:latin typeface="ＭＳ Ｐ明朝" charset="-128"/>
                <a:ea typeface="ＭＳ Ｐ明朝" charset="-128"/>
              </a:rPr>
              <a:t>5</a:t>
            </a:r>
            <a:r>
              <a:rPr lang="ja-JP" altLang="en-US" b="1" dirty="0">
                <a:latin typeface="ＭＳ Ｐ明朝" charset="-128"/>
                <a:ea typeface="ＭＳ Ｐ明朝" charset="-128"/>
              </a:rPr>
              <a:t>月に改訂されています。</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本スライドでお示ししている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」は改訂版を使用しています。なお，</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に掲載されている厚生労働省マニュアルは平成</a:t>
            </a:r>
            <a:r>
              <a:rPr lang="en-US" altLang="ja-JP" b="1" dirty="0">
                <a:latin typeface="ＭＳ Ｐ明朝" charset="-128"/>
                <a:ea typeface="ＭＳ Ｐ明朝" charset="-128"/>
              </a:rPr>
              <a:t>30</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月版の内容です。令和</a:t>
            </a:r>
            <a:r>
              <a:rPr lang="en-US" altLang="ja-JP" b="1" dirty="0">
                <a:latin typeface="ＭＳ Ｐ明朝" charset="-128"/>
                <a:ea typeface="ＭＳ Ｐ明朝" charset="-128"/>
              </a:rPr>
              <a:t>5</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月に改訂されれた内容については本スライド　ノート部分で更新しておりますのでご参照ください。</a:t>
            </a:r>
            <a:endParaRPr lang="en-US" altLang="ja-JP" b="1" dirty="0">
              <a:latin typeface="ＭＳ Ｐ明朝" charset="-128"/>
              <a:ea typeface="ＭＳ Ｐ明朝" charset="-128"/>
            </a:endParaRPr>
          </a:p>
          <a:p>
            <a:pPr eaLnBrk="1" hangingPunct="1"/>
            <a:r>
              <a:rPr lang="ja-JP" altLang="en-US" dirty="0">
                <a:latin typeface="ＭＳ Ｐ明朝" charset="-128"/>
                <a:ea typeface="ＭＳ Ｐ明朝" charset="-128"/>
              </a:rPr>
              <a:t>＜ご案内＞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民生委員向け、デイサービス向けの普及啓発スライドも、当センターにおいて作成しております。（基本的内容は、本ケアマネ向けと同じです。使用している事例が、それぞれ民生委員・デイ向けになっている等、若干の違いはあります）必要な場合は、当センターにご連絡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a:t>
            </a:fld>
            <a:endParaRPr kumimoji="1" lang="ja-JP" altLang="en-US"/>
          </a:p>
        </p:txBody>
      </p:sp>
    </p:spTree>
    <p:extLst>
      <p:ext uri="{BB962C8B-B14F-4D97-AF65-F5344CB8AC3E}">
        <p14:creationId xmlns:p14="http://schemas.microsoft.com/office/powerpoint/2010/main" val="111845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スライド イメージ プレースホルダ 1"/>
          <p:cNvSpPr>
            <a:spLocks noGrp="1" noRot="1" noChangeAspect="1" noTextEdit="1"/>
          </p:cNvSpPr>
          <p:nvPr>
            <p:ph type="sldImg"/>
          </p:nvPr>
        </p:nvSpPr>
        <p:spPr>
          <a:xfrm>
            <a:off x="911225" y="741363"/>
            <a:ext cx="4937125" cy="3702050"/>
          </a:xfrm>
          <a:ln/>
        </p:spPr>
      </p:sp>
      <p:sp>
        <p:nvSpPr>
          <p:cNvPr id="105475" name="ノート プレースホルダ 2"/>
          <p:cNvSpPr>
            <a:spLocks noGrp="1"/>
          </p:cNvSpPr>
          <p:nvPr>
            <p:ph type="body" idx="1"/>
          </p:nvPr>
        </p:nvSpPr>
        <p:spPr>
          <a:xfrm>
            <a:off x="415881" y="4797053"/>
            <a:ext cx="5832000" cy="5030533"/>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前スライドと同様に、具体例を伝えながら「放棄放任」の虐待を説明する。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「高齢者本人が必要とする介護・医療サービスを、相応の理由なく制限したり使わせない」</a:t>
            </a:r>
            <a:r>
              <a:rPr lang="ja-JP" altLang="en-US" dirty="0">
                <a:latin typeface="ＭＳ Ｐ明朝" charset="-128"/>
                <a:ea typeface="ＭＳ Ｐ明朝" charset="-128"/>
              </a:rPr>
              <a:t>という場合に、経済的虐待も一緒に起こっていることがよくあることを伝えるのがポイント。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「医療が必要な状態であるにもかかわらず、強引に退院させる、連れ帰ること」は、緊急性の度合いが高い可能性が多いため、知らせてもらうことの大切さを伝えるとよい。</a:t>
            </a:r>
            <a:endParaRPr lang="en-US" altLang="ja-JP" dirty="0">
              <a:latin typeface="ＭＳ Ｐ明朝" charset="-128"/>
              <a:ea typeface="ＭＳ Ｐ明朝" charset="-128"/>
            </a:endParaRPr>
          </a:p>
          <a:p>
            <a:pPr eaLnBrk="1"/>
            <a:endParaRPr lang="en-US" altLang="ja-JP" b="1" u="sng" dirty="0">
              <a:latin typeface="ＭＳ Ｐ明朝" charset="-128"/>
              <a:ea typeface="ＭＳ Ｐ明朝" charset="-128"/>
            </a:endParaRPr>
          </a:p>
          <a:p>
            <a:pPr eaLnBrk="1"/>
            <a:r>
              <a:rPr lang="ja-JP" altLang="en-US" b="1" u="sng" dirty="0">
                <a:latin typeface="ＭＳ Ｐ明朝" charset="-128"/>
                <a:ea typeface="ＭＳ Ｐ明朝" charset="-128"/>
              </a:rPr>
              <a:t>「同居人による身体的虐待、心理的虐待等と同様の行為を放置すること」の説明例</a:t>
            </a:r>
            <a:endParaRPr lang="en-US" altLang="ja-JP" b="1" u="sng" dirty="0">
              <a:latin typeface="ＭＳ Ｐ明朝" charset="-128"/>
              <a:ea typeface="ＭＳ Ｐ明朝" charset="-128"/>
            </a:endParaRPr>
          </a:p>
          <a:p>
            <a:pPr eaLnBrk="1"/>
            <a:r>
              <a:rPr lang="ja-JP" altLang="en-US" dirty="0">
                <a:latin typeface="ＭＳ Ｐ明朝" charset="-128"/>
                <a:ea typeface="ＭＳ Ｐ明朝" charset="-128"/>
              </a:rPr>
              <a:t>例えば、「高齢者と同居している未成年の孫が高齢者を叩いたり殴ったりしている」というような場合は、この孫を監督する責任のある親、高齢者の子による放棄放任ということになる。</a:t>
            </a:r>
            <a:endParaRPr lang="en-US" altLang="ja-JP" dirty="0">
              <a:latin typeface="ＭＳ Ｐ明朝" charset="-128"/>
              <a:ea typeface="ＭＳ Ｐ明朝" charset="-128"/>
            </a:endParaRPr>
          </a:p>
          <a:p>
            <a:pPr eaLnBrk="1"/>
            <a:r>
              <a:rPr lang="en-US" altLang="ja-JP" dirty="0">
                <a:latin typeface="ＭＳ Ｐ明朝" charset="-128"/>
                <a:ea typeface="ＭＳ Ｐ明朝" charset="-128"/>
              </a:rPr>
              <a:t>R5.</a:t>
            </a:r>
            <a:r>
              <a:rPr lang="ja-JP" altLang="en-US" dirty="0">
                <a:latin typeface="ＭＳ Ｐ明朝" charset="-128"/>
                <a:ea typeface="ＭＳ Ｐ明朝" charset="-128"/>
              </a:rPr>
              <a:t>厚労省マニュアルより　・　二つ目追加</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en-US" altLang="ja-JP" dirty="0">
                <a:latin typeface="ＭＳ Ｐ明朝" charset="-128"/>
                <a:ea typeface="ＭＳ Ｐ明朝" charset="-128"/>
              </a:rPr>
              <a:t>R.5</a:t>
            </a:r>
            <a:r>
              <a:rPr lang="ja-JP" altLang="en-US" dirty="0">
                <a:latin typeface="ＭＳ Ｐ明朝" charset="-128"/>
                <a:ea typeface="ＭＳ Ｐ明朝" charset="-128"/>
              </a:rPr>
              <a:t>よりマニュアル改訂にともない例を変更</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10</a:t>
            </a:fld>
            <a:endParaRPr kumimoji="1" lang="ja-JP" altLang="en-US"/>
          </a:p>
        </p:txBody>
      </p:sp>
    </p:spTree>
    <p:extLst>
      <p:ext uri="{BB962C8B-B14F-4D97-AF65-F5344CB8AC3E}">
        <p14:creationId xmlns:p14="http://schemas.microsoft.com/office/powerpoint/2010/main" val="3243599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911225" y="741363"/>
            <a:ext cx="4937125" cy="3702050"/>
          </a:xfrm>
          <a:ln/>
        </p:spPr>
      </p:sp>
      <p:sp>
        <p:nvSpPr>
          <p:cNvPr id="106499" name="ノート プレースホルダ 2"/>
          <p:cNvSpPr>
            <a:spLocks noGrp="1"/>
          </p:cNvSpPr>
          <p:nvPr>
            <p:ph type="body" idx="1"/>
          </p:nvPr>
        </p:nvSpPr>
        <p:spPr>
          <a:xfrm>
            <a:off x="415885" y="4653105"/>
            <a:ext cx="5976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までは「放ったらかしによる放棄放任という虐待があること」を具体例を挙げて説明してきたが、ここでは「放ったらかしという行為が、すべて放棄放任になるとは限らない」ということを踏まえ、「放棄放任（ネグレクト）」の判断ポイントを説明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再度、</a:t>
            </a:r>
            <a:r>
              <a:rPr lang="ja-JP" altLang="en-US" b="1" dirty="0">
                <a:latin typeface="ＭＳ Ｐ明朝" charset="-128"/>
                <a:ea typeface="ＭＳ Ｐ明朝" charset="-128"/>
              </a:rPr>
              <a:t>「放棄放任によって、高齢者の生活環境や身体・精神状態が悪化し見過ごせない状態か？」</a:t>
            </a:r>
            <a:r>
              <a:rPr lang="ja-JP" altLang="en-US" dirty="0">
                <a:latin typeface="ＭＳ Ｐ明朝" charset="-128"/>
                <a:ea typeface="ＭＳ Ｐ明朝" charset="-128"/>
              </a:rPr>
              <a:t>について説明。</a:t>
            </a:r>
            <a:endParaRPr lang="en-US" altLang="ja-JP" dirty="0">
              <a:latin typeface="ＭＳ Ｐ明朝" charset="-128"/>
              <a:ea typeface="ＭＳ Ｐ明朝" charset="-128"/>
            </a:endParaRPr>
          </a:p>
          <a:p>
            <a:r>
              <a:rPr lang="ja-JP" altLang="en-US" dirty="0">
                <a:latin typeface="ＭＳ Ｐ明朝" charset="-128"/>
                <a:ea typeface="ＭＳ Ｐ明朝" charset="-128"/>
              </a:rPr>
              <a:t>「放ったらかしの状態から</a:t>
            </a:r>
            <a:r>
              <a:rPr lang="ja-JP" altLang="en-US" b="1" u="sng" dirty="0">
                <a:latin typeface="ＭＳ Ｐ明朝" charset="-128"/>
                <a:ea typeface="ＭＳ Ｐ明朝" charset="-128"/>
              </a:rPr>
              <a:t>心身の悪化</a:t>
            </a:r>
            <a:r>
              <a:rPr lang="ja-JP" altLang="en-US" dirty="0">
                <a:latin typeface="ＭＳ Ｐ明朝" charset="-128"/>
                <a:ea typeface="ＭＳ Ｐ明朝" charset="-128"/>
              </a:rPr>
              <a:t>につながっていないか？」がポイントになることを、以下の３点を説明しながら伝える。</a:t>
            </a:r>
            <a:endParaRPr lang="en-US" altLang="ja-JP" b="1" dirty="0">
              <a:latin typeface="ＭＳ Ｐ明朝" charset="-128"/>
              <a:ea typeface="ＭＳ Ｐ明朝" charset="-128"/>
            </a:endParaRPr>
          </a:p>
          <a:p>
            <a:pPr marL="0" lvl="1"/>
            <a:r>
              <a:rPr lang="ja-JP" altLang="en-US" b="1" dirty="0">
                <a:latin typeface="ＭＳ Ｐ明朝" charset="-128"/>
                <a:ea typeface="ＭＳ Ｐ明朝" charset="-128"/>
              </a:rPr>
              <a:t>「自覚なし」</a:t>
            </a:r>
            <a:r>
              <a:rPr lang="ja-JP" altLang="en-US" dirty="0">
                <a:latin typeface="ＭＳ Ｐ明朝" charset="-128"/>
                <a:ea typeface="ＭＳ Ｐ明朝" charset="-128"/>
              </a:rPr>
              <a:t>が７割もいることを説明。他の虐待類型よりも圧倒的に多い。詳しくは「東京都マニュアル </a:t>
            </a:r>
            <a:r>
              <a:rPr lang="en-US" altLang="ja-JP" dirty="0">
                <a:latin typeface="ＭＳ Ｐ明朝" charset="-128"/>
                <a:ea typeface="ＭＳ Ｐ明朝" charset="-128"/>
              </a:rPr>
              <a:t>p9</a:t>
            </a:r>
            <a:r>
              <a:rPr lang="ja-JP" altLang="en-US" dirty="0">
                <a:latin typeface="ＭＳ Ｐ明朝" charset="-128"/>
                <a:ea typeface="ＭＳ Ｐ明朝" charset="-128"/>
              </a:rPr>
              <a:t>」の</a:t>
            </a:r>
            <a:r>
              <a:rPr lang="en-US" altLang="ja-JP" dirty="0">
                <a:latin typeface="ＭＳ Ｐ明朝" charset="-128"/>
                <a:ea typeface="ＭＳ Ｐ明朝" charset="-128"/>
              </a:rPr>
              <a:t>[</a:t>
            </a:r>
            <a:r>
              <a:rPr lang="ja-JP" altLang="en-US" dirty="0">
                <a:latin typeface="ＭＳ Ｐ明朝" charset="-128"/>
                <a:ea typeface="ＭＳ Ｐ明朝" charset="-128"/>
              </a:rPr>
              <a:t>調査結果３</a:t>
            </a:r>
            <a:r>
              <a:rPr lang="en-US" altLang="ja-JP" dirty="0">
                <a:latin typeface="ＭＳ Ｐ明朝" charset="-128"/>
                <a:ea typeface="ＭＳ Ｐ明朝" charset="-128"/>
              </a:rPr>
              <a:t>]</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「介護・世話についての知識、技術等が不十分であるために不本意ながら」</a:t>
            </a:r>
            <a:r>
              <a:rPr lang="ja-JP" altLang="en-US" dirty="0">
                <a:latin typeface="ＭＳ Ｐ明朝" charset="-128"/>
                <a:ea typeface="ＭＳ Ｐ明朝" charset="-128"/>
              </a:rPr>
              <a:t>の部分は非常に重要。以下のような例を挙げて強調する。</a:t>
            </a:r>
            <a:endParaRPr lang="en-US" altLang="ja-JP" dirty="0">
              <a:latin typeface="ＭＳ Ｐ明朝" charset="-128"/>
              <a:ea typeface="ＭＳ Ｐ明朝" charset="-128"/>
            </a:endParaRPr>
          </a:p>
          <a:p>
            <a:pPr marL="0" lvl="1"/>
            <a:r>
              <a:rPr lang="ja-JP" altLang="en-US" dirty="0">
                <a:latin typeface="ＭＳ Ｐ明朝" charset="-128"/>
                <a:ea typeface="ＭＳ Ｐ明朝" charset="-128"/>
              </a:rPr>
              <a:t>（例）知的障害や精神障害があって、充分に愛情はあるのだけれどこだわりのある介護になってしまっていて、不適切な介護となり高齢者が弱ってきている等の例が考えられる。不適切な介護は、介護の知識不足だけでなく、介護のための時間や介護をする能力等が不足している為に起こることもある。</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「一方で、意図的に必要な介護・世話を行わない深刻な事例」</a:t>
            </a:r>
            <a:r>
              <a:rPr lang="ja-JP" altLang="en-US" dirty="0">
                <a:latin typeface="ＭＳ Ｐ明朝" charset="-128"/>
                <a:ea typeface="ＭＳ Ｐ明朝" charset="-128"/>
              </a:rPr>
              <a:t>では、「お金だけが欲しい、年金が欲しいから生きていてさえくれればいい」のような最低限の介護しかしない、悪意があるような、悪質な例を挙げて説明する。</a:t>
            </a:r>
            <a:endParaRPr lang="en-US" altLang="ja-JP" dirty="0">
              <a:latin typeface="ＭＳ Ｐ明朝" charset="-128"/>
              <a:ea typeface="ＭＳ Ｐ明朝" charset="-128"/>
            </a:endParaRPr>
          </a:p>
          <a:p>
            <a:pPr marL="0" lvl="1"/>
            <a:endParaRPr lang="en-US" altLang="ja-JP" dirty="0">
              <a:latin typeface="ＭＳ Ｐ明朝" charset="-128"/>
              <a:ea typeface="ＭＳ Ｐ明朝" charset="-128"/>
            </a:endParaRPr>
          </a:p>
          <a:p>
            <a:pPr marL="0" lvl="1"/>
            <a:r>
              <a:rPr lang="en-US" altLang="ja-JP" dirty="0">
                <a:latin typeface="ＭＳ Ｐ明朝" charset="-128"/>
                <a:ea typeface="ＭＳ Ｐ明朝" charset="-128"/>
              </a:rPr>
              <a:t>R5</a:t>
            </a:r>
            <a:r>
              <a:rPr lang="ja-JP" altLang="en-US" dirty="0">
                <a:latin typeface="ＭＳ Ｐ明朝" charset="-128"/>
                <a:ea typeface="ＭＳ Ｐ明朝" charset="-128"/>
              </a:rPr>
              <a:t>題名を正式名称に変更</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11</a:t>
            </a:fld>
            <a:endParaRPr kumimoji="1" lang="ja-JP" altLang="en-US"/>
          </a:p>
        </p:txBody>
      </p:sp>
    </p:spTree>
    <p:extLst>
      <p:ext uri="{BB962C8B-B14F-4D97-AF65-F5344CB8AC3E}">
        <p14:creationId xmlns:p14="http://schemas.microsoft.com/office/powerpoint/2010/main" val="2423278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911225" y="741363"/>
            <a:ext cx="4937125" cy="3702050"/>
          </a:xfrm>
          <a:ln/>
        </p:spPr>
      </p:sp>
      <p:sp>
        <p:nvSpPr>
          <p:cNvPr id="107523" name="ノート プレースホルダ 2"/>
          <p:cNvSpPr>
            <a:spLocks noGrp="1"/>
          </p:cNvSpPr>
          <p:nvPr>
            <p:ph type="body" idx="1"/>
          </p:nvPr>
        </p:nvSpPr>
        <p:spPr>
          <a:xfrm>
            <a:off x="343887" y="4797053"/>
            <a:ext cx="6047998"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性的虐待のとらえ方のポイントや性的虐待の具体例を説明する。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「高齢者であるから性的虐待は存在しない」「家族の間には性的虐待は存在しない」という思い込みは危険。</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そのように思い込むことで、支援者が虐待を見逃してしまうことがある。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「あるかもしれない」という視点が支援者に必要であることを伝える。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「キス、性器への接触、セックスを強要する」</a:t>
            </a:r>
            <a:r>
              <a:rPr lang="ja-JP" altLang="en-US" dirty="0">
                <a:latin typeface="ＭＳ Ｐ明朝" charset="-128"/>
                <a:ea typeface="ＭＳ Ｐ明朝" charset="-128"/>
              </a:rPr>
              <a:t>という以外にも、</a:t>
            </a:r>
            <a:endParaRPr lang="en-US" altLang="ja-JP" dirty="0">
              <a:latin typeface="ＭＳ Ｐ明朝" charset="-128"/>
              <a:ea typeface="ＭＳ Ｐ明朝" charset="-128"/>
            </a:endParaRPr>
          </a:p>
          <a:p>
            <a:r>
              <a:rPr lang="ja-JP" altLang="en-US" dirty="0">
                <a:latin typeface="ＭＳ Ｐ明朝" charset="-128"/>
                <a:ea typeface="ＭＳ Ｐ明朝" charset="-128"/>
              </a:rPr>
              <a:t>「性的羞恥心」を与えることも性的虐待にあたることを伝えることがポイント。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性的虐待は、「密室である」ということで発生要件が高まり、</a:t>
            </a:r>
            <a:endParaRPr lang="en-US" altLang="ja-JP" dirty="0">
              <a:latin typeface="ＭＳ Ｐ明朝" charset="-128"/>
              <a:ea typeface="ＭＳ Ｐ明朝" charset="-128"/>
            </a:endParaRPr>
          </a:p>
          <a:p>
            <a:r>
              <a:rPr lang="ja-JP" altLang="en-US" dirty="0">
                <a:latin typeface="ＭＳ Ｐ明朝" charset="-128"/>
                <a:ea typeface="ＭＳ Ｐ明朝" charset="-128"/>
              </a:rPr>
              <a:t>また、被虐待高齢者の多くは認知症であり、実際の証拠がわからないことが多いのが事実。</a:t>
            </a:r>
            <a:endParaRPr lang="en-US" altLang="ja-JP" dirty="0">
              <a:latin typeface="ＭＳ Ｐ明朝" charset="-128"/>
              <a:ea typeface="ＭＳ Ｐ明朝" charset="-128"/>
            </a:endParaRPr>
          </a:p>
          <a:p>
            <a:r>
              <a:rPr lang="ja-JP" altLang="en-US" dirty="0">
                <a:latin typeface="ＭＳ Ｐ明朝" charset="-128"/>
                <a:ea typeface="ＭＳ Ｐ明朝" charset="-128"/>
              </a:rPr>
              <a:t>しかし、「ないことにしよう」と避けてしまうのも適切な対応ではない。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また、ここで証拠探しに一生懸命になって「したかどうかをはっきりさせること」が適切な対応ではない。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二度と繰り返さないための対応が大切であることを伝える。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R5</a:t>
            </a:r>
            <a:r>
              <a:rPr lang="ja-JP" altLang="en-US" dirty="0">
                <a:latin typeface="ＭＳ Ｐ明朝" charset="-128"/>
                <a:ea typeface="ＭＳ Ｐ明朝" charset="-128"/>
              </a:rPr>
              <a:t>年題名を</a:t>
            </a:r>
            <a:r>
              <a:rPr lang="en-US" altLang="ja-JP" dirty="0">
                <a:latin typeface="ＭＳ Ｐ明朝" charset="-128"/>
                <a:ea typeface="ＭＳ Ｐ明朝" charset="-128"/>
              </a:rPr>
              <a:t>R5</a:t>
            </a:r>
            <a:r>
              <a:rPr lang="ja-JP" altLang="en-US" dirty="0">
                <a:latin typeface="ＭＳ Ｐ明朝" charset="-128"/>
                <a:ea typeface="ＭＳ Ｐ明朝" charset="-128"/>
              </a:rPr>
              <a:t>厚労省マニュアルにあわせて変更</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12</a:t>
            </a:fld>
            <a:endParaRPr kumimoji="1" lang="ja-JP" altLang="en-US"/>
          </a:p>
        </p:txBody>
      </p:sp>
    </p:spTree>
    <p:extLst>
      <p:ext uri="{BB962C8B-B14F-4D97-AF65-F5344CB8AC3E}">
        <p14:creationId xmlns:p14="http://schemas.microsoft.com/office/powerpoint/2010/main" val="738032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a:xfrm>
            <a:off x="911225" y="741363"/>
            <a:ext cx="4937125" cy="3702050"/>
          </a:xfrm>
          <a:ln/>
        </p:spPr>
      </p:sp>
      <p:sp>
        <p:nvSpPr>
          <p:cNvPr id="108547" name="ノート プレースホルダ 2"/>
          <p:cNvSpPr>
            <a:spLocks noGrp="1"/>
          </p:cNvSpPr>
          <p:nvPr>
            <p:ph type="body" idx="1"/>
          </p:nvPr>
        </p:nvSpPr>
        <p:spPr>
          <a:xfrm>
            <a:off x="415881" y="4653105"/>
            <a:ext cx="5832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本スライドでは、経済的虐待の具体例を説明する。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経済的虐待だけは、「養護者に該当しない親族」が主体に含まれるため、</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施設入所の高齢者でも養護者による虐待が生じることがあることに注意。</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この虐待種別だけ</a:t>
            </a:r>
            <a:r>
              <a:rPr lang="ja-JP" altLang="en-US" b="1" dirty="0">
                <a:latin typeface="ＭＳ Ｐ明朝" charset="-128"/>
                <a:ea typeface="ＭＳ Ｐ明朝" charset="-128"/>
              </a:rPr>
              <a:t>「養護者および養護者に該当しない親族が」</a:t>
            </a:r>
            <a:r>
              <a:rPr lang="ja-JP" altLang="en-US" dirty="0">
                <a:latin typeface="ＭＳ Ｐ明朝" charset="-128"/>
                <a:ea typeface="ＭＳ Ｐ明朝" charset="-128"/>
              </a:rPr>
              <a:t>というように、高齢者の親族であれば養護者に該当しない者も虐待の主体になる点をしっかりと解説する。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例：本人が東京都内に住んでいて、北海道の親族が本人の同意なく、勝手に本人の財産の名義を変えたり、売る等により、本人の生活が逼迫しているような状態に陥る</a:t>
            </a:r>
            <a:r>
              <a:rPr lang="en-US" altLang="ja-JP" dirty="0">
                <a:latin typeface="ＭＳ Ｐ明朝" charset="-128"/>
                <a:ea typeface="ＭＳ Ｐ明朝" charset="-128"/>
              </a:rPr>
              <a:t>…</a:t>
            </a:r>
            <a:r>
              <a:rPr lang="ja-JP" altLang="en-US" dirty="0">
                <a:latin typeface="ＭＳ Ｐ明朝" charset="-128"/>
                <a:ea typeface="ＭＳ Ｐ明朝" charset="-128"/>
              </a:rPr>
              <a:t>など、別居の親族が経済的虐待を行っている。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「使用するだけでなく、相応の理由なく使わせない」ということも経済的虐待に該当することがあるのがポイント。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施設入居者の費用滞納ケースは、養護者による経済的虐待に該当する場合もあるので要注意（</a:t>
            </a:r>
            <a:r>
              <a:rPr lang="en-US" altLang="ja-JP" dirty="0">
                <a:latin typeface="ＭＳ Ｐ明朝" charset="-128"/>
                <a:ea typeface="ＭＳ Ｐ明朝" charset="-128"/>
              </a:rPr>
              <a:t>※</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a:p>
            <a:endParaRPr lang="en-US" altLang="ja-JP" dirty="0">
              <a:solidFill>
                <a:srgbClr val="FF0000"/>
              </a:solidFill>
              <a:latin typeface="ＭＳ Ｐ明朝" charset="-128"/>
              <a:ea typeface="ＭＳ Ｐ明朝" charset="-128"/>
            </a:endParaRPr>
          </a:p>
          <a:p>
            <a:r>
              <a:rPr lang="en-US" altLang="ja-JP" dirty="0">
                <a:latin typeface="ＭＳ Ｐ明朝" charset="-128"/>
                <a:ea typeface="ＭＳ Ｐ明朝" charset="-128"/>
              </a:rPr>
              <a:t>R5</a:t>
            </a:r>
            <a:r>
              <a:rPr lang="ja-JP" altLang="en-US" dirty="0">
                <a:latin typeface="ＭＳ Ｐ明朝" charset="-128"/>
                <a:ea typeface="ＭＳ Ｐ明朝" charset="-128"/>
              </a:rPr>
              <a:t>例を厚労省マニュアルにあわせて変更</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13</a:t>
            </a:fld>
            <a:endParaRPr kumimoji="1" lang="ja-JP" altLang="en-US"/>
          </a:p>
        </p:txBody>
      </p:sp>
    </p:spTree>
    <p:extLst>
      <p:ext uri="{BB962C8B-B14F-4D97-AF65-F5344CB8AC3E}">
        <p14:creationId xmlns:p14="http://schemas.microsoft.com/office/powerpoint/2010/main" val="2128416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11225" y="741363"/>
            <a:ext cx="4937125" cy="3702050"/>
          </a:xfrm>
          <a:ln/>
        </p:spPr>
      </p:sp>
      <p:sp>
        <p:nvSpPr>
          <p:cNvPr id="109571" name="ノート プレースホルダ 2"/>
          <p:cNvSpPr>
            <a:spLocks noGrp="1"/>
          </p:cNvSpPr>
          <p:nvPr>
            <p:ph type="body" idx="1"/>
          </p:nvPr>
        </p:nvSpPr>
        <p:spPr>
          <a:xfrm>
            <a:off x="415882" y="4653105"/>
            <a:ext cx="5904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詳しい説明は、東京都高齢者虐待対応マニュアル</a:t>
            </a:r>
            <a:r>
              <a:rPr lang="ja-JP" altLang="en-US" dirty="0" err="1">
                <a:latin typeface="ＭＳ Ｐ明朝" charset="-128"/>
                <a:ea typeface="ＭＳ Ｐ明朝" charset="-128"/>
                <a:cs typeface="Arial" charset="0"/>
              </a:rPr>
              <a:t>ｐ</a:t>
            </a:r>
            <a:r>
              <a:rPr lang="en-US" altLang="ja-JP" dirty="0">
                <a:latin typeface="ＭＳ Ｐ明朝" charset="-128"/>
                <a:ea typeface="ＭＳ Ｐ明朝" charset="-128"/>
                <a:cs typeface="Arial" charset="0"/>
              </a:rPr>
              <a:t>.8</a:t>
            </a:r>
            <a:r>
              <a:rPr lang="ja-JP" altLang="en-US" dirty="0">
                <a:latin typeface="ＭＳ Ｐ明朝" charset="-128"/>
                <a:ea typeface="ＭＳ Ｐ明朝" charset="-128"/>
              </a:rPr>
              <a:t>を参照</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3947">
              <a:defRPr/>
            </a:pPr>
            <a:r>
              <a:rPr lang="ja-JP" altLang="en-US" dirty="0">
                <a:latin typeface="ＭＳ Ｐ明朝" charset="-128"/>
                <a:ea typeface="ＭＳ Ｐ明朝" charset="-128"/>
              </a:rPr>
              <a:t>高齢者の意思で介護サービスを「使わない」という選択をしていて、生活に支障が出ていてもネグレクトにはならないが、</a:t>
            </a:r>
            <a:endParaRPr lang="en-US" altLang="ja-JP" dirty="0">
              <a:latin typeface="ＭＳ Ｐ明朝" charset="-128"/>
              <a:ea typeface="ＭＳ Ｐ明朝" charset="-128"/>
            </a:endParaRPr>
          </a:p>
          <a:p>
            <a:r>
              <a:rPr lang="ja-JP" altLang="en-US" dirty="0"/>
              <a:t>厚労省マニュアル</a:t>
            </a:r>
            <a:r>
              <a:rPr lang="en-US" altLang="ja-JP" dirty="0"/>
              <a:t>P.9</a:t>
            </a:r>
            <a:r>
              <a:rPr lang="ja-JP" altLang="en-US" dirty="0"/>
              <a:t>に記載があるが、本人の合意の有無については、認知症などで金銭管理状況や使途について理解の上で同意する能力がない場合や、養護者または親族との関係性・従属性や従来の世帯の状況から、異議を言えず半ば強要されている場合等がありますので、慎重な判断が必要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「お金を渡さなければ何をされるかわからない」、また「殴られるかもしれない」という</a:t>
            </a:r>
            <a:endParaRPr lang="en-US" altLang="ja-JP" dirty="0">
              <a:latin typeface="ＭＳ Ｐ明朝" charset="-128"/>
              <a:ea typeface="ＭＳ Ｐ明朝" charset="-128"/>
            </a:endParaRPr>
          </a:p>
          <a:p>
            <a:r>
              <a:rPr lang="ja-JP" altLang="en-US" b="1" dirty="0">
                <a:latin typeface="ＭＳ Ｐ明朝" charset="-128"/>
                <a:ea typeface="ＭＳ Ｐ明朝" charset="-128"/>
              </a:rPr>
              <a:t>「怯え」や「諦め」による同意になっていないかが重要な判断ポイント</a:t>
            </a:r>
            <a:r>
              <a:rPr lang="ja-JP" altLang="en-US" dirty="0">
                <a:latin typeface="ＭＳ Ｐ明朝" charset="-128"/>
                <a:ea typeface="ＭＳ Ｐ明朝" charset="-128"/>
              </a:rPr>
              <a:t>であることを説明。</a:t>
            </a:r>
            <a:endParaRPr lang="en-US" altLang="ja-JP" dirty="0">
              <a:latin typeface="ＭＳ Ｐ明朝" charset="-128"/>
              <a:ea typeface="ＭＳ Ｐ明朝" charset="-128"/>
            </a:endParaRPr>
          </a:p>
          <a:p>
            <a:pPr defTabSz="913947">
              <a:defRPr/>
            </a:pPr>
            <a:r>
              <a:rPr lang="ja-JP" altLang="en-US" dirty="0">
                <a:latin typeface="ＭＳ Ｐ明朝" charset="-128"/>
                <a:ea typeface="ＭＳ Ｐ明朝" charset="-128"/>
              </a:rPr>
              <a:t>使い込みの有無ではなく、有無は不明でも家族が高齢者のお金を管理することで、</a:t>
            </a:r>
            <a:r>
              <a:rPr lang="ja-JP" altLang="en-US" b="1" dirty="0">
                <a:latin typeface="ＭＳ Ｐ明朝" charset="-128"/>
                <a:ea typeface="ＭＳ Ｐ明朝" charset="-128"/>
              </a:rPr>
              <a:t>「高齢者本人の生活や医療・介護に支障が出ていないか？」</a:t>
            </a:r>
            <a:r>
              <a:rPr lang="ja-JP" altLang="en-US" dirty="0">
                <a:latin typeface="ＭＳ Ｐ明朝" charset="-128"/>
                <a:ea typeface="ＭＳ Ｐ明朝" charset="-128"/>
              </a:rPr>
              <a:t>という部分が最も重要。（</a:t>
            </a:r>
            <a:r>
              <a:rPr lang="en-US" altLang="ja-JP" dirty="0">
                <a:latin typeface="ＭＳ Ｐ明朝" charset="-128"/>
                <a:ea typeface="ＭＳ Ｐ明朝" charset="-128"/>
              </a:rPr>
              <a:t>R</a:t>
            </a:r>
            <a:r>
              <a:rPr lang="ja-JP" altLang="en-US" dirty="0">
                <a:latin typeface="ＭＳ Ｐ明朝" charset="-128"/>
                <a:ea typeface="ＭＳ Ｐ明朝" charset="-128"/>
              </a:rPr>
              <a:t>５変更）</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一方で、実は本人がつくった（つくってきた）借金を家族が返済している、本人の金銭を管理して返済していることもあるので、情報や実態を確認することが大切。</a:t>
            </a:r>
            <a:endParaRPr lang="en-US" altLang="ja-JP" dirty="0">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14</a:t>
            </a:fld>
            <a:endParaRPr kumimoji="1" lang="ja-JP" altLang="en-US"/>
          </a:p>
        </p:txBody>
      </p:sp>
    </p:spTree>
    <p:extLst>
      <p:ext uri="{BB962C8B-B14F-4D97-AF65-F5344CB8AC3E}">
        <p14:creationId xmlns:p14="http://schemas.microsoft.com/office/powerpoint/2010/main" val="712670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1225" y="741363"/>
            <a:ext cx="4937125" cy="3702050"/>
          </a:xfrm>
        </p:spPr>
      </p:sp>
      <p:sp>
        <p:nvSpPr>
          <p:cNvPr id="3" name="ノート プレースホルダ 2"/>
          <p:cNvSpPr>
            <a:spLocks noGrp="1"/>
          </p:cNvSpPr>
          <p:nvPr>
            <p:ph type="body" idx="1"/>
          </p:nvPr>
        </p:nvSpPr>
        <p:spPr>
          <a:xfrm>
            <a:off x="487882" y="4653105"/>
            <a:ext cx="5832000" cy="5030533"/>
          </a:xfrm>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セルフ・ネグレクトの考え方と、対応の根拠について説明するスライド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ｐ</a:t>
            </a:r>
            <a:r>
              <a:rPr lang="en-US" altLang="ja-JP" dirty="0">
                <a:latin typeface="ＭＳ Ｐ明朝" charset="-128"/>
                <a:ea typeface="ＭＳ Ｐ明朝" charset="-128"/>
              </a:rPr>
              <a:t>.5-7</a:t>
            </a:r>
            <a:r>
              <a:rPr lang="ja-JP" altLang="en-US" dirty="0">
                <a:latin typeface="ＭＳ Ｐ明朝" charset="-128"/>
                <a:ea typeface="ＭＳ Ｐ明朝" charset="-128"/>
              </a:rPr>
              <a:t>、東京都マニュアル</a:t>
            </a:r>
            <a:r>
              <a:rPr lang="en-US" altLang="ja-JP" dirty="0">
                <a:latin typeface="ＭＳ Ｐ明朝" charset="-128"/>
                <a:ea typeface="ＭＳ Ｐ明朝" charset="-128"/>
              </a:rPr>
              <a:t>p.1</a:t>
            </a:r>
            <a:r>
              <a:rPr lang="ja-JP" altLang="en-US" dirty="0" err="1">
                <a:latin typeface="ＭＳ Ｐ明朝" charset="-128"/>
                <a:ea typeface="ＭＳ Ｐ明朝" charset="-128"/>
              </a:rPr>
              <a:t>、</a:t>
            </a:r>
            <a:r>
              <a:rPr lang="ja-JP" altLang="en-US" dirty="0">
                <a:latin typeface="ＭＳ Ｐ明朝" charset="-128"/>
                <a:ea typeface="ＭＳ Ｐ明朝" charset="-128"/>
              </a:rPr>
              <a:t>日本社会福祉士会の手引き</a:t>
            </a:r>
            <a:r>
              <a:rPr lang="ja-JP" altLang="en-US" dirty="0" err="1">
                <a:latin typeface="ＭＳ Ｐ明朝" charset="-128"/>
                <a:ea typeface="ＭＳ Ｐ明朝" charset="-128"/>
              </a:rPr>
              <a:t>ｐ</a:t>
            </a:r>
            <a:r>
              <a:rPr lang="en-US" altLang="ja-JP" dirty="0">
                <a:latin typeface="ＭＳ Ｐ明朝" charset="-128"/>
                <a:ea typeface="ＭＳ Ｐ明朝" charset="-128"/>
              </a:rPr>
              <a:t>9</a:t>
            </a:r>
            <a:r>
              <a:rPr lang="ja-JP" altLang="en-US" dirty="0">
                <a:latin typeface="ＭＳ Ｐ明朝" charset="-128"/>
                <a:ea typeface="ＭＳ Ｐ明朝" charset="-128"/>
              </a:rPr>
              <a:t>を用いて説明をしている。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セルフ・ネグレクトは、高齢者虐待防止法の種別として含まれていない。しかし、介護保険運営基準でもセルフ・ネグレクトを含めた早期発見・相談体制が求められている事から、セルフ・ネグレクトについても早期発見を意識し、発見したら地域包括支援センターへ相談することを促す。</a:t>
            </a:r>
            <a:endParaRPr lang="en-US" altLang="ja-JP" dirty="0">
              <a:latin typeface="ＭＳ Ｐ明朝" charset="-128"/>
              <a:ea typeface="ＭＳ Ｐ明朝" charset="-128"/>
            </a:endParaRPr>
          </a:p>
          <a:p>
            <a:r>
              <a:rPr lang="ja-JP" altLang="en-US" dirty="0">
                <a:latin typeface="ＭＳ Ｐ明朝" charset="-128"/>
                <a:ea typeface="ＭＳ Ｐ明朝" charset="-128"/>
              </a:rPr>
              <a:t>相談を受けた際、地域包括支援センター社会的支援を必要としている高齢者の「総合相談支援業務」や「権利擁護業務等の一環」として関わっていくことを伝える。</a:t>
            </a:r>
            <a:endParaRPr lang="en-US" altLang="ja-JP" dirty="0">
              <a:latin typeface="ＭＳ Ｐ明朝" charset="-128"/>
              <a:ea typeface="ＭＳ Ｐ明朝" charset="-128"/>
            </a:endParaRPr>
          </a:p>
          <a:p>
            <a:pPr defTabSz="913947">
              <a:defRPr/>
            </a:pPr>
            <a:r>
              <a:rPr lang="ja-JP" altLang="en-US" dirty="0">
                <a:latin typeface="ＭＳ Ｐ明朝" charset="-128"/>
                <a:ea typeface="ＭＳ Ｐ明朝" charset="-128"/>
              </a:rPr>
              <a:t>また、厚生労働省マニュアル（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a:t>
            </a:r>
            <a:r>
              <a:rPr lang="en-US" altLang="ja-JP" dirty="0">
                <a:latin typeface="ＭＳ Ｐ明朝" charset="-128"/>
                <a:ea typeface="ＭＳ Ｐ明朝" charset="-128"/>
              </a:rPr>
              <a:t>p.5</a:t>
            </a:r>
            <a:r>
              <a:rPr lang="ja-JP" altLang="en-US" dirty="0">
                <a:latin typeface="ＭＳ Ｐ明朝" charset="-128"/>
                <a:ea typeface="ＭＳ Ｐ明朝" charset="-128"/>
              </a:rPr>
              <a:t>に記載があるように</a:t>
            </a:r>
            <a:r>
              <a:rPr lang="ja-JP" altLang="en-US" dirty="0">
                <a:solidFill>
                  <a:srgbClr val="FF3300"/>
                </a:solidFill>
                <a:latin typeface="ＭＳ Ｐ明朝" charset="-128"/>
                <a:ea typeface="ＭＳ Ｐ明朝" charset="-128"/>
              </a:rPr>
              <a:t>、</a:t>
            </a:r>
            <a:r>
              <a:rPr lang="ja-JP" altLang="en-US" dirty="0"/>
              <a:t>実際の対応としては、ケース会議を開催して高齢者虐待に準じた対応の必要性を関係部署・機関等で共有を図り、事実確認と安全確認、アセスメントに基づく支援方針の立案と役割分担の明確化、必要に応じてやむを得ない事由による措置や市町村長による成年後見制度 利用開始の審判請求（以下「市町村長申立」という。）などの権限行使等の対応や、助言・ 指導（介護サービスの利用・変更を含む）等を具体的事案に応じて区市町村の判断で行っていくことを伝える。（</a:t>
            </a:r>
            <a:r>
              <a:rPr lang="en-US" altLang="ja-JP" dirty="0"/>
              <a:t>R5</a:t>
            </a:r>
            <a:r>
              <a:rPr lang="ja-JP" altLang="en-US" dirty="0"/>
              <a:t>変更）</a:t>
            </a:r>
            <a:endParaRPr lang="en-US" altLang="ja-JP" dirty="0"/>
          </a:p>
          <a:p>
            <a:endParaRPr lang="en-US" altLang="ja-JP" dirty="0">
              <a:solidFill>
                <a:srgbClr val="FF3300"/>
              </a:solidFill>
              <a:latin typeface="ＭＳ Ｐ明朝" charset="-128"/>
              <a:ea typeface="ＭＳ Ｐ明朝" charset="-128"/>
            </a:endParaRPr>
          </a:p>
          <a:p>
            <a:pPr defTabSz="913947">
              <a:defRPr/>
            </a:pPr>
            <a:r>
              <a:rPr lang="en-US" altLang="ja-JP" dirty="0">
                <a:latin typeface="ＭＳ Ｐ明朝" charset="-128"/>
                <a:ea typeface="ＭＳ Ｐ明朝" charset="-128"/>
              </a:rPr>
              <a:t>R.5</a:t>
            </a:r>
            <a:r>
              <a:rPr lang="ja-JP" altLang="en-US" dirty="0">
                <a:latin typeface="ＭＳ Ｐ明朝" charset="-128"/>
                <a:ea typeface="ＭＳ Ｐ明朝" charset="-128"/>
              </a:rPr>
              <a:t>より引用元を厚労省マニュアルへ変更</a:t>
            </a:r>
            <a:endParaRPr lang="en-US" altLang="ja-JP" dirty="0">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15</a:t>
            </a:fld>
            <a:endParaRPr kumimoji="1" lang="ja-JP" altLang="en-US"/>
          </a:p>
        </p:txBody>
      </p:sp>
    </p:spTree>
    <p:extLst>
      <p:ext uri="{BB962C8B-B14F-4D97-AF65-F5344CB8AC3E}">
        <p14:creationId xmlns:p14="http://schemas.microsoft.com/office/powerpoint/2010/main" val="4270149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79463" y="346075"/>
            <a:ext cx="5114925" cy="3836988"/>
          </a:xfrm>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安易な身体拘束を防止するために、虐待との関係を説明する目的のスライド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まずは相談・通報に繋げる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身体拘束は原則、高齢者虐待に該当する行為</a:t>
            </a:r>
            <a:r>
              <a:rPr lang="ja-JP" altLang="en-US" dirty="0">
                <a:latin typeface="ＭＳ Ｐ明朝" charset="-128"/>
                <a:ea typeface="ＭＳ Ｐ明朝" charset="-128"/>
              </a:rPr>
              <a:t>であり、身体拘束等による高齢者の行動制限は介護保険施設等だけでなく、家庭内における在宅介護等の場面でも発生する可能性がある。</a:t>
            </a:r>
            <a:endParaRPr lang="en-US" altLang="ja-JP" dirty="0">
              <a:latin typeface="ＭＳ Ｐ明朝" charset="-128"/>
              <a:ea typeface="ＭＳ Ｐ明朝" charset="-128"/>
            </a:endParaRPr>
          </a:p>
          <a:p>
            <a:pPr defTabSz="913947">
              <a:defRPr/>
            </a:pPr>
            <a:endParaRPr lang="en-US" altLang="ja-JP" strike="noStrike" dirty="0">
              <a:latin typeface="ＭＳ Ｐ明朝" charset="-128"/>
              <a:ea typeface="ＭＳ Ｐ明朝" charset="-128"/>
            </a:endParaRPr>
          </a:p>
          <a:p>
            <a:pPr defTabSz="913947">
              <a:defRPr/>
            </a:pPr>
            <a:r>
              <a:rPr lang="ja-JP" altLang="en-US" dirty="0">
                <a:latin typeface="ＭＳ Ｐ明朝" charset="-128"/>
                <a:ea typeface="ＭＳ Ｐ明朝" charset="-128"/>
              </a:rPr>
              <a:t>スライドを</a:t>
            </a:r>
            <a:r>
              <a:rPr lang="ja-JP" altLang="en-US" strike="noStrike" dirty="0">
                <a:latin typeface="ＭＳ Ｐ明朝" charset="-128"/>
                <a:ea typeface="ＭＳ Ｐ明朝" charset="-128"/>
              </a:rPr>
              <a:t>読む</a:t>
            </a:r>
            <a:endParaRPr lang="en-US" altLang="ja-JP" dirty="0">
              <a:latin typeface="Arial" panose="020B0604020202020204" pitchFamily="34" charset="0"/>
            </a:endParaRPr>
          </a:p>
          <a:p>
            <a:endParaRPr lang="en-US" altLang="ja-JP" dirty="0">
              <a:latin typeface="Arial" panose="020B0604020202020204" pitchFamily="34" charset="0"/>
            </a:endParaRPr>
          </a:p>
          <a:p>
            <a:r>
              <a:rPr lang="ja-JP" altLang="en-US" dirty="0">
                <a:latin typeface="Arial" panose="020B0604020202020204" pitchFamily="34" charset="0"/>
              </a:rPr>
              <a:t>＜参考＞</a:t>
            </a:r>
            <a:endParaRPr lang="en-US" altLang="ja-JP" dirty="0">
              <a:latin typeface="Arial" panose="020B0604020202020204" pitchFamily="34" charset="0"/>
            </a:endParaRPr>
          </a:p>
          <a:p>
            <a:r>
              <a:rPr lang="ja-JP" altLang="en-US" dirty="0">
                <a:latin typeface="Arial" panose="020B0604020202020204" pitchFamily="34" charset="0"/>
              </a:rPr>
              <a:t>厚労省マニュアル（</a:t>
            </a:r>
            <a:r>
              <a:rPr lang="en-US" altLang="ja-JP" dirty="0">
                <a:latin typeface="Arial" panose="020B0604020202020204" pitchFamily="34" charset="0"/>
              </a:rPr>
              <a:t>R5</a:t>
            </a:r>
            <a:r>
              <a:rPr lang="ja-JP" altLang="en-US" dirty="0">
                <a:latin typeface="Arial" panose="020B0604020202020204" pitchFamily="34" charset="0"/>
              </a:rPr>
              <a:t>）</a:t>
            </a:r>
            <a:r>
              <a:rPr lang="en-US" altLang="ja-JP" dirty="0">
                <a:latin typeface="Arial" panose="020B0604020202020204" pitchFamily="34" charset="0"/>
              </a:rPr>
              <a:t>p.13-15</a:t>
            </a:r>
          </a:p>
          <a:p>
            <a:endParaRPr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8103A68-2963-4494-B920-5BA0C27B0BE6}" type="slidenum">
              <a:rPr kumimoji="1" lang="en-US" altLang="ja-JP" sz="11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1" lang="en-US" altLang="ja-JP" sz="11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19226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令和６年度改定スライド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介護運営基準改正に伴う説明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kumimoji="1" lang="ja-JP" altLang="en-US" dirty="0"/>
              <a:t>スライドを読む</a:t>
            </a:r>
            <a:endParaRPr kumimoji="1" lang="en-US" altLang="ja-JP" dirty="0"/>
          </a:p>
          <a:p>
            <a:endParaRPr kumimoji="1" lang="en-US" altLang="ja-JP" dirty="0"/>
          </a:p>
          <a:p>
            <a:r>
              <a:rPr kumimoji="1" lang="ja-JP" altLang="en-US" dirty="0"/>
              <a:t>身体拘束を行っていなくても、身体拘束が必要ない人のプランに身体拘束を行うという内容を載せっぱなしにすることは、計画の見直しを行っていないと言う放棄放任となる事もある</a:t>
            </a:r>
          </a:p>
        </p:txBody>
      </p:sp>
      <p:sp>
        <p:nvSpPr>
          <p:cNvPr id="4" name="スライド番号プレースホルダー 3"/>
          <p:cNvSpPr>
            <a:spLocks noGrp="1"/>
          </p:cNvSpPr>
          <p:nvPr>
            <p:ph type="sldNum" sz="quarter" idx="5"/>
          </p:nvPr>
        </p:nvSpPr>
        <p:spPr/>
        <p:txBody>
          <a:bodyPr/>
          <a:lstStyle/>
          <a:p>
            <a:fld id="{E233F600-4D47-47D7-AD80-3375E10310AF}" type="slidenum">
              <a:rPr kumimoji="1" lang="ja-JP" altLang="en-US" smtClean="0"/>
              <a:t>17</a:t>
            </a:fld>
            <a:endParaRPr kumimoji="1" lang="ja-JP" altLang="en-US"/>
          </a:p>
        </p:txBody>
      </p:sp>
    </p:spTree>
    <p:extLst>
      <p:ext uri="{BB962C8B-B14F-4D97-AF65-F5344CB8AC3E}">
        <p14:creationId xmlns:p14="http://schemas.microsoft.com/office/powerpoint/2010/main" val="1407078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917575" y="198438"/>
            <a:ext cx="4649788" cy="3486150"/>
          </a:xfrm>
          <a:ln/>
        </p:spPr>
      </p:sp>
      <p:sp>
        <p:nvSpPr>
          <p:cNvPr id="73731" name="ノート プレースホルダ 2"/>
          <p:cNvSpPr>
            <a:spLocks noGrp="1"/>
          </p:cNvSpPr>
          <p:nvPr>
            <p:ph type="body" idx="1"/>
          </p:nvPr>
        </p:nvSpPr>
        <p:spPr>
          <a:xfrm>
            <a:off x="199881" y="3781157"/>
            <a:ext cx="6336000" cy="588671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緊急やむ得ない場合に該当する</a:t>
            </a:r>
            <a:r>
              <a:rPr lang="en-US" altLang="ja-JP" dirty="0">
                <a:latin typeface="ＭＳ Ｐ明朝" charset="-128"/>
                <a:ea typeface="ＭＳ Ｐ明朝" charset="-128"/>
              </a:rPr>
              <a:t>3</a:t>
            </a:r>
            <a:r>
              <a:rPr lang="ja-JP" altLang="en-US" dirty="0">
                <a:latin typeface="ＭＳ Ｐ明朝" charset="-128"/>
                <a:ea typeface="ＭＳ Ｐ明朝" charset="-128"/>
              </a:rPr>
              <a:t>つの要件の説明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Arial" panose="020B0604020202020204" pitchFamily="34" charset="0"/>
              </a:rPr>
              <a:t>介護保険上の運営基準による「緊急やむを得ない場合」に該当する身体拘束の考え方について説明する。</a:t>
            </a:r>
            <a:endParaRPr lang="en-US" altLang="ja-JP" dirty="0">
              <a:latin typeface="Arial" panose="020B0604020202020204" pitchFamily="34" charset="0"/>
            </a:endParaRPr>
          </a:p>
          <a:p>
            <a:r>
              <a:rPr lang="ja-JP" altLang="en-US" dirty="0">
                <a:latin typeface="Arial" panose="020B0604020202020204" pitchFamily="34" charset="0"/>
              </a:rPr>
              <a:t>切迫性・非代替性や一時性を丁寧に確認し、客観的に判断していくことがポイントであるほか、全て満たすことが必要な</a:t>
            </a:r>
            <a:r>
              <a:rPr lang="en-US" altLang="ja-JP" dirty="0">
                <a:latin typeface="ＭＳ Ｐ明朝" panose="02020600040205080304" pitchFamily="18" charset="-128"/>
                <a:ea typeface="ＭＳ Ｐ明朝" panose="02020600040205080304" pitchFamily="18" charset="-128"/>
              </a:rPr>
              <a:t>3</a:t>
            </a:r>
            <a:r>
              <a:rPr lang="ja-JP" altLang="en-US" dirty="0">
                <a:latin typeface="Arial" panose="020B0604020202020204" pitchFamily="34" charset="0"/>
              </a:rPr>
              <a:t>要件に加えて慎重かつ十分な手続き</a:t>
            </a:r>
            <a:r>
              <a:rPr lang="ja-JP" altLang="en-US" strike="noStrike" dirty="0">
                <a:latin typeface="Arial" panose="020B0604020202020204" pitchFamily="34" charset="0"/>
              </a:rPr>
              <a:t>を踏むなど運営基準に則って運用することが基本。特に身体拘束を検討するきっかけになっている事についての背景要因のアセスメントや背景要因への対応が重要。</a:t>
            </a:r>
            <a:endParaRPr lang="en-US" altLang="ja-JP" strike="noStrike"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家族の希望があれば、身体拘束を行うことでができるということではない」の説明において、「主治医（医師）の指示があれば・・・」も同様に、「例外となる３つの要件の検討等、適正手続きを取らなくてよい」とは解釈されない、背景要因への働きかけを行った上で身体拘束が必要と思われる際、３つの要件を検討することが本人の尊厳保持のプロセスを踏むことにもなるということについてもふれるとよい。</a:t>
            </a:r>
            <a:endParaRPr lang="en-US" altLang="ja-JP" dirty="0">
              <a:latin typeface="Arial" panose="020B0604020202020204" pitchFamily="34" charset="0"/>
            </a:endParaRPr>
          </a:p>
          <a:p>
            <a:r>
              <a:rPr lang="ja-JP" altLang="en-US" dirty="0">
                <a:latin typeface="Arial" panose="020B0604020202020204" pitchFamily="34" charset="0"/>
              </a:rPr>
              <a:t>＜参考＞</a:t>
            </a:r>
            <a:endParaRPr lang="en-US" altLang="ja-JP" dirty="0">
              <a:latin typeface="Arial" panose="020B0604020202020204" pitchFamily="34" charset="0"/>
            </a:endParaRPr>
          </a:p>
          <a:p>
            <a:r>
              <a:rPr lang="ja-JP" altLang="en-US" dirty="0">
                <a:latin typeface="Arial" panose="020B0604020202020204" pitchFamily="34" charset="0"/>
              </a:rPr>
              <a:t>令和</a:t>
            </a:r>
            <a:r>
              <a:rPr lang="en-US" altLang="ja-JP" dirty="0">
                <a:latin typeface="Arial" panose="020B0604020202020204" pitchFamily="34" charset="0"/>
              </a:rPr>
              <a:t>6</a:t>
            </a:r>
            <a:r>
              <a:rPr lang="ja-JP" altLang="en-US" dirty="0">
                <a:latin typeface="Arial" panose="020B0604020202020204" pitchFamily="34" charset="0"/>
              </a:rPr>
              <a:t>年度介護報酬改定における改訂事項について　スライド</a:t>
            </a:r>
            <a:r>
              <a:rPr lang="en-US" altLang="ja-JP" dirty="0">
                <a:latin typeface="Arial" panose="020B0604020202020204" pitchFamily="34" charset="0"/>
              </a:rPr>
              <a:t>52.53</a:t>
            </a:r>
            <a:r>
              <a:rPr lang="ja-JP" altLang="en-US" dirty="0">
                <a:latin typeface="Arial" panose="020B0604020202020204" pitchFamily="34" charset="0"/>
              </a:rPr>
              <a:t>　「②身体的拘束等の適正化の推進」（厚生労働省</a:t>
            </a:r>
            <a:r>
              <a:rPr lang="en-US" altLang="ja-JP" dirty="0">
                <a:latin typeface="Arial" panose="020B0604020202020204" pitchFamily="34" charset="0"/>
              </a:rPr>
              <a:t>HP</a:t>
            </a:r>
            <a:r>
              <a:rPr lang="ja-JP" altLang="en-US" dirty="0">
                <a:latin typeface="Arial" panose="020B0604020202020204" pitchFamily="34" charset="0"/>
              </a:rPr>
              <a:t>　令和</a:t>
            </a:r>
            <a:r>
              <a:rPr lang="en-US" altLang="ja-JP" dirty="0">
                <a:latin typeface="Arial" panose="020B0604020202020204" pitchFamily="34" charset="0"/>
              </a:rPr>
              <a:t>6</a:t>
            </a:r>
            <a:r>
              <a:rPr lang="ja-JP" altLang="en-US" dirty="0">
                <a:latin typeface="Arial" panose="020B0604020202020204" pitchFamily="34" charset="0"/>
              </a:rPr>
              <a:t>年度介護報酬改定についてより）</a:t>
            </a:r>
            <a:endParaRPr lang="en-US" altLang="ja-JP" dirty="0">
              <a:latin typeface="Arial" panose="020B0604020202020204" pitchFamily="34" charset="0"/>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18</a:t>
            </a:fld>
            <a:endParaRPr kumimoji="1" lang="ja-JP" altLang="en-US"/>
          </a:p>
        </p:txBody>
      </p:sp>
    </p:spTree>
    <p:extLst>
      <p:ext uri="{BB962C8B-B14F-4D97-AF65-F5344CB8AC3E}">
        <p14:creationId xmlns:p14="http://schemas.microsoft.com/office/powerpoint/2010/main" val="2751854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15881" y="4653105"/>
            <a:ext cx="5832000" cy="5030533"/>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身体拘束の具体例を説明するためのスライド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全部読み上げると時間がかかるので、①～⑪までの赤字部分を読み上げた後に、「ポイントは、行動の自由を制限しているかどうか？」にあることを伝える。</a:t>
            </a:r>
            <a:endParaRPr lang="en-US" altLang="ja-JP" dirty="0">
              <a:latin typeface="ＭＳ Ｐ明朝" charset="-128"/>
              <a:ea typeface="ＭＳ Ｐ明朝" charset="-128"/>
            </a:endParaRPr>
          </a:p>
          <a:p>
            <a:endParaRPr kumimoji="1" lang="en-US" altLang="ja-JP" dirty="0"/>
          </a:p>
          <a:p>
            <a:pPr defTabSz="913947">
              <a:defRPr/>
            </a:pPr>
            <a:r>
              <a:rPr lang="en-US" altLang="ja-JP" dirty="0">
                <a:latin typeface="ＭＳ Ｐ明朝" charset="-128"/>
                <a:ea typeface="ＭＳ Ｐ明朝" charset="-128"/>
              </a:rPr>
              <a:t>※</a:t>
            </a:r>
            <a:r>
              <a:rPr lang="ja-JP" altLang="en-US" dirty="0">
                <a:latin typeface="ＭＳ Ｐ明朝" charset="-128"/>
                <a:ea typeface="ＭＳ Ｐ明朝" charset="-128"/>
              </a:rPr>
              <a:t>ポイント部分は</a:t>
            </a:r>
            <a:r>
              <a:rPr lang="en-US" altLang="ja-JP" dirty="0">
                <a:latin typeface="ＭＳ Ｐ明朝" charset="-128"/>
                <a:ea typeface="ＭＳ Ｐ明朝" charset="-128"/>
              </a:rPr>
              <a:t>R5</a:t>
            </a:r>
            <a:r>
              <a:rPr lang="ja-JP" altLang="en-US" dirty="0">
                <a:latin typeface="ＭＳ Ｐ明朝" charset="-128"/>
                <a:ea typeface="ＭＳ Ｐ明朝" charset="-128"/>
              </a:rPr>
              <a:t>より厚労省マニュアルより引用文言へ変更</a:t>
            </a:r>
            <a:endParaRPr lang="en-US" altLang="ja-JP" dirty="0">
              <a:latin typeface="ＭＳ Ｐ明朝" charset="-128"/>
              <a:ea typeface="ＭＳ Ｐ明朝" charset="-128"/>
            </a:endParaRPr>
          </a:p>
          <a:p>
            <a:pPr defTabSz="913947">
              <a:defRPr/>
            </a:pPr>
            <a:r>
              <a:rPr lang="ja-JP" altLang="en-US" dirty="0">
                <a:latin typeface="ＭＳ Ｐ明朝" charset="-128"/>
                <a:ea typeface="ＭＳ Ｐ明朝" charset="-128"/>
              </a:rPr>
              <a:t>　　例は</a:t>
            </a:r>
            <a:r>
              <a:rPr lang="en-US" altLang="ja-JP" dirty="0">
                <a:latin typeface="ＭＳ Ｐ明朝" charset="-128"/>
                <a:ea typeface="ＭＳ Ｐ明朝" charset="-128"/>
              </a:rPr>
              <a:t>R6</a:t>
            </a:r>
            <a:r>
              <a:rPr lang="ja-JP" altLang="en-US" dirty="0">
                <a:latin typeface="ＭＳ Ｐ明朝" charset="-128"/>
                <a:ea typeface="ＭＳ Ｐ明朝" charset="-128"/>
              </a:rPr>
              <a:t>より介護施設・事業所等で働く方々への身体拘束廃止・防止の手引きにあわせて変更</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19</a:t>
            </a:fld>
            <a:endParaRPr kumimoji="1" lang="ja-JP" altLang="en-US"/>
          </a:p>
        </p:txBody>
      </p:sp>
    </p:spTree>
    <p:extLst>
      <p:ext uri="{BB962C8B-B14F-4D97-AF65-F5344CB8AC3E}">
        <p14:creationId xmlns:p14="http://schemas.microsoft.com/office/powerpoint/2010/main" val="3062040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xfrm>
            <a:off x="911225" y="741363"/>
            <a:ext cx="4937125" cy="3702050"/>
          </a:xfrm>
          <a:ln/>
        </p:spPr>
      </p:sp>
      <p:sp>
        <p:nvSpPr>
          <p:cNvPr id="97283" name="ノート プレースホルダ 2"/>
          <p:cNvSpPr>
            <a:spLocks noGrp="1"/>
          </p:cNvSpPr>
          <p:nvPr>
            <p:ph type="body" idx="1"/>
          </p:nvPr>
        </p:nvSpPr>
        <p:spPr>
          <a:xfrm>
            <a:off x="421668" y="4645258"/>
            <a:ext cx="5901975" cy="5763419"/>
          </a:xfrm>
          <a:noFill/>
          <a:ln/>
        </p:spPr>
        <p:txBody>
          <a:bodyPr/>
          <a:lstStyle/>
          <a:p>
            <a:r>
              <a:rPr lang="en-US" altLang="ja-JP" dirty="0">
                <a:latin typeface="ＭＳ Ｐ明朝" charset="-128"/>
                <a:ea typeface="ＭＳ Ｐ明朝" charset="-128"/>
              </a:rPr>
              <a:t>R6 </a:t>
            </a:r>
            <a:r>
              <a:rPr lang="ja-JP" altLang="en-US" dirty="0">
                <a:latin typeface="ＭＳ Ｐ明朝" charset="-128"/>
                <a:ea typeface="ＭＳ Ｐ明朝" charset="-128"/>
              </a:rPr>
              <a:t>変更　不適切をあえて平たく説明。他疑問を追加</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研修のねらいを伝えるスライド。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スライドをそのまま読んでください。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a:t>
            </a:fld>
            <a:endParaRPr kumimoji="1" lang="ja-JP" altLang="en-US"/>
          </a:p>
        </p:txBody>
      </p:sp>
    </p:spTree>
    <p:extLst>
      <p:ext uri="{BB962C8B-B14F-4D97-AF65-F5344CB8AC3E}">
        <p14:creationId xmlns:p14="http://schemas.microsoft.com/office/powerpoint/2010/main" val="8004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全を守る目的で行われるはずの身体拘束が、悪循環を起こして高齢者本人の悪循環を起こしてしまうことを説明し、どのように拘束をせずにケアをしていくのかのアセスメントの視点を伝える目的のスライド。</a:t>
            </a:r>
            <a:endParaRPr lang="en-US" altLang="ja-JP" dirty="0">
              <a:latin typeface="ＭＳ Ｐ明朝" charset="-128"/>
              <a:ea typeface="ＭＳ Ｐ明朝" charset="-128"/>
            </a:endParaRPr>
          </a:p>
          <a:p>
            <a:pPr>
              <a:lnSpc>
                <a:spcPts val="501"/>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sz="1200" dirty="0"/>
              <a:t>「</a:t>
            </a:r>
            <a:r>
              <a:rPr lang="ja-JP" altLang="en-US" dirty="0">
                <a:latin typeface="ＭＳ Ｐ明朝" charset="-128"/>
                <a:ea typeface="ＭＳ Ｐ明朝" charset="-128"/>
              </a:rPr>
              <a:t>介護施設・事業所等で働く方々への身体拘束廃止・防止の手引き　</a:t>
            </a:r>
            <a:r>
              <a:rPr kumimoji="1" lang="ja-JP" altLang="en-US" sz="1200" dirty="0"/>
              <a:t>令和６年３月</a:t>
            </a:r>
            <a:r>
              <a:rPr lang="ja-JP" altLang="en-US" sz="1200" dirty="0"/>
              <a:t>　</a:t>
            </a:r>
            <a:r>
              <a:rPr kumimoji="1" lang="ja-JP" altLang="en-US" sz="1200" dirty="0"/>
              <a:t>株式会社 日本総合研究所」の図を引用</a:t>
            </a:r>
            <a:endParaRPr kumimoji="1" lang="en-US" altLang="ja-JP"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ＭＳ Ｐ明朝" charset="-128"/>
                <a:ea typeface="ＭＳ Ｐ明朝" charset="-128"/>
              </a:rPr>
              <a:t>身体拘束をすれば、体を動かなさいので身体機能は低下し、拘束されることの怒りや不安から</a:t>
            </a:r>
            <a:r>
              <a:rPr lang="en-US" altLang="ja-JP" dirty="0">
                <a:latin typeface="ＭＳ Ｐ明朝" charset="-128"/>
                <a:ea typeface="ＭＳ Ｐ明朝" charset="-128"/>
              </a:rPr>
              <a:t>BPSD</a:t>
            </a:r>
            <a:r>
              <a:rPr lang="ja-JP" altLang="en-US" dirty="0">
                <a:latin typeface="ＭＳ Ｐ明朝" charset="-128"/>
                <a:ea typeface="ＭＳ Ｐ明朝" charset="-128"/>
              </a:rPr>
              <a:t>や転倒等のリスクが増大し、もっと拘束しなければならない悪循環に陥っていくことを説明。</a:t>
            </a:r>
            <a:endParaRPr lang="en-US" altLang="ja-JP" dirty="0">
              <a:latin typeface="ＭＳ Ｐ明朝" charset="-128"/>
              <a:ea typeface="ＭＳ Ｐ明朝" charset="-128"/>
            </a:endParaRPr>
          </a:p>
          <a:p>
            <a:r>
              <a:rPr kumimoji="1" lang="ja-JP" altLang="en-US" dirty="0"/>
              <a:t>ケアマネジャーが「縛るのは虐待だから、地域包括支援センターに来てもらいます」と、家族に伝えてから包括に相談してくることを防止するため、家族に「虐待」を突きつける前に、地域包括支援センターに相談してほしいことを伝える。</a:t>
            </a:r>
            <a:endParaRPr kumimoji="1" lang="en-US" altLang="ja-JP" dirty="0"/>
          </a:p>
          <a:p>
            <a:pPr>
              <a:lnSpc>
                <a:spcPts val="501"/>
              </a:lnSpc>
            </a:pPr>
            <a:endParaRPr kumimoji="1" lang="en-US" altLang="ja-JP" dirty="0"/>
          </a:p>
          <a:p>
            <a:r>
              <a:rPr kumimoji="1" lang="en-US" altLang="ja-JP" dirty="0"/>
              <a:t>※</a:t>
            </a:r>
            <a:r>
              <a:rPr kumimoji="1" lang="ja-JP" altLang="en-US" dirty="0"/>
              <a:t>包括としてケアマネジャーから、「家族が身体拘束（外鍵）をしている（望んでいる）」という相談を受けた場合には、拘束の具体的状況（方法、拘束をしている時間帯）を把握した上で、「何に困っているのか」を具体的に把握し、どうしたら外すことができるのかをチームで考えることになる。</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E233F600-4D47-47D7-AD80-3375E10310AF}" type="slidenum">
              <a:rPr kumimoji="1" lang="ja-JP" altLang="en-US" smtClean="0"/>
              <a:t>20</a:t>
            </a:fld>
            <a:endParaRPr kumimoji="1" lang="ja-JP" altLang="en-US"/>
          </a:p>
        </p:txBody>
      </p:sp>
    </p:spTree>
    <p:extLst>
      <p:ext uri="{BB962C8B-B14F-4D97-AF65-F5344CB8AC3E}">
        <p14:creationId xmlns:p14="http://schemas.microsoft.com/office/powerpoint/2010/main" val="25497447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15881" y="4653105"/>
            <a:ext cx="5832000" cy="5030533"/>
          </a:xfrm>
        </p:spPr>
        <p:txBody>
          <a:bodyPr/>
          <a:lstStyle/>
          <a:p>
            <a:pPr defTabSz="914441">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4441">
              <a:defRPr/>
            </a:pPr>
            <a:r>
              <a:rPr lang="ja-JP" altLang="en-US" dirty="0">
                <a:latin typeface="ＭＳ Ｐ明朝" charset="-128"/>
                <a:ea typeface="ＭＳ Ｐ明朝" charset="-128"/>
              </a:rPr>
              <a:t>身体拘束を検討している場合やすでに行われている場合、どのような状況が生じているのか、確認したいポイントを説明し、緊急性の見立てが重要であることを伝えるスライド。</a:t>
            </a:r>
            <a:endParaRPr lang="en-US" altLang="ja-JP" dirty="0">
              <a:latin typeface="ＭＳ Ｐ明朝" charset="-128"/>
              <a:ea typeface="ＭＳ Ｐ明朝" charset="-128"/>
            </a:endParaRPr>
          </a:p>
          <a:p>
            <a:pPr defTabSz="914441">
              <a:defRPr/>
            </a:pPr>
            <a:endParaRPr lang="en-US" altLang="ja-JP" dirty="0">
              <a:latin typeface="ＭＳ Ｐ明朝" charset="-128"/>
              <a:ea typeface="ＭＳ Ｐ明朝" charset="-128"/>
            </a:endParaRPr>
          </a:p>
          <a:p>
            <a:pPr defTabSz="914441">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4441">
              <a:defRPr/>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defTabSz="914441">
              <a:defRPr/>
            </a:pPr>
            <a:r>
              <a:rPr lang="ja-JP" altLang="en-US" dirty="0">
                <a:latin typeface="ＭＳ Ｐ明朝" charset="-128"/>
                <a:ea typeface="ＭＳ Ｐ明朝" charset="-128"/>
              </a:rPr>
              <a:t>・身体拘束をすることで、地震・火事の時に自分で逃げられず死亡してしまう危険性があることを伝える</a:t>
            </a:r>
            <a:endParaRPr lang="en-US" altLang="ja-JP" dirty="0">
              <a:latin typeface="ＭＳ Ｐ明朝" charset="-128"/>
              <a:ea typeface="ＭＳ Ｐ明朝" charset="-128"/>
            </a:endParaRPr>
          </a:p>
          <a:p>
            <a:pPr defTabSz="914441">
              <a:defRPr/>
            </a:pPr>
            <a:r>
              <a:rPr lang="ja-JP" altLang="en-US" dirty="0">
                <a:latin typeface="ＭＳ Ｐ明朝" charset="-128"/>
                <a:ea typeface="ＭＳ Ｐ明朝" charset="-128"/>
              </a:rPr>
              <a:t>・本人のおびえた様子や混乱した様子がないか確認する一つの方法として、例えば外鍵の場合家族が帰るなどして鍵を開けた時に、本人の表情が険しいことはないか。室内の物が散乱している、動き回り転倒したりぶつけたりして擦り傷がある等の状況はないか。また、「（ここから）出してー！！」など、本人の助けを呼ぶ声が近所に聞こえるようなことはないか等、閉じ込められている状況を把握するために、本人の心身の状況、緊急性をアセスメントする必要があることを伝える。</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21</a:t>
            </a:fld>
            <a:endParaRPr kumimoji="1" lang="ja-JP" altLang="en-US"/>
          </a:p>
        </p:txBody>
      </p:sp>
    </p:spTree>
    <p:extLst>
      <p:ext uri="{BB962C8B-B14F-4D97-AF65-F5344CB8AC3E}">
        <p14:creationId xmlns:p14="http://schemas.microsoft.com/office/powerpoint/2010/main" val="1190588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1713" y="768350"/>
            <a:ext cx="5114925" cy="3836988"/>
          </a:xfrm>
        </p:spPr>
      </p:sp>
      <p:sp>
        <p:nvSpPr>
          <p:cNvPr id="3" name="ノート プレースホルダー 2"/>
          <p:cNvSpPr>
            <a:spLocks noGrp="1"/>
          </p:cNvSpPr>
          <p:nvPr>
            <p:ph type="body" idx="1"/>
          </p:nvPr>
        </p:nvSpPr>
        <p:spPr>
          <a:xfrm>
            <a:off x="218615" y="4789156"/>
            <a:ext cx="6298532" cy="4926214"/>
          </a:xfrm>
        </p:spPr>
        <p:txBody>
          <a:bodyPr/>
          <a:lstStyle/>
          <a:p>
            <a:pPr defTabSz="954837">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ケアマネジャーなどに対し、身体拘束を見つけたら、あるいは、身体拘束をしようとしている家族等を把握したらどうするかを伝えるスライド</a:t>
            </a:r>
            <a:endParaRPr lang="en-US" altLang="ja-JP" dirty="0">
              <a:latin typeface="ＭＳ Ｐ明朝" charset="-128"/>
              <a:ea typeface="ＭＳ Ｐ明朝" charset="-128"/>
            </a:endParaRPr>
          </a:p>
          <a:p>
            <a:pPr defTabSz="954837">
              <a:defRPr/>
            </a:pP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・「緊急やむを得ない場合以外の身体拘束」と思われる場合、虐待通報と同様に、まずは包括や区市町村に相談することを伝える。</a:t>
            </a: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（「区市町村や地域包括支援センター」の部分を、各自治体の相談先の具体的な機関名に書き換えると良い）</a:t>
            </a: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・家族等に依頼で、介護サービス事業所が適正手続を踏まずに身体拘束を行っている場合は、</a:t>
            </a:r>
            <a:endParaRPr lang="en-US" altLang="ja-JP" dirty="0">
              <a:latin typeface="ＭＳ Ｐ明朝" charset="-128"/>
              <a:ea typeface="ＭＳ Ｐ明朝" charset="-128"/>
            </a:endParaRPr>
          </a:p>
          <a:p>
            <a:pPr defTabSz="954837">
              <a:defRPr/>
            </a:pPr>
            <a:r>
              <a:rPr lang="ja-JP" altLang="en-US" dirty="0">
                <a:latin typeface="ＭＳ Ｐ明朝" charset="-128"/>
                <a:ea typeface="ＭＳ Ｐ明朝" charset="-128"/>
              </a:rPr>
              <a:t>「養介護施設従事者等による高齢者虐待かもしれない」として、</a:t>
            </a:r>
            <a:endParaRPr lang="en-US" altLang="ja-JP" dirty="0">
              <a:latin typeface="ＭＳ Ｐ明朝" charset="-128"/>
              <a:ea typeface="ＭＳ Ｐ明朝" charset="-128"/>
            </a:endParaRPr>
          </a:p>
          <a:p>
            <a:pPr defTabSz="954837">
              <a:defRPr/>
            </a:pPr>
            <a:r>
              <a:rPr kumimoji="1" lang="ja-JP" altLang="en-US" dirty="0">
                <a:latin typeface="ＭＳ Ｐ明朝" charset="-128"/>
                <a:ea typeface="ＭＳ Ｐ明朝" charset="-128"/>
              </a:rPr>
              <a:t>区市町村へ相談・通報しなければならないことも伝える（高齢者虐待防止法第</a:t>
            </a:r>
            <a:r>
              <a:rPr kumimoji="1" lang="en-US" altLang="ja-JP" dirty="0">
                <a:latin typeface="ＭＳ Ｐ明朝" charset="-128"/>
                <a:ea typeface="ＭＳ Ｐ明朝" charset="-128"/>
              </a:rPr>
              <a:t>21</a:t>
            </a:r>
            <a:r>
              <a:rPr kumimoji="1" lang="ja-JP" altLang="en-US" dirty="0">
                <a:latin typeface="ＭＳ Ｐ明朝" charset="-128"/>
                <a:ea typeface="ＭＳ Ｐ明朝" charset="-128"/>
              </a:rPr>
              <a:t>条第</a:t>
            </a:r>
            <a:r>
              <a:rPr kumimoji="1" lang="en-US" altLang="ja-JP" dirty="0">
                <a:latin typeface="ＭＳ Ｐ明朝" charset="-128"/>
                <a:ea typeface="ＭＳ Ｐ明朝" charset="-128"/>
              </a:rPr>
              <a:t>1</a:t>
            </a:r>
            <a:r>
              <a:rPr kumimoji="1" lang="ja-JP" altLang="en-US" dirty="0">
                <a:latin typeface="ＭＳ Ｐ明朝" charset="-128"/>
                <a:ea typeface="ＭＳ Ｐ明朝" charset="-128"/>
              </a:rPr>
              <a:t>項）。</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22</a:t>
            </a:fld>
            <a:endParaRPr kumimoji="1" lang="ja-JP" altLang="en-US"/>
          </a:p>
        </p:txBody>
      </p:sp>
    </p:spTree>
    <p:extLst>
      <p:ext uri="{BB962C8B-B14F-4D97-AF65-F5344CB8AC3E}">
        <p14:creationId xmlns:p14="http://schemas.microsoft.com/office/powerpoint/2010/main" val="1644884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23</a:t>
            </a:fld>
            <a:endParaRPr kumimoji="1" lang="ja-JP" altLang="en-US"/>
          </a:p>
        </p:txBody>
      </p:sp>
    </p:spTree>
    <p:extLst>
      <p:ext uri="{BB962C8B-B14F-4D97-AF65-F5344CB8AC3E}">
        <p14:creationId xmlns:p14="http://schemas.microsoft.com/office/powerpoint/2010/main" val="2645350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12813" y="741363"/>
            <a:ext cx="4935537" cy="3702050"/>
          </a:xfrm>
          <a:ln/>
        </p:spPr>
      </p:sp>
      <p:sp>
        <p:nvSpPr>
          <p:cNvPr id="111619" name="Rectangle 3"/>
          <p:cNvSpPr>
            <a:spLocks noGrp="1" noChangeArrowheads="1"/>
          </p:cNvSpPr>
          <p:nvPr>
            <p:ph type="body" idx="1"/>
          </p:nvPr>
        </p:nvSpPr>
        <p:spPr>
          <a:xfrm>
            <a:off x="442743" y="4645256"/>
            <a:ext cx="5877140" cy="5030533"/>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a:latin typeface="ＭＳ Ｐ明朝" charset="-128"/>
                <a:ea typeface="ＭＳ Ｐ明朝" charset="-128"/>
              </a:rPr>
              <a:t>月頃、厚生労働省が発表している。東京都も厚労省の発表に合わせて公表。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使用時に最新版の調査結果に更新すると良い。（本スライドは、令和</a:t>
            </a:r>
            <a:r>
              <a:rPr lang="en-US" altLang="ja-JP" dirty="0">
                <a:latin typeface="ＭＳ Ｐ明朝" charset="-128"/>
                <a:ea typeface="ＭＳ Ｐ明朝" charset="-128"/>
              </a:rPr>
              <a:t>4</a:t>
            </a:r>
            <a:r>
              <a:rPr lang="ja-JP" altLang="en-US" dirty="0">
                <a:latin typeface="ＭＳ Ｐ明朝" charset="-128"/>
                <a:ea typeface="ＭＳ Ｐ明朝" charset="-128"/>
              </a:rPr>
              <a:t>年全国の調査結果）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・青字部分を中心に説明する。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の判断に至らない理由に、「通報内容や、虐待事実が確認できず」が最も多いが、「情報が不足」として明確な判断が難しい状況や、高齢者本人や養護者からの確認を含め事実確認が困難な状況等も多くあ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24</a:t>
            </a:fld>
            <a:endParaRPr kumimoji="1" lang="ja-JP" altLang="en-US"/>
          </a:p>
        </p:txBody>
      </p:sp>
    </p:spTree>
    <p:extLst>
      <p:ext uri="{BB962C8B-B14F-4D97-AF65-F5344CB8AC3E}">
        <p14:creationId xmlns:p14="http://schemas.microsoft.com/office/powerpoint/2010/main" val="1858211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12813" y="741363"/>
            <a:ext cx="4935537" cy="3702050"/>
          </a:xfrm>
          <a:ln/>
        </p:spPr>
      </p:sp>
      <p:sp>
        <p:nvSpPr>
          <p:cNvPr id="111619" name="Rectangle 3"/>
          <p:cNvSpPr>
            <a:spLocks noGrp="1" noChangeArrowheads="1"/>
          </p:cNvSpPr>
          <p:nvPr>
            <p:ph type="body" idx="1"/>
          </p:nvPr>
        </p:nvSpPr>
        <p:spPr>
          <a:xfrm>
            <a:off x="442743" y="4645256"/>
            <a:ext cx="5877140" cy="5030533"/>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a:latin typeface="ＭＳ Ｐ明朝" charset="-128"/>
                <a:ea typeface="ＭＳ Ｐ明朝" charset="-128"/>
              </a:rPr>
              <a:t>月頃、厚生労働省が発表している。東京都も厚労省の発表に合わせて公表。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使用時に最新版の調査結果に更新すると良い。（本スライドは、令和</a:t>
            </a:r>
            <a:r>
              <a:rPr lang="en-US" altLang="ja-JP" dirty="0">
                <a:latin typeface="ＭＳ Ｐ明朝" charset="-128"/>
                <a:ea typeface="ＭＳ Ｐ明朝" charset="-128"/>
              </a:rPr>
              <a:t>4</a:t>
            </a:r>
            <a:r>
              <a:rPr lang="ja-JP" altLang="en-US" dirty="0">
                <a:latin typeface="ＭＳ Ｐ明朝" charset="-128"/>
                <a:ea typeface="ＭＳ Ｐ明朝" charset="-128"/>
              </a:rPr>
              <a:t>年全国の調査結果）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・青字部分を中心に説明する。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・「要介護認定高齢者の約９割は何らかの認知機能低下がある」については、国の調査結果の「自立度</a:t>
            </a:r>
            <a:r>
              <a:rPr lang="en-US" altLang="ja-JP" dirty="0">
                <a:latin typeface="ＭＳ Ｐ明朝" charset="-128"/>
                <a:ea typeface="ＭＳ Ｐ明朝" charset="-128"/>
              </a:rPr>
              <a:t>Ⅱ</a:t>
            </a:r>
            <a:r>
              <a:rPr lang="ja-JP" altLang="en-US" dirty="0">
                <a:latin typeface="ＭＳ Ｐ明朝" charset="-128"/>
                <a:ea typeface="ＭＳ Ｐ明朝" charset="-128"/>
              </a:rPr>
              <a:t>以上」に加えて、「自立度</a:t>
            </a:r>
            <a:r>
              <a:rPr lang="en-US" altLang="ja-JP" dirty="0">
                <a:latin typeface="ＭＳ Ｐ明朝" charset="-128"/>
                <a:ea typeface="ＭＳ Ｐ明朝" charset="-128"/>
              </a:rPr>
              <a:t>Ⅰ</a:t>
            </a:r>
            <a:r>
              <a:rPr lang="ja-JP" altLang="en-US" dirty="0">
                <a:latin typeface="ＭＳ Ｐ明朝" charset="-128"/>
                <a:ea typeface="ＭＳ Ｐ明朝" charset="-128"/>
              </a:rPr>
              <a:t>」と「認知症はあるが自立度不明」を含めた割合。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・自身の区市町村の調査結果を用いて、地域の特徴も併せて伝えられると良い。</a:t>
            </a:r>
            <a:endParaRPr lang="ja-JP"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25</a:t>
            </a:fld>
            <a:endParaRPr kumimoji="1" lang="ja-JP" altLang="en-US"/>
          </a:p>
        </p:txBody>
      </p:sp>
    </p:spTree>
    <p:extLst>
      <p:ext uri="{BB962C8B-B14F-4D97-AF65-F5344CB8AC3E}">
        <p14:creationId xmlns:p14="http://schemas.microsoft.com/office/powerpoint/2010/main" val="1158617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 1"/>
          <p:cNvSpPr>
            <a:spLocks noGrp="1" noRot="1" noChangeAspect="1" noTextEdit="1"/>
          </p:cNvSpPr>
          <p:nvPr>
            <p:ph type="sldImg"/>
          </p:nvPr>
        </p:nvSpPr>
        <p:spPr>
          <a:xfrm>
            <a:off x="911225" y="741363"/>
            <a:ext cx="4937125" cy="3702050"/>
          </a:xfrm>
          <a:ln/>
        </p:spPr>
      </p:sp>
      <p:sp>
        <p:nvSpPr>
          <p:cNvPr id="112643" name="ノート プレースホルダ 2"/>
          <p:cNvSpPr>
            <a:spLocks noGrp="1"/>
          </p:cNvSpPr>
          <p:nvPr>
            <p:ph type="body" idx="1"/>
          </p:nvPr>
        </p:nvSpPr>
        <p:spPr>
          <a:xfrm>
            <a:off x="487882" y="4653105"/>
            <a:ext cx="5832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本スライドでは、厚生労働省調査の死亡事例の実態を伝え、留意すべき点を頭に入れてもらう。</a:t>
            </a:r>
            <a:endParaRPr lang="en-US" altLang="ja-JP" dirty="0">
              <a:latin typeface="ＭＳ Ｐ明朝" charset="-128"/>
              <a:ea typeface="ＭＳ Ｐ明朝" charset="-128"/>
            </a:endParaRPr>
          </a:p>
          <a:p>
            <a:pPr defTabSz="875721">
              <a:defRPr/>
            </a:pPr>
            <a:r>
              <a:rPr lang="ja-JP" altLang="en-US" dirty="0">
                <a:latin typeface="ＭＳ Ｐ明朝" charset="-128"/>
                <a:ea typeface="ＭＳ Ｐ明朝" charset="-128"/>
              </a:rPr>
              <a:t>（本スライドは、令和</a:t>
            </a:r>
            <a:r>
              <a:rPr lang="en-US" altLang="ja-JP" dirty="0">
                <a:latin typeface="ＭＳ Ｐ明朝" charset="-128"/>
                <a:ea typeface="ＭＳ Ｐ明朝" charset="-128"/>
              </a:rPr>
              <a:t>4</a:t>
            </a:r>
            <a:r>
              <a:rPr lang="ja-JP" altLang="en-US" dirty="0">
                <a:latin typeface="ＭＳ Ｐ明朝" charset="-128"/>
                <a:ea typeface="ＭＳ Ｐ明朝" charset="-128"/>
              </a:rPr>
              <a:t>年全国の調査結果）</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このスライドをこの通り読む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ネグレクトは死亡につながることがあるを伝える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注意</a:t>
            </a:r>
            <a:endParaRPr lang="en-US" altLang="ja-JP" dirty="0">
              <a:latin typeface="ＭＳ Ｐ明朝" charset="-128"/>
              <a:ea typeface="ＭＳ Ｐ明朝" charset="-128"/>
            </a:endParaRPr>
          </a:p>
          <a:p>
            <a:r>
              <a:rPr lang="ja-JP" altLang="en-US" dirty="0">
                <a:latin typeface="ＭＳ Ｐ明朝" charset="-128"/>
                <a:ea typeface="ＭＳ Ｐ明朝" charset="-128"/>
              </a:rPr>
              <a:t>死亡事例については、調査結果において「養護者」あるいは「虐待者」ではなく、「加害者」及び「被害者」と標記されているため、上記のような用語を使用している。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また、事例の結果としても「死亡させている」状況であるため、あえて「加害者」「被害者」ととらえている。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26</a:t>
            </a:fld>
            <a:endParaRPr kumimoji="1" lang="ja-JP" altLang="en-US"/>
          </a:p>
        </p:txBody>
      </p:sp>
    </p:spTree>
    <p:extLst>
      <p:ext uri="{BB962C8B-B14F-4D97-AF65-F5344CB8AC3E}">
        <p14:creationId xmlns:p14="http://schemas.microsoft.com/office/powerpoint/2010/main" val="3712738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xfrm>
            <a:off x="911225" y="741363"/>
            <a:ext cx="4937125" cy="3702050"/>
          </a:xfrm>
          <a:ln/>
        </p:spPr>
      </p:sp>
      <p:sp>
        <p:nvSpPr>
          <p:cNvPr id="113667" name="ノート プレースホルダ 2"/>
          <p:cNvSpPr>
            <a:spLocks noGrp="1"/>
          </p:cNvSpPr>
          <p:nvPr>
            <p:ph type="body" idx="1"/>
          </p:nvPr>
        </p:nvSpPr>
        <p:spPr>
          <a:xfrm>
            <a:off x="487882" y="4653105"/>
            <a:ext cx="5832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虐待の具体像をイメージしてもらうためのスライド。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東京都が平成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年度に実施した調査結果をまとめている。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（古い調査結果を引用しているが、厚生労働省が毎年実施している調査では、ここで示されるような数字が出てこないため使用している）</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東京都の平成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年度の調査は、「東京都マニュアル </a:t>
            </a:r>
            <a:r>
              <a:rPr lang="en-US" altLang="ja-JP" dirty="0">
                <a:latin typeface="ＭＳ Ｐ明朝" charset="-128"/>
                <a:ea typeface="ＭＳ Ｐ明朝" charset="-128"/>
              </a:rPr>
              <a:t>p169</a:t>
            </a:r>
            <a:r>
              <a:rPr lang="ja-JP" altLang="en-US" dirty="0">
                <a:latin typeface="ＭＳ Ｐ明朝" charset="-128"/>
                <a:ea typeface="ＭＳ Ｐ明朝" charset="-128"/>
              </a:rPr>
              <a:t>」の「資料編」に掲載されている。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最も強調したいのは</a:t>
            </a:r>
            <a:r>
              <a:rPr lang="ja-JP" altLang="en-US" b="1" dirty="0">
                <a:latin typeface="ＭＳ Ｐ明朝" charset="-128"/>
                <a:ea typeface="ＭＳ Ｐ明朝" charset="-128"/>
              </a:rPr>
              <a:t>「</a:t>
            </a:r>
            <a:r>
              <a:rPr lang="ja-JP" altLang="en-US" b="1" u="sng" dirty="0">
                <a:latin typeface="ＭＳ Ｐ明朝" charset="-128"/>
                <a:ea typeface="ＭＳ Ｐ明朝" charset="-128"/>
              </a:rPr>
              <a:t>発見時よりも深刻な状況にあることも</a:t>
            </a:r>
            <a:r>
              <a:rPr lang="ja-JP" altLang="en-US" b="1" dirty="0">
                <a:latin typeface="ＭＳ Ｐ明朝" charset="-128"/>
                <a:ea typeface="ＭＳ Ｐ明朝" charset="-128"/>
              </a:rPr>
              <a:t>・・・」</a:t>
            </a:r>
            <a:r>
              <a:rPr lang="ja-JP" altLang="en-US" dirty="0">
                <a:latin typeface="ＭＳ Ｐ明朝" charset="-128"/>
                <a:ea typeface="ＭＳ Ｐ明朝" charset="-128"/>
              </a:rPr>
              <a:t>の部分。</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「発見時よりも深刻な状況にあることも・・・」の説明例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通報時に命にかかわる危険な状態だったというのは</a:t>
            </a:r>
            <a:r>
              <a:rPr lang="en-US" altLang="ja-JP" dirty="0">
                <a:latin typeface="ＭＳ Ｐ明朝" charset="-128"/>
                <a:ea typeface="ＭＳ Ｐ明朝" charset="-128"/>
                <a:cs typeface="Arial" charset="0"/>
              </a:rPr>
              <a:t>11.8</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ですが、事実確認をしてみるとほぼ倍の</a:t>
            </a:r>
            <a:r>
              <a:rPr lang="en-US" altLang="ja-JP" dirty="0">
                <a:latin typeface="ＭＳ Ｐ明朝" charset="-128"/>
                <a:ea typeface="ＭＳ Ｐ明朝" charset="-128"/>
                <a:cs typeface="Arial" charset="0"/>
              </a:rPr>
              <a:t>22.</a:t>
            </a:r>
            <a:r>
              <a:rPr lang="ja-JP" altLang="en-US" dirty="0">
                <a:latin typeface="ＭＳ Ｐ明朝" charset="-128"/>
                <a:ea typeface="ＭＳ Ｐ明朝" charset="-128"/>
                <a:cs typeface="Arial" charset="0"/>
              </a:rPr>
              <a:t>４％（約</a:t>
            </a:r>
            <a:r>
              <a:rPr lang="en-US" altLang="ja-JP" dirty="0">
                <a:latin typeface="ＭＳ Ｐ明朝" charset="-128"/>
                <a:ea typeface="ＭＳ Ｐ明朝" charset="-128"/>
                <a:cs typeface="Arial" charset="0"/>
              </a:rPr>
              <a:t>2</a:t>
            </a:r>
            <a:r>
              <a:rPr lang="ja-JP" altLang="en-US" dirty="0">
                <a:latin typeface="ＭＳ Ｐ明朝" charset="-128"/>
                <a:ea typeface="ＭＳ Ｐ明朝" charset="-128"/>
                <a:cs typeface="Arial" charset="0"/>
              </a:rPr>
              <a:t>倍）</a:t>
            </a:r>
            <a:r>
              <a:rPr lang="ja-JP" altLang="en-US" dirty="0">
                <a:latin typeface="ＭＳ Ｐ明朝" charset="-128"/>
                <a:ea typeface="ＭＳ Ｐ明朝" charset="-128"/>
              </a:rPr>
              <a:t>に増えています。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つまり、通報の際には、「命にかかわる危険な状態かどうか」が見えていないケースがおよそ１割程度あると思っておいた方が良いのです。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もちろん、大変なことだ！と思って駆けつけてみると、</a:t>
            </a:r>
            <a:r>
              <a:rPr lang="ja-JP" altLang="en-US" dirty="0" err="1">
                <a:latin typeface="ＭＳ Ｐ明朝" charset="-128"/>
                <a:ea typeface="ＭＳ Ｐ明朝" charset="-128"/>
              </a:rPr>
              <a:t>大した</a:t>
            </a:r>
            <a:r>
              <a:rPr lang="ja-JP" altLang="en-US" dirty="0">
                <a:latin typeface="ＭＳ Ｐ明朝" charset="-128"/>
                <a:ea typeface="ＭＳ Ｐ明朝" charset="-128"/>
              </a:rPr>
              <a:t>ことはなかったということもあるのですが、「今見えているよりも、もしかしたら深刻かもしれないと」いう心構えを、私たちは持ち続けておかなければなりません。</a:t>
            </a: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27</a:t>
            </a:fld>
            <a:endParaRPr kumimoji="1" lang="ja-JP" altLang="en-US"/>
          </a:p>
        </p:txBody>
      </p:sp>
    </p:spTree>
    <p:extLst>
      <p:ext uri="{BB962C8B-B14F-4D97-AF65-F5344CB8AC3E}">
        <p14:creationId xmlns:p14="http://schemas.microsoft.com/office/powerpoint/2010/main" val="34455956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911225" y="741363"/>
            <a:ext cx="4937125" cy="3702050"/>
          </a:xfrm>
          <a:ln/>
        </p:spPr>
      </p:sp>
      <p:sp>
        <p:nvSpPr>
          <p:cNvPr id="114691" name="Rectangle 3"/>
          <p:cNvSpPr>
            <a:spLocks noGrp="1" noChangeArrowheads="1"/>
          </p:cNvSpPr>
          <p:nvPr>
            <p:ph type="body" idx="1"/>
          </p:nvPr>
        </p:nvSpPr>
        <p:spPr>
          <a:xfrm>
            <a:off x="487882" y="4725078"/>
            <a:ext cx="5832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このスライドは、前スライド（スライド</a:t>
            </a:r>
            <a:r>
              <a:rPr lang="en-US" altLang="ja-JP" dirty="0">
                <a:latin typeface="ＭＳ Ｐ明朝" charset="-128"/>
                <a:ea typeface="ＭＳ Ｐ明朝" charset="-128"/>
              </a:rPr>
              <a:t>27</a:t>
            </a:r>
            <a:r>
              <a:rPr lang="ja-JP" altLang="en-US" dirty="0">
                <a:latin typeface="ＭＳ Ｐ明朝" charset="-128"/>
                <a:ea typeface="ＭＳ Ｐ明朝" charset="-128"/>
              </a:rPr>
              <a:t>）と同様、東京都の</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年度の調査結果を使って「介入の必要性」を意識してもらうことがねらい。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グラフ等で示したい場合は、「東京都マニュアル </a:t>
            </a:r>
            <a:r>
              <a:rPr lang="en-US" altLang="ja-JP" dirty="0">
                <a:latin typeface="ＭＳ Ｐ明朝" charset="-128"/>
                <a:ea typeface="ＭＳ Ｐ明朝" charset="-128"/>
              </a:rPr>
              <a:t>p184</a:t>
            </a:r>
            <a:r>
              <a:rPr lang="ja-JP" altLang="en-US" dirty="0">
                <a:latin typeface="ＭＳ Ｐ明朝" charset="-128"/>
                <a:ea typeface="ＭＳ Ｐ明朝" charset="-128"/>
              </a:rPr>
              <a:t>～</a:t>
            </a:r>
            <a:r>
              <a:rPr lang="en-US" altLang="ja-JP" dirty="0">
                <a:latin typeface="ＭＳ Ｐ明朝" charset="-128"/>
                <a:ea typeface="ＭＳ Ｐ明朝" charset="-128"/>
              </a:rPr>
              <a:t>185</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「被虐待者が</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生命にかかわる危険な状態</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であっても、虐待者の半数に「自覚なし」の説明例。</a:t>
            </a:r>
          </a:p>
          <a:p>
            <a:r>
              <a:rPr lang="ja-JP" altLang="en-US" dirty="0">
                <a:latin typeface="ＭＳ Ｐ明朝" charset="-128"/>
                <a:ea typeface="ＭＳ Ｐ明朝" charset="-128"/>
              </a:rPr>
              <a:t>虐待をしている側には自覚がないわけですから虐待を止めることはできない。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つまり、誰かが発見して介入しないとこの高齢者の命は失われてしまうということです。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28</a:t>
            </a:fld>
            <a:endParaRPr kumimoji="1" lang="ja-JP" altLang="en-US"/>
          </a:p>
        </p:txBody>
      </p:sp>
    </p:spTree>
    <p:extLst>
      <p:ext uri="{BB962C8B-B14F-4D97-AF65-F5344CB8AC3E}">
        <p14:creationId xmlns:p14="http://schemas.microsoft.com/office/powerpoint/2010/main" val="32936533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430213"/>
            <a:ext cx="4937125" cy="3702050"/>
          </a:xfrm>
        </p:spPr>
      </p:sp>
      <p:sp>
        <p:nvSpPr>
          <p:cNvPr id="3" name="ノート プレースホルダー 2"/>
          <p:cNvSpPr>
            <a:spLocks noGrp="1"/>
          </p:cNvSpPr>
          <p:nvPr>
            <p:ph type="body" idx="1"/>
          </p:nvPr>
        </p:nvSpPr>
        <p:spPr>
          <a:xfrm>
            <a:off x="205876" y="4313441"/>
            <a:ext cx="6322422" cy="4899695"/>
          </a:xfrm>
        </p:spPr>
        <p:txBody>
          <a:bodyPr>
            <a:normAutofit fontScale="925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どのようなことが要因となって虐待を発生させるのか、虐待のハイリスク要因について説明する。</a:t>
            </a:r>
            <a:endParaRPr lang="en-US" altLang="ja-JP" dirty="0">
              <a:latin typeface="ＭＳ Ｐ明朝" pitchFamily="18" charset="-128"/>
            </a:endParaRPr>
          </a:p>
          <a:p>
            <a:pPr>
              <a:defRPr/>
            </a:pPr>
            <a:r>
              <a:rPr lang="ja-JP" altLang="en-US" dirty="0">
                <a:latin typeface="ＭＳ Ｐ明朝" pitchFamily="18" charset="-128"/>
              </a:rPr>
              <a:t>図は東京都作成のパンフレットに掲載された「高齢者虐待の背景」を基に作成。パンフレットの内容を知りたい場合、以下の東京都のホームページを参照。</a:t>
            </a:r>
            <a:endParaRPr lang="en-US" altLang="ja-JP" dirty="0">
              <a:latin typeface="ＭＳ Ｐ明朝" pitchFamily="18" charset="-128"/>
            </a:endParaRPr>
          </a:p>
          <a:p>
            <a:pPr>
              <a:defRPr/>
            </a:pPr>
            <a:r>
              <a:rPr lang="ja-JP" altLang="en-US" dirty="0">
                <a:latin typeface="ＭＳ Ｐ明朝" pitchFamily="18" charset="-128"/>
              </a:rPr>
              <a:t>「高齢者虐待防止と権利擁護－いつまでも自分らしく安心して暮らし続ける為に」</a:t>
            </a:r>
            <a:endParaRPr lang="en-US" altLang="ja-JP" dirty="0">
              <a:latin typeface="ＭＳ Ｐ明朝" pitchFamily="18" charset="-128"/>
            </a:endParaRPr>
          </a:p>
          <a:p>
            <a:pPr>
              <a:defRPr/>
            </a:pPr>
            <a:r>
              <a:rPr lang="en-US" altLang="ja-JP" dirty="0">
                <a:latin typeface="ＭＳ Ｐ明朝" pitchFamily="18" charset="-128"/>
              </a:rPr>
              <a:t>https://www.fukushihoken.metro.tokyo.jp/zaishien/gyakutai/</a:t>
            </a:r>
          </a:p>
          <a:p>
            <a:pPr>
              <a:defRPr/>
            </a:pPr>
            <a:r>
              <a:rPr lang="ja-JP" altLang="en-US" dirty="0">
                <a:latin typeface="ＭＳ Ｐ明朝" pitchFamily="18" charset="-128"/>
              </a:rPr>
              <a:t>なお、ハイリスク要因に対する予防的な働きかけや関わりについては、同じスライドに吹き出しをつけたものを使用してスライド</a:t>
            </a:r>
            <a:r>
              <a:rPr lang="en-US" altLang="ja-JP" dirty="0">
                <a:latin typeface="ＭＳ Ｐ明朝" pitchFamily="18" charset="-128"/>
              </a:rPr>
              <a:t>38</a:t>
            </a:r>
            <a:r>
              <a:rPr lang="ja-JP" altLang="en-US" dirty="0">
                <a:latin typeface="ＭＳ Ｐ明朝" pitchFamily="18" charset="-128"/>
              </a:rPr>
              <a:t>で説明。</a:t>
            </a:r>
            <a:endParaRPr lang="en-US" altLang="ja-JP" dirty="0">
              <a:latin typeface="ＭＳ Ｐ明朝" pitchFamily="18" charset="-128"/>
            </a:endParaRPr>
          </a:p>
          <a:p>
            <a:pPr>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eaLnBrk="1" hangingPunct="1">
              <a:defRPr/>
            </a:pPr>
            <a:r>
              <a:rPr lang="ja-JP" altLang="ja-JP" b="1" u="sng" dirty="0">
                <a:latin typeface="ＭＳ Ｐ明朝" pitchFamily="18" charset="-128"/>
              </a:rPr>
              <a:t>虐待の要因</a:t>
            </a:r>
            <a:r>
              <a:rPr lang="ja-JP" altLang="en-US" b="1" u="sng" dirty="0">
                <a:latin typeface="ＭＳ Ｐ明朝" pitchFamily="18" charset="-128"/>
              </a:rPr>
              <a:t>の説明例</a:t>
            </a:r>
            <a:endParaRPr lang="en-US" altLang="ja-JP" b="1" u="sng"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高齢者と虐待者のこれまでの人間関係、高齢者本人の認知症による言動の混乱や身体的自立度の低さ、虐待をしている人の</a:t>
            </a:r>
            <a:r>
              <a:rPr lang="ja-JP" altLang="en-US" dirty="0">
                <a:latin typeface="ＭＳ Ｐ明朝" pitchFamily="18" charset="-128"/>
              </a:rPr>
              <a:t>介護疲れ・介護のストレス、理解力の低下や不足、知識や情報の不足</a:t>
            </a:r>
            <a:r>
              <a:rPr lang="ja-JP" altLang="ja-JP" dirty="0">
                <a:latin typeface="ＭＳ Ｐ明朝" pitchFamily="18" charset="-128"/>
              </a:rPr>
              <a:t>、</a:t>
            </a:r>
            <a:r>
              <a:rPr lang="ja-JP" altLang="en-US" dirty="0">
                <a:latin typeface="ＭＳ Ｐ明朝" pitchFamily="18" charset="-128"/>
              </a:rPr>
              <a:t>世帯の</a:t>
            </a:r>
            <a:r>
              <a:rPr lang="ja-JP" altLang="ja-JP" dirty="0">
                <a:latin typeface="ＭＳ Ｐ明朝" pitchFamily="18" charset="-128"/>
              </a:rPr>
              <a:t>経済的困窮など</a:t>
            </a:r>
            <a:r>
              <a:rPr lang="ja-JP" altLang="en-US" dirty="0">
                <a:latin typeface="ＭＳ Ｐ明朝" pitchFamily="18" charset="-128"/>
              </a:rPr>
              <a:t>の</a:t>
            </a:r>
            <a:r>
              <a:rPr lang="ja-JP" altLang="ja-JP" dirty="0">
                <a:latin typeface="ＭＳ Ｐ明朝" pitchFamily="18" charset="-128"/>
              </a:rPr>
              <a:t>要因が複雑に絡み合っていることも多く、簡単には解決できないことがわかっています。</a:t>
            </a:r>
            <a:endParaRPr lang="en-US" altLang="ja-JP"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虐待者の性格や人格にその要因があると見るより、何らかの事情（介護疲れや失業、虐待者</a:t>
            </a:r>
            <a:r>
              <a:rPr lang="ja-JP" altLang="en-US" dirty="0">
                <a:latin typeface="ＭＳ Ｐ明朝" pitchFamily="18" charset="-128"/>
              </a:rPr>
              <a:t>自身</a:t>
            </a:r>
            <a:r>
              <a:rPr lang="ja-JP" altLang="ja-JP" dirty="0">
                <a:latin typeface="ＭＳ Ｐ明朝" pitchFamily="18" charset="-128"/>
              </a:rPr>
              <a:t>の健康状態など）が、虐待者の人格や性格に影響を与えている場合や、世帯主の失業と高齢者の</a:t>
            </a:r>
            <a:r>
              <a:rPr lang="ja-JP" altLang="en-US" dirty="0">
                <a:latin typeface="ＭＳ Ｐ明朝" pitchFamily="18" charset="-128"/>
              </a:rPr>
              <a:t>要介護</a:t>
            </a:r>
            <a:r>
              <a:rPr lang="ja-JP" altLang="ja-JP" dirty="0">
                <a:latin typeface="ＭＳ Ｐ明朝" pitchFamily="18" charset="-128"/>
              </a:rPr>
              <a:t>状態が家族内で同時発生するなどにより、家族が機能不全に陥り、結果として虐待が発生することもあります。</a:t>
            </a:r>
            <a:endParaRPr lang="en-US" altLang="ja-JP" dirty="0">
              <a:latin typeface="ＭＳ Ｐ明朝" pitchFamily="18" charset="-128"/>
            </a:endParaRPr>
          </a:p>
          <a:p>
            <a:pPr eaLnBrk="1" hangingPunct="1">
              <a:defRPr/>
            </a:pPr>
            <a:r>
              <a:rPr lang="ja-JP" altLang="en-US" dirty="0">
                <a:latin typeface="ＭＳ Ｐ明朝" pitchFamily="18" charset="-128"/>
              </a:rPr>
              <a:t>　虐待は、高齢者と介護者のどちらにも支援が必要な状態になったという場合に起こりやすいもので、特別な家族にだけ発生するというものではなくどんな家族にも起こり得るというイメージを持つこと、さらに社会的孤立の中で発生しやすいということを理解しておいていただきたいと思います。</a:t>
            </a:r>
            <a:endParaRPr lang="en-US" altLang="ja-JP" dirty="0">
              <a:latin typeface="ＭＳ Ｐ明朝" pitchFamily="18" charset="-128"/>
            </a:endParaRPr>
          </a:p>
          <a:p>
            <a:pPr eaLnBrk="1" hangingPunct="1">
              <a:defRPr/>
            </a:pPr>
            <a:r>
              <a:rPr lang="ja-JP" altLang="en-US" dirty="0">
                <a:latin typeface="ＭＳ Ｐ明朝" pitchFamily="18" charset="-128"/>
              </a:rPr>
              <a:t>　一方で、</a:t>
            </a:r>
            <a:r>
              <a:rPr lang="en-US" altLang="ja-JP" dirty="0">
                <a:latin typeface="ＭＳ Ｐ明朝" pitchFamily="18" charset="-128"/>
              </a:rPr>
              <a:t>｢</a:t>
            </a:r>
            <a:r>
              <a:rPr lang="ja-JP" altLang="en-US" dirty="0">
                <a:latin typeface="ＭＳ Ｐ明朝" pitchFamily="18" charset="-128"/>
              </a:rPr>
              <a:t>介護負担</a:t>
            </a:r>
            <a:r>
              <a:rPr lang="en-US" altLang="ja-JP" dirty="0">
                <a:latin typeface="ＭＳ Ｐ明朝" pitchFamily="18" charset="-128"/>
              </a:rPr>
              <a:t>｣</a:t>
            </a:r>
            <a:r>
              <a:rPr lang="ja-JP" altLang="en-US" dirty="0">
                <a:latin typeface="ＭＳ Ｐ明朝" pitchFamily="18" charset="-128"/>
              </a:rPr>
              <a:t>や「養護者支援」が必要な状態によるものではなく、養護者の</a:t>
            </a:r>
            <a:r>
              <a:rPr lang="en-US" altLang="ja-JP" dirty="0">
                <a:latin typeface="ＭＳ Ｐ明朝" pitchFamily="18" charset="-128"/>
              </a:rPr>
              <a:t>｢</a:t>
            </a:r>
            <a:r>
              <a:rPr lang="ja-JP" altLang="en-US" dirty="0">
                <a:latin typeface="ＭＳ Ｐ明朝" pitchFamily="18" charset="-128"/>
              </a:rPr>
              <a:t>金銭ねらい</a:t>
            </a:r>
            <a:r>
              <a:rPr lang="en-US" altLang="ja-JP" dirty="0">
                <a:latin typeface="ＭＳ Ｐ明朝" pitchFamily="18" charset="-128"/>
              </a:rPr>
              <a:t>｣</a:t>
            </a:r>
            <a:r>
              <a:rPr lang="ja-JP" altLang="en-US" dirty="0">
                <a:latin typeface="ＭＳ Ｐ明朝" pitchFamily="18" charset="-128"/>
              </a:rPr>
              <a:t>　折り合いの悪さなどから虐待しているというような意図的なことが要因・背景にある実態もあります。</a:t>
            </a:r>
            <a:endParaRPr lang="en-US" altLang="ja-JP" dirty="0">
              <a:latin typeface="ＭＳ Ｐ明朝" pitchFamily="18" charset="-128"/>
            </a:endParaRPr>
          </a:p>
          <a:p>
            <a:pPr eaLnBrk="1" hangingPunct="1">
              <a:defRPr/>
            </a:pPr>
            <a:endParaRPr lang="en-US" altLang="ja-JP" dirty="0">
              <a:latin typeface="ＭＳ Ｐ明朝" pitchFamily="18" charset="-128"/>
            </a:endParaRPr>
          </a:p>
          <a:p>
            <a:pPr eaLnBrk="1" hangingPunct="1">
              <a:defRPr/>
            </a:pPr>
            <a:r>
              <a:rPr lang="en-US" altLang="ja-JP" dirty="0">
                <a:latin typeface="ＭＳ Ｐ明朝" pitchFamily="18" charset="-128"/>
              </a:rPr>
              <a:t>R6</a:t>
            </a:r>
            <a:r>
              <a:rPr lang="ja-JP" altLang="en-US" dirty="0">
                <a:latin typeface="ＭＳ Ｐ明朝" pitchFamily="18" charset="-128"/>
              </a:rPr>
              <a:t>年度高齢者・養護者の背景要因を大幅改変</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29</a:t>
            </a:fld>
            <a:endParaRPr kumimoji="1" lang="ja-JP" altLang="en-US"/>
          </a:p>
        </p:txBody>
      </p:sp>
    </p:spTree>
    <p:extLst>
      <p:ext uri="{BB962C8B-B14F-4D97-AF65-F5344CB8AC3E}">
        <p14:creationId xmlns:p14="http://schemas.microsoft.com/office/powerpoint/2010/main" val="1485549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xfrm>
            <a:off x="911225" y="741363"/>
            <a:ext cx="4937125" cy="3702050"/>
          </a:xfrm>
          <a:ln/>
        </p:spPr>
      </p:sp>
      <p:sp>
        <p:nvSpPr>
          <p:cNvPr id="98307" name="ノート プレースホルダ 2"/>
          <p:cNvSpPr>
            <a:spLocks noGrp="1"/>
          </p:cNvSpPr>
          <p:nvPr>
            <p:ph type="body" idx="1"/>
          </p:nvPr>
        </p:nvSpPr>
        <p:spPr>
          <a:xfrm>
            <a:off x="343887" y="4797053"/>
            <a:ext cx="6047998"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法の背景を押さえることで、最初に高齢者虐待防止法が何をねらっているのかを意識してもらう。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「虐待防止法以前は、</a:t>
            </a:r>
            <a:r>
              <a:rPr lang="ja-JP" altLang="en-US" b="1" dirty="0">
                <a:solidFill>
                  <a:schemeClr val="tx1"/>
                </a:solidFill>
                <a:latin typeface="ＭＳ Ｐ明朝" charset="-128"/>
                <a:ea typeface="ＭＳ Ｐ明朝" charset="-128"/>
              </a:rPr>
              <a:t>家の中に誰が入るか、その権限がどこにあるかがわからなかった。」</a:t>
            </a:r>
            <a:r>
              <a:rPr lang="ja-JP" altLang="en-US" dirty="0">
                <a:solidFill>
                  <a:schemeClr val="tx1"/>
                </a:solidFill>
                <a:latin typeface="ＭＳ Ｐ明朝" charset="-128"/>
                <a:ea typeface="ＭＳ Ｐ明朝" charset="-128"/>
              </a:rPr>
              <a:t>という部分がポイント</a:t>
            </a:r>
            <a:endParaRPr lang="en-US" altLang="ja-JP" b="1" u="sng" dirty="0">
              <a:solidFill>
                <a:schemeClr val="tx1"/>
              </a:solidFill>
              <a:latin typeface="ＭＳ Ｐ明朝" charset="-128"/>
              <a:ea typeface="ＭＳ Ｐ明朝" charset="-128"/>
            </a:endParaRPr>
          </a:p>
          <a:p>
            <a:endParaRPr lang="en-US" altLang="ja-JP" b="1" u="sng" dirty="0">
              <a:solidFill>
                <a:srgbClr val="FF3300"/>
              </a:solidFill>
              <a:latin typeface="ＭＳ Ｐ明朝" charset="-128"/>
              <a:ea typeface="ＭＳ Ｐ明朝" charset="-128"/>
            </a:endParaRPr>
          </a:p>
          <a:p>
            <a:r>
              <a:rPr lang="ja-JP" altLang="en-US" b="1" u="sng" dirty="0">
                <a:latin typeface="ＭＳ Ｐ明朝" charset="-128"/>
                <a:ea typeface="ＭＳ Ｐ明朝" charset="-128"/>
              </a:rPr>
              <a:t>「措置から契約へ・・・行政が関わらない」の説明例</a:t>
            </a:r>
          </a:p>
          <a:p>
            <a:r>
              <a:rPr lang="ja-JP" altLang="en-US" dirty="0">
                <a:latin typeface="ＭＳ Ｐ明朝" charset="-128"/>
                <a:ea typeface="ＭＳ Ｐ明朝" charset="-128"/>
              </a:rPr>
              <a:t>措置の時代は、区市町村が困っている高齢者に関わって、</a:t>
            </a:r>
            <a:endParaRPr lang="en-US" altLang="ja-JP" dirty="0">
              <a:latin typeface="ＭＳ Ｐ明朝" charset="-128"/>
              <a:ea typeface="ＭＳ Ｐ明朝" charset="-128"/>
            </a:endParaRPr>
          </a:p>
          <a:p>
            <a:r>
              <a:rPr lang="ja-JP" altLang="en-US" dirty="0">
                <a:latin typeface="ＭＳ Ｐ明朝" charset="-128"/>
                <a:ea typeface="ＭＳ Ｐ明朝" charset="-128"/>
              </a:rPr>
              <a:t>措置で特養に入所を決めたり、ヘルパーの派遣を決めたりしていたわけですが、</a:t>
            </a:r>
            <a:endParaRPr lang="en-US" altLang="ja-JP" dirty="0">
              <a:latin typeface="ＭＳ Ｐ明朝" charset="-128"/>
              <a:ea typeface="ＭＳ Ｐ明朝" charset="-128"/>
            </a:endParaRPr>
          </a:p>
          <a:p>
            <a:r>
              <a:rPr lang="ja-JP" altLang="en-US" dirty="0">
                <a:latin typeface="ＭＳ Ｐ明朝" charset="-128"/>
                <a:ea typeface="ＭＳ Ｐ明朝" charset="-128"/>
              </a:rPr>
              <a:t>ご存知のとおり介護保険が始まってからは「民民」の契約の時代になったといって、</a:t>
            </a:r>
            <a:endParaRPr lang="en-US" altLang="ja-JP" dirty="0">
              <a:latin typeface="ＭＳ Ｐ明朝" charset="-128"/>
              <a:ea typeface="ＭＳ Ｐ明朝" charset="-128"/>
            </a:endParaRPr>
          </a:p>
          <a:p>
            <a:r>
              <a:rPr lang="ja-JP" altLang="en-US" dirty="0">
                <a:latin typeface="ＭＳ Ｐ明朝" charset="-128"/>
                <a:ea typeface="ＭＳ Ｐ明朝" charset="-128"/>
              </a:rPr>
              <a:t>老人福祉法の措置が行いにくくなる等、行政が関わりにくいしくみになりました。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a:t>
            </a:fld>
            <a:endParaRPr kumimoji="1" lang="ja-JP" altLang="en-US"/>
          </a:p>
        </p:txBody>
      </p:sp>
    </p:spTree>
    <p:extLst>
      <p:ext uri="{BB962C8B-B14F-4D97-AF65-F5344CB8AC3E}">
        <p14:creationId xmlns:p14="http://schemas.microsoft.com/office/powerpoint/2010/main" val="1437521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a:xfrm>
            <a:off x="912813" y="473075"/>
            <a:ext cx="4935537" cy="3700463"/>
          </a:xfrm>
          <a:ln/>
        </p:spPr>
      </p:sp>
      <p:sp>
        <p:nvSpPr>
          <p:cNvPr id="116739" name="ノート プレースホルダ 2"/>
          <p:cNvSpPr>
            <a:spLocks noGrp="1"/>
          </p:cNvSpPr>
          <p:nvPr>
            <p:ph type="body" idx="1"/>
          </p:nvPr>
        </p:nvSpPr>
        <p:spPr>
          <a:xfrm>
            <a:off x="235887" y="4285156"/>
            <a:ext cx="6263988" cy="5400000"/>
          </a:xfrm>
          <a:noFill/>
          <a:ln/>
        </p:spPr>
        <p:txBody>
          <a:bodyPr>
            <a:normAutofit fontScale="92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「パワレス」を解説することで「被虐待高齢者が助けを求めてこないことがある」ことを意識づけることがねらい。</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パワレスの状態</a:t>
            </a:r>
            <a:r>
              <a:rPr lang="en-US" altLang="ja-JP" dirty="0">
                <a:latin typeface="ＭＳ Ｐ明朝" charset="-128"/>
                <a:ea typeface="ＭＳ Ｐ明朝" charset="-128"/>
              </a:rPr>
              <a:t>｣</a:t>
            </a:r>
            <a:r>
              <a:rPr lang="ja-JP" altLang="en-US" dirty="0">
                <a:latin typeface="ＭＳ Ｐ明朝" charset="-128"/>
                <a:ea typeface="ＭＳ Ｐ明朝" charset="-128"/>
              </a:rPr>
              <a:t>で、</a:t>
            </a:r>
            <a:r>
              <a:rPr lang="en-US" altLang="ja-JP" dirty="0">
                <a:latin typeface="ＭＳ Ｐ明朝" charset="-128"/>
                <a:ea typeface="ＭＳ Ｐ明朝" charset="-128"/>
              </a:rPr>
              <a:t>｢</a:t>
            </a:r>
            <a:r>
              <a:rPr lang="ja-JP" altLang="en-US" dirty="0">
                <a:latin typeface="ＭＳ Ｐ明朝" charset="-128"/>
                <a:ea typeface="ＭＳ Ｐ明朝" charset="-128"/>
              </a:rPr>
              <a:t>私が悪いから・・・」と無力感が高まっている人に対して、</a:t>
            </a:r>
            <a:r>
              <a:rPr lang="en-US" altLang="ja-JP" dirty="0">
                <a:latin typeface="ＭＳ Ｐ明朝" charset="-128"/>
                <a:ea typeface="ＭＳ Ｐ明朝" charset="-128"/>
              </a:rPr>
              <a:t>『</a:t>
            </a:r>
            <a:r>
              <a:rPr lang="ja-JP" altLang="en-US" dirty="0">
                <a:latin typeface="ＭＳ Ｐ明朝" charset="-128"/>
                <a:ea typeface="ＭＳ Ｐ明朝" charset="-128"/>
              </a:rPr>
              <a:t>そうね、あなたも悪いわね</a:t>
            </a:r>
            <a:r>
              <a:rPr lang="en-US" altLang="ja-JP" dirty="0">
                <a:latin typeface="ＭＳ Ｐ明朝" charset="-128"/>
                <a:ea typeface="ＭＳ Ｐ明朝" charset="-128"/>
              </a:rPr>
              <a:t>』</a:t>
            </a:r>
            <a:r>
              <a:rPr lang="ja-JP" altLang="en-US" dirty="0">
                <a:latin typeface="ＭＳ Ｐ明朝" charset="-128"/>
                <a:ea typeface="ＭＳ Ｐ明朝" charset="-128"/>
              </a:rPr>
              <a:t>等の支援者の言葉が、本人をさらに追い詰め、</a:t>
            </a:r>
            <a:r>
              <a:rPr lang="en-US" altLang="ja-JP" dirty="0">
                <a:latin typeface="ＭＳ Ｐ明朝" charset="-128"/>
                <a:ea typeface="ＭＳ Ｐ明朝" charset="-128"/>
              </a:rPr>
              <a:t>SOS</a:t>
            </a:r>
            <a:r>
              <a:rPr lang="ja-JP" altLang="en-US" dirty="0">
                <a:latin typeface="ＭＳ Ｐ明朝" charset="-128"/>
                <a:ea typeface="ＭＳ Ｐ明朝" charset="-128"/>
              </a:rPr>
              <a:t>を出してこなくなるといった「二次被害」を招くこともあるため、対応には注意が必要。</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「パワレスの状態」の説明例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このような要因の中で（前のスライドで説明したように）虐待は発生するわけですが、虐待を受けた高齢者はどのような状態になりやすいかを考えてみます。</a:t>
            </a:r>
            <a:endParaRPr lang="en-US" altLang="ja-JP" dirty="0">
              <a:latin typeface="ＭＳ Ｐ明朝" charset="-128"/>
              <a:ea typeface="ＭＳ Ｐ明朝" charset="-128"/>
            </a:endParaRPr>
          </a:p>
          <a:p>
            <a:r>
              <a:rPr lang="ja-JP" altLang="en-US" dirty="0">
                <a:latin typeface="ＭＳ Ｐ明朝" charset="-128"/>
                <a:ea typeface="ＭＳ Ｐ明朝" charset="-128"/>
              </a:rPr>
              <a:t>暴力や暴言を受け続けた人の特徴として、「パワレス」という状態があります。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これが人が本来持って生まれたパワーだとすると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非常に過酷な状態におかれる、暴力を受けたり無視をされたり差別をされたりという外圧がかかると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このパワーが、</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弱まってしまいます。</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クリック④：</a:t>
            </a:r>
            <a:r>
              <a:rPr lang="ja-JP" altLang="en-US" dirty="0">
                <a:latin typeface="ＭＳ Ｐ明朝" charset="-128"/>
                <a:ea typeface="ＭＳ Ｐ明朝" charset="-128"/>
              </a:rPr>
              <a:t>さらに「暴力を受けるのは自分のせいなんだ」と自分自身の内圧で、</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クリック⑤：</a:t>
            </a:r>
            <a:r>
              <a:rPr lang="ja-JP" altLang="en-US" dirty="0">
                <a:latin typeface="ＭＳ Ｐ明朝" charset="-128"/>
                <a:ea typeface="ＭＳ Ｐ明朝" charset="-128"/>
              </a:rPr>
              <a:t>さらにパワーが弱まってしまう。</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クリック⑥：</a:t>
            </a:r>
            <a:r>
              <a:rPr lang="ja-JP" altLang="en-US" dirty="0">
                <a:latin typeface="ＭＳ Ｐ明朝" charset="-128"/>
                <a:ea typeface="ＭＳ Ｐ明朝" charset="-128"/>
              </a:rPr>
              <a:t>その結果、被害者は</a:t>
            </a:r>
            <a:r>
              <a:rPr lang="ja-JP" altLang="en-US" b="1" dirty="0">
                <a:latin typeface="ＭＳ Ｐ明朝" charset="-128"/>
                <a:ea typeface="ＭＳ Ｐ明朝" charset="-128"/>
              </a:rPr>
              <a:t>「恐怖と不安」</a:t>
            </a:r>
            <a:r>
              <a:rPr lang="ja-JP" altLang="en-US" dirty="0">
                <a:latin typeface="ＭＳ Ｐ明朝" charset="-128"/>
                <a:ea typeface="ＭＳ Ｐ明朝" charset="-128"/>
              </a:rPr>
              <a:t>でいっぱいになってしまい、「自分には生きている価値がない」という</a:t>
            </a:r>
            <a:r>
              <a:rPr lang="ja-JP" altLang="en-US" b="1" dirty="0">
                <a:latin typeface="ＭＳ Ｐ明朝" charset="-128"/>
                <a:ea typeface="ＭＳ Ｐ明朝" charset="-128"/>
              </a:rPr>
              <a:t>「無力感」</a:t>
            </a:r>
            <a:r>
              <a:rPr lang="ja-JP" altLang="en-US" dirty="0">
                <a:latin typeface="ＭＳ Ｐ明朝" charset="-128"/>
                <a:ea typeface="ＭＳ Ｐ明朝" charset="-128"/>
              </a:rPr>
              <a:t>にさいなまれ、「自分が他の生活を送っても良い」と</a:t>
            </a:r>
            <a:r>
              <a:rPr lang="ja-JP" altLang="en-US" b="1" dirty="0">
                <a:latin typeface="ＭＳ Ｐ明朝" charset="-128"/>
                <a:ea typeface="ＭＳ Ｐ明朝" charset="-128"/>
              </a:rPr>
              <a:t>他の選択肢があると思い描くことができなくなります</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よって、被虐待者はしばしば「困っていない」「このままで良い」「自分のせいだから」「大丈夫」と言ったりします。「本人が困っていないから」「このままで良いと言っているから」と虐待を放置することはできない、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さらに、支援者である私たちが「虐待が起こっていることについては、あなたにも責任がある」と言って、本人の責任を問うような発言をすることは、支援者が二次被害を与えることになりますから、注意し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R5</a:t>
            </a:r>
            <a:r>
              <a:rPr lang="ja-JP" altLang="en-US" dirty="0">
                <a:latin typeface="ＭＳ Ｐ明朝" charset="-128"/>
                <a:ea typeface="ＭＳ Ｐ明朝" charset="-128"/>
              </a:rPr>
              <a:t>　</a:t>
            </a:r>
            <a:r>
              <a:rPr lang="en-US" altLang="ja-JP" dirty="0">
                <a:latin typeface="ＭＳ Ｐ明朝" charset="-128"/>
                <a:ea typeface="ＭＳ Ｐ明朝" charset="-128"/>
              </a:rPr>
              <a:t>【</a:t>
            </a:r>
            <a:r>
              <a:rPr lang="ja-JP" altLang="en-US" dirty="0">
                <a:latin typeface="ＭＳ Ｐ明朝" charset="-128"/>
                <a:ea typeface="ＭＳ Ｐ明朝" charset="-128"/>
              </a:rPr>
              <a:t>二次被害の防止</a:t>
            </a:r>
            <a:r>
              <a:rPr lang="en-US" altLang="ja-JP" dirty="0">
                <a:latin typeface="ＭＳ Ｐ明朝" charset="-128"/>
                <a:ea typeface="ＭＳ Ｐ明朝" charset="-128"/>
              </a:rPr>
              <a:t>】</a:t>
            </a:r>
            <a:r>
              <a:rPr lang="ja-JP" altLang="en-US" dirty="0">
                <a:latin typeface="ＭＳ Ｐ明朝" charset="-128"/>
                <a:ea typeface="ＭＳ Ｐ明朝" charset="-128"/>
              </a:rPr>
              <a:t>を追加</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30</a:t>
            </a:fld>
            <a:endParaRPr kumimoji="1" lang="ja-JP" altLang="en-US"/>
          </a:p>
        </p:txBody>
      </p:sp>
    </p:spTree>
    <p:extLst>
      <p:ext uri="{BB962C8B-B14F-4D97-AF65-F5344CB8AC3E}">
        <p14:creationId xmlns:p14="http://schemas.microsoft.com/office/powerpoint/2010/main" val="3791492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スライド イメージ プレースホルダ 1"/>
          <p:cNvSpPr>
            <a:spLocks noGrp="1" noRot="1" noChangeAspect="1" noTextEdit="1"/>
          </p:cNvSpPr>
          <p:nvPr>
            <p:ph type="sldImg"/>
          </p:nvPr>
        </p:nvSpPr>
        <p:spPr>
          <a:xfrm>
            <a:off x="898525" y="533400"/>
            <a:ext cx="4937125" cy="3702050"/>
          </a:xfrm>
          <a:ln/>
        </p:spPr>
      </p:sp>
      <p:sp>
        <p:nvSpPr>
          <p:cNvPr id="117763" name="ノート プレースホルダ 2"/>
          <p:cNvSpPr>
            <a:spLocks noGrp="1"/>
          </p:cNvSpPr>
          <p:nvPr>
            <p:ph type="body" idx="1"/>
          </p:nvPr>
        </p:nvSpPr>
        <p:spPr>
          <a:xfrm>
            <a:off x="357409" y="4443415"/>
            <a:ext cx="6044758" cy="5180310"/>
          </a:xfrm>
          <a:noFill/>
          <a:ln/>
        </p:spPr>
        <p:txBody>
          <a:bodyPr>
            <a:normAutofit lnSpcReduction="10000"/>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高齢者虐待がどのように発生し、どのように解決しようとしているのか、アニメーションを用いることで時系列に説明することをねらったスライド。アニメーションあり。</a:t>
            </a:r>
            <a:endParaRPr lang="en-US" altLang="ja-JP" dirty="0">
              <a:latin typeface="ＭＳ Ｐ明朝" charset="-128"/>
              <a:ea typeface="ＭＳ Ｐ明朝" charset="-128"/>
            </a:endParaRPr>
          </a:p>
          <a:p>
            <a:pPr eaLnBrk="1">
              <a:lnSpc>
                <a:spcPts val="197"/>
              </a:lnSpc>
            </a:pP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このように虐待を受けた高齢者がいるとして、虐待対応はどのような流れで進んでいくのか、アニメーションを使いながら解説したいと思います。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例えば、高齢者と息子が同居していたとします。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クリック①：</a:t>
            </a:r>
            <a:r>
              <a:rPr lang="ja-JP" altLang="en-US" dirty="0">
                <a:latin typeface="ＭＳ Ｐ明朝" charset="-128"/>
                <a:ea typeface="ＭＳ Ｐ明朝" charset="-128"/>
              </a:rPr>
              <a:t>高齢者が認知症等で要介護状態になる。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クリック②：</a:t>
            </a:r>
            <a:r>
              <a:rPr lang="ja-JP" altLang="en-US" dirty="0">
                <a:latin typeface="ＭＳ Ｐ明朝" charset="-128"/>
                <a:ea typeface="ＭＳ Ｐ明朝" charset="-128"/>
              </a:rPr>
              <a:t>養護者にも疾病や障害、あるいは経済的困難があって支援が必要な状態が起こる、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クリック③：</a:t>
            </a:r>
            <a:r>
              <a:rPr lang="ja-JP" altLang="en-US" dirty="0">
                <a:latin typeface="ＭＳ Ｐ明朝" charset="-128"/>
                <a:ea typeface="ＭＳ Ｐ明朝" charset="-128"/>
              </a:rPr>
              <a:t>このようにどちらにも支援が必要という状態になる時に、しばしば高齢者虐待は起こります。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クリック④：</a:t>
            </a:r>
            <a:r>
              <a:rPr lang="ja-JP" altLang="en-US" dirty="0">
                <a:latin typeface="ＭＳ Ｐ明朝" charset="-128"/>
                <a:ea typeface="ＭＳ Ｐ明朝" charset="-128"/>
              </a:rPr>
              <a:t>区市町村・地域包括支援センターは、</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クリック⑤：</a:t>
            </a:r>
            <a:r>
              <a:rPr lang="ja-JP" altLang="en-US" dirty="0">
                <a:latin typeface="ＭＳ Ｐ明朝" charset="-128"/>
                <a:ea typeface="ＭＳ Ｐ明朝" charset="-128"/>
              </a:rPr>
              <a:t>このような高齢者や養護者のところへ出かけて行って、高齢者の安全確認や事実の確認の調査を行い、緊急対応の必要性や直接支援の必要性を見極めたうえで、それぞれの支援のコーディネートをします。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クリック⑥：</a:t>
            </a:r>
            <a:r>
              <a:rPr lang="ja-JP" altLang="en-US" dirty="0">
                <a:latin typeface="ＭＳ Ｐ明朝" charset="-128"/>
                <a:ea typeface="ＭＳ Ｐ明朝" charset="-128"/>
              </a:rPr>
              <a:t>高齢者の支援チームを入れる、あるいはケアマネさんと一緒に再編成しなおすことで、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クリック⑦：</a:t>
            </a:r>
            <a:r>
              <a:rPr lang="ja-JP" altLang="en-US" dirty="0">
                <a:latin typeface="ＭＳ Ｐ明朝" charset="-128"/>
                <a:ea typeface="ＭＳ Ｐ明朝" charset="-128"/>
              </a:rPr>
              <a:t>認知症や要介護状態であることが、生活の支障にならないようにしていく</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クリック⑧：</a:t>
            </a:r>
            <a:r>
              <a:rPr lang="ja-JP" altLang="en-US" dirty="0">
                <a:latin typeface="ＭＳ Ｐ明朝" charset="-128"/>
                <a:ea typeface="ＭＳ Ｐ明朝" charset="-128"/>
              </a:rPr>
              <a:t>養護者の支援チームを入れることで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クリック⑨：</a:t>
            </a:r>
            <a:r>
              <a:rPr lang="ja-JP" altLang="en-US" dirty="0">
                <a:latin typeface="ＭＳ Ｐ明朝" charset="-128"/>
                <a:ea typeface="ＭＳ Ｐ明朝" charset="-128"/>
              </a:rPr>
              <a:t>疾病や障害、経済的困難が生活上の支障にならないようにしていくことによって、虐待を解消しようとしています。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ただ、実際はこのスライドのようには、養護者への支援チームがなかなかすんなりと編成できなかったり、それぞれが支援を拒否したりするので、虐待対応に時間がかかることもあります。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31</a:t>
            </a:fld>
            <a:endParaRPr kumimoji="1" lang="ja-JP" altLang="en-US"/>
          </a:p>
        </p:txBody>
      </p:sp>
    </p:spTree>
    <p:extLst>
      <p:ext uri="{BB962C8B-B14F-4D97-AF65-F5344CB8AC3E}">
        <p14:creationId xmlns:p14="http://schemas.microsoft.com/office/powerpoint/2010/main" val="4030587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スライド イメージ プレースホルダ 1"/>
          <p:cNvSpPr>
            <a:spLocks noGrp="1" noRot="1" noChangeAspect="1" noTextEdit="1"/>
          </p:cNvSpPr>
          <p:nvPr>
            <p:ph type="sldImg"/>
          </p:nvPr>
        </p:nvSpPr>
        <p:spPr>
          <a:xfrm>
            <a:off x="911225" y="741363"/>
            <a:ext cx="4937125" cy="3702050"/>
          </a:xfrm>
          <a:ln/>
        </p:spPr>
      </p:sp>
      <p:sp>
        <p:nvSpPr>
          <p:cNvPr id="118787" name="ノート プレースホルダ 2"/>
          <p:cNvSpPr>
            <a:spLocks noGrp="1"/>
          </p:cNvSpPr>
          <p:nvPr>
            <p:ph type="body" idx="1"/>
          </p:nvPr>
        </p:nvSpPr>
        <p:spPr>
          <a:xfrm>
            <a:off x="487881" y="4653105"/>
            <a:ext cx="5904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虐待対応では「緊急性を意識した対応」をしていくことが重要であることを解説したスライド。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あらゆる事実が全て明確になった時点で</a:t>
            </a:r>
            <a:r>
              <a:rPr lang="en-US" altLang="ja-JP" dirty="0">
                <a:latin typeface="ＭＳ Ｐ明朝" charset="-128"/>
                <a:ea typeface="ＭＳ Ｐ明朝" charset="-128"/>
              </a:rPr>
              <a:t>｢</a:t>
            </a:r>
            <a:r>
              <a:rPr lang="ja-JP" altLang="en-US" dirty="0">
                <a:latin typeface="ＭＳ Ｐ明朝" charset="-128"/>
                <a:ea typeface="ＭＳ Ｐ明朝" charset="-128"/>
              </a:rPr>
              <a:t>緊急性</a:t>
            </a:r>
            <a:r>
              <a:rPr lang="en-US" altLang="ja-JP" dirty="0">
                <a:latin typeface="ＭＳ Ｐ明朝" charset="-128"/>
                <a:ea typeface="ＭＳ Ｐ明朝" charset="-128"/>
              </a:rPr>
              <a:t>｣</a:t>
            </a:r>
            <a:r>
              <a:rPr lang="ja-JP" altLang="en-US" dirty="0">
                <a:latin typeface="ＭＳ Ｐ明朝" charset="-128"/>
                <a:ea typeface="ＭＳ Ｐ明朝" charset="-128"/>
              </a:rPr>
              <a:t>を判断するだけではなく、事実が未確認の状態でも、今後</a:t>
            </a:r>
            <a:r>
              <a:rPr lang="en-US" altLang="ja-JP" dirty="0">
                <a:latin typeface="ＭＳ Ｐ明朝" charset="-128"/>
                <a:ea typeface="ＭＳ Ｐ明朝" charset="-128"/>
              </a:rPr>
              <a:t>｢</a:t>
            </a:r>
            <a:r>
              <a:rPr lang="ja-JP" altLang="en-US" dirty="0">
                <a:latin typeface="ＭＳ Ｐ明朝" charset="-128"/>
                <a:ea typeface="ＭＳ Ｐ明朝" charset="-128"/>
              </a:rPr>
              <a:t>緊急対応の必要性があるか否か</a:t>
            </a:r>
            <a:r>
              <a:rPr lang="en-US" altLang="ja-JP" dirty="0">
                <a:latin typeface="ＭＳ Ｐ明朝" charset="-128"/>
                <a:ea typeface="ＭＳ Ｐ明朝" charset="-128"/>
              </a:rPr>
              <a:t>｣</a:t>
            </a:r>
            <a:r>
              <a:rPr lang="ja-JP" altLang="en-US" dirty="0">
                <a:latin typeface="ＭＳ Ｐ明朝" charset="-128"/>
                <a:ea typeface="ＭＳ Ｐ明朝" charset="-128"/>
              </a:rPr>
              <a:t>の緊急性の度合いに応じた対応の予測をすることも大切。</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ja-JP" altLang="en-US" b="1" u="sng" dirty="0">
                <a:latin typeface="ＭＳ Ｐ明朝" charset="-128"/>
                <a:ea typeface="ＭＳ Ｐ明朝" charset="-128"/>
              </a:rPr>
              <a:t>緊急性」を意識する説明例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（前のスライドでは）虐待対応のイメージについてお話しましたが、</a:t>
            </a:r>
            <a:endParaRPr lang="en-US" altLang="ja-JP" dirty="0">
              <a:latin typeface="ＭＳ Ｐ明朝" charset="-128"/>
              <a:ea typeface="ＭＳ Ｐ明朝" charset="-128"/>
            </a:endParaRPr>
          </a:p>
          <a:p>
            <a:r>
              <a:rPr lang="ja-JP" altLang="en-US" dirty="0">
                <a:latin typeface="ＭＳ Ｐ明朝" charset="-128"/>
                <a:ea typeface="ＭＳ Ｐ明朝" charset="-128"/>
              </a:rPr>
              <a:t>この対応をしていく中でも大切なキーワードが「緊急性」になります。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特に</a:t>
            </a:r>
            <a:r>
              <a:rPr lang="ja-JP" altLang="ja-JP" b="1" dirty="0">
                <a:latin typeface="ＭＳ Ｐ明朝" charset="-128"/>
                <a:ea typeface="ＭＳ Ｐ明朝" charset="-128"/>
              </a:rPr>
              <a:t>「何かあってから」はではなく、「何か起こる前」をとらえる</a:t>
            </a:r>
            <a:endParaRPr lang="en-US" altLang="ja-JP" b="1" dirty="0">
              <a:latin typeface="ＭＳ Ｐ明朝" charset="-128"/>
              <a:ea typeface="ＭＳ Ｐ明朝" charset="-128"/>
            </a:endParaRPr>
          </a:p>
          <a:p>
            <a:r>
              <a:rPr lang="ja-JP" altLang="ja-JP" dirty="0">
                <a:latin typeface="ＭＳ Ｐ明朝" charset="-128"/>
                <a:ea typeface="ＭＳ Ｐ明朝" charset="-128"/>
              </a:rPr>
              <a:t>の部分</a:t>
            </a:r>
            <a:r>
              <a:rPr lang="ja-JP" altLang="en-US" dirty="0">
                <a:latin typeface="ＭＳ Ｐ明朝" charset="-128"/>
                <a:ea typeface="ＭＳ Ｐ明朝" charset="-128"/>
              </a:rPr>
              <a:t>は重要なので、</a:t>
            </a:r>
            <a:r>
              <a:rPr lang="ja-JP" altLang="ja-JP" dirty="0">
                <a:latin typeface="ＭＳ Ｐ明朝" charset="-128"/>
                <a:ea typeface="ＭＳ Ｐ明朝" charset="-128"/>
              </a:rPr>
              <a:t>力をいれて解説を</a:t>
            </a:r>
            <a:r>
              <a:rPr lang="ja-JP" altLang="en-US" dirty="0">
                <a:latin typeface="ＭＳ Ｐ明朝" charset="-128"/>
                <a:ea typeface="ＭＳ Ｐ明朝" charset="-128"/>
              </a:rPr>
              <a:t>するのがポイント</a:t>
            </a:r>
            <a:r>
              <a:rPr lang="ja-JP" altLang="ja-JP" dirty="0">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32</a:t>
            </a:fld>
            <a:endParaRPr kumimoji="1" lang="ja-JP" altLang="en-US"/>
          </a:p>
        </p:txBody>
      </p:sp>
    </p:spTree>
    <p:extLst>
      <p:ext uri="{BB962C8B-B14F-4D97-AF65-F5344CB8AC3E}">
        <p14:creationId xmlns:p14="http://schemas.microsoft.com/office/powerpoint/2010/main" val="27723276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549627" y="4686017"/>
            <a:ext cx="5619421" cy="4793171"/>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高齢者虐待防止法で認められている区市町村権限をまとめたスライド。とても簡単にまとめているので、どのような内容なのかを</a:t>
            </a:r>
            <a:r>
              <a:rPr lang="ja-JP" altLang="ja-JP" dirty="0">
                <a:latin typeface="ＭＳ Ｐ明朝" charset="-128"/>
                <a:ea typeface="ＭＳ Ｐ明朝" charset="-128"/>
              </a:rPr>
              <a:t>口頭で</a:t>
            </a:r>
            <a:r>
              <a:rPr lang="ja-JP" altLang="en-US" dirty="0">
                <a:latin typeface="ＭＳ Ｐ明朝" charset="-128"/>
                <a:ea typeface="ＭＳ Ｐ明朝" charset="-128"/>
              </a:rPr>
              <a:t>簡単に伝える。興味がある方は質問をしてくる。</a:t>
            </a:r>
            <a:r>
              <a:rPr lang="ja-JP" altLang="en-US" b="1" dirty="0">
                <a:latin typeface="ＭＳ Ｐ明朝" charset="-128"/>
                <a:ea typeface="ＭＳ Ｐ明朝" charset="-128"/>
              </a:rPr>
              <a:t>「厚生労働省マニュアル（</a:t>
            </a:r>
            <a:r>
              <a:rPr lang="en-US" altLang="ja-JP" b="1" dirty="0">
                <a:latin typeface="ＭＳ Ｐ明朝" charset="-128"/>
                <a:ea typeface="ＭＳ Ｐ明朝" charset="-128"/>
              </a:rPr>
              <a:t>R5)</a:t>
            </a:r>
            <a:r>
              <a:rPr lang="ja-JP" altLang="en-US" b="1" dirty="0">
                <a:latin typeface="ＭＳ Ｐ明朝" charset="-128"/>
                <a:ea typeface="ＭＳ Ｐ明朝" charset="-128"/>
              </a:rPr>
              <a:t> </a:t>
            </a:r>
            <a:r>
              <a:rPr lang="en-US" altLang="ja-JP" b="1" dirty="0">
                <a:latin typeface="ＭＳ Ｐ明朝" charset="-128"/>
                <a:ea typeface="ＭＳ Ｐ明朝" charset="-128"/>
                <a:cs typeface="Arial" charset="0"/>
              </a:rPr>
              <a:t>p.64</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p.81</a:t>
            </a:r>
            <a:r>
              <a:rPr lang="ja-JP" altLang="en-US" b="1" dirty="0">
                <a:latin typeface="ＭＳ Ｐ明朝" charset="-128"/>
                <a:ea typeface="ＭＳ Ｐ明朝" charset="-128"/>
                <a:cs typeface="Arial" charset="0"/>
              </a:rPr>
              <a:t>」</a:t>
            </a:r>
            <a:r>
              <a:rPr lang="ja-JP" altLang="en-US" b="1" dirty="0">
                <a:latin typeface="ＭＳ Ｐ明朝" charset="-128"/>
                <a:ea typeface="ＭＳ Ｐ明朝" charset="-128"/>
              </a:rPr>
              <a:t>「東京都マニュアル </a:t>
            </a:r>
            <a:r>
              <a:rPr lang="en-US" altLang="ja-JP" b="1" dirty="0">
                <a:latin typeface="ＭＳ Ｐ明朝" charset="-128"/>
                <a:ea typeface="ＭＳ Ｐ明朝" charset="-128"/>
                <a:cs typeface="Arial" charset="0"/>
              </a:rPr>
              <a:t>p.23</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p.57</a:t>
            </a:r>
            <a:r>
              <a:rPr lang="ja-JP" altLang="en-US" b="1" dirty="0">
                <a:latin typeface="ＭＳ Ｐ明朝" charset="-128"/>
                <a:ea typeface="ＭＳ Ｐ明朝" charset="-128"/>
                <a:cs typeface="Arial" charset="0"/>
              </a:rPr>
              <a:t>」</a:t>
            </a:r>
            <a:r>
              <a:rPr lang="ja-JP" altLang="en-US" dirty="0">
                <a:latin typeface="ＭＳ Ｐ明朝" charset="-128"/>
                <a:ea typeface="ＭＳ Ｐ明朝" charset="-128"/>
              </a:rPr>
              <a:t>上記、</a:t>
            </a:r>
            <a:r>
              <a:rPr lang="ja-JP" altLang="ja-JP" dirty="0">
                <a:latin typeface="ＭＳ Ｐ明朝" charset="-128"/>
                <a:ea typeface="ＭＳ Ｐ明朝" charset="-128"/>
              </a:rPr>
              <a:t>マニュアルの該当部分を参照して講義準備</a:t>
            </a:r>
            <a:r>
              <a:rPr lang="ja-JP" altLang="en-US" dirty="0">
                <a:latin typeface="ＭＳ Ｐ明朝" charset="-128"/>
                <a:ea typeface="ＭＳ Ｐ明朝" charset="-128"/>
              </a:rPr>
              <a:t>をすると良い。 </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の</a:t>
            </a:r>
            <a:r>
              <a:rPr lang="en-US" altLang="ja-JP" b="1" dirty="0">
                <a:latin typeface="ＭＳ Ｐ明朝" charset="-128"/>
                <a:ea typeface="ＭＳ Ｐ明朝" charset="-128"/>
              </a:rPr>
              <a:t>『</a:t>
            </a:r>
            <a:r>
              <a:rPr lang="ja-JP" altLang="en-US" b="1" dirty="0">
                <a:latin typeface="ＭＳ Ｐ明朝" charset="-128"/>
                <a:ea typeface="ＭＳ Ｐ明朝" charset="-128"/>
              </a:rPr>
              <a:t>居室の確保・分離・やむを得ない事由による措置</a:t>
            </a:r>
            <a:r>
              <a:rPr lang="en-US" altLang="ja-JP" b="1" dirty="0">
                <a:latin typeface="ＭＳ Ｐ明朝" charset="-128"/>
                <a:ea typeface="ＭＳ Ｐ明朝" charset="-128"/>
              </a:rPr>
              <a:t>』</a:t>
            </a:r>
            <a:r>
              <a:rPr lang="ja-JP" altLang="en-US" dirty="0">
                <a:latin typeface="ＭＳ Ｐ明朝" charset="-128"/>
                <a:ea typeface="ＭＳ Ｐ明朝" charset="-128"/>
              </a:rPr>
              <a:t>該当部分でもまとめているので、ご参照を）。また、ご自身の区市町村での権限行使の実態についても質問があると思われるので、事前に下調べをして準備をしておいた方が良い。</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なお、権限行使には行使するための根拠と理由を明確にすることが求められることに注意。</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原則、「本人の同意は必要、家族の同意は不要」ということが見逃しがちになるため、下記の説明例に加え、その点をしっかりと伝えることがポイント。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なお、施設入所以外の措置で行えるサービスについては、ご自身の区市町村の体制を確認しておくと、より実際的に伝えることができる。</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b="1" u="sng" dirty="0">
                <a:latin typeface="ＭＳ Ｐ明朝" charset="-128"/>
                <a:ea typeface="ＭＳ Ｐ明朝" charset="-128"/>
              </a:rPr>
              <a:t>高齢者虐待防止法で認められている区市町村権限行使の説明例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緊急性について解説しましたが、緊急対応が必要な場合には、ご覧のような区市町村権限の行使できるようになっています。（上から順番に区市町村権限について解説）</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やむを得ない事由による措置」と</a:t>
            </a:r>
            <a:r>
              <a:rPr lang="en-US" altLang="ja-JP" dirty="0">
                <a:latin typeface="ＭＳ Ｐ明朝" charset="-128"/>
                <a:ea typeface="ＭＳ Ｐ明朝" charset="-128"/>
              </a:rPr>
              <a:t>｢</a:t>
            </a:r>
            <a:r>
              <a:rPr lang="ja-JP" altLang="en-US" dirty="0">
                <a:latin typeface="ＭＳ Ｐ明朝" charset="-128"/>
                <a:ea typeface="ＭＳ Ｐ明朝" charset="-128"/>
              </a:rPr>
              <a:t>成年後見制度の首長申立」は「老人福祉法の規定を使いなさい」と高齢者虐待防止法が言ったもので、高齢者虐待ではなくとも使える規定です。</a:t>
            </a:r>
            <a:r>
              <a:rPr lang="en-US" altLang="ja-JP" dirty="0">
                <a:latin typeface="ＭＳ Ｐ明朝" charset="-128"/>
                <a:ea typeface="ＭＳ Ｐ明朝" charset="-128"/>
              </a:rPr>
              <a:t>｢</a:t>
            </a:r>
            <a:r>
              <a:rPr lang="ja-JP" altLang="en-US" dirty="0">
                <a:latin typeface="ＭＳ Ｐ明朝" charset="-128"/>
                <a:ea typeface="ＭＳ Ｐ明朝" charset="-128"/>
              </a:rPr>
              <a:t>面会制限</a:t>
            </a:r>
            <a:r>
              <a:rPr lang="en-US" altLang="ja-JP" dirty="0">
                <a:latin typeface="ＭＳ Ｐ明朝" charset="-128"/>
                <a:ea typeface="ＭＳ Ｐ明朝" charset="-128"/>
              </a:rPr>
              <a:t>｣｢</a:t>
            </a:r>
            <a:r>
              <a:rPr lang="ja-JP" altLang="en-US" dirty="0">
                <a:latin typeface="ＭＳ Ｐ明朝" charset="-128"/>
                <a:ea typeface="ＭＳ Ｐ明朝" charset="-128"/>
              </a:rPr>
              <a:t>立入調査」の二つは、高齢者虐待防止法が独自に規定したものです。</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33</a:t>
            </a:fld>
            <a:endParaRPr kumimoji="1" lang="ja-JP" altLang="en-US"/>
          </a:p>
        </p:txBody>
      </p:sp>
    </p:spTree>
    <p:extLst>
      <p:ext uri="{BB962C8B-B14F-4D97-AF65-F5344CB8AC3E}">
        <p14:creationId xmlns:p14="http://schemas.microsoft.com/office/powerpoint/2010/main" val="16345559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スライド イメージ プレースホルダ 1"/>
          <p:cNvSpPr>
            <a:spLocks noGrp="1" noRot="1" noChangeAspect="1" noTextEdit="1"/>
          </p:cNvSpPr>
          <p:nvPr>
            <p:ph type="sldImg"/>
          </p:nvPr>
        </p:nvSpPr>
        <p:spPr>
          <a:xfrm>
            <a:off x="911225" y="741363"/>
            <a:ext cx="4937125" cy="3702050"/>
          </a:xfrm>
          <a:ln/>
        </p:spPr>
      </p:sp>
      <p:sp>
        <p:nvSpPr>
          <p:cNvPr id="120835" name="ノート プレースホルダ 2"/>
          <p:cNvSpPr>
            <a:spLocks noGrp="1"/>
          </p:cNvSpPr>
          <p:nvPr>
            <p:ph type="body" idx="1"/>
          </p:nvPr>
        </p:nvSpPr>
        <p:spPr>
          <a:xfrm>
            <a:off x="487882" y="4573156"/>
            <a:ext cx="5759999" cy="5180303"/>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虐待対応が緊急事態への介入ばかりではないということを意識づけることがねらい。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アニメーションあり（アニメーションがなくても説明できるスライドなので、アニメーションを削除してもよい）</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虐待の程度に応じた対応方法</a:t>
            </a:r>
            <a:endParaRPr lang="en-US" altLang="ja-JP" dirty="0">
              <a:latin typeface="ＭＳ Ｐ明朝" charset="-128"/>
              <a:ea typeface="ＭＳ Ｐ明朝" charset="-128"/>
            </a:endParaRPr>
          </a:p>
          <a:p>
            <a:r>
              <a:rPr lang="ja-JP" altLang="en-US" dirty="0">
                <a:latin typeface="ＭＳ Ｐ明朝" charset="-128"/>
                <a:ea typeface="ＭＳ Ｐ明朝" charset="-128"/>
              </a:rPr>
              <a:t>（前のスライドで）区市町村権限行使についてお話しましたが、高齢者虐待対応は</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このような権限を行使するような「緊急事態」への対応ばかりではありません。</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今支援している支援者以外のメンバーを加えて介入的に支援をするという要介入の段階もありますし、</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今支援している支援者で役割を分担することで虐待解消を図ろうと言う「要見守り・支援」の状態もあります。この見守り支援が、数としても一番多いわけです。ただ、見守りは支援として行うもので、「何か起こったらどうにかしよう」とじーっとみんなでただ見ていて、脱水になってしまった、骨折してしまったと言って救急車で運ぶというのは</a:t>
            </a:r>
            <a:endParaRPr lang="en-US" altLang="ja-JP" dirty="0">
              <a:latin typeface="ＭＳ Ｐ明朝" charset="-128"/>
              <a:ea typeface="ＭＳ Ｐ明朝" charset="-128"/>
            </a:endParaRPr>
          </a:p>
          <a:p>
            <a:r>
              <a:rPr lang="ja-JP" altLang="en-US" dirty="0">
                <a:latin typeface="ＭＳ Ｐ明朝" charset="-128"/>
                <a:ea typeface="ＭＳ Ｐ明朝" charset="-128"/>
              </a:rPr>
              <a:t>クリック④：</a:t>
            </a:r>
            <a:r>
              <a:rPr lang="ja-JP" altLang="en-US" b="1" dirty="0">
                <a:latin typeface="ＭＳ Ｐ明朝" charset="-128"/>
                <a:ea typeface="ＭＳ Ｐ明朝" charset="-128"/>
              </a:rPr>
              <a:t>「見守りという名の放置」</a:t>
            </a:r>
            <a:r>
              <a:rPr lang="ja-JP" altLang="en-US" dirty="0">
                <a:latin typeface="ＭＳ Ｐ明朝" charset="-128"/>
                <a:ea typeface="ＭＳ Ｐ明朝" charset="-128"/>
              </a:rPr>
              <a:t>となってしまいます。「計画的に見守る」という支援をしていこうということです。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従って、</a:t>
            </a:r>
            <a:r>
              <a:rPr lang="ja-JP" altLang="ja-JP" dirty="0">
                <a:latin typeface="ＭＳ Ｐ明朝" charset="-128"/>
                <a:ea typeface="ＭＳ Ｐ明朝" charset="-128"/>
              </a:rPr>
              <a:t>見守り支援のポイント</a:t>
            </a:r>
            <a:r>
              <a:rPr lang="ja-JP" altLang="en-US" dirty="0">
                <a:latin typeface="ＭＳ Ｐ明朝" charset="-128"/>
                <a:ea typeface="ＭＳ Ｐ明朝" charset="-128"/>
              </a:rPr>
              <a:t>は、</a:t>
            </a:r>
            <a:endParaRPr lang="ja-JP" altLang="ja-JP" dirty="0">
              <a:latin typeface="ＭＳ Ｐ明朝" charset="-128"/>
              <a:ea typeface="ＭＳ Ｐ明朝" charset="-128"/>
            </a:endParaRPr>
          </a:p>
          <a:p>
            <a:r>
              <a:rPr lang="ja-JP" altLang="ja-JP" b="1" dirty="0">
                <a:latin typeface="ＭＳ Ｐ明朝" charset="-128"/>
                <a:ea typeface="ＭＳ Ｐ明朝" charset="-128"/>
              </a:rPr>
              <a:t>①誰が</a:t>
            </a:r>
            <a:r>
              <a:rPr lang="ja-JP" altLang="en-US" b="1" dirty="0">
                <a:latin typeface="ＭＳ Ｐ明朝" charset="-128"/>
                <a:ea typeface="ＭＳ Ｐ明朝" charset="-128"/>
              </a:rPr>
              <a:t>、</a:t>
            </a:r>
            <a:r>
              <a:rPr lang="ja-JP" altLang="ja-JP" b="1" dirty="0">
                <a:latin typeface="ＭＳ Ｐ明朝" charset="-128"/>
                <a:ea typeface="ＭＳ Ｐ明朝" charset="-128"/>
              </a:rPr>
              <a:t>②</a:t>
            </a:r>
            <a:r>
              <a:rPr lang="ja-JP" altLang="en-US" b="1" dirty="0">
                <a:latin typeface="ＭＳ Ｐ明朝" charset="-128"/>
                <a:ea typeface="ＭＳ Ｐ明朝" charset="-128"/>
              </a:rPr>
              <a:t>何を、</a:t>
            </a:r>
            <a:r>
              <a:rPr lang="ja-JP" altLang="ja-JP" b="1" dirty="0">
                <a:latin typeface="ＭＳ Ｐ明朝" charset="-128"/>
                <a:ea typeface="ＭＳ Ｐ明朝" charset="-128"/>
              </a:rPr>
              <a:t>③いつまで見守るのか</a:t>
            </a:r>
            <a:r>
              <a:rPr lang="ja-JP" altLang="en-US" b="1" dirty="0">
                <a:latin typeface="ＭＳ Ｐ明朝" charset="-128"/>
                <a:ea typeface="ＭＳ Ｐ明朝" charset="-128"/>
              </a:rPr>
              <a:t>、</a:t>
            </a:r>
            <a:r>
              <a:rPr lang="ja-JP" altLang="ja-JP" b="1" dirty="0">
                <a:latin typeface="ＭＳ Ｐ明朝" charset="-128"/>
                <a:ea typeface="ＭＳ Ｐ明朝" charset="-128"/>
              </a:rPr>
              <a:t>④どの状態になったら</a:t>
            </a:r>
            <a:r>
              <a:rPr lang="ja-JP" altLang="en-US" b="1" dirty="0">
                <a:latin typeface="ＭＳ Ｐ明朝" charset="-128"/>
                <a:ea typeface="ＭＳ Ｐ明朝" charset="-128"/>
              </a:rPr>
              <a:t>、</a:t>
            </a:r>
            <a:r>
              <a:rPr lang="ja-JP" altLang="ja-JP" b="1" dirty="0">
                <a:latin typeface="ＭＳ Ｐ明朝" charset="-128"/>
                <a:ea typeface="ＭＳ Ｐ明朝" charset="-128"/>
              </a:rPr>
              <a:t>⑤誰に</a:t>
            </a:r>
            <a:r>
              <a:rPr lang="ja-JP" altLang="en-US" b="1" dirty="0">
                <a:latin typeface="ＭＳ Ｐ明朝" charset="-128"/>
                <a:ea typeface="ＭＳ Ｐ明朝" charset="-128"/>
              </a:rPr>
              <a:t>、</a:t>
            </a:r>
            <a:r>
              <a:rPr lang="ja-JP" altLang="ja-JP" b="1" dirty="0">
                <a:latin typeface="ＭＳ Ｐ明朝" charset="-128"/>
                <a:ea typeface="ＭＳ Ｐ明朝" charset="-128"/>
              </a:rPr>
              <a:t>⑥どのような方法で連絡するのか</a:t>
            </a:r>
          </a:p>
          <a:p>
            <a:r>
              <a:rPr lang="ja-JP" altLang="en-US" b="1" dirty="0">
                <a:latin typeface="ＭＳ Ｐ明朝" charset="-128"/>
                <a:ea typeface="ＭＳ Ｐ明朝" charset="-128"/>
              </a:rPr>
              <a:t>「</a:t>
            </a:r>
            <a:r>
              <a:rPr lang="ja-JP" altLang="ja-JP" b="1" dirty="0">
                <a:latin typeface="ＭＳ Ｐ明朝" charset="-128"/>
                <a:ea typeface="ＭＳ Ｐ明朝" charset="-128"/>
              </a:rPr>
              <a:t>見守りを行う者の役割と責任の範囲</a:t>
            </a:r>
            <a:r>
              <a:rPr lang="ja-JP" altLang="en-US" b="1" dirty="0">
                <a:latin typeface="ＭＳ Ｐ明朝" charset="-128"/>
                <a:ea typeface="ＭＳ Ｐ明朝" charset="-128"/>
              </a:rPr>
              <a:t>」</a:t>
            </a:r>
            <a:r>
              <a:rPr lang="ja-JP" altLang="ja-JP" dirty="0">
                <a:latin typeface="ＭＳ Ｐ明朝" charset="-128"/>
                <a:ea typeface="ＭＳ Ｐ明朝" charset="-128"/>
              </a:rPr>
              <a:t>を明確にして</a:t>
            </a:r>
            <a:r>
              <a:rPr lang="ja-JP" altLang="en-US" dirty="0">
                <a:latin typeface="ＭＳ Ｐ明朝" charset="-128"/>
                <a:ea typeface="ＭＳ Ｐ明朝" charset="-128"/>
              </a:rPr>
              <a:t>、適切に</a:t>
            </a:r>
            <a:r>
              <a:rPr lang="en-US" altLang="ja-JP" dirty="0">
                <a:latin typeface="ＭＳ Ｐ明朝" charset="-128"/>
                <a:ea typeface="ＭＳ Ｐ明朝" charset="-128"/>
              </a:rPr>
              <a:t>｢</a:t>
            </a:r>
            <a:r>
              <a:rPr lang="ja-JP" altLang="en-US" dirty="0">
                <a:latin typeface="ＭＳ Ｐ明朝" charset="-128"/>
                <a:ea typeface="ＭＳ Ｐ明朝" charset="-128"/>
              </a:rPr>
              <a:t>見直し</a:t>
            </a:r>
            <a:r>
              <a:rPr lang="en-US" altLang="ja-JP" dirty="0">
                <a:latin typeface="ＭＳ Ｐ明朝" charset="-128"/>
                <a:ea typeface="ＭＳ Ｐ明朝" charset="-128"/>
              </a:rPr>
              <a:t>(</a:t>
            </a:r>
            <a:r>
              <a:rPr lang="ja-JP" altLang="en-US" dirty="0">
                <a:latin typeface="ＭＳ Ｐ明朝" charset="-128"/>
                <a:ea typeface="ＭＳ Ｐ明朝" charset="-128"/>
              </a:rPr>
              <a:t>モニタリング）</a:t>
            </a:r>
            <a:r>
              <a:rPr lang="en-US" altLang="ja-JP" dirty="0">
                <a:latin typeface="ＭＳ Ｐ明朝" charset="-128"/>
                <a:ea typeface="ＭＳ Ｐ明朝" charset="-128"/>
              </a:rPr>
              <a:t>｣</a:t>
            </a:r>
            <a:r>
              <a:rPr lang="ja-JP" altLang="en-US" dirty="0">
                <a:latin typeface="ＭＳ Ｐ明朝" charset="-128"/>
                <a:ea typeface="ＭＳ Ｐ明朝" charset="-128"/>
              </a:rPr>
              <a:t>をしていく</a:t>
            </a:r>
            <a:r>
              <a:rPr lang="ja-JP" altLang="ja-JP" dirty="0">
                <a:latin typeface="ＭＳ Ｐ明朝" charset="-128"/>
                <a:ea typeface="ＭＳ Ｐ明朝" charset="-128"/>
              </a:rPr>
              <a:t>ことが</a:t>
            </a:r>
            <a:r>
              <a:rPr lang="ja-JP" altLang="en-US" dirty="0">
                <a:latin typeface="ＭＳ Ｐ明朝" charset="-128"/>
                <a:ea typeface="ＭＳ Ｐ明朝" charset="-128"/>
              </a:rPr>
              <a:t>大切です。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34</a:t>
            </a:fld>
            <a:endParaRPr kumimoji="1" lang="ja-JP" altLang="en-US"/>
          </a:p>
        </p:txBody>
      </p:sp>
    </p:spTree>
    <p:extLst>
      <p:ext uri="{BB962C8B-B14F-4D97-AF65-F5344CB8AC3E}">
        <p14:creationId xmlns:p14="http://schemas.microsoft.com/office/powerpoint/2010/main" val="1220389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スライド イメージ プレースホルダ 1"/>
          <p:cNvSpPr>
            <a:spLocks noGrp="1" noRot="1" noChangeAspect="1" noTextEdit="1"/>
          </p:cNvSpPr>
          <p:nvPr>
            <p:ph type="sldImg"/>
          </p:nvPr>
        </p:nvSpPr>
        <p:spPr>
          <a:xfrm>
            <a:off x="911225" y="741363"/>
            <a:ext cx="4937125" cy="3702050"/>
          </a:xfrm>
          <a:ln/>
        </p:spPr>
      </p:sp>
      <p:sp>
        <p:nvSpPr>
          <p:cNvPr id="121859" name="ノート プレースホルダ 2"/>
          <p:cNvSpPr>
            <a:spLocks noGrp="1"/>
          </p:cNvSpPr>
          <p:nvPr>
            <p:ph type="body" idx="1"/>
          </p:nvPr>
        </p:nvSpPr>
        <p:spPr>
          <a:xfrm>
            <a:off x="487882" y="4861181"/>
            <a:ext cx="5832000" cy="467849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養護者支援のイメージを頭の中に入れてもらうことがねらい。</a:t>
            </a:r>
            <a:endParaRPr lang="en-US" altLang="ja-JP" dirty="0">
              <a:latin typeface="ＭＳ Ｐ明朝" charset="-128"/>
              <a:ea typeface="ＭＳ Ｐ明朝" charset="-128"/>
            </a:endParaRPr>
          </a:p>
          <a:p>
            <a:r>
              <a:rPr lang="ja-JP" altLang="ja-JP" dirty="0">
                <a:latin typeface="ＭＳ Ｐ明朝" charset="-128"/>
                <a:ea typeface="ＭＳ Ｐ明朝" charset="-128"/>
              </a:rPr>
              <a:t>実際の事例や具体例を用いて</a:t>
            </a:r>
            <a:r>
              <a:rPr lang="ja-JP" altLang="en-US" dirty="0">
                <a:latin typeface="ＭＳ Ｐ明朝" charset="-128"/>
                <a:ea typeface="ＭＳ Ｐ明朝" charset="-128"/>
              </a:rPr>
              <a:t>、</a:t>
            </a:r>
            <a:r>
              <a:rPr lang="ja-JP" altLang="ja-JP" dirty="0">
                <a:latin typeface="ＭＳ Ｐ明朝" charset="-128"/>
                <a:ea typeface="ＭＳ Ｐ明朝" charset="-128"/>
              </a:rPr>
              <a:t>肉付けして説明</a:t>
            </a:r>
            <a:r>
              <a:rPr lang="ja-JP" altLang="en-US" dirty="0">
                <a:latin typeface="ＭＳ Ｐ明朝" charset="-128"/>
                <a:ea typeface="ＭＳ Ｐ明朝" charset="-128"/>
              </a:rPr>
              <a:t>すると効果的</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なお、このスライドまでが「虐待の総論」についての説明。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養護者支援とは？の説明例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ここまで虐待対応について解説してきました。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では、養護者支援とはどのようなことをいうのか・・・</a:t>
            </a:r>
            <a:endParaRPr lang="en-US" altLang="ja-JP" dirty="0">
              <a:latin typeface="ＭＳ Ｐ明朝" charset="-128"/>
              <a:ea typeface="ＭＳ Ｐ明朝" charset="-128"/>
            </a:endParaRPr>
          </a:p>
          <a:p>
            <a:r>
              <a:rPr lang="ja-JP" altLang="en-US" dirty="0">
                <a:latin typeface="ＭＳ Ｐ明朝" charset="-128"/>
                <a:ea typeface="ＭＳ Ｐ明朝" charset="-128"/>
              </a:rPr>
              <a:t>（例えば・・・とスライドを解説）</a:t>
            </a:r>
            <a:endParaRPr lang="en-US" altLang="ja-JP" dirty="0">
              <a:latin typeface="ＭＳ Ｐ明朝" charset="-128"/>
              <a:ea typeface="ＭＳ Ｐ明朝" charset="-128"/>
            </a:endParaRPr>
          </a:p>
          <a:p>
            <a:r>
              <a:rPr lang="ja-JP" altLang="en-US" dirty="0">
                <a:latin typeface="ＭＳ Ｐ明朝" charset="-128"/>
                <a:ea typeface="ＭＳ Ｐ明朝" charset="-128"/>
              </a:rPr>
              <a:t>　</a:t>
            </a:r>
            <a:endParaRPr lang="en-US" altLang="ja-JP" dirty="0">
              <a:latin typeface="ＭＳ Ｐ明朝" charset="-128"/>
              <a:ea typeface="ＭＳ Ｐ明朝" charset="-128"/>
            </a:endParaRPr>
          </a:p>
          <a:p>
            <a:r>
              <a:rPr lang="ja-JP" altLang="en-US" dirty="0">
                <a:latin typeface="ＭＳ Ｐ明朝" charset="-128"/>
                <a:ea typeface="ＭＳ Ｐ明朝" charset="-128"/>
              </a:rPr>
              <a:t>介護保険制度によるケアプランに位置付けられる「家族支援（介護負担軽減等）」とは</a:t>
            </a:r>
            <a:r>
              <a:rPr lang="ja-JP" altLang="en-US" b="1" u="sng" dirty="0">
                <a:latin typeface="ＭＳ Ｐ明朝" charset="-128"/>
                <a:ea typeface="ＭＳ Ｐ明朝" charset="-128"/>
              </a:rPr>
              <a:t>意味合いが異なる</a:t>
            </a:r>
            <a:r>
              <a:rPr lang="ja-JP" altLang="en-US" b="0" u="none" dirty="0">
                <a:latin typeface="ＭＳ Ｐ明朝" charset="-128"/>
                <a:ea typeface="ＭＳ Ｐ明朝" charset="-128"/>
              </a:rPr>
              <a:t>が定期的な声掛け・アセスメントの部分など協力機関として地域包括支援センターと役割分担をして支援に加わって行っていく</a:t>
            </a:r>
            <a:r>
              <a:rPr lang="ja-JP" altLang="en-US" dirty="0">
                <a:latin typeface="ＭＳ Ｐ明朝" charset="-128"/>
                <a:ea typeface="ＭＳ Ｐ明朝" charset="-128"/>
              </a:rPr>
              <a:t>ことをわかってもらえるように説明することがポイント。</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35</a:t>
            </a:fld>
            <a:endParaRPr kumimoji="1" lang="ja-JP" altLang="en-US"/>
          </a:p>
        </p:txBody>
      </p:sp>
    </p:spTree>
    <p:extLst>
      <p:ext uri="{BB962C8B-B14F-4D97-AF65-F5344CB8AC3E}">
        <p14:creationId xmlns:p14="http://schemas.microsoft.com/office/powerpoint/2010/main" val="40278517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スライド イメージ プレースホルダ 1"/>
          <p:cNvSpPr>
            <a:spLocks noGrp="1" noRot="1" noChangeAspect="1" noTextEdit="1"/>
          </p:cNvSpPr>
          <p:nvPr>
            <p:ph type="sldImg"/>
          </p:nvPr>
        </p:nvSpPr>
        <p:spPr>
          <a:xfrm>
            <a:off x="911225" y="741363"/>
            <a:ext cx="4937125" cy="3702050"/>
          </a:xfrm>
          <a:ln/>
        </p:spPr>
      </p:sp>
      <p:sp>
        <p:nvSpPr>
          <p:cNvPr id="122883" name="ノート プレースホルダ 2"/>
          <p:cNvSpPr>
            <a:spLocks noGrp="1"/>
          </p:cNvSpPr>
          <p:nvPr>
            <p:ph type="body" idx="1"/>
          </p:nvPr>
        </p:nvSpPr>
        <p:spPr>
          <a:xfrm>
            <a:off x="343881" y="4933167"/>
            <a:ext cx="5904000" cy="460651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このスライドからスライド</a:t>
            </a:r>
            <a:r>
              <a:rPr lang="en-US" altLang="ja-JP" dirty="0">
                <a:latin typeface="ＭＳ Ｐ明朝" charset="-128"/>
                <a:ea typeface="ＭＳ Ｐ明朝" charset="-128"/>
              </a:rPr>
              <a:t>70</a:t>
            </a:r>
            <a:r>
              <a:rPr lang="ja-JP" altLang="en-US" dirty="0">
                <a:latin typeface="ＭＳ Ｐ明朝" charset="-128"/>
                <a:ea typeface="ＭＳ Ｐ明朝" charset="-128"/>
              </a:rPr>
              <a:t>まで、事例を用いて虐待対応を具体的に説明。</a:t>
            </a:r>
            <a:endParaRPr lang="en-US" altLang="ja-JP" dirty="0">
              <a:latin typeface="ＭＳ Ｐ明朝" charset="-128"/>
              <a:ea typeface="ＭＳ Ｐ明朝" charset="-128"/>
            </a:endParaRPr>
          </a:p>
          <a:p>
            <a:r>
              <a:rPr lang="ja-JP" altLang="en-US" dirty="0">
                <a:latin typeface="ＭＳ Ｐ明朝" charset="-128"/>
                <a:ea typeface="ＭＳ Ｐ明朝" charset="-128"/>
              </a:rPr>
              <a:t>「早期に地域包括や区市町村が関わることができていたら</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」ということを</a:t>
            </a:r>
            <a:endParaRPr lang="en-US" altLang="ja-JP" dirty="0">
              <a:latin typeface="ＭＳ Ｐ明朝" charset="-128"/>
              <a:ea typeface="ＭＳ Ｐ明朝" charset="-128"/>
            </a:endParaRPr>
          </a:p>
          <a:p>
            <a:r>
              <a:rPr lang="ja-JP" altLang="en-US" dirty="0">
                <a:latin typeface="ＭＳ Ｐ明朝" charset="-128"/>
                <a:ea typeface="ＭＳ Ｐ明朝" charset="-128"/>
              </a:rPr>
              <a:t>随時話していくことで、ケアマネジャーと地域包括支援センターとは、役割が違うことを意識してもらうことをねらっている。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啓発を行う対象がケアマネジャーではない場合には、</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事例の主人公を随時変更して使用すると効果的。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ここからは事例をもとにして、虐待対応のイメージを説明します。</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事例の主人公は、ケアマネジャーです。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36</a:t>
            </a:fld>
            <a:endParaRPr kumimoji="1" lang="ja-JP" altLang="en-US"/>
          </a:p>
        </p:txBody>
      </p:sp>
    </p:spTree>
    <p:extLst>
      <p:ext uri="{BB962C8B-B14F-4D97-AF65-F5344CB8AC3E}">
        <p14:creationId xmlns:p14="http://schemas.microsoft.com/office/powerpoint/2010/main" val="9874935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911225" y="741363"/>
            <a:ext cx="4937125" cy="3702050"/>
          </a:xfrm>
          <a:ln/>
        </p:spPr>
      </p:sp>
      <p:sp>
        <p:nvSpPr>
          <p:cNvPr id="123907" name="ノート プレースホルダ 2"/>
          <p:cNvSpPr>
            <a:spLocks noGrp="1"/>
          </p:cNvSpPr>
          <p:nvPr>
            <p:ph type="body" idx="1"/>
          </p:nvPr>
        </p:nvSpPr>
        <p:spPr>
          <a:xfrm>
            <a:off x="415881" y="4933167"/>
            <a:ext cx="5832000" cy="460651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虐待発生のリスクが高い状態にある高齢者と息子が登場していることを示したスライド。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アニメーションあり。（アニメーションを削除しても話は通じるため削除してもよい）</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虐待は起こっていないが、地域包括支援センターとしては予防的に関わりたいので、</a:t>
            </a:r>
            <a:endParaRPr lang="en-US" altLang="ja-JP" dirty="0">
              <a:latin typeface="ＭＳ Ｐ明朝" charset="-128"/>
              <a:ea typeface="ＭＳ Ｐ明朝" charset="-128"/>
            </a:endParaRPr>
          </a:p>
          <a:p>
            <a:r>
              <a:rPr lang="ja-JP" altLang="en-US" dirty="0">
                <a:latin typeface="ＭＳ Ｐ明朝" charset="-128"/>
                <a:ea typeface="ＭＳ Ｐ明朝" charset="-128"/>
              </a:rPr>
              <a:t>ＳＴＥＰ０として表現。</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まずは、スライドを読む。読み終わった後に、</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（ハイリスク？の吹き出しがあらわれる）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受講者に「孤立した男性介護者が人の手をあまり借りずに介護しようとしている」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という虐待のハイリスクな状態であることを確認することがポイント。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37</a:t>
            </a:fld>
            <a:endParaRPr kumimoji="1" lang="ja-JP" altLang="en-US"/>
          </a:p>
        </p:txBody>
      </p:sp>
    </p:spTree>
    <p:extLst>
      <p:ext uri="{BB962C8B-B14F-4D97-AF65-F5344CB8AC3E}">
        <p14:creationId xmlns:p14="http://schemas.microsoft.com/office/powerpoint/2010/main" val="21339277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a:xfrm>
            <a:off x="911225" y="741363"/>
            <a:ext cx="4937125" cy="3702050"/>
          </a:xfrm>
          <a:ln/>
        </p:spPr>
      </p:sp>
      <p:sp>
        <p:nvSpPr>
          <p:cNvPr id="124931" name="ノート プレースホルダ 2"/>
          <p:cNvSpPr>
            <a:spLocks noGrp="1"/>
          </p:cNvSpPr>
          <p:nvPr>
            <p:ph type="body" idx="1"/>
          </p:nvPr>
        </p:nvSpPr>
        <p:spPr>
          <a:xfrm>
            <a:off x="415881" y="4861181"/>
            <a:ext cx="5832000" cy="467849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29</a:t>
            </a:r>
            <a:r>
              <a:rPr lang="ja-JP" altLang="en-US" dirty="0">
                <a:latin typeface="ＭＳ Ｐ明朝" charset="-128"/>
                <a:ea typeface="ＭＳ Ｐ明朝" charset="-128"/>
              </a:rPr>
              <a:t>で使用した「虐待の要因」についてのスライドを使用して、吹き出しを加えることで、虐待発生を予防する予防的な関わりについて説明するためのスライド。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前のスライドで「ハイリスク？」という状況を解説した流れで、改めて図を説明。</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eaLnBrk="1" hangingPunct="1"/>
            <a:r>
              <a:rPr lang="ja-JP" altLang="en-US" dirty="0">
                <a:latin typeface="ＭＳ Ｐ明朝" charset="-128"/>
                <a:ea typeface="ＭＳ Ｐ明朝" charset="-128"/>
              </a:rPr>
              <a:t>この事例は社会的に孤立して（いそうな）長男が認知症高齢者を単身介護するケースです。つまり、この背景要因の図のいくつかがでてきているわけで、虐待を予防していくためには、このハイリスクな状態に気づき、予防的に関わることが大切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適切なアセスメントに基づくプラン、これが重要ですし、ニーズに応じられる社会資源をつくっていくということも大事です。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さらに、地域に「認知症の理解」を啓発して「地域での支え合い」を進めていくこと。</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また、介護者を孤立させずに息抜きの場づくり、仲間作りを支援することが大切になってくるわけです。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これらが総じて、虐待発生を予防する予防的な関わりになります。</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38</a:t>
            </a:fld>
            <a:endParaRPr kumimoji="1" lang="ja-JP" altLang="en-US"/>
          </a:p>
        </p:txBody>
      </p:sp>
    </p:spTree>
    <p:extLst>
      <p:ext uri="{BB962C8B-B14F-4D97-AF65-F5344CB8AC3E}">
        <p14:creationId xmlns:p14="http://schemas.microsoft.com/office/powerpoint/2010/main" val="31707555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スライド イメージ プレースホルダ 1"/>
          <p:cNvSpPr>
            <a:spLocks noGrp="1" noRot="1" noChangeAspect="1" noTextEdit="1"/>
          </p:cNvSpPr>
          <p:nvPr>
            <p:ph type="sldImg"/>
          </p:nvPr>
        </p:nvSpPr>
        <p:spPr>
          <a:xfrm>
            <a:off x="911225" y="741363"/>
            <a:ext cx="4937125" cy="3702050"/>
          </a:xfrm>
          <a:ln/>
        </p:spPr>
      </p:sp>
      <p:sp>
        <p:nvSpPr>
          <p:cNvPr id="125955" name="ノート プレースホルダ 2"/>
          <p:cNvSpPr>
            <a:spLocks noGrp="1"/>
          </p:cNvSpPr>
          <p:nvPr>
            <p:ph type="body" idx="1"/>
          </p:nvPr>
        </p:nvSpPr>
        <p:spPr>
          <a:xfrm>
            <a:off x="430107" y="4686011"/>
            <a:ext cx="5839794" cy="5036913"/>
          </a:xfrm>
          <a:noFill/>
          <a:ln/>
        </p:spPr>
        <p:txBody>
          <a:bodyPr/>
          <a:lstStyle/>
          <a:p>
            <a:pPr>
              <a:lnSpc>
                <a:spcPts val="1235"/>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37</a:t>
            </a:r>
            <a:r>
              <a:rPr lang="ja-JP" altLang="en-US" dirty="0">
                <a:latin typeface="ＭＳ Ｐ明朝" charset="-128"/>
                <a:ea typeface="ＭＳ Ｐ明朝" charset="-128"/>
              </a:rPr>
              <a:t>の事例から３ヵ月が経過し、状況が変化してきたことを示すスライド。</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「地域包括に相談しますか？」と質問をして、受講者の意識を喚起させるねらいもある。</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235"/>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235"/>
              </a:lnSpc>
            </a:pPr>
            <a:r>
              <a:rPr lang="ja-JP" altLang="en-US" dirty="0">
                <a:latin typeface="ＭＳ Ｐ明朝" charset="-128"/>
                <a:ea typeface="ＭＳ Ｐ明朝" charset="-128"/>
              </a:rPr>
              <a:t>さて、事例に戻ります。もちろん、このケアマネジャーさんもハイリスクだとは感じていたんですが、</a:t>
            </a:r>
            <a:r>
              <a:rPr lang="en-US" altLang="ja-JP" dirty="0">
                <a:latin typeface="ＭＳ Ｐ明朝" charset="-128"/>
                <a:ea typeface="ＭＳ Ｐ明朝" charset="-128"/>
              </a:rPr>
              <a:t>3</a:t>
            </a:r>
            <a:r>
              <a:rPr lang="ja-JP" altLang="en-US" dirty="0">
                <a:latin typeface="ＭＳ Ｐ明朝" charset="-128"/>
                <a:ea typeface="ＭＳ Ｐ明朝" charset="-128"/>
              </a:rPr>
              <a:t>ケ月経って状況が変わってきます。</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235"/>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sym typeface="Wingdings" pitchFamily="2" charset="2"/>
              </a:rPr>
              <a:t>（「ＳＴＥＰ１ 地域包括に相談しますか？」の吹き出しがあらわれる）</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ほとんど手が挙がらないのが一般的です。</a:t>
            </a:r>
            <a:endParaRPr lang="en-US" altLang="ja-JP" dirty="0">
              <a:latin typeface="ＭＳ Ｐ明朝" charset="-128"/>
              <a:ea typeface="ＭＳ Ｐ明朝" charset="-128"/>
            </a:endParaRPr>
          </a:p>
          <a:p>
            <a:pPr>
              <a:lnSpc>
                <a:spcPts val="1235"/>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（「心理的虐待？」の吹き出しがあらわれる）</a:t>
            </a:r>
            <a:endParaRPr lang="en-US" altLang="ja-JP" dirty="0">
              <a:latin typeface="ＭＳ Ｐ明朝" charset="-128"/>
              <a:ea typeface="ＭＳ Ｐ明朝" charset="-128"/>
            </a:endParaRPr>
          </a:p>
          <a:p>
            <a:pPr>
              <a:lnSpc>
                <a:spcPts val="1235"/>
              </a:lnSpc>
            </a:pPr>
            <a:r>
              <a:rPr lang="ja-JP" altLang="en-US" dirty="0">
                <a:latin typeface="ＭＳ Ｐ明朝" charset="-128"/>
                <a:ea typeface="ＭＳ Ｐ明朝" charset="-128"/>
              </a:rPr>
              <a:t>でも、これは「心理的虐待？」と言われるような状況が「あるかもしれない」という状態になっています。</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235"/>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235"/>
              </a:lnSpc>
            </a:pPr>
            <a:r>
              <a:rPr lang="ja-JP" altLang="en-US" dirty="0">
                <a:latin typeface="Arial" panose="020B0604020202020204" pitchFamily="34" charset="0"/>
              </a:rPr>
              <a:t>例えばＡさんの話をよく聞いて「Ａさんを支える」のはケアマネジャーさん、</a:t>
            </a:r>
            <a:endParaRPr lang="en-US" altLang="ja-JP" dirty="0">
              <a:latin typeface="Arial" panose="020B0604020202020204" pitchFamily="34" charset="0"/>
            </a:endParaRPr>
          </a:p>
          <a:p>
            <a:pPr>
              <a:lnSpc>
                <a:spcPts val="1235"/>
              </a:lnSpc>
            </a:pPr>
            <a:r>
              <a:rPr lang="ja-JP" altLang="en-US" dirty="0">
                <a:latin typeface="Arial" panose="020B0604020202020204" pitchFamily="34" charset="0"/>
              </a:rPr>
              <a:t>ご長男Ｂさんの話をよく聞いて「ストレス軽減を図りＢさんを支える」のは地域包括というように、役割分担をして支えるという関わり方ができていました。</a:t>
            </a:r>
            <a:endParaRPr lang="en-US" altLang="ja-JP" dirty="0">
              <a:latin typeface="Arial" panose="020B0604020202020204" pitchFamily="34" charset="0"/>
            </a:endParaRPr>
          </a:p>
          <a:p>
            <a:pPr>
              <a:lnSpc>
                <a:spcPts val="1235"/>
              </a:lnSpc>
            </a:pPr>
            <a:r>
              <a:rPr lang="ja-JP" altLang="en-US" dirty="0">
                <a:latin typeface="Arial" panose="020B0604020202020204" pitchFamily="34" charset="0"/>
              </a:rPr>
              <a:t>ケアマネジャーさんは、高齢者の方を見ずしてケアマネジメントを行うことはできません。</a:t>
            </a:r>
            <a:endParaRPr lang="en-US" altLang="ja-JP" dirty="0">
              <a:latin typeface="Arial" panose="020B0604020202020204" pitchFamily="34" charset="0"/>
            </a:endParaRPr>
          </a:p>
          <a:p>
            <a:pPr>
              <a:lnSpc>
                <a:spcPts val="1235"/>
              </a:lnSpc>
            </a:pPr>
            <a:r>
              <a:rPr lang="ja-JP" altLang="en-US" dirty="0">
                <a:latin typeface="Arial" panose="020B0604020202020204" pitchFamily="34" charset="0"/>
              </a:rPr>
              <a:t>しかし、介護者も、自分のためだけの支援者、心を支えてくれる人を必要とすることがあります。</a:t>
            </a:r>
            <a:endParaRPr lang="en-US" altLang="ja-JP" dirty="0">
              <a:latin typeface="Arial" panose="020B0604020202020204" pitchFamily="34" charset="0"/>
            </a:endParaRPr>
          </a:p>
          <a:p>
            <a:pPr>
              <a:lnSpc>
                <a:spcPts val="1235"/>
              </a:lnSpc>
            </a:pPr>
            <a:r>
              <a:rPr lang="ja-JP" altLang="en-US" dirty="0">
                <a:latin typeface="Arial" panose="020B0604020202020204" pitchFamily="34" charset="0"/>
              </a:rPr>
              <a:t>地域包括支援センターが介護者を支えることで虐待が解消されていくこともあるのです。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39</a:t>
            </a:fld>
            <a:endParaRPr kumimoji="1" lang="ja-JP" altLang="en-US"/>
          </a:p>
        </p:txBody>
      </p:sp>
    </p:spTree>
    <p:extLst>
      <p:ext uri="{BB962C8B-B14F-4D97-AF65-F5344CB8AC3E}">
        <p14:creationId xmlns:p14="http://schemas.microsoft.com/office/powerpoint/2010/main" val="182231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 1"/>
          <p:cNvSpPr>
            <a:spLocks noGrp="1" noRot="1" noChangeAspect="1" noTextEdit="1"/>
          </p:cNvSpPr>
          <p:nvPr>
            <p:ph type="sldImg"/>
          </p:nvPr>
        </p:nvSpPr>
        <p:spPr>
          <a:xfrm>
            <a:off x="911225" y="741363"/>
            <a:ext cx="4937125" cy="3702050"/>
          </a:xfrm>
          <a:ln/>
        </p:spPr>
      </p:sp>
      <p:sp>
        <p:nvSpPr>
          <p:cNvPr id="99331" name="ノート プレースホルダ 2"/>
          <p:cNvSpPr>
            <a:spLocks noGrp="1"/>
          </p:cNvSpPr>
          <p:nvPr>
            <p:ph type="body" idx="1"/>
          </p:nvPr>
        </p:nvSpPr>
        <p:spPr>
          <a:xfrm>
            <a:off x="271884" y="4797053"/>
            <a:ext cx="5976000"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高齢者虐待防止法の目的と、用語の簡単な説明をするスライド。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このスライドで一番大切な説明は、</a:t>
            </a:r>
            <a:r>
              <a:rPr lang="ja-JP" altLang="en-US" b="1" dirty="0">
                <a:latin typeface="ＭＳ Ｐ明朝" charset="-128"/>
                <a:ea typeface="ＭＳ Ｐ明朝" charset="-128"/>
              </a:rPr>
              <a:t>「虐待者を罰することが目的ではない」</a:t>
            </a:r>
            <a:r>
              <a:rPr lang="ja-JP" altLang="en-US" dirty="0">
                <a:latin typeface="ＭＳ Ｐ明朝" charset="-128"/>
                <a:ea typeface="ＭＳ Ｐ明朝" charset="-128"/>
              </a:rPr>
              <a:t>という部分。</a:t>
            </a:r>
            <a:endParaRPr lang="en-US" altLang="ja-JP" dirty="0">
              <a:latin typeface="ＭＳ Ｐ明朝" charset="-128"/>
              <a:ea typeface="ＭＳ Ｐ明朝" charset="-128"/>
            </a:endParaRPr>
          </a:p>
          <a:p>
            <a:r>
              <a:rPr lang="ja-JP" altLang="en-US" dirty="0">
                <a:latin typeface="ＭＳ Ｐ明朝" charset="-128"/>
                <a:ea typeface="ＭＳ Ｐ明朝" charset="-128"/>
              </a:rPr>
              <a:t>この部分を強調することがポイント。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dirty="0">
                <a:latin typeface="ＭＳ Ｐ明朝" charset="-128"/>
                <a:ea typeface="ＭＳ Ｐ明朝" charset="-128"/>
              </a:rPr>
              <a:t>「厚生労働省マニュアル・東京都マニュアル」</a:t>
            </a:r>
            <a:r>
              <a:rPr lang="ja-JP" altLang="en-US" dirty="0">
                <a:latin typeface="ＭＳ Ｐ明朝" charset="-128"/>
                <a:ea typeface="ＭＳ Ｐ明朝" charset="-128"/>
              </a:rPr>
              <a:t>の部分において、</a:t>
            </a:r>
            <a:endParaRPr lang="en-US" altLang="ja-JP" dirty="0">
              <a:latin typeface="ＭＳ Ｐ明朝" charset="-128"/>
              <a:ea typeface="ＭＳ Ｐ明朝" charset="-128"/>
            </a:endParaRPr>
          </a:p>
          <a:p>
            <a:r>
              <a:rPr lang="ja-JP" altLang="en-US" dirty="0">
                <a:latin typeface="ＭＳ Ｐ明朝" charset="-128"/>
                <a:ea typeface="ＭＳ Ｐ明朝" charset="-128"/>
              </a:rPr>
              <a:t>一番最後のスライドに正式名称が載っていることを紹介。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「養護者って？」の説明例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高齢者虐待防止法には、</a:t>
            </a:r>
            <a:r>
              <a:rPr lang="en-US" altLang="ja-JP" dirty="0">
                <a:latin typeface="ＭＳ Ｐ明朝" charset="-128"/>
                <a:ea typeface="ＭＳ Ｐ明朝" charset="-128"/>
              </a:rPr>
              <a:t>『</a:t>
            </a:r>
            <a:r>
              <a:rPr lang="ja-JP" altLang="en-US" dirty="0">
                <a:latin typeface="ＭＳ Ｐ明朝" charset="-128"/>
                <a:ea typeface="ＭＳ Ｐ明朝" charset="-128"/>
              </a:rPr>
              <a:t>虐待者</a:t>
            </a:r>
            <a:r>
              <a:rPr lang="en-US" altLang="ja-JP" dirty="0">
                <a:latin typeface="ＭＳ Ｐ明朝" charset="-128"/>
                <a:ea typeface="ＭＳ Ｐ明朝" charset="-128"/>
              </a:rPr>
              <a:t>』</a:t>
            </a:r>
            <a:r>
              <a:rPr lang="ja-JP" altLang="en-US" dirty="0">
                <a:latin typeface="ＭＳ Ｐ明朝" charset="-128"/>
                <a:ea typeface="ＭＳ Ｐ明朝" charset="-128"/>
              </a:rPr>
              <a:t>という言葉は登場しません。</a:t>
            </a:r>
            <a:endParaRPr lang="en-US" altLang="ja-JP" dirty="0">
              <a:latin typeface="ＭＳ Ｐ明朝" charset="-128"/>
              <a:ea typeface="ＭＳ Ｐ明朝" charset="-128"/>
            </a:endParaRPr>
          </a:p>
          <a:p>
            <a:r>
              <a:rPr lang="ja-JP" altLang="en-US" dirty="0">
                <a:latin typeface="ＭＳ Ｐ明朝" charset="-128"/>
                <a:ea typeface="ＭＳ Ｐ明朝" charset="-128"/>
              </a:rPr>
              <a:t>また、</a:t>
            </a:r>
            <a:r>
              <a:rPr lang="en-US" altLang="ja-JP" dirty="0">
                <a:latin typeface="ＭＳ Ｐ明朝" charset="-128"/>
                <a:ea typeface="ＭＳ Ｐ明朝" charset="-128"/>
              </a:rPr>
              <a:t>｢</a:t>
            </a:r>
            <a:r>
              <a:rPr lang="ja-JP" altLang="en-US" dirty="0">
                <a:latin typeface="ＭＳ Ｐ明朝" charset="-128"/>
                <a:ea typeface="ＭＳ Ｐ明朝" charset="-128"/>
              </a:rPr>
              <a:t>介護者」ではないことを口頭で併せて説明。</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枠内</a:t>
            </a:r>
            <a:r>
              <a:rPr lang="en-US" altLang="ja-JP" dirty="0">
                <a:latin typeface="ＭＳ Ｐ明朝" charset="-128"/>
                <a:ea typeface="ＭＳ Ｐ明朝" charset="-128"/>
              </a:rPr>
              <a:t>｢</a:t>
            </a:r>
            <a:r>
              <a:rPr lang="ja-JP" altLang="en-US" dirty="0">
                <a:latin typeface="ＭＳ Ｐ明朝" charset="-128"/>
                <a:ea typeface="ＭＳ Ｐ明朝" charset="-128"/>
              </a:rPr>
              <a:t>養護者</a:t>
            </a:r>
            <a:r>
              <a:rPr lang="en-US" altLang="ja-JP" dirty="0">
                <a:latin typeface="ＭＳ Ｐ明朝" charset="-128"/>
                <a:ea typeface="ＭＳ Ｐ明朝" charset="-128"/>
              </a:rPr>
              <a:t>｣</a:t>
            </a:r>
            <a:r>
              <a:rPr lang="ja-JP" altLang="en-US" dirty="0">
                <a:latin typeface="ＭＳ Ｐ明朝" charset="-128"/>
                <a:ea typeface="ＭＳ Ｐ明朝" charset="-128"/>
              </a:rPr>
              <a:t>の説明文は、厚生労働省マニュアル（Ｒ</a:t>
            </a:r>
            <a:r>
              <a:rPr lang="en-US" altLang="ja-JP" dirty="0">
                <a:latin typeface="ＭＳ Ｐ明朝" charset="-128"/>
                <a:ea typeface="ＭＳ Ｐ明朝" charset="-128"/>
              </a:rPr>
              <a:t>5</a:t>
            </a:r>
            <a:r>
              <a:rPr lang="ja-JP" altLang="en-US" dirty="0">
                <a:latin typeface="ＭＳ Ｐ明朝" charset="-128"/>
                <a:ea typeface="ＭＳ Ｐ明朝" charset="-128"/>
              </a:rPr>
              <a:t>）ｐ</a:t>
            </a:r>
            <a:r>
              <a:rPr lang="en-US" altLang="ja-JP" dirty="0">
                <a:latin typeface="ＭＳ Ｐ明朝" charset="-128"/>
                <a:ea typeface="ＭＳ Ｐ明朝" charset="-128"/>
              </a:rPr>
              <a:t>.3</a:t>
            </a:r>
            <a:r>
              <a:rPr lang="ja-JP" altLang="en-US" dirty="0">
                <a:latin typeface="ＭＳ Ｐ明朝" charset="-128"/>
                <a:ea typeface="ＭＳ Ｐ明朝" charset="-128"/>
              </a:rPr>
              <a:t>に掲載されている内容を引用していますが、</a:t>
            </a:r>
            <a:r>
              <a:rPr lang="en-US" altLang="ja-JP" dirty="0">
                <a:latin typeface="ＭＳ Ｐ明朝" charset="-128"/>
                <a:ea typeface="ＭＳ Ｐ明朝" charset="-128"/>
              </a:rPr>
              <a:t>(</a:t>
            </a:r>
            <a:r>
              <a:rPr lang="ja-JP" altLang="en-US" dirty="0">
                <a:latin typeface="ＭＳ Ｐ明朝" charset="-128"/>
                <a:ea typeface="ＭＳ Ｐ明朝" charset="-128"/>
              </a:rPr>
              <a:t>社）日本社会福祉士会作成</a:t>
            </a:r>
            <a:r>
              <a:rPr lang="en-US" altLang="ja-JP" dirty="0">
                <a:latin typeface="ＭＳ Ｐ明朝" charset="-128"/>
                <a:ea typeface="ＭＳ Ｐ明朝" charset="-128"/>
              </a:rPr>
              <a:t>｢</a:t>
            </a:r>
            <a:r>
              <a:rPr lang="ja-JP" altLang="en-US" dirty="0">
                <a:latin typeface="ＭＳ Ｐ明朝" charset="-128"/>
                <a:ea typeface="ＭＳ Ｐ明朝" charset="-128"/>
              </a:rPr>
              <a:t>市町村・地域包括支援センター・都道府県のための養護者による高齢者虐待対応の手引き」２０１１</a:t>
            </a:r>
            <a:r>
              <a:rPr lang="en-US" altLang="ja-JP" dirty="0">
                <a:latin typeface="ＭＳ Ｐ明朝" charset="-128"/>
                <a:ea typeface="ＭＳ Ｐ明朝" charset="-128"/>
              </a:rPr>
              <a:t>.</a:t>
            </a:r>
            <a:r>
              <a:rPr lang="ja-JP" altLang="en-US" dirty="0">
                <a:latin typeface="ＭＳ Ｐ明朝" charset="-128"/>
                <a:ea typeface="ＭＳ Ｐ明朝" charset="-128"/>
              </a:rPr>
              <a:t>中央法規、</a:t>
            </a:r>
            <a:r>
              <a:rPr lang="en-US" altLang="ja-JP" dirty="0">
                <a:latin typeface="ＭＳ Ｐ明朝" charset="-128"/>
                <a:ea typeface="ＭＳ Ｐ明朝" charset="-128"/>
              </a:rPr>
              <a:t>P.3｢</a:t>
            </a:r>
            <a:r>
              <a:rPr lang="ja-JP" altLang="en-US" dirty="0">
                <a:latin typeface="ＭＳ Ｐ明朝" charset="-128"/>
                <a:ea typeface="ＭＳ Ｐ明朝" charset="-128"/>
              </a:rPr>
              <a:t>養護者のとらえ方」も参考になります。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a:t>
            </a:fld>
            <a:endParaRPr kumimoji="1" lang="ja-JP" altLang="en-US"/>
          </a:p>
        </p:txBody>
      </p:sp>
    </p:spTree>
    <p:extLst>
      <p:ext uri="{BB962C8B-B14F-4D97-AF65-F5344CB8AC3E}">
        <p14:creationId xmlns:p14="http://schemas.microsoft.com/office/powerpoint/2010/main" val="533450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スライド イメージ プレースホルダ 1"/>
          <p:cNvSpPr>
            <a:spLocks noGrp="1" noRot="1" noChangeAspect="1" noTextEdit="1"/>
          </p:cNvSpPr>
          <p:nvPr>
            <p:ph type="sldImg"/>
          </p:nvPr>
        </p:nvSpPr>
        <p:spPr>
          <a:xfrm>
            <a:off x="911225" y="741363"/>
            <a:ext cx="4937125" cy="3702050"/>
          </a:xfrm>
          <a:ln/>
        </p:spPr>
      </p:sp>
      <p:sp>
        <p:nvSpPr>
          <p:cNvPr id="126979" name="ノート プレースホルダ 2"/>
          <p:cNvSpPr>
            <a:spLocks noGrp="1"/>
          </p:cNvSpPr>
          <p:nvPr>
            <p:ph type="body" idx="1"/>
          </p:nvPr>
        </p:nvSpPr>
        <p:spPr>
          <a:xfrm>
            <a:off x="487885" y="5005145"/>
            <a:ext cx="5760000" cy="453454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受講者が今思っていることに一度寄り添うことをねらったスライド。</a:t>
            </a:r>
            <a:endParaRPr lang="en-US" altLang="ja-JP" dirty="0">
              <a:ea typeface="ＭＳ Ｐ明朝" charset="-128"/>
            </a:endParaRPr>
          </a:p>
          <a:p>
            <a:r>
              <a:rPr lang="ja-JP" altLang="en-US" dirty="0">
                <a:ea typeface="ＭＳ Ｐ明朝" charset="-128"/>
              </a:rPr>
              <a:t>アニメーションあり。</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「これって虐待？」と思っても、</a:t>
            </a:r>
            <a:endParaRPr lang="en-US" altLang="ja-JP" dirty="0">
              <a:ea typeface="ＭＳ Ｐ明朝" charset="-128"/>
            </a:endParaRPr>
          </a:p>
          <a:p>
            <a:r>
              <a:rPr lang="ja-JP" altLang="en-US" dirty="0">
                <a:ea typeface="ＭＳ Ｐ明朝" charset="-128"/>
              </a:rPr>
              <a:t>（クリックしながら、出てくる文言を読む）</a:t>
            </a:r>
            <a:endParaRPr lang="en-US" altLang="ja-JP" dirty="0">
              <a:ea typeface="ＭＳ Ｐ明朝" charset="-128"/>
            </a:endParaRPr>
          </a:p>
          <a:p>
            <a:r>
              <a:rPr lang="ja-JP" altLang="en-US" dirty="0">
                <a:ea typeface="ＭＳ Ｐ明朝" charset="-128"/>
              </a:rPr>
              <a:t>でも、思い出していただきたいんです。</a:t>
            </a:r>
            <a:endParaRPr lang="en-US" altLang="ja-JP" dirty="0">
              <a:ea typeface="ＭＳ Ｐ明朝" charset="-128"/>
            </a:endParaRPr>
          </a:p>
          <a:p>
            <a:r>
              <a:rPr lang="ja-JP" altLang="en-US" dirty="0">
                <a:ea typeface="ＭＳ Ｐ明朝" charset="-128"/>
              </a:rPr>
              <a:t>（クリックして次のスライドへ）</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40</a:t>
            </a:fld>
            <a:endParaRPr kumimoji="1" lang="ja-JP" altLang="en-US"/>
          </a:p>
        </p:txBody>
      </p:sp>
    </p:spTree>
    <p:extLst>
      <p:ext uri="{BB962C8B-B14F-4D97-AF65-F5344CB8AC3E}">
        <p14:creationId xmlns:p14="http://schemas.microsoft.com/office/powerpoint/2010/main" val="41094338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11225" y="741363"/>
            <a:ext cx="4937125" cy="3702050"/>
          </a:xfrm>
          <a:ln/>
        </p:spPr>
      </p:sp>
      <p:sp>
        <p:nvSpPr>
          <p:cNvPr id="100355" name="ノート プレースホルダ 2"/>
          <p:cNvSpPr>
            <a:spLocks noGrp="1"/>
          </p:cNvSpPr>
          <p:nvPr>
            <p:ph type="body" idx="1"/>
          </p:nvPr>
        </p:nvSpPr>
        <p:spPr>
          <a:xfrm>
            <a:off x="206672" y="4653105"/>
            <a:ext cx="6322422"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と全く同じスライド。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で示した「虐待の芽」が、この事例ではどの部分を言うのかを意識づけるために、再度ここで映写する。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虐待になってから働きかけたいのではなく、</a:t>
            </a:r>
            <a:r>
              <a:rPr lang="ja-JP" altLang="en-US" b="1" dirty="0">
                <a:latin typeface="ＭＳ Ｐ明朝" charset="-128"/>
                <a:ea typeface="ＭＳ Ｐ明朝" charset="-128"/>
              </a:rPr>
              <a:t>「虐待の芽」</a:t>
            </a:r>
            <a:r>
              <a:rPr lang="ja-JP" altLang="en-US" dirty="0">
                <a:latin typeface="ＭＳ Ｐ明朝" charset="-128"/>
                <a:ea typeface="ＭＳ Ｐ明朝" charset="-128"/>
              </a:rPr>
              <a:t>の段階で働きかけたいのです。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41</a:t>
            </a:fld>
            <a:endParaRPr kumimoji="1" lang="ja-JP" altLang="en-US"/>
          </a:p>
        </p:txBody>
      </p:sp>
    </p:spTree>
    <p:extLst>
      <p:ext uri="{BB962C8B-B14F-4D97-AF65-F5344CB8AC3E}">
        <p14:creationId xmlns:p14="http://schemas.microsoft.com/office/powerpoint/2010/main" val="40309936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スライド イメージ プレースホルダ 1"/>
          <p:cNvSpPr>
            <a:spLocks noGrp="1" noRot="1" noChangeAspect="1" noTextEdit="1"/>
          </p:cNvSpPr>
          <p:nvPr>
            <p:ph type="sldImg"/>
          </p:nvPr>
        </p:nvSpPr>
        <p:spPr>
          <a:xfrm>
            <a:off x="911225" y="741363"/>
            <a:ext cx="4937125" cy="3702050"/>
          </a:xfrm>
          <a:ln/>
        </p:spPr>
      </p:sp>
      <p:sp>
        <p:nvSpPr>
          <p:cNvPr id="129027" name="ノート プレースホルダ 2"/>
          <p:cNvSpPr>
            <a:spLocks noGrp="1"/>
          </p:cNvSpPr>
          <p:nvPr>
            <p:ph type="body" idx="1"/>
          </p:nvPr>
        </p:nvSpPr>
        <p:spPr>
          <a:xfrm>
            <a:off x="487885" y="4861181"/>
            <a:ext cx="5760000" cy="4678494"/>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「早期発見努力義務」が法律で規定されていることを意識づけるためのスライド。</a:t>
            </a:r>
            <a:endParaRPr lang="en-US" altLang="ja-JP" dirty="0">
              <a:ea typeface="ＭＳ Ｐ明朝" charset="-128"/>
            </a:endParaRPr>
          </a:p>
          <a:p>
            <a:r>
              <a:rPr lang="ja-JP" altLang="en-US" dirty="0">
                <a:ea typeface="ＭＳ Ｐ明朝" charset="-128"/>
              </a:rPr>
              <a:t>アニメーションあり。（アニメーションを削除しても話は通じるため削除してもよい）</a:t>
            </a:r>
            <a:endParaRPr lang="en-US" altLang="ja-JP" dirty="0">
              <a:ea typeface="ＭＳ Ｐ明朝" charset="-128"/>
            </a:endParaRPr>
          </a:p>
          <a:p>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実はみなさんには</a:t>
            </a:r>
            <a:r>
              <a:rPr lang="ja-JP" altLang="en-US" b="1" dirty="0">
                <a:ea typeface="ＭＳ Ｐ明朝" charset="-128"/>
              </a:rPr>
              <a:t>「高齢者の福祉に職務上関係のある者」</a:t>
            </a:r>
            <a:r>
              <a:rPr lang="ja-JP" altLang="en-US" dirty="0">
                <a:ea typeface="ＭＳ Ｐ明朝" charset="-128"/>
              </a:rPr>
              <a:t>として</a:t>
            </a:r>
            <a:endParaRPr lang="en-US" altLang="ja-JP" dirty="0">
              <a:ea typeface="ＭＳ Ｐ明朝" charset="-128"/>
            </a:endParaRPr>
          </a:p>
          <a:p>
            <a:r>
              <a:rPr lang="en-US" altLang="ja-JP" dirty="0">
                <a:ea typeface="ＭＳ Ｐ明朝" charset="-128"/>
              </a:rPr>
              <a:t>※</a:t>
            </a:r>
            <a:r>
              <a:rPr lang="ja-JP" altLang="en-US" dirty="0">
                <a:ea typeface="ＭＳ Ｐ明朝" charset="-128"/>
              </a:rPr>
              <a:t>（対象がケアマネの場合は特に</a:t>
            </a:r>
            <a:r>
              <a:rPr lang="ja-JP" altLang="en-US" b="1" dirty="0">
                <a:ea typeface="ＭＳ Ｐ明朝" charset="-128"/>
              </a:rPr>
              <a:t>「高齢者の福祉に職務上関係のある者」</a:t>
            </a:r>
            <a:r>
              <a:rPr lang="ja-JP" altLang="en-US" dirty="0">
                <a:ea typeface="ＭＳ Ｐ明朝" charset="-128"/>
              </a:rPr>
              <a:t>を強調</a:t>
            </a:r>
            <a:r>
              <a:rPr lang="ja-JP" altLang="en-US" b="1" dirty="0">
                <a:ea typeface="ＭＳ Ｐ明朝" charset="-128"/>
              </a:rPr>
              <a:t>）</a:t>
            </a:r>
            <a:endParaRPr lang="en-US" altLang="ja-JP" dirty="0">
              <a:ea typeface="ＭＳ Ｐ明朝" charset="-128"/>
            </a:endParaRPr>
          </a:p>
          <a:p>
            <a:r>
              <a:rPr lang="ja-JP" altLang="en-US" dirty="0">
                <a:ea typeface="ＭＳ Ｐ明朝" charset="-128"/>
              </a:rPr>
              <a:t>通常の国民よりも強い「早期発見努力義務」というものがあります。</a:t>
            </a:r>
            <a:endParaRPr lang="en-US" altLang="ja-JP" dirty="0">
              <a:ea typeface="ＭＳ Ｐ明朝" charset="-128"/>
            </a:endParaRPr>
          </a:p>
          <a:p>
            <a:r>
              <a:rPr lang="ja-JP" altLang="en-US" dirty="0">
                <a:ea typeface="ＭＳ Ｐ明朝" charset="-128"/>
              </a:rPr>
              <a:t>虐待は、家庭という密室で起こる為、周囲の人間が「ないといいなぁ」と思うと見えなくなってしまいます。</a:t>
            </a:r>
            <a:endParaRPr lang="en-US" altLang="ja-JP" dirty="0">
              <a:ea typeface="ＭＳ Ｐ明朝" charset="-128"/>
            </a:endParaRPr>
          </a:p>
          <a:p>
            <a:r>
              <a:rPr lang="ja-JP" altLang="en-US" b="1" dirty="0">
                <a:ea typeface="ＭＳ Ｐ明朝" charset="-128"/>
              </a:rPr>
              <a:t>クリック①</a:t>
            </a:r>
            <a:r>
              <a:rPr lang="ja-JP" altLang="en-US" b="1" dirty="0">
                <a:ea typeface="ＭＳ Ｐ明朝" charset="-128"/>
                <a:sym typeface="Wingdings" pitchFamily="2" charset="2"/>
              </a:rPr>
              <a:t>：</a:t>
            </a:r>
            <a:endParaRPr lang="en-US" altLang="ja-JP" b="1" dirty="0">
              <a:ea typeface="ＭＳ Ｐ明朝" charset="-128"/>
            </a:endParaRPr>
          </a:p>
          <a:p>
            <a:r>
              <a:rPr lang="ja-JP" altLang="en-US" b="1" dirty="0">
                <a:ea typeface="ＭＳ Ｐ明朝" charset="-128"/>
              </a:rPr>
              <a:t>「</a:t>
            </a:r>
            <a:r>
              <a:rPr lang="en-US" altLang="ja-JP" b="1" dirty="0">
                <a:ea typeface="ＭＳ Ｐ明朝" charset="-128"/>
              </a:rPr>
              <a:t>『</a:t>
            </a:r>
            <a:r>
              <a:rPr lang="ja-JP" altLang="en-US" b="1" dirty="0">
                <a:ea typeface="ＭＳ Ｐ明朝" charset="-128"/>
              </a:rPr>
              <a:t>虐待</a:t>
            </a:r>
            <a:r>
              <a:rPr lang="en-US" altLang="ja-JP" b="1" dirty="0">
                <a:ea typeface="ＭＳ Ｐ明朝" charset="-128"/>
              </a:rPr>
              <a:t>』</a:t>
            </a:r>
            <a:r>
              <a:rPr lang="ja-JP" altLang="en-US" b="1" dirty="0">
                <a:ea typeface="ＭＳ Ｐ明朝" charset="-128"/>
              </a:rPr>
              <a:t>はあるかもしれないと思われなければ見えてこない」</a:t>
            </a:r>
            <a:r>
              <a:rPr lang="ja-JP" altLang="en-US" dirty="0">
                <a:ea typeface="ＭＳ Ｐ明朝" charset="-128"/>
              </a:rPr>
              <a:t>という心構えはとても大切です。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42</a:t>
            </a:fld>
            <a:endParaRPr kumimoji="1" lang="ja-JP" altLang="en-US"/>
          </a:p>
        </p:txBody>
      </p:sp>
    </p:spTree>
    <p:extLst>
      <p:ext uri="{BB962C8B-B14F-4D97-AF65-F5344CB8AC3E}">
        <p14:creationId xmlns:p14="http://schemas.microsoft.com/office/powerpoint/2010/main" val="36788199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スライド イメージ プレースホルダ 1"/>
          <p:cNvSpPr>
            <a:spLocks noGrp="1" noRot="1" noChangeAspect="1" noTextEdit="1"/>
          </p:cNvSpPr>
          <p:nvPr>
            <p:ph type="sldImg"/>
          </p:nvPr>
        </p:nvSpPr>
        <p:spPr>
          <a:xfrm>
            <a:off x="911225" y="741363"/>
            <a:ext cx="4937125" cy="3702050"/>
          </a:xfrm>
          <a:ln/>
        </p:spPr>
      </p:sp>
      <p:sp>
        <p:nvSpPr>
          <p:cNvPr id="130051" name="ノート プレースホルダ 2"/>
          <p:cNvSpPr>
            <a:spLocks noGrp="1"/>
          </p:cNvSpPr>
          <p:nvPr>
            <p:ph type="body" idx="1"/>
          </p:nvPr>
        </p:nvSpPr>
        <p:spPr>
          <a:xfrm>
            <a:off x="456885" y="4892169"/>
            <a:ext cx="5904000" cy="4678494"/>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「通報義務」が法律で規定され、「思われる」ということで通報できることを確認するスライド。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児童虐待防止法の初期のころは「児童虐待を発見した者」となっていたために、通報する側が児童虐待の証拠や根拠をもって通報しなければならないようになっていた経緯がある。従って、病院関係者等、児童虐待防止法に関係したことのある受講者がいる場合には</a:t>
            </a:r>
            <a:r>
              <a:rPr lang="ja-JP" altLang="en-US" b="1" dirty="0">
                <a:ea typeface="ＭＳ Ｐ明朝" charset="-128"/>
              </a:rPr>
              <a:t>「思われる」で通報できることをしっかりと強調して</a:t>
            </a:r>
            <a:r>
              <a:rPr lang="ja-JP" altLang="en-US" dirty="0">
                <a:ea typeface="ＭＳ Ｐ明朝" charset="-128"/>
              </a:rPr>
              <a:t>おくことが大切。</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そうは言っても、自分には専門職としての守秘義務や業務上の守秘義務があるから通報できないと思う方もいらっしゃるかもしれません。</a:t>
            </a:r>
            <a:endParaRPr lang="en-US" altLang="ja-JP" dirty="0">
              <a:ea typeface="ＭＳ Ｐ明朝" charset="-128"/>
            </a:endParaRPr>
          </a:p>
          <a:p>
            <a:r>
              <a:rPr lang="ja-JP" altLang="en-US" dirty="0">
                <a:ea typeface="ＭＳ Ｐ明朝" charset="-128"/>
              </a:rPr>
              <a:t>実は、</a:t>
            </a:r>
            <a:r>
              <a:rPr lang="ja-JP" altLang="en-US" b="1" dirty="0">
                <a:ea typeface="ＭＳ Ｐ明朝" charset="-128"/>
              </a:rPr>
              <a:t>通報義務というのは様々な守秘義務よりも優先されるもの</a:t>
            </a:r>
            <a:r>
              <a:rPr lang="ja-JP" altLang="en-US" dirty="0">
                <a:ea typeface="ＭＳ Ｐ明朝" charset="-128"/>
              </a:rPr>
              <a:t>です。また、</a:t>
            </a:r>
            <a:r>
              <a:rPr lang="ja-JP" altLang="en-US" b="1" dirty="0">
                <a:ea typeface="ＭＳ Ｐ明朝" charset="-128"/>
              </a:rPr>
              <a:t>「虐待を受けたと思われる高齢者を発見した者」</a:t>
            </a:r>
            <a:r>
              <a:rPr lang="ja-JP" altLang="en-US" dirty="0">
                <a:ea typeface="ＭＳ Ｐ明朝" charset="-128"/>
              </a:rPr>
              <a:t>となっているので、証拠や根拠がなくとも</a:t>
            </a:r>
            <a:r>
              <a:rPr lang="ja-JP" altLang="en-US" b="1" dirty="0">
                <a:ea typeface="ＭＳ Ｐ明朝" charset="-128"/>
              </a:rPr>
              <a:t>「思われる」</a:t>
            </a:r>
            <a:r>
              <a:rPr lang="ja-JP" altLang="en-US" dirty="0">
                <a:ea typeface="ＭＳ Ｐ明朝" charset="-128"/>
              </a:rPr>
              <a:t>という状態で通報することができるようになっています。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R5</a:t>
            </a:r>
            <a:r>
              <a:rPr lang="ja-JP" altLang="en-US" dirty="0">
                <a:ea typeface="ＭＳ Ｐ明朝" charset="-128"/>
              </a:rPr>
              <a:t>　個人情報保護法の一文追加</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43</a:t>
            </a:fld>
            <a:endParaRPr kumimoji="1" lang="ja-JP" altLang="en-US"/>
          </a:p>
        </p:txBody>
      </p:sp>
    </p:spTree>
    <p:extLst>
      <p:ext uri="{BB962C8B-B14F-4D97-AF65-F5344CB8AC3E}">
        <p14:creationId xmlns:p14="http://schemas.microsoft.com/office/powerpoint/2010/main" val="37699093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912813" y="741363"/>
            <a:ext cx="4937125" cy="3702050"/>
          </a:xfrm>
          <a:ln/>
        </p:spPr>
      </p:sp>
      <p:sp>
        <p:nvSpPr>
          <p:cNvPr id="131075" name="Rectangle 3"/>
          <p:cNvSpPr>
            <a:spLocks noGrp="1" noChangeArrowheads="1"/>
          </p:cNvSpPr>
          <p:nvPr>
            <p:ph type="body" idx="1"/>
          </p:nvPr>
        </p:nvSpPr>
        <p:spPr>
          <a:xfrm>
            <a:off x="487885" y="4933167"/>
            <a:ext cx="5760000" cy="4606516"/>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「通報したら、自分が通報したということが分かってしまうのではないか？」</a:t>
            </a:r>
            <a:endParaRPr lang="en-US" altLang="ja-JP" dirty="0">
              <a:ea typeface="ＭＳ Ｐ明朝" charset="-128"/>
            </a:endParaRPr>
          </a:p>
          <a:p>
            <a:r>
              <a:rPr lang="ja-JP" altLang="en-US" dirty="0">
                <a:ea typeface="ＭＳ Ｐ明朝" charset="-128"/>
              </a:rPr>
              <a:t>という受講者の不安に応えるためのスライド。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日ごろ、どのようにさりげなく関わりを開始しているのかを具体的に解説すると、受講者は安心感が得られる。</a:t>
            </a:r>
            <a:endParaRPr lang="en-US" altLang="ja-JP" dirty="0">
              <a:ea typeface="ＭＳ Ｐ明朝" charset="-128"/>
            </a:endParaRPr>
          </a:p>
          <a:p>
            <a:endParaRPr lang="en-US" altLang="ja-JP" dirty="0">
              <a:ea typeface="ＭＳ Ｐ明朝" charset="-128"/>
            </a:endParaRPr>
          </a:p>
          <a:p>
            <a:r>
              <a:rPr lang="ja-JP" altLang="en-US" b="1" u="sng" dirty="0">
                <a:ea typeface="ＭＳ Ｐ明朝" charset="-128"/>
              </a:rPr>
              <a:t>さりげない関わり（自然な形での関わり）の例</a:t>
            </a:r>
            <a:endParaRPr lang="en-US" altLang="ja-JP" b="1" u="sng" dirty="0">
              <a:ea typeface="ＭＳ Ｐ明朝" charset="-128"/>
            </a:endParaRPr>
          </a:p>
          <a:p>
            <a:r>
              <a:rPr lang="ja-JP" altLang="en-US" dirty="0">
                <a:ea typeface="ＭＳ Ｐ明朝" charset="-128"/>
              </a:rPr>
              <a:t>①地域の高齢者への定期訪問、地域包括の担当者挨拶を理由にする</a:t>
            </a:r>
            <a:endParaRPr lang="en-US" altLang="ja-JP" dirty="0">
              <a:ea typeface="ＭＳ Ｐ明朝" charset="-128"/>
            </a:endParaRPr>
          </a:p>
          <a:p>
            <a:r>
              <a:rPr lang="ja-JP" altLang="en-US" dirty="0">
                <a:ea typeface="ＭＳ Ｐ明朝" charset="-128"/>
              </a:rPr>
              <a:t>②災害時要援護者名簿の登録や作成等を理由にする</a:t>
            </a:r>
            <a:endParaRPr lang="en-US" altLang="ja-JP" dirty="0">
              <a:ea typeface="ＭＳ Ｐ明朝" charset="-128"/>
            </a:endParaRPr>
          </a:p>
          <a:p>
            <a:r>
              <a:rPr lang="ja-JP" altLang="en-US" dirty="0">
                <a:ea typeface="ＭＳ Ｐ明朝" charset="-128"/>
              </a:rPr>
              <a:t>③健康診断や介護保険サービス等の紹介を理由にする</a:t>
            </a:r>
            <a:endParaRPr lang="en-US" altLang="ja-JP" dirty="0">
              <a:ea typeface="ＭＳ Ｐ明朝" charset="-128"/>
            </a:endParaRPr>
          </a:p>
          <a:p>
            <a:r>
              <a:rPr lang="ja-JP" altLang="en-US" dirty="0">
                <a:ea typeface="ＭＳ Ｐ明朝" charset="-128"/>
              </a:rPr>
              <a:t>④各種サービスなどの案内を理由にする（介護教室、介護予防教室、高齢者向け講演会、認知症ケア・認知症予防等）</a:t>
            </a:r>
            <a:endParaRPr lang="en-US" altLang="ja-JP" dirty="0">
              <a:ea typeface="ＭＳ Ｐ明朝" charset="-128"/>
            </a:endParaRPr>
          </a:p>
          <a:p>
            <a:r>
              <a:rPr lang="ja-JP" altLang="en-US" dirty="0">
                <a:ea typeface="ＭＳ Ｐ明朝" charset="-128"/>
              </a:rPr>
              <a:t>⑤医療保険・介護保険の限度額適用認定の説明を理由にする　等</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44</a:t>
            </a:fld>
            <a:endParaRPr kumimoji="1" lang="ja-JP" altLang="en-US"/>
          </a:p>
        </p:txBody>
      </p:sp>
    </p:spTree>
    <p:extLst>
      <p:ext uri="{BB962C8B-B14F-4D97-AF65-F5344CB8AC3E}">
        <p14:creationId xmlns:p14="http://schemas.microsoft.com/office/powerpoint/2010/main" val="35218654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912813" y="741363"/>
            <a:ext cx="4937125" cy="3702050"/>
          </a:xfrm>
          <a:ln/>
        </p:spPr>
      </p:sp>
      <p:sp>
        <p:nvSpPr>
          <p:cNvPr id="132099" name="Rectangle 3"/>
          <p:cNvSpPr>
            <a:spLocks noGrp="1" noChangeArrowheads="1"/>
          </p:cNvSpPr>
          <p:nvPr>
            <p:ph type="body" idx="1"/>
          </p:nvPr>
        </p:nvSpPr>
        <p:spPr>
          <a:xfrm>
            <a:off x="487885" y="4861181"/>
            <a:ext cx="5760000" cy="4678494"/>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「虐待です」と伝えてからは訪問しづらくなるということを追加。</a:t>
            </a:r>
            <a:endParaRPr lang="en-US" altLang="ja-JP" dirty="0">
              <a:ea typeface="ＭＳ Ｐ明朝" charset="-128"/>
            </a:endParaRPr>
          </a:p>
          <a:p>
            <a:r>
              <a:rPr lang="ja-JP" altLang="en-US" dirty="0">
                <a:ea typeface="ＭＳ Ｐ明朝" charset="-128"/>
              </a:rPr>
              <a:t>「虐待の通報」について受講者に改めて考えさせ、認識を新たにしてもらうことをねらいとしたスライド。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（重要な部分なのでこのまま読む）</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工夫する場合、「気になる高齢者」の具体例をいくつか挙げられると良い。</a:t>
            </a:r>
            <a:endParaRPr lang="en-US" altLang="ja-JP" dirty="0">
              <a:ea typeface="ＭＳ Ｐ明朝" charset="-128"/>
            </a:endParaRPr>
          </a:p>
          <a:p>
            <a:r>
              <a:rPr lang="ja-JP" altLang="en-US" dirty="0">
                <a:ea typeface="ＭＳ Ｐ明朝" charset="-128"/>
              </a:rPr>
              <a:t>（例１）「自分が世話をするから」と言って契約を切られたけれど、本当にちゃんと介護されているか心配。</a:t>
            </a:r>
            <a:endParaRPr lang="en-US" altLang="ja-JP" dirty="0">
              <a:ea typeface="ＭＳ Ｐ明朝" charset="-128"/>
            </a:endParaRPr>
          </a:p>
          <a:p>
            <a:r>
              <a:rPr lang="ja-JP" altLang="en-US" dirty="0">
                <a:ea typeface="ＭＳ Ｐ明朝" charset="-128"/>
              </a:rPr>
              <a:t>（例２）「お金を貸して」とか「何か食べさせて」と言ってたびたび訪ねてくる高齢者がいる。　など</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45</a:t>
            </a:fld>
            <a:endParaRPr kumimoji="1" lang="ja-JP" altLang="en-US"/>
          </a:p>
        </p:txBody>
      </p:sp>
    </p:spTree>
    <p:extLst>
      <p:ext uri="{BB962C8B-B14F-4D97-AF65-F5344CB8AC3E}">
        <p14:creationId xmlns:p14="http://schemas.microsoft.com/office/powerpoint/2010/main" val="40349239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スライド イメージ プレースホルダ 1"/>
          <p:cNvSpPr>
            <a:spLocks noGrp="1" noRot="1" noChangeAspect="1" noTextEdit="1"/>
          </p:cNvSpPr>
          <p:nvPr>
            <p:ph type="sldImg"/>
          </p:nvPr>
        </p:nvSpPr>
        <p:spPr>
          <a:xfrm>
            <a:off x="911225" y="741363"/>
            <a:ext cx="4937125" cy="3702050"/>
          </a:xfrm>
          <a:ln/>
        </p:spPr>
      </p:sp>
      <p:sp>
        <p:nvSpPr>
          <p:cNvPr id="135171" name="ノート プレースホルダ 2"/>
          <p:cNvSpPr>
            <a:spLocks noGrp="1"/>
          </p:cNvSpPr>
          <p:nvPr>
            <p:ph type="body" idx="1"/>
          </p:nvPr>
        </p:nvSpPr>
        <p:spPr>
          <a:xfrm>
            <a:off x="487885" y="4861181"/>
            <a:ext cx="5760000" cy="4678494"/>
          </a:xfrm>
          <a:noFill/>
          <a:ln/>
        </p:spPr>
        <p:txBody>
          <a:bodyPr>
            <a:normAutofit/>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地域包括支援センターにおける権利擁護について説明したスライド。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（そのまま読めば良いように作成）</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46</a:t>
            </a:fld>
            <a:endParaRPr kumimoji="1" lang="ja-JP" altLang="en-US"/>
          </a:p>
        </p:txBody>
      </p:sp>
    </p:spTree>
    <p:extLst>
      <p:ext uri="{BB962C8B-B14F-4D97-AF65-F5344CB8AC3E}">
        <p14:creationId xmlns:p14="http://schemas.microsoft.com/office/powerpoint/2010/main" val="27805034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469900"/>
            <a:ext cx="4937125" cy="3702050"/>
          </a:xfrm>
        </p:spPr>
      </p:sp>
      <p:sp>
        <p:nvSpPr>
          <p:cNvPr id="3" name="ノート プレースホルダー 2"/>
          <p:cNvSpPr>
            <a:spLocks noGrp="1"/>
          </p:cNvSpPr>
          <p:nvPr>
            <p:ph type="body" idx="1"/>
          </p:nvPr>
        </p:nvSpPr>
        <p:spPr>
          <a:xfrm>
            <a:off x="420736" y="4226885"/>
            <a:ext cx="5892705" cy="5386271"/>
          </a:xfrm>
        </p:spPr>
        <p:txBody>
          <a:bodyPr>
            <a:normAutofit fontScale="85000" lnSpcReduction="10000"/>
          </a:bodyPr>
          <a:lstStyle/>
          <a:p>
            <a:pPr>
              <a:defRPr/>
            </a:pPr>
            <a:r>
              <a:rPr lang="ja-JP" altLang="en-US" dirty="0"/>
              <a:t>＜スライドのねらいや注意事項＞</a:t>
            </a:r>
            <a:endParaRPr lang="en-US" altLang="ja-JP" dirty="0"/>
          </a:p>
          <a:p>
            <a:pPr>
              <a:defRPr/>
            </a:pPr>
            <a:r>
              <a:rPr lang="ja-JP" altLang="en-US" dirty="0">
                <a:latin typeface="ＭＳ Ｐ明朝" panose="02020600040205080304" pitchFamily="18" charset="-128"/>
              </a:rPr>
              <a:t>スライド</a:t>
            </a:r>
            <a:r>
              <a:rPr lang="en-US" altLang="ja-JP" dirty="0">
                <a:latin typeface="ＭＳ Ｐ明朝" panose="02020600040205080304" pitchFamily="18" charset="-128"/>
              </a:rPr>
              <a:t>46</a:t>
            </a:r>
            <a:r>
              <a:rPr lang="ja-JP" altLang="en-US" dirty="0"/>
              <a:t>において、「</a:t>
            </a:r>
            <a:r>
              <a:rPr lang="ja-JP" altLang="en-US" dirty="0">
                <a:ea typeface="ＭＳ Ｐ明朝" charset="-128"/>
              </a:rPr>
              <a:t>権利擁護業務として支援が必要な人に関わることができる」と伝えたことで、</a:t>
            </a:r>
            <a:r>
              <a:rPr lang="ja-JP" altLang="en-US" dirty="0"/>
              <a:t>「権利擁護で関われるならば、何も虐待なんて大げさなことを言う必要ないじゃないか？」という疑問を抱く受講者を想定して、「虐待であるという判断」の意味を伝えることがねらい。</a:t>
            </a:r>
            <a:endParaRPr lang="en-US" altLang="ja-JP" dirty="0"/>
          </a:p>
          <a:p>
            <a:pPr>
              <a:defRPr/>
            </a:pPr>
            <a:r>
              <a:rPr lang="ja-JP" altLang="en-US" dirty="0"/>
              <a:t>また、虐待であると判断していることの告知について慎重になっていることを伝えることも目的としている。</a:t>
            </a:r>
            <a:endParaRPr lang="en-US" altLang="ja-JP" dirty="0"/>
          </a:p>
          <a:p>
            <a:pPr>
              <a:lnSpc>
                <a:spcPts val="192"/>
              </a:lnSpc>
              <a:defRPr/>
            </a:pPr>
            <a:endParaRPr lang="en-US" altLang="ja-JP" dirty="0"/>
          </a:p>
          <a:p>
            <a:pPr>
              <a:defRPr/>
            </a:pPr>
            <a:r>
              <a:rPr lang="ja-JP" altLang="en-US" dirty="0"/>
              <a:t>＜説明のポイントや説明例＞</a:t>
            </a:r>
            <a:endParaRPr lang="en-US" altLang="ja-JP" dirty="0"/>
          </a:p>
          <a:p>
            <a:pPr marL="273295" indent="-273295" defTabSz="911398">
              <a:buClr>
                <a:schemeClr val="accent3"/>
              </a:buClr>
              <a:defRPr/>
            </a:pPr>
            <a:r>
              <a:rPr lang="ja-JP" altLang="en-US" dirty="0"/>
              <a:t>このスライドで最も強調したいのは、「虐待であるという判断＝必ず</a:t>
            </a:r>
            <a:r>
              <a:rPr lang="en-US" altLang="ja-JP" dirty="0"/>
              <a:t>『</a:t>
            </a:r>
            <a:r>
              <a:rPr lang="ja-JP" altLang="en-US" dirty="0"/>
              <a:t>養護者への告知</a:t>
            </a:r>
            <a:r>
              <a:rPr lang="en-US" altLang="ja-JP" dirty="0"/>
              <a:t>』</a:t>
            </a:r>
            <a:r>
              <a:rPr lang="ja-JP" altLang="en-US" dirty="0"/>
              <a:t>ではない」という部分。</a:t>
            </a:r>
            <a:endParaRPr lang="en-US" altLang="ja-JP" dirty="0"/>
          </a:p>
          <a:p>
            <a:pPr marL="273295" indent="-273295" defTabSz="911398">
              <a:buClr>
                <a:schemeClr val="accent3"/>
              </a:buClr>
              <a:defRPr/>
            </a:pPr>
            <a:r>
              <a:rPr lang="ja-JP" altLang="en-US" dirty="0"/>
              <a:t>「虐待であると捉えることと、養護者に</a:t>
            </a:r>
            <a:r>
              <a:rPr lang="en-US" altLang="ja-JP" dirty="0"/>
              <a:t>『</a:t>
            </a:r>
            <a:r>
              <a:rPr lang="ja-JP" altLang="en-US" dirty="0"/>
              <a:t>虐待である</a:t>
            </a:r>
            <a:r>
              <a:rPr lang="en-US" altLang="ja-JP" dirty="0"/>
              <a:t>』</a:t>
            </a:r>
            <a:r>
              <a:rPr lang="ja-JP" altLang="en-US" dirty="0"/>
              <a:t>と伝える対応の問題は別の話」というように強調して伝える。</a:t>
            </a:r>
          </a:p>
          <a:p>
            <a:pPr marL="273295" indent="-273295">
              <a:lnSpc>
                <a:spcPts val="192"/>
              </a:lnSpc>
              <a:buClr>
                <a:schemeClr val="accent3"/>
              </a:buClr>
              <a:defRPr/>
            </a:pPr>
            <a:endParaRPr lang="en-US" altLang="ja-JP" b="1" u="sng" dirty="0"/>
          </a:p>
          <a:p>
            <a:pPr marL="273295" indent="-273295">
              <a:buClr>
                <a:schemeClr val="accent3"/>
              </a:buClr>
              <a:defRPr/>
            </a:pPr>
            <a:r>
              <a:rPr lang="ja-JP" altLang="en-US" b="1" u="sng" dirty="0"/>
              <a:t>＜説明例＞</a:t>
            </a:r>
            <a:endParaRPr lang="en-US" altLang="ja-JP" b="1" u="sng" dirty="0"/>
          </a:p>
          <a:p>
            <a:pPr>
              <a:defRPr/>
            </a:pPr>
            <a:r>
              <a:rPr lang="ja-JP" altLang="en-US" dirty="0"/>
              <a:t>虐待対応の責任主体である区市町村やその中核的対応機関である地域包括支援センターは、「高齢者虐待」に当てはまる事態に遭遇した場合、「これは虐待である」と捉えておかなければならない立場にあります。</a:t>
            </a:r>
            <a:endParaRPr lang="en-US" altLang="ja-JP" dirty="0"/>
          </a:p>
          <a:p>
            <a:pPr>
              <a:defRPr/>
            </a:pPr>
            <a:r>
              <a:rPr lang="ja-JP" altLang="en-US" dirty="0"/>
              <a:t>高齢者虐待であると捉えることで、対応責任の所在がはっきり示され、適切な虐待対応・支援の第一歩が踏み出せます。（虐待であると判断されたケースについて、高齢者虐待防止法で示された面会制限や立入調査などの権限行使という対応も行える）</a:t>
            </a:r>
            <a:endParaRPr lang="en-US" altLang="ja-JP" dirty="0"/>
          </a:p>
          <a:p>
            <a:pPr>
              <a:defRPr/>
            </a:pPr>
            <a:r>
              <a:rPr lang="ja-JP" altLang="en-US" b="1" dirty="0"/>
              <a:t>ケアマネジャーには求めない「虐待かどうかの判断」を、区市町村や地域包括は判断しなければならない立場</a:t>
            </a:r>
            <a:r>
              <a:rPr lang="ja-JP" altLang="en-US" dirty="0"/>
              <a:t>にあります。判断することで、対応の責任を自覚し、判断することで支援の幅が広がることを意識することにつながります。</a:t>
            </a:r>
            <a:endParaRPr lang="en-US" altLang="ja-JP" dirty="0"/>
          </a:p>
          <a:p>
            <a:pPr>
              <a:defRPr/>
            </a:pPr>
            <a:r>
              <a:rPr lang="ja-JP" altLang="en-US" dirty="0"/>
              <a:t>　ただし、虐待であると判断することの目的は、</a:t>
            </a:r>
            <a:r>
              <a:rPr lang="ja-JP" altLang="en-US" b="1" dirty="0"/>
              <a:t>養護者を非難するために行うのではなく、すべては高齢者の権利を護ることを目的にしている</a:t>
            </a:r>
            <a:r>
              <a:rPr lang="ja-JP" altLang="en-US" dirty="0"/>
              <a:t>ということであって、</a:t>
            </a:r>
            <a:r>
              <a:rPr lang="ja-JP" altLang="en-US" b="1" dirty="0"/>
              <a:t>「虐待であると判断すること」と、「あなたは虐待しています」と事実を伝えるかどうかは全く別の問題です</a:t>
            </a:r>
            <a:r>
              <a:rPr lang="ja-JP" altLang="en-US" dirty="0"/>
              <a:t>。判断したからと言って、必ず「これは虐待です」と言わなければならないわけではありません。介護負担が激しく、虐待という言葉を用いることで介護者が心中未遂を起こすようなことになりかねないようなケースでは、「虐待」という言葉をつきつけたりしません。</a:t>
            </a:r>
            <a:endParaRPr lang="en-US" altLang="ja-JP" dirty="0"/>
          </a:p>
          <a:p>
            <a:pPr>
              <a:defRPr/>
            </a:pPr>
            <a:r>
              <a:rPr lang="ja-JP" altLang="en-US" dirty="0"/>
              <a:t>もちろん、お金ねらいだったり、虐待行為を「当然のこと」ととらえているような養護者については、「これはやってはならないことである。今は高齢者虐待防止法がある」と、伝えた方がよい場合もあります。</a:t>
            </a:r>
            <a:endParaRPr lang="en-US" altLang="ja-JP" dirty="0"/>
          </a:p>
          <a:p>
            <a:pPr>
              <a:defRPr/>
            </a:pPr>
            <a:r>
              <a:rPr lang="ja-JP" altLang="en-US" dirty="0"/>
              <a:t>これが虐待であると伝えるかどうか・伝える場合誰がどのように伝えるか、区市町村と地域包括支援センターの会議の中で検討をし、決めていくことになります。</a:t>
            </a:r>
            <a:endParaRPr lang="en-US" altLang="ja-JP" dirty="0"/>
          </a:p>
          <a:p>
            <a:pPr>
              <a:defRPr/>
            </a:pPr>
            <a:r>
              <a:rPr lang="ja-JP" altLang="en-US" dirty="0"/>
              <a:t>民間のケアマネジャーさんの立場では、「虐待」という言葉を使っての意識付けはしないで頂き、「叩かれたら痛いですよね」「大きな声だと怖いですよね」と、具体的行為を用いての意識付けにとどめていただくよう、お願い致します。</a:t>
            </a:r>
            <a:endParaRPr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47</a:t>
            </a:fld>
            <a:endParaRPr kumimoji="1" lang="ja-JP" altLang="en-US"/>
          </a:p>
        </p:txBody>
      </p:sp>
    </p:spTree>
    <p:extLst>
      <p:ext uri="{BB962C8B-B14F-4D97-AF65-F5344CB8AC3E}">
        <p14:creationId xmlns:p14="http://schemas.microsoft.com/office/powerpoint/2010/main" val="12237783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 1"/>
          <p:cNvSpPr>
            <a:spLocks noGrp="1" noRot="1" noChangeAspect="1" noTextEdit="1"/>
          </p:cNvSpPr>
          <p:nvPr>
            <p:ph type="sldImg"/>
          </p:nvPr>
        </p:nvSpPr>
        <p:spPr>
          <a:xfrm>
            <a:off x="911225" y="741363"/>
            <a:ext cx="4937125" cy="3702050"/>
          </a:xfrm>
          <a:ln/>
        </p:spPr>
      </p:sp>
      <p:sp>
        <p:nvSpPr>
          <p:cNvPr id="137219" name="ノート プレースホルダ 2"/>
          <p:cNvSpPr>
            <a:spLocks noGrp="1"/>
          </p:cNvSpPr>
          <p:nvPr>
            <p:ph type="body" idx="1"/>
          </p:nvPr>
        </p:nvSpPr>
        <p:spPr>
          <a:xfrm>
            <a:off x="487881" y="4651446"/>
            <a:ext cx="5688000" cy="4967497"/>
          </a:xfrm>
          <a:noFill/>
          <a:ln/>
        </p:spPr>
        <p:txBody>
          <a:bodyPr/>
          <a:lstStyle/>
          <a:p>
            <a:pPr>
              <a:lnSpc>
                <a:spcPts val="1099"/>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事例展開にもどるスライド。スライド</a:t>
            </a:r>
            <a:r>
              <a:rPr lang="en-US" altLang="ja-JP" dirty="0">
                <a:latin typeface="ＭＳ Ｐ明朝" charset="-128"/>
                <a:ea typeface="ＭＳ Ｐ明朝" charset="-128"/>
              </a:rPr>
              <a:t>39</a:t>
            </a:r>
            <a:r>
              <a:rPr lang="ja-JP" altLang="en-US" dirty="0">
                <a:latin typeface="ＭＳ Ｐ明朝" charset="-128"/>
                <a:ea typeface="ＭＳ Ｐ明朝" charset="-128"/>
              </a:rPr>
              <a:t>からの続きとなっている。</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39</a:t>
            </a:r>
            <a:r>
              <a:rPr lang="ja-JP" altLang="en-US" dirty="0">
                <a:latin typeface="ＭＳ Ｐ明朝" charset="-128"/>
                <a:ea typeface="ＭＳ Ｐ明朝" charset="-128"/>
              </a:rPr>
              <a:t>状況を受けて、ケアマネジャーがＢへの対応をしている様子。</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説明の基本的な流れはスライド</a:t>
            </a:r>
            <a:r>
              <a:rPr lang="en-US" altLang="ja-JP" dirty="0">
                <a:latin typeface="ＭＳ Ｐ明朝" charset="-128"/>
                <a:ea typeface="ＭＳ Ｐ明朝" charset="-128"/>
              </a:rPr>
              <a:t>37</a:t>
            </a:r>
            <a:r>
              <a:rPr lang="ja-JP" altLang="en-US" dirty="0">
                <a:latin typeface="ＭＳ Ｐ明朝" charset="-128"/>
                <a:ea typeface="ＭＳ Ｐ明朝" charset="-128"/>
              </a:rPr>
              <a:t>と同様。</a:t>
            </a:r>
            <a:endParaRPr lang="en-US" altLang="ja-JP" dirty="0">
              <a:latin typeface="ＭＳ Ｐ明朝" charset="-128"/>
              <a:ea typeface="ＭＳ Ｐ明朝" charset="-128"/>
            </a:endParaRPr>
          </a:p>
          <a:p>
            <a:pPr>
              <a:lnSpc>
                <a:spcPts val="1099"/>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099"/>
              </a:lnSpc>
            </a:pPr>
            <a:r>
              <a:rPr lang="ja-JP" altLang="en-US" dirty="0">
                <a:latin typeface="ＭＳ Ｐ明朝" charset="-128"/>
                <a:ea typeface="ＭＳ Ｐ明朝" charset="-128"/>
              </a:rPr>
              <a:t>さて、事例に戻りましょう</a:t>
            </a:r>
            <a:r>
              <a:rPr lang="en-US" altLang="ja-JP" dirty="0">
                <a:latin typeface="ＭＳ Ｐ明朝" charset="-128"/>
                <a:ea typeface="ＭＳ Ｐ明朝" charset="-128"/>
              </a:rPr>
              <a:t>…</a:t>
            </a:r>
          </a:p>
          <a:p>
            <a:pPr>
              <a:lnSpc>
                <a:spcPts val="1099"/>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099"/>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２　地域包括に相談しますか？」の吹き出しがあらわれる。</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ここでもほとんど手が挙がらないのが一般的です。</a:t>
            </a:r>
            <a:endParaRPr lang="en-US" altLang="ja-JP" dirty="0">
              <a:latin typeface="ＭＳ Ｐ明朝" charset="-128"/>
              <a:ea typeface="ＭＳ Ｐ明朝" charset="-128"/>
            </a:endParaRPr>
          </a:p>
          <a:p>
            <a:pPr>
              <a:lnSpc>
                <a:spcPts val="1099"/>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「経済的虐待？」の吹き出しがあらわれる。</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でも、これはもしかしたら、Ａさんのお金をＡさんのために使わせないと言う経済的虐待？</a:t>
            </a:r>
            <a:endParaRPr lang="en-US" altLang="ja-JP" dirty="0">
              <a:latin typeface="ＭＳ Ｐ明朝" charset="-128"/>
              <a:ea typeface="ＭＳ Ｐ明朝" charset="-128"/>
            </a:endParaRPr>
          </a:p>
          <a:p>
            <a:pPr>
              <a:lnSpc>
                <a:spcPts val="1099"/>
              </a:lnSpc>
            </a:pPr>
            <a:r>
              <a:rPr lang="ja-JP" altLang="en-US" dirty="0">
                <a:latin typeface="ＭＳ Ｐ明朝" charset="-128"/>
                <a:ea typeface="ＭＳ Ｐ明朝" charset="-128"/>
              </a:rPr>
              <a:t>と言われるような状況がある「かもしれない」状態になっています。</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099"/>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099"/>
              </a:lnSpc>
            </a:pPr>
            <a:r>
              <a:rPr lang="ja-JP" altLang="en-US" dirty="0">
                <a:latin typeface="Arial" panose="020B0604020202020204" pitchFamily="34" charset="0"/>
              </a:rPr>
              <a:t>区市町村内にある、この世帯の経済情報を集めてきて「支援の必要性」を客観的に考えることができます。</a:t>
            </a:r>
            <a:endParaRPr lang="en-US" altLang="ja-JP" dirty="0">
              <a:latin typeface="Arial" panose="020B0604020202020204" pitchFamily="34" charset="0"/>
            </a:endParaRPr>
          </a:p>
          <a:p>
            <a:pPr>
              <a:lnSpc>
                <a:spcPts val="1099"/>
              </a:lnSpc>
            </a:pPr>
            <a:r>
              <a:rPr lang="ja-JP" altLang="en-US" dirty="0">
                <a:latin typeface="Arial" panose="020B0604020202020204" pitchFamily="34" charset="0"/>
              </a:rPr>
              <a:t>区市町村の中には、国民年金の情報や納税関係の情報、介護保険や医療保険の情報等、様々な情報があります。</a:t>
            </a:r>
            <a:endParaRPr lang="en-US" altLang="ja-JP" dirty="0">
              <a:latin typeface="Arial" panose="020B0604020202020204" pitchFamily="34" charset="0"/>
            </a:endParaRPr>
          </a:p>
          <a:p>
            <a:pPr>
              <a:lnSpc>
                <a:spcPts val="1099"/>
              </a:lnSpc>
            </a:pPr>
            <a:r>
              <a:rPr lang="ja-JP" altLang="en-US" dirty="0">
                <a:latin typeface="Arial" panose="020B0604020202020204" pitchFamily="34" charset="0"/>
              </a:rPr>
              <a:t>高齢者虐待対応の事実確認ということになれば、これらの情報を集めることができるので、より客観的に支援の必要性を見極めることができるのです。</a:t>
            </a:r>
            <a:endParaRPr lang="en-US" altLang="ja-JP" dirty="0">
              <a:latin typeface="Arial" panose="020B0604020202020204" pitchFamily="34" charset="0"/>
            </a:endParaRPr>
          </a:p>
          <a:p>
            <a:pPr>
              <a:lnSpc>
                <a:spcPts val="1099"/>
              </a:lnSpc>
            </a:pPr>
            <a:r>
              <a:rPr lang="ja-JP" altLang="en-US" dirty="0">
                <a:latin typeface="Arial" panose="020B0604020202020204" pitchFamily="34" charset="0"/>
              </a:rPr>
              <a:t>「年金はいくらあるの？」とか「預貯金は？」とか、経済的な問題については事業者として聞きにくいということもあるかもしれません。</a:t>
            </a:r>
            <a:endParaRPr lang="en-US" altLang="ja-JP" dirty="0">
              <a:latin typeface="Arial" panose="020B0604020202020204" pitchFamily="34" charset="0"/>
            </a:endParaRPr>
          </a:p>
          <a:p>
            <a:pPr>
              <a:lnSpc>
                <a:spcPts val="1099"/>
              </a:lnSpc>
            </a:pPr>
            <a:r>
              <a:rPr lang="ja-JP" altLang="en-US" dirty="0">
                <a:latin typeface="Arial" panose="020B0604020202020204" pitchFamily="34" charset="0"/>
              </a:rPr>
              <a:t>そのような部分で区市町村や地域包括支援センターが関わっていくという役割分担も可能です。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48</a:t>
            </a:fld>
            <a:endParaRPr kumimoji="1" lang="ja-JP" altLang="en-US"/>
          </a:p>
        </p:txBody>
      </p:sp>
    </p:spTree>
    <p:extLst>
      <p:ext uri="{BB962C8B-B14F-4D97-AF65-F5344CB8AC3E}">
        <p14:creationId xmlns:p14="http://schemas.microsoft.com/office/powerpoint/2010/main" val="33573201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11225" y="741363"/>
            <a:ext cx="4937125" cy="3702050"/>
          </a:xfrm>
          <a:ln/>
        </p:spPr>
      </p:sp>
      <p:sp>
        <p:nvSpPr>
          <p:cNvPr id="109571" name="ノート プレースホルダ 2"/>
          <p:cNvSpPr>
            <a:spLocks noGrp="1"/>
          </p:cNvSpPr>
          <p:nvPr>
            <p:ph type="body" idx="1"/>
          </p:nvPr>
        </p:nvSpPr>
        <p:spPr>
          <a:xfrm>
            <a:off x="487885" y="4789210"/>
            <a:ext cx="5760000" cy="475047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14</a:t>
            </a:r>
            <a:r>
              <a:rPr lang="ja-JP" altLang="en-US" dirty="0">
                <a:latin typeface="ＭＳ Ｐ明朝" charset="-128"/>
                <a:ea typeface="ＭＳ Ｐ明朝" charset="-128"/>
              </a:rPr>
              <a:t>を用いて、事例を読み解くためのスライド。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思い出してください。</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経済的虐待の判断ポイントには、家族が高齢者の財産を管理することで、高齢者本人の生活や医療・介護に支障が出ていないか？という点がありました。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今、この事例では本人の財産つかって、必要な介護サービスをいれることに、長男Ｂがためらっています。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そして、サービスを入れないことで、ご本人のＡさんの心身の状態が悪化してくようであれば、それは放棄放任ということになります。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49</a:t>
            </a:fld>
            <a:endParaRPr kumimoji="1" lang="ja-JP" altLang="en-US"/>
          </a:p>
        </p:txBody>
      </p:sp>
    </p:spTree>
    <p:extLst>
      <p:ext uri="{BB962C8B-B14F-4D97-AF65-F5344CB8AC3E}">
        <p14:creationId xmlns:p14="http://schemas.microsoft.com/office/powerpoint/2010/main" val="336176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11225" y="741363"/>
            <a:ext cx="4937125" cy="3702050"/>
          </a:xfrm>
          <a:ln/>
        </p:spPr>
      </p:sp>
      <p:sp>
        <p:nvSpPr>
          <p:cNvPr id="100355" name="ノート プレースホルダ 2"/>
          <p:cNvSpPr>
            <a:spLocks noGrp="1"/>
          </p:cNvSpPr>
          <p:nvPr>
            <p:ph type="body" idx="1"/>
          </p:nvPr>
        </p:nvSpPr>
        <p:spPr>
          <a:xfrm>
            <a:off x="206672" y="4653105"/>
            <a:ext cx="6322422" cy="5030533"/>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の考え方」の正しいとらえ方を伝えることで、「高齢者虐待は</a:t>
            </a:r>
            <a:r>
              <a:rPr lang="en-US" altLang="ja-JP" dirty="0">
                <a:latin typeface="ＭＳ Ｐ明朝" charset="-128"/>
                <a:ea typeface="ＭＳ Ｐ明朝" charset="-128"/>
              </a:rPr>
              <a:t>『</a:t>
            </a:r>
            <a:r>
              <a:rPr lang="ja-JP" altLang="en-US" dirty="0">
                <a:latin typeface="ＭＳ Ｐ明朝" charset="-128"/>
                <a:ea typeface="ＭＳ Ｐ明朝" charset="-128"/>
              </a:rPr>
              <a:t>客観的事実</a:t>
            </a:r>
            <a:r>
              <a:rPr lang="en-US" altLang="ja-JP" dirty="0">
                <a:latin typeface="ＭＳ Ｐ明朝" charset="-128"/>
                <a:ea typeface="ＭＳ Ｐ明朝" charset="-128"/>
              </a:rPr>
              <a:t>』</a:t>
            </a:r>
            <a:r>
              <a:rPr lang="ja-JP" altLang="en-US" dirty="0">
                <a:latin typeface="ＭＳ Ｐ明朝" charset="-128"/>
                <a:ea typeface="ＭＳ Ｐ明朝" charset="-128"/>
              </a:rPr>
              <a:t>によって判断すること」であることを理解してもらう。</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図は一般的にイメージする虐待よりもとらえ方の範囲が広いことを示している。</a:t>
            </a:r>
            <a:r>
              <a:rPr lang="ja-JP" altLang="en-US" b="1" dirty="0">
                <a:latin typeface="ＭＳ Ｐ明朝" charset="-128"/>
                <a:ea typeface="ＭＳ Ｐ明朝" charset="-128"/>
              </a:rPr>
              <a:t>「虐待の小さな芽」</a:t>
            </a:r>
            <a:r>
              <a:rPr lang="ja-JP" altLang="en-US" dirty="0">
                <a:latin typeface="ＭＳ Ｐ明朝" charset="-128"/>
                <a:ea typeface="ＭＳ Ｐ明朝" charset="-128"/>
              </a:rPr>
              <a:t>から関わるということがポイント。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b="1" u="sng" dirty="0">
              <a:latin typeface="ＭＳ Ｐ明朝" charset="-128"/>
              <a:ea typeface="ＭＳ Ｐ明朝" charset="-128"/>
            </a:endParaRPr>
          </a:p>
          <a:p>
            <a:r>
              <a:rPr lang="ja-JP" altLang="en-US" b="1" u="sng" dirty="0">
                <a:latin typeface="ＭＳ Ｐ明朝" charset="-128"/>
                <a:ea typeface="ＭＳ Ｐ明朝" charset="-128"/>
              </a:rPr>
              <a:t>「</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自覚</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は問わない」の説明例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　刑法の場合は、故意過失を必ず見ます。「殺すつもりで押した」のか「カッとなって押してその結果相手が亡くなった」のかで、殺人罪か傷害致死罪かが変わってきます。これは、刑法が犯罪を犯した人を罰する事を目的にしているからです。しかし、高齢者虐待防止法は違います。</a:t>
            </a:r>
            <a:r>
              <a:rPr lang="ja-JP" altLang="en-US" b="1" dirty="0">
                <a:latin typeface="ＭＳ Ｐ明朝" charset="-128"/>
                <a:ea typeface="ＭＳ Ｐ明朝" charset="-128"/>
              </a:rPr>
              <a:t>虐待をしている人を罰することは目的になっていません。</a:t>
            </a:r>
            <a:r>
              <a:rPr lang="ja-JP" altLang="en-US" dirty="0">
                <a:latin typeface="ＭＳ Ｐ明朝" charset="-128"/>
                <a:ea typeface="ＭＳ Ｐ明朝" charset="-128"/>
              </a:rPr>
              <a:t>「どんなつもりでそうなったか」は関係なく、客観的事実としてそこに高齢者の権利侵害があればそれを虐待ととらえ、高齢者の権利を護り、養護者を支援しようとしているのです。「一生懸命介護しているのだけれど、つい叩いてしまう」あるいは「一生懸命介護しているつもりはあるけれども、介護が十分におこなえていない等で、結果として高齢者が弱ってきている」、このような状態を</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ととらえて、積極的に関わろうとしているのです。</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図の説明例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　一般的にイメージする虐待は</a:t>
            </a:r>
            <a:r>
              <a:rPr lang="ja-JP" altLang="en-US" u="sng" dirty="0">
                <a:latin typeface="ＭＳ Ｐ明朝" charset="-128"/>
                <a:ea typeface="ＭＳ Ｐ明朝" charset="-128"/>
              </a:rPr>
              <a:t>殴られた・骨折させた</a:t>
            </a:r>
            <a:r>
              <a:rPr lang="ja-JP" altLang="en-US" u="sng" strike="noStrike" dirty="0">
                <a:latin typeface="ＭＳ Ｐ明朝" charset="-128"/>
                <a:ea typeface="ＭＳ Ｐ明朝" charset="-128"/>
              </a:rPr>
              <a:t>などの酷い事案</a:t>
            </a:r>
            <a:r>
              <a:rPr lang="ja-JP" altLang="en-US" dirty="0">
                <a:latin typeface="ＭＳ Ｐ明朝" charset="-128"/>
                <a:ea typeface="ＭＳ Ｐ明朝" charset="-128"/>
              </a:rPr>
              <a:t>ではないでしょうか？（ここで新聞報道された事例を話す）</a:t>
            </a:r>
            <a:r>
              <a:rPr lang="ja-JP" altLang="en-US" u="sng" strike="noStrike" dirty="0">
                <a:latin typeface="ＭＳ Ｐ明朝" charset="-128"/>
                <a:ea typeface="ＭＳ Ｐ明朝" charset="-128"/>
              </a:rPr>
              <a:t>この様な酷い</a:t>
            </a:r>
            <a:r>
              <a:rPr lang="ja-JP" altLang="en-US" dirty="0">
                <a:latin typeface="ＭＳ Ｐ明朝" charset="-128"/>
                <a:ea typeface="ＭＳ Ｐ明朝" charset="-128"/>
              </a:rPr>
              <a:t>刑法で裁かれているもの</a:t>
            </a:r>
            <a:r>
              <a:rPr lang="ja-JP" altLang="en-US" u="sng" dirty="0">
                <a:latin typeface="ＭＳ Ｐ明朝" charset="-128"/>
                <a:ea typeface="ＭＳ Ｐ明朝" charset="-128"/>
              </a:rPr>
              <a:t>だけではなく</a:t>
            </a:r>
            <a:r>
              <a:rPr lang="ja-JP" altLang="en-US" dirty="0">
                <a:latin typeface="ＭＳ Ｐ明朝" charset="-128"/>
                <a:ea typeface="ＭＳ Ｐ明朝" charset="-128"/>
              </a:rPr>
              <a:t>、虐待防止法が規定する虐待はもっと範囲がひろい。なぜなら先ほど申し上げたように、「自覚を問わない」からです。なぜ広い範囲で規定しているのか？「虐待の小さな芽」をとらえて、深刻な虐待の事態を予防しようとしているのです。「虐待の小さな芽」に区市町村が責任をもって働きかけることで虐待を防止する。虐待が疑われる段階から高齢者虐待防止法に基づいて予防的に対応を区市町村の責任において開始します。これが高齢者虐待防止法の考え方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a:t>
            </a:fld>
            <a:endParaRPr kumimoji="1" lang="ja-JP" altLang="en-US"/>
          </a:p>
        </p:txBody>
      </p:sp>
    </p:spTree>
    <p:extLst>
      <p:ext uri="{BB962C8B-B14F-4D97-AF65-F5344CB8AC3E}">
        <p14:creationId xmlns:p14="http://schemas.microsoft.com/office/powerpoint/2010/main" val="4077740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スライド イメージ プレースホルダ 1"/>
          <p:cNvSpPr>
            <a:spLocks noGrp="1" noRot="1" noChangeAspect="1" noTextEdit="1"/>
          </p:cNvSpPr>
          <p:nvPr>
            <p:ph type="sldImg"/>
          </p:nvPr>
        </p:nvSpPr>
        <p:spPr>
          <a:xfrm>
            <a:off x="911225" y="741363"/>
            <a:ext cx="4937125" cy="3702050"/>
          </a:xfrm>
          <a:ln/>
        </p:spPr>
      </p:sp>
      <p:sp>
        <p:nvSpPr>
          <p:cNvPr id="143363" name="ノート プレースホルダ 2"/>
          <p:cNvSpPr>
            <a:spLocks noGrp="1"/>
          </p:cNvSpPr>
          <p:nvPr>
            <p:ph type="body" idx="1"/>
          </p:nvPr>
        </p:nvSpPr>
        <p:spPr>
          <a:xfrm>
            <a:off x="430114" y="4586092"/>
            <a:ext cx="5943897" cy="5180314"/>
          </a:xfrm>
          <a:noFill/>
          <a:ln/>
        </p:spPr>
        <p:txBody>
          <a:bodyPr>
            <a:normAutofit fontScale="92500" lnSpcReduction="1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事例展開にもどるスライド。スライド</a:t>
            </a:r>
            <a:r>
              <a:rPr lang="en-US" altLang="ja-JP" dirty="0">
                <a:latin typeface="ＭＳ Ｐ明朝" charset="-128"/>
                <a:ea typeface="ＭＳ Ｐ明朝" charset="-128"/>
              </a:rPr>
              <a:t>48</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48</a:t>
            </a:r>
            <a:r>
              <a:rPr lang="ja-JP" altLang="en-US" dirty="0">
                <a:latin typeface="ＭＳ Ｐ明朝" charset="-128"/>
                <a:ea typeface="ＭＳ Ｐ明朝" charset="-128"/>
              </a:rPr>
              <a:t>から半年後の状況を描写している</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pPr>
              <a:lnSpc>
                <a:spcPts val="192"/>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ja-JP" dirty="0">
                <a:latin typeface="ＭＳ Ｐ明朝" charset="-128"/>
                <a:ea typeface="ＭＳ Ｐ明朝" charset="-128"/>
              </a:rPr>
              <a:t>説明の基本的な流れはスライド</a:t>
            </a:r>
            <a:r>
              <a:rPr lang="en-US" altLang="ja-JP" dirty="0">
                <a:latin typeface="ＭＳ Ｐ明朝" charset="-128"/>
                <a:ea typeface="ＭＳ Ｐ明朝" charset="-128"/>
              </a:rPr>
              <a:t>48</a:t>
            </a:r>
            <a:r>
              <a:rPr lang="ja-JP" altLang="ja-JP" dirty="0">
                <a:latin typeface="ＭＳ Ｐ明朝" charset="-128"/>
                <a:ea typeface="ＭＳ Ｐ明朝" charset="-128"/>
              </a:rPr>
              <a:t>と同様。</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さて、事例に戻りましょう･･･（スライドを読む）</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ja-JP"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３</a:t>
            </a:r>
            <a:r>
              <a:rPr lang="ja-JP" altLang="ja-JP" dirty="0">
                <a:latin typeface="ＭＳ Ｐ明朝" charset="-128"/>
                <a:ea typeface="ＭＳ Ｐ明朝" charset="-128"/>
              </a:rPr>
              <a:t>　地域包括に相談しますか？」の吹き出しがあらわれる。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ここではかなり手が挙がってきます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ありがとうございます、そうですよね。</a:t>
            </a:r>
            <a:endParaRPr lang="en-US" altLang="ja-JP" dirty="0">
              <a:latin typeface="ＭＳ Ｐ明朝" charset="-128"/>
              <a:ea typeface="ＭＳ Ｐ明朝" charset="-128"/>
            </a:endParaRPr>
          </a:p>
          <a:p>
            <a:r>
              <a:rPr lang="ja-JP" altLang="ja-JP" b="1" dirty="0">
                <a:latin typeface="ＭＳ Ｐ明朝" charset="-128"/>
                <a:ea typeface="ＭＳ Ｐ明朝" charset="-128"/>
              </a:rPr>
              <a:t>クリック②：</a:t>
            </a:r>
            <a:r>
              <a:rPr lang="ja-JP" altLang="en-US" dirty="0">
                <a:latin typeface="ＭＳ Ｐ明朝" charset="-128"/>
                <a:ea typeface="ＭＳ Ｐ明朝" charset="-128"/>
              </a:rPr>
              <a:t>「身体的虐待？」と「パワレス？」の吹き出しがあらわれる。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ここでは、手の甲や腕にもあざができていて、叩いたりつねられているとすれば身体的虐待があると言う状態になっています。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また、ご本人はあれほど元気に憎まれ口を叩いておられたのに「わからない」と聞いても黙ってしまいます</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パワレスが疑われる状態も出てきているようです。</a:t>
            </a:r>
            <a:endParaRPr lang="en-US" altLang="ja-JP" dirty="0">
              <a:latin typeface="ＭＳ Ｐ明朝" charset="-128"/>
              <a:ea typeface="ＭＳ Ｐ明朝" charset="-128"/>
            </a:endParaRPr>
          </a:p>
          <a:p>
            <a:pPr>
              <a:lnSpc>
                <a:spcPts val="192"/>
              </a:lnSpc>
            </a:pPr>
            <a:endParaRPr lang="en-US" altLang="ja-JP" dirty="0">
              <a:latin typeface="ＭＳ Ｐ明朝" charset="-128"/>
              <a:ea typeface="ＭＳ Ｐ明朝" charset="-128"/>
            </a:endParaRPr>
          </a:p>
          <a:p>
            <a:r>
              <a:rPr lang="ja-JP" altLang="en-US" dirty="0">
                <a:latin typeface="Arial" panose="020B0604020202020204" pitchFamily="34" charset="0"/>
              </a:rPr>
              <a:t>もしもこの時地域包括支援センターが関われたとしたら、役割分担でストレス軽減を図ることもできるでしょうし、緊急ショートステイを利用して、Ｂさんは「介護を休む」、Ａさんは「この先も長男と一緒に暮らしたいと思えるか、離れて考えてみる」という、それぞれの時間を設けるという支援も考えられます。</a:t>
            </a:r>
            <a:endParaRPr lang="en-US" altLang="ja-JP" dirty="0">
              <a:latin typeface="Arial" panose="020B0604020202020204" pitchFamily="34" charset="0"/>
            </a:endParaRPr>
          </a:p>
          <a:p>
            <a:r>
              <a:rPr lang="ja-JP" altLang="en-US" dirty="0">
                <a:latin typeface="Arial" panose="020B0604020202020204" pitchFamily="34" charset="0"/>
              </a:rPr>
              <a:t>通常のショートステイ利用を進めるということは、もちろんケアマネジャーさんからも提案されると思いますが、区市町村・地域包括は「もしも叩いてしまっているとすれば、それはお母さんの介護を休まなければいけないというサインですよね？」とＢさんに伝えることができる立場にあるんです。</a:t>
            </a:r>
            <a:endParaRPr lang="en-US" altLang="ja-JP" dirty="0">
              <a:latin typeface="Arial" panose="020B0604020202020204" pitchFamily="34" charset="0"/>
            </a:endParaRPr>
          </a:p>
          <a:p>
            <a:r>
              <a:rPr lang="ja-JP" altLang="en-US" dirty="0">
                <a:latin typeface="ＭＳ Ｐ明朝" charset="-128"/>
                <a:ea typeface="ＭＳ Ｐ明朝" charset="-128"/>
              </a:rPr>
              <a:t>ぜひ、包括に相談いただきたいところです。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でも、このケアマネさんはまだ相談できなかったんですね</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50</a:t>
            </a:fld>
            <a:endParaRPr kumimoji="1" lang="ja-JP" altLang="en-US"/>
          </a:p>
        </p:txBody>
      </p:sp>
    </p:spTree>
    <p:extLst>
      <p:ext uri="{BB962C8B-B14F-4D97-AF65-F5344CB8AC3E}">
        <p14:creationId xmlns:p14="http://schemas.microsoft.com/office/powerpoint/2010/main" val="35911340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スライド イメージ プレースホルダ 1"/>
          <p:cNvSpPr>
            <a:spLocks noGrp="1" noRot="1" noChangeAspect="1" noTextEdit="1"/>
          </p:cNvSpPr>
          <p:nvPr>
            <p:ph type="sldImg"/>
          </p:nvPr>
        </p:nvSpPr>
        <p:spPr>
          <a:xfrm>
            <a:off x="911225" y="741363"/>
            <a:ext cx="4937125" cy="3702050"/>
          </a:xfrm>
          <a:ln/>
        </p:spPr>
      </p:sp>
      <p:sp>
        <p:nvSpPr>
          <p:cNvPr id="3" name="ノート プレースホルダ 2"/>
          <p:cNvSpPr>
            <a:spLocks noGrp="1"/>
          </p:cNvSpPr>
          <p:nvPr>
            <p:ph type="body" idx="1"/>
          </p:nvPr>
        </p:nvSpPr>
        <p:spPr>
          <a:xfrm>
            <a:off x="415881" y="4686014"/>
            <a:ext cx="5976000" cy="4967497"/>
          </a:xfrm>
        </p:spPr>
        <p:txBody>
          <a:bodyPr>
            <a:normAutofit fontScale="925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「情報がずれて伝わること」は避けられないので、「時間の経過によるずれ」だけでも防いでほしい、すぐに知らせてほしいということを伝えるためのスライド。</a:t>
            </a:r>
            <a:endParaRPr lang="en-US" altLang="ja-JP" dirty="0">
              <a:latin typeface="ＭＳ Ｐ明朝" pitchFamily="18" charset="-128"/>
            </a:endParaRPr>
          </a:p>
          <a:p>
            <a:pPr>
              <a:defRPr/>
            </a:pPr>
            <a:r>
              <a:rPr lang="ja-JP" altLang="en-US" dirty="0">
                <a:latin typeface="ＭＳ Ｐ明朝" pitchFamily="18" charset="-128"/>
              </a:rPr>
              <a:t>アニメーションあり（アニメーションは削除しても話は通じる）</a:t>
            </a:r>
            <a:endParaRPr lang="en-US" altLang="ja-JP" dirty="0">
              <a:latin typeface="ＭＳ Ｐ明朝" pitchFamily="18" charset="-128"/>
            </a:endParaRPr>
          </a:p>
          <a:p>
            <a:pPr>
              <a:lnSpc>
                <a:spcPts val="192"/>
              </a:lnSpc>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dirty="0">
                <a:latin typeface="ＭＳ Ｐ明朝" pitchFamily="18" charset="-128"/>
              </a:rPr>
              <a:t>高齢者虐待という事態が起こっているとして</a:t>
            </a:r>
            <a:endParaRPr lang="en-US" altLang="ja-JP"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それを発見するのは高齢者の身近に日ごろからいるデイスタッフ、近隣住民、民生委員だったりします。</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その状態をケアマネジャーさんが聞き</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虐待対応を担当する地域包括支援センター職員や区市町村職員へ知らせることが多い</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間に複数の人が入る事で誰が悪いというわけもなく、どうしても情報はずれて伝わってしまいます。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さらに、情報を伝えてくださる方は、しばらく「伝えるかどうか」悩んだりしますが、時間が経過してから情報が伝わってきても、過去と今とでは実態がずれてしまうということが起こります。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dirty="0">
                <a:latin typeface="ＭＳ Ｐ明朝" pitchFamily="18" charset="-128"/>
              </a:rPr>
              <a:t>一番良いのは、ご本人たちに何があったのか直接確かめられるということなのですが、高齢者虐待の場合には、当事者はそれを正確には話せなかったり話さなかったりしますから、どのような事実があるのかをつかむのはとても難しいことです。これが虐待対応をする人間を苦しませています。</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早期発見・早期対応の為にも、直接見聞きした人がすぐに知らせていただきたいのです。</a:t>
            </a:r>
            <a:endParaRPr lang="en-US" altLang="ja-JP" dirty="0">
              <a:latin typeface="ＭＳ Ｐ明朝" pitchFamily="18" charset="-128"/>
            </a:endParaRPr>
          </a:p>
          <a:p>
            <a:pPr>
              <a:defRPr/>
            </a:pPr>
            <a:r>
              <a:rPr lang="ja-JP" altLang="en-US" dirty="0">
                <a:latin typeface="ＭＳ Ｐ明朝" pitchFamily="18" charset="-128"/>
              </a:rPr>
              <a:t>特に、Ａさんにはあざが出来ていますが、「そのうち包括の職員に会った時にでも伝えよう」と時間をおいてしまうと、あざが消えていってしまいます。</a:t>
            </a:r>
            <a:endParaRPr lang="en-US" altLang="ja-JP" dirty="0">
              <a:latin typeface="ＭＳ Ｐ明朝" pitchFamily="18"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51</a:t>
            </a:fld>
            <a:endParaRPr kumimoji="1" lang="ja-JP" altLang="en-US"/>
          </a:p>
        </p:txBody>
      </p:sp>
    </p:spTree>
    <p:extLst>
      <p:ext uri="{BB962C8B-B14F-4D97-AF65-F5344CB8AC3E}">
        <p14:creationId xmlns:p14="http://schemas.microsoft.com/office/powerpoint/2010/main" val="12634908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 1"/>
          <p:cNvSpPr>
            <a:spLocks noGrp="1" noRot="1" noChangeAspect="1" noTextEdit="1"/>
          </p:cNvSpPr>
          <p:nvPr>
            <p:ph type="sldImg"/>
          </p:nvPr>
        </p:nvSpPr>
        <p:spPr>
          <a:xfrm>
            <a:off x="898525" y="519113"/>
            <a:ext cx="4937125" cy="3702050"/>
          </a:xfrm>
          <a:ln/>
        </p:spPr>
      </p:sp>
      <p:sp>
        <p:nvSpPr>
          <p:cNvPr id="146435" name="ノート プレースホルダ 2"/>
          <p:cNvSpPr>
            <a:spLocks noGrp="1"/>
          </p:cNvSpPr>
          <p:nvPr>
            <p:ph type="body" idx="1"/>
          </p:nvPr>
        </p:nvSpPr>
        <p:spPr>
          <a:xfrm>
            <a:off x="611398" y="4334657"/>
            <a:ext cx="5511378" cy="5036913"/>
          </a:xfrm>
          <a:noFill/>
          <a:ln/>
        </p:spPr>
        <p:txBody>
          <a:bodyPr>
            <a:normAutofit/>
          </a:bodyPr>
          <a:lstStyle/>
          <a:p>
            <a:r>
              <a:rPr lang="ja-JP" altLang="en-US" sz="1000" dirty="0">
                <a:latin typeface="ＭＳ Ｐ明朝" charset="-128"/>
                <a:ea typeface="ＭＳ Ｐ明朝" charset="-128"/>
              </a:rPr>
              <a:t>＜スライドのねらいや注意事項＞</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事例展開にもどるスライド。スライド</a:t>
            </a:r>
            <a:r>
              <a:rPr lang="en-US" altLang="ja-JP" sz="1000" dirty="0">
                <a:latin typeface="ＭＳ Ｐ明朝" charset="-128"/>
                <a:ea typeface="ＭＳ Ｐ明朝" charset="-128"/>
              </a:rPr>
              <a:t>50</a:t>
            </a:r>
            <a:r>
              <a:rPr lang="ja-JP" altLang="ja-JP" sz="1000" dirty="0">
                <a:latin typeface="ＭＳ Ｐ明朝" charset="-128"/>
                <a:ea typeface="ＭＳ Ｐ明朝" charset="-128"/>
              </a:rPr>
              <a:t>からの続きとなっている。</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スライド</a:t>
            </a:r>
            <a:r>
              <a:rPr lang="en-US" altLang="ja-JP" sz="1000" dirty="0">
                <a:latin typeface="ＭＳ Ｐ明朝" charset="-128"/>
                <a:ea typeface="ＭＳ Ｐ明朝" charset="-128"/>
              </a:rPr>
              <a:t>50</a:t>
            </a:r>
            <a:r>
              <a:rPr lang="ja-JP" altLang="en-US" sz="1000" dirty="0">
                <a:latin typeface="ＭＳ Ｐ明朝" charset="-128"/>
                <a:ea typeface="ＭＳ Ｐ明朝" charset="-128"/>
              </a:rPr>
              <a:t>からさらに</a:t>
            </a:r>
            <a:r>
              <a:rPr lang="en-US" altLang="ja-JP" sz="1000" dirty="0">
                <a:latin typeface="ＭＳ Ｐ明朝" charset="-128"/>
                <a:ea typeface="ＭＳ Ｐ明朝" charset="-128"/>
              </a:rPr>
              <a:t>3</a:t>
            </a:r>
            <a:r>
              <a:rPr lang="ja-JP" altLang="en-US" sz="1000" dirty="0">
                <a:latin typeface="ＭＳ Ｐ明朝" charset="-128"/>
                <a:ea typeface="ＭＳ Ｐ明朝" charset="-128"/>
              </a:rPr>
              <a:t>カ月後の状況を描写している</a:t>
            </a:r>
            <a:r>
              <a:rPr lang="ja-JP" altLang="ja-JP" sz="1000" dirty="0">
                <a:latin typeface="ＭＳ Ｐ明朝" charset="-128"/>
                <a:ea typeface="ＭＳ Ｐ明朝" charset="-128"/>
              </a:rPr>
              <a:t>。</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内容はケアマネジャーの対応とＢさんの様子。</a:t>
            </a:r>
            <a:endParaRPr lang="en-US" altLang="ja-JP" sz="1000" dirty="0">
              <a:latin typeface="ＭＳ Ｐ明朝" charset="-128"/>
              <a:ea typeface="ＭＳ Ｐ明朝" charset="-128"/>
            </a:endParaRPr>
          </a:p>
          <a:p>
            <a:pPr>
              <a:lnSpc>
                <a:spcPts val="192"/>
              </a:lnSpc>
            </a:pP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＜説明のポイントや説明例＞</a:t>
            </a:r>
            <a:endParaRPr lang="en-US" altLang="ja-JP" sz="1000" dirty="0">
              <a:latin typeface="ＭＳ Ｐ明朝" charset="-128"/>
              <a:ea typeface="ＭＳ Ｐ明朝" charset="-128"/>
            </a:endParaRPr>
          </a:p>
          <a:p>
            <a:r>
              <a:rPr lang="ja-JP" altLang="en-US" sz="1000" b="1" u="sng" dirty="0">
                <a:latin typeface="ＭＳ Ｐ明朝" charset="-128"/>
                <a:ea typeface="ＭＳ Ｐ明朝" charset="-128"/>
              </a:rPr>
              <a:t>説明例</a:t>
            </a:r>
            <a:endParaRPr lang="en-US" altLang="ja-JP" sz="1000" b="1" u="sng" dirty="0">
              <a:latin typeface="ＭＳ Ｐ明朝" charset="-128"/>
              <a:ea typeface="ＭＳ Ｐ明朝" charset="-128"/>
            </a:endParaRPr>
          </a:p>
          <a:p>
            <a:r>
              <a:rPr lang="ja-JP" altLang="en-US" sz="1000" dirty="0">
                <a:latin typeface="ＭＳ Ｐ明朝" charset="-128"/>
                <a:ea typeface="ＭＳ Ｐ明朝" charset="-128"/>
              </a:rPr>
              <a:t>事例に戻りましょう</a:t>
            </a:r>
            <a:r>
              <a:rPr lang="en-US" altLang="ja-JP" sz="1000" dirty="0">
                <a:latin typeface="ＭＳ Ｐ明朝" charset="-128"/>
                <a:ea typeface="ＭＳ Ｐ明朝" charset="-128"/>
              </a:rPr>
              <a:t>…</a:t>
            </a:r>
          </a:p>
          <a:p>
            <a:r>
              <a:rPr lang="ja-JP" altLang="en-US" sz="1000" dirty="0">
                <a:latin typeface="ＭＳ Ｐ明朝" charset="-128"/>
                <a:ea typeface="ＭＳ Ｐ明朝" charset="-128"/>
              </a:rPr>
              <a:t>（スライドを読む）</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クリック①：</a:t>
            </a:r>
            <a:r>
              <a:rPr lang="ja-JP" altLang="en-US" sz="1000" dirty="0">
                <a:latin typeface="ＭＳ Ｐ明朝" charset="-128"/>
                <a:ea typeface="ＭＳ Ｐ明朝" charset="-128"/>
              </a:rPr>
              <a:t>「</a:t>
            </a:r>
            <a:r>
              <a:rPr lang="en-US" altLang="ja-JP" sz="1000" dirty="0">
                <a:latin typeface="ＭＳ Ｐ明朝" charset="-128"/>
                <a:ea typeface="ＭＳ Ｐ明朝" charset="-128"/>
              </a:rPr>
              <a:t>STEP</a:t>
            </a:r>
            <a:r>
              <a:rPr lang="ja-JP" altLang="en-US" sz="1000" dirty="0">
                <a:latin typeface="ＭＳ Ｐ明朝" charset="-128"/>
                <a:ea typeface="ＭＳ Ｐ明朝" charset="-128"/>
              </a:rPr>
              <a:t>４</a:t>
            </a:r>
            <a:r>
              <a:rPr lang="ja-JP" altLang="ja-JP" sz="1000" dirty="0">
                <a:latin typeface="ＭＳ Ｐ明朝" charset="-128"/>
                <a:ea typeface="ＭＳ Ｐ明朝" charset="-128"/>
              </a:rPr>
              <a:t>　地域包括に相談しますか？」の吹き出しがあらわれる。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ここで地域包括支援センターに相談してみようと言う方、いらっしゃいますか？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（挙手を促す）</a:t>
            </a:r>
            <a:r>
              <a:rPr lang="en-US" altLang="ja-JP" sz="1000" dirty="0">
                <a:latin typeface="ＭＳ Ｐ明朝" charset="-128"/>
                <a:ea typeface="ＭＳ Ｐ明朝" charset="-128"/>
              </a:rPr>
              <a:t>※</a:t>
            </a:r>
            <a:r>
              <a:rPr lang="ja-JP" altLang="en-US" sz="1000" dirty="0">
                <a:latin typeface="ＭＳ Ｐ明朝" charset="-128"/>
                <a:ea typeface="ＭＳ Ｐ明朝" charset="-128"/>
              </a:rPr>
              <a:t>スライド</a:t>
            </a:r>
            <a:r>
              <a:rPr lang="en-US" altLang="ja-JP" sz="1000" dirty="0">
                <a:latin typeface="ＭＳ Ｐ明朝" charset="-128"/>
                <a:ea typeface="ＭＳ Ｐ明朝" charset="-128"/>
              </a:rPr>
              <a:t>48</a:t>
            </a:r>
            <a:r>
              <a:rPr lang="ja-JP" altLang="en-US" sz="1000" dirty="0">
                <a:latin typeface="ＭＳ Ｐ明朝" charset="-128"/>
                <a:ea typeface="ＭＳ Ｐ明朝" charset="-128"/>
              </a:rPr>
              <a:t>よりも手が挙がります。</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クリック②：</a:t>
            </a:r>
            <a:r>
              <a:rPr lang="ja-JP" altLang="en-US" sz="1000" dirty="0">
                <a:latin typeface="ＭＳ Ｐ明朝" charset="-128"/>
                <a:ea typeface="ＭＳ Ｐ明朝" charset="-128"/>
              </a:rPr>
              <a:t>「放棄放任？」と「うつ？」の吹き出しがあらわれる。</a:t>
            </a:r>
            <a:endParaRPr lang="en-US" altLang="ja-JP" sz="1000" dirty="0">
              <a:latin typeface="ＭＳ Ｐ明朝" charset="-128"/>
              <a:ea typeface="ＭＳ Ｐ明朝" charset="-128"/>
            </a:endParaRPr>
          </a:p>
          <a:p>
            <a:r>
              <a:rPr lang="ja-JP" altLang="en-US" sz="1000" dirty="0">
                <a:solidFill>
                  <a:srgbClr val="FF0000"/>
                </a:solidFill>
                <a:latin typeface="ＭＳ Ｐ明朝" charset="-128"/>
                <a:ea typeface="ＭＳ Ｐ明朝" charset="-128"/>
              </a:rPr>
              <a:t>Ａさんから「生きていても仕方ない」と発言が聞かれ、反応が薄くなっています。</a:t>
            </a:r>
            <a:r>
              <a:rPr lang="en-US" altLang="ja-JP" sz="1000" dirty="0">
                <a:solidFill>
                  <a:srgbClr val="FF0000"/>
                </a:solidFill>
                <a:latin typeface="ＭＳ Ｐ明朝" charset="-128"/>
                <a:ea typeface="ＭＳ Ｐ明朝" charset="-128"/>
              </a:rPr>
              <a:t>A</a:t>
            </a:r>
            <a:r>
              <a:rPr lang="ja-JP" altLang="en-US" sz="1000" dirty="0">
                <a:solidFill>
                  <a:srgbClr val="FF0000"/>
                </a:solidFill>
                <a:latin typeface="ＭＳ Ｐ明朝" charset="-128"/>
                <a:ea typeface="ＭＳ Ｐ明朝" charset="-128"/>
              </a:rPr>
              <a:t>さん自身もうつやパワレスと思われる症状がでています</a:t>
            </a:r>
            <a:r>
              <a:rPr lang="ja-JP" altLang="en-US" sz="1000" dirty="0">
                <a:latin typeface="ＭＳ Ｐ明朝" charset="-128"/>
                <a:ea typeface="ＭＳ Ｐ明朝" charset="-128"/>
              </a:rPr>
              <a:t>。「介護が適切にされないまま放ったらかしにされているかもしれない</a:t>
            </a:r>
            <a:r>
              <a:rPr lang="en-US" altLang="ja-JP" sz="1000" dirty="0">
                <a:latin typeface="ＭＳ Ｐ明朝" charset="-128"/>
                <a:ea typeface="ＭＳ Ｐ明朝" charset="-128"/>
              </a:rPr>
              <a:t>…</a:t>
            </a:r>
            <a:r>
              <a:rPr lang="ja-JP" altLang="en-US" sz="1000" dirty="0">
                <a:latin typeface="ＭＳ Ｐ明朝" charset="-128"/>
                <a:ea typeface="ＭＳ Ｐ明朝" charset="-128"/>
              </a:rPr>
              <a:t>放棄放任？」と言われるような状況がある「かもしれない」状態になっています。</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そしてご長男のＢさんは</a:t>
            </a:r>
            <a:r>
              <a:rPr lang="ja-JP" altLang="en-US" sz="1000" dirty="0">
                <a:solidFill>
                  <a:srgbClr val="FF0000"/>
                </a:solidFill>
                <a:latin typeface="ＭＳ Ｐ明朝" charset="-128"/>
                <a:ea typeface="ＭＳ Ｐ明朝" charset="-128"/>
              </a:rPr>
              <a:t>片付けなどやる気が起きていない様子がでてきています</a:t>
            </a:r>
            <a:r>
              <a:rPr lang="ja-JP" altLang="en-US" sz="1000" dirty="0">
                <a:latin typeface="ＭＳ Ｐ明朝" charset="-128"/>
                <a:ea typeface="ＭＳ Ｐ明朝" charset="-128"/>
              </a:rPr>
              <a:t>。介護者の方の</a:t>
            </a:r>
            <a:r>
              <a:rPr lang="en-US" altLang="ja-JP" sz="1000" dirty="0">
                <a:latin typeface="ＭＳ Ｐ明朝" charset="-128"/>
                <a:ea typeface="ＭＳ Ｐ明朝" charset="-128"/>
              </a:rPr>
              <a:t>4</a:t>
            </a:r>
            <a:r>
              <a:rPr lang="ja-JP" altLang="en-US" sz="1000" dirty="0">
                <a:latin typeface="ＭＳ Ｐ明朝" charset="-128"/>
                <a:ea typeface="ＭＳ Ｐ明朝" charset="-128"/>
              </a:rPr>
              <a:t>人に</a:t>
            </a:r>
            <a:r>
              <a:rPr lang="en-US" altLang="ja-JP" sz="1000" dirty="0">
                <a:latin typeface="ＭＳ Ｐ明朝" charset="-128"/>
                <a:ea typeface="ＭＳ Ｐ明朝" charset="-128"/>
              </a:rPr>
              <a:t>1</a:t>
            </a:r>
            <a:r>
              <a:rPr lang="ja-JP" altLang="en-US" sz="1000" dirty="0">
                <a:latin typeface="ＭＳ Ｐ明朝" charset="-128"/>
                <a:ea typeface="ＭＳ Ｐ明朝" charset="-128"/>
              </a:rPr>
              <a:t>人はうつであるという調査結果もあるのですが、もしかしたら「うつ」の初期症状なのかもしれません。（「うつ」が深刻化すれば、</a:t>
            </a:r>
            <a:r>
              <a:rPr lang="en-US" altLang="ja-JP" sz="1000" dirty="0">
                <a:latin typeface="ＭＳ Ｐ明朝" charset="-128"/>
                <a:ea typeface="ＭＳ Ｐ明朝" charset="-128"/>
              </a:rPr>
              <a:t>｢</a:t>
            </a:r>
            <a:r>
              <a:rPr lang="ja-JP" altLang="en-US" sz="1000" dirty="0">
                <a:latin typeface="ＭＳ Ｐ明朝" charset="-128"/>
                <a:ea typeface="ＭＳ Ｐ明朝" charset="-128"/>
              </a:rPr>
              <a:t>介護心中」という最悪な結果を招くことも・・・。「あざ」ができるような加害的な行為よりも、実は緊急性が高い状態であることもある）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放棄放任の虐待の場合、「養護者の</a:t>
            </a:r>
            <a:r>
              <a:rPr lang="en-US" altLang="ja-JP" sz="1000" dirty="0">
                <a:latin typeface="ＭＳ Ｐ明朝" charset="-128"/>
                <a:ea typeface="ＭＳ Ｐ明朝" charset="-128"/>
              </a:rPr>
              <a:t>7</a:t>
            </a:r>
            <a:r>
              <a:rPr lang="ja-JP" altLang="en-US" sz="1000" dirty="0">
                <a:latin typeface="ＭＳ Ｐ明朝" charset="-128"/>
                <a:ea typeface="ＭＳ Ｐ明朝" charset="-128"/>
              </a:rPr>
              <a:t>割に自覚がない」というのはこういう実態もあるからなんですね</a:t>
            </a:r>
            <a:r>
              <a:rPr lang="en-US" altLang="ja-JP" sz="1000" dirty="0">
                <a:latin typeface="ＭＳ Ｐ明朝" charset="-128"/>
                <a:ea typeface="ＭＳ Ｐ明朝" charset="-128"/>
              </a:rPr>
              <a:t>…</a:t>
            </a:r>
          </a:p>
          <a:p>
            <a:pPr>
              <a:lnSpc>
                <a:spcPts val="192"/>
              </a:lnSpc>
            </a:pPr>
            <a:endParaRPr lang="en-US" altLang="ja-JP" sz="1000" dirty="0">
              <a:latin typeface="ＭＳ Ｐ明朝" charset="-128"/>
              <a:ea typeface="ＭＳ Ｐ明朝" charset="-128"/>
            </a:endParaRPr>
          </a:p>
          <a:p>
            <a:r>
              <a:rPr lang="ja-JP" altLang="en-US" sz="1000" dirty="0">
                <a:latin typeface="Arial" panose="020B0604020202020204" pitchFamily="34" charset="0"/>
              </a:rPr>
              <a:t>もしもこの時地域包括支援センターが関われるとしたら、</a:t>
            </a:r>
            <a:endParaRPr lang="en-US" altLang="ja-JP" sz="1000" dirty="0">
              <a:latin typeface="Arial" panose="020B0604020202020204" pitchFamily="34" charset="0"/>
            </a:endParaRPr>
          </a:p>
          <a:p>
            <a:r>
              <a:rPr lang="ja-JP" altLang="en-US" sz="1000" dirty="0">
                <a:latin typeface="Arial" panose="020B0604020202020204" pitchFamily="34" charset="0"/>
              </a:rPr>
              <a:t>地域包括支援センターには医療職もいますから、Ｂさんの医療の必要性についてもみてくることができます。</a:t>
            </a:r>
            <a:endParaRPr lang="en-US" altLang="ja-JP" sz="1000" dirty="0">
              <a:latin typeface="Arial" panose="020B0604020202020204" pitchFamily="34" charset="0"/>
            </a:endParaRPr>
          </a:p>
          <a:p>
            <a:r>
              <a:rPr lang="ja-JP" altLang="en-US" sz="1000" dirty="0">
                <a:latin typeface="Arial" panose="020B0604020202020204" pitchFamily="34" charset="0"/>
              </a:rPr>
              <a:t>放棄放任というのは加害行為がないから軽く見がちかもしれませんが、実は「衰弱」という危険性を招く虐待ですので、注意が必要です。</a:t>
            </a:r>
            <a:endParaRPr lang="en-US" altLang="ja-JP" sz="1000" dirty="0">
              <a:latin typeface="Arial" panose="020B0604020202020204" pitchFamily="34" charset="0"/>
            </a:endParaRPr>
          </a:p>
          <a:p>
            <a:r>
              <a:rPr lang="ja-JP" altLang="en-US" sz="1000" dirty="0">
                <a:latin typeface="Arial" panose="020B0604020202020204" pitchFamily="34" charset="0"/>
              </a:rPr>
              <a:t>また、うつという状態が出てくると介護心中のリスクも出てくるで、早期対応が重要となります。</a:t>
            </a:r>
            <a:endParaRPr lang="en-US" altLang="ja-JP" sz="1000"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52</a:t>
            </a:fld>
            <a:endParaRPr kumimoji="1" lang="ja-JP" altLang="en-US"/>
          </a:p>
        </p:txBody>
      </p:sp>
    </p:spTree>
    <p:extLst>
      <p:ext uri="{BB962C8B-B14F-4D97-AF65-F5344CB8AC3E}">
        <p14:creationId xmlns:p14="http://schemas.microsoft.com/office/powerpoint/2010/main" val="261834994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87885" y="4861181"/>
            <a:ext cx="5760000" cy="4678494"/>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この事例の緊急性の高さを意識してもらう。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ここで、高齢者虐待対応ではどのような状況を「緊急性が高い」ととらえているのかを確認していきましょう。</a:t>
            </a:r>
            <a:endParaRPr lang="en-US" altLang="ja-JP" dirty="0">
              <a:latin typeface="ＭＳ Ｐ明朝" charset="-128"/>
              <a:ea typeface="ＭＳ Ｐ明朝" charset="-128"/>
            </a:endParaRPr>
          </a:p>
          <a:p>
            <a:r>
              <a:rPr kumimoji="1" lang="ja-JP" altLang="en-US" dirty="0">
                <a:latin typeface="ＭＳ Ｐ明朝" charset="-128"/>
                <a:ea typeface="ＭＳ Ｐ明朝" charset="-128"/>
              </a:rPr>
              <a:t>読んでいただければわかると思うので、特に「緊急性の高さ」が見落とされやすいところを紹介していきます。</a:t>
            </a:r>
            <a:endParaRPr kumimoji="1" lang="en-US" altLang="ja-JP"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53</a:t>
            </a:fld>
            <a:endParaRPr kumimoji="1" lang="ja-JP" altLang="en-US"/>
          </a:p>
        </p:txBody>
      </p:sp>
    </p:spTree>
    <p:extLst>
      <p:ext uri="{BB962C8B-B14F-4D97-AF65-F5344CB8AC3E}">
        <p14:creationId xmlns:p14="http://schemas.microsoft.com/office/powerpoint/2010/main" val="7394190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87885" y="5005145"/>
            <a:ext cx="5760000" cy="4534540"/>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a:t>
            </a:r>
            <a:r>
              <a:rPr lang="en-US" altLang="ja-JP" dirty="0">
                <a:latin typeface="ＭＳ Ｐ明朝" charset="-128"/>
                <a:ea typeface="ＭＳ Ｐ明朝" charset="-128"/>
              </a:rPr>
              <a:t>53</a:t>
            </a:r>
            <a:r>
              <a:rPr lang="ja-JP" altLang="en-US" dirty="0">
                <a:latin typeface="ＭＳ Ｐ明朝" charset="-128"/>
                <a:ea typeface="ＭＳ Ｐ明朝" charset="-128"/>
              </a:rPr>
              <a:t>の続き</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a:p>
            <a:r>
              <a:rPr kumimoji="1" lang="ja-JP" altLang="en-US" dirty="0"/>
              <a:t>この事例では、「</a:t>
            </a:r>
            <a:r>
              <a:rPr lang="ja-JP" altLang="en-US" dirty="0"/>
              <a:t>生きていても仕方ない</a:t>
            </a:r>
            <a:r>
              <a:rPr kumimoji="1" lang="ja-JP" altLang="en-US" dirty="0"/>
              <a:t>」という言葉が出てきていますよね。</a:t>
            </a:r>
            <a:endParaRPr kumimoji="1" lang="en-US" altLang="ja-JP" dirty="0"/>
          </a:p>
          <a:p>
            <a:r>
              <a:rPr lang="ja-JP" altLang="en-US" dirty="0"/>
              <a:t>本人のうつ症状が疑われる場面があることから</a:t>
            </a:r>
            <a:r>
              <a:rPr kumimoji="1" lang="ja-JP" altLang="en-US" dirty="0"/>
              <a:t>緊急性は高くなってきています。</a:t>
            </a:r>
            <a:endParaRPr kumimoji="1" lang="en-US" altLang="ja-JP" dirty="0"/>
          </a:p>
          <a:p>
            <a:r>
              <a:rPr kumimoji="1" lang="ja-JP" altLang="en-US" dirty="0"/>
              <a:t>ちなみに「口に出して表現できているから大丈夫」と思う方もいらっしゃるかもしれませんが、口にしていること事態をＳＯＳととらえる必要があるので、「大丈夫」とはとらえず、緊急性の高さをとらえ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54</a:t>
            </a:fld>
            <a:endParaRPr kumimoji="1" lang="ja-JP" altLang="en-US"/>
          </a:p>
        </p:txBody>
      </p:sp>
    </p:spTree>
    <p:extLst>
      <p:ext uri="{BB962C8B-B14F-4D97-AF65-F5344CB8AC3E}">
        <p14:creationId xmlns:p14="http://schemas.microsoft.com/office/powerpoint/2010/main" val="251316082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スライド イメージ プレースホルダ 1"/>
          <p:cNvSpPr>
            <a:spLocks noGrp="1" noRot="1" noChangeAspect="1" noTextEdit="1"/>
          </p:cNvSpPr>
          <p:nvPr>
            <p:ph type="sldImg"/>
          </p:nvPr>
        </p:nvSpPr>
        <p:spPr>
          <a:xfrm>
            <a:off x="911225" y="741363"/>
            <a:ext cx="4937125" cy="3702050"/>
          </a:xfrm>
          <a:ln/>
        </p:spPr>
      </p:sp>
      <p:sp>
        <p:nvSpPr>
          <p:cNvPr id="147459" name="ノート プレースホルダ 2"/>
          <p:cNvSpPr>
            <a:spLocks noGrp="1"/>
          </p:cNvSpPr>
          <p:nvPr>
            <p:ph type="body" idx="1"/>
          </p:nvPr>
        </p:nvSpPr>
        <p:spPr>
          <a:xfrm>
            <a:off x="487885" y="4789210"/>
            <a:ext cx="5760000" cy="475047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52</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事例情報の最終スライドとなる。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受講者に事例の転末から「早期発見・通報の重要性」を認識してもらうことがねらい。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このケアマネジャーさんは相談できずに一人で頑張っておられます。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実は、人が人を骨折させるというのは、被害届が出れば「事件」として扱われるものです。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とうとうこういう事態が起こってしまった</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ということで、通報したんですね。</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55</a:t>
            </a:fld>
            <a:endParaRPr kumimoji="1" lang="ja-JP" altLang="en-US"/>
          </a:p>
        </p:txBody>
      </p:sp>
    </p:spTree>
    <p:extLst>
      <p:ext uri="{BB962C8B-B14F-4D97-AF65-F5344CB8AC3E}">
        <p14:creationId xmlns:p14="http://schemas.microsoft.com/office/powerpoint/2010/main" val="58098672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98525" y="396875"/>
            <a:ext cx="4937125" cy="3702050"/>
          </a:xfrm>
        </p:spPr>
      </p:sp>
      <p:sp>
        <p:nvSpPr>
          <p:cNvPr id="3" name="ノート プレースホルダー 2"/>
          <p:cNvSpPr>
            <a:spLocks noGrp="1"/>
          </p:cNvSpPr>
          <p:nvPr>
            <p:ph type="body" idx="1"/>
          </p:nvPr>
        </p:nvSpPr>
        <p:spPr>
          <a:xfrm>
            <a:off x="575272" y="4252374"/>
            <a:ext cx="5583639" cy="5369866"/>
          </a:xfrm>
        </p:spPr>
        <p:txBody>
          <a:bodyPr>
            <a:normAutofit fontScale="77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高齢者虐待対応の流れと、その場合のケアマネジャーの役割を説明するためのスライド。</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r>
              <a:rPr kumimoji="1" lang="ja-JP" altLang="en-US" dirty="0"/>
              <a:t>四角のテキストボックスで→で示しているのが、区市町村・地域包括支援センターが行う虐待対応の流れ。</a:t>
            </a:r>
            <a:endParaRPr kumimoji="1" lang="en-US" altLang="ja-JP" dirty="0"/>
          </a:p>
          <a:p>
            <a:r>
              <a:rPr kumimoji="1" lang="ja-JP" altLang="en-US" dirty="0"/>
              <a:t>オレンジ色に色づけされている部分は、区市町村と地域包括支援センターで行うコアメンバー会議で決定する部分。</a:t>
            </a:r>
            <a:endParaRPr kumimoji="1" lang="en-US" altLang="ja-JP" dirty="0"/>
          </a:p>
          <a:p>
            <a:r>
              <a:rPr kumimoji="1" lang="ja-JP" altLang="en-US" dirty="0"/>
              <a:t>白い吹き出しで示しているのが、ケアマネジャーが行う虐待対応への協力の部分。</a:t>
            </a:r>
            <a:endParaRPr kumimoji="1" lang="en-US" altLang="ja-JP" dirty="0"/>
          </a:p>
          <a:p>
            <a:r>
              <a:rPr kumimoji="1" lang="ja-JP" altLang="en-US" dirty="0"/>
              <a:t>コアメンバー会議や個別ケース会議という言葉については、ご自身の区市町村で使用している名称に変更して説明していただくとよい。</a:t>
            </a:r>
            <a:endParaRPr kumimoji="1" lang="en-US" altLang="ja-JP" dirty="0"/>
          </a:p>
          <a:p>
            <a:pPr>
              <a:lnSpc>
                <a:spcPts val="197"/>
              </a:lnSpc>
            </a:pPr>
            <a:endParaRPr kumimoji="1" lang="en-US" altLang="ja-JP" dirty="0"/>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高齢者虐待が発生、地域包括支援センターが通報・相談を受け付けていくわけですが、</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この時、ケアマネジャーのみなさんには、見たまま、聞いたままを記録した上で、包括支援センターに知らせていただくことになります。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通報・相談を受け付けた後、地域包括支援センターや行政による事実確認という調査を行うことになりますが。</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この場合、ケアマネジャーのみなさんには、日頃のご本人や介護者の様子を教えて頂くなど、この事実確認調査に、情報提供という形で協力していただくことになります。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事実確認調査に基づいて、行政・地域包括支援センターとでコアメンバー会議をして、虐待の有無や緊急性の判断を行います。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b="0" dirty="0">
                <a:latin typeface="ＭＳ Ｐ明朝" pitchFamily="18" charset="-128"/>
              </a:rPr>
              <a:t>緊急性が高いという判断がある場合には、緊急対応を行いつつ、地域包括支援センター・区市町村は、さらに「なぜ虐待が起きているのか」要因を把握するための情報収集を進めます</a:t>
            </a:r>
            <a:r>
              <a:rPr lang="ja-JP" altLang="en-US" dirty="0">
                <a:latin typeface="ＭＳ Ｐ明朝" pitchFamily="18" charset="-128"/>
              </a:rPr>
              <a:t>。</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この時にも、ケアマネジャーのみなさんには、事実確認調査に、情報提供という形で協力していただくことになります。</a:t>
            </a:r>
            <a:endParaRPr lang="en-US" altLang="ja-JP" dirty="0">
              <a:latin typeface="ＭＳ Ｐ明朝" pitchFamily="18" charset="-128"/>
            </a:endParaRPr>
          </a:p>
          <a:p>
            <a:pPr defTabSz="913961">
              <a:defRPr/>
            </a:pPr>
            <a:r>
              <a:rPr lang="ja-JP" altLang="en-US" b="1" dirty="0">
                <a:latin typeface="ＭＳ Ｐ明朝" pitchFamily="18" charset="-128"/>
              </a:rPr>
              <a:t>クリック⑧：</a:t>
            </a:r>
            <a:r>
              <a:rPr lang="ja-JP" altLang="en-US" dirty="0">
                <a:latin typeface="ＭＳ Ｐ明朝" pitchFamily="18" charset="-128"/>
              </a:rPr>
              <a:t>虐待の全体構造が把握されたところで、虐待対応のための個別ケース会議を開催し、方針を決定します。</a:t>
            </a:r>
            <a:endParaRPr lang="en-US" altLang="ja-JP" dirty="0">
              <a:latin typeface="ＭＳ Ｐ明朝" pitchFamily="18" charset="-128"/>
            </a:endParaRPr>
          </a:p>
          <a:p>
            <a:pPr defTabSz="913961">
              <a:defRPr/>
            </a:pPr>
            <a:r>
              <a:rPr lang="ja-JP" altLang="en-US" b="1" dirty="0">
                <a:latin typeface="ＭＳ Ｐ明朝" pitchFamily="18" charset="-128"/>
              </a:rPr>
              <a:t>クリック⑨：</a:t>
            </a:r>
            <a:r>
              <a:rPr lang="ja-JP" altLang="en-US" dirty="0">
                <a:latin typeface="ＭＳ Ｐ明朝" pitchFamily="18" charset="-128"/>
              </a:rPr>
              <a:t>このケース会議に、ケアマネジャーのみなさんに、ご出席をお願いし、ご意見をいただくことが多いです。</a:t>
            </a:r>
            <a:endParaRPr lang="en-US" altLang="ja-JP" dirty="0">
              <a:latin typeface="ＭＳ Ｐ明朝" pitchFamily="18" charset="-128"/>
            </a:endParaRPr>
          </a:p>
          <a:p>
            <a:pPr defTabSz="913961">
              <a:defRPr/>
            </a:pPr>
            <a:r>
              <a:rPr lang="ja-JP" altLang="en-US" b="1" dirty="0">
                <a:latin typeface="ＭＳ Ｐ明朝" pitchFamily="18" charset="-128"/>
              </a:rPr>
              <a:t>クリック⑩：</a:t>
            </a:r>
            <a:r>
              <a:rPr lang="ja-JP" altLang="en-US" dirty="0">
                <a:latin typeface="ＭＳ Ｐ明朝" pitchFamily="18" charset="-128"/>
              </a:rPr>
              <a:t>ケース会議で決定した方針、「見守り」や「介入」、また「緊急対応」を行い・・・実際はもっと具体的に決めるのですが、ケース会議で決定した支援を実行していきます。</a:t>
            </a:r>
            <a:endParaRPr lang="en-US" altLang="ja-JP" dirty="0">
              <a:latin typeface="ＭＳ Ｐ明朝" pitchFamily="18" charset="-128"/>
            </a:endParaRPr>
          </a:p>
          <a:p>
            <a:pPr defTabSz="913961">
              <a:defRPr/>
            </a:pPr>
            <a:r>
              <a:rPr lang="ja-JP" altLang="en-US" b="1" dirty="0">
                <a:latin typeface="ＭＳ Ｐ明朝" pitchFamily="18" charset="-128"/>
              </a:rPr>
              <a:t>クリック⑪：</a:t>
            </a:r>
            <a:r>
              <a:rPr lang="ja-JP" altLang="en-US" dirty="0">
                <a:latin typeface="ＭＳ Ｐ明朝" pitchFamily="18" charset="-128"/>
              </a:rPr>
              <a:t>ケアマネジャーのみなさんには、この時決定した方針に沿った形で支援を展開していただき、そのご報告をしていただきます。また、支援を実施しているなかで</a:t>
            </a:r>
            <a:r>
              <a:rPr lang="ja-JP" altLang="ja-JP" dirty="0"/>
              <a:t>虐待行為の再発や新たな虐待と思われる行為</a:t>
            </a:r>
            <a:r>
              <a:rPr lang="ja-JP" altLang="en-US" dirty="0"/>
              <a:t>を</a:t>
            </a:r>
            <a:r>
              <a:rPr lang="ja-JP" altLang="ja-JP" dirty="0"/>
              <a:t>発見</a:t>
            </a:r>
            <a:r>
              <a:rPr lang="ja-JP" altLang="en-US" dirty="0"/>
              <a:t>した際も</a:t>
            </a:r>
            <a:r>
              <a:rPr lang="ja-JP" altLang="en-US" dirty="0">
                <a:latin typeface="ＭＳ Ｐ明朝" pitchFamily="18" charset="-128"/>
              </a:rPr>
              <a:t>、改めて地域包括支援センター等通報窓口へ「通報・相談」をします。</a:t>
            </a:r>
            <a:endParaRPr lang="en-US" altLang="ja-JP" dirty="0">
              <a:latin typeface="ＭＳ Ｐ明朝" pitchFamily="18" charset="-128"/>
            </a:endParaRPr>
          </a:p>
          <a:p>
            <a:pPr defTabSz="913961">
              <a:defRPr/>
            </a:pPr>
            <a:r>
              <a:rPr lang="ja-JP" altLang="en-US" b="1" dirty="0">
                <a:latin typeface="ＭＳ Ｐ明朝" pitchFamily="18" charset="-128"/>
              </a:rPr>
              <a:t>クリック⑫：</a:t>
            </a:r>
            <a:r>
              <a:rPr lang="ja-JP" altLang="en-US" dirty="0">
                <a:latin typeface="ＭＳ Ｐ明朝" pitchFamily="18" charset="-128"/>
              </a:rPr>
              <a:t>さらに、行った支援の評価・見直しをするためのケース会議を開催しますが、</a:t>
            </a:r>
            <a:endParaRPr lang="en-US" altLang="ja-JP" dirty="0">
              <a:latin typeface="ＭＳ Ｐ明朝" pitchFamily="18" charset="-128"/>
            </a:endParaRPr>
          </a:p>
          <a:p>
            <a:pPr defTabSz="913961">
              <a:defRPr/>
            </a:pPr>
            <a:r>
              <a:rPr lang="ja-JP" altLang="en-US" b="1" dirty="0">
                <a:latin typeface="ＭＳ Ｐ明朝" pitchFamily="18" charset="-128"/>
              </a:rPr>
              <a:t>クリック⑬：</a:t>
            </a:r>
            <a:r>
              <a:rPr lang="ja-JP" altLang="en-US" dirty="0">
                <a:latin typeface="ＭＳ Ｐ明朝" pitchFamily="18" charset="-128"/>
              </a:rPr>
              <a:t>この会議にもご出席いただいて、ご報告やご意見をいただくことになります。</a:t>
            </a:r>
            <a:endParaRPr lang="en-US" altLang="ja-JP" dirty="0">
              <a:latin typeface="ＭＳ Ｐ明朝" pitchFamily="18" charset="-128"/>
            </a:endParaRPr>
          </a:p>
          <a:p>
            <a:pPr defTabSz="913961">
              <a:defRPr/>
            </a:pPr>
            <a:r>
              <a:rPr lang="ja-JP" altLang="en-US" b="1" dirty="0">
                <a:latin typeface="ＭＳ Ｐ明朝" pitchFamily="18" charset="-128"/>
              </a:rPr>
              <a:t>クリック⑭：</a:t>
            </a:r>
            <a:r>
              <a:rPr lang="ja-JP" altLang="en-US" dirty="0">
                <a:latin typeface="ＭＳ Ｐ明朝" pitchFamily="18" charset="-128"/>
              </a:rPr>
              <a:t>虐待が解消し、日常的な支援が安定していくところで虐待対応は終結ということになるのですが、</a:t>
            </a:r>
            <a:endParaRPr lang="en-US" altLang="ja-JP" dirty="0">
              <a:latin typeface="ＭＳ Ｐ明朝" pitchFamily="18" charset="-128"/>
            </a:endParaRPr>
          </a:p>
          <a:p>
            <a:pPr defTabSz="913961">
              <a:defRPr/>
            </a:pPr>
            <a:r>
              <a:rPr lang="ja-JP" altLang="en-US" b="1" dirty="0">
                <a:latin typeface="ＭＳ Ｐ明朝" pitchFamily="18" charset="-128"/>
              </a:rPr>
              <a:t>クリック⑮：</a:t>
            </a:r>
            <a:r>
              <a:rPr lang="ja-JP" altLang="en-US" dirty="0">
                <a:latin typeface="ＭＳ Ｐ明朝" pitchFamily="18" charset="-128"/>
              </a:rPr>
              <a:t>虐待対応が終結しても、日常を支え続ける介護サービスの支援は継続しますので、ケアマネジャーさんによるケアマネジメントは継続していくことになります。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56</a:t>
            </a:fld>
            <a:endParaRPr kumimoji="1" lang="ja-JP" altLang="en-US"/>
          </a:p>
        </p:txBody>
      </p:sp>
    </p:spTree>
    <p:extLst>
      <p:ext uri="{BB962C8B-B14F-4D97-AF65-F5344CB8AC3E}">
        <p14:creationId xmlns:p14="http://schemas.microsoft.com/office/powerpoint/2010/main" val="40190432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xfrm>
            <a:off x="911225" y="741363"/>
            <a:ext cx="4937125" cy="3702050"/>
          </a:xfrm>
          <a:noFill/>
          <a:ln>
            <a:solidFill>
              <a:srgbClr val="000000"/>
            </a:solidFill>
            <a:miter lim="800000"/>
            <a:headEnd/>
            <a:tailEnd/>
          </a:ln>
        </p:spPr>
      </p:sp>
      <p:sp>
        <p:nvSpPr>
          <p:cNvPr id="107523" name="ノート プレースホルダ 2"/>
          <p:cNvSpPr>
            <a:spLocks noGrp="1"/>
          </p:cNvSpPr>
          <p:nvPr>
            <p:ph type="body" idx="1"/>
          </p:nvPr>
        </p:nvSpPr>
        <p:spPr bwMode="auto">
          <a:xfrm>
            <a:off x="487885" y="4789210"/>
            <a:ext cx="5760000" cy="4750470"/>
          </a:xfrm>
          <a:noFill/>
        </p:spPr>
        <p:txBody>
          <a:bodyPr wrap="square" numCol="1" anchor="t" anchorCtr="0" compatLnSpc="1">
            <a:prstTxWarp prst="textNoShape">
              <a:avLst/>
            </a:prstTxWarp>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裏付けをとっていく調査そのものをさしていること、その要素に、本人の安否確認（直接面接）、虐待に関する情報や高齢者、養護者等の意向・状況の確認、関係機関からの情報収集の三要素があることを伝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事実確認は、区市町村・地域包括支援センターが行うものであるため、ケアマネジャー・民生委員任せにすることはないと強調することがポイント。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（区市町村や地域包括支援センター等による訪問への同席や、主治医等の関係機関・関係者等への情報収集に協力をしていただくことはある）</a:t>
            </a:r>
            <a:endParaRPr lang="en-US" altLang="ja-JP" dirty="0">
              <a:latin typeface="ＭＳ Ｐ明朝" charset="-128"/>
              <a:ea typeface="ＭＳ Ｐ明朝" charset="-128"/>
            </a:endParaRPr>
          </a:p>
          <a:p>
            <a:endParaRPr lang="en-US" altLang="ja-JP" b="1" u="sng" dirty="0">
              <a:latin typeface="ＭＳ Ｐ明朝" charset="-128"/>
              <a:ea typeface="ＭＳ Ｐ明朝" charset="-128"/>
            </a:endParaRPr>
          </a:p>
          <a:p>
            <a:pPr eaLnBrk="1" hangingPunct="1"/>
            <a:endParaRPr lang="ja-JP" altLang="en-US" dirty="0"/>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57</a:t>
            </a:fld>
            <a:endParaRPr kumimoji="1" lang="ja-JP" altLang="en-US"/>
          </a:p>
        </p:txBody>
      </p:sp>
    </p:spTree>
    <p:extLst>
      <p:ext uri="{BB962C8B-B14F-4D97-AF65-F5344CB8AC3E}">
        <p14:creationId xmlns:p14="http://schemas.microsoft.com/office/powerpoint/2010/main" val="5411901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87885" y="4861181"/>
            <a:ext cx="5760000" cy="4678494"/>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ケアマネジャーが地域包括支援センターや区市町村に対して、虐待に関する情報を提供することは義務であること</a:t>
            </a:r>
            <a:r>
              <a:rPr lang="ja-JP" altLang="en-US" strike="sngStrike" dirty="0">
                <a:latin typeface="ＭＳ Ｐ明朝" charset="-128"/>
                <a:ea typeface="ＭＳ Ｐ明朝" charset="-128"/>
              </a:rPr>
              <a:t>。</a:t>
            </a:r>
            <a:endParaRPr lang="en-US" altLang="ja-JP" strike="sngStrike"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3961">
              <a:defRPr/>
            </a:pPr>
            <a:r>
              <a:rPr lang="ja-JP" altLang="en-US" strike="noStrike" dirty="0">
                <a:latin typeface="ＭＳ Ｐ明朝" charset="-128"/>
                <a:ea typeface="ＭＳ Ｐ明朝" charset="-128"/>
              </a:rPr>
              <a:t>高齢者虐待防止法の第９条１項により、個人情報保護法の例外規定に該当すること。そのため、</a:t>
            </a:r>
            <a:r>
              <a:rPr lang="ja-JP" altLang="en-US" dirty="0">
                <a:latin typeface="ＭＳ Ｐ明朝" charset="-128"/>
                <a:ea typeface="ＭＳ Ｐ明朝" charset="-128"/>
              </a:rPr>
              <a:t>区市町村・地域包括支援センターに対して情報提供ができること、しなければならないことを伝え、そのあとに、ただし第９条１項の定める機関が限定されていることや取り扱う情報は目的を特定する必要があるため、個人情報の扱いや虐待対応の中で知りえた情報の扱いに注意する</a:t>
            </a:r>
            <a:r>
              <a:rPr lang="ja-JP" altLang="en-US">
                <a:latin typeface="ＭＳ Ｐ明朝" charset="-128"/>
                <a:ea typeface="ＭＳ Ｐ明朝" charset="-128"/>
              </a:rPr>
              <a:t>事。</a:t>
            </a:r>
            <a:endParaRPr lang="en-US" altLang="ja-JP" strike="sngStrike" dirty="0">
              <a:latin typeface="ＭＳ Ｐ明朝" charset="-128"/>
              <a:ea typeface="ＭＳ Ｐ明朝" charset="-128"/>
            </a:endParaRPr>
          </a:p>
          <a:p>
            <a:r>
              <a:rPr kumimoji="1" lang="ja-JP" altLang="en-US" dirty="0"/>
              <a:t>個人情報保護法違反の罰則ありと口頭で伝えると良い。</a:t>
            </a:r>
            <a:endParaRPr kumimoji="1" lang="en-US" altLang="ja-JP" dirty="0"/>
          </a:p>
          <a:p>
            <a:endParaRPr kumimoji="1" lang="en-US" altLang="ja-JP" dirty="0"/>
          </a:p>
          <a:p>
            <a:r>
              <a:rPr kumimoji="1" lang="en-US" altLang="ja-JP" dirty="0"/>
              <a:t>R5</a:t>
            </a:r>
            <a:r>
              <a:rPr kumimoji="1" lang="ja-JP" altLang="en-US" dirty="0"/>
              <a:t>　個人情報保護法の例外規定第２７条に該当すること、第１７条・１８条の説明追加</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58</a:t>
            </a:fld>
            <a:endParaRPr kumimoji="1" lang="ja-JP" altLang="en-US"/>
          </a:p>
        </p:txBody>
      </p:sp>
    </p:spTree>
    <p:extLst>
      <p:ext uri="{BB962C8B-B14F-4D97-AF65-F5344CB8AC3E}">
        <p14:creationId xmlns:p14="http://schemas.microsoft.com/office/powerpoint/2010/main" val="239601261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941388"/>
            <a:ext cx="4440237" cy="3328987"/>
          </a:xfrm>
        </p:spPr>
      </p:sp>
      <p:sp>
        <p:nvSpPr>
          <p:cNvPr id="3" name="ノート プレースホルダー 2"/>
          <p:cNvSpPr>
            <a:spLocks noGrp="1"/>
          </p:cNvSpPr>
          <p:nvPr>
            <p:ph type="body" idx="1"/>
          </p:nvPr>
        </p:nvSpPr>
        <p:spPr>
          <a:xfrm>
            <a:off x="487885" y="4861181"/>
            <a:ext cx="5760000" cy="4678494"/>
          </a:xfrm>
        </p:spPr>
        <p:txBody>
          <a:bodyPr/>
          <a:lstStyle/>
          <a:p>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solidFill>
                  <a:schemeClr val="tx1"/>
                </a:solidFill>
              </a:rPr>
              <a:t>・ケアマネジャーが気になることを包括や区市町村に相談・通報する際に伝えていただく内容のポイントを伝えること</a:t>
            </a:r>
            <a:endParaRPr kumimoji="1"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＜説明のポイントや説明例＞</a:t>
            </a:r>
            <a:endParaRPr kumimoji="1" lang="en-US" altLang="ja-JP" dirty="0">
              <a:solidFill>
                <a:schemeClr val="tx1"/>
              </a:solidFill>
            </a:endParaRPr>
          </a:p>
          <a:p>
            <a:r>
              <a:rPr kumimoji="1" lang="ja-JP" altLang="en-US" dirty="0">
                <a:solidFill>
                  <a:schemeClr val="tx1"/>
                </a:solidFill>
              </a:rPr>
              <a:t>・見るだけではなく、直接会って話してその「反応」を見ることが大切である。</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59</a:t>
            </a:fld>
            <a:endParaRPr kumimoji="1" lang="ja-JP" altLang="en-US"/>
          </a:p>
        </p:txBody>
      </p:sp>
    </p:spTree>
    <p:extLst>
      <p:ext uri="{BB962C8B-B14F-4D97-AF65-F5344CB8AC3E}">
        <p14:creationId xmlns:p14="http://schemas.microsoft.com/office/powerpoint/2010/main" val="2825677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911225" y="741363"/>
            <a:ext cx="4937125" cy="3702050"/>
          </a:xfrm>
          <a:ln/>
        </p:spPr>
      </p:sp>
      <p:sp>
        <p:nvSpPr>
          <p:cNvPr id="101379" name="ノート プレースホルダ 2"/>
          <p:cNvSpPr>
            <a:spLocks noGrp="1"/>
          </p:cNvSpPr>
          <p:nvPr>
            <p:ph type="body" idx="1"/>
          </p:nvPr>
        </p:nvSpPr>
        <p:spPr>
          <a:xfrm>
            <a:off x="206672" y="4653105"/>
            <a:ext cx="6322422"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ここから先は、虐待の種別ごとに虐待のとらえ方のポイントや具体例を話していくスライドとなる。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具体例は「厚生労働省マニュアル （</a:t>
            </a:r>
            <a:r>
              <a:rPr lang="en-US" altLang="ja-JP" dirty="0">
                <a:latin typeface="ＭＳ Ｐ明朝" charset="-128"/>
                <a:ea typeface="ＭＳ Ｐ明朝" charset="-128"/>
              </a:rPr>
              <a:t>R5</a:t>
            </a:r>
            <a:r>
              <a:rPr lang="ja-JP" altLang="en-US" dirty="0">
                <a:latin typeface="ＭＳ Ｐ明朝" charset="-128"/>
                <a:ea typeface="ＭＳ Ｐ明朝" charset="-128"/>
              </a:rPr>
              <a:t>）</a:t>
            </a:r>
            <a:r>
              <a:rPr lang="en-US" altLang="ja-JP" dirty="0">
                <a:latin typeface="ＭＳ Ｐ明朝" charset="-128"/>
                <a:ea typeface="ＭＳ Ｐ明朝" charset="-128"/>
                <a:cs typeface="Arial" charset="0"/>
              </a:rPr>
              <a:t>p.8</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9</a:t>
            </a:r>
            <a:r>
              <a:rPr lang="ja-JP" altLang="en-US" dirty="0">
                <a:latin typeface="ＭＳ Ｐ明朝" charset="-128"/>
                <a:ea typeface="ＭＳ Ｐ明朝" charset="-128"/>
                <a:cs typeface="Arial" charset="0"/>
              </a:rPr>
              <a:t>」か</a:t>
            </a:r>
            <a:r>
              <a:rPr lang="ja-JP" altLang="en-US" dirty="0">
                <a:latin typeface="ＭＳ Ｐ明朝" charset="-128"/>
                <a:ea typeface="ＭＳ Ｐ明朝" charset="-128"/>
              </a:rPr>
              <a:t>らの具体例。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虐待の具体例をしっかりと頭に入れてもらうことが、早期発見につながる。</a:t>
            </a:r>
            <a:endParaRPr lang="en-US" altLang="ja-JP" dirty="0">
              <a:latin typeface="ＭＳ Ｐ明朝" charset="-128"/>
              <a:ea typeface="ＭＳ Ｐ明朝" charset="-128"/>
            </a:endParaRPr>
          </a:p>
          <a:p>
            <a:r>
              <a:rPr lang="ja-JP" altLang="en-US" dirty="0">
                <a:latin typeface="ＭＳ Ｐ明朝" charset="-128"/>
                <a:ea typeface="ＭＳ Ｐ明朝" charset="-128"/>
              </a:rPr>
              <a:t>大渕修一 監修（</a:t>
            </a:r>
            <a:r>
              <a:rPr lang="en-US" altLang="ja-JP" dirty="0">
                <a:latin typeface="ＭＳ Ｐ明朝" charset="-128"/>
                <a:ea typeface="ＭＳ Ｐ明朝" charset="-128"/>
              </a:rPr>
              <a:t>2008</a:t>
            </a:r>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高齢者虐待対応・権利擁護 実践ハンドブック</a:t>
            </a:r>
            <a:r>
              <a:rPr lang="en-US" altLang="ja-JP" dirty="0">
                <a:latin typeface="ＭＳ Ｐ明朝" charset="-128"/>
                <a:ea typeface="ＭＳ Ｐ明朝" charset="-128"/>
              </a:rPr>
              <a:t>』</a:t>
            </a:r>
            <a:r>
              <a:rPr lang="ja-JP" altLang="en-US" dirty="0">
                <a:latin typeface="ＭＳ Ｐ明朝" charset="-128"/>
                <a:ea typeface="ＭＳ Ｐ明朝" charset="-128"/>
              </a:rPr>
              <a:t>法研出版の</a:t>
            </a:r>
            <a:r>
              <a:rPr lang="en-US" altLang="ja-JP" dirty="0">
                <a:latin typeface="ＭＳ Ｐ明朝" charset="-128"/>
                <a:ea typeface="ＭＳ Ｐ明朝" charset="-128"/>
                <a:cs typeface="Arial" charset="0"/>
              </a:rPr>
              <a:t>p.12</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p.21</a:t>
            </a:r>
            <a:r>
              <a:rPr lang="ja-JP" altLang="en-US" dirty="0" err="1">
                <a:latin typeface="ＭＳ Ｐ明朝" charset="-128"/>
                <a:ea typeface="ＭＳ Ｐ明朝" charset="-128"/>
              </a:rPr>
              <a:t>にも</a:t>
            </a:r>
            <a:r>
              <a:rPr lang="ja-JP" altLang="en-US" dirty="0">
                <a:latin typeface="ＭＳ Ｐ明朝" charset="-128"/>
                <a:ea typeface="ＭＳ Ｐ明朝" charset="-128"/>
              </a:rPr>
              <a:t>各虐待の説明ポイントが詳しく記載さているので、参照されたい。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傷やアザだけでなく</a:t>
            </a:r>
            <a:r>
              <a:rPr lang="ja-JP" altLang="en-US" b="1" dirty="0">
                <a:latin typeface="ＭＳ Ｐ明朝" charset="-128"/>
                <a:ea typeface="ＭＳ Ｐ明朝" charset="-128"/>
              </a:rPr>
              <a:t>「痛みを与える」</a:t>
            </a:r>
            <a:r>
              <a:rPr lang="ja-JP" altLang="en-US" dirty="0">
                <a:latin typeface="ＭＳ Ｐ明朝" charset="-128"/>
                <a:ea typeface="ＭＳ Ｐ明朝" charset="-128"/>
              </a:rPr>
              <a:t>行為とされているところを重点的に説明。</a:t>
            </a:r>
            <a:endParaRPr lang="en-US" altLang="ja-JP" dirty="0">
              <a:latin typeface="ＭＳ Ｐ明朝" charset="-128"/>
              <a:ea typeface="ＭＳ Ｐ明朝" charset="-128"/>
            </a:endParaRPr>
          </a:p>
          <a:p>
            <a:r>
              <a:rPr lang="ja-JP" altLang="en-US" b="1" dirty="0">
                <a:latin typeface="ＭＳ Ｐ明朝" charset="-128"/>
                <a:ea typeface="ＭＳ Ｐ明朝" charset="-128"/>
              </a:rPr>
              <a:t>「殴る、蹴るだけでなく、平手打ちする、つねる」</a:t>
            </a:r>
            <a:r>
              <a:rPr lang="ja-JP" altLang="en-US" dirty="0">
                <a:latin typeface="ＭＳ Ｐ明朝" charset="-128"/>
                <a:ea typeface="ＭＳ Ｐ明朝" charset="-128"/>
              </a:rPr>
              <a:t>も</a:t>
            </a:r>
            <a:endParaRPr lang="en-US" altLang="ja-JP" dirty="0">
              <a:latin typeface="ＭＳ Ｐ明朝" charset="-128"/>
              <a:ea typeface="ＭＳ Ｐ明朝" charset="-128"/>
            </a:endParaRPr>
          </a:p>
          <a:p>
            <a:r>
              <a:rPr lang="ja-JP" altLang="en-US" dirty="0">
                <a:latin typeface="ＭＳ Ｐ明朝" charset="-128"/>
                <a:ea typeface="ＭＳ Ｐ明朝" charset="-128"/>
              </a:rPr>
              <a:t>身体的虐待の具体例に挙がっていることを説明。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また、実際に外傷が生じたか、生じないかではなく、本人に物が当たらなくても、</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本人がいる方に物を投げつけたり、刃物などをチラつかせたり、振り回したり、突きつけたりするような、</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「外傷の生じるおそれのある暴行」</a:t>
            </a:r>
            <a:r>
              <a:rPr lang="ja-JP" altLang="en-US" dirty="0">
                <a:latin typeface="ＭＳ Ｐ明朝" charset="-128"/>
                <a:ea typeface="ＭＳ Ｐ明朝" charset="-128"/>
              </a:rPr>
              <a:t>も身体的虐待にあたることも説明</a:t>
            </a:r>
            <a:endParaRPr lang="en-US" altLang="ja-JP" dirty="0">
              <a:latin typeface="ＭＳ Ｐ明朝" charset="-128"/>
              <a:ea typeface="ＭＳ Ｐ明朝" charset="-128"/>
            </a:endParaRPr>
          </a:p>
          <a:p>
            <a:r>
              <a:rPr lang="ja-JP" altLang="en-US" dirty="0">
                <a:latin typeface="ＭＳ Ｐ明朝" charset="-128"/>
                <a:ea typeface="ＭＳ Ｐ明朝" charset="-128"/>
              </a:rPr>
              <a:t>（厚生労働省マニュアル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ｐ</a:t>
            </a:r>
            <a:r>
              <a:rPr lang="en-US" altLang="ja-JP" dirty="0">
                <a:latin typeface="ＭＳ Ｐ明朝" charset="-128"/>
                <a:ea typeface="ＭＳ Ｐ明朝" charset="-128"/>
              </a:rPr>
              <a:t>.9※1</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a:t>
            </a:fld>
            <a:endParaRPr kumimoji="1" lang="ja-JP" altLang="en-US"/>
          </a:p>
        </p:txBody>
      </p:sp>
    </p:spTree>
    <p:extLst>
      <p:ext uri="{BB962C8B-B14F-4D97-AF65-F5344CB8AC3E}">
        <p14:creationId xmlns:p14="http://schemas.microsoft.com/office/powerpoint/2010/main" val="349244967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822325"/>
            <a:ext cx="4440237" cy="3328988"/>
          </a:xfrm>
        </p:spPr>
      </p:sp>
      <p:sp>
        <p:nvSpPr>
          <p:cNvPr id="3" name="ノート プレースホルダー 2"/>
          <p:cNvSpPr>
            <a:spLocks noGrp="1"/>
          </p:cNvSpPr>
          <p:nvPr>
            <p:ph type="body" idx="1"/>
          </p:nvPr>
        </p:nvSpPr>
        <p:spPr>
          <a:xfrm>
            <a:off x="451881" y="4501156"/>
            <a:ext cx="5832000" cy="4750470"/>
          </a:xfrm>
        </p:spPr>
        <p:txBody>
          <a:bodyPr/>
          <a:lstStyle/>
          <a:p>
            <a:pPr defTabSz="911890"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11890" eaLnBrk="1" fontAlgn="auto" hangingPunct="1">
              <a:spcBef>
                <a:spcPts val="0"/>
              </a:spcBef>
              <a:spcAft>
                <a:spcPts val="0"/>
              </a:spcAft>
              <a:defRPr/>
            </a:pPr>
            <a:r>
              <a:rPr kumimoji="1" lang="ja-JP" altLang="en-US" dirty="0"/>
              <a:t>・声掛けの反応は、質問に正答できるかどうか（認知機能の低下疑い）とは別に考えます。</a:t>
            </a:r>
            <a:endParaRPr kumimoji="1" lang="en-US" altLang="ja-JP" dirty="0"/>
          </a:p>
          <a:p>
            <a:pPr defTabSz="911890" eaLnBrk="1" fontAlgn="auto" hangingPunct="1">
              <a:spcBef>
                <a:spcPts val="0"/>
              </a:spcBef>
              <a:spcAft>
                <a:spcPts val="0"/>
              </a:spcAft>
              <a:defRPr/>
            </a:pPr>
            <a:r>
              <a:rPr kumimoji="1" lang="ja-JP" altLang="en-US" dirty="0"/>
              <a:t>・本人に倦怠感の自覚症状がなくても、身体の動きや表情からも汲み取りましょう。</a:t>
            </a:r>
            <a:endParaRPr kumimoji="1" lang="en-US" altLang="ja-JP" dirty="0"/>
          </a:p>
          <a:p>
            <a:pPr defTabSz="911890" eaLnBrk="1" fontAlgn="auto" hangingPunct="1">
              <a:spcBef>
                <a:spcPts val="0"/>
              </a:spcBef>
              <a:spcAft>
                <a:spcPts val="0"/>
              </a:spcAft>
              <a:defRPr/>
            </a:pPr>
            <a:r>
              <a:rPr kumimoji="1" lang="ja-JP" altLang="en-US" dirty="0"/>
              <a:t>・体調確認をしながら生活状況や認知機能に関する情報収集も併せてできると良いでしょう。</a:t>
            </a:r>
            <a:endParaRPr kumimoji="1" lang="en-US" altLang="ja-JP" dirty="0"/>
          </a:p>
          <a:p>
            <a:r>
              <a:rPr kumimoji="1" lang="ja-JP" altLang="en-US" dirty="0"/>
              <a:t>・体調不良があった場合は早急にかかりつけ医等に連絡しましょう。</a:t>
            </a:r>
            <a:endParaRPr kumimoji="1" lang="en-US" altLang="ja-JP" dirty="0"/>
          </a:p>
          <a:p>
            <a:endParaRPr kumimoji="1" lang="en-US" altLang="ja-JP" dirty="0"/>
          </a:p>
          <a:p>
            <a:r>
              <a:rPr kumimoji="1" lang="en-US" altLang="ja-JP" dirty="0"/>
              <a:t>※</a:t>
            </a:r>
            <a:r>
              <a:rPr kumimoji="1" lang="ja-JP" altLang="en-US" dirty="0"/>
              <a:t>写真に撮る際の留意点等、記録をとる際のポイント例をスライド</a:t>
            </a:r>
            <a:r>
              <a:rPr kumimoji="1" lang="en-US" altLang="ja-JP" dirty="0"/>
              <a:t>66</a:t>
            </a:r>
            <a:r>
              <a:rPr kumimoji="1" lang="ja-JP" altLang="en-US" dirty="0"/>
              <a:t>に載せているため、詳細はスライド</a:t>
            </a:r>
            <a:r>
              <a:rPr kumimoji="1" lang="en-US" altLang="ja-JP" dirty="0"/>
              <a:t>64</a:t>
            </a:r>
            <a:r>
              <a:rPr kumimoji="1" lang="ja-JP" altLang="en-US" dirty="0"/>
              <a:t>で一緒に説明ができる。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60</a:t>
            </a:fld>
            <a:endParaRPr kumimoji="1" lang="ja-JP" altLang="en-US"/>
          </a:p>
        </p:txBody>
      </p:sp>
    </p:spTree>
    <p:extLst>
      <p:ext uri="{BB962C8B-B14F-4D97-AF65-F5344CB8AC3E}">
        <p14:creationId xmlns:p14="http://schemas.microsoft.com/office/powerpoint/2010/main" val="36699615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a:xfrm>
            <a:off x="559885" y="4861181"/>
            <a:ext cx="5688000" cy="4678494"/>
          </a:xfrm>
        </p:spPr>
        <p:txBody>
          <a:bodyPr/>
          <a:lstStyle/>
          <a:p>
            <a:pPr defTabSz="911890"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・ケアマネジャーの基礎資格が医療職でない場合などに、気を付けていただきたい点を伝えるスライド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・身体に触れたり、衣類を脱いでもらわないと確認できない場所や内容等はかかりつけ医等の医療職に報告・確認を求めましょう。</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61</a:t>
            </a:fld>
            <a:endParaRPr kumimoji="1" lang="ja-JP" altLang="en-US"/>
          </a:p>
        </p:txBody>
      </p:sp>
    </p:spTree>
    <p:extLst>
      <p:ext uri="{BB962C8B-B14F-4D97-AF65-F5344CB8AC3E}">
        <p14:creationId xmlns:p14="http://schemas.microsoft.com/office/powerpoint/2010/main" val="197314429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a:xfrm>
            <a:off x="487885" y="4789210"/>
            <a:ext cx="5760000" cy="4750470"/>
          </a:xfrm>
        </p:spPr>
        <p:txBody>
          <a:bodyPr/>
          <a:lstStyle/>
          <a:p>
            <a:pPr defTabSz="911890"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に「水分は摂れていますか？」と質問すると、「（水は）飲んでない」と答えることがあります。「水やお茶、ジュース等何でも良いので飲み物は？」と尋ねると答えて貰いやすくなります。あくまでも脱水リスクを把握するための質問です。塩分や糖分の多いものを摂取しているようであれば、味覚の変化や食生活の乱れに留意していきます。</a:t>
            </a:r>
            <a:endParaRPr kumimoji="1" lang="en-US" altLang="ja-JP" dirty="0"/>
          </a:p>
          <a:p>
            <a:pPr defTabSz="911890">
              <a:defRPr/>
            </a:pPr>
            <a:r>
              <a:rPr kumimoji="1" lang="ja-JP" altLang="en-US" dirty="0"/>
              <a:t>・口渇は自覚を伴わないことが多くみられます。</a:t>
            </a:r>
          </a:p>
          <a:p>
            <a:pPr defTabSz="911890">
              <a:defRPr/>
            </a:pPr>
            <a:r>
              <a:rPr lang="ja-JP" altLang="en-US" dirty="0"/>
              <a:t>・尿失禁がありそうだが、数日間交換していないと思われるリハビリパンツや尿取りパッドの汚染がわずかしかない。放置して乾燥していたとしても尿の色が濃そう等から、排尿量、回数の様子をみることもできます。</a:t>
            </a:r>
            <a:endParaRPr lang="en-US" altLang="ja-JP" dirty="0"/>
          </a:p>
          <a:p>
            <a:pPr defTabSz="911890">
              <a:defRPr/>
            </a:pPr>
            <a:r>
              <a:rPr lang="ja-JP" altLang="en-US" dirty="0"/>
              <a:t>・便秘は水分や食事摂取量の減少の目安にもなります。下痢や嘔吐があれば脱水リスクが高まるため、かかりつけ医等の医療職との共有が必要です。</a:t>
            </a:r>
            <a:endParaRPr lang="en-US" altLang="ja-JP" dirty="0"/>
          </a:p>
          <a:p>
            <a:pPr defTabSz="911890">
              <a:defRPr/>
            </a:pPr>
            <a:r>
              <a:rPr lang="ja-JP" altLang="en-US" dirty="0"/>
              <a:t>・嘔吐がなくても、吐き気等の気分不快があれば、体調不良の目安や今後経口摂取量が減少するリスクがあるので、注意が必要です。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62</a:t>
            </a:fld>
            <a:endParaRPr kumimoji="1" lang="ja-JP" altLang="en-US"/>
          </a:p>
        </p:txBody>
      </p:sp>
    </p:spTree>
    <p:extLst>
      <p:ext uri="{BB962C8B-B14F-4D97-AF65-F5344CB8AC3E}">
        <p14:creationId xmlns:p14="http://schemas.microsoft.com/office/powerpoint/2010/main" val="367005276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23950" y="747713"/>
            <a:ext cx="4700588" cy="3525837"/>
          </a:xfrm>
        </p:spPr>
      </p:sp>
      <p:sp>
        <p:nvSpPr>
          <p:cNvPr id="3" name="ノート プレースホルダー 2"/>
          <p:cNvSpPr>
            <a:spLocks noGrp="1"/>
          </p:cNvSpPr>
          <p:nvPr>
            <p:ph type="body" idx="1"/>
          </p:nvPr>
        </p:nvSpPr>
        <p:spPr>
          <a:xfrm>
            <a:off x="487885" y="4861181"/>
            <a:ext cx="5760000" cy="4678494"/>
          </a:xfrm>
        </p:spPr>
        <p:txBody>
          <a:bodyPr/>
          <a:lstStyle/>
          <a:p>
            <a:pPr defTabSz="911890"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lang="ja-JP" altLang="en-US" dirty="0">
                <a:solidFill>
                  <a:prstClr val="black"/>
                </a:solidFill>
                <a:latin typeface="ＭＳ Ｐ明朝" panose="02020600040205080304" pitchFamily="18" charset="-128"/>
                <a:cs typeface="Times New Roman" panose="02020603050405020304" pitchFamily="18" charset="0"/>
              </a:rPr>
              <a:t>・体調不良等となっている理由が、</a:t>
            </a:r>
            <a:r>
              <a:rPr lang="ja-JP" altLang="ja-JP" dirty="0">
                <a:solidFill>
                  <a:prstClr val="black"/>
                </a:solidFill>
                <a:latin typeface="ＭＳ Ｐ明朝" panose="02020600040205080304" pitchFamily="18" charset="-128"/>
                <a:cs typeface="Times New Roman" panose="02020603050405020304" pitchFamily="18" charset="0"/>
              </a:rPr>
              <a:t>入浴等の清潔動作ができない</a:t>
            </a:r>
            <a:r>
              <a:rPr lang="ja-JP" altLang="en-US" dirty="0">
                <a:solidFill>
                  <a:prstClr val="black"/>
                </a:solidFill>
                <a:latin typeface="ＭＳ Ｐ明朝" panose="02020600040205080304" pitchFamily="18" charset="-128"/>
                <a:cs typeface="Times New Roman" panose="02020603050405020304" pitchFamily="18" charset="0"/>
              </a:rPr>
              <a:t>の</a:t>
            </a:r>
            <a:r>
              <a:rPr lang="ja-JP" altLang="ja-JP" dirty="0">
                <a:solidFill>
                  <a:prstClr val="black"/>
                </a:solidFill>
                <a:latin typeface="ＭＳ Ｐ明朝" panose="02020600040205080304" pitchFamily="18" charset="-128"/>
                <a:cs typeface="Times New Roman" panose="02020603050405020304" pitchFamily="18" charset="0"/>
              </a:rPr>
              <a:t>か、排泄時の問題なのか、衛生観念の欠如等長年の習慣なのか、</a:t>
            </a:r>
            <a:r>
              <a:rPr lang="ja-JP" altLang="en-US" dirty="0">
                <a:solidFill>
                  <a:prstClr val="black"/>
                </a:solidFill>
                <a:latin typeface="ＭＳ Ｐ明朝" panose="02020600040205080304" pitchFamily="18" charset="-128"/>
                <a:cs typeface="Times New Roman" panose="02020603050405020304" pitchFamily="18" charset="0"/>
              </a:rPr>
              <a:t>倦怠感等体調不良により清潔動作が出来ないのか、</a:t>
            </a:r>
            <a:r>
              <a:rPr lang="ja-JP" altLang="ja-JP" dirty="0">
                <a:solidFill>
                  <a:prstClr val="black"/>
                </a:solidFill>
                <a:latin typeface="ＭＳ Ｐ明朝" panose="02020600040205080304" pitchFamily="18" charset="-128"/>
                <a:cs typeface="Times New Roman" panose="02020603050405020304" pitchFamily="18" charset="0"/>
              </a:rPr>
              <a:t>爪が伸び過ぎていないか（セルフケア能力）、</a:t>
            </a:r>
            <a:r>
              <a:rPr lang="ja-JP" altLang="en-US" dirty="0">
                <a:solidFill>
                  <a:prstClr val="black"/>
                </a:solidFill>
                <a:latin typeface="ＭＳ Ｐ明朝" panose="02020600040205080304" pitchFamily="18" charset="-128"/>
                <a:cs typeface="Times New Roman" panose="02020603050405020304" pitchFamily="18" charset="0"/>
              </a:rPr>
              <a:t>経済的な課題や金銭管理能力の課題で衣類が買えない、光熱水費の節約等をしているのか等</a:t>
            </a:r>
            <a:r>
              <a:rPr lang="ja-JP" altLang="ja-JP" dirty="0">
                <a:solidFill>
                  <a:prstClr val="black"/>
                </a:solidFill>
                <a:latin typeface="ＭＳ Ｐ明朝" panose="02020600040205080304" pitchFamily="18" charset="-128"/>
                <a:cs typeface="Times New Roman" panose="02020603050405020304" pitchFamily="18" charset="0"/>
              </a:rPr>
              <a:t>支援の必要性や方向性</a:t>
            </a:r>
            <a:r>
              <a:rPr lang="ja-JP" altLang="en-US" dirty="0">
                <a:solidFill>
                  <a:prstClr val="black"/>
                </a:solidFill>
                <a:latin typeface="ＭＳ Ｐ明朝" panose="02020600040205080304" pitchFamily="18" charset="-128"/>
                <a:cs typeface="Times New Roman" panose="02020603050405020304" pitchFamily="18" charset="0"/>
              </a:rPr>
              <a:t>を</a:t>
            </a:r>
            <a:r>
              <a:rPr lang="ja-JP" altLang="ja-JP" dirty="0">
                <a:solidFill>
                  <a:prstClr val="black"/>
                </a:solidFill>
                <a:latin typeface="ＭＳ Ｐ明朝" panose="02020600040205080304" pitchFamily="18" charset="-128"/>
                <a:cs typeface="Times New Roman" panose="02020603050405020304" pitchFamily="18" charset="0"/>
              </a:rPr>
              <a:t>検討</a:t>
            </a:r>
            <a:r>
              <a:rPr lang="ja-JP" altLang="en-US" dirty="0">
                <a:solidFill>
                  <a:prstClr val="black"/>
                </a:solidFill>
                <a:latin typeface="ＭＳ Ｐ明朝" panose="02020600040205080304" pitchFamily="18" charset="-128"/>
                <a:cs typeface="Times New Roman" panose="02020603050405020304" pitchFamily="18" charset="0"/>
              </a:rPr>
              <a:t>する情報になります。理由を探ることは大切です。</a:t>
            </a:r>
            <a:endParaRPr kumimoji="1" lang="ja-JP" altLang="en-US"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63</a:t>
            </a:fld>
            <a:endParaRPr kumimoji="1" lang="ja-JP" altLang="en-US"/>
          </a:p>
        </p:txBody>
      </p:sp>
    </p:spTree>
    <p:extLst>
      <p:ext uri="{BB962C8B-B14F-4D97-AF65-F5344CB8AC3E}">
        <p14:creationId xmlns:p14="http://schemas.microsoft.com/office/powerpoint/2010/main" val="186589103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a:xfrm>
            <a:off x="487885" y="4933167"/>
            <a:ext cx="5760000" cy="4606516"/>
          </a:xfrm>
        </p:spPr>
        <p:txBody>
          <a:bodyPr/>
          <a:lstStyle/>
          <a:p>
            <a:pPr defTabSz="911890"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・ケアマネジャーの基礎資格が医療職でない場合、低栄養の可能性に気を付けていただきたい点を伝えるスライド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11890">
              <a:defRPr/>
            </a:pPr>
            <a:r>
              <a:rPr kumimoji="1" lang="ja-JP" altLang="en-US" dirty="0"/>
              <a:t>・低栄養の状態は、褥創や浮腫の要因にもなります。</a:t>
            </a:r>
            <a:endParaRPr kumimoji="1" lang="en-US" altLang="ja-JP" dirty="0"/>
          </a:p>
          <a:p>
            <a:endParaRPr lang="en-US" altLang="ja-JP" dirty="0"/>
          </a:p>
          <a:p>
            <a:r>
              <a:rPr lang="ja-JP" altLang="en-US" dirty="0"/>
              <a:t>・</a:t>
            </a:r>
            <a:r>
              <a:rPr lang="ja-JP" altLang="ja-JP" dirty="0"/>
              <a:t>身長・体重が測定できない場合</a:t>
            </a:r>
            <a:r>
              <a:rPr lang="ja-JP" altLang="en-US" dirty="0"/>
              <a:t>もあります。その場合は上腕周囲長（二の腕まわりの長さ）や</a:t>
            </a:r>
            <a:r>
              <a:rPr lang="ja-JP" altLang="ja-JP" dirty="0"/>
              <a:t>上腕三頭筋部皮下脂肪厚</a:t>
            </a:r>
            <a:r>
              <a:rPr lang="ja-JP" altLang="en-US" dirty="0"/>
              <a:t>（二の腕の皮下脂肪）</a:t>
            </a:r>
            <a:r>
              <a:rPr lang="ja-JP" altLang="ja-JP" dirty="0"/>
              <a:t>が標準より低下していないか等</a:t>
            </a:r>
            <a:r>
              <a:rPr lang="ja-JP" altLang="en-US" dirty="0"/>
              <a:t>での確認方法もあることを知っておくとよいでしょう。</a:t>
            </a:r>
            <a:endParaRPr lang="en-US" altLang="ja-JP" dirty="0"/>
          </a:p>
          <a:p>
            <a:endParaRPr lang="en-US" altLang="ja-JP" dirty="0"/>
          </a:p>
          <a:p>
            <a:r>
              <a:rPr lang="ja-JP" altLang="en-US" dirty="0"/>
              <a:t>・デイサービスなどを利用している場合は、体重と身長を測っていただき、過去のデータと比較することが可能です。グラフ化していただくと、より分かり易く、虐待の根拠資料としても有効なものとなるため、協力を仰ぐことも伝えるとよいでしょう。</a:t>
            </a:r>
            <a:endParaRPr lang="en-US" altLang="ja-JP" dirty="0"/>
          </a:p>
          <a:p>
            <a:endParaRPr lang="en-US" altLang="ja-JP" dirty="0"/>
          </a:p>
          <a:p>
            <a:r>
              <a:rPr lang="en-US" altLang="ja-JP" dirty="0"/>
              <a:t>R5</a:t>
            </a:r>
            <a:r>
              <a:rPr lang="ja-JP" altLang="en-US" dirty="0"/>
              <a:t>改訂</a:t>
            </a:r>
            <a:endParaRPr lang="ja-JP"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64</a:t>
            </a:fld>
            <a:endParaRPr kumimoji="1" lang="ja-JP" altLang="en-US"/>
          </a:p>
        </p:txBody>
      </p:sp>
    </p:spTree>
    <p:extLst>
      <p:ext uri="{BB962C8B-B14F-4D97-AF65-F5344CB8AC3E}">
        <p14:creationId xmlns:p14="http://schemas.microsoft.com/office/powerpoint/2010/main" val="345823059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a:xfrm>
            <a:off x="487885" y="4933167"/>
            <a:ext cx="5760000" cy="4606516"/>
          </a:xfrm>
        </p:spPr>
        <p:txBody>
          <a:bodyPr/>
          <a:lstStyle/>
          <a:p>
            <a:pPr defTabSz="911890"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・ケアマネジャーの基礎資格が医療職でない場合、傷・あざの状態に気を付けていただきたい点を伝えるスライド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・高齢者の場合、出血しやすい薬を飲んでいる場合があり、たたかれるなどしてできた痣なのか、出血しやすい薬を服用しているためあざになっていることがあります。</a:t>
            </a:r>
            <a:endParaRPr kumimoji="1" lang="en-US" altLang="ja-JP" dirty="0"/>
          </a:p>
          <a:p>
            <a:r>
              <a:rPr kumimoji="1" lang="ja-JP" altLang="en-US" dirty="0"/>
              <a:t>そのため、飲んでいる薬名を把握することは、重要です。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65</a:t>
            </a:fld>
            <a:endParaRPr kumimoji="1" lang="ja-JP" altLang="en-US"/>
          </a:p>
        </p:txBody>
      </p:sp>
    </p:spTree>
    <p:extLst>
      <p:ext uri="{BB962C8B-B14F-4D97-AF65-F5344CB8AC3E}">
        <p14:creationId xmlns:p14="http://schemas.microsoft.com/office/powerpoint/2010/main" val="391762830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a:xfrm>
            <a:off x="487885" y="4861181"/>
            <a:ext cx="5760000" cy="4678494"/>
          </a:xfrm>
        </p:spPr>
        <p:txBody>
          <a:bodyPr/>
          <a:lstStyle/>
          <a:p>
            <a:pPr defTabSz="911890" eaLnBrk="1" fontAlgn="auto">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pPr eaLnBrk="1"/>
            <a:r>
              <a:rPr kumimoji="1" lang="ja-JP" altLang="en-US" dirty="0"/>
              <a:t>・ケアマネジャーが区市町村や地域包括支援センターに相談・通報をする際に、ケアマネジャーの記録が、その後の事実確認や虐待の有無を判断する根拠資料に有効となることを伝える。</a:t>
            </a:r>
            <a:endParaRPr kumimoji="1" lang="en-US" altLang="ja-JP" dirty="0"/>
          </a:p>
          <a:p>
            <a:pPr eaLnBrk="1"/>
            <a:endParaRPr kumimoji="1" lang="en-US" altLang="ja-JP" dirty="0"/>
          </a:p>
          <a:p>
            <a:pPr eaLnBrk="1"/>
            <a:r>
              <a:rPr kumimoji="1" lang="ja-JP" altLang="en-US" dirty="0"/>
              <a:t>＜説明のポイントや説明例＞</a:t>
            </a:r>
            <a:endParaRPr kumimoji="1" lang="en-US" altLang="ja-JP" dirty="0"/>
          </a:p>
          <a:p>
            <a:pPr eaLnBrk="1"/>
            <a:r>
              <a:rPr kumimoji="1" lang="ja-JP" altLang="en-US" dirty="0"/>
              <a:t>・虐待対応においては、緊急性の判断や虐待の根拠となる客観的な情報を収集する必要があるため、ケアマネジャーやデイサービスなどの関係者・関係機関の記録の写しをいただくことがある。</a:t>
            </a:r>
            <a:endParaRPr kumimoji="1" lang="en-US" altLang="ja-JP" dirty="0"/>
          </a:p>
          <a:p>
            <a:pPr eaLnBrk="1"/>
            <a:r>
              <a:rPr kumimoji="1" lang="ja-JP" altLang="en-US" dirty="0"/>
              <a:t>・記録の際は、見た・確認した・撮影した日時や場所等も残しておくと良い。</a:t>
            </a:r>
            <a:endParaRPr kumimoji="1" lang="en-US" altLang="ja-JP" dirty="0"/>
          </a:p>
          <a:p>
            <a:pPr eaLnBrk="1"/>
            <a:r>
              <a:rPr kumimoji="1" lang="ja-JP" altLang="en-US" dirty="0"/>
              <a:t>・人には肖像権があり、写真を撮る場合は、基本的に本人の同意が必要である。写真などが撮れなかった場合は、できれば医療職による画を描いて記録することをお願いする。</a:t>
            </a:r>
            <a:endParaRPr kumimoji="1" lang="en-US" altLang="ja-JP" dirty="0"/>
          </a:p>
          <a:p>
            <a:pPr eaLnBrk="1"/>
            <a:r>
              <a:rPr kumimoji="1" lang="ja-JP" altLang="en-US" dirty="0"/>
              <a:t>・情報開示請求などで外に出る記録となる可能性もあるため、記録者の感情や主観を入れず、事実をそのまま記録することが重要である。</a:t>
            </a:r>
            <a:endParaRPr kumimoji="1" lang="en-US" altLang="ja-JP" dirty="0"/>
          </a:p>
          <a:p>
            <a:pPr eaLnBrk="1"/>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66</a:t>
            </a:fld>
            <a:endParaRPr kumimoji="1" lang="ja-JP" altLang="en-US"/>
          </a:p>
        </p:txBody>
      </p:sp>
    </p:spTree>
    <p:extLst>
      <p:ext uri="{BB962C8B-B14F-4D97-AF65-F5344CB8AC3E}">
        <p14:creationId xmlns:p14="http://schemas.microsoft.com/office/powerpoint/2010/main" val="306741352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1363"/>
            <a:ext cx="4937125" cy="3702050"/>
          </a:xfrm>
        </p:spPr>
      </p:sp>
      <p:sp>
        <p:nvSpPr>
          <p:cNvPr id="3" name="ノート プレースホルダー 2"/>
          <p:cNvSpPr>
            <a:spLocks noGrp="1"/>
          </p:cNvSpPr>
          <p:nvPr>
            <p:ph type="body" idx="1"/>
          </p:nvPr>
        </p:nvSpPr>
        <p:spPr>
          <a:xfrm>
            <a:off x="423150" y="4604233"/>
            <a:ext cx="5889462" cy="4606516"/>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ケアマネジャーが行うサービス担当者会議と、虐待対応ケース会議は違うということを説明するためのスライド。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次のスライドの役割の違いを説明しているスライドと連動している。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実際には、同じ日に虐待対応ケース会議とサービス担当者会議を行うこともあります。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まず、関係者だけで行う虐待対応ケース会議を行って、あとから行うサービス担当者会議で本人や家族にどのように働きかけるかを話し合い、そのあとにサービス担当者会議を行っていくというものです。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虐待対応ケース会議は、区市町村・地域包括支援センター主催の会議であることをしっかりと伝えてください。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67</a:t>
            </a:fld>
            <a:endParaRPr kumimoji="1" lang="ja-JP" altLang="en-US"/>
          </a:p>
        </p:txBody>
      </p:sp>
    </p:spTree>
    <p:extLst>
      <p:ext uri="{BB962C8B-B14F-4D97-AF65-F5344CB8AC3E}">
        <p14:creationId xmlns:p14="http://schemas.microsoft.com/office/powerpoint/2010/main" val="12628003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 1"/>
          <p:cNvSpPr>
            <a:spLocks noGrp="1" noRot="1" noChangeAspect="1" noTextEdit="1"/>
          </p:cNvSpPr>
          <p:nvPr>
            <p:ph type="sldImg"/>
          </p:nvPr>
        </p:nvSpPr>
        <p:spPr>
          <a:xfrm>
            <a:off x="911225" y="741363"/>
            <a:ext cx="4937125" cy="3702050"/>
          </a:xfrm>
          <a:ln/>
        </p:spPr>
      </p:sp>
      <p:sp>
        <p:nvSpPr>
          <p:cNvPr id="163843" name="ノート プレースホルダ 2"/>
          <p:cNvSpPr>
            <a:spLocks noGrp="1"/>
          </p:cNvSpPr>
          <p:nvPr>
            <p:ph type="body" idx="1"/>
          </p:nvPr>
        </p:nvSpPr>
        <p:spPr>
          <a:xfrm>
            <a:off x="487885" y="4861181"/>
            <a:ext cx="5760000" cy="4678494"/>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次のスライドから、事例の振り返りを通じて、ケアマネジャーと地域包括支援センター・区市町村の「役割分担」を説明していく。</a:t>
            </a:r>
            <a:endParaRPr lang="en-US" altLang="ja-JP" dirty="0">
              <a:ea typeface="ＭＳ Ｐ明朝" charset="-128"/>
            </a:endParaRPr>
          </a:p>
          <a:p>
            <a:r>
              <a:rPr lang="ja-JP" altLang="en-US" dirty="0">
                <a:ea typeface="ＭＳ Ｐ明朝" charset="-128"/>
              </a:rPr>
              <a:t>そのための導入として、両者の役割の違いについて意識づけを行うことがねらい。</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（そのまま読む）</a:t>
            </a:r>
            <a:endParaRPr lang="en-US" altLang="ja-JP" dirty="0">
              <a:ea typeface="ＭＳ Ｐ明朝" charset="-128"/>
            </a:endParaRPr>
          </a:p>
          <a:p>
            <a:r>
              <a:rPr lang="ja-JP" altLang="en-US" dirty="0">
                <a:ea typeface="ＭＳ Ｐ明朝" charset="-128"/>
              </a:rPr>
              <a:t>「虐待がなかなか解消されないため</a:t>
            </a:r>
            <a:r>
              <a:rPr lang="en-US" altLang="ja-JP" dirty="0">
                <a:ea typeface="ＭＳ Ｐ明朝" charset="-128"/>
              </a:rPr>
              <a:t>『</a:t>
            </a:r>
            <a:r>
              <a:rPr lang="ja-JP" altLang="en-US" dirty="0">
                <a:ea typeface="ＭＳ Ｐ明朝" charset="-128"/>
              </a:rPr>
              <a:t>ピンポイント</a:t>
            </a:r>
            <a:r>
              <a:rPr lang="en-US" altLang="ja-JP" dirty="0">
                <a:ea typeface="ＭＳ Ｐ明朝" charset="-128"/>
              </a:rPr>
              <a:t>』</a:t>
            </a:r>
            <a:r>
              <a:rPr lang="ja-JP" altLang="en-US" dirty="0">
                <a:ea typeface="ＭＳ Ｐ明朝" charset="-128"/>
              </a:rPr>
              <a:t>のピンが長いこともある」と補足すると、虐待対応がイメージしやすい。</a:t>
            </a:r>
            <a:endParaRPr lang="en-US" altLang="ja-JP" dirty="0">
              <a:ea typeface="ＭＳ Ｐ明朝" charset="-128"/>
            </a:endParaRPr>
          </a:p>
          <a:p>
            <a:r>
              <a:rPr lang="ja-JP" altLang="en-US" dirty="0">
                <a:ea typeface="ＭＳ Ｐ明朝" charset="-128"/>
              </a:rPr>
              <a:t>「二度と来るな！」と言われても、法律に基づいて関わり続けなくてはならないのが地域包括支援センター・区市町村。</a:t>
            </a:r>
            <a:endParaRPr lang="en-US" altLang="ja-JP" dirty="0">
              <a:ea typeface="ＭＳ Ｐ明朝" charset="-128"/>
            </a:endParaRPr>
          </a:p>
          <a:p>
            <a:r>
              <a:rPr lang="ja-JP" altLang="en-US" dirty="0">
                <a:ea typeface="ＭＳ Ｐ明朝" charset="-128"/>
              </a:rPr>
              <a:t>ケアマネジャーは契約に基づいて関わるため、権限がない中で関わりを維持することが難しい。</a:t>
            </a:r>
            <a:endParaRPr lang="en-US" altLang="ja-JP" dirty="0">
              <a:ea typeface="ＭＳ Ｐ明朝" charset="-128"/>
            </a:endParaRPr>
          </a:p>
          <a:p>
            <a:r>
              <a:rPr lang="ja-JP" altLang="en-US" dirty="0">
                <a:ea typeface="ＭＳ Ｐ明朝" charset="-128"/>
              </a:rPr>
              <a:t>一方、ケアマネジャーは虐待対応中はもちろん、高齢者の生活が続く限り、終結後も日常を支えるために高齢者本人との契約に基づいて関わっていく。</a:t>
            </a:r>
            <a:endParaRPr lang="en-US" altLang="ja-JP" dirty="0">
              <a:ea typeface="ＭＳ Ｐ明朝" charset="-128"/>
            </a:endParaRPr>
          </a:p>
          <a:p>
            <a:r>
              <a:rPr lang="ja-JP" altLang="en-US" dirty="0">
                <a:ea typeface="ＭＳ Ｐ明朝" charset="-128"/>
              </a:rPr>
              <a:t>このように、両者の違いを明確にしてイメージが持てるようにしていくことがポイント。</a:t>
            </a:r>
            <a:endParaRPr lang="en-US" altLang="ja-JP" dirty="0">
              <a:ea typeface="ＭＳ Ｐ明朝" charset="-128"/>
            </a:endParaRPr>
          </a:p>
          <a:p>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68</a:t>
            </a:fld>
            <a:endParaRPr kumimoji="1" lang="ja-JP" altLang="en-US"/>
          </a:p>
        </p:txBody>
      </p:sp>
    </p:spTree>
    <p:extLst>
      <p:ext uri="{BB962C8B-B14F-4D97-AF65-F5344CB8AC3E}">
        <p14:creationId xmlns:p14="http://schemas.microsoft.com/office/powerpoint/2010/main" val="99883227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 1"/>
          <p:cNvSpPr>
            <a:spLocks noGrp="1" noRot="1" noChangeAspect="1" noTextEdit="1"/>
          </p:cNvSpPr>
          <p:nvPr>
            <p:ph type="sldImg"/>
          </p:nvPr>
        </p:nvSpPr>
        <p:spPr>
          <a:xfrm>
            <a:off x="911225" y="741363"/>
            <a:ext cx="4937125" cy="3702050"/>
          </a:xfrm>
          <a:ln/>
        </p:spPr>
      </p:sp>
      <p:sp>
        <p:nvSpPr>
          <p:cNvPr id="155651" name="ノート プレースホルダ 2"/>
          <p:cNvSpPr>
            <a:spLocks noGrp="1"/>
          </p:cNvSpPr>
          <p:nvPr>
            <p:ph type="body" idx="1"/>
          </p:nvPr>
        </p:nvSpPr>
        <p:spPr>
          <a:xfrm>
            <a:off x="487885" y="5005145"/>
            <a:ext cx="5760000" cy="453454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図は今まで提示してきた事例のジェノグラム（家族関係図）。</a:t>
            </a:r>
            <a:endParaRPr lang="en-US" altLang="ja-JP" dirty="0">
              <a:latin typeface="ＭＳ Ｐ明朝" charset="-128"/>
              <a:ea typeface="ＭＳ Ｐ明朝" charset="-128"/>
            </a:endParaRPr>
          </a:p>
          <a:p>
            <a:r>
              <a:rPr lang="ja-JP" altLang="en-US" dirty="0">
                <a:latin typeface="ＭＳ Ｐ明朝" charset="-128"/>
                <a:ea typeface="ＭＳ Ｐ明朝" charset="-128"/>
              </a:rPr>
              <a:t>今回の事例における虐待対応としての展開を簡単に示し、</a:t>
            </a:r>
            <a:endParaRPr lang="en-US" altLang="ja-JP" dirty="0">
              <a:latin typeface="ＭＳ Ｐ明朝" charset="-128"/>
              <a:ea typeface="ＭＳ Ｐ明朝" charset="-128"/>
            </a:endParaRPr>
          </a:p>
          <a:p>
            <a:r>
              <a:rPr lang="ja-JP" altLang="en-US" dirty="0">
                <a:latin typeface="ＭＳ Ｐ明朝" charset="-128"/>
                <a:ea typeface="ＭＳ Ｐ明朝" charset="-128"/>
              </a:rPr>
              <a:t>どのような「支援」が虐待対応として行われるのか、受講者にイメージを持ってもらうことがねらい。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スライドでは</a:t>
            </a:r>
            <a:r>
              <a:rPr lang="en-US" altLang="ja-JP" dirty="0">
                <a:latin typeface="ＭＳ Ｐ明朝" charset="-128"/>
                <a:ea typeface="ＭＳ Ｐ明朝" charset="-128"/>
              </a:rPr>
              <a:t>3</a:t>
            </a:r>
            <a:r>
              <a:rPr lang="ja-JP" altLang="en-US" dirty="0">
                <a:latin typeface="ＭＳ Ｐ明朝" charset="-128"/>
                <a:ea typeface="ＭＳ Ｐ明朝" charset="-128"/>
              </a:rPr>
              <a:t>点の支援例を挙げているが、</a:t>
            </a:r>
            <a:endParaRPr lang="en-US" altLang="ja-JP" dirty="0">
              <a:latin typeface="ＭＳ Ｐ明朝" charset="-128"/>
              <a:ea typeface="ＭＳ Ｐ明朝" charset="-128"/>
            </a:endParaRPr>
          </a:p>
          <a:p>
            <a:r>
              <a:rPr lang="ja-JP" altLang="en-US" dirty="0">
                <a:latin typeface="ＭＳ Ｐ明朝" charset="-128"/>
                <a:ea typeface="ＭＳ Ｐ明朝" charset="-128"/>
              </a:rPr>
              <a:t>講師の方で具体例を肉付けして説明すると効果的。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69</a:t>
            </a:fld>
            <a:endParaRPr kumimoji="1" lang="ja-JP" altLang="en-US"/>
          </a:p>
        </p:txBody>
      </p:sp>
    </p:spTree>
    <p:extLst>
      <p:ext uri="{BB962C8B-B14F-4D97-AF65-F5344CB8AC3E}">
        <p14:creationId xmlns:p14="http://schemas.microsoft.com/office/powerpoint/2010/main" val="476129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 1"/>
          <p:cNvSpPr>
            <a:spLocks noGrp="1" noRot="1" noChangeAspect="1" noTextEdit="1"/>
          </p:cNvSpPr>
          <p:nvPr>
            <p:ph type="sldImg"/>
          </p:nvPr>
        </p:nvSpPr>
        <p:spPr>
          <a:xfrm>
            <a:off x="911225" y="741363"/>
            <a:ext cx="4937125" cy="3702050"/>
          </a:xfrm>
          <a:ln/>
        </p:spPr>
      </p:sp>
      <p:sp>
        <p:nvSpPr>
          <p:cNvPr id="102403" name="ノート プレースホルダ 2"/>
          <p:cNvSpPr>
            <a:spLocks noGrp="1"/>
          </p:cNvSpPr>
          <p:nvPr>
            <p:ph type="body" idx="1"/>
          </p:nvPr>
        </p:nvSpPr>
        <p:spPr>
          <a:xfrm>
            <a:off x="206672" y="4653105"/>
            <a:ext cx="6322422" cy="5030533"/>
          </a:xfrm>
          <a:noFill/>
          <a:ln/>
        </p:spPr>
        <p:txBody>
          <a:bodyPr/>
          <a:lstStyle/>
          <a:p>
            <a:pPr defTabSz="913947">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3947">
              <a:defRPr/>
            </a:pPr>
            <a:r>
              <a:rPr lang="ja-JP" altLang="en-US" dirty="0">
                <a:latin typeface="ＭＳ Ｐ明朝" charset="-128"/>
                <a:ea typeface="ＭＳ Ｐ明朝" charset="-128"/>
              </a:rPr>
              <a:t>前スライドに引き続き、身体的虐待のとらえ方のポイントや具体例を説明。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行為の強制や行動の自由の制限によって身体的虐待が生じることもあることをしっかり頭に入れてもらう。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本人に痛みを与えたり、苦痛を与えたりするような行為が身体的虐待につながることもある。</a:t>
            </a:r>
            <a:endParaRPr lang="en-US" altLang="ja-JP" b="1" dirty="0">
              <a:latin typeface="ＭＳ Ｐ明朝" charset="-128"/>
              <a:ea typeface="ＭＳ Ｐ明朝" charset="-128"/>
            </a:endParaRPr>
          </a:p>
          <a:p>
            <a:r>
              <a:rPr lang="ja-JP" altLang="en-US" b="1" dirty="0">
                <a:latin typeface="ＭＳ Ｐ明朝" charset="-128"/>
                <a:ea typeface="ＭＳ Ｐ明朝" charset="-128"/>
              </a:rPr>
              <a:t>「（外部との接触を意図的、継続的に遮断するような）閉じ込める」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という「自由を奪う行為」も身体的虐待にあたることを口頭で説明。</a:t>
            </a:r>
            <a:endParaRPr lang="en-US" altLang="ja-JP" dirty="0">
              <a:latin typeface="ＭＳ Ｐ明朝" charset="-128"/>
              <a:ea typeface="ＭＳ Ｐ明朝" charset="-128"/>
            </a:endParaRPr>
          </a:p>
          <a:p>
            <a:r>
              <a:rPr lang="ja-JP" altLang="en-US" dirty="0">
                <a:latin typeface="ＭＳ Ｐ明朝" charset="-128"/>
                <a:ea typeface="ＭＳ Ｐ明朝" charset="-128"/>
              </a:rPr>
              <a:t>外鍵の例：例えば、「一人歩き」がある本人のみ在宅で、家族が本人が一人歩きをして事故にあうことを防ぐため、外から扉があかないようにつっかえ棒をする、玄関の外からかける鍵、チェーン、ドアのレバーがさがらないように何か嚙ませている状況など、本人が外に出たいと思った時に出られなくなっている状態。（玄関に限らず、室内の居室の扉の場合も該当）</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pPr defTabSz="913947">
              <a:defRPr/>
            </a:pPr>
            <a:r>
              <a:rPr lang="en-US" altLang="ja-JP" dirty="0">
                <a:latin typeface="ＭＳ Ｐ明朝" charset="-128"/>
                <a:ea typeface="ＭＳ Ｐ明朝" charset="-128"/>
              </a:rPr>
              <a:t>R.5</a:t>
            </a:r>
            <a:r>
              <a:rPr lang="ja-JP" altLang="en-US" dirty="0">
                <a:latin typeface="ＭＳ Ｐ明朝" charset="-128"/>
                <a:ea typeface="ＭＳ Ｐ明朝" charset="-128"/>
              </a:rPr>
              <a:t>よりマニュアル改訂にともない例を変更</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a:t>
            </a:fld>
            <a:endParaRPr kumimoji="1" lang="ja-JP" altLang="en-US"/>
          </a:p>
        </p:txBody>
      </p:sp>
    </p:spTree>
    <p:extLst>
      <p:ext uri="{BB962C8B-B14F-4D97-AF65-F5344CB8AC3E}">
        <p14:creationId xmlns:p14="http://schemas.microsoft.com/office/powerpoint/2010/main" val="352003052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スライド イメージ プレースホルダ 1"/>
          <p:cNvSpPr>
            <a:spLocks noGrp="1" noRot="1" noChangeAspect="1" noTextEdit="1"/>
          </p:cNvSpPr>
          <p:nvPr>
            <p:ph type="sldImg"/>
          </p:nvPr>
        </p:nvSpPr>
        <p:spPr>
          <a:xfrm>
            <a:off x="911225" y="741363"/>
            <a:ext cx="4937125" cy="3702050"/>
          </a:xfrm>
          <a:ln/>
        </p:spPr>
      </p:sp>
      <p:sp>
        <p:nvSpPr>
          <p:cNvPr id="156675" name="ノート プレースホルダ 2"/>
          <p:cNvSpPr>
            <a:spLocks noGrp="1"/>
          </p:cNvSpPr>
          <p:nvPr>
            <p:ph type="body" idx="1"/>
          </p:nvPr>
        </p:nvSpPr>
        <p:spPr>
          <a:xfrm>
            <a:off x="559885" y="4789210"/>
            <a:ext cx="5688000" cy="475047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虐待対応のイメージとして、「虐待ケースはすぐに措置入所すべきだ！」という誤解が生じないようにするためのスライド。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さて、ではここで事例のその後についてふれます。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ケアマネジャーさんはイライラしておられますが、でも</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（出てきた吹き出しを読む）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70</a:t>
            </a:fld>
            <a:endParaRPr kumimoji="1" lang="ja-JP" altLang="en-US"/>
          </a:p>
        </p:txBody>
      </p:sp>
    </p:spTree>
    <p:extLst>
      <p:ext uri="{BB962C8B-B14F-4D97-AF65-F5344CB8AC3E}">
        <p14:creationId xmlns:p14="http://schemas.microsoft.com/office/powerpoint/2010/main" val="404688054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スライド イメージ プレースホルダ 1"/>
          <p:cNvSpPr>
            <a:spLocks noGrp="1" noRot="1" noChangeAspect="1" noTextEdit="1"/>
          </p:cNvSpPr>
          <p:nvPr>
            <p:ph type="sldImg"/>
          </p:nvPr>
        </p:nvSpPr>
        <p:spPr>
          <a:xfrm>
            <a:off x="911225" y="741363"/>
            <a:ext cx="4937125" cy="3702050"/>
          </a:xfrm>
          <a:ln/>
        </p:spPr>
      </p:sp>
      <p:sp>
        <p:nvSpPr>
          <p:cNvPr id="157699" name="ノート プレースホルダ 2"/>
          <p:cNvSpPr>
            <a:spLocks noGrp="1"/>
          </p:cNvSpPr>
          <p:nvPr>
            <p:ph type="body" idx="1"/>
          </p:nvPr>
        </p:nvSpPr>
        <p:spPr>
          <a:xfrm>
            <a:off x="487885" y="4861181"/>
            <a:ext cx="5760000" cy="467849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72</a:t>
            </a:r>
            <a:r>
              <a:rPr lang="ja-JP" altLang="en-US" dirty="0">
                <a:latin typeface="ＭＳ Ｐ明朝" charset="-128"/>
                <a:ea typeface="ＭＳ Ｐ明朝" charset="-128"/>
              </a:rPr>
              <a:t>を導入として「虐待対応の考え方、心構え」について、スライド</a:t>
            </a:r>
            <a:r>
              <a:rPr lang="en-US" altLang="ja-JP" dirty="0">
                <a:latin typeface="ＭＳ Ｐ明朝" charset="-128"/>
                <a:ea typeface="ＭＳ Ｐ明朝" charset="-128"/>
              </a:rPr>
              <a:t>73</a:t>
            </a:r>
            <a:r>
              <a:rPr lang="ja-JP" altLang="en-US" dirty="0">
                <a:latin typeface="ＭＳ Ｐ明朝" charset="-128"/>
                <a:ea typeface="ＭＳ Ｐ明朝" charset="-128"/>
              </a:rPr>
              <a:t>からで説明する。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70</a:t>
            </a:r>
            <a:r>
              <a:rPr lang="ja-JP" altLang="en-US" dirty="0">
                <a:latin typeface="ＭＳ Ｐ明朝" charset="-128"/>
                <a:ea typeface="ＭＳ Ｐ明朝" charset="-128"/>
              </a:rPr>
              <a:t>の問いかけに対する答えを明示するためのスライド。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このまま読んでください。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71</a:t>
            </a:fld>
            <a:endParaRPr kumimoji="1" lang="ja-JP" altLang="en-US"/>
          </a:p>
        </p:txBody>
      </p:sp>
    </p:spTree>
    <p:extLst>
      <p:ext uri="{BB962C8B-B14F-4D97-AF65-F5344CB8AC3E}">
        <p14:creationId xmlns:p14="http://schemas.microsoft.com/office/powerpoint/2010/main" val="24959521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p:cNvSpPr>
            <a:spLocks noGrp="1" noRot="1" noChangeAspect="1" noTextEdit="1"/>
          </p:cNvSpPr>
          <p:nvPr>
            <p:ph type="sldImg"/>
          </p:nvPr>
        </p:nvSpPr>
        <p:spPr>
          <a:xfrm>
            <a:off x="911225" y="741363"/>
            <a:ext cx="4937125" cy="3702050"/>
          </a:xfrm>
          <a:ln/>
        </p:spPr>
      </p:sp>
      <p:sp>
        <p:nvSpPr>
          <p:cNvPr id="158723" name="ノート プレースホルダ 2"/>
          <p:cNvSpPr>
            <a:spLocks noGrp="1"/>
          </p:cNvSpPr>
          <p:nvPr>
            <p:ph type="body" idx="1"/>
          </p:nvPr>
        </p:nvSpPr>
        <p:spPr>
          <a:xfrm>
            <a:off x="559885" y="4861181"/>
            <a:ext cx="5688000" cy="467849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利益衡量（比較衡量）の視点で関わっていることを意識づけるためのスライド。</a:t>
            </a:r>
            <a:endParaRPr lang="en-US" altLang="ja-JP" dirty="0">
              <a:latin typeface="ＭＳ Ｐ明朝" charset="-128"/>
              <a:ea typeface="ＭＳ Ｐ明朝" charset="-128"/>
            </a:endParaRPr>
          </a:p>
          <a:p>
            <a:r>
              <a:rPr lang="en-US" altLang="ja-JP" strike="noStrike" dirty="0">
                <a:latin typeface="ＭＳ Ｐ明朝" charset="-128"/>
                <a:ea typeface="ＭＳ Ｐ明朝" charset="-128"/>
              </a:rPr>
              <a:t>※</a:t>
            </a:r>
            <a:r>
              <a:rPr lang="ja-JP" altLang="en-US" strike="noStrike" dirty="0">
                <a:latin typeface="ＭＳ Ｐ明朝" charset="-128"/>
                <a:ea typeface="ＭＳ Ｐ明朝" charset="-128"/>
              </a:rPr>
              <a:t>「利益衡量（比較衡量）」の詳細については「お役立ち帳」</a:t>
            </a:r>
            <a:r>
              <a:rPr lang="ja-JP" altLang="en-US" strike="noStrike" dirty="0" err="1">
                <a:latin typeface="ＭＳ Ｐ明朝" charset="-128"/>
                <a:ea typeface="ＭＳ Ｐ明朝" charset="-128"/>
              </a:rPr>
              <a:t>ｐ</a:t>
            </a:r>
            <a:r>
              <a:rPr lang="en-US" altLang="ja-JP" strike="noStrike" dirty="0">
                <a:latin typeface="ＭＳ Ｐ明朝" charset="-128"/>
                <a:ea typeface="ＭＳ Ｐ明朝" charset="-128"/>
              </a:rPr>
              <a:t>.60</a:t>
            </a:r>
            <a:r>
              <a:rPr lang="ja-JP" altLang="en-US" strike="noStrike" dirty="0">
                <a:latin typeface="ＭＳ Ｐ明朝" charset="-128"/>
                <a:ea typeface="ＭＳ Ｐ明朝" charset="-128"/>
              </a:rPr>
              <a:t>を参照。厚労省マニュアル（</a:t>
            </a:r>
            <a:r>
              <a:rPr lang="en-US" altLang="ja-JP" strike="noStrike" dirty="0">
                <a:latin typeface="ＭＳ Ｐ明朝" charset="-128"/>
                <a:ea typeface="ＭＳ Ｐ明朝" charset="-128"/>
              </a:rPr>
              <a:t>R5</a:t>
            </a:r>
            <a:r>
              <a:rPr lang="ja-JP" altLang="en-US" strike="noStrike" dirty="0">
                <a:latin typeface="ＭＳ Ｐ明朝" charset="-128"/>
                <a:ea typeface="ＭＳ Ｐ明朝" charset="-128"/>
              </a:rPr>
              <a:t>）</a:t>
            </a:r>
            <a:r>
              <a:rPr lang="en-US" altLang="ja-JP" strike="noStrike" dirty="0">
                <a:latin typeface="ＭＳ Ｐ明朝" charset="-128"/>
                <a:ea typeface="ＭＳ Ｐ明朝" charset="-128"/>
              </a:rPr>
              <a:t>p.16</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（このまま読む）</a:t>
            </a:r>
            <a:endParaRPr lang="en-US" altLang="ja-JP" strike="sngStrike" dirty="0">
              <a:latin typeface="ＭＳ Ｐ明朝" charset="-128"/>
              <a:ea typeface="ＭＳ Ｐ明朝" charset="-128"/>
            </a:endParaRPr>
          </a:p>
          <a:p>
            <a:r>
              <a:rPr lang="en-US" altLang="ja-JP" u="sng" strike="noStrike" dirty="0">
                <a:latin typeface="ＭＳ Ｐ明朝" charset="-128"/>
                <a:ea typeface="ＭＳ Ｐ明朝" charset="-128"/>
              </a:rPr>
              <a:t>※</a:t>
            </a:r>
            <a:r>
              <a:rPr lang="ja-JP" altLang="en-US" u="sng" strike="noStrike" dirty="0">
                <a:latin typeface="ＭＳ Ｐ明朝" charset="-128"/>
                <a:ea typeface="ＭＳ Ｐ明朝" charset="-128"/>
              </a:rPr>
              <a:t>詳細説明のある上記「お役立ち帳」を参考にして説明を工夫しても良い。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72</a:t>
            </a:fld>
            <a:endParaRPr kumimoji="1" lang="ja-JP" altLang="en-US"/>
          </a:p>
        </p:txBody>
      </p:sp>
    </p:spTree>
    <p:extLst>
      <p:ext uri="{BB962C8B-B14F-4D97-AF65-F5344CB8AC3E}">
        <p14:creationId xmlns:p14="http://schemas.microsoft.com/office/powerpoint/2010/main" val="253830867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スライド イメージ プレースホルダ 1"/>
          <p:cNvSpPr>
            <a:spLocks noGrp="1" noRot="1" noChangeAspect="1" noTextEdit="1"/>
          </p:cNvSpPr>
          <p:nvPr>
            <p:ph type="sldImg"/>
          </p:nvPr>
        </p:nvSpPr>
        <p:spPr>
          <a:xfrm>
            <a:off x="911225" y="741363"/>
            <a:ext cx="4937125" cy="3702050"/>
          </a:xfrm>
          <a:ln/>
        </p:spPr>
      </p:sp>
      <p:sp>
        <p:nvSpPr>
          <p:cNvPr id="159747" name="ノート プレースホルダ 2"/>
          <p:cNvSpPr>
            <a:spLocks noGrp="1"/>
          </p:cNvSpPr>
          <p:nvPr>
            <p:ph type="body" idx="1"/>
          </p:nvPr>
        </p:nvSpPr>
        <p:spPr>
          <a:xfrm>
            <a:off x="487885" y="4861181"/>
            <a:ext cx="5760000" cy="467849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虐待対応の本来の目的を意識させるためのスライド。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「早く施設に入れてしまう」ということが、「必ずしも本人の権利擁護にはならない場合もある」ことを伝えるねらいもある。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（そのまま読む、特に赤字は強調する）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73</a:t>
            </a:fld>
            <a:endParaRPr kumimoji="1" lang="ja-JP" altLang="en-US"/>
          </a:p>
        </p:txBody>
      </p:sp>
    </p:spTree>
    <p:extLst>
      <p:ext uri="{BB962C8B-B14F-4D97-AF65-F5344CB8AC3E}">
        <p14:creationId xmlns:p14="http://schemas.microsoft.com/office/powerpoint/2010/main" val="176945542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p:cNvSpPr>
            <a:spLocks noGrp="1" noRot="1" noChangeAspect="1" noTextEdit="1"/>
          </p:cNvSpPr>
          <p:nvPr>
            <p:ph type="sldImg"/>
          </p:nvPr>
        </p:nvSpPr>
        <p:spPr>
          <a:xfrm>
            <a:off x="911225" y="741363"/>
            <a:ext cx="4937125" cy="3702050"/>
          </a:xfrm>
          <a:ln/>
        </p:spPr>
      </p:sp>
      <p:sp>
        <p:nvSpPr>
          <p:cNvPr id="160771" name="ノート プレースホルダ 2"/>
          <p:cNvSpPr>
            <a:spLocks noGrp="1"/>
          </p:cNvSpPr>
          <p:nvPr>
            <p:ph type="body" idx="1"/>
          </p:nvPr>
        </p:nvSpPr>
        <p:spPr>
          <a:xfrm>
            <a:off x="415882" y="4789210"/>
            <a:ext cx="5904000" cy="475047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高齢者虐待対応では、特に高齢者自身の自己決定がゆらぎやすいことを理解してもらい、エンパワメントの支援を意識づけることをねらったスライド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自己決定のゆらぎ</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パワレス、弱っているから決められない</a:t>
            </a:r>
            <a:r>
              <a:rPr lang="en-US" altLang="ja-JP" dirty="0">
                <a:latin typeface="ＭＳ Ｐ明朝" charset="-128"/>
                <a:ea typeface="ＭＳ Ｐ明朝" charset="-128"/>
              </a:rPr>
              <a:t>…</a:t>
            </a:r>
            <a:r>
              <a:rPr lang="ja-JP" altLang="en-US" dirty="0">
                <a:latin typeface="ＭＳ Ｐ明朝" charset="-128"/>
                <a:ea typeface="ＭＳ Ｐ明朝" charset="-128"/>
              </a:rPr>
              <a:t>「これでよいのかなぁ？」</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意志は揺らぐことを予測する。責めずに受容する、対応する</a:t>
            </a:r>
            <a:endParaRPr lang="en-US" altLang="ja-JP" dirty="0">
              <a:latin typeface="ＭＳ Ｐ明朝" charset="-128"/>
              <a:ea typeface="ＭＳ Ｐ明朝" charset="-128"/>
            </a:endParaRPr>
          </a:p>
          <a:p>
            <a:r>
              <a:rPr lang="ja-JP" altLang="en-US" dirty="0">
                <a:latin typeface="ＭＳ Ｐ明朝" charset="-128"/>
                <a:ea typeface="ＭＳ Ｐ明朝" charset="-128"/>
              </a:rPr>
              <a:t>揺らいだ際に対応できるように準備する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今の自己決定を最終決定と考えなくてよいことをずっと伝え続ける</a:t>
            </a:r>
            <a:endParaRPr lang="en-US" altLang="ja-JP" dirty="0">
              <a:latin typeface="ＭＳ Ｐ明朝" charset="-128"/>
              <a:ea typeface="ＭＳ Ｐ明朝" charset="-128"/>
            </a:endParaRPr>
          </a:p>
          <a:p>
            <a:r>
              <a:rPr lang="ja-JP" altLang="en-US" dirty="0">
                <a:latin typeface="ＭＳ Ｐ明朝" charset="-128"/>
                <a:ea typeface="ＭＳ Ｐ明朝" charset="-128"/>
              </a:rPr>
              <a:t>ゆらぎ始めた時に、今の自己決定の過程を共にふりかえる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（一時分離を希望したのに、入所したら「やっぱり帰る」という高齢者の例など）</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たった一言で救われることがある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「○○さんのことが心配なのはわかる。でも、私はあなたのことが心配、あなたに元気になってほしい。あなたが健やかでなければ、○○さんも安心した生活は送れないと思うわ」</a:t>
            </a: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74</a:t>
            </a:fld>
            <a:endParaRPr kumimoji="1" lang="ja-JP" altLang="en-US"/>
          </a:p>
        </p:txBody>
      </p:sp>
    </p:spTree>
    <p:extLst>
      <p:ext uri="{BB962C8B-B14F-4D97-AF65-F5344CB8AC3E}">
        <p14:creationId xmlns:p14="http://schemas.microsoft.com/office/powerpoint/2010/main" val="6250078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 1"/>
          <p:cNvSpPr>
            <a:spLocks noGrp="1" noRot="1" noChangeAspect="1" noTextEdit="1"/>
          </p:cNvSpPr>
          <p:nvPr>
            <p:ph type="sldImg"/>
          </p:nvPr>
        </p:nvSpPr>
        <p:spPr>
          <a:xfrm>
            <a:off x="911225" y="741363"/>
            <a:ext cx="4937125" cy="3702050"/>
          </a:xfrm>
          <a:ln/>
        </p:spPr>
      </p:sp>
      <p:sp>
        <p:nvSpPr>
          <p:cNvPr id="161795" name="ノート プレースホルダ 2"/>
          <p:cNvSpPr>
            <a:spLocks noGrp="1"/>
          </p:cNvSpPr>
          <p:nvPr>
            <p:ph type="body" idx="1"/>
          </p:nvPr>
        </p:nvSpPr>
        <p:spPr>
          <a:xfrm>
            <a:off x="487885" y="5005145"/>
            <a:ext cx="5760000" cy="4534540"/>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エンパワメントのイメージを持ってもらうためのスライド。</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説明がしやすいようにアニメーションを設定。（アニメーションを削除しても話は通じる）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養護者からの虐待等の行為を受けることによって、本来の力が発揮できない状態、または力が弱まった状態（パワレス）になってしまう。</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それでは、スライド</a:t>
            </a:r>
            <a:r>
              <a:rPr lang="en-US" altLang="ja-JP" dirty="0">
                <a:latin typeface="ＭＳ Ｐ明朝" charset="-128"/>
                <a:ea typeface="ＭＳ Ｐ明朝" charset="-128"/>
              </a:rPr>
              <a:t>72</a:t>
            </a:r>
            <a:r>
              <a:rPr lang="ja-JP" altLang="en-US" dirty="0">
                <a:latin typeface="ＭＳ Ｐ明朝" charset="-128"/>
                <a:ea typeface="ＭＳ Ｐ明朝" charset="-128"/>
              </a:rPr>
              <a:t>で説明したように「自己決定がゆらぎ」「自分では決められず」「諦める」という状況になりやすい。</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「エンパワメント」を意識した支援（スライド</a:t>
            </a:r>
            <a:r>
              <a:rPr lang="en-US" altLang="ja-JP" dirty="0">
                <a:latin typeface="ＭＳ Ｐ明朝" charset="-128"/>
                <a:ea typeface="ＭＳ Ｐ明朝" charset="-128"/>
              </a:rPr>
              <a:t>72</a:t>
            </a:r>
            <a:r>
              <a:rPr lang="ja-JP" altLang="en-US" dirty="0">
                <a:latin typeface="ＭＳ Ｐ明朝" charset="-128"/>
                <a:ea typeface="ＭＳ Ｐ明朝" charset="-128"/>
              </a:rPr>
              <a:t>で例示したような対応）により、本来の「わたし」が回復された状態に変わったことを、図で説明している。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75</a:t>
            </a:fld>
            <a:endParaRPr kumimoji="1" lang="ja-JP" altLang="en-US"/>
          </a:p>
        </p:txBody>
      </p:sp>
    </p:spTree>
    <p:extLst>
      <p:ext uri="{BB962C8B-B14F-4D97-AF65-F5344CB8AC3E}">
        <p14:creationId xmlns:p14="http://schemas.microsoft.com/office/powerpoint/2010/main" val="46137848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スライド イメージ プレースホルダ 1"/>
          <p:cNvSpPr>
            <a:spLocks noGrp="1" noRot="1" noChangeAspect="1" noTextEdit="1"/>
          </p:cNvSpPr>
          <p:nvPr>
            <p:ph type="sldImg"/>
          </p:nvPr>
        </p:nvSpPr>
        <p:spPr>
          <a:xfrm>
            <a:off x="911225" y="741363"/>
            <a:ext cx="4937125" cy="3702050"/>
          </a:xfrm>
          <a:ln/>
        </p:spPr>
      </p:sp>
      <p:sp>
        <p:nvSpPr>
          <p:cNvPr id="162819" name="ノート プレースホルダ 2"/>
          <p:cNvSpPr>
            <a:spLocks noGrp="1"/>
          </p:cNvSpPr>
          <p:nvPr>
            <p:ph type="body" idx="1"/>
          </p:nvPr>
        </p:nvSpPr>
        <p:spPr>
          <a:xfrm>
            <a:off x="487885" y="4933167"/>
            <a:ext cx="5760000" cy="4606516"/>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「虐待対応の終結」を解説したスライド。</a:t>
            </a:r>
            <a:endParaRPr lang="en-US" altLang="ja-JP" dirty="0">
              <a:ea typeface="ＭＳ Ｐ明朝" charset="-128"/>
            </a:endParaRPr>
          </a:p>
          <a:p>
            <a:r>
              <a:rPr lang="ja-JP" altLang="en-US" dirty="0">
                <a:ea typeface="ＭＳ Ｐ明朝" charset="-128"/>
              </a:rPr>
              <a:t>終結の判断については、厚生労働省マニュアル（</a:t>
            </a:r>
            <a:r>
              <a:rPr lang="en-US" altLang="ja-JP" dirty="0">
                <a:ea typeface="ＭＳ Ｐ明朝" charset="-128"/>
              </a:rPr>
              <a:t>R5)p.86</a:t>
            </a:r>
            <a:r>
              <a:rPr lang="ja-JP" altLang="en-US" dirty="0">
                <a:ea typeface="ＭＳ Ｐ明朝" charset="-128"/>
              </a:rPr>
              <a:t>から引用。同マニュアルｐ</a:t>
            </a:r>
            <a:r>
              <a:rPr lang="en-US" altLang="ja-JP" dirty="0">
                <a:ea typeface="ＭＳ Ｐ明朝" charset="-128"/>
              </a:rPr>
              <a:t>16</a:t>
            </a:r>
            <a:r>
              <a:rPr lang="ja-JP" altLang="en-US" dirty="0">
                <a:ea typeface="ＭＳ Ｐ明朝" charset="-128"/>
              </a:rPr>
              <a:t>では「</a:t>
            </a:r>
            <a:r>
              <a:rPr lang="ja-JP" altLang="en-US" dirty="0"/>
              <a:t>高齢者を虐待という権利侵害から守り、尊厳を保持しながら安定した生活を送ることができるように支援すること</a:t>
            </a:r>
            <a:r>
              <a:rPr lang="ja-JP" altLang="en-US" dirty="0">
                <a:ea typeface="ＭＳ Ｐ明朝" charset="-128"/>
              </a:rPr>
              <a:t>という記載もあり。</a:t>
            </a:r>
            <a:endParaRPr lang="en-US" altLang="ja-JP" dirty="0">
              <a:ea typeface="ＭＳ Ｐ明朝" charset="-128"/>
            </a:endParaRPr>
          </a:p>
          <a:p>
            <a:r>
              <a:rPr lang="ja-JP" altLang="en-US" dirty="0">
                <a:ea typeface="ＭＳ Ｐ明朝" charset="-128"/>
              </a:rPr>
              <a:t>アニメーションあり。（アニメーションを削除しても話は通じる）</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エンパワメントしつつ、緊急対応もしていく、そのような中で何をもって虐待対応を終結と考えるのかと言うと</a:t>
            </a:r>
            <a:r>
              <a:rPr lang="en-US" altLang="ja-JP" dirty="0">
                <a:ea typeface="ＭＳ Ｐ明朝" charset="-128"/>
              </a:rPr>
              <a:t>…</a:t>
            </a:r>
          </a:p>
          <a:p>
            <a:r>
              <a:rPr lang="ja-JP" altLang="en-US" dirty="0">
                <a:ea typeface="ＭＳ Ｐ明朝" charset="-128"/>
              </a:rPr>
              <a:t>（スライドを読む）</a:t>
            </a:r>
            <a:endParaRPr lang="en-US" altLang="ja-JP" dirty="0">
              <a:ea typeface="ＭＳ Ｐ明朝" charset="-128"/>
            </a:endParaRPr>
          </a:p>
          <a:p>
            <a:r>
              <a:rPr lang="ja-JP" altLang="en-US" dirty="0">
                <a:ea typeface="ＭＳ Ｐ明朝" charset="-128"/>
              </a:rPr>
              <a:t>もちろん、ケアマネジャーのみなさんは日常的支援を続行しているという場合もあります。</a:t>
            </a:r>
            <a:endParaRPr lang="en-US" altLang="ja-JP" dirty="0">
              <a:ea typeface="ＭＳ Ｐ明朝" charset="-128"/>
            </a:endParaRPr>
          </a:p>
          <a:p>
            <a:r>
              <a:rPr lang="ja-JP" altLang="en-US" b="1" dirty="0">
                <a:ea typeface="ＭＳ Ｐ明朝" charset="-128"/>
              </a:rPr>
              <a:t>クリック①：</a:t>
            </a:r>
            <a:r>
              <a:rPr lang="ja-JP" altLang="en-US" dirty="0">
                <a:ea typeface="ＭＳ Ｐ明朝" charset="-128"/>
              </a:rPr>
              <a:t>必要があれば、「包括的・継続的ケアマネジメント支援」に移行するという場合もありますので、いきなり関わりがおしまい、となるわけではないということも知っておいていただきたいと思います。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R5</a:t>
            </a:r>
            <a:r>
              <a:rPr lang="ja-JP" altLang="en-US" dirty="0">
                <a:ea typeface="ＭＳ Ｐ明朝" charset="-128"/>
              </a:rPr>
              <a:t>終結についてマニュアル改訂に伴い変更。</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76</a:t>
            </a:fld>
            <a:endParaRPr kumimoji="1" lang="ja-JP" altLang="en-US"/>
          </a:p>
        </p:txBody>
      </p:sp>
    </p:spTree>
    <p:extLst>
      <p:ext uri="{BB962C8B-B14F-4D97-AF65-F5344CB8AC3E}">
        <p14:creationId xmlns:p14="http://schemas.microsoft.com/office/powerpoint/2010/main" val="181136700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 1"/>
          <p:cNvSpPr>
            <a:spLocks noGrp="1" noRot="1" noChangeAspect="1" noTextEdit="1"/>
          </p:cNvSpPr>
          <p:nvPr>
            <p:ph type="sldImg"/>
          </p:nvPr>
        </p:nvSpPr>
        <p:spPr>
          <a:xfrm>
            <a:off x="911225" y="741363"/>
            <a:ext cx="4937125" cy="3702050"/>
          </a:xfrm>
          <a:ln/>
        </p:spPr>
      </p:sp>
      <p:sp>
        <p:nvSpPr>
          <p:cNvPr id="172035" name="ノート プレースホルダ 2"/>
          <p:cNvSpPr>
            <a:spLocks noGrp="1"/>
          </p:cNvSpPr>
          <p:nvPr>
            <p:ph type="body" idx="1"/>
          </p:nvPr>
        </p:nvSpPr>
        <p:spPr>
          <a:xfrm>
            <a:off x="487885" y="4933167"/>
            <a:ext cx="5760000" cy="4606516"/>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講義のまとめスライド。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アニメーションで順番に文章があらわれるので、アニメーションの順番に沿ってそのまま読む。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77</a:t>
            </a:fld>
            <a:endParaRPr kumimoji="1" lang="ja-JP" altLang="en-US"/>
          </a:p>
        </p:txBody>
      </p:sp>
    </p:spTree>
    <p:extLst>
      <p:ext uri="{BB962C8B-B14F-4D97-AF65-F5344CB8AC3E}">
        <p14:creationId xmlns:p14="http://schemas.microsoft.com/office/powerpoint/2010/main" val="88251679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スライド イメージ プレースホルダ 1"/>
          <p:cNvSpPr>
            <a:spLocks noGrp="1" noRot="1" noChangeAspect="1" noTextEdit="1"/>
          </p:cNvSpPr>
          <p:nvPr>
            <p:ph type="sldImg"/>
          </p:nvPr>
        </p:nvSpPr>
        <p:spPr>
          <a:xfrm>
            <a:off x="911225" y="741363"/>
            <a:ext cx="4937125" cy="3702050"/>
          </a:xfrm>
          <a:ln/>
        </p:spPr>
      </p:sp>
      <p:sp>
        <p:nvSpPr>
          <p:cNvPr id="173059" name="ノート プレースホルダ 2"/>
          <p:cNvSpPr>
            <a:spLocks noGrp="1"/>
          </p:cNvSpPr>
          <p:nvPr>
            <p:ph type="body" idx="1"/>
          </p:nvPr>
        </p:nvSpPr>
        <p:spPr>
          <a:xfrm>
            <a:off x="487885" y="4933167"/>
            <a:ext cx="5760000" cy="4606516"/>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最後に受講者の「心」に早期発見・早期対応を訴えるねらいのスライド。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a:t>
            </a:r>
            <a:r>
              <a:rPr lang="ja-JP" altLang="ja-JP" dirty="0">
                <a:ea typeface="ＭＳ Ｐ明朝" charset="-128"/>
              </a:rPr>
              <a:t>知識を伝える</a:t>
            </a:r>
            <a:r>
              <a:rPr lang="ja-JP" altLang="en-US" dirty="0">
                <a:ea typeface="ＭＳ Ｐ明朝" charset="-128"/>
              </a:rPr>
              <a:t>」</a:t>
            </a:r>
            <a:r>
              <a:rPr lang="ja-JP" altLang="ja-JP" dirty="0">
                <a:ea typeface="ＭＳ Ｐ明朝" charset="-128"/>
              </a:rPr>
              <a:t>というよりも</a:t>
            </a:r>
            <a:r>
              <a:rPr lang="ja-JP" altLang="en-US" dirty="0">
                <a:ea typeface="ＭＳ Ｐ明朝" charset="-128"/>
              </a:rPr>
              <a:t>「</a:t>
            </a:r>
            <a:r>
              <a:rPr lang="ja-JP" altLang="ja-JP" dirty="0">
                <a:ea typeface="ＭＳ Ｐ明朝" charset="-128"/>
              </a:rPr>
              <a:t>思いを伝える</a:t>
            </a:r>
            <a:r>
              <a:rPr lang="ja-JP" altLang="en-US" dirty="0">
                <a:ea typeface="ＭＳ Ｐ明朝" charset="-128"/>
              </a:rPr>
              <a:t>」</a:t>
            </a:r>
            <a:r>
              <a:rPr lang="ja-JP" altLang="ja-JP" dirty="0">
                <a:ea typeface="ＭＳ Ｐ明朝" charset="-128"/>
              </a:rPr>
              <a:t>スライドなので、講師の虐待対応への思いを話すことが大切。</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78</a:t>
            </a:fld>
            <a:endParaRPr kumimoji="1" lang="ja-JP" altLang="en-US"/>
          </a:p>
        </p:txBody>
      </p:sp>
    </p:spTree>
    <p:extLst>
      <p:ext uri="{BB962C8B-B14F-4D97-AF65-F5344CB8AC3E}">
        <p14:creationId xmlns:p14="http://schemas.microsoft.com/office/powerpoint/2010/main" val="74028846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911225" y="741363"/>
            <a:ext cx="4937125" cy="3702050"/>
          </a:xfrm>
          <a:ln/>
        </p:spPr>
      </p:sp>
      <p:sp>
        <p:nvSpPr>
          <p:cNvPr id="174083" name="Rectangle 3"/>
          <p:cNvSpPr>
            <a:spLocks noGrp="1" noChangeArrowheads="1"/>
          </p:cNvSpPr>
          <p:nvPr>
            <p:ph type="body" idx="1"/>
          </p:nvPr>
        </p:nvSpPr>
        <p:spPr>
          <a:noFill/>
          <a:ln/>
        </p:spPr>
        <p:txBody>
          <a:bodyPr/>
          <a:lstStyle/>
          <a:p>
            <a:pPr eaLnBrk="1" hangingPunct="1">
              <a:lnSpc>
                <a:spcPct val="90000"/>
              </a:lnSpc>
            </a:pP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79</a:t>
            </a:fld>
            <a:endParaRPr kumimoji="1" lang="ja-JP" altLang="en-US"/>
          </a:p>
        </p:txBody>
      </p:sp>
    </p:spTree>
    <p:extLst>
      <p:ext uri="{BB962C8B-B14F-4D97-AF65-F5344CB8AC3E}">
        <p14:creationId xmlns:p14="http://schemas.microsoft.com/office/powerpoint/2010/main" val="2420652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スライド イメージ プレースホルダ 1"/>
          <p:cNvSpPr>
            <a:spLocks noGrp="1" noRot="1" noChangeAspect="1" noTextEdit="1"/>
          </p:cNvSpPr>
          <p:nvPr>
            <p:ph type="sldImg"/>
          </p:nvPr>
        </p:nvSpPr>
        <p:spPr>
          <a:xfrm>
            <a:off x="911225" y="741363"/>
            <a:ext cx="4937125" cy="3702050"/>
          </a:xfrm>
          <a:ln/>
        </p:spPr>
      </p:sp>
      <p:sp>
        <p:nvSpPr>
          <p:cNvPr id="103427" name="ノート プレースホルダ 2"/>
          <p:cNvSpPr>
            <a:spLocks noGrp="1"/>
          </p:cNvSpPr>
          <p:nvPr>
            <p:ph type="body" idx="1"/>
          </p:nvPr>
        </p:nvSpPr>
        <p:spPr>
          <a:noFill/>
          <a:ln/>
        </p:spPr>
        <p:txBody>
          <a:bodyPr/>
          <a:lstStyle/>
          <a:p>
            <a:pPr eaLnBrk="1"/>
            <a:r>
              <a:rPr lang="ja-JP" altLang="en-US" dirty="0">
                <a:ea typeface="ＭＳ Ｐ明朝" charset="-128"/>
              </a:rPr>
              <a:t>＜スライドのねらいや注意事項＞</a:t>
            </a:r>
            <a:endParaRPr lang="en-US" altLang="ja-JP" dirty="0">
              <a:ea typeface="ＭＳ Ｐ明朝" charset="-128"/>
            </a:endParaRPr>
          </a:p>
          <a:p>
            <a:pPr eaLnBrk="1"/>
            <a:r>
              <a:rPr lang="ja-JP" altLang="en-US" dirty="0">
                <a:latin typeface="ＭＳ Ｐ明朝" charset="-128"/>
                <a:ea typeface="ＭＳ Ｐ明朝" charset="-128"/>
              </a:rPr>
              <a:t>心理的虐待のとらえ方のポイントや心理的虐待の具体例を説明。</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心理的虐待の判断のポイントは、</a:t>
            </a:r>
            <a:r>
              <a:rPr lang="ja-JP" altLang="en-US" b="1" dirty="0">
                <a:latin typeface="ＭＳ Ｐ明朝" charset="-128"/>
                <a:ea typeface="ＭＳ Ｐ明朝" charset="-128"/>
              </a:rPr>
              <a:t>「精神的に苦痛を与える」</a:t>
            </a:r>
            <a:r>
              <a:rPr lang="ja-JP" altLang="en-US" dirty="0">
                <a:latin typeface="ＭＳ Ｐ明朝" charset="-128"/>
                <a:ea typeface="ＭＳ Ｐ明朝" charset="-128"/>
              </a:rPr>
              <a:t>ということを伝える。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憎まれ口を叩きあっていても、愛情表現として互いに受け取れているという場合には問題はない。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例えとして、元気な高齢者夫婦が　夫「ベラベラうるせえ口だなあ」　妻「あんたの声は大きくてうるさいんだよ」と憎まれ口を叩きあって笑っていた、これが高齢者虐待になるかというと、お互いにそれが「憎まれ口」だと分かっているから、これは虐待には当たらない。</a:t>
            </a:r>
            <a:endParaRPr lang="en-US" altLang="ja-JP" dirty="0">
              <a:latin typeface="ＭＳ Ｐ明朝" charset="-128"/>
              <a:ea typeface="ＭＳ Ｐ明朝" charset="-128"/>
            </a:endParaRPr>
          </a:p>
          <a:p>
            <a:pPr eaLnBrk="1"/>
            <a:endParaRPr lang="en-US" altLang="ja-JP" u="sng" dirty="0">
              <a:highlight>
                <a:srgbClr val="FFFF00"/>
              </a:highlight>
              <a:latin typeface="ＭＳ Ｐ明朝" charset="-128"/>
              <a:ea typeface="ＭＳ Ｐ明朝" charset="-128"/>
            </a:endParaRPr>
          </a:p>
          <a:p>
            <a:pPr eaLnBrk="1"/>
            <a:r>
              <a:rPr lang="ja-JP" altLang="en-US" dirty="0">
                <a:latin typeface="ＭＳ Ｐ明朝" charset="-128"/>
                <a:ea typeface="ＭＳ Ｐ明朝" charset="-128"/>
              </a:rPr>
              <a:t>ただ、どちらかが病気になったり、老いてくるなどパワーが落ちてきたりすると、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力関係のうえで弱い立場におかれ、それまでのコミュニケーションがつらくなることがある。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虐待は「力関係に差があるところ」に起きやすいため、</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そのような場合には、「</a:t>
            </a:r>
            <a:r>
              <a:rPr lang="en-US" altLang="ja-JP" dirty="0">
                <a:latin typeface="ＭＳ Ｐ明朝" charset="-128"/>
                <a:ea typeface="ＭＳ Ｐ明朝" charset="-128"/>
              </a:rPr>
              <a:t>『</a:t>
            </a:r>
            <a:r>
              <a:rPr lang="ja-JP" altLang="en-US" dirty="0">
                <a:latin typeface="ＭＳ Ｐ明朝" charset="-128"/>
                <a:ea typeface="ＭＳ Ｐ明朝" charset="-128"/>
              </a:rPr>
              <a:t>虐待の芽</a:t>
            </a:r>
            <a:r>
              <a:rPr lang="en-US" altLang="ja-JP" dirty="0">
                <a:latin typeface="ＭＳ Ｐ明朝" charset="-128"/>
                <a:ea typeface="ＭＳ Ｐ明朝" charset="-128"/>
              </a:rPr>
              <a:t>』</a:t>
            </a:r>
            <a:r>
              <a:rPr lang="ja-JP" altLang="en-US" dirty="0">
                <a:latin typeface="ＭＳ Ｐ明朝" charset="-128"/>
                <a:ea typeface="ＭＳ Ｐ明朝" charset="-128"/>
              </a:rPr>
              <a:t>になっているかも？」と周囲が気にかけて、</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人の目を入れたり、話を聞いてパワーを取り戻す支援をしたりすることで、</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虐待を予防していくことが大切になる。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a:t>
            </a:fld>
            <a:endParaRPr kumimoji="1" lang="ja-JP" altLang="en-US"/>
          </a:p>
        </p:txBody>
      </p:sp>
    </p:spTree>
    <p:extLst>
      <p:ext uri="{BB962C8B-B14F-4D97-AF65-F5344CB8AC3E}">
        <p14:creationId xmlns:p14="http://schemas.microsoft.com/office/powerpoint/2010/main" val="21039248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スライド イメージ プレースホルダ 1"/>
          <p:cNvSpPr>
            <a:spLocks noGrp="1" noRot="1" noChangeAspect="1" noTextEdit="1"/>
          </p:cNvSpPr>
          <p:nvPr>
            <p:ph type="sldImg"/>
          </p:nvPr>
        </p:nvSpPr>
        <p:spPr>
          <a:xfrm>
            <a:off x="911225" y="741363"/>
            <a:ext cx="4937125" cy="3702050"/>
          </a:xfrm>
          <a:ln/>
        </p:spPr>
      </p:sp>
      <p:sp>
        <p:nvSpPr>
          <p:cNvPr id="175107" name="ノート プレースホルダ 2"/>
          <p:cNvSpPr>
            <a:spLocks noGrp="1"/>
          </p:cNvSpPr>
          <p:nvPr>
            <p:ph type="body" idx="1"/>
          </p:nvPr>
        </p:nvSpPr>
        <p:spPr>
          <a:xfrm>
            <a:off x="487885" y="5005145"/>
            <a:ext cx="5760000" cy="4534540"/>
          </a:xfrm>
          <a:noFill/>
          <a:ln/>
        </p:spPr>
        <p:txBody>
          <a:bodyPr/>
          <a:lstStyle/>
          <a:p>
            <a:r>
              <a:rPr lang="ja-JP" altLang="en-US" dirty="0">
                <a:latin typeface="ＭＳ Ｐ明朝" charset="-128"/>
                <a:ea typeface="ＭＳ Ｐ明朝" charset="-128"/>
              </a:rPr>
              <a:t>＜スライドのねらいやポイント＞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参考文献の一番上のものが、スライド掲載表記が「厚生労働省マニュアル（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a:t>
            </a:r>
            <a:r>
              <a:rPr lang="en-US" altLang="ja-JP" dirty="0">
                <a:latin typeface="ＭＳ Ｐ明朝" charset="-128"/>
                <a:ea typeface="ＭＳ Ｐ明朝" charset="-128"/>
              </a:rPr>
              <a:t>2</a:t>
            </a:r>
            <a:r>
              <a:rPr lang="ja-JP" altLang="en-US" dirty="0">
                <a:latin typeface="ＭＳ Ｐ明朝" charset="-128"/>
                <a:ea typeface="ＭＳ Ｐ明朝" charset="-128"/>
              </a:rPr>
              <a:t>番目が「東京都マニュアル」となる。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どちらもタイトルをインターネットで検索すれば、ダウンロードして読むことが</a:t>
            </a:r>
            <a:r>
              <a:rPr lang="ja-JP" altLang="en-US">
                <a:latin typeface="ＭＳ Ｐ明朝" charset="-128"/>
                <a:ea typeface="ＭＳ Ｐ明朝" charset="-128"/>
              </a:rPr>
              <a:t>できる。</a:t>
            </a:r>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80</a:t>
            </a:fld>
            <a:endParaRPr kumimoji="1" lang="ja-JP" altLang="en-US"/>
          </a:p>
        </p:txBody>
      </p:sp>
    </p:spTree>
    <p:extLst>
      <p:ext uri="{BB962C8B-B14F-4D97-AF65-F5344CB8AC3E}">
        <p14:creationId xmlns:p14="http://schemas.microsoft.com/office/powerpoint/2010/main" val="2697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xfrm>
            <a:off x="911225" y="741363"/>
            <a:ext cx="4937125" cy="3702050"/>
          </a:xfrm>
          <a:ln/>
        </p:spPr>
      </p:sp>
      <p:sp>
        <p:nvSpPr>
          <p:cNvPr id="104451" name="ノート プレースホルダ 2"/>
          <p:cNvSpPr>
            <a:spLocks noGrp="1"/>
          </p:cNvSpPr>
          <p:nvPr>
            <p:ph type="body" idx="1"/>
          </p:nvPr>
        </p:nvSpPr>
        <p:spPr>
          <a:xfrm>
            <a:off x="343887" y="4653105"/>
            <a:ext cx="6047998" cy="5030533"/>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放棄放任の虐待の判断ポイントは、次のスライドに詳しく書いてある。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本スライドと次のスライドでは、主に具体例を伝え、「放棄放任」の虐待のとらえ方とイメージを頭に入れてもらう。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で「自覚は問わない」と示したとおり、</a:t>
            </a:r>
            <a:r>
              <a:rPr lang="ja-JP" altLang="en-US" b="1" dirty="0">
                <a:latin typeface="ＭＳ Ｐ明朝" charset="-128"/>
                <a:ea typeface="ＭＳ Ｐ明朝" charset="-128"/>
              </a:rPr>
              <a:t>意図的であるか、結果的であるかを問わない</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養護者の行為によって、</a:t>
            </a:r>
            <a:r>
              <a:rPr lang="ja-JP" altLang="en-US" b="1" dirty="0">
                <a:latin typeface="ＭＳ Ｐ明朝" charset="-128"/>
                <a:ea typeface="ＭＳ Ｐ明朝" charset="-128"/>
              </a:rPr>
              <a:t>「生活環境や身体・精神状態を悪化させているかどうか」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ということが放棄放任による虐待のポイント。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26</a:t>
            </a:r>
            <a:r>
              <a:rPr lang="ja-JP" altLang="en-US" dirty="0">
                <a:latin typeface="ＭＳ Ｐ明朝" charset="-128"/>
                <a:ea typeface="ＭＳ Ｐ明朝" charset="-128"/>
              </a:rPr>
              <a:t>では、死亡事例として「養護者の介護等放棄（ネグレクト）による被虐待高齢者の致死」が挙げられている。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スライドは前後してしまうが、上記のポイントを頭に入れておくことが重要であることを、放棄放任による死亡事例が実際に発生している（件数も多い）ことから説明して強調するのも良い。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また、虐待は加害的なイメージが強いかもしれないが、「放ったらかしによる放棄放任という虐待があること」を具体例を挙げて伝える。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9</a:t>
            </a:fld>
            <a:endParaRPr kumimoji="1" lang="ja-JP" altLang="en-US"/>
          </a:p>
        </p:txBody>
      </p:sp>
    </p:spTree>
    <p:extLst>
      <p:ext uri="{BB962C8B-B14F-4D97-AF65-F5344CB8AC3E}">
        <p14:creationId xmlns:p14="http://schemas.microsoft.com/office/powerpoint/2010/main" val="202831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atin typeface="メイリオ" panose="020B0604030504040204" pitchFamily="50" charset="-128"/>
                <a:ea typeface="メイリオ" panose="020B0604030504040204" pitchFamily="50"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Tree>
    <p:extLst>
      <p:ext uri="{BB962C8B-B14F-4D97-AF65-F5344CB8AC3E}">
        <p14:creationId xmlns:p14="http://schemas.microsoft.com/office/powerpoint/2010/main" val="5845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464305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4233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110478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メイリオ" panose="020B0604030504040204" pitchFamily="50" charset="-128"/>
                <a:ea typeface="メイリオ" panose="020B0604030504040204"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2563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425795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101514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325426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72780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148343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1402FC-9B7D-4AD3-923D-2CDDB7F1CFE4}"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EB36F89-9317-468F-AA75-43D308970289}" type="slidenum">
              <a:rPr kumimoji="1" lang="ja-JP" altLang="en-US" smtClean="0"/>
              <a:t>‹#›</a:t>
            </a:fld>
            <a:endParaRPr kumimoji="1" lang="ja-JP" altLang="en-US"/>
          </a:p>
        </p:txBody>
      </p:sp>
    </p:spTree>
    <p:extLst>
      <p:ext uri="{BB962C8B-B14F-4D97-AF65-F5344CB8AC3E}">
        <p14:creationId xmlns:p14="http://schemas.microsoft.com/office/powerpoint/2010/main" val="240453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402FC-9B7D-4AD3-923D-2CDDB7F1CFE4}" type="datetimeFigureOut">
              <a:rPr kumimoji="1" lang="ja-JP" altLang="en-US" smtClean="0"/>
              <a:t>2024/6/10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36F89-9317-468F-AA75-43D308970289}"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55F56215-FAE3-41E0-B888-CF5EACC0375D}"/>
              </a:ext>
            </a:extLst>
          </p:cNvPr>
          <p:cNvSpPr/>
          <p:nvPr userDrawn="1"/>
        </p:nvSpPr>
        <p:spPr>
          <a:xfrm>
            <a:off x="0" y="6356351"/>
            <a:ext cx="9144000" cy="501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3220CF8-3267-412A-801E-660B016E0618}"/>
              </a:ext>
            </a:extLst>
          </p:cNvPr>
          <p:cNvSpPr/>
          <p:nvPr userDrawn="1"/>
        </p:nvSpPr>
        <p:spPr>
          <a:xfrm>
            <a:off x="0" y="6356351"/>
            <a:ext cx="9144000" cy="5016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dirty="0"/>
              <a:t>©</a:t>
            </a:r>
            <a:r>
              <a:rPr kumimoji="1" lang="ja-JP" altLang="en-US" dirty="0"/>
              <a:t>（公財）東京都福祉保健財団　</a:t>
            </a:r>
            <a:r>
              <a:rPr kumimoji="1" lang="en-US" altLang="ja-JP" dirty="0"/>
              <a:t>2024</a:t>
            </a:r>
            <a:r>
              <a:rPr kumimoji="1" lang="ja-JP" altLang="en-US" dirty="0"/>
              <a:t>　</a:t>
            </a:r>
          </a:p>
        </p:txBody>
      </p:sp>
      <p:pic>
        <p:nvPicPr>
          <p:cNvPr id="10" name="Picture 2">
            <a:extLst>
              <a:ext uri="{FF2B5EF4-FFF2-40B4-BE49-F238E27FC236}">
                <a16:creationId xmlns:a16="http://schemas.microsoft.com/office/drawing/2014/main" id="{F73B4916-AD02-4105-A1AE-A80DFD6BF5CB}"/>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r="80205"/>
          <a:stretch/>
        </p:blipFill>
        <p:spPr bwMode="auto">
          <a:xfrm>
            <a:off x="4932000" y="6356351"/>
            <a:ext cx="490451" cy="434945"/>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5">
            <a:extLst>
              <a:ext uri="{FF2B5EF4-FFF2-40B4-BE49-F238E27FC236}">
                <a16:creationId xmlns:a16="http://schemas.microsoft.com/office/drawing/2014/main" id="{362CDE92-B3E6-41CE-9254-B45732A3090A}"/>
              </a:ext>
            </a:extLst>
          </p:cNvPr>
          <p:cNvSpPr txBox="1">
            <a:spLocks/>
          </p:cNvSpPr>
          <p:nvPr userDrawn="1"/>
        </p:nvSpPr>
        <p:spPr>
          <a:xfrm>
            <a:off x="7164000" y="6391260"/>
            <a:ext cx="2057400" cy="365125"/>
          </a:xfrm>
          <a:prstGeom prst="rect">
            <a:avLst/>
          </a:prstGeom>
        </p:spPr>
        <p:txBody>
          <a:bodyPr/>
          <a:ls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a:lstStyle>
          <a:p>
            <a:fld id="{EEB36F89-9317-468F-AA75-43D308970289}" type="slidenum">
              <a:rPr lang="ja-JP" altLang="en-US" smtClean="0">
                <a:solidFill>
                  <a:schemeClr val="bg1"/>
                </a:solidFill>
              </a:rPr>
              <a:pPr/>
              <a:t>‹#›</a:t>
            </a:fld>
            <a:endParaRPr lang="ja-JP" altLang="en-US">
              <a:solidFill>
                <a:schemeClr val="bg1"/>
              </a:solidFill>
            </a:endParaRPr>
          </a:p>
        </p:txBody>
      </p:sp>
    </p:spTree>
    <p:extLst>
      <p:ext uri="{BB962C8B-B14F-4D97-AF65-F5344CB8AC3E}">
        <p14:creationId xmlns:p14="http://schemas.microsoft.com/office/powerpoint/2010/main" val="306069264"/>
      </p:ext>
    </p:extLst>
  </p:cSld>
  <p:clrMap bg1="lt1" tx1="dk1" bg2="lt2" tx2="dk2" accent1="accent1" accent2="accent2" accent3="accent3" accent4="accent4" accent5="accent5" accent6="accent6" hlink="hlink" folHlink="folHlink"/>
  <p:sldLayoutIdLst>
    <p:sldLayoutId id="2147486194" r:id="rId1"/>
    <p:sldLayoutId id="2147486195" r:id="rId2"/>
    <p:sldLayoutId id="2147486196" r:id="rId3"/>
    <p:sldLayoutId id="2147486197" r:id="rId4"/>
    <p:sldLayoutId id="2147486198" r:id="rId5"/>
    <p:sldLayoutId id="2147486199" r:id="rId6"/>
    <p:sldLayoutId id="2147486200" r:id="rId7"/>
    <p:sldLayoutId id="2147486201" r:id="rId8"/>
    <p:sldLayoutId id="2147486202" r:id="rId9"/>
    <p:sldLayoutId id="2147486203" r:id="rId10"/>
    <p:sldLayoutId id="214748620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24001" y="1557000"/>
            <a:ext cx="8612999" cy="2387600"/>
          </a:xfrm>
        </p:spPr>
        <p:txBody>
          <a:bodyPr anchor="ctr" anchorCtr="1">
            <a:normAutofit/>
          </a:bodyPr>
          <a:lstStyle/>
          <a:p>
            <a:pPr algn="ctr" eaLnBrk="1" fontAlgn="auto" hangingPunct="1">
              <a:spcAft>
                <a:spcPts val="0"/>
              </a:spcAft>
              <a:defRPr/>
            </a:pPr>
            <a:r>
              <a:rPr lang="ja-JP" altLang="en-US" sz="5400" dirty="0">
                <a:solidFill>
                  <a:schemeClr val="tx1"/>
                </a:solidFill>
              </a:rPr>
              <a:t>高齢者虐待の防止について</a:t>
            </a:r>
            <a:endParaRPr lang="ja-JP" altLang="en-US" sz="2400" dirty="0">
              <a:solidFill>
                <a:schemeClr val="tx1"/>
              </a:solidFill>
            </a:endParaRPr>
          </a:p>
        </p:txBody>
      </p:sp>
      <p:sp>
        <p:nvSpPr>
          <p:cNvPr id="17411" name="Rectangle 3"/>
          <p:cNvSpPr>
            <a:spLocks noGrp="1" noChangeArrowheads="1"/>
          </p:cNvSpPr>
          <p:nvPr>
            <p:ph type="subTitle" idx="1"/>
          </p:nvPr>
        </p:nvSpPr>
        <p:spPr>
          <a:xfrm>
            <a:off x="1260000" y="4869000"/>
            <a:ext cx="7677000" cy="1407952"/>
          </a:xfrm>
        </p:spPr>
        <p:txBody>
          <a:bodyPr>
            <a:normAutofit fontScale="92500" lnSpcReduction="10000"/>
          </a:bodyPr>
          <a:lstStyle/>
          <a:p>
            <a:pPr marR="0" eaLnBrk="1" hangingPunct="1"/>
            <a:endParaRPr lang="en-US" altLang="ja-JP" sz="1900" dirty="0"/>
          </a:p>
          <a:p>
            <a:pPr marR="0" algn="l" eaLnBrk="1" hangingPunct="1"/>
            <a:r>
              <a:rPr lang="ja-JP" altLang="en-US" sz="1900" dirty="0"/>
              <a:t>　　　　　　　　　　　　　　公益財団法人　東京都福祉保健財団　　　　　　　　　　　　　　　　　　　　　　　　　</a:t>
            </a:r>
            <a:endParaRPr lang="en-US" altLang="ja-JP" sz="1900" dirty="0"/>
          </a:p>
          <a:p>
            <a:pPr marR="0" eaLnBrk="1" hangingPunct="1"/>
            <a:r>
              <a:rPr lang="ja-JP" altLang="en-US" sz="1900" dirty="0"/>
              <a:t>　　　　　　　　東京都高齢者・障害者権利擁護支援センター作成</a:t>
            </a:r>
            <a:endParaRPr lang="en-US" altLang="ja-JP" sz="1900" dirty="0"/>
          </a:p>
          <a:p>
            <a:pPr marR="0" eaLnBrk="1" hangingPunct="1"/>
            <a:r>
              <a:rPr lang="ja-JP" altLang="en-US" sz="1900" dirty="0"/>
              <a:t>　　　　　　　　　　　　　　　　　　　　　　　　　　　　　　　　</a:t>
            </a:r>
            <a:endParaRPr lang="en-US" altLang="ja-JP" sz="1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コンテンツ プレースホルダ 2"/>
          <p:cNvSpPr>
            <a:spLocks noGrp="1"/>
          </p:cNvSpPr>
          <p:nvPr>
            <p:ph idx="1"/>
          </p:nvPr>
        </p:nvSpPr>
        <p:spPr>
          <a:xfrm>
            <a:off x="179512" y="589671"/>
            <a:ext cx="8785225" cy="5040312"/>
          </a:xfrm>
        </p:spPr>
        <p:txBody>
          <a:bodyPr>
            <a:normAutofit fontScale="92500" lnSpcReduction="10000"/>
          </a:bodyPr>
          <a:lstStyle/>
          <a:p>
            <a:r>
              <a:rPr lang="ja-JP" altLang="en-US" b="1" dirty="0"/>
              <a:t>専門的診断や治療、ケアが必要にもかかわらず、高齢者が必要とする医療・介護保険サービスなどを、周囲が納得できる理由なく制限したり使わせない、放置する</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・徘徊や病気の状態を放置する</a:t>
            </a:r>
            <a:endParaRPr lang="en-US" altLang="ja-JP" sz="1800" dirty="0"/>
          </a:p>
          <a:p>
            <a:pPr>
              <a:buFont typeface="Wingdings 2" pitchFamily="18" charset="2"/>
              <a:buNone/>
            </a:pPr>
            <a:r>
              <a:rPr lang="ja-JP" altLang="en-US" sz="1800" dirty="0"/>
              <a:t>　・虐待対応従事者が、医療機関への受診や専門的ケアが必要と説明している</a:t>
            </a:r>
            <a:endParaRPr lang="en-US" altLang="ja-JP" sz="1800" dirty="0"/>
          </a:p>
          <a:p>
            <a:pPr>
              <a:buFont typeface="Wingdings 2" pitchFamily="18" charset="2"/>
              <a:buNone/>
            </a:pPr>
            <a:r>
              <a:rPr lang="ja-JP" altLang="en-US" sz="1800" dirty="0"/>
              <a:t>　　にもかかわらず、無視する</a:t>
            </a:r>
            <a:endParaRPr lang="en-US" altLang="ja-JP" sz="1800" dirty="0"/>
          </a:p>
          <a:p>
            <a:pPr>
              <a:buFont typeface="Wingdings 2" pitchFamily="18" charset="2"/>
              <a:buNone/>
            </a:pPr>
            <a:r>
              <a:rPr lang="ja-JP" altLang="en-US" sz="1800" dirty="0"/>
              <a:t>　・本来は入院や治療が必要にもかかわらず、強引に病院や施設等から連れ帰る</a:t>
            </a:r>
            <a:endParaRPr lang="en-US" altLang="ja-JP" sz="1800" dirty="0"/>
          </a:p>
          <a:p>
            <a:pPr>
              <a:buFont typeface="Wingdings 2" pitchFamily="18" charset="2"/>
              <a:buNone/>
            </a:pPr>
            <a:r>
              <a:rPr lang="ja-JP" altLang="en-US" sz="1800" dirty="0"/>
              <a:t>　　　　　　　　　　　　　　　　　　　　　　　　　　　　　　　　　　など</a:t>
            </a:r>
          </a:p>
          <a:p>
            <a:pPr>
              <a:buFont typeface="Wingdings 2" pitchFamily="18" charset="2"/>
              <a:buNone/>
            </a:pPr>
            <a:endParaRPr lang="en-US" altLang="ja-JP" sz="2400" dirty="0"/>
          </a:p>
          <a:p>
            <a:r>
              <a:rPr lang="ja-JP" altLang="en-US" b="1" dirty="0"/>
              <a:t>同居人等による高齢者虐待と同様の行為を放置する</a:t>
            </a:r>
            <a:endParaRPr lang="en-US" altLang="ja-JP" b="1" dirty="0"/>
          </a:p>
          <a:p>
            <a:pPr>
              <a:buFont typeface="Wingdings 2" pitchFamily="18" charset="2"/>
              <a:buNone/>
            </a:pPr>
            <a:r>
              <a:rPr lang="ja-JP" altLang="en-US" sz="1800" dirty="0"/>
              <a:t>（例）</a:t>
            </a:r>
            <a:endParaRPr lang="en-US" altLang="ja-JP" dirty="0"/>
          </a:p>
          <a:p>
            <a:pPr>
              <a:buFont typeface="Wingdings 2" pitchFamily="18" charset="2"/>
              <a:buNone/>
            </a:pPr>
            <a:r>
              <a:rPr lang="ja-JP" altLang="en-US" sz="1800" dirty="0"/>
              <a:t>　・孫が高齢者に対して行う暴行や暴言行為を放置する　</a:t>
            </a:r>
            <a:endParaRPr lang="en-US" altLang="ja-JP" sz="1800" dirty="0"/>
          </a:p>
          <a:p>
            <a:pPr>
              <a:buFont typeface="Wingdings 2" pitchFamily="18" charset="2"/>
              <a:buNone/>
            </a:pPr>
            <a:r>
              <a:rPr lang="ja-JP" altLang="en-US" sz="1800" dirty="0"/>
              <a:t>　・孫が高齢者に無心して無理にお金を奪っているのを放置する　　　　　など</a:t>
            </a:r>
            <a:endParaRPr lang="en-US" altLang="ja-JP" sz="1800" dirty="0"/>
          </a:p>
        </p:txBody>
      </p:sp>
      <p:sp>
        <p:nvSpPr>
          <p:cNvPr id="4" name="正方形/長方形 3"/>
          <p:cNvSpPr/>
          <p:nvPr/>
        </p:nvSpPr>
        <p:spPr>
          <a:xfrm>
            <a:off x="2267744" y="5795668"/>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28625"/>
            <a:ext cx="8686800" cy="1143000"/>
          </a:xfrm>
        </p:spPr>
        <p:txBody>
          <a:bodyPr>
            <a:normAutofit fontScale="90000"/>
          </a:bodyPr>
          <a:lstStyle/>
          <a:p>
            <a:pPr eaLnBrk="1" hangingPunct="1"/>
            <a:r>
              <a:rPr lang="ja-JP" altLang="en-US" sz="4000" dirty="0"/>
              <a:t>介護・世話の放棄・放任</a:t>
            </a:r>
            <a:r>
              <a:rPr lang="en-US" altLang="ja-JP" sz="4000" dirty="0"/>
              <a:t>(</a:t>
            </a:r>
            <a:r>
              <a:rPr lang="ja-JP" altLang="en-US" sz="4000" dirty="0"/>
              <a:t>ネグレクト</a:t>
            </a:r>
            <a:r>
              <a:rPr lang="en-US" altLang="ja-JP" sz="4000" dirty="0"/>
              <a:t>)</a:t>
            </a:r>
            <a:r>
              <a:rPr lang="ja-JP" altLang="en-US" sz="4000" dirty="0"/>
              <a:t>の判断ポイント</a:t>
            </a:r>
          </a:p>
        </p:txBody>
      </p:sp>
      <p:sp>
        <p:nvSpPr>
          <p:cNvPr id="27651" name="Rectangle 3"/>
          <p:cNvSpPr>
            <a:spLocks noGrp="1" noChangeArrowheads="1"/>
          </p:cNvSpPr>
          <p:nvPr>
            <p:ph idx="1"/>
          </p:nvPr>
        </p:nvSpPr>
        <p:spPr>
          <a:xfrm>
            <a:off x="179390" y="1844675"/>
            <a:ext cx="8785225" cy="4400550"/>
          </a:xfrm>
        </p:spPr>
        <p:txBody>
          <a:bodyPr/>
          <a:lstStyle/>
          <a:p>
            <a:pPr eaLnBrk="1" hangingPunct="1">
              <a:spcBef>
                <a:spcPts val="600"/>
              </a:spcBef>
            </a:pPr>
            <a:r>
              <a:rPr lang="ja-JP" altLang="en-US" b="1">
                <a:solidFill>
                  <a:srgbClr val="FF3300"/>
                </a:solidFill>
              </a:rPr>
              <a:t>放棄放任によって、高齢者の生活環境や身体・精神状態が悪化し見過ごせない状態か？</a:t>
            </a:r>
          </a:p>
          <a:p>
            <a:pPr lvl="1" eaLnBrk="1" hangingPunct="1">
              <a:spcBef>
                <a:spcPts val="600"/>
              </a:spcBef>
            </a:pPr>
            <a:endParaRPr lang="ja-JP" altLang="en-US"/>
          </a:p>
          <a:p>
            <a:pPr lvl="1" eaLnBrk="1" hangingPunct="1">
              <a:spcBef>
                <a:spcPts val="600"/>
              </a:spcBef>
            </a:pPr>
            <a:r>
              <a:rPr lang="ja-JP" altLang="en-US"/>
              <a:t>放棄放任の虐待では、虐待者の７割が虐待しているという「自覚なし」</a:t>
            </a:r>
          </a:p>
          <a:p>
            <a:pPr lvl="1" eaLnBrk="1" hangingPunct="1">
              <a:spcBef>
                <a:spcPts val="600"/>
              </a:spcBef>
            </a:pPr>
            <a:r>
              <a:rPr lang="ja-JP" altLang="en-US"/>
              <a:t>介護・世話についての知識や技術、能力、時間が不十分であるために不本意ながら高齢者の尊厳を損なうような生活に陥っていることも多い</a:t>
            </a:r>
          </a:p>
          <a:p>
            <a:pPr lvl="1" eaLnBrk="1" hangingPunct="1">
              <a:spcBef>
                <a:spcPts val="600"/>
              </a:spcBef>
            </a:pPr>
            <a:r>
              <a:rPr lang="ja-JP" altLang="en-US"/>
              <a:t>一方で、意図的に必要な介護・世話を行わない深刻な事例もある</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95460" y="190334"/>
            <a:ext cx="7886700" cy="1325563"/>
          </a:xfrm>
        </p:spPr>
        <p:txBody>
          <a:bodyPr/>
          <a:lstStyle/>
          <a:p>
            <a:pPr eaLnBrk="1" hangingPunct="1"/>
            <a:r>
              <a:rPr lang="ja-JP" altLang="en-US"/>
              <a:t>性的虐待とは</a:t>
            </a:r>
          </a:p>
        </p:txBody>
      </p:sp>
      <p:sp>
        <p:nvSpPr>
          <p:cNvPr id="28675" name="Rectangle 3"/>
          <p:cNvSpPr>
            <a:spLocks noGrp="1" noChangeArrowheads="1"/>
          </p:cNvSpPr>
          <p:nvPr>
            <p:ph idx="1"/>
          </p:nvPr>
        </p:nvSpPr>
        <p:spPr>
          <a:xfrm>
            <a:off x="324000" y="2009608"/>
            <a:ext cx="8472487" cy="4052888"/>
          </a:xfrm>
        </p:spPr>
        <p:txBody>
          <a:bodyPr>
            <a:normAutofit lnSpcReduction="10000"/>
          </a:bodyPr>
          <a:lstStyle/>
          <a:p>
            <a:pPr eaLnBrk="1" hangingPunct="1"/>
            <a:r>
              <a:rPr lang="ja-JP" altLang="en-US" sz="2800" b="1" dirty="0"/>
              <a:t>本人への性的な行為の強要又は性的羞恥心を催すあらゆる形態の行為</a:t>
            </a:r>
            <a:endParaRPr lang="en-US" altLang="ja-JP" sz="2800"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・排泄の失敗に対して懲罰的に下半身を裸にして放置する</a:t>
            </a:r>
            <a:endParaRPr lang="en-US" altLang="ja-JP" sz="1800" dirty="0"/>
          </a:p>
          <a:p>
            <a:pPr eaLnBrk="1" hangingPunct="1">
              <a:buFont typeface="Wingdings" pitchFamily="2" charset="2"/>
              <a:buNone/>
            </a:pPr>
            <a:r>
              <a:rPr lang="ja-JP" altLang="en-US" sz="1800" dirty="0"/>
              <a:t>　・排泄や着替えの介助がしやすいという目的で、下半身を裸にしたり、下着の</a:t>
            </a:r>
            <a:endParaRPr lang="en-US" altLang="ja-JP" sz="1800" dirty="0"/>
          </a:p>
          <a:p>
            <a:pPr eaLnBrk="1" hangingPunct="1">
              <a:buFont typeface="Wingdings" pitchFamily="2" charset="2"/>
              <a:buNone/>
            </a:pPr>
            <a:r>
              <a:rPr lang="ja-JP" altLang="en-US" sz="1800" dirty="0"/>
              <a:t>　　</a:t>
            </a:r>
            <a:r>
              <a:rPr lang="ja-JP" altLang="en-US" sz="1800" dirty="0" err="1"/>
              <a:t>ままで</a:t>
            </a:r>
            <a:r>
              <a:rPr lang="ja-JP" altLang="en-US" sz="1800" dirty="0"/>
              <a:t>放置する</a:t>
            </a:r>
            <a:endParaRPr lang="en-US" altLang="ja-JP" sz="1800" dirty="0"/>
          </a:p>
          <a:p>
            <a:pPr eaLnBrk="1" hangingPunct="1">
              <a:buFont typeface="Wingdings" pitchFamily="2" charset="2"/>
              <a:buNone/>
            </a:pPr>
            <a:r>
              <a:rPr lang="ja-JP" altLang="en-US" sz="1800" dirty="0"/>
              <a:t>　・人前で排泄行為をさせる。オムツ交換をする</a:t>
            </a:r>
            <a:endParaRPr lang="en-US" altLang="ja-JP" sz="1800" dirty="0"/>
          </a:p>
          <a:p>
            <a:pPr eaLnBrk="1" hangingPunct="1">
              <a:buFont typeface="Wingdings" pitchFamily="2" charset="2"/>
              <a:buNone/>
            </a:pPr>
            <a:r>
              <a:rPr lang="ja-JP" altLang="en-US" sz="1800" dirty="0"/>
              <a:t>　・性器を写真に撮る、スケッチをする</a:t>
            </a:r>
            <a:endParaRPr lang="en-US" altLang="ja-JP" sz="1800" dirty="0"/>
          </a:p>
          <a:p>
            <a:pPr eaLnBrk="1" hangingPunct="1">
              <a:buFont typeface="Wingdings" pitchFamily="2" charset="2"/>
              <a:buNone/>
            </a:pPr>
            <a:r>
              <a:rPr lang="ja-JP" altLang="en-US" sz="1800" dirty="0"/>
              <a:t>　・キス、性器への接触、セックスを強要する</a:t>
            </a:r>
            <a:endParaRPr lang="en-US" altLang="ja-JP" sz="1800" dirty="0"/>
          </a:p>
          <a:p>
            <a:pPr eaLnBrk="1" hangingPunct="1">
              <a:buFont typeface="Wingdings" pitchFamily="2" charset="2"/>
              <a:buNone/>
            </a:pPr>
            <a:r>
              <a:rPr lang="ja-JP" altLang="en-US" sz="1800" dirty="0"/>
              <a:t>　・わいせつな映像や写真を見せる</a:t>
            </a:r>
            <a:endParaRPr lang="en-US" altLang="ja-JP" sz="1800" dirty="0"/>
          </a:p>
          <a:p>
            <a:pPr eaLnBrk="1" hangingPunct="1">
              <a:buFont typeface="Wingdings" pitchFamily="2" charset="2"/>
              <a:buNone/>
            </a:pPr>
            <a:r>
              <a:rPr lang="ja-JP" altLang="en-US" sz="1800" dirty="0"/>
              <a:t>　・自慰行為を見せる　　　　　　　　　　　　　　　　　　　　　　　など</a:t>
            </a:r>
            <a:endParaRPr lang="en-US" altLang="ja-JP" sz="1800" dirty="0"/>
          </a:p>
        </p:txBody>
      </p:sp>
      <p:sp>
        <p:nvSpPr>
          <p:cNvPr id="28676" name="AutoShape 4"/>
          <p:cNvSpPr>
            <a:spLocks noChangeArrowheads="1"/>
          </p:cNvSpPr>
          <p:nvPr/>
        </p:nvSpPr>
        <p:spPr bwMode="auto">
          <a:xfrm>
            <a:off x="4754712" y="1382548"/>
            <a:ext cx="1871663" cy="503237"/>
          </a:xfrm>
          <a:prstGeom prst="wedgeRectCallout">
            <a:avLst>
              <a:gd name="adj1" fmla="val -43759"/>
              <a:gd name="adj2" fmla="val 85537"/>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34554" y="6011668"/>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6375" y="194017"/>
            <a:ext cx="8229600" cy="1143000"/>
          </a:xfrm>
        </p:spPr>
        <p:txBody>
          <a:bodyPr/>
          <a:lstStyle/>
          <a:p>
            <a:pPr eaLnBrk="1" hangingPunct="1"/>
            <a:r>
              <a:rPr lang="ja-JP" altLang="en-US" dirty="0"/>
              <a:t>経済的虐待とは</a:t>
            </a:r>
          </a:p>
        </p:txBody>
      </p:sp>
      <p:sp>
        <p:nvSpPr>
          <p:cNvPr id="29699" name="Rectangle 3"/>
          <p:cNvSpPr>
            <a:spLocks noGrp="1" noChangeArrowheads="1"/>
          </p:cNvSpPr>
          <p:nvPr>
            <p:ph idx="1"/>
          </p:nvPr>
        </p:nvSpPr>
        <p:spPr>
          <a:xfrm>
            <a:off x="180000" y="1477145"/>
            <a:ext cx="8642350" cy="4111855"/>
          </a:xfrm>
        </p:spPr>
        <p:txBody>
          <a:bodyPr>
            <a:normAutofit fontScale="85000" lnSpcReduction="20000"/>
          </a:bodyPr>
          <a:lstStyle/>
          <a:p>
            <a:pPr eaLnBrk="1" hangingPunct="1">
              <a:lnSpc>
                <a:spcPct val="110000"/>
              </a:lnSpc>
            </a:pPr>
            <a:r>
              <a:rPr lang="ja-JP" altLang="en-US" b="1" dirty="0"/>
              <a:t>本人の合意なしに、又は、判断能力の減退に乗じ、本人の金銭や財産を本人以外のために消費すること。あるいは、本人の生活に必要な金銭の使用や本人の希望する金銭の使用を理由なく制限すること</a:t>
            </a:r>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・日常生活に必要な金銭を渡さない、使わせない</a:t>
            </a:r>
          </a:p>
          <a:p>
            <a:pPr eaLnBrk="1" hangingPunct="1">
              <a:buFont typeface="Wingdings" pitchFamily="2" charset="2"/>
              <a:buNone/>
            </a:pPr>
            <a:r>
              <a:rPr lang="ja-JP" altLang="en-US" sz="1800" dirty="0"/>
              <a:t>　・本人の自宅等を本人に無断で売却する</a:t>
            </a:r>
          </a:p>
          <a:p>
            <a:pPr eaLnBrk="1" hangingPunct="1">
              <a:buFont typeface="Wingdings" pitchFamily="2" charset="2"/>
              <a:buNone/>
            </a:pPr>
            <a:r>
              <a:rPr lang="ja-JP" altLang="en-US" sz="1800" dirty="0"/>
              <a:t>　・年金や預貯金を自分の借金返済等のために無断で使用する</a:t>
            </a:r>
            <a:endParaRPr lang="en-US" altLang="ja-JP" sz="1800" dirty="0"/>
          </a:p>
          <a:p>
            <a:pPr eaLnBrk="1" hangingPunct="1">
              <a:buFont typeface="Wingdings" pitchFamily="2" charset="2"/>
              <a:buNone/>
            </a:pPr>
            <a:r>
              <a:rPr lang="ja-JP" altLang="en-US" sz="1800" dirty="0"/>
              <a:t>　・入院や受診、介護保険サービスに必要な費用を滞納する　　　　　　</a:t>
            </a:r>
            <a:endParaRPr lang="en-US" altLang="ja-JP" sz="1800" dirty="0"/>
          </a:p>
          <a:p>
            <a:pPr eaLnBrk="1" hangingPunct="1">
              <a:buFont typeface="Wingdings" pitchFamily="2" charset="2"/>
              <a:buNone/>
            </a:pPr>
            <a:r>
              <a:rPr lang="ja-JP" altLang="en-US" sz="1800" dirty="0"/>
              <a:t>　・世帯の生活が苦しいため、本人に必要な使用より、他の家族の使用を優先する</a:t>
            </a:r>
            <a:endParaRPr lang="en-US" altLang="ja-JP" sz="1800" dirty="0"/>
          </a:p>
          <a:p>
            <a:pPr eaLnBrk="1" hangingPunct="1">
              <a:buFont typeface="Wingdings" pitchFamily="2" charset="2"/>
              <a:buNone/>
            </a:pPr>
            <a:r>
              <a:rPr lang="ja-JP" altLang="en-US" sz="1800" dirty="0"/>
              <a:t>　・施設入所しているのに本人の同意なく自宅の改造費に預金を使う　　　など</a:t>
            </a:r>
            <a:endParaRPr lang="en-US" altLang="ja-JP" sz="1800" dirty="0"/>
          </a:p>
          <a:p>
            <a:pPr eaLnBrk="1" hangingPunct="1">
              <a:buFont typeface="Wingdings" pitchFamily="2" charset="2"/>
              <a:buNone/>
            </a:pPr>
            <a:endParaRPr lang="en-US" altLang="ja-JP" sz="1800" dirty="0"/>
          </a:p>
          <a:p>
            <a:pPr eaLnBrk="1" hangingPunct="1">
              <a:buFont typeface="Wingdings" pitchFamily="2" charset="2"/>
              <a:buNone/>
            </a:pPr>
            <a:r>
              <a:rPr lang="ja-JP" altLang="en-US" sz="1800" dirty="0"/>
              <a:t>　</a:t>
            </a:r>
            <a:r>
              <a:rPr lang="en-US" altLang="ja-JP" sz="1800" dirty="0"/>
              <a:t>※</a:t>
            </a:r>
            <a:r>
              <a:rPr lang="ja-JP" altLang="en-US" sz="1800" dirty="0"/>
              <a:t>高齢者の親族であれば、養護者に該当しない者も、虐待の主体となる</a:t>
            </a:r>
            <a:endParaRPr lang="en-US" altLang="ja-JP" sz="1800" dirty="0"/>
          </a:p>
        </p:txBody>
      </p:sp>
      <p:sp>
        <p:nvSpPr>
          <p:cNvPr id="29700" name="AutoShape 4"/>
          <p:cNvSpPr>
            <a:spLocks noChangeArrowheads="1"/>
          </p:cNvSpPr>
          <p:nvPr/>
        </p:nvSpPr>
        <p:spPr bwMode="auto">
          <a:xfrm>
            <a:off x="5053175" y="189000"/>
            <a:ext cx="3745175" cy="936141"/>
          </a:xfrm>
          <a:prstGeom prst="wedgeRectCallout">
            <a:avLst>
              <a:gd name="adj1" fmla="val -51051"/>
              <a:gd name="adj2" fmla="val 78593"/>
            </a:avLst>
          </a:prstGeom>
          <a:noFill/>
          <a:ln w="9525">
            <a:solidFill>
              <a:schemeClr val="tx1"/>
            </a:solidFill>
            <a:miter lim="800000"/>
            <a:headEnd/>
            <a:tailEnd/>
          </a:ln>
        </p:spPr>
        <p:txBody>
          <a:bodyPr/>
          <a:lstStyle/>
          <a:p>
            <a:r>
              <a:rPr lang="ja-JP" altLang="en-US" sz="2400" dirty="0">
                <a:solidFill>
                  <a:srgbClr val="FF3300"/>
                </a:solidFill>
              </a:rPr>
              <a:t>養護者および</a:t>
            </a:r>
          </a:p>
          <a:p>
            <a:r>
              <a:rPr lang="ja-JP" altLang="en-US" sz="2400" dirty="0">
                <a:solidFill>
                  <a:srgbClr val="FF3300"/>
                </a:solidFill>
              </a:rPr>
              <a:t>養護者に該当しない親族が</a:t>
            </a:r>
          </a:p>
        </p:txBody>
      </p:sp>
      <p:sp>
        <p:nvSpPr>
          <p:cNvPr id="6" name="正方形/長方形 5"/>
          <p:cNvSpPr/>
          <p:nvPr/>
        </p:nvSpPr>
        <p:spPr>
          <a:xfrm>
            <a:off x="2124000" y="5772483"/>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67448" y="117000"/>
            <a:ext cx="7886700" cy="1325563"/>
          </a:xfrm>
        </p:spPr>
        <p:txBody>
          <a:bodyPr/>
          <a:lstStyle/>
          <a:p>
            <a:pPr eaLnBrk="1" hangingPunct="1"/>
            <a:r>
              <a:rPr lang="ja-JP" altLang="en-US"/>
              <a:t>経済的虐待の判断ポイント</a:t>
            </a:r>
          </a:p>
        </p:txBody>
      </p:sp>
      <p:sp>
        <p:nvSpPr>
          <p:cNvPr id="30723" name="Rectangle 3"/>
          <p:cNvSpPr>
            <a:spLocks noGrp="1" noChangeArrowheads="1"/>
          </p:cNvSpPr>
          <p:nvPr>
            <p:ph idx="1"/>
          </p:nvPr>
        </p:nvSpPr>
        <p:spPr>
          <a:xfrm>
            <a:off x="396000" y="1733074"/>
            <a:ext cx="8291513" cy="4687888"/>
          </a:xfrm>
        </p:spPr>
        <p:txBody>
          <a:bodyPr>
            <a:normAutofit lnSpcReduction="10000"/>
          </a:bodyPr>
          <a:lstStyle/>
          <a:p>
            <a:pPr eaLnBrk="1" hangingPunct="1">
              <a:lnSpc>
                <a:spcPct val="90000"/>
              </a:lnSpc>
            </a:pPr>
            <a:r>
              <a:rPr lang="ja-JP" altLang="en-US" sz="2400" dirty="0"/>
              <a:t>家族が本人の財産を管理することについて</a:t>
            </a:r>
            <a:r>
              <a:rPr lang="ja-JP" altLang="en-US" sz="2400" dirty="0">
                <a:solidFill>
                  <a:srgbClr val="FF3300"/>
                </a:solidFill>
              </a:rPr>
              <a:t>高齢者が納得</a:t>
            </a:r>
            <a:r>
              <a:rPr lang="ja-JP" altLang="en-US" sz="2400" dirty="0"/>
              <a:t>しているか？</a:t>
            </a:r>
          </a:p>
          <a:p>
            <a:pPr eaLnBrk="1" hangingPunct="1">
              <a:lnSpc>
                <a:spcPct val="90000"/>
              </a:lnSpc>
            </a:pPr>
            <a:r>
              <a:rPr lang="ja-JP" altLang="en-US" sz="2400" dirty="0"/>
              <a:t>財産の管理について</a:t>
            </a:r>
            <a:r>
              <a:rPr lang="ja-JP" altLang="en-US" sz="2400" dirty="0">
                <a:solidFill>
                  <a:srgbClr val="FF3300"/>
                </a:solidFill>
              </a:rPr>
              <a:t>高齢者の意思</a:t>
            </a:r>
            <a:r>
              <a:rPr lang="ja-JP" altLang="en-US" sz="2400" dirty="0"/>
              <a:t>に基づいているか？</a:t>
            </a:r>
          </a:p>
          <a:p>
            <a:pPr eaLnBrk="1" hangingPunct="1">
              <a:lnSpc>
                <a:spcPct val="90000"/>
              </a:lnSpc>
            </a:pPr>
            <a:endParaRPr lang="ja-JP" altLang="en-US" sz="2400" dirty="0"/>
          </a:p>
          <a:p>
            <a:pPr eaLnBrk="1" hangingPunct="1">
              <a:lnSpc>
                <a:spcPct val="90000"/>
              </a:lnSpc>
            </a:pPr>
            <a:r>
              <a:rPr lang="ja-JP" altLang="en-US" sz="2400" dirty="0"/>
              <a:t>合意せざるを得ない状況におかれていないか？</a:t>
            </a:r>
          </a:p>
          <a:p>
            <a:pPr eaLnBrk="1" hangingPunct="1">
              <a:lnSpc>
                <a:spcPct val="90000"/>
              </a:lnSpc>
            </a:pPr>
            <a:r>
              <a:rPr lang="ja-JP" altLang="en-US" sz="2400" dirty="0"/>
              <a:t>本人の意思が表面的なものである可能性は？</a:t>
            </a:r>
          </a:p>
          <a:p>
            <a:pPr eaLnBrk="1" hangingPunct="1">
              <a:lnSpc>
                <a:spcPct val="90000"/>
              </a:lnSpc>
            </a:pPr>
            <a:r>
              <a:rPr lang="ja-JP" altLang="en-US" sz="2400" dirty="0">
                <a:solidFill>
                  <a:srgbClr val="FF3300"/>
                </a:solidFill>
              </a:rPr>
              <a:t>高齢者本人の生活や医療・介護に支障が出ていないか？</a:t>
            </a:r>
          </a:p>
          <a:p>
            <a:pPr eaLnBrk="1" hangingPunct="1">
              <a:lnSpc>
                <a:spcPct val="90000"/>
              </a:lnSpc>
            </a:pPr>
            <a:endParaRPr lang="ja-JP" altLang="en-US" sz="2400" dirty="0"/>
          </a:p>
          <a:p>
            <a:pPr eaLnBrk="1" hangingPunct="1">
              <a:lnSpc>
                <a:spcPct val="90000"/>
              </a:lnSpc>
              <a:buFont typeface="Wingdings" pitchFamily="2" charset="2"/>
              <a:buNone/>
            </a:pPr>
            <a:r>
              <a:rPr lang="ja-JP" altLang="en-US" sz="2400" dirty="0"/>
              <a:t>＜高齢者の判断能力が不十分な場合＞</a:t>
            </a:r>
          </a:p>
          <a:p>
            <a:pPr eaLnBrk="1" hangingPunct="1">
              <a:lnSpc>
                <a:spcPct val="90000"/>
              </a:lnSpc>
            </a:pPr>
            <a:r>
              <a:rPr lang="ja-JP" altLang="en-US" sz="2400" dirty="0"/>
              <a:t>財産を管理している本人との関係は良好か？</a:t>
            </a:r>
          </a:p>
          <a:p>
            <a:pPr eaLnBrk="1" hangingPunct="1">
              <a:lnSpc>
                <a:spcPct val="90000"/>
              </a:lnSpc>
            </a:pPr>
            <a:r>
              <a:rPr lang="ja-JP" altLang="en-US" sz="2400" dirty="0"/>
              <a:t>客観的にみて本人の利益にかなっているかどうか？</a:t>
            </a:r>
          </a:p>
        </p:txBody>
      </p:sp>
      <p:sp>
        <p:nvSpPr>
          <p:cNvPr id="30724" name="AutoShape 4"/>
          <p:cNvSpPr>
            <a:spLocks noChangeArrowheads="1"/>
          </p:cNvSpPr>
          <p:nvPr/>
        </p:nvSpPr>
        <p:spPr bwMode="auto">
          <a:xfrm>
            <a:off x="3647994" y="2820514"/>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p>
        </p:txBody>
      </p:sp>
      <p:sp>
        <p:nvSpPr>
          <p:cNvPr id="30725" name="AutoShape 5"/>
          <p:cNvSpPr>
            <a:spLocks noChangeArrowheads="1"/>
          </p:cNvSpPr>
          <p:nvPr/>
        </p:nvSpPr>
        <p:spPr bwMode="auto">
          <a:xfrm>
            <a:off x="7331788" y="2820514"/>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怯えは？</a:t>
            </a:r>
            <a:endParaRPr lang="ja-JP" altLang="en-US" sz="1200">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546100" y="3468214"/>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諦めは？</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xfrm>
            <a:off x="457200" y="115888"/>
            <a:ext cx="8229600" cy="1080864"/>
          </a:xfrm>
        </p:spPr>
        <p:txBody>
          <a:bodyPr/>
          <a:lstStyle/>
          <a:p>
            <a:pPr algn="ctr" eaLnBrk="1" hangingPunct="1"/>
            <a:r>
              <a:rPr lang="ja-JP" altLang="en-US" sz="4400" dirty="0"/>
              <a:t>セルフ・ネグレクト</a:t>
            </a:r>
            <a:r>
              <a:rPr lang="en-US" altLang="ja-JP" sz="4400" dirty="0"/>
              <a:t>(</a:t>
            </a:r>
            <a:r>
              <a:rPr lang="ja-JP" altLang="en-US" sz="4400" dirty="0"/>
              <a:t>自己放任</a:t>
            </a:r>
            <a:r>
              <a:rPr lang="en-US" altLang="ja-JP" sz="4400" dirty="0"/>
              <a:t>)</a:t>
            </a:r>
            <a:endParaRPr lang="ja-JP" altLang="ja-JP" sz="4400" dirty="0"/>
          </a:p>
        </p:txBody>
      </p:sp>
      <p:sp>
        <p:nvSpPr>
          <p:cNvPr id="8196" name="Rectangle 5"/>
          <p:cNvSpPr>
            <a:spLocks noGrp="1" noChangeArrowheads="1"/>
          </p:cNvSpPr>
          <p:nvPr>
            <p:ph idx="1"/>
          </p:nvPr>
        </p:nvSpPr>
        <p:spPr>
          <a:xfrm>
            <a:off x="158020" y="1004376"/>
            <a:ext cx="8784496" cy="5688369"/>
          </a:xfrm>
        </p:spPr>
        <p:txBody>
          <a:bodyPr>
            <a:normAutofit fontScale="55000" lnSpcReduction="20000"/>
          </a:bodyPr>
          <a:lstStyle/>
          <a:p>
            <a:pPr>
              <a:lnSpc>
                <a:spcPct val="120000"/>
              </a:lnSpc>
              <a:buNone/>
            </a:pPr>
            <a:r>
              <a:rPr lang="ja-JP" altLang="en-US" sz="3300" dirty="0"/>
              <a:t>介護介護・医療サービスの利用を拒否するなどにより、社会から孤立し、生活行為</a:t>
            </a:r>
            <a:endParaRPr lang="en-US" altLang="ja-JP" sz="3300" dirty="0"/>
          </a:p>
          <a:p>
            <a:pPr>
              <a:lnSpc>
                <a:spcPct val="120000"/>
              </a:lnSpc>
              <a:buNone/>
            </a:pPr>
            <a:r>
              <a:rPr lang="ja-JP" altLang="en-US" sz="3300" dirty="0"/>
              <a:t>や心身の健康維持ができなくなっている状態</a:t>
            </a:r>
            <a:endParaRPr lang="en-US" altLang="ja-JP" sz="3300" dirty="0"/>
          </a:p>
          <a:p>
            <a:pPr>
              <a:lnSpc>
                <a:spcPct val="120000"/>
              </a:lnSpc>
              <a:buNone/>
            </a:pPr>
            <a:r>
              <a:rPr lang="ja-JP" altLang="en-US" sz="2900" dirty="0"/>
              <a:t>　　認知症のほか、精神疾患・障害、アルコール関連の問題を有すると思われる者も多く、それまでの生活歴や疾病・障害の理由から、「支援してほしくない」、「困っていない」 など、市町村や地域包括支援センター等の関与を拒否することもある　</a:t>
            </a:r>
            <a:endParaRPr lang="en-US" altLang="ja-JP" sz="2900" dirty="0"/>
          </a:p>
          <a:p>
            <a:pPr>
              <a:lnSpc>
                <a:spcPct val="120000"/>
              </a:lnSpc>
              <a:buNone/>
            </a:pPr>
            <a:r>
              <a:rPr lang="ja-JP" altLang="en-US" sz="2900" dirty="0"/>
              <a:t>　　生命・身体に重大な危険が生じるおそれや、ひいては孤立死に至るリスクもある       　　</a:t>
            </a:r>
            <a:endParaRPr lang="en-US" altLang="ja-JP" sz="3600" dirty="0"/>
          </a:p>
          <a:p>
            <a:pPr>
              <a:lnSpc>
                <a:spcPct val="120000"/>
              </a:lnSpc>
              <a:buNone/>
            </a:pPr>
            <a:r>
              <a:rPr lang="ja-JP" altLang="en-US" sz="3500" dirty="0"/>
              <a:t>　　　　　　　　　</a:t>
            </a:r>
            <a:endParaRPr lang="en-US" altLang="ja-JP" sz="3500" dirty="0"/>
          </a:p>
          <a:p>
            <a:pPr>
              <a:lnSpc>
                <a:spcPct val="120000"/>
              </a:lnSpc>
              <a:buNone/>
            </a:pPr>
            <a:r>
              <a:rPr lang="ja-JP" altLang="en-US" sz="3500" dirty="0"/>
              <a:t>　　　　　　　　↓</a:t>
            </a:r>
            <a:endParaRPr lang="ja-JP" altLang="en-US" dirty="0"/>
          </a:p>
          <a:p>
            <a:pPr eaLnBrk="1" hangingPunct="1">
              <a:lnSpc>
                <a:spcPct val="120000"/>
              </a:lnSpc>
              <a:buFont typeface="Wingdings" pitchFamily="2" charset="2"/>
              <a:buNone/>
            </a:pPr>
            <a:r>
              <a:rPr lang="ja-JP" altLang="en-US" sz="3300" dirty="0"/>
              <a:t>地域包括支援センターの総合相談支援業務や権利擁護業務等の一環として関わる</a:t>
            </a:r>
            <a:endParaRPr lang="en-US" altLang="ja-JP" sz="3300" dirty="0"/>
          </a:p>
          <a:p>
            <a:pPr eaLnBrk="1" hangingPunct="1">
              <a:lnSpc>
                <a:spcPct val="120000"/>
              </a:lnSpc>
              <a:buFont typeface="Wingdings" pitchFamily="2" charset="2"/>
              <a:buNone/>
            </a:pPr>
            <a:r>
              <a:rPr lang="ja-JP" altLang="en-US" sz="2900" dirty="0">
                <a:solidFill>
                  <a:srgbClr val="0000FF"/>
                </a:solidFill>
              </a:rPr>
              <a:t>　</a:t>
            </a:r>
            <a:r>
              <a:rPr lang="ja-JP" altLang="en-US" sz="2900" dirty="0"/>
              <a:t>「虐待に準ずる対応」を行う</a:t>
            </a:r>
          </a:p>
          <a:p>
            <a:pPr eaLnBrk="1" hangingPunct="1">
              <a:lnSpc>
                <a:spcPct val="120000"/>
              </a:lnSpc>
              <a:buFont typeface="Wingdings" pitchFamily="2" charset="2"/>
              <a:buNone/>
            </a:pPr>
            <a:r>
              <a:rPr lang="ja-JP" altLang="en-US" sz="2900" dirty="0">
                <a:solidFill>
                  <a:srgbClr val="0000FF"/>
                </a:solidFill>
              </a:rPr>
              <a:t>	　</a:t>
            </a:r>
            <a:endParaRPr lang="en-US" altLang="ja-JP" sz="2900" dirty="0">
              <a:solidFill>
                <a:srgbClr val="0000FF"/>
              </a:solidFill>
            </a:endParaRPr>
          </a:p>
          <a:p>
            <a:pPr eaLnBrk="1" hangingPunct="1">
              <a:lnSpc>
                <a:spcPct val="120000"/>
              </a:lnSpc>
              <a:buFont typeface="Wingdings" pitchFamily="2" charset="2"/>
              <a:buNone/>
            </a:pPr>
            <a:r>
              <a:rPr lang="ja-JP" altLang="en-US" sz="2900" dirty="0">
                <a:solidFill>
                  <a:srgbClr val="0000FF"/>
                </a:solidFill>
              </a:rPr>
              <a:t>　　　　</a:t>
            </a:r>
            <a:r>
              <a:rPr lang="ja-JP" altLang="en-US" dirty="0"/>
              <a:t>例）事実確認と安全確認、アセスメントの基づく計画的支援を行う</a:t>
            </a:r>
            <a:endParaRPr lang="en-US" altLang="ja-JP" dirty="0"/>
          </a:p>
          <a:p>
            <a:pPr eaLnBrk="1" hangingPunct="1">
              <a:lnSpc>
                <a:spcPct val="120000"/>
              </a:lnSpc>
              <a:buFont typeface="Wingdings" pitchFamily="2" charset="2"/>
              <a:buNone/>
            </a:pPr>
            <a:r>
              <a:rPr lang="en-US" altLang="ja-JP" dirty="0"/>
              <a:t>                      </a:t>
            </a:r>
            <a:r>
              <a:rPr lang="ja-JP" altLang="en-US" dirty="0"/>
              <a:t>老人福祉法による対応として、必要に応じ「やむを得ない事由による措置」や</a:t>
            </a:r>
            <a:endParaRPr lang="en-US" altLang="ja-JP" dirty="0"/>
          </a:p>
          <a:p>
            <a:pPr eaLnBrk="1" hangingPunct="1">
              <a:lnSpc>
                <a:spcPct val="120000"/>
              </a:lnSpc>
              <a:buFont typeface="Wingdings" pitchFamily="2" charset="2"/>
              <a:buNone/>
            </a:pPr>
            <a:r>
              <a:rPr lang="ja-JP" altLang="en-US" dirty="0"/>
              <a:t>　　　　　　　「成年後見制度の首長申立」を行っていく</a:t>
            </a:r>
            <a:endParaRPr lang="en-US" altLang="ja-JP" sz="3300" dirty="0"/>
          </a:p>
        </p:txBody>
      </p:sp>
      <p:sp>
        <p:nvSpPr>
          <p:cNvPr id="5" name="正方形/長方形 4">
            <a:extLst>
              <a:ext uri="{FF2B5EF4-FFF2-40B4-BE49-F238E27FC236}">
                <a16:creationId xmlns:a16="http://schemas.microsoft.com/office/drawing/2014/main" id="{C5F75F7B-7661-4E7E-BF44-2685909A3F04}"/>
              </a:ext>
            </a:extLst>
          </p:cNvPr>
          <p:cNvSpPr/>
          <p:nvPr/>
        </p:nvSpPr>
        <p:spPr>
          <a:xfrm>
            <a:off x="2733361" y="3244334"/>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5-7</a:t>
            </a:r>
            <a:r>
              <a:rPr lang="ja-JP" altLang="en-US" sz="1800" b="1" dirty="0">
                <a:latin typeface="+mj-ea"/>
              </a:rPr>
              <a:t>より引用</a:t>
            </a:r>
            <a:endParaRPr lang="en-US" altLang="ja-JP" sz="1800" b="1" dirty="0">
              <a:latin typeface="+mj-ea"/>
            </a:endParaRPr>
          </a:p>
        </p:txBody>
      </p:sp>
      <p:sp>
        <p:nvSpPr>
          <p:cNvPr id="6" name="吹き出し: 四角形 5">
            <a:extLst>
              <a:ext uri="{FF2B5EF4-FFF2-40B4-BE49-F238E27FC236}">
                <a16:creationId xmlns:a16="http://schemas.microsoft.com/office/drawing/2014/main" id="{4DFA2710-F2A9-481C-B843-731A9ECE491E}"/>
              </a:ext>
            </a:extLst>
          </p:cNvPr>
          <p:cNvSpPr/>
          <p:nvPr/>
        </p:nvSpPr>
        <p:spPr>
          <a:xfrm>
            <a:off x="4334019" y="4278687"/>
            <a:ext cx="4608497" cy="583012"/>
          </a:xfrm>
          <a:prstGeom prst="wedgeRectCallout">
            <a:avLst>
              <a:gd name="adj1" fmla="val -57950"/>
              <a:gd name="adj2" fmla="val -518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j-ea"/>
                <a:ea typeface="+mj-ea"/>
              </a:rPr>
              <a:t>（個人情報保護法第</a:t>
            </a:r>
            <a:r>
              <a:rPr lang="en-US" altLang="ja-JP" sz="1800" b="1" dirty="0">
                <a:solidFill>
                  <a:schemeClr val="tx1"/>
                </a:solidFill>
                <a:latin typeface="+mj-ea"/>
                <a:ea typeface="+mj-ea"/>
              </a:rPr>
              <a:t>27</a:t>
            </a:r>
            <a:r>
              <a:rPr lang="ja-JP" altLang="en-US" sz="1800" b="1" dirty="0">
                <a:solidFill>
                  <a:schemeClr val="tx1"/>
                </a:solidFill>
                <a:latin typeface="+mj-ea"/>
                <a:ea typeface="+mj-ea"/>
              </a:rPr>
              <a:t>条</a:t>
            </a:r>
            <a:r>
              <a:rPr lang="en-US" altLang="ja-JP" sz="1800" b="1" dirty="0">
                <a:solidFill>
                  <a:schemeClr val="tx1"/>
                </a:solidFill>
                <a:latin typeface="+mj-ea"/>
                <a:ea typeface="+mj-ea"/>
              </a:rPr>
              <a:t>1</a:t>
            </a:r>
            <a:r>
              <a:rPr lang="ja-JP" altLang="en-US" sz="1800" b="1" dirty="0">
                <a:solidFill>
                  <a:schemeClr val="tx1"/>
                </a:solidFill>
                <a:latin typeface="+mj-ea"/>
                <a:ea typeface="+mj-ea"/>
              </a:rPr>
              <a:t>項</a:t>
            </a:r>
            <a:r>
              <a:rPr lang="en-US" altLang="ja-JP" sz="1800" b="1" dirty="0">
                <a:solidFill>
                  <a:schemeClr val="tx1"/>
                </a:solidFill>
                <a:latin typeface="+mj-ea"/>
                <a:ea typeface="+mj-ea"/>
              </a:rPr>
              <a:t>2</a:t>
            </a:r>
            <a:r>
              <a:rPr lang="ja-JP" altLang="en-US" sz="1800" b="1" dirty="0">
                <a:solidFill>
                  <a:schemeClr val="tx1"/>
                </a:solidFill>
                <a:latin typeface="+mj-ea"/>
                <a:ea typeface="+mj-ea"/>
              </a:rPr>
              <a:t>号及び</a:t>
            </a:r>
            <a:r>
              <a:rPr lang="en-US" altLang="ja-JP" sz="1800" b="1" dirty="0">
                <a:solidFill>
                  <a:schemeClr val="tx1"/>
                </a:solidFill>
                <a:latin typeface="+mj-ea"/>
                <a:ea typeface="+mj-ea"/>
              </a:rPr>
              <a:t>4</a:t>
            </a:r>
            <a:r>
              <a:rPr lang="ja-JP" altLang="en-US" sz="1800" b="1" dirty="0">
                <a:solidFill>
                  <a:schemeClr val="tx1"/>
                </a:solidFill>
                <a:latin typeface="+mj-ea"/>
                <a:ea typeface="+mj-ea"/>
              </a:rPr>
              <a:t>号）に該当するため、情報提供ができます</a:t>
            </a:r>
            <a:endParaRPr kumimoji="1" lang="ja-JP" altLang="en-US" sz="1800" dirty="0">
              <a:solidFill>
                <a:schemeClr val="tx1"/>
              </a:solidFill>
              <a:latin typeface="+mj-ea"/>
              <a:ea typeface="+mj-ea"/>
            </a:endParaRPr>
          </a:p>
        </p:txBody>
      </p:sp>
    </p:spTree>
    <p:extLst>
      <p:ext uri="{BB962C8B-B14F-4D97-AF65-F5344CB8AC3E}">
        <p14:creationId xmlns:p14="http://schemas.microsoft.com/office/powerpoint/2010/main" val="166493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2D75DC-0686-98C2-C4E7-89C531B46CBF}"/>
              </a:ext>
            </a:extLst>
          </p:cNvPr>
          <p:cNvSpPr>
            <a:spLocks noGrp="1"/>
          </p:cNvSpPr>
          <p:nvPr>
            <p:ph type="title"/>
          </p:nvPr>
        </p:nvSpPr>
        <p:spPr>
          <a:xfrm>
            <a:off x="811530" y="136524"/>
            <a:ext cx="7886700" cy="1027906"/>
          </a:xfrm>
        </p:spPr>
        <p:txBody>
          <a:bodyPr>
            <a:normAutofit/>
          </a:bodyPr>
          <a:lstStyle/>
          <a:p>
            <a:pPr algn="ctr"/>
            <a:r>
              <a:rPr kumimoji="1" lang="ja-JP" altLang="en-US" sz="4000" dirty="0"/>
              <a:t>身体拘束と高齢者虐待の関係</a:t>
            </a:r>
          </a:p>
        </p:txBody>
      </p:sp>
      <p:sp>
        <p:nvSpPr>
          <p:cNvPr id="3" name="コンテンツ プレースホルダー 2">
            <a:extLst>
              <a:ext uri="{FF2B5EF4-FFF2-40B4-BE49-F238E27FC236}">
                <a16:creationId xmlns:a16="http://schemas.microsoft.com/office/drawing/2014/main" id="{7FD781C8-7FE1-914C-6C7A-6473BA63C1D1}"/>
              </a:ext>
            </a:extLst>
          </p:cNvPr>
          <p:cNvSpPr>
            <a:spLocks noGrp="1"/>
          </p:cNvSpPr>
          <p:nvPr>
            <p:ph idx="1"/>
          </p:nvPr>
        </p:nvSpPr>
        <p:spPr>
          <a:xfrm>
            <a:off x="354330" y="1257299"/>
            <a:ext cx="8503919" cy="5099051"/>
          </a:xfrm>
        </p:spPr>
        <p:txBody>
          <a:bodyPr>
            <a:normAutofit/>
          </a:bodyPr>
          <a:lstStyle/>
          <a:p>
            <a:pPr marL="457200" indent="-457200"/>
            <a:r>
              <a:rPr lang="ja-JP" altLang="en-US" dirty="0"/>
              <a:t>「自由に行動する権利」＝すべての人がもつ権利</a:t>
            </a:r>
            <a:endParaRPr lang="en-US" altLang="ja-JP" dirty="0"/>
          </a:p>
          <a:p>
            <a:pPr marL="457200" indent="-457200"/>
            <a:r>
              <a:rPr lang="ja-JP" altLang="en-US" dirty="0"/>
              <a:t>身体拘束＝人の身体的・物理的な自由を奪い、ある行動を抑制または停止させる状況</a:t>
            </a:r>
            <a:endParaRPr lang="en-US" altLang="ja-JP" dirty="0"/>
          </a:p>
          <a:p>
            <a:pPr marL="811213" indent="-274638">
              <a:buNone/>
            </a:pPr>
            <a:r>
              <a:rPr lang="ja-JP" altLang="en-US" dirty="0">
                <a:solidFill>
                  <a:srgbClr val="0000FF"/>
                </a:solidFill>
              </a:rPr>
              <a:t>→本人の尊厳を侵害する、その人の能力や権利を奪うことにつながりかねない行為</a:t>
            </a:r>
            <a:endParaRPr lang="en-US" altLang="ja-JP" dirty="0">
              <a:solidFill>
                <a:srgbClr val="0000FF"/>
              </a:solidFill>
            </a:endParaRPr>
          </a:p>
          <a:p>
            <a:pPr marL="811213" indent="-719138" algn="ctr">
              <a:lnSpc>
                <a:spcPts val="1600"/>
              </a:lnSpc>
              <a:buNone/>
            </a:pPr>
            <a:endParaRPr kumimoji="1" lang="en-US" altLang="ja-JP" sz="2800" dirty="0">
              <a:solidFill>
                <a:srgbClr val="0000FF"/>
              </a:solidFill>
            </a:endParaRPr>
          </a:p>
          <a:p>
            <a:pPr marL="811213" indent="-719138" algn="ctr">
              <a:buNone/>
            </a:pPr>
            <a:r>
              <a:rPr lang="ja-JP" altLang="en-US" sz="3100" dirty="0">
                <a:solidFill>
                  <a:srgbClr val="FF0000"/>
                </a:solidFill>
              </a:rPr>
              <a:t>原則として虐待に該当する行為</a:t>
            </a:r>
            <a:endParaRPr lang="en-US" altLang="ja-JP" sz="3100" dirty="0">
              <a:solidFill>
                <a:srgbClr val="FF0000"/>
              </a:solidFill>
            </a:endParaRPr>
          </a:p>
          <a:p>
            <a:pPr marL="811213" indent="-719138" algn="ctr">
              <a:buNone/>
            </a:pPr>
            <a:r>
              <a:rPr lang="ja-JP" altLang="en-US" sz="2400" dirty="0">
                <a:solidFill>
                  <a:srgbClr val="FF0000"/>
                </a:solidFill>
              </a:rPr>
              <a:t>（</a:t>
            </a:r>
            <a:r>
              <a:rPr kumimoji="1" lang="ja-JP" altLang="en-US" sz="2400" dirty="0">
                <a:solidFill>
                  <a:srgbClr val="FF0000"/>
                </a:solidFill>
              </a:rPr>
              <a:t>養介護施設従事者等による、養護者によるどちらも）</a:t>
            </a:r>
            <a:endParaRPr lang="en-US" altLang="ja-JP" sz="2400" dirty="0">
              <a:solidFill>
                <a:srgbClr val="FF0000"/>
              </a:solidFill>
            </a:endParaRPr>
          </a:p>
          <a:p>
            <a:pPr marL="811213" indent="-719138" algn="ctr">
              <a:buNone/>
            </a:pPr>
            <a:endParaRPr kumimoji="1" lang="en-US" altLang="ja-JP" sz="2400" dirty="0">
              <a:solidFill>
                <a:srgbClr val="0000FF"/>
              </a:solidFill>
            </a:endParaRPr>
          </a:p>
          <a:p>
            <a:pPr marL="811213" indent="-719138" algn="ctr">
              <a:buNone/>
            </a:pPr>
            <a:r>
              <a:rPr kumimoji="1" lang="ja-JP" altLang="en-US" sz="2400" dirty="0">
                <a:solidFill>
                  <a:srgbClr val="0000FF"/>
                </a:solidFill>
              </a:rPr>
              <a:t>身体拘束と思われる状態を発見したら、</a:t>
            </a:r>
            <a:endParaRPr kumimoji="1" lang="en-US" altLang="ja-JP" sz="2400" dirty="0">
              <a:solidFill>
                <a:srgbClr val="0000FF"/>
              </a:solidFill>
            </a:endParaRPr>
          </a:p>
          <a:p>
            <a:pPr marL="811213" indent="-719138" algn="ctr">
              <a:buNone/>
            </a:pPr>
            <a:r>
              <a:rPr kumimoji="1" lang="ja-JP" altLang="en-US" sz="2400" dirty="0">
                <a:solidFill>
                  <a:srgbClr val="0000FF"/>
                </a:solidFill>
              </a:rPr>
              <a:t>まずは区市町村・地域包括支援センターへ相談・通報を！</a:t>
            </a:r>
            <a:endParaRPr kumimoji="1" lang="en-US" altLang="ja-JP" sz="2800" dirty="0"/>
          </a:p>
        </p:txBody>
      </p:sp>
    </p:spTree>
    <p:extLst>
      <p:ext uri="{BB962C8B-B14F-4D97-AF65-F5344CB8AC3E}">
        <p14:creationId xmlns:p14="http://schemas.microsoft.com/office/powerpoint/2010/main" val="2175244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9911775-4733-4690-9B8F-B0962850E2C6}"/>
              </a:ext>
            </a:extLst>
          </p:cNvPr>
          <p:cNvSpPr>
            <a:spLocks noGrp="1"/>
          </p:cNvSpPr>
          <p:nvPr>
            <p:ph idx="1"/>
          </p:nvPr>
        </p:nvSpPr>
        <p:spPr>
          <a:xfrm>
            <a:off x="530832" y="981000"/>
            <a:ext cx="7886700" cy="4619963"/>
          </a:xfrm>
        </p:spPr>
        <p:txBody>
          <a:bodyPr>
            <a:normAutofit fontScale="92500" lnSpcReduction="10000"/>
          </a:bodyPr>
          <a:lstStyle/>
          <a:p>
            <a:pPr>
              <a:lnSpc>
                <a:spcPct val="100000"/>
              </a:lnSpc>
            </a:pPr>
            <a:r>
              <a:rPr lang="ja-JP" altLang="en-US" u="sng" dirty="0"/>
              <a:t>養介護施設従事者等</a:t>
            </a:r>
            <a:r>
              <a:rPr lang="ja-JP" altLang="en-US" dirty="0"/>
              <a:t>による身体的拘束等については、介護保険法に基づく運営基準の規定により禁止されている</a:t>
            </a:r>
            <a:endParaRPr lang="en-US" altLang="ja-JP" dirty="0"/>
          </a:p>
          <a:p>
            <a:pPr>
              <a:lnSpc>
                <a:spcPct val="100000"/>
              </a:lnSpc>
            </a:pPr>
            <a:r>
              <a:rPr lang="ja-JP" altLang="en-US" dirty="0"/>
              <a:t>「緊急やむを得ない場合」の身体的拘束も、</a:t>
            </a:r>
            <a:r>
              <a:rPr lang="ja-JP" altLang="en-US" b="1" dirty="0">
                <a:solidFill>
                  <a:srgbClr val="FF3300"/>
                </a:solidFill>
              </a:rPr>
              <a:t>適正な手続きを経ていなければ虐待に当たる</a:t>
            </a:r>
            <a:endParaRPr lang="en-US" altLang="ja-JP" b="1" dirty="0">
              <a:solidFill>
                <a:srgbClr val="FF3300"/>
              </a:solidFill>
            </a:endParaRPr>
          </a:p>
          <a:p>
            <a:pPr marL="0" indent="0">
              <a:buNone/>
            </a:pPr>
            <a:r>
              <a:rPr lang="ja-JP" altLang="en-US" b="1" dirty="0">
                <a:solidFill>
                  <a:srgbClr val="0000FF"/>
                </a:solidFill>
              </a:rPr>
              <a:t>　　</a:t>
            </a:r>
            <a:r>
              <a:rPr lang="ja-JP" altLang="en-US" dirty="0">
                <a:solidFill>
                  <a:srgbClr val="0000FF"/>
                </a:solidFill>
              </a:rPr>
              <a:t>→運営基準に則って運用することが基本</a:t>
            </a:r>
            <a:endParaRPr lang="en-US" altLang="ja-JP" dirty="0">
              <a:solidFill>
                <a:srgbClr val="0000FF"/>
              </a:solidFill>
            </a:endParaRPr>
          </a:p>
          <a:p>
            <a:pPr marL="0" indent="0">
              <a:buNone/>
            </a:pPr>
            <a:endParaRPr lang="en-US" altLang="ja-JP" dirty="0">
              <a:solidFill>
                <a:srgbClr val="0000FF"/>
              </a:solidFill>
            </a:endParaRPr>
          </a:p>
          <a:p>
            <a:pPr>
              <a:lnSpc>
                <a:spcPct val="100000"/>
              </a:lnSpc>
            </a:pPr>
            <a:r>
              <a:rPr lang="ja-JP" altLang="en-US" dirty="0"/>
              <a:t>ケアマネージャーやサービス提供事業者が周囲が不要と伝えているにも関わらず、身体拘束をケアプランや介護計画計画書に載せ続けていることで放棄放任となる事もある</a:t>
            </a:r>
          </a:p>
          <a:p>
            <a:endParaRPr kumimoji="1" lang="ja-JP" altLang="en-US" dirty="0"/>
          </a:p>
        </p:txBody>
      </p:sp>
      <p:sp>
        <p:nvSpPr>
          <p:cNvPr id="4" name="テキスト ボックス 3">
            <a:extLst>
              <a:ext uri="{FF2B5EF4-FFF2-40B4-BE49-F238E27FC236}">
                <a16:creationId xmlns:a16="http://schemas.microsoft.com/office/drawing/2014/main" id="{71595BB5-8A82-4615-8BB6-BDEAB068A7E7}"/>
              </a:ext>
            </a:extLst>
          </p:cNvPr>
          <p:cNvSpPr txBox="1"/>
          <p:nvPr/>
        </p:nvSpPr>
        <p:spPr>
          <a:xfrm>
            <a:off x="4860000" y="3451935"/>
            <a:ext cx="3919663" cy="358431"/>
          </a:xfrm>
          <a:prstGeom prst="rect">
            <a:avLst/>
          </a:prstGeom>
          <a:noFill/>
        </p:spPr>
        <p:txBody>
          <a:bodyPr wrap="non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（厚生労働省マニュアル</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R5.3 p13</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より引用）</a:t>
            </a:r>
          </a:p>
        </p:txBody>
      </p:sp>
      <p:sp>
        <p:nvSpPr>
          <p:cNvPr id="5" name="テキスト ボックス 4">
            <a:extLst>
              <a:ext uri="{FF2B5EF4-FFF2-40B4-BE49-F238E27FC236}">
                <a16:creationId xmlns:a16="http://schemas.microsoft.com/office/drawing/2014/main" id="{695FD744-AB71-481B-A8D5-98237CE6C446}"/>
              </a:ext>
            </a:extLst>
          </p:cNvPr>
          <p:cNvSpPr txBox="1"/>
          <p:nvPr/>
        </p:nvSpPr>
        <p:spPr>
          <a:xfrm>
            <a:off x="4860000" y="5818532"/>
            <a:ext cx="3587842" cy="358431"/>
          </a:xfrm>
          <a:prstGeom prst="rect">
            <a:avLst/>
          </a:prstGeom>
          <a:noFill/>
        </p:spPr>
        <p:txBody>
          <a:bodyPr wrap="none" rtlCol="0">
            <a:spAutoFit/>
          </a:bodyPr>
          <a:lstStyle/>
          <a:p>
            <a:pPr marL="0" marR="0" lvl="0" indent="0" algn="l" defTabSz="914400" rtl="0" eaLnBrk="0" fontAlgn="base" latinLnBrk="0" hangingPunct="0">
              <a:lnSpc>
                <a:spcPct val="120000"/>
              </a:lnSpc>
              <a:spcBef>
                <a:spcPct val="0"/>
              </a:spcBef>
              <a:spcAft>
                <a:spcPts val="600"/>
              </a:spcAft>
              <a:buClr>
                <a:srgbClr val="44546A"/>
              </a:buClr>
              <a:buSzTx/>
              <a:buFontTx/>
              <a:buNone/>
              <a:tabLst/>
              <a:defRPr/>
            </a:pP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（厚生労働省マニュアル</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R5.3 p10</a:t>
            </a:r>
            <a:r>
              <a:rPr lang="ja-JP" altLang="en-US" sz="1600" dirty="0">
                <a:solidFill>
                  <a:prstClr val="black"/>
                </a:solidFill>
                <a:latin typeface="Arial" panose="020B0604020202020204" pitchFamily="34" charset="0"/>
                <a:ea typeface="ＭＳ Ｐゴシック" panose="020B0600070205080204" pitchFamily="50" charset="-128"/>
              </a:rPr>
              <a:t>参考</a:t>
            </a:r>
            <a:r>
              <a:rPr kumimoji="1" lang="ja-JP" altLang="en-US"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mn-cs"/>
              </a:rPr>
              <a:t>）</a:t>
            </a:r>
          </a:p>
        </p:txBody>
      </p:sp>
    </p:spTree>
    <p:extLst>
      <p:ext uri="{BB962C8B-B14F-4D97-AF65-F5344CB8AC3E}">
        <p14:creationId xmlns:p14="http://schemas.microsoft.com/office/powerpoint/2010/main" val="294032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62311101-2020-4D75-9300-24E205BFE548}"/>
              </a:ext>
            </a:extLst>
          </p:cNvPr>
          <p:cNvSpPr>
            <a:spLocks noGrp="1"/>
          </p:cNvSpPr>
          <p:nvPr>
            <p:ph type="title"/>
          </p:nvPr>
        </p:nvSpPr>
        <p:spPr>
          <a:xfrm>
            <a:off x="56700" y="147428"/>
            <a:ext cx="6644731" cy="1143000"/>
          </a:xfrm>
        </p:spPr>
        <p:txBody>
          <a:bodyPr>
            <a:normAutofit fontScale="90000"/>
          </a:bodyPr>
          <a:lstStyle/>
          <a:p>
            <a:r>
              <a:rPr lang="ja-JP" altLang="en-US" sz="4400" dirty="0"/>
              <a:t>緊急やむを得ない場合</a:t>
            </a:r>
            <a:r>
              <a:rPr lang="ja-JP" altLang="en-US" dirty="0"/>
              <a:t>の</a:t>
            </a:r>
            <a:br>
              <a:rPr lang="en-US" altLang="ja-JP" dirty="0"/>
            </a:br>
            <a:r>
              <a:rPr lang="ja-JP" altLang="en-US" sz="4400" dirty="0"/>
              <a:t>３つの要件</a:t>
            </a:r>
          </a:p>
        </p:txBody>
      </p:sp>
      <p:sp>
        <p:nvSpPr>
          <p:cNvPr id="3" name="コンテンツ プレースホルダ 2"/>
          <p:cNvSpPr>
            <a:spLocks noGrp="1"/>
          </p:cNvSpPr>
          <p:nvPr>
            <p:ph idx="1"/>
          </p:nvPr>
        </p:nvSpPr>
        <p:spPr>
          <a:xfrm>
            <a:off x="30098" y="1903489"/>
            <a:ext cx="9013065" cy="2003124"/>
          </a:xfrm>
        </p:spPr>
        <p:txBody>
          <a:bodyPr>
            <a:normAutofit fontScale="92500" lnSpcReduction="10000"/>
          </a:bodyPr>
          <a:lstStyle/>
          <a:p>
            <a:pPr marL="0" indent="0">
              <a:buNone/>
              <a:defRPr/>
            </a:pPr>
            <a:r>
              <a:rPr lang="ja-JP" altLang="en-US" sz="2400" dirty="0"/>
              <a:t>　１）</a:t>
            </a:r>
            <a:r>
              <a:rPr lang="ja-JP" altLang="ja-JP" sz="2400" dirty="0">
                <a:solidFill>
                  <a:srgbClr val="FF0000"/>
                </a:solidFill>
              </a:rPr>
              <a:t>切迫性</a:t>
            </a:r>
            <a:r>
              <a:rPr lang="en-US" altLang="ja-JP" sz="2400" dirty="0">
                <a:solidFill>
                  <a:srgbClr val="FF0000"/>
                </a:solidFill>
              </a:rPr>
              <a:t>    </a:t>
            </a:r>
            <a:r>
              <a:rPr lang="ja-JP" altLang="en-US" sz="2400" dirty="0">
                <a:solidFill>
                  <a:srgbClr val="FF0000"/>
                </a:solidFill>
              </a:rPr>
              <a:t>　</a:t>
            </a:r>
            <a:r>
              <a:rPr lang="ja-JP" altLang="en-US" sz="2000" dirty="0"/>
              <a:t>本人または他の入所者（利用者）等の生命または身体が危</a:t>
            </a:r>
            <a:endParaRPr lang="en-US" altLang="ja-JP" sz="2000" dirty="0"/>
          </a:p>
          <a:p>
            <a:pPr marL="0" indent="0">
              <a:buNone/>
              <a:defRPr/>
            </a:pPr>
            <a:r>
              <a:rPr lang="ja-JP" altLang="en-US" sz="2000" dirty="0"/>
              <a:t>　　　　　　　　　険にさらされる可能性が著しく高いこと</a:t>
            </a:r>
            <a:endParaRPr lang="en-US" altLang="ja-JP" sz="2000" dirty="0"/>
          </a:p>
          <a:p>
            <a:pPr>
              <a:buFont typeface="Wingdings" panose="05000000000000000000" pitchFamily="2" charset="2"/>
              <a:buNone/>
              <a:defRPr/>
            </a:pPr>
            <a:r>
              <a:rPr lang="ja-JP" altLang="en-US" sz="2400" dirty="0"/>
              <a:t>　２）</a:t>
            </a:r>
            <a:r>
              <a:rPr lang="ja-JP" altLang="ja-JP" sz="2400" dirty="0">
                <a:solidFill>
                  <a:srgbClr val="FF0000"/>
                </a:solidFill>
              </a:rPr>
              <a:t>非代替性</a:t>
            </a:r>
            <a:r>
              <a:rPr lang="en-US" altLang="ja-JP" sz="2400" dirty="0">
                <a:solidFill>
                  <a:srgbClr val="FF0000"/>
                </a:solidFill>
              </a:rPr>
              <a:t>   </a:t>
            </a:r>
            <a:r>
              <a:rPr lang="ja-JP" altLang="en-US" sz="2000" dirty="0"/>
              <a:t>身体拘束その他の行動制限を行う以外に代替する方法がない</a:t>
            </a:r>
            <a:endParaRPr lang="en-US" altLang="ja-JP" sz="2000" dirty="0"/>
          </a:p>
          <a:p>
            <a:pPr>
              <a:buFont typeface="Wingdings" panose="05000000000000000000" pitchFamily="2" charset="2"/>
              <a:buNone/>
              <a:defRPr/>
            </a:pPr>
            <a:r>
              <a:rPr lang="ja-JP" altLang="en-US" sz="2000" dirty="0"/>
              <a:t>　　　　　　　　　こと</a:t>
            </a:r>
            <a:endParaRPr lang="en-US" altLang="ja-JP" sz="2000" dirty="0"/>
          </a:p>
          <a:p>
            <a:pPr>
              <a:buFont typeface="Wingdings" panose="05000000000000000000" pitchFamily="2" charset="2"/>
              <a:buNone/>
              <a:defRPr/>
            </a:pPr>
            <a:r>
              <a:rPr lang="ja-JP" altLang="en-US" sz="2400" dirty="0">
                <a:solidFill>
                  <a:srgbClr val="FF0000"/>
                </a:solidFill>
              </a:rPr>
              <a:t>　</a:t>
            </a:r>
            <a:r>
              <a:rPr lang="ja-JP" altLang="en-US" sz="2400" dirty="0"/>
              <a:t>３）</a:t>
            </a:r>
            <a:r>
              <a:rPr lang="ja-JP" altLang="ja-JP" sz="2400" dirty="0">
                <a:solidFill>
                  <a:srgbClr val="FF0000"/>
                </a:solidFill>
              </a:rPr>
              <a:t>一時性</a:t>
            </a:r>
            <a:r>
              <a:rPr lang="en-US" altLang="ja-JP" sz="2400" dirty="0">
                <a:solidFill>
                  <a:srgbClr val="FF0000"/>
                </a:solidFill>
              </a:rPr>
              <a:t>       </a:t>
            </a:r>
            <a:r>
              <a:rPr lang="ja-JP" altLang="en-US" sz="2200" dirty="0"/>
              <a:t>身体拘束その他の行動制限が一時的なものであること</a:t>
            </a:r>
            <a:endParaRPr lang="ja-JP" altLang="ja-JP" sz="2200" dirty="0"/>
          </a:p>
          <a:p>
            <a:pPr>
              <a:buFont typeface="Wingdings" panose="05000000000000000000" pitchFamily="2" charset="2"/>
              <a:buNone/>
              <a:defRPr/>
            </a:pPr>
            <a:endParaRPr lang="en-US" altLang="ja-JP" sz="1000" dirty="0"/>
          </a:p>
          <a:p>
            <a:pPr>
              <a:defRPr/>
            </a:pPr>
            <a:endParaRPr lang="en-US" altLang="ja-JP" sz="1600" dirty="0"/>
          </a:p>
          <a:p>
            <a:pPr>
              <a:defRPr/>
            </a:pPr>
            <a:endParaRPr lang="en-US" altLang="ja-JP" sz="1600" dirty="0"/>
          </a:p>
          <a:p>
            <a:pPr>
              <a:defRPr/>
            </a:pPr>
            <a:endParaRPr lang="ja-JP" altLang="en-US" sz="1600" dirty="0"/>
          </a:p>
        </p:txBody>
      </p:sp>
      <p:sp>
        <p:nvSpPr>
          <p:cNvPr id="9" name="角丸四角形 4">
            <a:extLst>
              <a:ext uri="{FF2B5EF4-FFF2-40B4-BE49-F238E27FC236}">
                <a16:creationId xmlns:a16="http://schemas.microsoft.com/office/drawing/2014/main" id="{A8C50CDB-00BB-49C4-9E9C-A757DD7166A4}"/>
              </a:ext>
            </a:extLst>
          </p:cNvPr>
          <p:cNvSpPr/>
          <p:nvPr/>
        </p:nvSpPr>
        <p:spPr>
          <a:xfrm>
            <a:off x="186809" y="3789000"/>
            <a:ext cx="8892000" cy="253223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上記に加え、</a:t>
            </a: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慎重かつ十分な手続き</a:t>
            </a: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が必要</a:t>
            </a: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＊個人ではなく</a:t>
            </a:r>
            <a:r>
              <a:rPr lang="ja-JP" altLang="en-US" sz="1800" dirty="0">
                <a:solidFill>
                  <a:prstClr val="black"/>
                </a:solidFill>
                <a:latin typeface="ＭＳ Ｐゴシック" panose="020B0600070205080204" pitchFamily="50" charset="-128"/>
                <a:ea typeface="ＭＳ Ｐゴシック" panose="020B0600070205080204" pitchFamily="50" charset="-128"/>
              </a:rPr>
              <a:t>関係者・関係機関全員</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での客観的な判断</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＊本人や家族への説明</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し、十分な理解を得る（身体拘束の内容、目的、理由、拘束の時</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8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間、時間帯、期間等などできるだけ詳しい説明が必要）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「同意書」があれば良いということではなく、　「家族の希望」があれば、身体拘束を行うことができるということではないので注意が必要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＊観察と再検討による定期的再評価（尊厳への配慮）⇒必要</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なくなれば、</a:t>
            </a:r>
            <a:r>
              <a:rPr lang="ja-JP" altLang="en-US" sz="1800" dirty="0">
                <a:solidFill>
                  <a:prstClr val="black"/>
                </a:solidFill>
                <a:latin typeface="ＭＳ Ｐゴシック" panose="020B0600070205080204" pitchFamily="50" charset="-128"/>
                <a:ea typeface="ＭＳ Ｐゴシック" panose="020B0600070205080204" pitchFamily="50" charset="-128"/>
              </a:rPr>
              <a:t>直ちに</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解除</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＊記録の義務付け</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（運営指導や監査が行われる際に提示できるようにしておく　</a:t>
            </a:r>
            <a:r>
              <a:rPr kumimoji="1" lang="ja-JP" altLang="en-US"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２年間　</a:t>
            </a:r>
            <a:endParaRPr kumimoji="1" lang="en-US" altLang="ja-JP"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800" b="0" i="0" u="non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保存</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コンテンツ プレースホルダー 2">
            <a:extLst>
              <a:ext uri="{FF2B5EF4-FFF2-40B4-BE49-F238E27FC236}">
                <a16:creationId xmlns:a16="http://schemas.microsoft.com/office/drawing/2014/main" id="{115F4C54-6341-431E-A3A2-BFF2F003DEE1}"/>
              </a:ext>
            </a:extLst>
          </p:cNvPr>
          <p:cNvSpPr txBox="1">
            <a:spLocks/>
          </p:cNvSpPr>
          <p:nvPr/>
        </p:nvSpPr>
        <p:spPr>
          <a:xfrm>
            <a:off x="6084000" y="82694"/>
            <a:ext cx="3253065" cy="9471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ts val="800"/>
              </a:lnSpc>
              <a:spcAft>
                <a:spcPts val="0"/>
              </a:spcAft>
              <a:buFont typeface="Arial" panose="020B0604020202020204" pitchFamily="34" charset="0"/>
              <a:buNone/>
            </a:pPr>
            <a:r>
              <a:rPr lang="ja-JP" altLang="en-US" sz="900" dirty="0"/>
              <a:t>介護施設・事業所等における身体拘束 廃止・防止の</a:t>
            </a:r>
            <a:endParaRPr lang="en-US" altLang="ja-JP" sz="900" dirty="0"/>
          </a:p>
          <a:p>
            <a:pPr marL="0" indent="0" fontAlgn="auto">
              <a:lnSpc>
                <a:spcPts val="800"/>
              </a:lnSpc>
              <a:spcAft>
                <a:spcPts val="0"/>
              </a:spcAft>
              <a:buFont typeface="Arial" panose="020B0604020202020204" pitchFamily="34" charset="0"/>
              <a:buNone/>
            </a:pPr>
            <a:r>
              <a:rPr lang="ja-JP" altLang="en-US" sz="900" dirty="0"/>
              <a:t>取組推進に向けた調査研究事業 報告書  令和６年３月　</a:t>
            </a:r>
            <a:endParaRPr lang="en-US" altLang="ja-JP" sz="900" dirty="0"/>
          </a:p>
          <a:p>
            <a:pPr marL="0" indent="0" fontAlgn="auto">
              <a:lnSpc>
                <a:spcPts val="800"/>
              </a:lnSpc>
              <a:spcAft>
                <a:spcPts val="0"/>
              </a:spcAft>
              <a:buFont typeface="Arial" panose="020B0604020202020204" pitchFamily="34" charset="0"/>
              <a:buNone/>
            </a:pPr>
            <a:r>
              <a:rPr lang="ja-JP" altLang="en-US" sz="900" dirty="0"/>
              <a:t>株式会社 日本総合研究所　</a:t>
            </a:r>
            <a:r>
              <a:rPr lang="en-US" altLang="ja-JP" sz="900" dirty="0"/>
              <a:t>P.21</a:t>
            </a:r>
            <a:r>
              <a:rPr lang="ja-JP" altLang="en-US" sz="900" dirty="0"/>
              <a:t>～</a:t>
            </a:r>
            <a:r>
              <a:rPr lang="en-US" altLang="ja-JP" sz="900" dirty="0"/>
              <a:t>24</a:t>
            </a:r>
            <a:r>
              <a:rPr lang="ja-JP" altLang="en-US" sz="900" dirty="0"/>
              <a:t>より</a:t>
            </a:r>
          </a:p>
        </p:txBody>
      </p:sp>
      <p:sp>
        <p:nvSpPr>
          <p:cNvPr id="4" name="吹き出し: 角を丸めた四角形 3">
            <a:extLst>
              <a:ext uri="{FF2B5EF4-FFF2-40B4-BE49-F238E27FC236}">
                <a16:creationId xmlns:a16="http://schemas.microsoft.com/office/drawing/2014/main" id="{BFBAA117-34DC-447F-AC23-59B9A91CD9B4}"/>
              </a:ext>
            </a:extLst>
          </p:cNvPr>
          <p:cNvSpPr/>
          <p:nvPr/>
        </p:nvSpPr>
        <p:spPr>
          <a:xfrm>
            <a:off x="6561003" y="844465"/>
            <a:ext cx="2299057" cy="822451"/>
          </a:xfrm>
          <a:prstGeom prst="wedgeRoundRectCallout">
            <a:avLst>
              <a:gd name="adj1" fmla="val -39299"/>
              <a:gd name="adj2" fmla="val 68456"/>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b="1" dirty="0">
                <a:solidFill>
                  <a:srgbClr val="FF0000"/>
                </a:solidFill>
              </a:rPr>
              <a:t>すべてを満たすことが必要</a:t>
            </a:r>
          </a:p>
        </p:txBody>
      </p:sp>
    </p:spTree>
    <p:extLst>
      <p:ext uri="{BB962C8B-B14F-4D97-AF65-F5344CB8AC3E}">
        <p14:creationId xmlns:p14="http://schemas.microsoft.com/office/powerpoint/2010/main" val="44276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82097" y="213408"/>
            <a:ext cx="4248504" cy="483215"/>
          </a:xfrm>
        </p:spPr>
        <p:txBody>
          <a:bodyPr>
            <a:normAutofit fontScale="90000"/>
          </a:bodyPr>
          <a:lstStyle/>
          <a:p>
            <a:pPr eaLnBrk="1" hangingPunct="1">
              <a:defRPr/>
            </a:pPr>
            <a:r>
              <a:rPr lang="ja-JP" altLang="en-US" dirty="0"/>
              <a:t>身体拘束の例</a:t>
            </a:r>
            <a:endParaRPr lang="ja-JP" altLang="en-US" b="1" u="sng" dirty="0">
              <a:solidFill>
                <a:schemeClr val="accent5">
                  <a:lumMod val="50000"/>
                </a:schemeClr>
              </a:solidFill>
            </a:endParaRPr>
          </a:p>
        </p:txBody>
      </p:sp>
      <p:sp>
        <p:nvSpPr>
          <p:cNvPr id="29699" name="Rectangle 3"/>
          <p:cNvSpPr>
            <a:spLocks noGrp="1" noChangeArrowheads="1"/>
          </p:cNvSpPr>
          <p:nvPr>
            <p:ph idx="1"/>
          </p:nvPr>
        </p:nvSpPr>
        <p:spPr>
          <a:xfrm>
            <a:off x="107504" y="770796"/>
            <a:ext cx="8953413" cy="5156507"/>
          </a:xfrm>
        </p:spPr>
        <p:txBody>
          <a:bodyPr>
            <a:normAutofit/>
          </a:bodyPr>
          <a:lstStyle/>
          <a:p>
            <a:pPr eaLnBrk="1" hangingPunct="1">
              <a:lnSpc>
                <a:spcPct val="110000"/>
              </a:lnSpc>
              <a:buFont typeface="Wingdings" panose="05000000000000000000" pitchFamily="2" charset="2"/>
              <a:buNone/>
            </a:pPr>
            <a:r>
              <a:rPr lang="ja-JP" altLang="en-US" sz="1600" dirty="0"/>
              <a:t>❶一人歩きしないように、車いすやいす、ベッドに体幹や四肢をひも等で</a:t>
            </a:r>
            <a:r>
              <a:rPr lang="ja-JP" altLang="en-US" sz="1600" u="sng" dirty="0">
                <a:solidFill>
                  <a:srgbClr val="FF0000"/>
                </a:solidFill>
              </a:rPr>
              <a:t>縛る</a:t>
            </a:r>
            <a:r>
              <a:rPr lang="ja-JP" altLang="en-US" sz="1600" dirty="0"/>
              <a:t>。 </a:t>
            </a:r>
            <a:endParaRPr lang="en-US" altLang="ja-JP" sz="1600" dirty="0"/>
          </a:p>
          <a:p>
            <a:pPr eaLnBrk="1" hangingPunct="1">
              <a:lnSpc>
                <a:spcPct val="110000"/>
              </a:lnSpc>
              <a:buFont typeface="Wingdings" panose="05000000000000000000" pitchFamily="2" charset="2"/>
              <a:buNone/>
            </a:pPr>
            <a:r>
              <a:rPr lang="ja-JP" altLang="en-US" sz="1600" dirty="0"/>
              <a:t>❷転落しないように、ベッドに体幹や四肢をひも等で縛る。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❸自分で降りられないように、ベッドを </a:t>
            </a:r>
            <a:r>
              <a:rPr lang="ja-JP" altLang="en-US" sz="1600" u="sng" dirty="0">
                <a:solidFill>
                  <a:srgbClr val="FF0000"/>
                </a:solidFill>
              </a:rPr>
              <a:t>柵</a:t>
            </a:r>
            <a:r>
              <a:rPr lang="en-US" altLang="ja-JP" sz="1600" u="sng" dirty="0">
                <a:solidFill>
                  <a:srgbClr val="FF0000"/>
                </a:solidFill>
              </a:rPr>
              <a:t>(</a:t>
            </a:r>
            <a:r>
              <a:rPr lang="ja-JP" altLang="en-US" sz="1600" u="sng" dirty="0">
                <a:solidFill>
                  <a:srgbClr val="FF0000"/>
                </a:solidFill>
              </a:rPr>
              <a:t>サイドレール</a:t>
            </a:r>
            <a:r>
              <a:rPr lang="en-US" altLang="ja-JP" sz="1600" u="sng" dirty="0">
                <a:solidFill>
                  <a:srgbClr val="FF0000"/>
                </a:solidFill>
              </a:rPr>
              <a:t>)</a:t>
            </a:r>
            <a:r>
              <a:rPr lang="ja-JP" altLang="en-US" sz="1600" u="sng" dirty="0">
                <a:solidFill>
                  <a:srgbClr val="FF0000"/>
                </a:solidFill>
              </a:rPr>
              <a:t>で囲む</a:t>
            </a:r>
            <a:r>
              <a:rPr lang="ja-JP" altLang="en-US" sz="1600" dirty="0"/>
              <a:t>。 </a:t>
            </a:r>
            <a:endParaRPr lang="en-US" altLang="ja-JP" sz="1600" dirty="0"/>
          </a:p>
          <a:p>
            <a:pPr eaLnBrk="1" hangingPunct="1">
              <a:lnSpc>
                <a:spcPct val="110000"/>
              </a:lnSpc>
              <a:buFont typeface="Wingdings" panose="05000000000000000000" pitchFamily="2" charset="2"/>
              <a:buNone/>
            </a:pPr>
            <a:r>
              <a:rPr lang="ja-JP" altLang="en-US" sz="1600" dirty="0"/>
              <a:t>❹点滴・経管栄養等のチューブを抜かないように、四肢をひも等で縛る。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❺点滴・経管栄養等のチューブを抜かないように、または皮膚をかきむしらないように、</a:t>
            </a:r>
            <a:endParaRPr lang="en-US" altLang="ja-JP" sz="1600" dirty="0"/>
          </a:p>
          <a:p>
            <a:pPr eaLnBrk="1" hangingPunct="1">
              <a:lnSpc>
                <a:spcPct val="110000"/>
              </a:lnSpc>
              <a:buFont typeface="Wingdings" panose="05000000000000000000" pitchFamily="2" charset="2"/>
              <a:buNone/>
            </a:pPr>
            <a:r>
              <a:rPr lang="ja-JP" altLang="en-US" sz="1600" dirty="0"/>
              <a:t>　手指の機能を制限する</a:t>
            </a:r>
            <a:r>
              <a:rPr lang="ja-JP" altLang="en-US" sz="1600" u="sng" dirty="0">
                <a:solidFill>
                  <a:srgbClr val="FF0000"/>
                </a:solidFill>
              </a:rPr>
              <a:t>ミトン型の手装等</a:t>
            </a:r>
            <a:r>
              <a:rPr lang="ja-JP" altLang="en-US" sz="1600" dirty="0"/>
              <a:t>をつける。</a:t>
            </a:r>
            <a:endParaRPr lang="en-US" altLang="ja-JP" sz="1600" dirty="0"/>
          </a:p>
          <a:p>
            <a:pPr eaLnBrk="1" hangingPunct="1">
              <a:lnSpc>
                <a:spcPct val="110000"/>
              </a:lnSpc>
              <a:buFont typeface="Wingdings" panose="05000000000000000000" pitchFamily="2" charset="2"/>
              <a:buNone/>
            </a:pPr>
            <a:r>
              <a:rPr lang="ja-JP" altLang="en-US" sz="1600" dirty="0"/>
              <a:t>❻車いすやいすからずり落ちたり、立ち上がったりしないように、</a:t>
            </a:r>
            <a:r>
              <a:rPr lang="en-US" altLang="ja-JP" sz="1600" u="sng" dirty="0">
                <a:solidFill>
                  <a:srgbClr val="FF0000"/>
                </a:solidFill>
              </a:rPr>
              <a:t>Y</a:t>
            </a:r>
            <a:r>
              <a:rPr lang="ja-JP" altLang="en-US" sz="1600" u="sng" dirty="0">
                <a:solidFill>
                  <a:srgbClr val="FF0000"/>
                </a:solidFill>
              </a:rPr>
              <a:t>字型拘束帯や腰ベルト、 </a:t>
            </a:r>
            <a:endParaRPr lang="en-US" altLang="ja-JP" sz="1600" u="sng" dirty="0">
              <a:solidFill>
                <a:srgbClr val="FF0000"/>
              </a:solidFill>
            </a:endParaRPr>
          </a:p>
          <a:p>
            <a:pPr eaLnBrk="1" hangingPunct="1">
              <a:lnSpc>
                <a:spcPct val="110000"/>
              </a:lnSpc>
              <a:buFont typeface="Wingdings" panose="05000000000000000000" pitchFamily="2" charset="2"/>
              <a:buNone/>
            </a:pPr>
            <a:r>
              <a:rPr lang="ja-JP" altLang="en-US" sz="1600" dirty="0">
                <a:solidFill>
                  <a:srgbClr val="FF0000"/>
                </a:solidFill>
              </a:rPr>
              <a:t>　</a:t>
            </a:r>
            <a:r>
              <a:rPr lang="ja-JP" altLang="en-US" sz="1600" u="sng" dirty="0">
                <a:solidFill>
                  <a:srgbClr val="FF0000"/>
                </a:solidFill>
              </a:rPr>
              <a:t>車いすテーブル</a:t>
            </a:r>
            <a:r>
              <a:rPr lang="ja-JP" altLang="en-US" sz="1600" dirty="0"/>
              <a:t>をつける。 </a:t>
            </a:r>
            <a:endParaRPr lang="en-US" altLang="ja-JP" sz="1600" dirty="0"/>
          </a:p>
          <a:p>
            <a:pPr eaLnBrk="1" hangingPunct="1">
              <a:lnSpc>
                <a:spcPct val="110000"/>
              </a:lnSpc>
              <a:buFont typeface="Wingdings" panose="05000000000000000000" pitchFamily="2" charset="2"/>
              <a:buNone/>
            </a:pPr>
            <a:r>
              <a:rPr lang="ja-JP" altLang="en-US" sz="1600" dirty="0"/>
              <a:t>❼立ち上がる能力のある人の</a:t>
            </a:r>
            <a:r>
              <a:rPr lang="ja-JP" altLang="en-US" sz="1600" u="sng" dirty="0">
                <a:solidFill>
                  <a:srgbClr val="FF0000"/>
                </a:solidFill>
              </a:rPr>
              <a:t>立ち上がりを妨げるようないすを使用</a:t>
            </a:r>
            <a:r>
              <a:rPr lang="ja-JP" altLang="en-US" sz="1600" dirty="0"/>
              <a:t>する。 </a:t>
            </a:r>
            <a:endParaRPr lang="en-US" altLang="ja-JP" sz="1600" dirty="0"/>
          </a:p>
          <a:p>
            <a:pPr eaLnBrk="1" hangingPunct="1">
              <a:lnSpc>
                <a:spcPct val="110000"/>
              </a:lnSpc>
              <a:buFont typeface="Wingdings" panose="05000000000000000000" pitchFamily="2" charset="2"/>
              <a:buNone/>
            </a:pPr>
            <a:r>
              <a:rPr lang="ja-JP" altLang="en-US" sz="1600" dirty="0"/>
              <a:t>❽脱衣やオムツはずしを制限するために、</a:t>
            </a:r>
            <a:r>
              <a:rPr lang="ja-JP" altLang="en-US" sz="1600" u="sng" dirty="0">
                <a:solidFill>
                  <a:srgbClr val="FF0000"/>
                </a:solidFill>
              </a:rPr>
              <a:t>介護衣</a:t>
            </a:r>
            <a:r>
              <a:rPr lang="en-US" altLang="ja-JP" sz="1600" u="sng" dirty="0">
                <a:solidFill>
                  <a:srgbClr val="FF0000"/>
                </a:solidFill>
              </a:rPr>
              <a:t>(</a:t>
            </a:r>
            <a:r>
              <a:rPr lang="ja-JP" altLang="en-US" sz="1600" u="sng" dirty="0">
                <a:solidFill>
                  <a:srgbClr val="FF0000"/>
                </a:solidFill>
              </a:rPr>
              <a:t>つなぎ服</a:t>
            </a:r>
            <a:r>
              <a:rPr lang="en-US" altLang="ja-JP" sz="1600" u="sng" dirty="0">
                <a:solidFill>
                  <a:srgbClr val="FF0000"/>
                </a:solidFill>
              </a:rPr>
              <a:t>)</a:t>
            </a:r>
            <a:r>
              <a:rPr lang="ja-JP" altLang="en-US" sz="1600" dirty="0"/>
              <a:t>を着せる。</a:t>
            </a:r>
            <a:endParaRPr lang="en-US" altLang="ja-JP" sz="1600" dirty="0"/>
          </a:p>
          <a:p>
            <a:pPr eaLnBrk="1" hangingPunct="1">
              <a:lnSpc>
                <a:spcPct val="110000"/>
              </a:lnSpc>
              <a:buFont typeface="Wingdings" panose="05000000000000000000" pitchFamily="2" charset="2"/>
              <a:buNone/>
            </a:pPr>
            <a:r>
              <a:rPr lang="ja-JP" altLang="en-US" sz="1600" dirty="0"/>
              <a:t>❾他人への迷惑行為を防ぐために、ベッド等に体幹や四肢をひも等で縛る。</a:t>
            </a:r>
            <a:endParaRPr lang="en-US" altLang="ja-JP" sz="1600" dirty="0"/>
          </a:p>
          <a:p>
            <a:pPr eaLnBrk="1" hangingPunct="1">
              <a:lnSpc>
                <a:spcPct val="110000"/>
              </a:lnSpc>
              <a:buFont typeface="Wingdings" panose="05000000000000000000" pitchFamily="2" charset="2"/>
              <a:buNone/>
            </a:pPr>
            <a:r>
              <a:rPr lang="ja-JP" altLang="en-US" sz="1600" dirty="0"/>
              <a:t>❿行動を落ち着かせるために、</a:t>
            </a:r>
            <a:r>
              <a:rPr lang="ja-JP" altLang="en-US" sz="1600" u="sng" dirty="0">
                <a:solidFill>
                  <a:srgbClr val="FF0000"/>
                </a:solidFill>
              </a:rPr>
              <a:t>向精神薬を過剰に服用</a:t>
            </a:r>
            <a:r>
              <a:rPr lang="ja-JP" altLang="en-US" sz="1600" dirty="0"/>
              <a:t>させる。</a:t>
            </a:r>
            <a:endParaRPr lang="en-US" altLang="ja-JP" sz="1600" dirty="0"/>
          </a:p>
          <a:p>
            <a:pPr eaLnBrk="1" hangingPunct="1">
              <a:lnSpc>
                <a:spcPct val="110000"/>
              </a:lnSpc>
              <a:buFont typeface="Wingdings" panose="05000000000000000000" pitchFamily="2" charset="2"/>
              <a:buNone/>
            </a:pPr>
            <a:r>
              <a:rPr lang="ja-JP" altLang="en-US" sz="1600" dirty="0"/>
              <a:t>⓫</a:t>
            </a:r>
            <a:r>
              <a:rPr lang="ja-JP" altLang="en-US" sz="1600" u="sng" dirty="0">
                <a:solidFill>
                  <a:srgbClr val="FF0000"/>
                </a:solidFill>
              </a:rPr>
              <a:t>自分の意思で開けることのできない居室等に隔離</a:t>
            </a:r>
            <a:r>
              <a:rPr lang="ja-JP" altLang="en-US" sz="1600" dirty="0"/>
              <a:t>する。</a:t>
            </a:r>
            <a:endParaRPr lang="en-US" altLang="ja-JP" sz="1600" dirty="0"/>
          </a:p>
        </p:txBody>
      </p:sp>
      <p:sp>
        <p:nvSpPr>
          <p:cNvPr id="3" name="テキスト ボックス 2"/>
          <p:cNvSpPr txBox="1"/>
          <p:nvPr/>
        </p:nvSpPr>
        <p:spPr>
          <a:xfrm>
            <a:off x="467496" y="5847335"/>
            <a:ext cx="8396850" cy="461665"/>
          </a:xfrm>
          <a:prstGeom prst="rect">
            <a:avLst/>
          </a:prstGeom>
          <a:noFill/>
        </p:spPr>
        <p:txBody>
          <a:bodyPr wrap="none" rtlCol="0">
            <a:spAutoFit/>
          </a:bodyPr>
          <a:lstStyle/>
          <a:p>
            <a:r>
              <a:rPr lang="ja-JP" altLang="en-US" sz="2400" b="1" u="sng" dirty="0">
                <a:solidFill>
                  <a:srgbClr val="0000FF"/>
                </a:solidFill>
              </a:rPr>
              <a:t>ポイントは</a:t>
            </a:r>
            <a:r>
              <a:rPr lang="en-US" altLang="ja-JP" sz="2400" b="1" u="sng" dirty="0">
                <a:solidFill>
                  <a:srgbClr val="0000FF"/>
                </a:solidFill>
              </a:rPr>
              <a:t>[</a:t>
            </a:r>
            <a:r>
              <a:rPr lang="ja-JP" altLang="en-US" sz="2400" b="1" u="sng" dirty="0">
                <a:solidFill>
                  <a:srgbClr val="0000FF"/>
                </a:solidFill>
              </a:rPr>
              <a:t>高齢者本人の行動の自由を制限しているかどうか」</a:t>
            </a:r>
            <a:endParaRPr kumimoji="1" lang="ja-JP" altLang="en-US" sz="2000" dirty="0">
              <a:solidFill>
                <a:srgbClr val="0000FF"/>
              </a:solidFill>
            </a:endParaRPr>
          </a:p>
        </p:txBody>
      </p:sp>
      <p:sp>
        <p:nvSpPr>
          <p:cNvPr id="5" name="コンテンツ プレースホルダー 2">
            <a:extLst>
              <a:ext uri="{FF2B5EF4-FFF2-40B4-BE49-F238E27FC236}">
                <a16:creationId xmlns:a16="http://schemas.microsoft.com/office/drawing/2014/main" id="{786A5646-7341-40BD-A771-592B77DE9AF8}"/>
              </a:ext>
            </a:extLst>
          </p:cNvPr>
          <p:cNvSpPr txBox="1">
            <a:spLocks/>
          </p:cNvSpPr>
          <p:nvPr/>
        </p:nvSpPr>
        <p:spPr>
          <a:xfrm>
            <a:off x="4200933" y="139235"/>
            <a:ext cx="4859984" cy="44359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Font typeface="Arial" panose="020B0604020202020204" pitchFamily="34" charset="0"/>
              <a:buNone/>
            </a:pPr>
            <a:r>
              <a:rPr lang="ja-JP" altLang="en-US" sz="900" dirty="0"/>
              <a:t>介護施設・事業所等における身体拘束 廃止・防止の取組推進に向けた調査研究事業 報告書 </a:t>
            </a:r>
            <a:endParaRPr lang="en-US" altLang="ja-JP" sz="900" dirty="0"/>
          </a:p>
          <a:p>
            <a:pPr marL="0" indent="0" fontAlgn="auto">
              <a:spcAft>
                <a:spcPts val="0"/>
              </a:spcAft>
              <a:buFont typeface="Arial" panose="020B0604020202020204" pitchFamily="34" charset="0"/>
              <a:buNone/>
            </a:pPr>
            <a:r>
              <a:rPr lang="ja-JP" altLang="en-US" sz="900" dirty="0"/>
              <a:t> 令和６年３月　株式会社 日本総合研究所より</a:t>
            </a:r>
          </a:p>
          <a:p>
            <a:pPr fontAlgn="auto">
              <a:spcAft>
                <a:spcPts val="0"/>
              </a:spcAft>
            </a:pPr>
            <a:endParaRPr lang="ja-JP" altLang="en-US" sz="800" dirty="0">
              <a:highlight>
                <a:srgbClr val="FFFF00"/>
              </a:highlight>
            </a:endParaRPr>
          </a:p>
        </p:txBody>
      </p:sp>
    </p:spTree>
    <p:extLst>
      <p:ext uri="{BB962C8B-B14F-4D97-AF65-F5344CB8AC3E}">
        <p14:creationId xmlns:p14="http://schemas.microsoft.com/office/powerpoint/2010/main" val="3609164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95999" y="194245"/>
            <a:ext cx="8352001" cy="1694220"/>
          </a:xfrm>
        </p:spPr>
        <p:txBody>
          <a:bodyPr>
            <a:normAutofit fontScale="90000"/>
          </a:bodyPr>
          <a:lstStyle/>
          <a:p>
            <a:pPr eaLnBrk="1" fontAlgn="auto" hangingPunct="1">
              <a:spcAft>
                <a:spcPts val="0"/>
              </a:spcAft>
              <a:defRPr/>
            </a:pPr>
            <a:r>
              <a:rPr lang="ja-JP" altLang="en-US" sz="4000" dirty="0">
                <a:latin typeface="メイリオ" panose="020B0604030504040204" pitchFamily="50" charset="-128"/>
                <a:ea typeface="メイリオ" panose="020B0604030504040204" pitchFamily="50" charset="-128"/>
              </a:rPr>
              <a:t>高齢者が置かれている状況が、心配だな・支援が必要そうだなと思ったら</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相談・通報してください！</a:t>
            </a:r>
          </a:p>
        </p:txBody>
      </p:sp>
      <p:sp>
        <p:nvSpPr>
          <p:cNvPr id="450563" name="Rectangle 3"/>
          <p:cNvSpPr>
            <a:spLocks noGrp="1" noChangeArrowheads="1"/>
          </p:cNvSpPr>
          <p:nvPr>
            <p:ph idx="4294967295"/>
          </p:nvPr>
        </p:nvSpPr>
        <p:spPr>
          <a:xfrm>
            <a:off x="55350" y="1920731"/>
            <a:ext cx="8229600" cy="3886200"/>
          </a:xfrm>
        </p:spPr>
        <p:txBody>
          <a:bodyPr>
            <a:normAutofit lnSpcReduction="10000"/>
          </a:bodyPr>
          <a:lstStyle/>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・どこからが虐待？？？</a:t>
            </a:r>
            <a:endParaRPr lang="en-US" altLang="ja-JP" dirty="0">
              <a:latin typeface="メイリオ" panose="020B0604030504040204" pitchFamily="50" charset="-128"/>
              <a:ea typeface="メイリオ" panose="020B0604030504040204" pitchFamily="50" charset="-128"/>
            </a:endParaRP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・相談した時点で虐待と判断されてしまう？</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・相談・通報したら何をしてくれるの？？？</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・通報したって分かったら・・・？？？</a:t>
            </a:r>
          </a:p>
          <a:p>
            <a:pPr eaLnBrk="1" hangingPunct="1">
              <a:buFont typeface="Wingdings" pitchFamily="2" charset="2"/>
              <a:buNone/>
            </a:pPr>
            <a:endParaRPr lang="ja-JP" altLang="en-US" sz="1600" dirty="0">
              <a:latin typeface="メイリオ" panose="020B0604030504040204" pitchFamily="50" charset="-128"/>
              <a:ea typeface="メイリオ" panose="020B0604030504040204" pitchFamily="50" charset="-128"/>
            </a:endParaRP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虐待なんていうのはかわいそう！！！</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まだ、何とかできるかも。</a:t>
            </a:r>
          </a:p>
          <a:p>
            <a:pPr eaLnBrk="1" hangingPunct="1">
              <a:buFont typeface="Wingdings" pitchFamily="2" charset="2"/>
              <a:buNone/>
            </a:pPr>
            <a:r>
              <a:rPr lang="ja-JP" altLang="en-US" dirty="0">
                <a:latin typeface="メイリオ" panose="020B0604030504040204" pitchFamily="50" charset="-128"/>
                <a:ea typeface="メイリオ" panose="020B0604030504040204" pitchFamily="50" charset="-128"/>
              </a:rPr>
              <a:t>　もう少し様子をみてからにしよう。</a:t>
            </a:r>
          </a:p>
        </p:txBody>
      </p:sp>
      <p:sp>
        <p:nvSpPr>
          <p:cNvPr id="450564" name="AutoShape 4"/>
          <p:cNvSpPr>
            <a:spLocks noChangeArrowheads="1"/>
          </p:cNvSpPr>
          <p:nvPr/>
        </p:nvSpPr>
        <p:spPr bwMode="auto">
          <a:xfrm>
            <a:off x="5973206" y="4725000"/>
            <a:ext cx="3148650" cy="1559351"/>
          </a:xfrm>
          <a:prstGeom prst="wedgeEllipseCallout">
            <a:avLst>
              <a:gd name="adj1" fmla="val -13792"/>
              <a:gd name="adj2" fmla="val -80162"/>
            </a:avLst>
          </a:prstGeom>
          <a:noFill/>
          <a:ln w="9525" algn="ctr">
            <a:solidFill>
              <a:schemeClr val="tx1"/>
            </a:solidFill>
            <a:miter lim="800000"/>
            <a:headEnd/>
            <a:tailEnd/>
          </a:ln>
        </p:spPr>
        <p:txBody>
          <a:bodyPr/>
          <a:lstStyle/>
          <a:p>
            <a:r>
              <a:rPr lang="ja-JP" altLang="en-US" sz="2000" dirty="0">
                <a:latin typeface="メイリオ" panose="020B0604030504040204" pitchFamily="50" charset="-128"/>
                <a:ea typeface="メイリオ" panose="020B0604030504040204" pitchFamily="50" charset="-128"/>
              </a:rPr>
              <a:t>今日は、皆さんのこんな疑問や思いに答えます！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Effect transition="in" filter="checkerboard(across)">
                                      <p:cBhvr>
                                        <p:cTn id="7" dur="500"/>
                                        <p:tgtEl>
                                          <p:spTgt spid="450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50563">
                                            <p:txEl>
                                              <p:pRg st="1" end="1"/>
                                            </p:txEl>
                                          </p:spTgt>
                                        </p:tgtEl>
                                        <p:attrNameLst>
                                          <p:attrName>style.visibility</p:attrName>
                                        </p:attrNameLst>
                                      </p:cBhvr>
                                      <p:to>
                                        <p:strVal val="visible"/>
                                      </p:to>
                                    </p:set>
                                    <p:animEffect transition="in" filter="checkerboard(across)">
                                      <p:cBhvr>
                                        <p:cTn id="12" dur="500"/>
                                        <p:tgtEl>
                                          <p:spTgt spid="45056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50563">
                                            <p:txEl>
                                              <p:pRg st="2" end="2"/>
                                            </p:txEl>
                                          </p:spTgt>
                                        </p:tgtEl>
                                        <p:attrNameLst>
                                          <p:attrName>style.visibility</p:attrName>
                                        </p:attrNameLst>
                                      </p:cBhvr>
                                      <p:to>
                                        <p:strVal val="visible"/>
                                      </p:to>
                                    </p:set>
                                    <p:animEffect transition="in" filter="checkerboard(across)">
                                      <p:cBhvr>
                                        <p:cTn id="15" dur="500"/>
                                        <p:tgtEl>
                                          <p:spTgt spid="45056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450563">
                                            <p:txEl>
                                              <p:pRg st="3" end="3"/>
                                            </p:txEl>
                                          </p:spTgt>
                                        </p:tgtEl>
                                        <p:attrNameLst>
                                          <p:attrName>style.visibility</p:attrName>
                                        </p:attrNameLst>
                                      </p:cBhvr>
                                      <p:to>
                                        <p:strVal val="visible"/>
                                      </p:to>
                                    </p:set>
                                    <p:animEffect transition="in" filter="checkerboard(across)">
                                      <p:cBhvr>
                                        <p:cTn id="18" dur="500"/>
                                        <p:tgtEl>
                                          <p:spTgt spid="45056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450563">
                                            <p:txEl>
                                              <p:pRg st="5" end="5"/>
                                            </p:txEl>
                                          </p:spTgt>
                                        </p:tgtEl>
                                        <p:attrNameLst>
                                          <p:attrName>style.visibility</p:attrName>
                                        </p:attrNameLst>
                                      </p:cBhvr>
                                      <p:to>
                                        <p:strVal val="visible"/>
                                      </p:to>
                                    </p:set>
                                    <p:animEffect transition="in" filter="checkerboard(across)">
                                      <p:cBhvr>
                                        <p:cTn id="23" dur="500"/>
                                        <p:tgtEl>
                                          <p:spTgt spid="450563">
                                            <p:txEl>
                                              <p:pRg st="5" end="5"/>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450563">
                                            <p:txEl>
                                              <p:pRg st="6" end="6"/>
                                            </p:txEl>
                                          </p:spTgt>
                                        </p:tgtEl>
                                        <p:attrNameLst>
                                          <p:attrName>style.visibility</p:attrName>
                                        </p:attrNameLst>
                                      </p:cBhvr>
                                      <p:to>
                                        <p:strVal val="visible"/>
                                      </p:to>
                                    </p:set>
                                    <p:animEffect transition="in" filter="checkerboard(across)">
                                      <p:cBhvr>
                                        <p:cTn id="26" dur="500"/>
                                        <p:tgtEl>
                                          <p:spTgt spid="450563">
                                            <p:txEl>
                                              <p:pRg st="6" end="6"/>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450563">
                                            <p:txEl>
                                              <p:pRg st="7" end="7"/>
                                            </p:txEl>
                                          </p:spTgt>
                                        </p:tgtEl>
                                        <p:attrNameLst>
                                          <p:attrName>style.visibility</p:attrName>
                                        </p:attrNameLst>
                                      </p:cBhvr>
                                      <p:to>
                                        <p:strVal val="visible"/>
                                      </p:to>
                                    </p:set>
                                    <p:animEffect transition="in" filter="checkerboard(across)">
                                      <p:cBhvr>
                                        <p:cTn id="29" dur="500"/>
                                        <p:tgtEl>
                                          <p:spTgt spid="45056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50564"/>
                                        </p:tgtEl>
                                        <p:attrNameLst>
                                          <p:attrName>style.visibility</p:attrName>
                                        </p:attrNameLst>
                                      </p:cBhvr>
                                      <p:to>
                                        <p:strVal val="visible"/>
                                      </p:to>
                                    </p:set>
                                    <p:anim calcmode="lin" valueType="num">
                                      <p:cBhvr additive="base">
                                        <p:cTn id="34" dur="500" fill="hold"/>
                                        <p:tgtEl>
                                          <p:spTgt spid="450564"/>
                                        </p:tgtEl>
                                        <p:attrNameLst>
                                          <p:attrName>ppt_x</p:attrName>
                                        </p:attrNameLst>
                                      </p:cBhvr>
                                      <p:tavLst>
                                        <p:tav tm="0">
                                          <p:val>
                                            <p:strVal val="#ppt_x"/>
                                          </p:val>
                                        </p:tav>
                                        <p:tav tm="100000">
                                          <p:val>
                                            <p:strVal val="#ppt_x"/>
                                          </p:val>
                                        </p:tav>
                                      </p:tavLst>
                                    </p:anim>
                                    <p:anim calcmode="lin" valueType="num">
                                      <p:cBhvr additive="base">
                                        <p:cTn id="35" dur="500" fill="hold"/>
                                        <p:tgtEl>
                                          <p:spTgt spid="4505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4"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4"/>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184249-08FC-40C8-A144-F19191FB193E}"/>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4921DB2-4C7E-4295-8AB1-42DB3F272772}"/>
              </a:ext>
            </a:extLst>
          </p:cNvPr>
          <p:cNvSpPr>
            <a:spLocks noGrp="1"/>
          </p:cNvSpPr>
          <p:nvPr>
            <p:ph idx="1"/>
          </p:nvPr>
        </p:nvSpPr>
        <p:spPr>
          <a:xfrm>
            <a:off x="1728000" y="6634180"/>
            <a:ext cx="7416000" cy="216000"/>
          </a:xfrm>
        </p:spPr>
        <p:txBody>
          <a:bodyPr>
            <a:normAutofit fontScale="77500" lnSpcReduction="20000"/>
          </a:bodyPr>
          <a:lstStyle/>
          <a:p>
            <a:pPr marL="0" indent="0">
              <a:buNone/>
            </a:pPr>
            <a:r>
              <a:rPr kumimoji="1" lang="ja-JP" altLang="en-US" sz="1200" dirty="0"/>
              <a:t>介護施設・事業所等における身体拘束 廃止・防止の取組推進に向けた調査研究事業 報告書  令和６年３月</a:t>
            </a:r>
            <a:r>
              <a:rPr lang="ja-JP" altLang="en-US" sz="1200" dirty="0"/>
              <a:t>　</a:t>
            </a:r>
            <a:r>
              <a:rPr kumimoji="1" lang="ja-JP" altLang="en-US" sz="1200" dirty="0"/>
              <a:t>株式会社 日本総合研究所より</a:t>
            </a:r>
          </a:p>
          <a:p>
            <a:endParaRPr kumimoji="1" lang="ja-JP" altLang="en-US" sz="900" dirty="0"/>
          </a:p>
        </p:txBody>
      </p:sp>
      <p:pic>
        <p:nvPicPr>
          <p:cNvPr id="5" name="図 4">
            <a:extLst>
              <a:ext uri="{FF2B5EF4-FFF2-40B4-BE49-F238E27FC236}">
                <a16:creationId xmlns:a16="http://schemas.microsoft.com/office/drawing/2014/main" id="{BB8D423D-AF5A-48BA-B71A-3D5493C72D91}"/>
              </a:ext>
            </a:extLst>
          </p:cNvPr>
          <p:cNvPicPr>
            <a:picLocks noChangeAspect="1"/>
          </p:cNvPicPr>
          <p:nvPr/>
        </p:nvPicPr>
        <p:blipFill rotWithShape="1">
          <a:blip r:embed="rId3"/>
          <a:srcRect l="1144" r="1908"/>
          <a:stretch/>
        </p:blipFill>
        <p:spPr>
          <a:xfrm>
            <a:off x="0" y="189000"/>
            <a:ext cx="9144000" cy="6270694"/>
          </a:xfrm>
          <a:prstGeom prst="rect">
            <a:avLst/>
          </a:prstGeom>
        </p:spPr>
      </p:pic>
    </p:spTree>
    <p:extLst>
      <p:ext uri="{BB962C8B-B14F-4D97-AF65-F5344CB8AC3E}">
        <p14:creationId xmlns:p14="http://schemas.microsoft.com/office/powerpoint/2010/main" val="989137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タイトル 1"/>
          <p:cNvSpPr>
            <a:spLocks noGrp="1"/>
          </p:cNvSpPr>
          <p:nvPr>
            <p:ph type="title"/>
          </p:nvPr>
        </p:nvSpPr>
        <p:spPr>
          <a:xfrm>
            <a:off x="282575" y="117000"/>
            <a:ext cx="8578850" cy="693000"/>
          </a:xfrm>
        </p:spPr>
        <p:txBody>
          <a:bodyPr>
            <a:noAutofit/>
          </a:bodyPr>
          <a:lstStyle/>
          <a:p>
            <a:pPr algn="ctr"/>
            <a:br>
              <a:rPr lang="en-US" altLang="ja-JP" dirty="0"/>
            </a:br>
            <a:r>
              <a:rPr lang="ja-JP" altLang="en-US" dirty="0"/>
              <a:t>状況の把握の視点と緊急性の把握</a:t>
            </a:r>
          </a:p>
        </p:txBody>
      </p:sp>
      <p:sp>
        <p:nvSpPr>
          <p:cNvPr id="97283" name="コンテンツ プレースホルダー 2"/>
          <p:cNvSpPr>
            <a:spLocks noGrp="1"/>
          </p:cNvSpPr>
          <p:nvPr>
            <p:ph idx="1"/>
          </p:nvPr>
        </p:nvSpPr>
        <p:spPr>
          <a:xfrm>
            <a:off x="180000" y="1389048"/>
            <a:ext cx="8578850" cy="5080587"/>
          </a:xfrm>
        </p:spPr>
        <p:txBody>
          <a:bodyPr>
            <a:normAutofit/>
          </a:bodyPr>
          <a:lstStyle/>
          <a:p>
            <a:pPr>
              <a:defRPr/>
            </a:pPr>
            <a:r>
              <a:rPr lang="ja-JP" altLang="en-US" sz="2800" dirty="0">
                <a:solidFill>
                  <a:srgbClr val="FF0000"/>
                </a:solidFill>
              </a:rPr>
              <a:t>状況把握（アセスメント）</a:t>
            </a:r>
            <a:r>
              <a:rPr lang="ja-JP" altLang="en-US" sz="2800" dirty="0"/>
              <a:t>のポイント</a:t>
            </a:r>
            <a:endParaRPr lang="en-US" altLang="ja-JP" sz="1800" dirty="0"/>
          </a:p>
          <a:p>
            <a:pPr lvl="1">
              <a:defRPr/>
            </a:pPr>
            <a:r>
              <a:rPr lang="ja-JP" altLang="en-US" dirty="0"/>
              <a:t>本人、家族、住環境、社会とのかかわり</a:t>
            </a:r>
            <a:endParaRPr lang="en-US" altLang="ja-JP" dirty="0"/>
          </a:p>
          <a:p>
            <a:pPr lvl="1">
              <a:defRPr/>
            </a:pPr>
            <a:r>
              <a:rPr lang="ja-JP" altLang="en-US" dirty="0"/>
              <a:t>身体拘束の（もしくは検討する）きっかけとなった行動とその行動が現れる理由</a:t>
            </a:r>
            <a:endParaRPr lang="en-US" altLang="ja-JP" dirty="0"/>
          </a:p>
          <a:p>
            <a:pPr lvl="1">
              <a:defRPr/>
            </a:pPr>
            <a:r>
              <a:rPr lang="ja-JP" altLang="en-US" dirty="0"/>
              <a:t>（身体拘束を行っている場合）期間</a:t>
            </a:r>
            <a:endParaRPr lang="en-US" altLang="ja-JP" dirty="0"/>
          </a:p>
          <a:p>
            <a:pPr lvl="1">
              <a:defRPr/>
            </a:pPr>
            <a:r>
              <a:rPr lang="ja-JP" altLang="en-US" dirty="0"/>
              <a:t>これまでに取組んできたこと</a:t>
            </a:r>
            <a:endParaRPr lang="en-US" altLang="ja-JP" dirty="0"/>
          </a:p>
          <a:p>
            <a:pPr lvl="1">
              <a:defRPr/>
            </a:pPr>
            <a:r>
              <a:rPr lang="ja-JP" altLang="en-US" dirty="0"/>
              <a:t>本人の思い、家族の思い</a:t>
            </a:r>
            <a:endParaRPr lang="en-US" altLang="ja-JP" dirty="0"/>
          </a:p>
          <a:p>
            <a:r>
              <a:rPr lang="ja-JP" altLang="en-US" sz="2800" u="sng" dirty="0">
                <a:solidFill>
                  <a:srgbClr val="FF0000"/>
                </a:solidFill>
              </a:rPr>
              <a:t>閉じ込められ続けることでの「緊急性」の見立て</a:t>
            </a:r>
            <a:endParaRPr lang="en-US" altLang="ja-JP" sz="2800" u="sng" dirty="0">
              <a:solidFill>
                <a:srgbClr val="FF0000"/>
              </a:solidFill>
            </a:endParaRPr>
          </a:p>
          <a:p>
            <a:pPr lvl="1"/>
            <a:r>
              <a:rPr lang="ja-JP" altLang="en-US" dirty="0"/>
              <a:t>地震・火事の時に、本人を助けられるかの確認</a:t>
            </a:r>
            <a:endParaRPr lang="en-US" altLang="ja-JP" dirty="0"/>
          </a:p>
          <a:p>
            <a:pPr lvl="1"/>
            <a:r>
              <a:rPr lang="ja-JP" altLang="en-US" dirty="0"/>
              <a:t>本人の思いの確認</a:t>
            </a:r>
            <a:endParaRPr lang="en-US" altLang="ja-JP" dirty="0"/>
          </a:p>
          <a:p>
            <a:pPr lvl="1"/>
            <a:r>
              <a:rPr lang="ja-JP" altLang="en-US" dirty="0"/>
              <a:t>おびえ・混乱の確認</a:t>
            </a:r>
            <a:endParaRPr lang="en-US" altLang="ja-JP" dirty="0"/>
          </a:p>
          <a:p>
            <a:pPr lvl="1"/>
            <a:r>
              <a:rPr lang="ja-JP" altLang="en-US" dirty="0"/>
              <a:t>家族が帰ってきた時の本人の状況、変化の確認　　　　　　　　　　</a:t>
            </a:r>
            <a:endParaRPr lang="en-US" altLang="ja-JP" u="sng" dirty="0">
              <a:solidFill>
                <a:srgbClr val="FF0000"/>
              </a:solidFill>
            </a:endParaRPr>
          </a:p>
        </p:txBody>
      </p:sp>
      <p:sp>
        <p:nvSpPr>
          <p:cNvPr id="4" name="コンテンツ プレースホルダー 2">
            <a:extLst>
              <a:ext uri="{FF2B5EF4-FFF2-40B4-BE49-F238E27FC236}">
                <a16:creationId xmlns:a16="http://schemas.microsoft.com/office/drawing/2014/main" id="{6D3502FE-BA17-4D82-A93E-501BD16CBF51}"/>
              </a:ext>
            </a:extLst>
          </p:cNvPr>
          <p:cNvSpPr txBox="1">
            <a:spLocks/>
          </p:cNvSpPr>
          <p:nvPr/>
        </p:nvSpPr>
        <p:spPr>
          <a:xfrm>
            <a:off x="6588000" y="1125000"/>
            <a:ext cx="2736000" cy="8325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10000"/>
              </a:lnSpc>
              <a:spcBef>
                <a:spcPts val="0"/>
              </a:spcBef>
              <a:spcAft>
                <a:spcPts val="0"/>
              </a:spcAft>
              <a:buFont typeface="Arial" panose="020B0604020202020204" pitchFamily="34" charset="0"/>
              <a:buNone/>
            </a:pPr>
            <a:r>
              <a:rPr lang="ja-JP" altLang="en-US" sz="900" dirty="0"/>
              <a:t>身体拘束ゼロの実践に向けて介護施設・事業</a:t>
            </a:r>
            <a:endParaRPr lang="en-US" altLang="ja-JP" sz="900" dirty="0"/>
          </a:p>
          <a:p>
            <a:pPr marL="0" indent="0" fontAlgn="auto">
              <a:lnSpc>
                <a:spcPct val="110000"/>
              </a:lnSpc>
              <a:spcBef>
                <a:spcPts val="0"/>
              </a:spcBef>
              <a:spcAft>
                <a:spcPts val="0"/>
              </a:spcAft>
              <a:buFont typeface="Arial" panose="020B0604020202020204" pitchFamily="34" charset="0"/>
              <a:buNone/>
            </a:pPr>
            <a:r>
              <a:rPr lang="ja-JP" altLang="en-US" sz="900" dirty="0"/>
              <a:t>所等における取組手引き</a:t>
            </a:r>
            <a:endParaRPr lang="en-US" altLang="ja-JP" sz="900" dirty="0"/>
          </a:p>
          <a:p>
            <a:pPr marL="0" indent="0" fontAlgn="auto">
              <a:lnSpc>
                <a:spcPct val="110000"/>
              </a:lnSpc>
              <a:spcBef>
                <a:spcPts val="0"/>
              </a:spcBef>
              <a:spcAft>
                <a:spcPts val="0"/>
              </a:spcAft>
              <a:buFont typeface="Arial" panose="020B0604020202020204" pitchFamily="34" charset="0"/>
              <a:buNone/>
            </a:pPr>
            <a:r>
              <a:rPr lang="ja-JP" altLang="en-US" sz="900" dirty="0"/>
              <a:t>令和６年３月　株式会社 日本総合研究所より</a:t>
            </a:r>
          </a:p>
        </p:txBody>
      </p:sp>
    </p:spTree>
    <p:extLst>
      <p:ext uri="{BB962C8B-B14F-4D97-AF65-F5344CB8AC3E}">
        <p14:creationId xmlns:p14="http://schemas.microsoft.com/office/powerpoint/2010/main" val="929411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61000"/>
            <a:ext cx="8229600" cy="927000"/>
          </a:xfrm>
        </p:spPr>
        <p:txBody>
          <a:bodyPr/>
          <a:lstStyle/>
          <a:p>
            <a:pPr algn="ctr"/>
            <a:r>
              <a:rPr lang="ja-JP" altLang="en-US" dirty="0"/>
              <a:t>身体拘束に気付いたら</a:t>
            </a:r>
            <a:endParaRPr kumimoji="1" lang="ja-JP" altLang="en-US" dirty="0"/>
          </a:p>
        </p:txBody>
      </p:sp>
      <p:sp>
        <p:nvSpPr>
          <p:cNvPr id="119810" name="コンテンツ プレースホルダー 2"/>
          <p:cNvSpPr>
            <a:spLocks noGrp="1"/>
          </p:cNvSpPr>
          <p:nvPr>
            <p:ph idx="1"/>
          </p:nvPr>
        </p:nvSpPr>
        <p:spPr>
          <a:xfrm>
            <a:off x="323528" y="1295744"/>
            <a:ext cx="8363272" cy="5733256"/>
          </a:xfrm>
        </p:spPr>
        <p:txBody>
          <a:bodyPr>
            <a:normAutofit/>
          </a:bodyPr>
          <a:lstStyle/>
          <a:p>
            <a:r>
              <a:rPr lang="ja-JP" altLang="en-US" sz="2400" u="sng" dirty="0">
                <a:solidFill>
                  <a:srgbClr val="0000FF"/>
                </a:solidFill>
              </a:rPr>
              <a:t>身体拘束によって自由を奪われることは、本人の重大な人権侵害であり、絶大なる悪影響を与える</a:t>
            </a:r>
            <a:r>
              <a:rPr lang="ja-JP" altLang="en-US" sz="2400" dirty="0"/>
              <a:t>もの</a:t>
            </a:r>
            <a:endParaRPr lang="en-US" altLang="ja-JP" sz="2400" dirty="0"/>
          </a:p>
          <a:p>
            <a:r>
              <a:rPr lang="ja-JP" altLang="en-US" sz="2400" dirty="0"/>
              <a:t>その状態に気づき得る介護サービス事業者が、見て見ぬふりをすることで、権利侵害は継続し、本人の状態は悪化する</a:t>
            </a:r>
            <a:endParaRPr lang="en-US" altLang="ja-JP" sz="2400" dirty="0"/>
          </a:p>
          <a:p>
            <a:r>
              <a:rPr lang="ja-JP" altLang="en-US" sz="2400" dirty="0"/>
              <a:t>ただし、「だったら、契約を打ち切るぞ」と家族に言われてしまうことは、結果的に本人のためにならない</a:t>
            </a:r>
            <a:endParaRPr lang="en-US" altLang="ja-JP" sz="2400" dirty="0"/>
          </a:p>
          <a:p>
            <a:r>
              <a:rPr lang="ja-JP" altLang="en-US" sz="2400" dirty="0"/>
              <a:t>介護サービス事業所だけで、本人・家族と話し合おうとするのではなく、まずは地域包括支援センターや区市町村に相談する</a:t>
            </a:r>
            <a:endParaRPr lang="en-US" altLang="ja-JP" sz="2400" dirty="0"/>
          </a:p>
          <a:p>
            <a:r>
              <a:rPr lang="ja-JP" altLang="en-US" sz="2400" dirty="0"/>
              <a:t>地域包括支援センター等を交えて、どのようなアプローチが必要か、解消までのプロセスのあり方から検討することが必要</a:t>
            </a:r>
            <a:endParaRPr lang="en-US" altLang="ja-JP" sz="2400" dirty="0"/>
          </a:p>
        </p:txBody>
      </p:sp>
    </p:spTree>
    <p:extLst>
      <p:ext uri="{BB962C8B-B14F-4D97-AF65-F5344CB8AC3E}">
        <p14:creationId xmlns:p14="http://schemas.microsoft.com/office/powerpoint/2010/main" val="2531806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77597" y="2132856"/>
            <a:ext cx="8229600" cy="1143000"/>
          </a:xfrm>
        </p:spPr>
        <p:txBody>
          <a:bodyPr>
            <a:normAutofit/>
          </a:bodyPr>
          <a:lstStyle/>
          <a:p>
            <a:pPr algn="ctr"/>
            <a:r>
              <a:rPr kumimoji="1" lang="ja-JP" altLang="en-US" sz="4800" dirty="0"/>
              <a:t>高齢者虐待の現状</a:t>
            </a:r>
          </a:p>
        </p:txBody>
      </p:sp>
    </p:spTree>
    <p:extLst>
      <p:ext uri="{BB962C8B-B14F-4D97-AF65-F5344CB8AC3E}">
        <p14:creationId xmlns:p14="http://schemas.microsoft.com/office/powerpoint/2010/main" val="2129360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14315" y="189000"/>
            <a:ext cx="8929687" cy="847725"/>
          </a:xfrm>
        </p:spPr>
        <p:txBody>
          <a:bodyPr/>
          <a:lstStyle/>
          <a:p>
            <a:pPr eaLnBrk="1" hangingPunct="1"/>
            <a:r>
              <a:rPr lang="ja-JP" altLang="en-US" sz="4000" dirty="0"/>
              <a:t>調査からわかった高齢者虐待の特徴①　　　</a:t>
            </a:r>
          </a:p>
        </p:txBody>
      </p:sp>
      <p:sp>
        <p:nvSpPr>
          <p:cNvPr id="32771" name="Rectangle 3"/>
          <p:cNvSpPr>
            <a:spLocks noGrp="1" noChangeArrowheads="1"/>
          </p:cNvSpPr>
          <p:nvPr>
            <p:ph idx="1"/>
          </p:nvPr>
        </p:nvSpPr>
        <p:spPr>
          <a:xfrm>
            <a:off x="233157" y="1629000"/>
            <a:ext cx="8677685" cy="4636384"/>
          </a:xfrm>
        </p:spPr>
        <p:txBody>
          <a:bodyPr/>
          <a:lstStyle/>
          <a:p>
            <a:pPr eaLnBrk="1" hangingPunct="1">
              <a:lnSpc>
                <a:spcPct val="80000"/>
              </a:lnSpc>
            </a:pPr>
            <a:r>
              <a:rPr lang="ja-JP" altLang="en-US" sz="2400" dirty="0"/>
              <a:t>相談・通報　</a:t>
            </a:r>
            <a:r>
              <a:rPr lang="en-US" altLang="ja-JP" sz="2400" dirty="0"/>
              <a:t>38,291</a:t>
            </a:r>
            <a:r>
              <a:rPr lang="ja-JP" altLang="en-US" sz="2400" dirty="0"/>
              <a:t>件</a:t>
            </a:r>
            <a:endParaRPr lang="en-US" altLang="ja-JP" sz="2400" dirty="0"/>
          </a:p>
          <a:p>
            <a:pPr eaLnBrk="1" hangingPunct="1">
              <a:lnSpc>
                <a:spcPct val="80000"/>
              </a:lnSpc>
            </a:pPr>
            <a:r>
              <a:rPr lang="ja-JP" altLang="en-US" sz="2400" dirty="0"/>
              <a:t>判断　　　</a:t>
            </a:r>
            <a:r>
              <a:rPr lang="en-US" altLang="ja-JP" sz="2400" dirty="0"/>
              <a:t>16,669</a:t>
            </a:r>
            <a:r>
              <a:rPr lang="ja-JP" altLang="en-US" sz="2400" dirty="0"/>
              <a:t>件（判断に至らなかった　</a:t>
            </a:r>
            <a:r>
              <a:rPr lang="en-US" altLang="ja-JP" sz="2400" dirty="0"/>
              <a:t>6,111</a:t>
            </a:r>
            <a:r>
              <a:rPr lang="ja-JP" altLang="en-US" sz="2400" dirty="0"/>
              <a:t>件）</a:t>
            </a:r>
            <a:endParaRPr lang="en-US" altLang="ja-JP" sz="2400" dirty="0"/>
          </a:p>
          <a:p>
            <a:pPr eaLnBrk="1" hangingPunct="1">
              <a:lnSpc>
                <a:spcPct val="80000"/>
              </a:lnSpc>
            </a:pPr>
            <a:r>
              <a:rPr lang="ja-JP" altLang="en-US" sz="2400" dirty="0"/>
              <a:t>虐待の種別</a:t>
            </a:r>
            <a:endParaRPr lang="en-US" altLang="ja-JP" sz="2400" dirty="0"/>
          </a:p>
          <a:p>
            <a:pPr lvl="1" eaLnBrk="1" hangingPunct="1">
              <a:lnSpc>
                <a:spcPct val="80000"/>
              </a:lnSpc>
            </a:pPr>
            <a:r>
              <a:rPr lang="ja-JP" altLang="en-US" sz="2200" dirty="0"/>
              <a:t>①身体的虐待　</a:t>
            </a:r>
            <a:r>
              <a:rPr lang="en-US" altLang="ja-JP" sz="2200" dirty="0"/>
              <a:t>11,167</a:t>
            </a:r>
            <a:r>
              <a:rPr lang="ja-JP" altLang="en-US" sz="2200" dirty="0"/>
              <a:t>人　</a:t>
            </a:r>
            <a:r>
              <a:rPr lang="en-US" altLang="ja-JP" sz="2200" dirty="0">
                <a:solidFill>
                  <a:srgbClr val="FF0000"/>
                </a:solidFill>
              </a:rPr>
              <a:t>65.3</a:t>
            </a:r>
            <a:r>
              <a:rPr lang="ja-JP" altLang="en-US" sz="2200" dirty="0"/>
              <a:t>％　</a:t>
            </a:r>
            <a:endParaRPr lang="en-US" altLang="ja-JP" sz="2200" dirty="0"/>
          </a:p>
          <a:p>
            <a:pPr marL="393700" lvl="1" indent="0" eaLnBrk="1" hangingPunct="1">
              <a:lnSpc>
                <a:spcPct val="80000"/>
              </a:lnSpc>
              <a:buNone/>
            </a:pPr>
            <a:r>
              <a:rPr lang="ja-JP" altLang="en-US" sz="2200" dirty="0"/>
              <a:t>　②心理的虐待　</a:t>
            </a:r>
            <a:r>
              <a:rPr lang="en-US" altLang="ja-JP" sz="2200" dirty="0"/>
              <a:t>6,660</a:t>
            </a:r>
            <a:r>
              <a:rPr lang="ja-JP" altLang="en-US" sz="2200" dirty="0"/>
              <a:t>人　</a:t>
            </a:r>
            <a:r>
              <a:rPr lang="en-US" altLang="ja-JP" sz="2200" dirty="0">
                <a:solidFill>
                  <a:srgbClr val="FF0000"/>
                </a:solidFill>
              </a:rPr>
              <a:t>39.0</a:t>
            </a:r>
            <a:r>
              <a:rPr lang="ja-JP" altLang="en-US" sz="2200" dirty="0"/>
              <a:t>％</a:t>
            </a:r>
            <a:endParaRPr lang="en-US" altLang="ja-JP" sz="2200" dirty="0"/>
          </a:p>
          <a:p>
            <a:pPr marL="393700" lvl="1" indent="0" eaLnBrk="1" hangingPunct="1">
              <a:lnSpc>
                <a:spcPct val="80000"/>
              </a:lnSpc>
              <a:buNone/>
            </a:pPr>
            <a:r>
              <a:rPr lang="ja-JP" altLang="en-US" sz="2200" dirty="0"/>
              <a:t>　③介護等放棄　</a:t>
            </a:r>
            <a:r>
              <a:rPr lang="en-US" altLang="ja-JP" sz="2200" dirty="0"/>
              <a:t>3,370</a:t>
            </a:r>
            <a:r>
              <a:rPr lang="ja-JP" altLang="en-US" sz="2200" dirty="0"/>
              <a:t>人　</a:t>
            </a:r>
            <a:r>
              <a:rPr lang="en-US" altLang="ja-JP" sz="2200" dirty="0">
                <a:solidFill>
                  <a:srgbClr val="FF0000"/>
                </a:solidFill>
              </a:rPr>
              <a:t>19.7</a:t>
            </a:r>
            <a:r>
              <a:rPr lang="ja-JP" altLang="en-US" sz="2200" dirty="0"/>
              <a:t>％ </a:t>
            </a:r>
            <a:endParaRPr lang="en-US" altLang="ja-JP" sz="2200" dirty="0"/>
          </a:p>
          <a:p>
            <a:pPr marL="393700" lvl="1" indent="0" eaLnBrk="1" hangingPunct="1">
              <a:lnSpc>
                <a:spcPct val="80000"/>
              </a:lnSpc>
              <a:buNone/>
            </a:pPr>
            <a:r>
              <a:rPr lang="ja-JP" altLang="en-US" sz="2200" dirty="0"/>
              <a:t>　④経済的虐待　</a:t>
            </a:r>
            <a:r>
              <a:rPr lang="en-US" altLang="ja-JP" sz="2200" dirty="0"/>
              <a:t>2,540</a:t>
            </a:r>
            <a:r>
              <a:rPr lang="ja-JP" altLang="en-US" sz="2200" dirty="0"/>
              <a:t>人　</a:t>
            </a:r>
            <a:r>
              <a:rPr lang="en-US" altLang="ja-JP" sz="2200" dirty="0">
                <a:solidFill>
                  <a:srgbClr val="FF0000"/>
                </a:solidFill>
              </a:rPr>
              <a:t>14.9</a:t>
            </a:r>
            <a:r>
              <a:rPr lang="ja-JP" altLang="en-US" sz="2200" dirty="0"/>
              <a:t>％ </a:t>
            </a:r>
            <a:endParaRPr lang="en-US" altLang="ja-JP" sz="2200" dirty="0"/>
          </a:p>
          <a:p>
            <a:pPr marL="393700" lvl="1" indent="0" eaLnBrk="1" hangingPunct="1">
              <a:lnSpc>
                <a:spcPct val="80000"/>
              </a:lnSpc>
              <a:buNone/>
            </a:pPr>
            <a:r>
              <a:rPr lang="ja-JP" altLang="en-US" sz="2200" dirty="0"/>
              <a:t>　⑤性的虐待　</a:t>
            </a:r>
            <a:r>
              <a:rPr lang="en-US" altLang="ja-JP" sz="2200" dirty="0"/>
              <a:t>65</a:t>
            </a:r>
            <a:r>
              <a:rPr lang="ja-JP" altLang="en-US" sz="2200" dirty="0"/>
              <a:t>人　</a:t>
            </a:r>
            <a:r>
              <a:rPr lang="en-US" altLang="ja-JP" sz="2200" dirty="0">
                <a:solidFill>
                  <a:srgbClr val="FF0000"/>
                </a:solidFill>
              </a:rPr>
              <a:t>0.4</a:t>
            </a:r>
            <a:r>
              <a:rPr lang="ja-JP" altLang="en-US" sz="2200" dirty="0"/>
              <a:t>％</a:t>
            </a:r>
            <a:endParaRPr lang="en-US" altLang="ja-JP" sz="2200" dirty="0"/>
          </a:p>
          <a:p>
            <a:pPr eaLnBrk="1" hangingPunct="1">
              <a:lnSpc>
                <a:spcPct val="80000"/>
              </a:lnSpc>
            </a:pPr>
            <a:r>
              <a:rPr lang="ja-JP" altLang="en-US" sz="2400" dirty="0"/>
              <a:t>虐待は</a:t>
            </a:r>
            <a:r>
              <a:rPr lang="ja-JP" altLang="en-US" sz="2400" u="sng" dirty="0"/>
              <a:t>重複することが多い</a:t>
            </a:r>
          </a:p>
          <a:p>
            <a:pPr eaLnBrk="1" hangingPunct="1">
              <a:lnSpc>
                <a:spcPct val="80000"/>
              </a:lnSpc>
              <a:buFont typeface="Wingdings" pitchFamily="2" charset="2"/>
              <a:buNone/>
            </a:pPr>
            <a:r>
              <a:rPr lang="ja-JP" altLang="en-US" sz="2400" dirty="0"/>
              <a:t>　</a:t>
            </a:r>
            <a:r>
              <a:rPr lang="ja-JP" altLang="en-US" sz="2000" dirty="0">
                <a:solidFill>
                  <a:srgbClr val="0000FF"/>
                </a:solidFill>
              </a:rPr>
              <a:t>一つあれば他にもあるかもしれないと疑う姿勢も必要</a:t>
            </a:r>
            <a:endParaRPr lang="en-US" altLang="ja-JP" sz="2000" dirty="0">
              <a:solidFill>
                <a:srgbClr val="0000FF"/>
              </a:solidFill>
            </a:endParaRPr>
          </a:p>
          <a:p>
            <a:pPr eaLnBrk="1" hangingPunct="1">
              <a:lnSpc>
                <a:spcPct val="80000"/>
              </a:lnSpc>
            </a:pPr>
            <a:r>
              <a:rPr lang="ja-JP" altLang="en-US" sz="2400" u="sng" dirty="0"/>
              <a:t>情報の不足等により判断できない事案も多くある</a:t>
            </a:r>
          </a:p>
          <a:p>
            <a:pPr eaLnBrk="1" hangingPunct="1">
              <a:lnSpc>
                <a:spcPct val="80000"/>
              </a:lnSpc>
              <a:buFont typeface="Wingdings" pitchFamily="2" charset="2"/>
              <a:buNone/>
            </a:pPr>
            <a:r>
              <a:rPr lang="ja-JP" altLang="en-US" sz="2400" dirty="0"/>
              <a:t>　</a:t>
            </a:r>
            <a:r>
              <a:rPr lang="ja-JP" altLang="en-US" sz="2000" dirty="0">
                <a:solidFill>
                  <a:srgbClr val="0000FF"/>
                </a:solidFill>
              </a:rPr>
              <a:t>早期の相談に繋げる事により、情報を把握できるようにする必要がある</a:t>
            </a:r>
            <a:endParaRPr lang="en-US" altLang="ja-JP" sz="2000" dirty="0">
              <a:solidFill>
                <a:srgbClr val="0000FF"/>
              </a:solidFill>
            </a:endParaRPr>
          </a:p>
          <a:p>
            <a:pPr eaLnBrk="1" hangingPunct="1">
              <a:lnSpc>
                <a:spcPct val="80000"/>
              </a:lnSpc>
              <a:buFont typeface="Wingdings" pitchFamily="2" charset="2"/>
              <a:buNone/>
            </a:pPr>
            <a:endParaRPr lang="ja-JP" altLang="en-US" sz="2000" dirty="0">
              <a:solidFill>
                <a:srgbClr val="0000FF"/>
              </a:solidFill>
            </a:endParaRPr>
          </a:p>
        </p:txBody>
      </p:sp>
      <p:sp>
        <p:nvSpPr>
          <p:cNvPr id="32772" name="テキスト ボックス 7"/>
          <p:cNvSpPr txBox="1">
            <a:spLocks noChangeArrowheads="1"/>
          </p:cNvSpPr>
          <p:nvPr/>
        </p:nvSpPr>
        <p:spPr bwMode="auto">
          <a:xfrm>
            <a:off x="2643190" y="954175"/>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a:t>
            </a:r>
            <a:r>
              <a:rPr lang="en-US" altLang="ja-JP" sz="1400" dirty="0">
                <a:solidFill>
                  <a:prstClr val="black"/>
                </a:solidFill>
                <a:latin typeface="HG丸ｺﾞｼｯｸM-PRO" pitchFamily="50" charset="-128"/>
                <a:ea typeface="HG丸ｺﾞｼｯｸM-PRO" pitchFamily="50" charset="-128"/>
              </a:rPr>
              <a:t>4</a:t>
            </a:r>
            <a:r>
              <a:rPr lang="ja-JP" altLang="en-US" sz="1400" dirty="0">
                <a:solidFill>
                  <a:prstClr val="black"/>
                </a:solidFill>
                <a:latin typeface="HG丸ｺﾞｼｯｸM-PRO" pitchFamily="50" charset="-128"/>
                <a:ea typeface="HG丸ｺﾞｼｯｸM-PRO" pitchFamily="50" charset="-128"/>
              </a:rPr>
              <a:t>年度　高齢者虐待の防止、高齢者の養護者に対する支援等に関する法律に基づく対応状況等に関する調査結果」より</a:t>
            </a:r>
          </a:p>
        </p:txBody>
      </p:sp>
    </p:spTree>
    <p:extLst>
      <p:ext uri="{BB962C8B-B14F-4D97-AF65-F5344CB8AC3E}">
        <p14:creationId xmlns:p14="http://schemas.microsoft.com/office/powerpoint/2010/main" val="33747805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8000" y="405000"/>
            <a:ext cx="8929687" cy="847725"/>
          </a:xfrm>
        </p:spPr>
        <p:txBody>
          <a:bodyPr/>
          <a:lstStyle/>
          <a:p>
            <a:pPr eaLnBrk="1" hangingPunct="1"/>
            <a:r>
              <a:rPr lang="ja-JP" altLang="en-US" sz="4000" dirty="0"/>
              <a:t>調査からわかった高齢者虐待の特徴②　　　</a:t>
            </a:r>
          </a:p>
        </p:txBody>
      </p:sp>
      <p:sp>
        <p:nvSpPr>
          <p:cNvPr id="32771" name="Rectangle 3"/>
          <p:cNvSpPr>
            <a:spLocks noGrp="1" noChangeArrowheads="1"/>
          </p:cNvSpPr>
          <p:nvPr>
            <p:ph idx="1"/>
          </p:nvPr>
        </p:nvSpPr>
        <p:spPr>
          <a:xfrm>
            <a:off x="600300" y="2017900"/>
            <a:ext cx="7943400" cy="3951597"/>
          </a:xfrm>
        </p:spPr>
        <p:txBody>
          <a:bodyPr/>
          <a:lstStyle/>
          <a:p>
            <a:pPr eaLnBrk="1" hangingPunct="1"/>
            <a:r>
              <a:rPr lang="ja-JP" altLang="en-US" sz="2400" dirty="0"/>
              <a:t>被虐待高齢者の特徴</a:t>
            </a:r>
            <a:endParaRPr lang="en-US" altLang="ja-JP" sz="2400" dirty="0"/>
          </a:p>
          <a:p>
            <a:pPr lvl="1" eaLnBrk="1" hangingPunct="1"/>
            <a:r>
              <a:rPr lang="ja-JP" altLang="en-US" sz="2200" dirty="0"/>
              <a:t>多くは</a:t>
            </a:r>
            <a:r>
              <a:rPr lang="ja-JP" altLang="en-US" sz="2200" dirty="0">
                <a:solidFill>
                  <a:srgbClr val="0000FF"/>
                </a:solidFill>
              </a:rPr>
              <a:t>女性</a:t>
            </a:r>
            <a:r>
              <a:rPr lang="ja-JP" altLang="en-US" sz="2200" dirty="0"/>
              <a:t>（</a:t>
            </a:r>
            <a:r>
              <a:rPr lang="en-US" altLang="ja-JP" sz="2200" dirty="0">
                <a:solidFill>
                  <a:srgbClr val="FF0000"/>
                </a:solidFill>
              </a:rPr>
              <a:t>75.8</a:t>
            </a:r>
            <a:r>
              <a:rPr lang="ja-JP" altLang="en-US" sz="2200" dirty="0"/>
              <a:t>％）</a:t>
            </a:r>
          </a:p>
          <a:p>
            <a:pPr lvl="1" eaLnBrk="1" hangingPunct="1"/>
            <a:r>
              <a:rPr lang="en-US" altLang="ja-JP" sz="2200" dirty="0">
                <a:solidFill>
                  <a:srgbClr val="0000FF"/>
                </a:solidFill>
              </a:rPr>
              <a:t>80</a:t>
            </a:r>
            <a:r>
              <a:rPr lang="ja-JP" altLang="en-US" sz="2200" dirty="0">
                <a:solidFill>
                  <a:srgbClr val="0000FF"/>
                </a:solidFill>
              </a:rPr>
              <a:t>～</a:t>
            </a:r>
            <a:r>
              <a:rPr lang="en-US" altLang="ja-JP" sz="2200" dirty="0">
                <a:solidFill>
                  <a:srgbClr val="0000FF"/>
                </a:solidFill>
              </a:rPr>
              <a:t>84</a:t>
            </a:r>
            <a:r>
              <a:rPr lang="ja-JP" altLang="en-US" sz="2200" dirty="0">
                <a:solidFill>
                  <a:srgbClr val="0000FF"/>
                </a:solidFill>
              </a:rPr>
              <a:t>歳</a:t>
            </a:r>
            <a:r>
              <a:rPr lang="ja-JP" altLang="en-US" sz="2200" dirty="0"/>
              <a:t>が</a:t>
            </a:r>
            <a:r>
              <a:rPr lang="en-US" altLang="ja-JP" sz="2200" dirty="0">
                <a:solidFill>
                  <a:srgbClr val="FF0000"/>
                </a:solidFill>
              </a:rPr>
              <a:t>25.3</a:t>
            </a:r>
            <a:r>
              <a:rPr lang="ja-JP" altLang="en-US" sz="2200" dirty="0"/>
              <a:t>％、</a:t>
            </a:r>
            <a:r>
              <a:rPr lang="en-US" altLang="ja-JP" sz="2200" dirty="0"/>
              <a:t>85</a:t>
            </a:r>
            <a:r>
              <a:rPr lang="ja-JP" altLang="en-US" sz="2200" dirty="0"/>
              <a:t>～</a:t>
            </a:r>
            <a:r>
              <a:rPr lang="en-US" altLang="ja-JP" sz="2200" dirty="0"/>
              <a:t>89</a:t>
            </a:r>
            <a:r>
              <a:rPr lang="ja-JP" altLang="en-US" sz="2200" dirty="0"/>
              <a:t>歳が</a:t>
            </a:r>
            <a:r>
              <a:rPr lang="en-US" altLang="ja-JP" sz="2200" dirty="0">
                <a:solidFill>
                  <a:srgbClr val="FF0000"/>
                </a:solidFill>
              </a:rPr>
              <a:t>20.7</a:t>
            </a:r>
            <a:r>
              <a:rPr lang="ja-JP" altLang="en-US" sz="2200" dirty="0"/>
              <a:t>％</a:t>
            </a:r>
          </a:p>
          <a:p>
            <a:pPr lvl="1" eaLnBrk="1" hangingPunct="1"/>
            <a:r>
              <a:rPr lang="en-US" altLang="ja-JP" sz="2200" dirty="0">
                <a:solidFill>
                  <a:srgbClr val="FF0000"/>
                </a:solidFill>
              </a:rPr>
              <a:t>69.2</a:t>
            </a:r>
            <a:r>
              <a:rPr lang="ja-JP" altLang="en-US" sz="2200" dirty="0">
                <a:solidFill>
                  <a:srgbClr val="0000FF"/>
                </a:solidFill>
              </a:rPr>
              <a:t>％が要介護認定済</a:t>
            </a:r>
            <a:r>
              <a:rPr lang="ja-JP" altLang="en-US" sz="2200" dirty="0"/>
              <a:t>である</a:t>
            </a:r>
          </a:p>
          <a:p>
            <a:pPr lvl="1" eaLnBrk="1" hangingPunct="1"/>
            <a:r>
              <a:rPr lang="ja-JP" altLang="en-US" sz="2100" dirty="0"/>
              <a:t>要介護認定高齢者の約</a:t>
            </a:r>
            <a:r>
              <a:rPr lang="en-US" altLang="ja-JP" sz="2100" dirty="0"/>
              <a:t>9</a:t>
            </a:r>
            <a:r>
              <a:rPr lang="ja-JP" altLang="en-US" sz="2100" dirty="0"/>
              <a:t>割が</a:t>
            </a:r>
            <a:r>
              <a:rPr lang="ja-JP" altLang="en-US" sz="2100" b="1" dirty="0">
                <a:solidFill>
                  <a:srgbClr val="0000FF"/>
                </a:solidFill>
              </a:rPr>
              <a:t>何らかの認知機能低下がある</a:t>
            </a:r>
            <a:r>
              <a:rPr lang="ja-JP" altLang="en-US" sz="2100" dirty="0"/>
              <a:t>（自立度</a:t>
            </a:r>
            <a:r>
              <a:rPr lang="en-US" altLang="ja-JP" sz="2100" dirty="0"/>
              <a:t>Ⅱ</a:t>
            </a:r>
            <a:r>
              <a:rPr lang="ja-JP" altLang="en-US" sz="2100" dirty="0"/>
              <a:t>以上が</a:t>
            </a:r>
            <a:r>
              <a:rPr lang="en-US" altLang="ja-JP" sz="2100" dirty="0">
                <a:solidFill>
                  <a:srgbClr val="FF0000"/>
                </a:solidFill>
              </a:rPr>
              <a:t>73.5</a:t>
            </a:r>
            <a:r>
              <a:rPr lang="ja-JP" altLang="en-US" sz="2100" dirty="0"/>
              <a:t>％）</a:t>
            </a:r>
            <a:endParaRPr lang="en-US" altLang="ja-JP" sz="2100" dirty="0"/>
          </a:p>
          <a:p>
            <a:pPr eaLnBrk="1" hangingPunct="1"/>
            <a:r>
              <a:rPr lang="ja-JP" altLang="en-US" sz="2400" dirty="0"/>
              <a:t>家族形態</a:t>
            </a:r>
            <a:endParaRPr lang="en-US" altLang="ja-JP" sz="2400" dirty="0"/>
          </a:p>
          <a:p>
            <a:pPr lvl="1" eaLnBrk="1" hangingPunct="1"/>
            <a:r>
              <a:rPr lang="ja-JP" altLang="en-US" sz="2100" dirty="0"/>
              <a:t>①未婚の子と同居</a:t>
            </a:r>
            <a:r>
              <a:rPr lang="en-US" altLang="ja-JP" sz="2100" dirty="0">
                <a:solidFill>
                  <a:srgbClr val="FF0000"/>
                </a:solidFill>
              </a:rPr>
              <a:t>33.9</a:t>
            </a:r>
            <a:r>
              <a:rPr lang="ja-JP" altLang="en-US" sz="2100" dirty="0"/>
              <a:t>％、②夫婦のみ世帯</a:t>
            </a:r>
            <a:r>
              <a:rPr lang="en-US" altLang="ja-JP" sz="2100" dirty="0">
                <a:solidFill>
                  <a:srgbClr val="FF0000"/>
                </a:solidFill>
              </a:rPr>
              <a:t>24.0</a:t>
            </a:r>
            <a:r>
              <a:rPr lang="ja-JP" altLang="en-US" sz="2100" dirty="0"/>
              <a:t>％</a:t>
            </a:r>
            <a:endParaRPr lang="en-US" altLang="ja-JP" sz="2100" dirty="0"/>
          </a:p>
          <a:p>
            <a:pPr lvl="1" eaLnBrk="1" hangingPunct="1"/>
            <a:r>
              <a:rPr lang="en-US" altLang="ja-JP" sz="2100" dirty="0">
                <a:solidFill>
                  <a:srgbClr val="FF0000"/>
                </a:solidFill>
              </a:rPr>
              <a:t>86.8</a:t>
            </a:r>
            <a:r>
              <a:rPr lang="en-US" altLang="ja-JP" sz="2100" dirty="0"/>
              <a:t>%</a:t>
            </a:r>
            <a:r>
              <a:rPr lang="ja-JP" altLang="en-US" sz="2100" dirty="0"/>
              <a:t>が虐待者と同居</a:t>
            </a:r>
          </a:p>
        </p:txBody>
      </p:sp>
      <p:sp>
        <p:nvSpPr>
          <p:cNvPr id="32772" name="テキスト ボックス 7"/>
          <p:cNvSpPr txBox="1">
            <a:spLocks noChangeArrowheads="1"/>
          </p:cNvSpPr>
          <p:nvPr/>
        </p:nvSpPr>
        <p:spPr bwMode="auto">
          <a:xfrm>
            <a:off x="2536875" y="1170175"/>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a:t>
            </a:r>
            <a:r>
              <a:rPr lang="en-US" altLang="ja-JP" sz="1400" dirty="0">
                <a:solidFill>
                  <a:prstClr val="black"/>
                </a:solidFill>
                <a:latin typeface="HG丸ｺﾞｼｯｸM-PRO" pitchFamily="50" charset="-128"/>
                <a:ea typeface="HG丸ｺﾞｼｯｸM-PRO" pitchFamily="50" charset="-128"/>
              </a:rPr>
              <a:t>4</a:t>
            </a:r>
            <a:r>
              <a:rPr lang="ja-JP" altLang="en-US" sz="1400" dirty="0">
                <a:solidFill>
                  <a:prstClr val="black"/>
                </a:solidFill>
                <a:latin typeface="HG丸ｺﾞｼｯｸM-PRO" pitchFamily="50" charset="-128"/>
                <a:ea typeface="HG丸ｺﾞｼｯｸM-PRO" pitchFamily="50" charset="-128"/>
              </a:rPr>
              <a:t>年度　高齢者虐待の防止、高齢者の養護者に対する支援等に関する法律に基づく対応状況等に関する調査結果」より</a:t>
            </a:r>
          </a:p>
        </p:txBody>
      </p:sp>
    </p:spTree>
    <p:extLst>
      <p:ext uri="{BB962C8B-B14F-4D97-AF65-F5344CB8AC3E}">
        <p14:creationId xmlns:p14="http://schemas.microsoft.com/office/powerpoint/2010/main" val="146504319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コンテンツ プレースホルダ 2"/>
          <p:cNvSpPr>
            <a:spLocks noGrp="1"/>
          </p:cNvSpPr>
          <p:nvPr>
            <p:ph idx="1"/>
          </p:nvPr>
        </p:nvSpPr>
        <p:spPr>
          <a:xfrm>
            <a:off x="407193" y="837000"/>
            <a:ext cx="8329613" cy="5011737"/>
          </a:xfrm>
        </p:spPr>
        <p:txBody>
          <a:bodyPr/>
          <a:lstStyle/>
          <a:p>
            <a:pPr eaLnBrk="1" hangingPunct="1"/>
            <a:r>
              <a:rPr lang="ja-JP" altLang="en-US" sz="2800" dirty="0"/>
              <a:t>虐待者の特徴</a:t>
            </a:r>
            <a:endParaRPr lang="en-US" altLang="ja-JP" sz="2800" dirty="0"/>
          </a:p>
          <a:p>
            <a:pPr lvl="1" eaLnBrk="1" hangingPunct="1"/>
            <a:r>
              <a:rPr lang="ja-JP" altLang="en-US" dirty="0"/>
              <a:t>①</a:t>
            </a:r>
            <a:r>
              <a:rPr lang="ja-JP" altLang="en-US" b="1" u="sng" dirty="0">
                <a:solidFill>
                  <a:srgbClr val="0000FF"/>
                </a:solidFill>
              </a:rPr>
              <a:t>息子</a:t>
            </a:r>
            <a:r>
              <a:rPr lang="en-US" altLang="ja-JP" dirty="0">
                <a:solidFill>
                  <a:srgbClr val="FF0000"/>
                </a:solidFill>
              </a:rPr>
              <a:t>39.0</a:t>
            </a:r>
            <a:r>
              <a:rPr lang="ja-JP" altLang="en-US" dirty="0"/>
              <a:t>％、②</a:t>
            </a:r>
            <a:r>
              <a:rPr lang="ja-JP" altLang="en-US" b="1" dirty="0">
                <a:solidFill>
                  <a:srgbClr val="0000FF"/>
                </a:solidFill>
              </a:rPr>
              <a:t>夫</a:t>
            </a:r>
            <a:r>
              <a:rPr lang="en-US" altLang="ja-JP" dirty="0">
                <a:solidFill>
                  <a:srgbClr val="FF0000"/>
                </a:solidFill>
              </a:rPr>
              <a:t>22.7</a:t>
            </a:r>
            <a:r>
              <a:rPr lang="ja-JP" altLang="en-US" dirty="0"/>
              <a:t>％、③娘</a:t>
            </a:r>
            <a:r>
              <a:rPr lang="en-US" altLang="ja-JP" dirty="0">
                <a:solidFill>
                  <a:srgbClr val="FF0000"/>
                </a:solidFill>
              </a:rPr>
              <a:t>19.3</a:t>
            </a:r>
            <a:r>
              <a:rPr lang="ja-JP" altLang="en-US" dirty="0"/>
              <a:t>％</a:t>
            </a:r>
            <a:endParaRPr lang="en-US" altLang="ja-JP" dirty="0"/>
          </a:p>
          <a:p>
            <a:r>
              <a:rPr lang="ja-JP" altLang="en-US" sz="2800" dirty="0"/>
              <a:t>虐待等による死亡事例</a:t>
            </a:r>
            <a:r>
              <a:rPr lang="ja-JP" altLang="en-US" sz="2800" dirty="0">
                <a:solidFill>
                  <a:srgbClr val="0000FF"/>
                </a:solidFill>
              </a:rPr>
              <a:t>　</a:t>
            </a:r>
            <a:r>
              <a:rPr lang="ja-JP" altLang="en-US" sz="2800" dirty="0"/>
              <a:t>（</a:t>
            </a:r>
            <a:r>
              <a:rPr lang="en-US" altLang="ja-JP" sz="2800" dirty="0">
                <a:solidFill>
                  <a:srgbClr val="FF0000"/>
                </a:solidFill>
              </a:rPr>
              <a:t>32</a:t>
            </a:r>
            <a:r>
              <a:rPr lang="ja-JP" altLang="en-US" sz="2800" dirty="0">
                <a:solidFill>
                  <a:srgbClr val="FF0000"/>
                </a:solidFill>
              </a:rPr>
              <a:t>人</a:t>
            </a:r>
            <a:r>
              <a:rPr lang="ja-JP" altLang="en-US" sz="2800" dirty="0"/>
              <a:t>）</a:t>
            </a:r>
            <a:endParaRPr lang="en-US" altLang="ja-JP" sz="2800" dirty="0"/>
          </a:p>
          <a:p>
            <a:pPr lvl="1"/>
            <a:r>
              <a:rPr lang="ja-JP" altLang="en-US" dirty="0"/>
              <a:t>養護者による被養護者の殺人（</a:t>
            </a:r>
            <a:r>
              <a:rPr lang="en-US" altLang="ja-JP" dirty="0">
                <a:solidFill>
                  <a:srgbClr val="FF0000"/>
                </a:solidFill>
              </a:rPr>
              <a:t>6</a:t>
            </a:r>
            <a:r>
              <a:rPr lang="ja-JP" altLang="en-US" dirty="0">
                <a:solidFill>
                  <a:srgbClr val="FF0000"/>
                </a:solidFill>
              </a:rPr>
              <a:t>人</a:t>
            </a:r>
            <a:r>
              <a:rPr lang="ja-JP" altLang="en-US" dirty="0"/>
              <a:t>）</a:t>
            </a:r>
            <a:endParaRPr lang="en-US" altLang="ja-JP" dirty="0"/>
          </a:p>
          <a:p>
            <a:pPr lvl="1"/>
            <a:r>
              <a:rPr lang="ja-JP" altLang="en-US" dirty="0"/>
              <a:t>養護者の介護等放棄</a:t>
            </a:r>
            <a:r>
              <a:rPr lang="ja-JP" altLang="en-US" sz="2000" dirty="0"/>
              <a:t>（ネグレクト）</a:t>
            </a:r>
            <a:r>
              <a:rPr lang="ja-JP" altLang="en-US" dirty="0"/>
              <a:t>による被養護者の致死（</a:t>
            </a:r>
            <a:r>
              <a:rPr lang="en-US" altLang="ja-JP" dirty="0">
                <a:solidFill>
                  <a:srgbClr val="FF0000"/>
                </a:solidFill>
              </a:rPr>
              <a:t>14</a:t>
            </a:r>
            <a:r>
              <a:rPr lang="ja-JP" altLang="en-US" dirty="0">
                <a:solidFill>
                  <a:srgbClr val="FF0000"/>
                </a:solidFill>
              </a:rPr>
              <a:t>人</a:t>
            </a:r>
            <a:r>
              <a:rPr lang="ja-JP" altLang="en-US" dirty="0"/>
              <a:t>）</a:t>
            </a:r>
            <a:endParaRPr lang="en-US" altLang="ja-JP" dirty="0"/>
          </a:p>
          <a:p>
            <a:pPr lvl="1"/>
            <a:r>
              <a:rPr lang="ja-JP" altLang="en-US" dirty="0"/>
              <a:t>養護者の虐待（介護等放棄</a:t>
            </a:r>
            <a:r>
              <a:rPr lang="ja-JP" altLang="en-US" sz="2000" dirty="0"/>
              <a:t>（ネグレクト）</a:t>
            </a:r>
            <a:r>
              <a:rPr lang="ja-JP" altLang="en-US" dirty="0"/>
              <a:t>を除く）による被養護者の致死（</a:t>
            </a:r>
            <a:r>
              <a:rPr lang="en-US" altLang="ja-JP" dirty="0">
                <a:solidFill>
                  <a:srgbClr val="FF0000"/>
                </a:solidFill>
              </a:rPr>
              <a:t>4</a:t>
            </a:r>
            <a:r>
              <a:rPr lang="ja-JP" altLang="en-US" dirty="0">
                <a:solidFill>
                  <a:srgbClr val="FF0000"/>
                </a:solidFill>
              </a:rPr>
              <a:t>人</a:t>
            </a:r>
            <a:r>
              <a:rPr lang="ja-JP" altLang="en-US" dirty="0"/>
              <a:t>）</a:t>
            </a:r>
            <a:endParaRPr lang="en-US" altLang="ja-JP" dirty="0"/>
          </a:p>
          <a:p>
            <a:pPr lvl="1"/>
            <a:r>
              <a:rPr lang="ja-JP" altLang="en-US" dirty="0"/>
              <a:t>その他（</a:t>
            </a:r>
            <a:r>
              <a:rPr lang="en-US" altLang="ja-JP" dirty="0">
                <a:solidFill>
                  <a:srgbClr val="FF0000"/>
                </a:solidFill>
              </a:rPr>
              <a:t>3</a:t>
            </a:r>
            <a:r>
              <a:rPr lang="ja-JP" altLang="en-US" dirty="0">
                <a:solidFill>
                  <a:srgbClr val="FF0000"/>
                </a:solidFill>
              </a:rPr>
              <a:t>人</a:t>
            </a:r>
            <a:r>
              <a:rPr lang="ja-JP" altLang="en-US" dirty="0"/>
              <a:t>）</a:t>
            </a:r>
            <a:endParaRPr lang="en-US" altLang="ja-JP" dirty="0"/>
          </a:p>
          <a:p>
            <a:pPr lvl="1"/>
            <a:r>
              <a:rPr lang="ja-JP" altLang="en-US" dirty="0"/>
              <a:t>不明（</a:t>
            </a:r>
            <a:r>
              <a:rPr lang="en-US" altLang="ja-JP" dirty="0">
                <a:solidFill>
                  <a:srgbClr val="FF0000"/>
                </a:solidFill>
              </a:rPr>
              <a:t>5</a:t>
            </a:r>
            <a:r>
              <a:rPr lang="ja-JP" altLang="en-US" dirty="0">
                <a:solidFill>
                  <a:srgbClr val="FF0000"/>
                </a:solidFill>
              </a:rPr>
              <a:t>人</a:t>
            </a:r>
            <a:r>
              <a:rPr lang="ja-JP" altLang="en-US" dirty="0"/>
              <a:t>）</a:t>
            </a:r>
            <a:endParaRPr lang="en-US" altLang="ja-JP" dirty="0"/>
          </a:p>
          <a:p>
            <a:pPr marL="393700" lvl="1" indent="0">
              <a:buNone/>
            </a:pPr>
            <a:r>
              <a:rPr lang="en-US" altLang="ja-JP" dirty="0"/>
              <a:t>※</a:t>
            </a:r>
            <a:r>
              <a:rPr lang="ja-JP" altLang="en-US" dirty="0"/>
              <a:t>被害者の</a:t>
            </a:r>
            <a:r>
              <a:rPr lang="en-US" altLang="ja-JP" u="wavyHeavy" dirty="0">
                <a:solidFill>
                  <a:srgbClr val="FF0000"/>
                </a:solidFill>
              </a:rPr>
              <a:t>34.4</a:t>
            </a:r>
            <a:r>
              <a:rPr lang="ja-JP" altLang="en-US" u="wavyHeavy" dirty="0"/>
              <a:t>％は、介護サービスを受けている</a:t>
            </a:r>
            <a:endParaRPr lang="en-US" altLang="ja-JP" u="wavyHeavy"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26</a:t>
            </a:fld>
            <a:endParaRPr lang="en-US" altLang="ja-JP"/>
          </a:p>
        </p:txBody>
      </p:sp>
    </p:spTree>
    <p:extLst>
      <p:ext uri="{BB962C8B-B14F-4D97-AF65-F5344CB8AC3E}">
        <p14:creationId xmlns:p14="http://schemas.microsoft.com/office/powerpoint/2010/main" val="2063218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idx="1"/>
          </p:nvPr>
        </p:nvSpPr>
        <p:spPr>
          <a:xfrm>
            <a:off x="108000" y="2209423"/>
            <a:ext cx="8893175" cy="4400550"/>
          </a:xfrm>
        </p:spPr>
        <p:txBody>
          <a:bodyPr/>
          <a:lstStyle/>
          <a:p>
            <a:pPr eaLnBrk="1" hangingPunct="1">
              <a:lnSpc>
                <a:spcPct val="80000"/>
              </a:lnSpc>
            </a:pPr>
            <a:endParaRPr lang="ja-JP" altLang="en-US" sz="1400" u="sng" dirty="0"/>
          </a:p>
          <a:p>
            <a:pPr eaLnBrk="1" hangingPunct="1">
              <a:lnSpc>
                <a:spcPct val="80000"/>
              </a:lnSpc>
            </a:pPr>
            <a:r>
              <a:rPr lang="ja-JP" altLang="en-US" sz="2800" u="sng" dirty="0"/>
              <a:t>介護期間</a:t>
            </a:r>
            <a:endParaRPr lang="en-US" altLang="ja-JP" sz="2800" u="sng" dirty="0"/>
          </a:p>
          <a:p>
            <a:pPr lvl="1" eaLnBrk="1" hangingPunct="1">
              <a:lnSpc>
                <a:spcPct val="80000"/>
              </a:lnSpc>
            </a:pPr>
            <a:r>
              <a:rPr lang="en-US" altLang="ja-JP" u="sng" dirty="0"/>
              <a:t>38.8</a:t>
            </a:r>
            <a:r>
              <a:rPr lang="ja-JP" altLang="en-US" u="sng" dirty="0"/>
              <a:t>％が</a:t>
            </a:r>
            <a:r>
              <a:rPr lang="en-US" altLang="ja-JP" u="sng" dirty="0"/>
              <a:t>2</a:t>
            </a:r>
            <a:r>
              <a:rPr lang="ja-JP" altLang="en-US" u="sng" dirty="0"/>
              <a:t>年以上の期間</a:t>
            </a:r>
            <a:endParaRPr lang="en-US" altLang="ja-JP" u="sng" dirty="0"/>
          </a:p>
          <a:p>
            <a:pPr lvl="1" eaLnBrk="1" hangingPunct="1">
              <a:lnSpc>
                <a:spcPct val="80000"/>
              </a:lnSpc>
              <a:buFont typeface="Wingdings 2" pitchFamily="18" charset="2"/>
              <a:buNone/>
            </a:pPr>
            <a:r>
              <a:rPr lang="ja-JP" altLang="en-US" dirty="0"/>
              <a:t>　</a:t>
            </a:r>
            <a:r>
              <a:rPr lang="ja-JP" altLang="en-US" u="sng" dirty="0"/>
              <a:t>介護状態にあった</a:t>
            </a:r>
            <a:endParaRPr lang="en-US" altLang="ja-JP" u="sng" dirty="0"/>
          </a:p>
          <a:p>
            <a:pPr eaLnBrk="1" hangingPunct="1">
              <a:lnSpc>
                <a:spcPct val="80000"/>
              </a:lnSpc>
            </a:pPr>
            <a:endParaRPr lang="en-US" altLang="ja-JP" sz="2800" u="sng" dirty="0"/>
          </a:p>
          <a:p>
            <a:pPr eaLnBrk="1" hangingPunct="1">
              <a:lnSpc>
                <a:spcPct val="80000"/>
              </a:lnSpc>
            </a:pPr>
            <a:r>
              <a:rPr lang="ja-JP" altLang="en-US" sz="2800" u="sng" dirty="0"/>
              <a:t>発見時よりも深刻な状況に</a:t>
            </a:r>
            <a:endParaRPr lang="en-US" altLang="ja-JP" sz="2800" u="sng" dirty="0"/>
          </a:p>
          <a:p>
            <a:pPr eaLnBrk="1" hangingPunct="1">
              <a:lnSpc>
                <a:spcPct val="80000"/>
              </a:lnSpc>
              <a:buFont typeface="Wingdings 2" pitchFamily="18" charset="2"/>
              <a:buNone/>
            </a:pPr>
            <a:r>
              <a:rPr lang="ja-JP" altLang="en-US" sz="2800" dirty="0"/>
              <a:t>　</a:t>
            </a:r>
            <a:r>
              <a:rPr lang="ja-JP" altLang="en-US" sz="2800" u="sng" dirty="0"/>
              <a:t>あることも</a:t>
            </a:r>
            <a:r>
              <a:rPr lang="ja-JP" altLang="en-US" sz="2800" dirty="0"/>
              <a:t>・・・</a:t>
            </a:r>
            <a:endParaRPr lang="en-US" altLang="ja-JP" sz="2800" dirty="0"/>
          </a:p>
          <a:p>
            <a:pPr lvl="1" eaLnBrk="1" hangingPunct="1">
              <a:lnSpc>
                <a:spcPct val="80000"/>
              </a:lnSpc>
            </a:pPr>
            <a:r>
              <a:rPr lang="ja-JP" altLang="en-US" dirty="0"/>
              <a:t>生命にかかわる危険な状態　</a:t>
            </a:r>
            <a:r>
              <a:rPr lang="ja-JP" altLang="en-US" sz="2000" dirty="0"/>
              <a:t>通報時</a:t>
            </a:r>
            <a:r>
              <a:rPr lang="en-US" altLang="ja-JP" sz="2000" dirty="0"/>
              <a:t>11.8</a:t>
            </a:r>
            <a:r>
              <a:rPr lang="ja-JP" altLang="en-US" sz="2000" dirty="0"/>
              <a:t>％⇒事実確認時</a:t>
            </a:r>
            <a:r>
              <a:rPr lang="en-US" altLang="ja-JP" sz="2000" dirty="0"/>
              <a:t>22.4%</a:t>
            </a:r>
            <a:endParaRPr lang="en-US" altLang="ja-JP" dirty="0"/>
          </a:p>
          <a:p>
            <a:pPr lvl="1" eaLnBrk="1" hangingPunct="1">
              <a:lnSpc>
                <a:spcPct val="80000"/>
              </a:lnSpc>
              <a:buFont typeface="Wingdings 2" pitchFamily="18" charset="2"/>
              <a:buNone/>
            </a:pPr>
            <a:r>
              <a:rPr lang="ja-JP" altLang="en-US" dirty="0">
                <a:solidFill>
                  <a:srgbClr val="0000FF"/>
                </a:solidFill>
              </a:rPr>
              <a:t>見えているよりも深刻かもしれない、と考えることも</a:t>
            </a:r>
            <a:endParaRPr lang="en-US" altLang="ja-JP" dirty="0">
              <a:solidFill>
                <a:srgbClr val="0000FF"/>
              </a:solidFill>
            </a:endParaRPr>
          </a:p>
          <a:p>
            <a:pPr lvl="1" eaLnBrk="1" hangingPunct="1">
              <a:lnSpc>
                <a:spcPct val="80000"/>
              </a:lnSpc>
              <a:buFont typeface="Wingdings 2" pitchFamily="18" charset="2"/>
              <a:buNone/>
            </a:pPr>
            <a:r>
              <a:rPr lang="ja-JP" altLang="en-US" dirty="0">
                <a:solidFill>
                  <a:srgbClr val="0000FF"/>
                </a:solidFill>
              </a:rPr>
              <a:t>必要</a:t>
            </a:r>
          </a:p>
        </p:txBody>
      </p:sp>
      <p:sp>
        <p:nvSpPr>
          <p:cNvPr id="1028" name="Text Box 4"/>
          <p:cNvSpPr txBox="1">
            <a:spLocks noChangeArrowheads="1"/>
          </p:cNvSpPr>
          <p:nvPr/>
        </p:nvSpPr>
        <p:spPr bwMode="auto">
          <a:xfrm>
            <a:off x="4483151" y="1220173"/>
            <a:ext cx="4267200" cy="304800"/>
          </a:xfrm>
          <a:prstGeom prst="rect">
            <a:avLst/>
          </a:prstGeom>
          <a:noFill/>
          <a:ln w="9525">
            <a:noFill/>
            <a:miter lim="800000"/>
            <a:headEnd/>
            <a:tailEnd/>
          </a:ln>
        </p:spPr>
        <p:txBody>
          <a:bodyPr>
            <a:spAutoFit/>
          </a:bodyPr>
          <a:lstStyle/>
          <a:p>
            <a:pPr algn="r">
              <a:spcBef>
                <a:spcPct val="50000"/>
              </a:spcBef>
            </a:pPr>
            <a:r>
              <a:rPr lang="ja-JP" altLang="en-US" sz="1400" b="1" dirty="0">
                <a:latin typeface="+mj-ea"/>
                <a:ea typeface="+mj-ea"/>
              </a:rPr>
              <a:t>東京都福祉保健局高齢社会対策部調べ（</a:t>
            </a:r>
            <a:r>
              <a:rPr lang="en-US" altLang="ja-JP" sz="1400" b="1" dirty="0">
                <a:latin typeface="+mj-ea"/>
                <a:ea typeface="+mj-ea"/>
              </a:rPr>
              <a:t>H17.7</a:t>
            </a:r>
            <a:r>
              <a:rPr lang="ja-JP" altLang="en-US" sz="1400" b="1" dirty="0">
                <a:latin typeface="+mj-ea"/>
                <a:ea typeface="+mj-ea"/>
              </a:rPr>
              <a:t>）</a:t>
            </a:r>
          </a:p>
        </p:txBody>
      </p:sp>
      <p:graphicFrame>
        <p:nvGraphicFramePr>
          <p:cNvPr id="1026" name="Object 3"/>
          <p:cNvGraphicFramePr>
            <a:graphicFrameLocks noChangeAspect="1"/>
          </p:cNvGraphicFramePr>
          <p:nvPr>
            <p:extLst>
              <p:ext uri="{D42A27DB-BD31-4B8C-83A1-F6EECF244321}">
                <p14:modId xmlns:p14="http://schemas.microsoft.com/office/powerpoint/2010/main" val="1122329196"/>
              </p:ext>
            </p:extLst>
          </p:nvPr>
        </p:nvGraphicFramePr>
        <p:xfrm>
          <a:off x="3762588" y="1564421"/>
          <a:ext cx="5976000" cy="2948604"/>
        </p:xfrm>
        <a:graphic>
          <a:graphicData uri="http://schemas.openxmlformats.org/presentationml/2006/ole">
            <mc:AlternateContent xmlns:mc="http://schemas.openxmlformats.org/markup-compatibility/2006">
              <mc:Choice xmlns:v="urn:schemas-microsoft-com:vml" Requires="v">
                <p:oleObj spid="_x0000_s2102" name="グラフ" r:id="rId4" imgW="5267325" imgH="2486025" progId="Excel.Chart.8">
                  <p:embed/>
                </p:oleObj>
              </mc:Choice>
              <mc:Fallback>
                <p:oleObj name="グラフ" r:id="rId4" imgW="5267325" imgH="2486025" progId="Excel.Chart.8">
                  <p:embed/>
                  <p:pic>
                    <p:nvPicPr>
                      <p:cNvPr id="1026"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2588" y="1564421"/>
                        <a:ext cx="5976000" cy="2948604"/>
                      </a:xfrm>
                      <a:prstGeom prst="rect">
                        <a:avLst/>
                      </a:prstGeom>
                      <a:noFill/>
                      <a:ln>
                        <a:noFill/>
                      </a:ln>
                      <a:effectLst/>
                    </p:spPr>
                  </p:pic>
                </p:oleObj>
              </mc:Fallback>
            </mc:AlternateContent>
          </a:graphicData>
        </a:graphic>
      </p:graphicFrame>
      <p:sp>
        <p:nvSpPr>
          <p:cNvPr id="8" name="Rectangle 2"/>
          <p:cNvSpPr txBox="1">
            <a:spLocks noChangeArrowheads="1"/>
          </p:cNvSpPr>
          <p:nvPr/>
        </p:nvSpPr>
        <p:spPr bwMode="auto">
          <a:xfrm>
            <a:off x="228650" y="333000"/>
            <a:ext cx="8651874" cy="847725"/>
          </a:xfrm>
          <a:prstGeom prst="rect">
            <a:avLst/>
          </a:prstGeom>
          <a:noFill/>
          <a:ln w="9525">
            <a:noFill/>
            <a:miter lim="800000"/>
            <a:headEnd/>
            <a:tailEnd/>
          </a:ln>
        </p:spPr>
        <p:txBody>
          <a:bodyPr lIns="0" rIns="0" bIns="0" anchor="b"/>
          <a:lstStyle/>
          <a:p>
            <a:pPr>
              <a:defRPr/>
            </a:pPr>
            <a:r>
              <a:rPr lang="ja-JP" altLang="en-US" sz="4000" dirty="0">
                <a:solidFill>
                  <a:schemeClr val="tx2"/>
                </a:solidFill>
                <a:latin typeface="HG丸ｺﾞｼｯｸM-PRO" pitchFamily="50" charset="-128"/>
                <a:ea typeface="HG丸ｺﾞｼｯｸM-PRO" pitchFamily="50" charset="-128"/>
                <a:cs typeface="+mj-cs"/>
              </a:rPr>
              <a:t>調査からわかった高齢者虐待の特徴③　　　</a:t>
            </a:r>
          </a:p>
        </p:txBody>
      </p:sp>
    </p:spTree>
    <p:extLst>
      <p:ext uri="{BB962C8B-B14F-4D97-AF65-F5344CB8AC3E}">
        <p14:creationId xmlns:p14="http://schemas.microsoft.com/office/powerpoint/2010/main" val="175950127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24000" y="837000"/>
            <a:ext cx="8435975" cy="4967287"/>
          </a:xfrm>
        </p:spPr>
        <p:txBody>
          <a:bodyPr>
            <a:normAutofit fontScale="92500" lnSpcReduction="20000"/>
          </a:bodyPr>
          <a:lstStyle/>
          <a:p>
            <a:pPr eaLnBrk="1" hangingPunct="1">
              <a:lnSpc>
                <a:spcPct val="100000"/>
              </a:lnSpc>
            </a:pPr>
            <a:r>
              <a:rPr lang="ja-JP" altLang="en-US" sz="3200" dirty="0"/>
              <a:t>高齢者自身がなかなか助けを求めない</a:t>
            </a:r>
          </a:p>
          <a:p>
            <a:pPr eaLnBrk="1" hangingPunct="1">
              <a:lnSpc>
                <a:spcPct val="100000"/>
              </a:lnSpc>
              <a:buFont typeface="Wingdings" pitchFamily="2" charset="2"/>
              <a:buNone/>
            </a:pPr>
            <a:r>
              <a:rPr lang="ja-JP" altLang="en-US" sz="3200" dirty="0"/>
              <a:t>　　　　　　　　　　　　　 （求められない）</a:t>
            </a:r>
          </a:p>
          <a:p>
            <a:pPr lvl="4" eaLnBrk="1" hangingPunct="1">
              <a:lnSpc>
                <a:spcPct val="100000"/>
              </a:lnSpc>
            </a:pPr>
            <a:r>
              <a:rPr lang="ja-JP" altLang="en-US" sz="2000" dirty="0"/>
              <a:t>発見のきっかけは「ケアマネジャーからの連絡」が最多</a:t>
            </a:r>
          </a:p>
          <a:p>
            <a:pPr eaLnBrk="1" hangingPunct="1">
              <a:lnSpc>
                <a:spcPct val="100000"/>
              </a:lnSpc>
            </a:pPr>
            <a:r>
              <a:rPr lang="ja-JP" altLang="en-US" sz="3200" dirty="0"/>
              <a:t>虐待者の約半数は「自覚なし」</a:t>
            </a:r>
          </a:p>
          <a:p>
            <a:pPr eaLnBrk="1" hangingPunct="1">
              <a:lnSpc>
                <a:spcPct val="100000"/>
              </a:lnSpc>
            </a:pPr>
            <a:r>
              <a:rPr lang="ja-JP" altLang="en-US" sz="3200" u="sng" dirty="0"/>
              <a:t>被虐待者が「生命にかかわる危険な状態」であっても、虐待者の半数に「自覚なし」</a:t>
            </a:r>
          </a:p>
          <a:p>
            <a:pPr lvl="4" eaLnBrk="1" hangingPunct="1">
              <a:lnSpc>
                <a:spcPct val="100000"/>
              </a:lnSpc>
            </a:pPr>
            <a:r>
              <a:rPr lang="ja-JP" altLang="en-US" sz="2000" dirty="0"/>
              <a:t>特にネグレクトの７割以上は自覚なし</a:t>
            </a:r>
          </a:p>
          <a:p>
            <a:pPr lvl="4" eaLnBrk="1" hangingPunct="1">
              <a:lnSpc>
                <a:spcPct val="100000"/>
              </a:lnSpc>
              <a:buFont typeface="Wingdings" pitchFamily="2" charset="2"/>
              <a:buNone/>
            </a:pPr>
            <a:endParaRPr lang="en-US" altLang="ja-JP" sz="2000" dirty="0"/>
          </a:p>
          <a:p>
            <a:pPr lvl="4" eaLnBrk="1" hangingPunct="1">
              <a:lnSpc>
                <a:spcPct val="100000"/>
              </a:lnSpc>
              <a:buFont typeface="Wingdings" pitchFamily="2" charset="2"/>
              <a:buNone/>
            </a:pPr>
            <a:endParaRPr lang="ja-JP" altLang="en-US" sz="2000" dirty="0"/>
          </a:p>
          <a:p>
            <a:pPr lvl="4" eaLnBrk="1" hangingPunct="1">
              <a:lnSpc>
                <a:spcPct val="100000"/>
              </a:lnSpc>
            </a:pPr>
            <a:endParaRPr lang="ja-JP" altLang="en-US" sz="2000" dirty="0"/>
          </a:p>
          <a:p>
            <a:pPr algn="ctr" eaLnBrk="1" hangingPunct="1">
              <a:lnSpc>
                <a:spcPct val="100000"/>
              </a:lnSpc>
              <a:buFont typeface="Wingdings" pitchFamily="2" charset="2"/>
              <a:buNone/>
            </a:pPr>
            <a:r>
              <a:rPr lang="ja-JP" altLang="en-US" sz="3200" u="sng" dirty="0">
                <a:solidFill>
                  <a:srgbClr val="FF3300"/>
                </a:solidFill>
              </a:rPr>
              <a:t>誰かが発見して介入しないと</a:t>
            </a:r>
          </a:p>
          <a:p>
            <a:pPr algn="ctr" eaLnBrk="1" hangingPunct="1">
              <a:lnSpc>
                <a:spcPct val="100000"/>
              </a:lnSpc>
              <a:buFont typeface="Wingdings" pitchFamily="2" charset="2"/>
              <a:buNone/>
            </a:pPr>
            <a:r>
              <a:rPr lang="ja-JP" altLang="en-US" sz="3200" u="sng" dirty="0">
                <a:solidFill>
                  <a:srgbClr val="FF3300"/>
                </a:solidFill>
              </a:rPr>
              <a:t>解決できないケースも多い</a:t>
            </a:r>
          </a:p>
        </p:txBody>
      </p:sp>
      <p:sp>
        <p:nvSpPr>
          <p:cNvPr id="34819" name="AutoShape 4"/>
          <p:cNvSpPr>
            <a:spLocks noChangeArrowheads="1"/>
          </p:cNvSpPr>
          <p:nvPr/>
        </p:nvSpPr>
        <p:spPr bwMode="auto">
          <a:xfrm>
            <a:off x="4254649" y="3717000"/>
            <a:ext cx="574675" cy="647700"/>
          </a:xfrm>
          <a:prstGeom prst="downArrow">
            <a:avLst>
              <a:gd name="adj1" fmla="val 50000"/>
              <a:gd name="adj2" fmla="val 28177"/>
            </a:avLst>
          </a:prstGeom>
          <a:no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1" name="正方形/長方形 10"/>
          <p:cNvSpPr/>
          <p:nvPr/>
        </p:nvSpPr>
        <p:spPr>
          <a:xfrm>
            <a:off x="323528" y="6320036"/>
            <a:ext cx="8352650" cy="28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東京都パンフレット「高齢者虐待防止と権利擁護」を元に厚生労働省　高齢者虐待の実態調査等のための調査研究事業　報告書　「虐待の発生要因」項目を参考に東京都高齢者・障害者権利擁護支援センターで一部改変</a:t>
            </a:r>
          </a:p>
        </p:txBody>
      </p:sp>
      <p:sp>
        <p:nvSpPr>
          <p:cNvPr id="38915" name="タイトル 1"/>
          <p:cNvSpPr>
            <a:spLocks/>
          </p:cNvSpPr>
          <p:nvPr/>
        </p:nvSpPr>
        <p:spPr bwMode="auto">
          <a:xfrm>
            <a:off x="2771775" y="4363765"/>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pPr algn="l"/>
            <a:endParaRPr lang="ja-JP" altLang="en-US" sz="4400">
              <a:solidFill>
                <a:prstClr val="black"/>
              </a:solidFill>
              <a:latin typeface="Trebuchet MS" pitchFamily="34" charset="0"/>
              <a:ea typeface="HG丸ｺﾞｼｯｸM-PRO" pitchFamily="50" charset="-128"/>
            </a:endParaRPr>
          </a:p>
        </p:txBody>
      </p:sp>
      <p:sp>
        <p:nvSpPr>
          <p:cNvPr id="65" name="タイトル 1"/>
          <p:cNvSpPr txBox="1">
            <a:spLocks/>
          </p:cNvSpPr>
          <p:nvPr/>
        </p:nvSpPr>
        <p:spPr>
          <a:xfrm>
            <a:off x="323850" y="1268140"/>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solidFill>
                <a:prstClr val="black"/>
              </a:solidFill>
            </a:endParaRPr>
          </a:p>
        </p:txBody>
      </p:sp>
      <p:sp>
        <p:nvSpPr>
          <p:cNvPr id="4" name="ドーナツ 3"/>
          <p:cNvSpPr/>
          <p:nvPr/>
        </p:nvSpPr>
        <p:spPr>
          <a:xfrm>
            <a:off x="179390" y="188642"/>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dirty="0">
              <a:solidFill>
                <a:prstClr val="black"/>
              </a:solidFill>
            </a:endParaRPr>
          </a:p>
        </p:txBody>
      </p:sp>
      <p:sp>
        <p:nvSpPr>
          <p:cNvPr id="5" name="下矢印 4"/>
          <p:cNvSpPr/>
          <p:nvPr/>
        </p:nvSpPr>
        <p:spPr>
          <a:xfrm rot="18358359">
            <a:off x="2334420" y="3794648"/>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26" name="下矢印 25"/>
          <p:cNvSpPr/>
          <p:nvPr/>
        </p:nvSpPr>
        <p:spPr>
          <a:xfrm rot="3595956">
            <a:off x="5833270" y="3747023"/>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9" name="星 16 8"/>
          <p:cNvSpPr/>
          <p:nvPr/>
        </p:nvSpPr>
        <p:spPr>
          <a:xfrm>
            <a:off x="3635375" y="5146403"/>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2800" dirty="0">
                <a:solidFill>
                  <a:prstClr val="white"/>
                </a:solidFill>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235155" y="697254"/>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84344" y="745315"/>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307566"/>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5868146" y="4269958"/>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ニーズに合わない医療・</a:t>
            </a:r>
            <a:endParaRPr lang="en-US" altLang="ja-JP" sz="1500" b="1" dirty="0">
              <a:solidFill>
                <a:srgbClr val="FF00FF"/>
              </a:solidFill>
            </a:endParaRPr>
          </a:p>
          <a:p>
            <a:pPr algn="l">
              <a:defRPr/>
            </a:pPr>
            <a:r>
              <a:rPr lang="ja-JP" altLang="en-US" sz="1500" b="1" dirty="0">
                <a:solidFill>
                  <a:srgbClr val="FF00FF"/>
                </a:solidFill>
              </a:rPr>
              <a:t>　　介護サービスの提供</a:t>
            </a:r>
            <a:endParaRPr lang="en-US" altLang="ja-JP" sz="1500" b="1" dirty="0">
              <a:solidFill>
                <a:srgbClr val="FF00FF"/>
              </a:solidFill>
            </a:endParaRPr>
          </a:p>
          <a:p>
            <a:pPr algn="l">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259931"/>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prstClr val="white"/>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1998828"/>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solidFill>
                  <a:prstClr val="black"/>
                </a:solidFill>
                <a:latin typeface="ＭＳ Ｐゴシック" pitchFamily="50" charset="-128"/>
                <a:ea typeface="ＭＳ Ｐゴシック" pitchFamily="50" charset="-128"/>
              </a:rPr>
              <a:t>経済的・精神的依存</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力関係の変化</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折り合いの悪さ</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長年続く暴力</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世代間・家族間</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連鎖</a:t>
            </a:r>
            <a:endParaRPr lang="en-US" altLang="ja-JP" sz="1600" b="1" dirty="0">
              <a:solidFill>
                <a:prstClr val="black"/>
              </a:solidFill>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484065"/>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prstClr val="white"/>
                </a:solidFill>
                <a:latin typeface="HGSｺﾞｼｯｸM" pitchFamily="50" charset="-128"/>
                <a:ea typeface="HGSｺﾞｼｯｸM" pitchFamily="50" charset="-128"/>
              </a:rPr>
              <a:t>人間関係</a:t>
            </a:r>
          </a:p>
        </p:txBody>
      </p:sp>
      <p:sp>
        <p:nvSpPr>
          <p:cNvPr id="38944" name="角丸四角形吹き出し 14"/>
          <p:cNvSpPr>
            <a:spLocks noChangeArrowheads="1"/>
          </p:cNvSpPr>
          <p:nvPr/>
        </p:nvSpPr>
        <p:spPr bwMode="auto">
          <a:xfrm>
            <a:off x="205070" y="1553589"/>
            <a:ext cx="2823958" cy="2601531"/>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srgbClr val="000000"/>
                </a:solidFill>
                <a:latin typeface="ＭＳ Ｐゴシック" pitchFamily="50" charset="-128"/>
                <a:ea typeface="ＭＳ Ｐゴシック" pitchFamily="50" charset="-128"/>
              </a:rPr>
              <a:t>介護疲れ・介護ストレス</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介護力の低下や不足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孤立・補助介護者の不在等</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知識や情報の不足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理解力の不足や低下</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外部サービス利用への抵抗感</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障害・疾病</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精神状態が安定していない</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他者との関係のとりづらさ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資源への繋がりづらさ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金銭ねらい</a:t>
            </a:r>
            <a:endParaRPr lang="en-US" altLang="ja-JP" sz="1400" b="1" dirty="0">
              <a:solidFill>
                <a:srgbClr val="000000"/>
              </a:solidFill>
              <a:latin typeface="ＭＳ Ｐゴシック" pitchFamily="50" charset="-128"/>
              <a:ea typeface="ＭＳ Ｐゴシック" pitchFamily="50" charset="-128"/>
            </a:endParaRPr>
          </a:p>
        </p:txBody>
      </p:sp>
      <p:grpSp>
        <p:nvGrpSpPr>
          <p:cNvPr id="2" name="Group 144"/>
          <p:cNvGrpSpPr>
            <a:grpSpLocks noChangeAspect="1"/>
          </p:cNvGrpSpPr>
          <p:nvPr/>
        </p:nvGrpSpPr>
        <p:grpSpPr bwMode="auto">
          <a:xfrm>
            <a:off x="5327765" y="2434047"/>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a:solidFill>
                  <a:prstClr val="black"/>
                </a:solidFill>
              </a:endParaRPr>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ndParaRPr>
            </a:p>
          </p:txBody>
        </p:sp>
      </p:grpSp>
      <p:sp>
        <p:nvSpPr>
          <p:cNvPr id="88" name="正方形/長方形 87"/>
          <p:cNvSpPr/>
          <p:nvPr/>
        </p:nvSpPr>
        <p:spPr>
          <a:xfrm>
            <a:off x="5409074" y="2636565"/>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高齢者</a:t>
            </a:r>
          </a:p>
        </p:txBody>
      </p:sp>
      <p:sp>
        <p:nvSpPr>
          <p:cNvPr id="38951" name="角丸四角形吹き出し 14"/>
          <p:cNvSpPr>
            <a:spLocks noChangeArrowheads="1"/>
          </p:cNvSpPr>
          <p:nvPr/>
        </p:nvSpPr>
        <p:spPr bwMode="auto">
          <a:xfrm>
            <a:off x="6085163" y="1731866"/>
            <a:ext cx="2781839" cy="2200658"/>
          </a:xfrm>
          <a:prstGeom prst="wedgeRoundRectCallout">
            <a:avLst>
              <a:gd name="adj1" fmla="val -57909"/>
              <a:gd name="adj2" fmla="val -1678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prstClr val="black"/>
                </a:solidFill>
                <a:latin typeface="ＭＳ Ｐゴシック" pitchFamily="50" charset="-128"/>
                <a:ea typeface="ＭＳ Ｐゴシック" pitchFamily="50" charset="-128"/>
              </a:rPr>
              <a:t>認知症の症状</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精神障害（疑い含む）</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高次脳機能障害、知的障害</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認知機能の低下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身体的自立度の低さ</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外部サービス利用に抵抗感が</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ある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暴力への慣れ、あきらめ、罪悪感</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経済的困窮</a:t>
            </a:r>
            <a:endParaRPr lang="en-US" altLang="ja-JP" sz="1400" b="1" dirty="0">
              <a:solidFill>
                <a:prstClr val="black"/>
              </a:solidFill>
              <a:latin typeface="ＭＳ Ｐゴシック" pitchFamily="50" charset="-128"/>
              <a:ea typeface="ＭＳ Ｐゴシック" pitchFamily="50" charset="-128"/>
            </a:endParaRPr>
          </a:p>
        </p:txBody>
      </p:sp>
      <p:grpSp>
        <p:nvGrpSpPr>
          <p:cNvPr id="38952" name="Group 144"/>
          <p:cNvGrpSpPr>
            <a:grpSpLocks noChangeAspect="1"/>
          </p:cNvGrpSpPr>
          <p:nvPr/>
        </p:nvGrpSpPr>
        <p:grpSpPr bwMode="auto">
          <a:xfrm>
            <a:off x="3132140" y="2420667"/>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dirty="0">
                <a:solidFill>
                  <a:prstClr val="black"/>
                </a:solidFill>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grpSp>
      <p:sp>
        <p:nvSpPr>
          <p:cNvPr id="79" name="正方形/長方形 78"/>
          <p:cNvSpPr/>
          <p:nvPr/>
        </p:nvSpPr>
        <p:spPr>
          <a:xfrm>
            <a:off x="3276600" y="2636565"/>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虐待者</a:t>
            </a:r>
          </a:p>
        </p:txBody>
      </p:sp>
      <p:sp>
        <p:nvSpPr>
          <p:cNvPr id="42" name="スライド番号プレースホルダ 41"/>
          <p:cNvSpPr>
            <a:spLocks noGrp="1"/>
          </p:cNvSpPr>
          <p:nvPr>
            <p:ph type="sldNum" sz="quarter" idx="12"/>
          </p:nvPr>
        </p:nvSpPr>
        <p:spPr>
          <a:xfrm>
            <a:off x="8202615" y="6446930"/>
            <a:ext cx="762000" cy="365125"/>
          </a:xfrm>
        </p:spPr>
        <p:txBody>
          <a:bodyPr/>
          <a:lstStyle/>
          <a:p>
            <a:pPr>
              <a:defRPr/>
            </a:pPr>
            <a:fld id="{52BD1083-F6FC-4CC0-BB19-BF647AF80519}" type="slidenum">
              <a:rPr lang="ja-JP" altLang="en-US" smtClean="0">
                <a:solidFill>
                  <a:schemeClr val="tx1"/>
                </a:solidFill>
              </a:rPr>
              <a:pPr>
                <a:defRPr/>
              </a:pPr>
              <a:t>29</a:t>
            </a:fld>
            <a:endParaRPr lang="ja-JP" altLang="en-US" dirty="0">
              <a:solidFill>
                <a:schemeClr val="tx1"/>
              </a:solidFill>
            </a:endParaRPr>
          </a:p>
        </p:txBody>
      </p:sp>
    </p:spTree>
    <p:extLst>
      <p:ext uri="{BB962C8B-B14F-4D97-AF65-F5344CB8AC3E}">
        <p14:creationId xmlns:p14="http://schemas.microsoft.com/office/powerpoint/2010/main" val="147961808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0350"/>
            <a:ext cx="8229600" cy="1371600"/>
          </a:xfrm>
        </p:spPr>
        <p:txBody>
          <a:bodyPr/>
          <a:lstStyle/>
          <a:p>
            <a:pPr eaLnBrk="1" hangingPunct="1"/>
            <a:r>
              <a:rPr lang="ja-JP" altLang="en-US" sz="4800" dirty="0"/>
              <a:t>高齢者虐待防止法誕生の背景</a:t>
            </a:r>
          </a:p>
        </p:txBody>
      </p:sp>
      <p:sp>
        <p:nvSpPr>
          <p:cNvPr id="19459" name="Rectangle 3"/>
          <p:cNvSpPr>
            <a:spLocks noGrp="1" noChangeArrowheads="1"/>
          </p:cNvSpPr>
          <p:nvPr>
            <p:ph idx="1"/>
          </p:nvPr>
        </p:nvSpPr>
        <p:spPr>
          <a:xfrm>
            <a:off x="179388" y="1817688"/>
            <a:ext cx="8964612" cy="4851400"/>
          </a:xfrm>
        </p:spPr>
        <p:txBody>
          <a:bodyPr/>
          <a:lstStyle/>
          <a:p>
            <a:pPr eaLnBrk="1" hangingPunct="1"/>
            <a:r>
              <a:rPr lang="ja-JP" altLang="en-US" sz="2800" dirty="0"/>
              <a:t>民事不介入</a:t>
            </a:r>
          </a:p>
          <a:p>
            <a:pPr eaLnBrk="1" hangingPunct="1"/>
            <a:r>
              <a:rPr lang="ja-JP" altLang="en-US" sz="2800" b="1" u="sng" dirty="0">
                <a:solidFill>
                  <a:srgbClr val="0000FF"/>
                </a:solidFill>
              </a:rPr>
              <a:t>措置から契約へ</a:t>
            </a:r>
            <a:r>
              <a:rPr lang="ja-JP" altLang="en-US" sz="2800" b="1" u="sng" dirty="0"/>
              <a:t>・・・行政が関わらない</a:t>
            </a:r>
          </a:p>
          <a:p>
            <a:pPr eaLnBrk="1" hangingPunct="1"/>
            <a:endParaRPr lang="ja-JP" altLang="en-US" sz="1400" dirty="0"/>
          </a:p>
          <a:p>
            <a:pPr eaLnBrk="1" hangingPunct="1">
              <a:buFont typeface="Wingdings" pitchFamily="2" charset="2"/>
              <a:buNone/>
            </a:pPr>
            <a:r>
              <a:rPr lang="ja-JP" altLang="en-US" sz="2800" dirty="0"/>
              <a:t>　　　　　　↓</a:t>
            </a:r>
          </a:p>
          <a:p>
            <a:pPr eaLnBrk="1" hangingPunct="1">
              <a:buFont typeface="Wingdings" pitchFamily="2" charset="2"/>
              <a:buNone/>
            </a:pPr>
            <a:r>
              <a:rPr lang="ja-JP" altLang="en-US" sz="2800" dirty="0"/>
              <a:t>　「助けて」と言えない高齢者の権利侵害に積極的に対応することが「難しい」まま「困難ケース」化</a:t>
            </a:r>
          </a:p>
          <a:p>
            <a:pPr eaLnBrk="1" hangingPunct="1">
              <a:buFont typeface="Wingdings" pitchFamily="2" charset="2"/>
              <a:buNone/>
            </a:pPr>
            <a:r>
              <a:rPr lang="ja-JP" altLang="en-US" sz="2800" dirty="0"/>
              <a:t>　　　　　　↓</a:t>
            </a:r>
            <a:r>
              <a:rPr lang="ja-JP" altLang="en-US" sz="2000" dirty="0"/>
              <a:t>各種の調査で虐待があることが明らかに･･･</a:t>
            </a:r>
          </a:p>
          <a:p>
            <a:pPr eaLnBrk="1" hangingPunct="1">
              <a:buFont typeface="Wingdings" pitchFamily="2" charset="2"/>
              <a:buNone/>
            </a:pPr>
            <a:endParaRPr lang="ja-JP" altLang="en-US" sz="2000" dirty="0"/>
          </a:p>
          <a:p>
            <a:pPr eaLnBrk="1" hangingPunct="1">
              <a:buFont typeface="Wingdings" pitchFamily="2" charset="2"/>
              <a:buNone/>
            </a:pPr>
            <a:r>
              <a:rPr lang="ja-JP" altLang="en-US" sz="2800" dirty="0"/>
              <a:t>「高齢者虐待の防止、高齢者の養護者に対する支援等に関する法律」の施行</a:t>
            </a:r>
            <a:r>
              <a:rPr lang="en-US" altLang="ja-JP" sz="2800" dirty="0"/>
              <a:t>(</a:t>
            </a:r>
            <a:r>
              <a:rPr lang="ja-JP" altLang="en-US" sz="2800" dirty="0"/>
              <a:t>平成</a:t>
            </a:r>
            <a:r>
              <a:rPr lang="en-US" altLang="ja-JP" sz="2800" dirty="0"/>
              <a:t>18</a:t>
            </a:r>
            <a:r>
              <a:rPr lang="ja-JP" altLang="en-US" sz="2800" dirty="0"/>
              <a:t>年</a:t>
            </a:r>
            <a:r>
              <a:rPr lang="en-US" altLang="ja-JP" sz="2800" dirty="0"/>
              <a:t>4</a:t>
            </a:r>
            <a:r>
              <a:rPr lang="ja-JP" altLang="en-US" sz="2800" dirty="0"/>
              <a:t>月）</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4" name="ハート 53"/>
          <p:cNvSpPr/>
          <p:nvPr/>
        </p:nvSpPr>
        <p:spPr>
          <a:xfrm>
            <a:off x="733064" y="1495100"/>
            <a:ext cx="4880686" cy="4534061"/>
          </a:xfrm>
          <a:prstGeom prst="heart">
            <a:avLst/>
          </a:prstGeom>
          <a:solidFill>
            <a:srgbClr val="FF66FF">
              <a:alpha val="6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6867" name="Text Box 4"/>
          <p:cNvSpPr txBox="1">
            <a:spLocks noChangeArrowheads="1"/>
          </p:cNvSpPr>
          <p:nvPr/>
        </p:nvSpPr>
        <p:spPr bwMode="auto">
          <a:xfrm>
            <a:off x="4190465" y="2563491"/>
            <a:ext cx="492443" cy="972882"/>
          </a:xfrm>
          <a:prstGeom prst="rect">
            <a:avLst/>
          </a:prstGeom>
          <a:noFill/>
          <a:ln w="9525">
            <a:noFill/>
            <a:miter lim="800000"/>
            <a:headEnd/>
            <a:tailEnd/>
          </a:ln>
        </p:spPr>
        <p:txBody>
          <a:bodyPr vert="eaVert" wrap="square">
            <a:spAutoFit/>
          </a:bodyPr>
          <a:lstStyle/>
          <a:p>
            <a:pPr>
              <a:spcBef>
                <a:spcPct val="50000"/>
              </a:spcBef>
            </a:pPr>
            <a:r>
              <a:rPr lang="ja-JP" altLang="en-US" sz="2000" b="1"/>
              <a:t>可能性</a:t>
            </a:r>
          </a:p>
        </p:txBody>
      </p:sp>
      <p:sp>
        <p:nvSpPr>
          <p:cNvPr id="36868" name="Text Box 5"/>
          <p:cNvSpPr txBox="1">
            <a:spLocks noChangeArrowheads="1"/>
          </p:cNvSpPr>
          <p:nvPr/>
        </p:nvSpPr>
        <p:spPr bwMode="auto">
          <a:xfrm>
            <a:off x="3830103" y="3642987"/>
            <a:ext cx="492443" cy="673915"/>
          </a:xfrm>
          <a:prstGeom prst="rect">
            <a:avLst/>
          </a:prstGeom>
          <a:noFill/>
          <a:ln w="9525">
            <a:noFill/>
            <a:miter lim="800000"/>
            <a:headEnd/>
            <a:tailEnd/>
          </a:ln>
        </p:spPr>
        <p:txBody>
          <a:bodyPr vert="eaVert" wrap="square">
            <a:spAutoFit/>
          </a:bodyPr>
          <a:lstStyle/>
          <a:p>
            <a:pPr>
              <a:spcBef>
                <a:spcPct val="50000"/>
              </a:spcBef>
            </a:pPr>
            <a:r>
              <a:rPr lang="ja-JP" altLang="en-US" sz="2000" b="1"/>
              <a:t>感性</a:t>
            </a:r>
          </a:p>
        </p:txBody>
      </p:sp>
      <p:sp>
        <p:nvSpPr>
          <p:cNvPr id="36869" name="Text Box 6"/>
          <p:cNvSpPr txBox="1">
            <a:spLocks noChangeArrowheads="1"/>
          </p:cNvSpPr>
          <p:nvPr/>
        </p:nvSpPr>
        <p:spPr bwMode="auto">
          <a:xfrm>
            <a:off x="3037940" y="2904802"/>
            <a:ext cx="492443" cy="718512"/>
          </a:xfrm>
          <a:prstGeom prst="rect">
            <a:avLst/>
          </a:prstGeom>
          <a:noFill/>
          <a:ln w="9525">
            <a:noFill/>
            <a:miter lim="800000"/>
            <a:headEnd/>
            <a:tailEnd/>
          </a:ln>
        </p:spPr>
        <p:txBody>
          <a:bodyPr vert="eaVert" wrap="square">
            <a:spAutoFit/>
          </a:bodyPr>
          <a:lstStyle/>
          <a:p>
            <a:pPr>
              <a:spcBef>
                <a:spcPct val="50000"/>
              </a:spcBef>
            </a:pPr>
            <a:r>
              <a:rPr lang="ja-JP" altLang="en-US" sz="2000" b="1"/>
              <a:t>個性</a:t>
            </a:r>
          </a:p>
        </p:txBody>
      </p:sp>
      <p:sp>
        <p:nvSpPr>
          <p:cNvPr id="36870" name="Text Box 7"/>
          <p:cNvSpPr txBox="1">
            <a:spLocks noChangeArrowheads="1"/>
          </p:cNvSpPr>
          <p:nvPr/>
        </p:nvSpPr>
        <p:spPr bwMode="auto">
          <a:xfrm>
            <a:off x="3037940" y="4511352"/>
            <a:ext cx="492443" cy="749895"/>
          </a:xfrm>
          <a:prstGeom prst="rect">
            <a:avLst/>
          </a:prstGeom>
          <a:noFill/>
          <a:ln w="9525">
            <a:noFill/>
            <a:miter lim="800000"/>
            <a:headEnd/>
            <a:tailEnd/>
          </a:ln>
        </p:spPr>
        <p:txBody>
          <a:bodyPr vert="eaVert" wrap="square">
            <a:spAutoFit/>
          </a:bodyPr>
          <a:lstStyle/>
          <a:p>
            <a:pPr>
              <a:spcBef>
                <a:spcPct val="50000"/>
              </a:spcBef>
            </a:pPr>
            <a:r>
              <a:rPr lang="ja-JP" altLang="en-US" sz="2000" b="1"/>
              <a:t>能力</a:t>
            </a:r>
          </a:p>
        </p:txBody>
      </p:sp>
      <p:sp>
        <p:nvSpPr>
          <p:cNvPr id="36871" name="Text Box 8"/>
          <p:cNvSpPr txBox="1">
            <a:spLocks noChangeArrowheads="1"/>
          </p:cNvSpPr>
          <p:nvPr/>
        </p:nvSpPr>
        <p:spPr bwMode="auto">
          <a:xfrm>
            <a:off x="1958440" y="2706363"/>
            <a:ext cx="492443" cy="568202"/>
          </a:xfrm>
          <a:prstGeom prst="rect">
            <a:avLst/>
          </a:prstGeom>
          <a:noFill/>
          <a:ln w="9525">
            <a:noFill/>
            <a:miter lim="800000"/>
            <a:headEnd/>
            <a:tailEnd/>
          </a:ln>
        </p:spPr>
        <p:txBody>
          <a:bodyPr vert="eaVert" wrap="square">
            <a:spAutoFit/>
          </a:bodyPr>
          <a:lstStyle/>
          <a:p>
            <a:pPr>
              <a:spcBef>
                <a:spcPct val="50000"/>
              </a:spcBef>
            </a:pPr>
            <a:r>
              <a:rPr lang="ja-JP" altLang="en-US" sz="2000" b="1"/>
              <a:t>美</a:t>
            </a:r>
          </a:p>
        </p:txBody>
      </p:sp>
      <p:sp>
        <p:nvSpPr>
          <p:cNvPr id="36872" name="Text Box 9"/>
          <p:cNvSpPr txBox="1">
            <a:spLocks noChangeArrowheads="1"/>
          </p:cNvSpPr>
          <p:nvPr/>
        </p:nvSpPr>
        <p:spPr bwMode="auto">
          <a:xfrm>
            <a:off x="2318803" y="3498527"/>
            <a:ext cx="492443" cy="923330"/>
          </a:xfrm>
          <a:prstGeom prst="rect">
            <a:avLst/>
          </a:prstGeom>
          <a:noFill/>
          <a:ln w="9525">
            <a:noFill/>
            <a:miter lim="800000"/>
            <a:headEnd/>
            <a:tailEnd/>
          </a:ln>
        </p:spPr>
        <p:txBody>
          <a:bodyPr vert="eaVert" wrap="square">
            <a:spAutoFit/>
          </a:bodyPr>
          <a:lstStyle/>
          <a:p>
            <a:pPr>
              <a:spcBef>
                <a:spcPct val="50000"/>
              </a:spcBef>
            </a:pPr>
            <a:r>
              <a:rPr lang="ja-JP" altLang="en-US" sz="2000" b="1"/>
              <a:t>生命力</a:t>
            </a:r>
          </a:p>
        </p:txBody>
      </p:sp>
      <p:grpSp>
        <p:nvGrpSpPr>
          <p:cNvPr id="2" name="グループ化 56"/>
          <p:cNvGrpSpPr>
            <a:grpSpLocks/>
          </p:cNvGrpSpPr>
          <p:nvPr/>
        </p:nvGrpSpPr>
        <p:grpSpPr bwMode="auto">
          <a:xfrm>
            <a:off x="247089" y="768027"/>
            <a:ext cx="6224291" cy="5321946"/>
            <a:chOff x="357158" y="1130842"/>
            <a:chExt cx="6104122" cy="5115018"/>
          </a:xfrm>
        </p:grpSpPr>
        <p:sp>
          <p:nvSpPr>
            <p:cNvPr id="808971" name="Text Box 11"/>
            <p:cNvSpPr txBox="1">
              <a:spLocks noChangeArrowheads="1"/>
            </p:cNvSpPr>
            <p:nvPr/>
          </p:nvSpPr>
          <p:spPr bwMode="auto">
            <a:xfrm>
              <a:off x="5215055" y="120228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競争</a:t>
              </a:r>
            </a:p>
          </p:txBody>
        </p:sp>
        <p:sp>
          <p:nvSpPr>
            <p:cNvPr id="808972" name="Text Box 12"/>
            <p:cNvSpPr txBox="1">
              <a:spLocks noChangeArrowheads="1"/>
            </p:cNvSpPr>
            <p:nvPr/>
          </p:nvSpPr>
          <p:spPr bwMode="auto">
            <a:xfrm>
              <a:off x="2714666" y="1416597"/>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比較</a:t>
              </a:r>
            </a:p>
          </p:txBody>
        </p:sp>
        <p:sp>
          <p:nvSpPr>
            <p:cNvPr id="808973" name="Text Box 13"/>
            <p:cNvSpPr txBox="1">
              <a:spLocks noChangeArrowheads="1"/>
            </p:cNvSpPr>
            <p:nvPr/>
          </p:nvSpPr>
          <p:spPr bwMode="auto">
            <a:xfrm>
              <a:off x="461936" y="5845803"/>
              <a:ext cx="1855843"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過剰な期待</a:t>
              </a:r>
            </a:p>
          </p:txBody>
        </p:sp>
        <p:sp>
          <p:nvSpPr>
            <p:cNvPr id="808974" name="Text Box 14"/>
            <p:cNvSpPr txBox="1">
              <a:spLocks noChangeArrowheads="1"/>
            </p:cNvSpPr>
            <p:nvPr/>
          </p:nvSpPr>
          <p:spPr bwMode="auto">
            <a:xfrm>
              <a:off x="357158" y="1130842"/>
              <a:ext cx="938240"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差別</a:t>
              </a:r>
            </a:p>
          </p:txBody>
        </p:sp>
        <p:sp>
          <p:nvSpPr>
            <p:cNvPr id="808975" name="Text Box 15"/>
            <p:cNvSpPr txBox="1">
              <a:spLocks noChangeArrowheads="1"/>
            </p:cNvSpPr>
            <p:nvPr/>
          </p:nvSpPr>
          <p:spPr bwMode="auto">
            <a:xfrm>
              <a:off x="4889607" y="5715625"/>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暴力</a:t>
              </a:r>
            </a:p>
          </p:txBody>
        </p:sp>
        <p:sp>
          <p:nvSpPr>
            <p:cNvPr id="808970" name="Text Box 10"/>
            <p:cNvSpPr txBox="1">
              <a:spLocks noChangeArrowheads="1"/>
            </p:cNvSpPr>
            <p:nvPr/>
          </p:nvSpPr>
          <p:spPr bwMode="auto">
            <a:xfrm>
              <a:off x="5604004" y="477422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無視</a:t>
              </a:r>
            </a:p>
          </p:txBody>
        </p:sp>
      </p:grpSp>
      <p:grpSp>
        <p:nvGrpSpPr>
          <p:cNvPr id="3" name="グループ化 57"/>
          <p:cNvGrpSpPr>
            <a:grpSpLocks/>
          </p:cNvGrpSpPr>
          <p:nvPr/>
        </p:nvGrpSpPr>
        <p:grpSpPr bwMode="auto">
          <a:xfrm>
            <a:off x="902652" y="1090290"/>
            <a:ext cx="4812697" cy="4654639"/>
            <a:chOff x="952870" y="1452916"/>
            <a:chExt cx="4719506" cy="4473241"/>
          </a:xfrm>
        </p:grpSpPr>
        <p:sp>
          <p:nvSpPr>
            <p:cNvPr id="36907" name="Line 42"/>
            <p:cNvSpPr>
              <a:spLocks noChangeShapeType="1"/>
            </p:cNvSpPr>
            <p:nvPr/>
          </p:nvSpPr>
          <p:spPr bwMode="auto">
            <a:xfrm>
              <a:off x="3071802" y="1785926"/>
              <a:ext cx="142876" cy="1000132"/>
            </a:xfrm>
            <a:prstGeom prst="line">
              <a:avLst/>
            </a:prstGeom>
            <a:noFill/>
            <a:ln w="76200">
              <a:solidFill>
                <a:srgbClr val="800080"/>
              </a:solidFill>
              <a:round/>
              <a:headEnd/>
              <a:tailEnd type="triangle" w="med" len="med"/>
            </a:ln>
          </p:spPr>
          <p:txBody>
            <a:bodyPr/>
            <a:lstStyle/>
            <a:p>
              <a:endParaRPr lang="ja-JP" altLang="en-US"/>
            </a:p>
          </p:txBody>
        </p:sp>
        <p:sp>
          <p:nvSpPr>
            <p:cNvPr id="36908" name="Line 43"/>
            <p:cNvSpPr>
              <a:spLocks noChangeShapeType="1"/>
            </p:cNvSpPr>
            <p:nvPr/>
          </p:nvSpPr>
          <p:spPr bwMode="auto">
            <a:xfrm rot="-2287710">
              <a:off x="952870" y="1452916"/>
              <a:ext cx="23023" cy="780585"/>
            </a:xfrm>
            <a:prstGeom prst="line">
              <a:avLst/>
            </a:prstGeom>
            <a:noFill/>
            <a:ln w="76200">
              <a:solidFill>
                <a:srgbClr val="800080"/>
              </a:solidFill>
              <a:round/>
              <a:headEnd/>
              <a:tailEnd type="triangle" w="med" len="med"/>
            </a:ln>
          </p:spPr>
          <p:txBody>
            <a:bodyPr/>
            <a:lstStyle/>
            <a:p>
              <a:endParaRPr lang="ja-JP" altLang="en-US"/>
            </a:p>
          </p:txBody>
        </p:sp>
        <p:sp>
          <p:nvSpPr>
            <p:cNvPr id="36909" name="Line 44"/>
            <p:cNvSpPr>
              <a:spLocks noChangeShapeType="1"/>
            </p:cNvSpPr>
            <p:nvPr/>
          </p:nvSpPr>
          <p:spPr bwMode="auto">
            <a:xfrm rot="2898802">
              <a:off x="5249740" y="1491923"/>
              <a:ext cx="114392" cy="730881"/>
            </a:xfrm>
            <a:prstGeom prst="line">
              <a:avLst/>
            </a:prstGeom>
            <a:noFill/>
            <a:ln w="76200">
              <a:solidFill>
                <a:srgbClr val="800080"/>
              </a:solidFill>
              <a:round/>
              <a:headEnd/>
              <a:tailEnd type="triangle" w="med" len="med"/>
            </a:ln>
          </p:spPr>
          <p:txBody>
            <a:bodyPr/>
            <a:lstStyle/>
            <a:p>
              <a:endParaRPr lang="ja-JP" altLang="en-US"/>
            </a:p>
          </p:txBody>
        </p:sp>
        <p:sp>
          <p:nvSpPr>
            <p:cNvPr id="36910" name="Line 45"/>
            <p:cNvSpPr>
              <a:spLocks noChangeShapeType="1"/>
            </p:cNvSpPr>
            <p:nvPr/>
          </p:nvSpPr>
          <p:spPr bwMode="auto">
            <a:xfrm rot="13404597" flipH="1">
              <a:off x="1454509" y="4983158"/>
              <a:ext cx="91316" cy="942999"/>
            </a:xfrm>
            <a:prstGeom prst="line">
              <a:avLst/>
            </a:prstGeom>
            <a:noFill/>
            <a:ln w="76200">
              <a:solidFill>
                <a:srgbClr val="800080"/>
              </a:solidFill>
              <a:round/>
              <a:headEnd/>
              <a:tailEnd type="triangle" w="med" len="med"/>
            </a:ln>
          </p:spPr>
          <p:txBody>
            <a:bodyPr/>
            <a:lstStyle/>
            <a:p>
              <a:endParaRPr lang="ja-JP" altLang="en-US"/>
            </a:p>
          </p:txBody>
        </p:sp>
        <p:sp>
          <p:nvSpPr>
            <p:cNvPr id="36911" name="Line 46"/>
            <p:cNvSpPr>
              <a:spLocks noChangeShapeType="1"/>
            </p:cNvSpPr>
            <p:nvPr/>
          </p:nvSpPr>
          <p:spPr bwMode="auto">
            <a:xfrm rot="7948485">
              <a:off x="4396396" y="5260928"/>
              <a:ext cx="291577" cy="814474"/>
            </a:xfrm>
            <a:prstGeom prst="line">
              <a:avLst/>
            </a:prstGeom>
            <a:noFill/>
            <a:ln w="76200">
              <a:solidFill>
                <a:srgbClr val="800080"/>
              </a:solidFill>
              <a:round/>
              <a:headEnd/>
              <a:tailEnd type="triangle" w="med" len="med"/>
            </a:ln>
          </p:spPr>
          <p:txBody>
            <a:bodyPr/>
            <a:lstStyle/>
            <a:p>
              <a:endParaRPr lang="ja-JP" altLang="en-US"/>
            </a:p>
          </p:txBody>
        </p:sp>
        <p:sp>
          <p:nvSpPr>
            <p:cNvPr id="36912" name="Line 47"/>
            <p:cNvSpPr>
              <a:spLocks noChangeShapeType="1"/>
            </p:cNvSpPr>
            <p:nvPr/>
          </p:nvSpPr>
          <p:spPr bwMode="auto">
            <a:xfrm rot="5400000" flipH="1">
              <a:off x="5172870" y="4471204"/>
              <a:ext cx="214314" cy="701674"/>
            </a:xfrm>
            <a:prstGeom prst="line">
              <a:avLst/>
            </a:prstGeom>
            <a:noFill/>
            <a:ln w="76200">
              <a:solidFill>
                <a:srgbClr val="800080"/>
              </a:solidFill>
              <a:round/>
              <a:headEnd/>
              <a:tailEnd type="triangle" w="med" len="med"/>
            </a:ln>
          </p:spPr>
          <p:txBody>
            <a:bodyPr/>
            <a:lstStyle/>
            <a:p>
              <a:endParaRPr lang="ja-JP" altLang="en-US"/>
            </a:p>
          </p:txBody>
        </p:sp>
      </p:grpSp>
      <p:sp>
        <p:nvSpPr>
          <p:cNvPr id="809008" name="Text Box 48"/>
          <p:cNvSpPr txBox="1">
            <a:spLocks noChangeArrowheads="1"/>
          </p:cNvSpPr>
          <p:nvPr/>
        </p:nvSpPr>
        <p:spPr bwMode="auto">
          <a:xfrm>
            <a:off x="6217202" y="969279"/>
            <a:ext cx="2886075" cy="457200"/>
          </a:xfrm>
          <a:prstGeom prst="rect">
            <a:avLst/>
          </a:prstGeom>
          <a:noFill/>
          <a:ln w="9525">
            <a:noFill/>
            <a:miter lim="800000"/>
            <a:headEnd/>
            <a:tailEnd/>
          </a:ln>
        </p:spPr>
        <p:txBody>
          <a:bodyPr>
            <a:spAutoFit/>
          </a:bodyPr>
          <a:lstStyle/>
          <a:p>
            <a:pPr>
              <a:spcBef>
                <a:spcPct val="50000"/>
              </a:spcBef>
            </a:pPr>
            <a:r>
              <a:rPr lang="en-US" altLang="ja-JP" sz="2400" b="1">
                <a:latin typeface="HG丸ｺﾞｼｯｸM-PRO" pitchFamily="50" charset="-128"/>
                <a:ea typeface="HG丸ｺﾞｼｯｸM-PRO" pitchFamily="50" charset="-128"/>
              </a:rPr>
              <a:t>【</a:t>
            </a:r>
            <a:r>
              <a:rPr lang="ja-JP" altLang="en-US" sz="2400" b="1">
                <a:latin typeface="HG丸ｺﾞｼｯｸM-PRO" pitchFamily="50" charset="-128"/>
                <a:ea typeface="HG丸ｺﾞｼｯｸM-PRO" pitchFamily="50" charset="-128"/>
              </a:rPr>
              <a:t>被害者の心理</a:t>
            </a:r>
            <a:r>
              <a:rPr lang="en-US" altLang="ja-JP" sz="2400" b="1">
                <a:latin typeface="HG丸ｺﾞｼｯｸM-PRO" pitchFamily="50" charset="-128"/>
                <a:ea typeface="HG丸ｺﾞｼｯｸM-PRO" pitchFamily="50" charset="-128"/>
              </a:rPr>
              <a:t>】</a:t>
            </a:r>
          </a:p>
        </p:txBody>
      </p:sp>
      <p:sp>
        <p:nvSpPr>
          <p:cNvPr id="809009" name="Text Box 49"/>
          <p:cNvSpPr txBox="1">
            <a:spLocks noChangeArrowheads="1"/>
          </p:cNvSpPr>
          <p:nvPr/>
        </p:nvSpPr>
        <p:spPr bwMode="auto">
          <a:xfrm>
            <a:off x="6532397" y="1464186"/>
            <a:ext cx="2447925" cy="3748088"/>
          </a:xfrm>
          <a:prstGeom prst="rect">
            <a:avLst/>
          </a:prstGeom>
          <a:noFill/>
          <a:ln w="9525">
            <a:noFill/>
            <a:miter lim="800000"/>
            <a:headEnd/>
            <a:tailEnd/>
          </a:ln>
        </p:spPr>
        <p:txBody>
          <a:bodyPr>
            <a:spAutoFit/>
          </a:bodyPr>
          <a:lstStyle/>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恐怖と不安</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安心</a:t>
            </a:r>
            <a:r>
              <a:rPr lang="ja-JP" altLang="en-US" sz="2400" b="1" dirty="0">
                <a:latin typeface="HG丸ｺﾞｼｯｸM-PRO" pitchFamily="50" charset="-128"/>
                <a:ea typeface="HG丸ｺﾞｼｯｸM-PRO" pitchFamily="50" charset="-128"/>
              </a:rPr>
              <a:t>ではない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無力感</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自信</a:t>
            </a:r>
            <a:r>
              <a:rPr lang="ja-JP" altLang="en-US" sz="2400" b="1" dirty="0">
                <a:latin typeface="HG丸ｺﾞｼｯｸM-PRO" pitchFamily="50" charset="-128"/>
                <a:ea typeface="HG丸ｺﾞｼｯｸM-PRO" pitchFamily="50" charset="-128"/>
              </a:rPr>
              <a:t>がない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選択肢がない</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自由</a:t>
            </a:r>
            <a:r>
              <a:rPr lang="ja-JP" altLang="en-US" sz="2400" b="1" dirty="0">
                <a:latin typeface="HG丸ｺﾞｼｯｸM-PRO" pitchFamily="50" charset="-128"/>
                <a:ea typeface="HG丸ｺﾞｼｯｸM-PRO" pitchFamily="50" charset="-128"/>
              </a:rPr>
              <a:t>でない</a:t>
            </a:r>
          </a:p>
        </p:txBody>
      </p:sp>
      <p:sp>
        <p:nvSpPr>
          <p:cNvPr id="5" name="スライド番号プレースホルダー 4"/>
          <p:cNvSpPr>
            <a:spLocks noGrp="1"/>
          </p:cNvSpPr>
          <p:nvPr>
            <p:ph type="sldNum" sz="quarter" idx="12"/>
          </p:nvPr>
        </p:nvSpPr>
        <p:spPr>
          <a:xfrm>
            <a:off x="6858004" y="6435725"/>
            <a:ext cx="2133600" cy="365125"/>
          </a:xfrm>
        </p:spPr>
        <p:txBody>
          <a:bodyPr/>
          <a:lstStyle/>
          <a:p>
            <a:pPr>
              <a:defRPr/>
            </a:pPr>
            <a:fld id="{4155D889-0822-433D-93D6-D1FE492D0D7C}" type="slidenum">
              <a:rPr lang="en-US" altLang="ja-JP" smtClean="0">
                <a:solidFill>
                  <a:schemeClr val="tx1"/>
                </a:solidFill>
              </a:rPr>
              <a:pPr>
                <a:defRPr/>
              </a:pPr>
              <a:t>30</a:t>
            </a:fld>
            <a:endParaRPr lang="en-US" altLang="ja-JP" dirty="0">
              <a:solidFill>
                <a:schemeClr val="tx1"/>
              </a:solidFill>
            </a:endParaRPr>
          </a:p>
        </p:txBody>
      </p:sp>
      <p:sp>
        <p:nvSpPr>
          <p:cNvPr id="35854" name="タイトル 53"/>
          <p:cNvSpPr>
            <a:spLocks noGrp="1"/>
          </p:cNvSpPr>
          <p:nvPr>
            <p:ph type="title" idx="4294967295"/>
          </p:nvPr>
        </p:nvSpPr>
        <p:spPr>
          <a:xfrm>
            <a:off x="0" y="384175"/>
            <a:ext cx="8229600" cy="714375"/>
          </a:xfrm>
        </p:spPr>
        <p:txBody>
          <a:bodyPr rtlCol="0">
            <a:normAutofit/>
          </a:bodyPr>
          <a:lstStyle/>
          <a:p>
            <a:pPr eaLnBrk="1" fontAlgn="auto" hangingPunct="1">
              <a:spcAft>
                <a:spcPts val="0"/>
              </a:spcAft>
              <a:defRPr/>
            </a:pPr>
            <a:r>
              <a:rPr lang="ja-JP" altLang="en-US" sz="3600" dirty="0"/>
              <a:t>「パワレスの状態」</a:t>
            </a:r>
          </a:p>
        </p:txBody>
      </p:sp>
      <p:grpSp>
        <p:nvGrpSpPr>
          <p:cNvPr id="4" name="グループ化 76"/>
          <p:cNvGrpSpPr>
            <a:grpSpLocks/>
          </p:cNvGrpSpPr>
          <p:nvPr/>
        </p:nvGrpSpPr>
        <p:grpSpPr bwMode="auto">
          <a:xfrm>
            <a:off x="1972457" y="2566662"/>
            <a:ext cx="2622459" cy="2601509"/>
            <a:chOff x="1928794" y="4071942"/>
            <a:chExt cx="2571768" cy="2500330"/>
          </a:xfrm>
        </p:grpSpPr>
        <p:grpSp>
          <p:nvGrpSpPr>
            <p:cNvPr id="36889" name="Group 36"/>
            <p:cNvGrpSpPr>
              <a:grpSpLocks/>
            </p:cNvGrpSpPr>
            <p:nvPr/>
          </p:nvGrpSpPr>
          <p:grpSpPr bwMode="auto">
            <a:xfrm>
              <a:off x="4140200" y="4143380"/>
              <a:ext cx="360362" cy="576263"/>
              <a:chOff x="1791" y="3521"/>
              <a:chExt cx="95" cy="181"/>
            </a:xfrm>
          </p:grpSpPr>
          <p:sp>
            <p:nvSpPr>
              <p:cNvPr id="3690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0" name="Group 36"/>
            <p:cNvGrpSpPr>
              <a:grpSpLocks/>
            </p:cNvGrpSpPr>
            <p:nvPr/>
          </p:nvGrpSpPr>
          <p:grpSpPr bwMode="auto">
            <a:xfrm>
              <a:off x="3786182" y="5143512"/>
              <a:ext cx="360362" cy="576263"/>
              <a:chOff x="1791" y="3521"/>
              <a:chExt cx="95" cy="181"/>
            </a:xfrm>
          </p:grpSpPr>
          <p:sp>
            <p:nvSpPr>
              <p:cNvPr id="36903"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4"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1" name="Group 36"/>
            <p:cNvGrpSpPr>
              <a:grpSpLocks/>
            </p:cNvGrpSpPr>
            <p:nvPr/>
          </p:nvGrpSpPr>
          <p:grpSpPr bwMode="auto">
            <a:xfrm>
              <a:off x="3000364" y="4446580"/>
              <a:ext cx="360362" cy="576263"/>
              <a:chOff x="1791" y="3521"/>
              <a:chExt cx="95" cy="181"/>
            </a:xfrm>
          </p:grpSpPr>
          <p:sp>
            <p:nvSpPr>
              <p:cNvPr id="36901"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2"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2" name="Group 36"/>
            <p:cNvGrpSpPr>
              <a:grpSpLocks/>
            </p:cNvGrpSpPr>
            <p:nvPr/>
          </p:nvGrpSpPr>
          <p:grpSpPr bwMode="auto">
            <a:xfrm>
              <a:off x="2285984" y="5148271"/>
              <a:ext cx="360362" cy="576263"/>
              <a:chOff x="1791" y="3521"/>
              <a:chExt cx="95" cy="181"/>
            </a:xfrm>
          </p:grpSpPr>
          <p:sp>
            <p:nvSpPr>
              <p:cNvPr id="36899"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0"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3" name="Group 36"/>
            <p:cNvGrpSpPr>
              <a:grpSpLocks/>
            </p:cNvGrpSpPr>
            <p:nvPr/>
          </p:nvGrpSpPr>
          <p:grpSpPr bwMode="auto">
            <a:xfrm>
              <a:off x="1928794" y="4071942"/>
              <a:ext cx="360362" cy="576263"/>
              <a:chOff x="1791" y="3521"/>
              <a:chExt cx="95" cy="181"/>
            </a:xfrm>
          </p:grpSpPr>
          <p:sp>
            <p:nvSpPr>
              <p:cNvPr id="36897"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8"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4" name="Group 36"/>
            <p:cNvGrpSpPr>
              <a:grpSpLocks/>
            </p:cNvGrpSpPr>
            <p:nvPr/>
          </p:nvGrpSpPr>
          <p:grpSpPr bwMode="auto">
            <a:xfrm>
              <a:off x="3000364" y="5996009"/>
              <a:ext cx="360362" cy="576263"/>
              <a:chOff x="1791" y="3521"/>
              <a:chExt cx="95" cy="181"/>
            </a:xfrm>
          </p:grpSpPr>
          <p:sp>
            <p:nvSpPr>
              <p:cNvPr id="3689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grpSp>
        <p:nvGrpSpPr>
          <p:cNvPr id="11" name="グループ化 82"/>
          <p:cNvGrpSpPr>
            <a:grpSpLocks/>
          </p:cNvGrpSpPr>
          <p:nvPr/>
        </p:nvGrpSpPr>
        <p:grpSpPr bwMode="auto">
          <a:xfrm>
            <a:off x="1132812" y="1864989"/>
            <a:ext cx="4069623" cy="4095073"/>
            <a:chOff x="1150839" y="2226619"/>
            <a:chExt cx="3933294" cy="3782011"/>
          </a:xfrm>
        </p:grpSpPr>
        <p:sp>
          <p:nvSpPr>
            <p:cNvPr id="78" name="下矢印 77"/>
            <p:cNvSpPr/>
            <p:nvPr/>
          </p:nvSpPr>
          <p:spPr>
            <a:xfrm rot="18555522">
              <a:off x="1150766" y="2364826"/>
              <a:ext cx="500140"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79" name="下矢印 78"/>
            <p:cNvSpPr/>
            <p:nvPr/>
          </p:nvSpPr>
          <p:spPr>
            <a:xfrm rot="2537659">
              <a:off x="4584138" y="2226619"/>
              <a:ext cx="499995" cy="500139"/>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0" name="下矢印 79"/>
            <p:cNvSpPr/>
            <p:nvPr/>
          </p:nvSpPr>
          <p:spPr>
            <a:xfrm rot="10587095">
              <a:off x="2936535" y="5508490"/>
              <a:ext cx="499995" cy="500140"/>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1" name="下矢印 80"/>
            <p:cNvSpPr/>
            <p:nvPr/>
          </p:nvSpPr>
          <p:spPr>
            <a:xfrm rot="15452400">
              <a:off x="1436478" y="4008143"/>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2" name="下矢印 81"/>
            <p:cNvSpPr/>
            <p:nvPr/>
          </p:nvSpPr>
          <p:spPr>
            <a:xfrm rot="6850444">
              <a:off x="4507876" y="4008142"/>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grpSp>
      <p:sp>
        <p:nvSpPr>
          <p:cNvPr id="36881" name="Rectangle 50"/>
          <p:cNvSpPr>
            <a:spLocks noChangeArrowheads="1"/>
          </p:cNvSpPr>
          <p:nvPr/>
        </p:nvSpPr>
        <p:spPr bwMode="auto">
          <a:xfrm>
            <a:off x="247089" y="-109473"/>
            <a:ext cx="8497888" cy="720725"/>
          </a:xfrm>
          <a:prstGeom prst="rect">
            <a:avLst/>
          </a:prstGeom>
          <a:noFill/>
          <a:ln w="9525">
            <a:noFill/>
            <a:miter lim="800000"/>
            <a:headEnd/>
            <a:tailEnd/>
          </a:ln>
        </p:spPr>
        <p:txBody>
          <a:bodyPr anchor="ctr"/>
          <a:lstStyle/>
          <a:p>
            <a:r>
              <a:rPr lang="ja-JP" altLang="en-US" sz="3600" dirty="0">
                <a:solidFill>
                  <a:schemeClr val="tx2"/>
                </a:solidFill>
                <a:latin typeface="HG丸ｺﾞｼｯｸM-PRO" pitchFamily="50" charset="-128"/>
                <a:ea typeface="HG丸ｺﾞｼｯｸM-PRO" pitchFamily="50" charset="-128"/>
              </a:rPr>
              <a:t>暴力や暴言を受け続けた人の特徴</a:t>
            </a:r>
          </a:p>
        </p:txBody>
      </p:sp>
      <p:sp>
        <p:nvSpPr>
          <p:cNvPr id="55" name="テキスト ボックス 54">
            <a:extLst>
              <a:ext uri="{FF2B5EF4-FFF2-40B4-BE49-F238E27FC236}">
                <a16:creationId xmlns:a16="http://schemas.microsoft.com/office/drawing/2014/main" id="{36B1D89B-A1C7-4A02-B162-2E495E8ABCD4}"/>
              </a:ext>
            </a:extLst>
          </p:cNvPr>
          <p:cNvSpPr txBox="1"/>
          <p:nvPr/>
        </p:nvSpPr>
        <p:spPr>
          <a:xfrm>
            <a:off x="82814" y="5940673"/>
            <a:ext cx="9099604" cy="923330"/>
          </a:xfrm>
          <a:prstGeom prst="rect">
            <a:avLst/>
          </a:prstGeom>
          <a:noFill/>
        </p:spPr>
        <p:txBody>
          <a:bodyPr wrap="square" rtlCol="0">
            <a:spAutoFit/>
          </a:bodyPr>
          <a:lstStyle/>
          <a:p>
            <a:pPr algn="l"/>
            <a:r>
              <a:rPr kumimoji="1" lang="en-US" altLang="ja-JP" sz="1800" dirty="0">
                <a:solidFill>
                  <a:srgbClr val="FF0000"/>
                </a:solidFill>
              </a:rPr>
              <a:t>【</a:t>
            </a:r>
            <a:r>
              <a:rPr kumimoji="1" lang="ja-JP" altLang="en-US" sz="1800" dirty="0">
                <a:solidFill>
                  <a:srgbClr val="FF0000"/>
                </a:solidFill>
              </a:rPr>
              <a:t>二次被害の防止</a:t>
            </a:r>
            <a:r>
              <a:rPr kumimoji="1" lang="en-US" altLang="ja-JP" sz="1800" dirty="0">
                <a:solidFill>
                  <a:srgbClr val="FF0000"/>
                </a:solidFill>
              </a:rPr>
              <a:t>】</a:t>
            </a:r>
          </a:p>
          <a:p>
            <a:pPr algn="l"/>
            <a:r>
              <a:rPr kumimoji="1" lang="ja-JP" altLang="en-US" sz="1800" dirty="0"/>
              <a:t>虐待を受けている高齢者が自分を責める傾向にあることを理解し、「あなたにも責任がある」等、虐待</a:t>
            </a:r>
            <a:r>
              <a:rPr lang="ja-JP" altLang="en-US" sz="1800" dirty="0"/>
              <a:t>発生</a:t>
            </a:r>
            <a:r>
              <a:rPr kumimoji="1" lang="ja-JP" altLang="en-US" sz="1800" dirty="0"/>
              <a:t>の責任を問うような発言・態度をしないよう対応していくことが求められる</a:t>
            </a:r>
          </a:p>
        </p:txBody>
      </p:sp>
      <p:sp>
        <p:nvSpPr>
          <p:cNvPr id="57" name="Rectangle 51">
            <a:extLst>
              <a:ext uri="{FF2B5EF4-FFF2-40B4-BE49-F238E27FC236}">
                <a16:creationId xmlns:a16="http://schemas.microsoft.com/office/drawing/2014/main" id="{AEA02856-75DE-4D28-A58E-B7910300990D}"/>
              </a:ext>
            </a:extLst>
          </p:cNvPr>
          <p:cNvSpPr>
            <a:spLocks noChangeArrowheads="1"/>
          </p:cNvSpPr>
          <p:nvPr/>
        </p:nvSpPr>
        <p:spPr bwMode="auto">
          <a:xfrm>
            <a:off x="5306688" y="5207852"/>
            <a:ext cx="3742900" cy="721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ClrTx/>
              <a:buSzTx/>
              <a:buFontTx/>
              <a:buNone/>
            </a:pPr>
            <a:r>
              <a:rPr lang="en-US" altLang="ja-JP" sz="1200" dirty="0">
                <a:solidFill>
                  <a:srgbClr val="000000"/>
                </a:solidFill>
              </a:rPr>
              <a:t>※</a:t>
            </a:r>
            <a:r>
              <a:rPr lang="ja-JP" altLang="en-US" sz="1200" dirty="0">
                <a:solidFill>
                  <a:srgbClr val="000000"/>
                </a:solidFill>
              </a:rPr>
              <a:t>森田ゆり</a:t>
            </a:r>
            <a:r>
              <a:rPr lang="en-US" altLang="ja-JP" sz="1200" dirty="0">
                <a:solidFill>
                  <a:srgbClr val="000000"/>
                </a:solidFill>
              </a:rPr>
              <a:t>『</a:t>
            </a:r>
            <a:r>
              <a:rPr lang="ja-JP" altLang="en-US" sz="1200" dirty="0">
                <a:solidFill>
                  <a:srgbClr val="000000"/>
                </a:solidFill>
              </a:rPr>
              <a:t>エンパワメントと人権</a:t>
            </a:r>
            <a:r>
              <a:rPr lang="en-US" altLang="ja-JP" sz="1200" dirty="0">
                <a:solidFill>
                  <a:srgbClr val="000000"/>
                </a:solidFill>
              </a:rPr>
              <a:t>』</a:t>
            </a:r>
            <a:r>
              <a:rPr lang="ja-JP" altLang="en-US" sz="1200" dirty="0">
                <a:solidFill>
                  <a:srgbClr val="000000"/>
                </a:solidFill>
              </a:rPr>
              <a:t>（</a:t>
            </a:r>
            <a:r>
              <a:rPr lang="en-US" altLang="ja-JP" sz="1200" dirty="0">
                <a:solidFill>
                  <a:srgbClr val="000000"/>
                </a:solidFill>
              </a:rPr>
              <a:t>2005</a:t>
            </a:r>
            <a:r>
              <a:rPr lang="ja-JP" altLang="en-US" sz="1200" dirty="0">
                <a:solidFill>
                  <a:srgbClr val="000000"/>
                </a:solidFill>
              </a:rPr>
              <a:t>）を参考に作成</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大渕修一監修</a:t>
            </a:r>
            <a:r>
              <a:rPr lang="en-US" altLang="ja-JP" sz="1200" dirty="0">
                <a:solidFill>
                  <a:srgbClr val="000000"/>
                </a:solidFill>
              </a:rPr>
              <a:t>『</a:t>
            </a:r>
            <a:r>
              <a:rPr lang="ja-JP" altLang="en-US" sz="1200" dirty="0">
                <a:solidFill>
                  <a:srgbClr val="000000"/>
                </a:solidFill>
              </a:rPr>
              <a:t>高齢者虐待対応・権利擁護実践</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ハンドブック</a:t>
            </a:r>
            <a:r>
              <a:rPr lang="en-US" altLang="ja-JP" sz="1200" dirty="0">
                <a:solidFill>
                  <a:srgbClr val="000000"/>
                </a:solidFill>
              </a:rPr>
              <a:t>』</a:t>
            </a:r>
            <a:r>
              <a:rPr lang="ja-JP" altLang="en-US" sz="1200" dirty="0">
                <a:solidFill>
                  <a:srgbClr val="000000"/>
                </a:solidFill>
              </a:rPr>
              <a:t>法研出版</a:t>
            </a:r>
            <a:r>
              <a:rPr lang="en-US" altLang="ja-JP" sz="1200" dirty="0">
                <a:solidFill>
                  <a:srgbClr val="000000"/>
                </a:solidFill>
              </a:rPr>
              <a:t>,2008,p.32</a:t>
            </a:r>
            <a:r>
              <a:rPr lang="ja-JP" altLang="en-US" sz="1200" dirty="0">
                <a:solidFill>
                  <a:srgbClr val="000000"/>
                </a:solidFill>
              </a:rPr>
              <a:t>より引用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mph" presetSubtype="2" fill="hold" nodeType="clickEffect">
                                  <p:stCondLst>
                                    <p:cond delay="0"/>
                                  </p:stCondLst>
                                  <p:childTnLst>
                                    <p:animClr clrSpc="rgb" dir="cw">
                                      <p:cBhvr>
                                        <p:cTn id="19" dur="500" fill="hold"/>
                                        <p:tgtEl>
                                          <p:spTgt spid="54"/>
                                        </p:tgtEl>
                                        <p:attrNameLst>
                                          <p:attrName>fillcolor</p:attrName>
                                        </p:attrNameLst>
                                      </p:cBhvr>
                                      <p:to>
                                        <a:srgbClr val="6699FF"/>
                                      </p:to>
                                    </p:animClr>
                                    <p:set>
                                      <p:cBhvr>
                                        <p:cTn id="20" dur="500" fill="hold"/>
                                        <p:tgtEl>
                                          <p:spTgt spid="54"/>
                                        </p:tgtEl>
                                        <p:attrNameLst>
                                          <p:attrName>fill.type</p:attrName>
                                        </p:attrNameLst>
                                      </p:cBhvr>
                                      <p:to>
                                        <p:strVal val="solid"/>
                                      </p:to>
                                    </p:set>
                                    <p:set>
                                      <p:cBhvr>
                                        <p:cTn id="21" dur="500" fill="hold"/>
                                        <p:tgtEl>
                                          <p:spTgt spid="5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500"/>
                                        <p:tgtEl>
                                          <p:spTgt spid="11"/>
                                        </p:tgtEl>
                                      </p:cBhvr>
                                    </p:animEffect>
                                  </p:childTnLst>
                                </p:cTn>
                              </p:par>
                            </p:childTnLst>
                          </p:cTn>
                        </p:par>
                        <p:par>
                          <p:cTn id="27" fill="hold">
                            <p:stCondLst>
                              <p:cond delay="500"/>
                            </p:stCondLst>
                            <p:childTnLst>
                              <p:par>
                                <p:cTn id="28" presetID="26" presetClass="emph" presetSubtype="0" fill="hold" nodeType="afterEffect">
                                  <p:stCondLst>
                                    <p:cond delay="0"/>
                                  </p:stCondLst>
                                  <p:childTnLst>
                                    <p:animEffect transition="out" filter="fade">
                                      <p:cBhvr>
                                        <p:cTn id="29" dur="500" tmFilter="0, 0; .2, .5; .8, .5; 1, 0"/>
                                        <p:tgtEl>
                                          <p:spTgt spid="11"/>
                                        </p:tgtEl>
                                      </p:cBhvr>
                                    </p:animEffect>
                                    <p:animScale>
                                      <p:cBhvr>
                                        <p:cTn id="30" dur="250" autoRev="1" fill="hold"/>
                                        <p:tgtEl>
                                          <p:spTgt spid="11"/>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54"/>
                                        </p:tgtEl>
                                        <p:attrNameLst>
                                          <p:attrName>fillcolor</p:attrName>
                                        </p:attrNameLst>
                                      </p:cBhvr>
                                      <p:to>
                                        <a:srgbClr val="0000FF"/>
                                      </p:to>
                                    </p:animClr>
                                    <p:set>
                                      <p:cBhvr>
                                        <p:cTn id="35" dur="500" fill="hold"/>
                                        <p:tgtEl>
                                          <p:spTgt spid="54"/>
                                        </p:tgtEl>
                                        <p:attrNameLst>
                                          <p:attrName>fill.type</p:attrName>
                                        </p:attrNameLst>
                                      </p:cBhvr>
                                      <p:to>
                                        <p:strVal val="solid"/>
                                      </p:to>
                                    </p:set>
                                    <p:set>
                                      <p:cBhvr>
                                        <p:cTn id="36" dur="500" fill="hold"/>
                                        <p:tgtEl>
                                          <p:spTgt spid="54"/>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809008"/>
                                        </p:tgtEl>
                                        <p:attrNameLst>
                                          <p:attrName>style.visibility</p:attrName>
                                        </p:attrNameLst>
                                      </p:cBhvr>
                                      <p:to>
                                        <p:strVal val="visible"/>
                                      </p:to>
                                    </p:set>
                                    <p:animEffect transition="in" filter="strips(downRight)">
                                      <p:cBhvr>
                                        <p:cTn id="41" dur="500"/>
                                        <p:tgtEl>
                                          <p:spTgt spid="809008"/>
                                        </p:tgtEl>
                                      </p:cBhvr>
                                    </p:animEffect>
                                  </p:childTnLst>
                                </p:cTn>
                              </p:par>
                              <p:par>
                                <p:cTn id="42" presetID="18" presetClass="entr" presetSubtype="6" fill="hold" grpId="0" nodeType="withEffect">
                                  <p:stCondLst>
                                    <p:cond delay="0"/>
                                  </p:stCondLst>
                                  <p:childTnLst>
                                    <p:set>
                                      <p:cBhvr>
                                        <p:cTn id="43" dur="1" fill="hold">
                                          <p:stCondLst>
                                            <p:cond delay="0"/>
                                          </p:stCondLst>
                                        </p:cTn>
                                        <p:tgtEl>
                                          <p:spTgt spid="809009"/>
                                        </p:tgtEl>
                                        <p:attrNameLst>
                                          <p:attrName>style.visibility</p:attrName>
                                        </p:attrNameLst>
                                      </p:cBhvr>
                                      <p:to>
                                        <p:strVal val="visible"/>
                                      </p:to>
                                    </p:set>
                                    <p:animEffect transition="in" filter="strips(downRight)">
                                      <p:cBhvr>
                                        <p:cTn id="44" dur="500"/>
                                        <p:tgtEl>
                                          <p:spTgt spid="809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8" grpId="0"/>
      <p:bldP spid="80900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ChangeArrowheads="1"/>
          </p:cNvSpPr>
          <p:nvPr/>
        </p:nvSpPr>
        <p:spPr bwMode="auto">
          <a:xfrm>
            <a:off x="4576765" y="3105139"/>
            <a:ext cx="503237" cy="504825"/>
          </a:xfrm>
          <a:prstGeom prst="rect">
            <a:avLst/>
          </a:prstGeom>
          <a:solidFill>
            <a:srgbClr val="000000"/>
          </a:solidFill>
          <a:ln w="9525">
            <a:solidFill>
              <a:schemeClr val="tx1"/>
            </a:solidFill>
            <a:miter lim="800000"/>
            <a:headEnd/>
            <a:tailEnd/>
          </a:ln>
        </p:spPr>
        <p:txBody>
          <a:bodyPr wrap="none" anchor="ctr"/>
          <a:lstStyle/>
          <a:p>
            <a:endParaRPr lang="ja-JP" altLang="ja-JP"/>
          </a:p>
        </p:txBody>
      </p:sp>
      <p:sp>
        <p:nvSpPr>
          <p:cNvPr id="37891" name="Oval 7"/>
          <p:cNvSpPr>
            <a:spLocks noChangeArrowheads="1"/>
          </p:cNvSpPr>
          <p:nvPr/>
        </p:nvSpPr>
        <p:spPr bwMode="auto">
          <a:xfrm>
            <a:off x="3243265" y="3136887"/>
            <a:ext cx="504825" cy="503238"/>
          </a:xfrm>
          <a:prstGeom prst="ellipse">
            <a:avLst/>
          </a:prstGeom>
          <a:noFill/>
          <a:ln w="9525">
            <a:solidFill>
              <a:schemeClr val="tx1"/>
            </a:solidFill>
            <a:round/>
            <a:headEnd/>
            <a:tailEnd/>
          </a:ln>
        </p:spPr>
        <p:txBody>
          <a:bodyPr wrap="none" anchor="ctr"/>
          <a:lstStyle/>
          <a:p>
            <a:endParaRPr lang="ja-JP" altLang="ja-JP"/>
          </a:p>
        </p:txBody>
      </p:sp>
      <p:sp>
        <p:nvSpPr>
          <p:cNvPr id="37892" name="Oval 8"/>
          <p:cNvSpPr>
            <a:spLocks noChangeArrowheads="1"/>
          </p:cNvSpPr>
          <p:nvPr/>
        </p:nvSpPr>
        <p:spPr bwMode="auto">
          <a:xfrm>
            <a:off x="3343277" y="3236902"/>
            <a:ext cx="301625" cy="301625"/>
          </a:xfrm>
          <a:prstGeom prst="ellipse">
            <a:avLst/>
          </a:prstGeom>
          <a:noFill/>
          <a:ln w="9525">
            <a:solidFill>
              <a:schemeClr val="tx1"/>
            </a:solidFill>
            <a:round/>
            <a:headEnd/>
            <a:tailEnd/>
          </a:ln>
        </p:spPr>
        <p:txBody>
          <a:bodyPr wrap="none" anchor="ctr"/>
          <a:lstStyle/>
          <a:p>
            <a:endParaRPr lang="ja-JP" altLang="ja-JP"/>
          </a:p>
        </p:txBody>
      </p:sp>
      <p:sp>
        <p:nvSpPr>
          <p:cNvPr id="37893" name="Line 10"/>
          <p:cNvSpPr>
            <a:spLocks noChangeShapeType="1"/>
          </p:cNvSpPr>
          <p:nvPr/>
        </p:nvSpPr>
        <p:spPr bwMode="auto">
          <a:xfrm>
            <a:off x="3748088" y="3336912"/>
            <a:ext cx="806450" cy="0"/>
          </a:xfrm>
          <a:prstGeom prst="line">
            <a:avLst/>
          </a:prstGeom>
          <a:noFill/>
          <a:ln w="38100" cmpd="dbl">
            <a:solidFill>
              <a:schemeClr val="tx1"/>
            </a:solidFill>
            <a:round/>
            <a:headEnd/>
            <a:tailEnd/>
          </a:ln>
        </p:spPr>
        <p:txBody>
          <a:bodyPr/>
          <a:lstStyle/>
          <a:p>
            <a:endParaRPr lang="ja-JP" altLang="en-US"/>
          </a:p>
        </p:txBody>
      </p:sp>
      <p:sp>
        <p:nvSpPr>
          <p:cNvPr id="37894" name="Line 11"/>
          <p:cNvSpPr>
            <a:spLocks noChangeShapeType="1"/>
          </p:cNvSpPr>
          <p:nvPr/>
        </p:nvSpPr>
        <p:spPr bwMode="auto">
          <a:xfrm>
            <a:off x="4187825" y="3336914"/>
            <a:ext cx="0" cy="1211263"/>
          </a:xfrm>
          <a:prstGeom prst="line">
            <a:avLst/>
          </a:prstGeom>
          <a:noFill/>
          <a:ln w="9525">
            <a:solidFill>
              <a:schemeClr val="tx1"/>
            </a:solidFill>
            <a:round/>
            <a:headEnd/>
            <a:tailEnd/>
          </a:ln>
        </p:spPr>
        <p:txBody>
          <a:bodyPr/>
          <a:lstStyle/>
          <a:p>
            <a:endParaRPr lang="ja-JP" altLang="en-US"/>
          </a:p>
        </p:txBody>
      </p:sp>
      <p:grpSp>
        <p:nvGrpSpPr>
          <p:cNvPr id="2" name="Group 9"/>
          <p:cNvGrpSpPr>
            <a:grpSpLocks/>
          </p:cNvGrpSpPr>
          <p:nvPr/>
        </p:nvGrpSpPr>
        <p:grpSpPr bwMode="auto">
          <a:xfrm>
            <a:off x="2411416" y="3652825"/>
            <a:ext cx="1584325" cy="958850"/>
            <a:chOff x="2024" y="1915"/>
            <a:chExt cx="998" cy="604"/>
          </a:xfrm>
        </p:grpSpPr>
        <p:grpSp>
          <p:nvGrpSpPr>
            <p:cNvPr id="37914" name="Group 10"/>
            <p:cNvGrpSpPr>
              <a:grpSpLocks/>
            </p:cNvGrpSpPr>
            <p:nvPr/>
          </p:nvGrpSpPr>
          <p:grpSpPr bwMode="auto">
            <a:xfrm>
              <a:off x="2792" y="1915"/>
              <a:ext cx="224" cy="495"/>
              <a:chOff x="2747" y="1915"/>
              <a:chExt cx="239" cy="569"/>
            </a:xfrm>
          </p:grpSpPr>
          <p:sp>
            <p:nvSpPr>
              <p:cNvPr id="37916" name="Line 11"/>
              <p:cNvSpPr>
                <a:spLocks noChangeShapeType="1"/>
              </p:cNvSpPr>
              <p:nvPr/>
            </p:nvSpPr>
            <p:spPr bwMode="auto">
              <a:xfrm flipH="1" flipV="1">
                <a:off x="2747" y="1915"/>
                <a:ext cx="197" cy="561"/>
              </a:xfrm>
              <a:prstGeom prst="line">
                <a:avLst/>
              </a:prstGeom>
              <a:noFill/>
              <a:ln w="76200">
                <a:solidFill>
                  <a:schemeClr val="tx1"/>
                </a:solidFill>
                <a:round/>
                <a:headEnd/>
                <a:tailEnd type="triangle" w="med" len="med"/>
              </a:ln>
            </p:spPr>
            <p:txBody>
              <a:bodyPr/>
              <a:lstStyle/>
              <a:p>
                <a:endParaRPr lang="ja-JP" altLang="en-US"/>
              </a:p>
            </p:txBody>
          </p:sp>
          <p:sp>
            <p:nvSpPr>
              <p:cNvPr id="37917" name="Line 12"/>
              <p:cNvSpPr>
                <a:spLocks noChangeShapeType="1"/>
              </p:cNvSpPr>
              <p:nvPr/>
            </p:nvSpPr>
            <p:spPr bwMode="auto">
              <a:xfrm flipH="1">
                <a:off x="2750" y="2121"/>
                <a:ext cx="136" cy="45"/>
              </a:xfrm>
              <a:prstGeom prst="line">
                <a:avLst/>
              </a:prstGeom>
              <a:noFill/>
              <a:ln w="9525">
                <a:solidFill>
                  <a:schemeClr val="tx1"/>
                </a:solidFill>
                <a:round/>
                <a:headEnd/>
                <a:tailEnd/>
              </a:ln>
            </p:spPr>
            <p:txBody>
              <a:bodyPr/>
              <a:lstStyle/>
              <a:p>
                <a:endParaRPr lang="ja-JP" altLang="en-US"/>
              </a:p>
            </p:txBody>
          </p:sp>
          <p:sp>
            <p:nvSpPr>
              <p:cNvPr id="37918" name="Line 13"/>
              <p:cNvSpPr>
                <a:spLocks noChangeShapeType="1"/>
              </p:cNvSpPr>
              <p:nvPr/>
            </p:nvSpPr>
            <p:spPr bwMode="auto">
              <a:xfrm flipH="1">
                <a:off x="2771" y="2185"/>
                <a:ext cx="136" cy="45"/>
              </a:xfrm>
              <a:prstGeom prst="line">
                <a:avLst/>
              </a:prstGeom>
              <a:noFill/>
              <a:ln w="9525">
                <a:solidFill>
                  <a:schemeClr val="tx1"/>
                </a:solidFill>
                <a:round/>
                <a:headEnd/>
                <a:tailEnd/>
              </a:ln>
            </p:spPr>
            <p:txBody>
              <a:bodyPr/>
              <a:lstStyle/>
              <a:p>
                <a:endParaRPr lang="ja-JP" altLang="en-US"/>
              </a:p>
            </p:txBody>
          </p:sp>
          <p:sp>
            <p:nvSpPr>
              <p:cNvPr id="37919" name="Line 14"/>
              <p:cNvSpPr>
                <a:spLocks noChangeShapeType="1"/>
              </p:cNvSpPr>
              <p:nvPr/>
            </p:nvSpPr>
            <p:spPr bwMode="auto">
              <a:xfrm flipH="1">
                <a:off x="2795" y="2249"/>
                <a:ext cx="136" cy="45"/>
              </a:xfrm>
              <a:prstGeom prst="line">
                <a:avLst/>
              </a:prstGeom>
              <a:noFill/>
              <a:ln w="9525">
                <a:solidFill>
                  <a:schemeClr val="tx1"/>
                </a:solidFill>
                <a:round/>
                <a:headEnd/>
                <a:tailEnd/>
              </a:ln>
            </p:spPr>
            <p:txBody>
              <a:bodyPr/>
              <a:lstStyle/>
              <a:p>
                <a:endParaRPr lang="ja-JP" altLang="en-US"/>
              </a:p>
            </p:txBody>
          </p:sp>
          <p:sp>
            <p:nvSpPr>
              <p:cNvPr id="37920" name="Line 15"/>
              <p:cNvSpPr>
                <a:spLocks noChangeShapeType="1"/>
              </p:cNvSpPr>
              <p:nvPr/>
            </p:nvSpPr>
            <p:spPr bwMode="auto">
              <a:xfrm flipH="1">
                <a:off x="2817" y="2313"/>
                <a:ext cx="136" cy="45"/>
              </a:xfrm>
              <a:prstGeom prst="line">
                <a:avLst/>
              </a:prstGeom>
              <a:noFill/>
              <a:ln w="9525">
                <a:solidFill>
                  <a:schemeClr val="tx1"/>
                </a:solidFill>
                <a:round/>
                <a:headEnd/>
                <a:tailEnd/>
              </a:ln>
            </p:spPr>
            <p:txBody>
              <a:bodyPr/>
              <a:lstStyle/>
              <a:p>
                <a:endParaRPr lang="ja-JP" altLang="en-US"/>
              </a:p>
            </p:txBody>
          </p:sp>
          <p:sp>
            <p:nvSpPr>
              <p:cNvPr id="37921" name="Line 16"/>
              <p:cNvSpPr>
                <a:spLocks noChangeShapeType="1"/>
              </p:cNvSpPr>
              <p:nvPr/>
            </p:nvSpPr>
            <p:spPr bwMode="auto">
              <a:xfrm flipH="1">
                <a:off x="2835" y="2375"/>
                <a:ext cx="136" cy="45"/>
              </a:xfrm>
              <a:prstGeom prst="line">
                <a:avLst/>
              </a:prstGeom>
              <a:noFill/>
              <a:ln w="9525">
                <a:solidFill>
                  <a:schemeClr val="tx1"/>
                </a:solidFill>
                <a:round/>
                <a:headEnd/>
                <a:tailEnd/>
              </a:ln>
            </p:spPr>
            <p:txBody>
              <a:bodyPr/>
              <a:lstStyle/>
              <a:p>
                <a:endParaRPr lang="ja-JP" altLang="en-US"/>
              </a:p>
            </p:txBody>
          </p:sp>
          <p:sp>
            <p:nvSpPr>
              <p:cNvPr id="37922" name="Line 17"/>
              <p:cNvSpPr>
                <a:spLocks noChangeShapeType="1"/>
              </p:cNvSpPr>
              <p:nvPr/>
            </p:nvSpPr>
            <p:spPr bwMode="auto">
              <a:xfrm flipH="1">
                <a:off x="2850" y="2439"/>
                <a:ext cx="136" cy="45"/>
              </a:xfrm>
              <a:prstGeom prst="line">
                <a:avLst/>
              </a:prstGeom>
              <a:noFill/>
              <a:ln w="9525">
                <a:solidFill>
                  <a:schemeClr val="tx1"/>
                </a:solidFill>
                <a:round/>
                <a:headEnd/>
                <a:tailEnd/>
              </a:ln>
            </p:spPr>
            <p:txBody>
              <a:bodyPr/>
              <a:lstStyle/>
              <a:p>
                <a:endParaRPr lang="ja-JP" altLang="en-US"/>
              </a:p>
            </p:txBody>
          </p:sp>
        </p:grpSp>
        <p:sp>
          <p:nvSpPr>
            <p:cNvPr id="37915" name="Text Box 18"/>
            <p:cNvSpPr txBox="1">
              <a:spLocks noChangeArrowheads="1"/>
            </p:cNvSpPr>
            <p:nvPr/>
          </p:nvSpPr>
          <p:spPr bwMode="auto">
            <a:xfrm>
              <a:off x="2024" y="2115"/>
              <a:ext cx="998" cy="404"/>
            </a:xfrm>
            <a:prstGeom prst="rect">
              <a:avLst/>
            </a:prstGeom>
            <a:noFill/>
            <a:ln w="9525">
              <a:noFill/>
              <a:miter lim="800000"/>
              <a:headEnd/>
              <a:tailEnd/>
            </a:ln>
          </p:spPr>
          <p:txBody>
            <a:bodyPr>
              <a:spAutoFit/>
            </a:bodyPr>
            <a:lstStyle/>
            <a:p>
              <a:pPr>
                <a:spcBef>
                  <a:spcPct val="50000"/>
                </a:spcBef>
              </a:pPr>
              <a:r>
                <a:rPr lang="ja-JP" altLang="en-US" sz="3600" b="1" dirty="0">
                  <a:solidFill>
                    <a:srgbClr val="FF3300"/>
                  </a:solidFill>
                </a:rPr>
                <a:t>虐待</a:t>
              </a:r>
            </a:p>
          </p:txBody>
        </p:sp>
      </p:grpSp>
      <p:sp>
        <p:nvSpPr>
          <p:cNvPr id="290835" name="Line 19"/>
          <p:cNvSpPr>
            <a:spLocks noChangeShapeType="1"/>
          </p:cNvSpPr>
          <p:nvPr/>
        </p:nvSpPr>
        <p:spPr bwMode="auto">
          <a:xfrm flipV="1">
            <a:off x="1177927" y="3394064"/>
            <a:ext cx="2016125" cy="1223963"/>
          </a:xfrm>
          <a:prstGeom prst="line">
            <a:avLst/>
          </a:prstGeom>
          <a:noFill/>
          <a:ln w="9525">
            <a:solidFill>
              <a:schemeClr val="tx1"/>
            </a:solidFill>
            <a:round/>
            <a:headEnd/>
            <a:tailEnd type="triangle" w="med" len="med"/>
          </a:ln>
        </p:spPr>
        <p:txBody>
          <a:bodyPr/>
          <a:lstStyle/>
          <a:p>
            <a:endParaRPr lang="ja-JP" altLang="en-US"/>
          </a:p>
        </p:txBody>
      </p:sp>
      <p:sp>
        <p:nvSpPr>
          <p:cNvPr id="290836" name="Line 20"/>
          <p:cNvSpPr>
            <a:spLocks noChangeShapeType="1"/>
          </p:cNvSpPr>
          <p:nvPr/>
        </p:nvSpPr>
        <p:spPr bwMode="auto">
          <a:xfrm flipV="1">
            <a:off x="1249365" y="5023451"/>
            <a:ext cx="2619309" cy="0"/>
          </a:xfrm>
          <a:prstGeom prst="line">
            <a:avLst/>
          </a:prstGeom>
          <a:noFill/>
          <a:ln w="9525">
            <a:solidFill>
              <a:schemeClr val="tx1"/>
            </a:solidFill>
            <a:round/>
            <a:headEnd/>
            <a:tailEnd type="triangle" w="med" len="med"/>
          </a:ln>
        </p:spPr>
        <p:txBody>
          <a:bodyPr/>
          <a:lstStyle/>
          <a:p>
            <a:endParaRPr lang="ja-JP" altLang="en-US"/>
          </a:p>
        </p:txBody>
      </p:sp>
      <p:sp>
        <p:nvSpPr>
          <p:cNvPr id="37898" name="Rectangle 9"/>
          <p:cNvSpPr>
            <a:spLocks noChangeArrowheads="1"/>
          </p:cNvSpPr>
          <p:nvPr/>
        </p:nvSpPr>
        <p:spPr bwMode="auto">
          <a:xfrm>
            <a:off x="3948115" y="4557702"/>
            <a:ext cx="504825" cy="503237"/>
          </a:xfrm>
          <a:prstGeom prst="rect">
            <a:avLst/>
          </a:prstGeom>
          <a:noFill/>
          <a:ln w="9525">
            <a:solidFill>
              <a:schemeClr val="tx1"/>
            </a:solidFill>
            <a:miter lim="800000"/>
            <a:headEnd/>
            <a:tailEnd/>
          </a:ln>
        </p:spPr>
        <p:txBody>
          <a:bodyPr wrap="none" anchor="ctr"/>
          <a:lstStyle/>
          <a:p>
            <a:endParaRPr lang="ja-JP" altLang="ja-JP"/>
          </a:p>
        </p:txBody>
      </p:sp>
      <p:sp>
        <p:nvSpPr>
          <p:cNvPr id="290838" name="AutoShape 22"/>
          <p:cNvSpPr>
            <a:spLocks noChangeArrowheads="1"/>
          </p:cNvSpPr>
          <p:nvPr/>
        </p:nvSpPr>
        <p:spPr bwMode="auto">
          <a:xfrm>
            <a:off x="5508627" y="1184262"/>
            <a:ext cx="3095625" cy="1227138"/>
          </a:xfrm>
          <a:prstGeom prst="cloudCallout">
            <a:avLst>
              <a:gd name="adj1" fmla="val -63962"/>
              <a:gd name="adj2" fmla="val 65545"/>
            </a:avLst>
          </a:prstGeom>
          <a:solidFill>
            <a:schemeClr val="accent5">
              <a:alpha val="22000"/>
            </a:schemeClr>
          </a:solidFill>
          <a:ln w="9525">
            <a:solidFill>
              <a:schemeClr val="tx1"/>
            </a:solidFill>
            <a:round/>
            <a:headEnd/>
            <a:tailEnd/>
          </a:ln>
        </p:spPr>
        <p:txBody>
          <a:bodyPr/>
          <a:lstStyle/>
          <a:p>
            <a:pPr>
              <a:defRPr/>
            </a:pPr>
            <a:r>
              <a:rPr lang="ja-JP" altLang="en-US" b="1" dirty="0"/>
              <a:t>認知症や疾病で要介護状態</a:t>
            </a:r>
          </a:p>
        </p:txBody>
      </p:sp>
      <p:sp>
        <p:nvSpPr>
          <p:cNvPr id="290839" name="AutoShape 23"/>
          <p:cNvSpPr>
            <a:spLocks noChangeArrowheads="1"/>
          </p:cNvSpPr>
          <p:nvPr/>
        </p:nvSpPr>
        <p:spPr bwMode="auto">
          <a:xfrm>
            <a:off x="6084890" y="5003787"/>
            <a:ext cx="2808287" cy="1079500"/>
          </a:xfrm>
          <a:prstGeom prst="cloudCallout">
            <a:avLst>
              <a:gd name="adj1" fmla="val -102428"/>
              <a:gd name="adj2" fmla="val -56986"/>
            </a:avLst>
          </a:prstGeom>
          <a:solidFill>
            <a:schemeClr val="accent5">
              <a:alpha val="22000"/>
            </a:schemeClr>
          </a:solidFill>
          <a:ln w="9525">
            <a:solidFill>
              <a:schemeClr val="tx1"/>
            </a:solidFill>
            <a:round/>
            <a:headEnd/>
            <a:tailEnd/>
          </a:ln>
        </p:spPr>
        <p:txBody>
          <a:bodyPr/>
          <a:lstStyle/>
          <a:p>
            <a:pPr>
              <a:defRPr/>
            </a:pPr>
            <a:r>
              <a:rPr lang="ja-JP" altLang="en-US" b="1" dirty="0"/>
              <a:t>疾病・障害、</a:t>
            </a:r>
          </a:p>
          <a:p>
            <a:pPr>
              <a:defRPr/>
            </a:pPr>
            <a:r>
              <a:rPr lang="ja-JP" altLang="en-US" b="1" dirty="0"/>
              <a:t>経済的困難</a:t>
            </a:r>
          </a:p>
        </p:txBody>
      </p:sp>
      <p:sp>
        <p:nvSpPr>
          <p:cNvPr id="290841" name="AutoShape 25"/>
          <p:cNvSpPr>
            <a:spLocks noChangeArrowheads="1"/>
          </p:cNvSpPr>
          <p:nvPr/>
        </p:nvSpPr>
        <p:spPr bwMode="auto">
          <a:xfrm>
            <a:off x="2624140" y="5483212"/>
            <a:ext cx="3024187" cy="863600"/>
          </a:xfrm>
          <a:prstGeom prst="upArrowCallout">
            <a:avLst>
              <a:gd name="adj1" fmla="val 87546"/>
              <a:gd name="adj2" fmla="val 87546"/>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養護者への支援チーム</a:t>
            </a:r>
          </a:p>
        </p:txBody>
      </p:sp>
      <p:sp>
        <p:nvSpPr>
          <p:cNvPr id="290842" name="Text Box 26"/>
          <p:cNvSpPr txBox="1">
            <a:spLocks noChangeArrowheads="1"/>
          </p:cNvSpPr>
          <p:nvPr/>
        </p:nvSpPr>
        <p:spPr bwMode="auto">
          <a:xfrm>
            <a:off x="5573713" y="2925752"/>
            <a:ext cx="3319462" cy="1798637"/>
          </a:xfrm>
          <a:prstGeom prst="rect">
            <a:avLst/>
          </a:prstGeom>
          <a:noFill/>
          <a:ln w="9525">
            <a:solidFill>
              <a:schemeClr val="tx1"/>
            </a:solidFill>
            <a:miter lim="800000"/>
            <a:headEnd/>
            <a:tailEnd/>
          </a:ln>
        </p:spPr>
        <p:txBody>
          <a:bodyPr>
            <a:spAutoFit/>
          </a:bodyPr>
          <a:lstStyle/>
          <a:p>
            <a:pPr algn="l"/>
            <a:r>
              <a:rPr lang="ja-JP" altLang="en-US"/>
              <a:t>区市町村・包括センターは事実確認を行い、高齢者及び養護者の支援チームをコーディネートしながら虐待対応を行っていく</a:t>
            </a:r>
          </a:p>
        </p:txBody>
      </p:sp>
      <p:sp>
        <p:nvSpPr>
          <p:cNvPr id="290843" name="Oval 7"/>
          <p:cNvSpPr>
            <a:spLocks noChangeArrowheads="1"/>
          </p:cNvSpPr>
          <p:nvPr/>
        </p:nvSpPr>
        <p:spPr bwMode="auto">
          <a:xfrm>
            <a:off x="169865" y="4618027"/>
            <a:ext cx="2657475" cy="962025"/>
          </a:xfrm>
          <a:prstGeom prst="ellipse">
            <a:avLst/>
          </a:prstGeom>
          <a:solidFill>
            <a:schemeClr val="bg1"/>
          </a:solidFill>
          <a:ln w="9525">
            <a:solidFill>
              <a:schemeClr val="tx1"/>
            </a:solidFill>
            <a:round/>
            <a:headEnd/>
            <a:tailEnd/>
          </a:ln>
        </p:spPr>
        <p:txBody>
          <a:bodyPr wrap="none" anchor="ctr"/>
          <a:lstStyle/>
          <a:p>
            <a:r>
              <a:rPr lang="ja-JP" altLang="en-US" sz="1600" b="1" dirty="0"/>
              <a:t>区市町村・包括センター</a:t>
            </a:r>
          </a:p>
        </p:txBody>
      </p:sp>
      <p:sp>
        <p:nvSpPr>
          <p:cNvPr id="37904" name="テキスト ボックス 27"/>
          <p:cNvSpPr txBox="1">
            <a:spLocks noChangeArrowheads="1"/>
          </p:cNvSpPr>
          <p:nvPr/>
        </p:nvSpPr>
        <p:spPr bwMode="auto">
          <a:xfrm>
            <a:off x="311150" y="-27000"/>
            <a:ext cx="8572500" cy="646112"/>
          </a:xfrm>
          <a:prstGeom prst="rect">
            <a:avLst/>
          </a:prstGeom>
          <a:noFill/>
          <a:ln w="9525">
            <a:noFill/>
            <a:miter lim="800000"/>
            <a:headEnd/>
            <a:tailEnd/>
          </a:ln>
        </p:spPr>
        <p:txBody>
          <a:bodyPr>
            <a:spAutoFit/>
          </a:bodyPr>
          <a:lstStyle/>
          <a:p>
            <a:r>
              <a:rPr lang="ja-JP" altLang="en-US" sz="3600">
                <a:solidFill>
                  <a:schemeClr val="tx2"/>
                </a:solidFill>
                <a:latin typeface="HG丸ｺﾞｼｯｸM-PRO" pitchFamily="50" charset="-128"/>
                <a:ea typeface="HG丸ｺﾞｼｯｸM-PRO" pitchFamily="50" charset="-128"/>
              </a:rPr>
              <a:t>養護者による高齢者虐待の対応イメージ</a:t>
            </a:r>
          </a:p>
        </p:txBody>
      </p:sp>
      <p:sp>
        <p:nvSpPr>
          <p:cNvPr id="32785" name="テキスト ボックス 29"/>
          <p:cNvSpPr txBox="1">
            <a:spLocks noChangeArrowheads="1"/>
          </p:cNvSpPr>
          <p:nvPr/>
        </p:nvSpPr>
        <p:spPr bwMode="auto">
          <a:xfrm>
            <a:off x="1012825" y="844539"/>
            <a:ext cx="4064000" cy="1108075"/>
          </a:xfrm>
          <a:prstGeom prst="rect">
            <a:avLst/>
          </a:prstGeom>
          <a:noFill/>
          <a:ln w="9525">
            <a:solidFill>
              <a:schemeClr val="tx1"/>
            </a:solidFill>
            <a:miter lim="800000"/>
            <a:headEnd/>
            <a:tailEnd/>
          </a:ln>
        </p:spPr>
        <p:txBody>
          <a:bodyPr>
            <a:spAutoFit/>
          </a:bodyPr>
          <a:lstStyle/>
          <a:p>
            <a:pPr algn="l"/>
            <a:r>
              <a:rPr lang="ja-JP" altLang="en-US" dirty="0"/>
              <a:t>ケアマネジャー・介護サービス事業者、民生委員、近隣住民、病院関係者等</a:t>
            </a:r>
            <a:endParaRPr lang="en-US" altLang="ja-JP" dirty="0"/>
          </a:p>
        </p:txBody>
      </p:sp>
      <p:sp>
        <p:nvSpPr>
          <p:cNvPr id="290840" name="AutoShape 24"/>
          <p:cNvSpPr>
            <a:spLocks noChangeArrowheads="1"/>
          </p:cNvSpPr>
          <p:nvPr/>
        </p:nvSpPr>
        <p:spPr bwMode="auto">
          <a:xfrm>
            <a:off x="1908175" y="2089137"/>
            <a:ext cx="3086100" cy="908050"/>
          </a:xfrm>
          <a:prstGeom prst="downArrowCallout">
            <a:avLst>
              <a:gd name="adj1" fmla="val 81283"/>
              <a:gd name="adj2" fmla="val 81283"/>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高齢者の支援チーム</a:t>
            </a:r>
          </a:p>
        </p:txBody>
      </p:sp>
      <p:grpSp>
        <p:nvGrpSpPr>
          <p:cNvPr id="4" name="グループ化 34"/>
          <p:cNvGrpSpPr>
            <a:grpSpLocks/>
          </p:cNvGrpSpPr>
          <p:nvPr/>
        </p:nvGrpSpPr>
        <p:grpSpPr bwMode="auto">
          <a:xfrm>
            <a:off x="705833" y="2771762"/>
            <a:ext cx="1418242" cy="1727200"/>
            <a:chOff x="705833" y="2997200"/>
            <a:chExt cx="1418242" cy="1727200"/>
          </a:xfrm>
        </p:grpSpPr>
        <p:cxnSp>
          <p:nvCxnSpPr>
            <p:cNvPr id="32" name="直線矢印コネクタ 31"/>
            <p:cNvCxnSpPr/>
            <p:nvPr/>
          </p:nvCxnSpPr>
          <p:spPr>
            <a:xfrm rot="5400000">
              <a:off x="756444" y="3356769"/>
              <a:ext cx="1727200" cy="1008062"/>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3" name="テキスト ボックス 32"/>
            <p:cNvSpPr txBox="1">
              <a:spLocks noChangeArrowheads="1"/>
            </p:cNvSpPr>
            <p:nvPr/>
          </p:nvSpPr>
          <p:spPr bwMode="auto">
            <a:xfrm>
              <a:off x="705833" y="3429000"/>
              <a:ext cx="748923" cy="430887"/>
            </a:xfrm>
            <a:prstGeom prst="rect">
              <a:avLst/>
            </a:prstGeom>
            <a:noFill/>
            <a:ln w="9525">
              <a:noFill/>
              <a:miter lim="800000"/>
              <a:headEnd/>
              <a:tailEnd/>
            </a:ln>
          </p:spPr>
          <p:txBody>
            <a:bodyPr wrap="none">
              <a:spAutoFit/>
            </a:bodyPr>
            <a:lstStyle/>
            <a:p>
              <a:r>
                <a:rPr lang="ja-JP" altLang="en-US"/>
                <a:t>連携</a:t>
              </a:r>
            </a:p>
          </p:txBody>
        </p:sp>
      </p:grpSp>
      <p:grpSp>
        <p:nvGrpSpPr>
          <p:cNvPr id="5" name="グループ化 35"/>
          <p:cNvGrpSpPr>
            <a:grpSpLocks/>
          </p:cNvGrpSpPr>
          <p:nvPr/>
        </p:nvGrpSpPr>
        <p:grpSpPr bwMode="auto">
          <a:xfrm>
            <a:off x="1351945" y="5651487"/>
            <a:ext cx="1203930" cy="719812"/>
            <a:chOff x="1351945" y="5876925"/>
            <a:chExt cx="1203930" cy="719812"/>
          </a:xfrm>
        </p:grpSpPr>
        <p:cxnSp>
          <p:nvCxnSpPr>
            <p:cNvPr id="34" name="直線矢印コネクタ 33"/>
            <p:cNvCxnSpPr/>
            <p:nvPr/>
          </p:nvCxnSpPr>
          <p:spPr>
            <a:xfrm>
              <a:off x="1763713" y="5876925"/>
              <a:ext cx="792162" cy="504825"/>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1" name="テキスト ボックス 34"/>
            <p:cNvSpPr txBox="1">
              <a:spLocks noChangeArrowheads="1"/>
            </p:cNvSpPr>
            <p:nvPr/>
          </p:nvSpPr>
          <p:spPr bwMode="auto">
            <a:xfrm>
              <a:off x="1351945" y="6165850"/>
              <a:ext cx="748923" cy="430887"/>
            </a:xfrm>
            <a:prstGeom prst="rect">
              <a:avLst/>
            </a:prstGeom>
            <a:noFill/>
            <a:ln w="9525">
              <a:noFill/>
              <a:miter lim="800000"/>
              <a:headEnd/>
              <a:tailEnd/>
            </a:ln>
          </p:spPr>
          <p:txBody>
            <a:bodyPr wrap="none">
              <a:spAutoFit/>
            </a:bodyPr>
            <a:lstStyle/>
            <a:p>
              <a:r>
                <a:rPr lang="ja-JP" altLang="en-US"/>
                <a:t>連携</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0838"/>
                                        </p:tgtEl>
                                        <p:attrNameLst>
                                          <p:attrName>style.visibility</p:attrName>
                                        </p:attrNameLst>
                                      </p:cBhvr>
                                      <p:to>
                                        <p:strVal val="visible"/>
                                      </p:to>
                                    </p:set>
                                    <p:animEffect transition="in" filter="blinds(horizontal)">
                                      <p:cBhvr>
                                        <p:cTn id="7" dur="500"/>
                                        <p:tgtEl>
                                          <p:spTgt spid="2908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0839"/>
                                        </p:tgtEl>
                                        <p:attrNameLst>
                                          <p:attrName>style.visibility</p:attrName>
                                        </p:attrNameLst>
                                      </p:cBhvr>
                                      <p:to>
                                        <p:strVal val="visible"/>
                                      </p:to>
                                    </p:set>
                                    <p:animEffect transition="in" filter="box(in)">
                                      <p:cBhvr>
                                        <p:cTn id="12" dur="500"/>
                                        <p:tgtEl>
                                          <p:spTgt spid="2908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0843"/>
                                        </p:tgtEl>
                                        <p:attrNameLst>
                                          <p:attrName>style.visibility</p:attrName>
                                        </p:attrNameLst>
                                      </p:cBhvr>
                                      <p:to>
                                        <p:strVal val="visible"/>
                                      </p:to>
                                    </p:set>
                                    <p:animEffect transition="in" filter="blinds(horizontal)">
                                      <p:cBhvr>
                                        <p:cTn id="22" dur="500"/>
                                        <p:tgtEl>
                                          <p:spTgt spid="2908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0835"/>
                                        </p:tgtEl>
                                        <p:attrNameLst>
                                          <p:attrName>style.visibility</p:attrName>
                                        </p:attrNameLst>
                                      </p:cBhvr>
                                      <p:to>
                                        <p:strVal val="visible"/>
                                      </p:to>
                                    </p:set>
                                    <p:animEffect transition="in" filter="blinds(horizontal)">
                                      <p:cBhvr>
                                        <p:cTn id="27" dur="500"/>
                                        <p:tgtEl>
                                          <p:spTgt spid="2908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90836"/>
                                        </p:tgtEl>
                                        <p:attrNameLst>
                                          <p:attrName>style.visibility</p:attrName>
                                        </p:attrNameLst>
                                      </p:cBhvr>
                                      <p:to>
                                        <p:strVal val="visible"/>
                                      </p:to>
                                    </p:set>
                                    <p:animEffect transition="in" filter="blinds(horizontal)">
                                      <p:cBhvr>
                                        <p:cTn id="30" dur="500"/>
                                        <p:tgtEl>
                                          <p:spTgt spid="290836"/>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290842"/>
                                        </p:tgtEl>
                                        <p:attrNameLst>
                                          <p:attrName>style.visibility</p:attrName>
                                        </p:attrNameLst>
                                      </p:cBhvr>
                                      <p:to>
                                        <p:strVal val="visible"/>
                                      </p:to>
                                    </p:set>
                                    <p:anim calcmode="lin" valueType="num">
                                      <p:cBhvr additive="base">
                                        <p:cTn id="33" dur="500" fill="hold"/>
                                        <p:tgtEl>
                                          <p:spTgt spid="290842"/>
                                        </p:tgtEl>
                                        <p:attrNameLst>
                                          <p:attrName>ppt_x</p:attrName>
                                        </p:attrNameLst>
                                      </p:cBhvr>
                                      <p:tavLst>
                                        <p:tav tm="0">
                                          <p:val>
                                            <p:strVal val="#ppt_x"/>
                                          </p:val>
                                        </p:tav>
                                        <p:tav tm="100000">
                                          <p:val>
                                            <p:strVal val="#ppt_x"/>
                                          </p:val>
                                        </p:tav>
                                      </p:tavLst>
                                    </p:anim>
                                    <p:anim calcmode="lin" valueType="num">
                                      <p:cBhvr additive="base">
                                        <p:cTn id="34" dur="500" fill="hold"/>
                                        <p:tgtEl>
                                          <p:spTgt spid="29084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90840"/>
                                        </p:tgtEl>
                                        <p:attrNameLst>
                                          <p:attrName>style.visibility</p:attrName>
                                        </p:attrNameLst>
                                      </p:cBhvr>
                                      <p:to>
                                        <p:strVal val="visible"/>
                                      </p:to>
                                    </p:set>
                                    <p:animEffect transition="in" filter="blinds(horizontal)">
                                      <p:cBhvr>
                                        <p:cTn id="39" dur="500"/>
                                        <p:tgtEl>
                                          <p:spTgt spid="290840"/>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32785"/>
                                        </p:tgtEl>
                                        <p:attrNameLst>
                                          <p:attrName>style.visibility</p:attrName>
                                        </p:attrNameLst>
                                      </p:cBhvr>
                                      <p:to>
                                        <p:strVal val="visible"/>
                                      </p:to>
                                    </p:set>
                                    <p:animEffect transition="in" filter="strips(downRight)">
                                      <p:cBhvr>
                                        <p:cTn id="42" dur="500"/>
                                        <p:tgtEl>
                                          <p:spTgt spid="32785"/>
                                        </p:tgtEl>
                                      </p:cBhvr>
                                    </p:animEffect>
                                  </p:childTnLst>
                                </p:cTn>
                              </p:par>
                              <p:par>
                                <p:cTn id="43" presetID="22" presetClass="entr" presetSubtype="4"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290838"/>
                                        </p:tgtEl>
                                      </p:cBhvr>
                                    </p:animEffect>
                                    <p:set>
                                      <p:cBhvr>
                                        <p:cTn id="50" dur="1" fill="hold">
                                          <p:stCondLst>
                                            <p:cond delay="499"/>
                                          </p:stCondLst>
                                        </p:cTn>
                                        <p:tgtEl>
                                          <p:spTgt spid="29083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0841"/>
                                        </p:tgtEl>
                                        <p:attrNameLst>
                                          <p:attrName>style.visibility</p:attrName>
                                        </p:attrNameLst>
                                      </p:cBhvr>
                                      <p:to>
                                        <p:strVal val="visible"/>
                                      </p:to>
                                    </p:set>
                                    <p:anim calcmode="lin" valueType="num">
                                      <p:cBhvr additive="base">
                                        <p:cTn id="55" dur="500" fill="hold"/>
                                        <p:tgtEl>
                                          <p:spTgt spid="290841"/>
                                        </p:tgtEl>
                                        <p:attrNameLst>
                                          <p:attrName>ppt_x</p:attrName>
                                        </p:attrNameLst>
                                      </p:cBhvr>
                                      <p:tavLst>
                                        <p:tav tm="0">
                                          <p:val>
                                            <p:strVal val="#ppt_x"/>
                                          </p:val>
                                        </p:tav>
                                        <p:tav tm="100000">
                                          <p:val>
                                            <p:strVal val="#ppt_x"/>
                                          </p:val>
                                        </p:tav>
                                      </p:tavLst>
                                    </p:anim>
                                    <p:anim calcmode="lin" valueType="num">
                                      <p:cBhvr additive="base">
                                        <p:cTn id="56" dur="500" fill="hold"/>
                                        <p:tgtEl>
                                          <p:spTgt spid="290841"/>
                                        </p:tgtEl>
                                        <p:attrNameLst>
                                          <p:attrName>ppt_y</p:attrName>
                                        </p:attrNameLst>
                                      </p:cBhvr>
                                      <p:tavLst>
                                        <p:tav tm="0">
                                          <p:val>
                                            <p:strVal val="1+#ppt_h/2"/>
                                          </p:val>
                                        </p:tav>
                                        <p:tav tm="100000">
                                          <p:val>
                                            <p:strVal val="#ppt_y"/>
                                          </p:val>
                                        </p:tav>
                                      </p:tavLst>
                                    </p:anim>
                                  </p:childTnLst>
                                </p:cTn>
                              </p:par>
                              <p:par>
                                <p:cTn id="57" presetID="2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290839"/>
                                        </p:tgtEl>
                                      </p:cBhvr>
                                    </p:animEffect>
                                    <p:set>
                                      <p:cBhvr>
                                        <p:cTn id="64" dur="1" fill="hold">
                                          <p:stCondLst>
                                            <p:cond delay="499"/>
                                          </p:stCondLst>
                                        </p:cTn>
                                        <p:tgtEl>
                                          <p:spTgt spid="290839"/>
                                        </p:tgtEl>
                                        <p:attrNameLst>
                                          <p:attrName>style.visibility</p:attrName>
                                        </p:attrNameLst>
                                      </p:cBhvr>
                                      <p:to>
                                        <p:strVal val="hidden"/>
                                      </p:to>
                                    </p:set>
                                  </p:childTnLst>
                                </p:cTn>
                              </p:par>
                              <p:par>
                                <p:cTn id="65" presetID="3" presetClass="exit" presetSubtype="10" fill="hold" nodeType="withEffect">
                                  <p:stCondLst>
                                    <p:cond delay="0"/>
                                  </p:stCondLst>
                                  <p:childTnLst>
                                    <p:animEffect transition="out" filter="blinds(horizontal)">
                                      <p:cBhvr>
                                        <p:cTn id="66" dur="500"/>
                                        <p:tgtEl>
                                          <p:spTgt spid="2"/>
                                        </p:tgtEl>
                                      </p:cBhvr>
                                    </p:animEffect>
                                    <p:set>
                                      <p:cBhvr>
                                        <p:cTn id="6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35" grpId="0" animBg="1"/>
      <p:bldP spid="290836" grpId="0" animBg="1"/>
      <p:bldP spid="290838" grpId="0" animBg="1"/>
      <p:bldP spid="290838" grpId="1" animBg="1"/>
      <p:bldP spid="290839" grpId="0" animBg="1"/>
      <p:bldP spid="290839" grpId="1" animBg="1"/>
      <p:bldP spid="290841" grpId="0" animBg="1"/>
      <p:bldP spid="290842" grpId="0" animBg="1"/>
      <p:bldP spid="290843" grpId="0" animBg="1"/>
      <p:bldP spid="32785" grpId="0" animBg="1"/>
      <p:bldP spid="29084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タイトル 1"/>
          <p:cNvSpPr>
            <a:spLocks noGrp="1"/>
          </p:cNvSpPr>
          <p:nvPr>
            <p:ph type="title"/>
          </p:nvPr>
        </p:nvSpPr>
        <p:spPr>
          <a:xfrm>
            <a:off x="457200" y="485775"/>
            <a:ext cx="8229600" cy="1143000"/>
          </a:xfrm>
        </p:spPr>
        <p:txBody>
          <a:bodyPr/>
          <a:lstStyle/>
          <a:p>
            <a:r>
              <a:rPr lang="ja-JP" altLang="en-US"/>
              <a:t>「緊急性」を意識する</a:t>
            </a:r>
          </a:p>
        </p:txBody>
      </p:sp>
      <p:sp>
        <p:nvSpPr>
          <p:cNvPr id="38915" name="コンテンツ プレースホルダ 2"/>
          <p:cNvSpPr>
            <a:spLocks noGrp="1"/>
          </p:cNvSpPr>
          <p:nvPr>
            <p:ph idx="1"/>
          </p:nvPr>
        </p:nvSpPr>
        <p:spPr>
          <a:xfrm>
            <a:off x="179390" y="1611315"/>
            <a:ext cx="9145587" cy="4389437"/>
          </a:xfrm>
        </p:spPr>
        <p:txBody>
          <a:bodyPr/>
          <a:lstStyle/>
          <a:p>
            <a:r>
              <a:rPr lang="ja-JP" altLang="en-US" dirty="0"/>
              <a:t>「緊急対応」は</a:t>
            </a:r>
            <a:r>
              <a:rPr lang="en-US" altLang="ja-JP" dirty="0"/>
              <a:t>110</a:t>
            </a:r>
            <a:r>
              <a:rPr lang="ja-JP" altLang="en-US" dirty="0"/>
              <a:t>番対応、</a:t>
            </a:r>
            <a:r>
              <a:rPr lang="en-US" altLang="ja-JP" dirty="0"/>
              <a:t>119</a:t>
            </a:r>
            <a:r>
              <a:rPr lang="ja-JP" altLang="en-US" dirty="0"/>
              <a:t>番対応だけではない</a:t>
            </a:r>
            <a:endParaRPr lang="en-US" altLang="ja-JP" dirty="0"/>
          </a:p>
          <a:p>
            <a:pPr lvl="1"/>
            <a:r>
              <a:rPr lang="ja-JP" altLang="en-US" dirty="0"/>
              <a:t>「何かあってから」ではなく「何か起こる前」をとらえる</a:t>
            </a:r>
            <a:endParaRPr lang="en-US" altLang="ja-JP" dirty="0"/>
          </a:p>
          <a:p>
            <a:pPr lvl="2"/>
            <a:r>
              <a:rPr lang="ja-JP" altLang="en-US" dirty="0"/>
              <a:t>分離・保護の必要性</a:t>
            </a:r>
            <a:endParaRPr lang="en-US" altLang="ja-JP" dirty="0"/>
          </a:p>
          <a:p>
            <a:pPr lvl="2"/>
            <a:r>
              <a:rPr lang="ja-JP" altLang="en-US" sz="2000" dirty="0"/>
              <a:t>生命・生活存続のための、そのほかの緊急対応の必要性</a:t>
            </a:r>
            <a:endParaRPr lang="en-US" altLang="ja-JP" sz="2000" dirty="0"/>
          </a:p>
          <a:p>
            <a:pPr lvl="2"/>
            <a:r>
              <a:rPr lang="ja-JP" altLang="en-US" dirty="0"/>
              <a:t>高齢者の財産の保護等の必要性</a:t>
            </a:r>
            <a:endParaRPr lang="en-US" altLang="ja-JP" dirty="0"/>
          </a:p>
          <a:p>
            <a:pPr lvl="2"/>
            <a:endParaRPr lang="en-US" altLang="ja-JP" dirty="0"/>
          </a:p>
          <a:p>
            <a:r>
              <a:rPr lang="ja-JP" altLang="en-US" sz="2400" dirty="0"/>
              <a:t>緊急対応について例示されているものだけを緊急性の目安に　するではなく、「本人の心身の状況」「養護者の心身の状況」「周囲の環境」の関係を</a:t>
            </a:r>
            <a:r>
              <a:rPr lang="ja-JP" altLang="en-US" sz="2400" b="1" dirty="0">
                <a:solidFill>
                  <a:srgbClr val="FF0000"/>
                </a:solidFill>
              </a:rPr>
              <a:t>総合的に</a:t>
            </a:r>
            <a:r>
              <a:rPr lang="ja-JP" altLang="en-US" sz="2400" dirty="0"/>
              <a:t>とらえて、柔軟に緊急性を　予測することが大切</a:t>
            </a:r>
            <a:endParaRPr lang="en-US" altLang="ja-JP" sz="2400"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52000" y="477000"/>
            <a:ext cx="8434800" cy="1143000"/>
          </a:xfrm>
        </p:spPr>
        <p:txBody>
          <a:bodyPr>
            <a:normAutofit fontScale="90000"/>
          </a:bodyPr>
          <a:lstStyle/>
          <a:p>
            <a:pPr eaLnBrk="1" fontAlgn="auto" hangingPunct="1">
              <a:spcAft>
                <a:spcPts val="0"/>
              </a:spcAft>
              <a:defRPr/>
            </a:pPr>
            <a:r>
              <a:rPr lang="ja-JP" altLang="en-US" sz="4000" dirty="0"/>
              <a:t>高齢者虐待防止法で認められている</a:t>
            </a:r>
            <a:br>
              <a:rPr lang="ja-JP" altLang="en-US" sz="4000" dirty="0"/>
            </a:br>
            <a:r>
              <a:rPr lang="ja-JP" altLang="en-US" sz="4000" dirty="0"/>
              <a:t>　　　　　　　　　区市町村権限の行使</a:t>
            </a:r>
          </a:p>
        </p:txBody>
      </p:sp>
      <p:sp>
        <p:nvSpPr>
          <p:cNvPr id="79875" name="Rectangle 3"/>
          <p:cNvSpPr>
            <a:spLocks noGrp="1" noChangeArrowheads="1"/>
          </p:cNvSpPr>
          <p:nvPr>
            <p:ph idx="1"/>
          </p:nvPr>
        </p:nvSpPr>
        <p:spPr>
          <a:xfrm>
            <a:off x="246856" y="1982421"/>
            <a:ext cx="8646321" cy="3886200"/>
          </a:xfrm>
        </p:spPr>
        <p:txBody>
          <a:bodyPr/>
          <a:lstStyle/>
          <a:p>
            <a:pPr eaLnBrk="1" hangingPunct="1"/>
            <a:r>
              <a:rPr lang="ja-JP" altLang="en-US" sz="2400" dirty="0"/>
              <a:t>老人福祉法上のやむを得ない事由による措置及びそのための居室の確保（第９条</a:t>
            </a:r>
            <a:r>
              <a:rPr lang="en-US" altLang="ja-JP" sz="2400" dirty="0"/>
              <a:t>2</a:t>
            </a:r>
            <a:r>
              <a:rPr lang="ja-JP" altLang="en-US" sz="2400" dirty="0"/>
              <a:t>項、第</a:t>
            </a:r>
            <a:r>
              <a:rPr lang="en-US" altLang="ja-JP" sz="2400" dirty="0"/>
              <a:t>10</a:t>
            </a:r>
            <a:r>
              <a:rPr lang="ja-JP" altLang="en-US" sz="2400" dirty="0"/>
              <a:t>条）</a:t>
            </a:r>
          </a:p>
          <a:p>
            <a:pPr lvl="2" eaLnBrk="1" hangingPunct="1"/>
            <a:r>
              <a:rPr lang="ja-JP" altLang="en-US" sz="1800" dirty="0"/>
              <a:t>施設入所だけでなくショートステイやデイサービス等も可</a:t>
            </a:r>
          </a:p>
          <a:p>
            <a:pPr lvl="2" eaLnBrk="1" hangingPunct="1"/>
            <a:r>
              <a:rPr lang="ja-JP" altLang="en-US" sz="1800" dirty="0"/>
              <a:t>本人の同意は要、家族の同意は不要</a:t>
            </a:r>
          </a:p>
          <a:p>
            <a:pPr lvl="2" eaLnBrk="1" hangingPunct="1"/>
            <a:r>
              <a:rPr lang="ja-JP" altLang="en-US" sz="1800" dirty="0"/>
              <a:t>独居認知症の人、このままでは虐待になりそうな事例にも措置は適用可</a:t>
            </a:r>
          </a:p>
          <a:p>
            <a:pPr eaLnBrk="1" hangingPunct="1"/>
            <a:r>
              <a:rPr lang="ja-JP" altLang="en-US" sz="2400" dirty="0"/>
              <a:t>面会制限（第</a:t>
            </a:r>
            <a:r>
              <a:rPr lang="en-US" altLang="ja-JP" sz="2400" dirty="0"/>
              <a:t>13</a:t>
            </a:r>
            <a:r>
              <a:rPr lang="ja-JP" altLang="en-US" sz="2400" dirty="0"/>
              <a:t>条） </a:t>
            </a:r>
            <a:endParaRPr lang="en-US" altLang="ja-JP" sz="2400" dirty="0"/>
          </a:p>
          <a:p>
            <a:pPr eaLnBrk="1" hangingPunct="1"/>
            <a:r>
              <a:rPr lang="ja-JP" altLang="en-US" sz="2400" dirty="0"/>
              <a:t>立入調査及び警察署長への援助要請（第</a:t>
            </a:r>
            <a:r>
              <a:rPr lang="en-US" altLang="ja-JP" sz="2400" dirty="0"/>
              <a:t>11</a:t>
            </a:r>
            <a:r>
              <a:rPr lang="ja-JP" altLang="en-US" sz="2400" dirty="0" err="1"/>
              <a:t>、</a:t>
            </a:r>
            <a:r>
              <a:rPr lang="en-US" altLang="ja-JP" sz="2400" dirty="0"/>
              <a:t>12</a:t>
            </a:r>
            <a:r>
              <a:rPr lang="ja-JP" altLang="en-US" sz="2400" dirty="0"/>
              <a:t>条）</a:t>
            </a:r>
            <a:endParaRPr lang="en-US" altLang="ja-JP" sz="2400" dirty="0"/>
          </a:p>
          <a:p>
            <a:pPr eaLnBrk="1" hangingPunct="1">
              <a:buFont typeface="Wingdings" panose="05000000000000000000" pitchFamily="2" charset="2"/>
              <a:buNone/>
            </a:pPr>
            <a:r>
              <a:rPr lang="ja-JP" altLang="en-US" sz="2400" dirty="0"/>
              <a:t>　　　</a:t>
            </a:r>
            <a:r>
              <a:rPr lang="ja-JP" altLang="en-US" sz="2400" dirty="0">
                <a:solidFill>
                  <a:srgbClr val="FF0000"/>
                </a:solidFill>
              </a:rPr>
              <a:t>　「生命・身体に重大な危険が生じているおそれ」</a:t>
            </a:r>
          </a:p>
          <a:p>
            <a:pPr eaLnBrk="1" hangingPunct="1"/>
            <a:r>
              <a:rPr lang="ja-JP" altLang="en-US" sz="2400" dirty="0"/>
              <a:t>成年後見制度の区市町村長申立（第</a:t>
            </a:r>
            <a:r>
              <a:rPr lang="en-US" altLang="ja-JP" sz="2400" dirty="0"/>
              <a:t>9</a:t>
            </a:r>
            <a:r>
              <a:rPr lang="ja-JP" altLang="en-US" sz="2400" dirty="0"/>
              <a:t>条</a:t>
            </a:r>
            <a:r>
              <a:rPr lang="en-US" altLang="ja-JP" sz="2400" dirty="0"/>
              <a:t>2</a:t>
            </a:r>
            <a:r>
              <a:rPr lang="ja-JP" altLang="en-US" sz="2400" dirty="0"/>
              <a:t>項）</a:t>
            </a:r>
          </a:p>
          <a:p>
            <a:pPr eaLnBrk="1" hangingPunct="1">
              <a:buFont typeface="Wingdings" panose="05000000000000000000" pitchFamily="2" charset="2"/>
              <a:buNone/>
            </a:pPr>
            <a:endParaRPr lang="ja-JP" altLang="en-US" sz="2400" dirty="0">
              <a:solidFill>
                <a:srgbClr val="FF0000"/>
              </a:solidFill>
            </a:endParaRPr>
          </a:p>
        </p:txBody>
      </p:sp>
    </p:spTree>
    <p:extLst>
      <p:ext uri="{BB962C8B-B14F-4D97-AF65-F5344CB8AC3E}">
        <p14:creationId xmlns:p14="http://schemas.microsoft.com/office/powerpoint/2010/main" val="211823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タイトル 1"/>
          <p:cNvSpPr>
            <a:spLocks noGrp="1"/>
          </p:cNvSpPr>
          <p:nvPr>
            <p:ph type="title"/>
          </p:nvPr>
        </p:nvSpPr>
        <p:spPr>
          <a:xfrm>
            <a:off x="457200" y="-27000"/>
            <a:ext cx="8472488" cy="1143000"/>
          </a:xfrm>
        </p:spPr>
        <p:txBody>
          <a:bodyPr/>
          <a:lstStyle/>
          <a:p>
            <a:r>
              <a:rPr lang="ja-JP" altLang="en-US"/>
              <a:t>虐待の程度に応じた対応方法</a:t>
            </a:r>
          </a:p>
        </p:txBody>
      </p:sp>
      <p:cxnSp>
        <p:nvCxnSpPr>
          <p:cNvPr id="8" name="直線コネクタ 7"/>
          <p:cNvCxnSpPr>
            <a:stCxn id="22" idx="2"/>
            <a:endCxn id="22" idx="0"/>
          </p:cNvCxnSpPr>
          <p:nvPr/>
        </p:nvCxnSpPr>
        <p:spPr>
          <a:xfrm rot="5400000" flipH="1" flipV="1">
            <a:off x="280988" y="2295512"/>
            <a:ext cx="3600450" cy="149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22" idx="0"/>
            <a:endCxn id="22" idx="4"/>
          </p:cNvCxnSpPr>
          <p:nvPr/>
        </p:nvCxnSpPr>
        <p:spPr>
          <a:xfrm rot="16200000" flipH="1">
            <a:off x="1778794" y="2296306"/>
            <a:ext cx="3600450" cy="1497012"/>
          </a:xfrm>
          <a:prstGeom prst="line">
            <a:avLst/>
          </a:prstGeom>
        </p:spPr>
        <p:style>
          <a:lnRef idx="1">
            <a:schemeClr val="accent1"/>
          </a:lnRef>
          <a:fillRef idx="0">
            <a:schemeClr val="accent1"/>
          </a:fillRef>
          <a:effectRef idx="0">
            <a:schemeClr val="accent1"/>
          </a:effectRef>
          <a:fontRef idx="minor">
            <a:schemeClr val="tx1"/>
          </a:fontRef>
        </p:style>
      </p:cxnSp>
      <p:sp>
        <p:nvSpPr>
          <p:cNvPr id="40965" name="Text Box 5"/>
          <p:cNvSpPr txBox="1">
            <a:spLocks noChangeArrowheads="1"/>
          </p:cNvSpPr>
          <p:nvPr/>
        </p:nvSpPr>
        <p:spPr bwMode="auto">
          <a:xfrm>
            <a:off x="4468813" y="4852977"/>
            <a:ext cx="4279900" cy="287337"/>
          </a:xfrm>
          <a:prstGeom prst="rect">
            <a:avLst/>
          </a:prstGeom>
          <a:noFill/>
          <a:ln w="9525">
            <a:noFill/>
            <a:miter lim="800000"/>
            <a:headEnd/>
            <a:tailEnd/>
          </a:ln>
        </p:spPr>
        <p:txBody>
          <a:bodyPr>
            <a:spAutoFit/>
          </a:bodyPr>
          <a:lstStyle/>
          <a:p>
            <a:pPr algn="r">
              <a:spcBef>
                <a:spcPct val="50000"/>
              </a:spcBef>
            </a:pPr>
            <a:r>
              <a:rPr lang="ja-JP" altLang="en-US" sz="1200" dirty="0"/>
              <a:t>東京都パンフレット「高齢者虐待防止と権利擁護」を参考に作成</a:t>
            </a:r>
          </a:p>
        </p:txBody>
      </p:sp>
      <p:sp>
        <p:nvSpPr>
          <p:cNvPr id="35" name="左矢印吹き出し 34"/>
          <p:cNvSpPr/>
          <p:nvPr/>
        </p:nvSpPr>
        <p:spPr>
          <a:xfrm>
            <a:off x="3132140" y="1370000"/>
            <a:ext cx="5761037" cy="635000"/>
          </a:xfrm>
          <a:prstGeom prst="leftArrowCallout">
            <a:avLst>
              <a:gd name="adj1" fmla="val 29572"/>
              <a:gd name="adj2" fmla="val 27286"/>
              <a:gd name="adj3" fmla="val 41001"/>
              <a:gd name="adj4" fmla="val 9189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状況に応じて警察や救急に連絡したり、やむを得ない措置等により高齢者本人を緊急避難させることが必要です</a:t>
            </a:r>
            <a:r>
              <a:rPr lang="ja-JP" altLang="en-US" sz="1600" dirty="0">
                <a:solidFill>
                  <a:schemeClr val="tx1"/>
                </a:solidFill>
                <a:latin typeface="HG丸ｺﾞｼｯｸM-PRO" pitchFamily="50" charset="-128"/>
              </a:rPr>
              <a:t>。</a:t>
            </a:r>
          </a:p>
        </p:txBody>
      </p:sp>
      <p:sp>
        <p:nvSpPr>
          <p:cNvPr id="36" name="左矢印吹き出し 35"/>
          <p:cNvSpPr/>
          <p:nvPr/>
        </p:nvSpPr>
        <p:spPr>
          <a:xfrm>
            <a:off x="3419475" y="2090725"/>
            <a:ext cx="5473700" cy="792162"/>
          </a:xfrm>
          <a:prstGeom prst="leftArrowCallout">
            <a:avLst>
              <a:gd name="adj1" fmla="val 25000"/>
              <a:gd name="adj2" fmla="val 25000"/>
              <a:gd name="adj3" fmla="val 25000"/>
              <a:gd name="adj4" fmla="val 93525"/>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専門職等のネットワークによる問題解決が必要です。区市町村による対応手段、事業所における対応マニュアルの整備が求められています。</a:t>
            </a:r>
          </a:p>
        </p:txBody>
      </p:sp>
      <p:sp>
        <p:nvSpPr>
          <p:cNvPr id="38" name="左矢印吹き出し 37"/>
          <p:cNvSpPr/>
          <p:nvPr/>
        </p:nvSpPr>
        <p:spPr>
          <a:xfrm>
            <a:off x="3995740" y="2932100"/>
            <a:ext cx="4897437" cy="1873250"/>
          </a:xfrm>
          <a:prstGeom prst="leftArrowCallout">
            <a:avLst>
              <a:gd name="adj1" fmla="val 23839"/>
              <a:gd name="adj2" fmla="val 18034"/>
              <a:gd name="adj3" fmla="val 18615"/>
              <a:gd name="adj4" fmla="val 8884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ケアマネジャーやサービス事業者等による家族への助言や情報提供、適切な介護サービスの利用による介護負担の軽減等が、介護者や家族へのサポートになることがあります。また、民生委員や近隣住民の見守りや声かけなど日常的なコミュニケーションが、不適切なケアを予防する上で効果的なこともあります。</a:t>
            </a:r>
          </a:p>
        </p:txBody>
      </p:sp>
      <p:sp>
        <p:nvSpPr>
          <p:cNvPr id="41" name="曲折矢印 40"/>
          <p:cNvSpPr/>
          <p:nvPr/>
        </p:nvSpPr>
        <p:spPr>
          <a:xfrm>
            <a:off x="1000125" y="1457312"/>
            <a:ext cx="1428750" cy="2857500"/>
          </a:xfrm>
          <a:prstGeom prst="bentArrow">
            <a:avLst>
              <a:gd name="adj1" fmla="val 11794"/>
              <a:gd name="adj2" fmla="val 16873"/>
              <a:gd name="adj3" fmla="val 25000"/>
              <a:gd name="adj4" fmla="val 43750"/>
            </a:avLst>
          </a:prstGeom>
          <a:solidFill>
            <a:srgbClr val="FF0000">
              <a:alpha val="4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35850" name="テキスト ボックス 41"/>
          <p:cNvSpPr txBox="1">
            <a:spLocks noChangeArrowheads="1"/>
          </p:cNvSpPr>
          <p:nvPr/>
        </p:nvSpPr>
        <p:spPr bwMode="auto">
          <a:xfrm>
            <a:off x="138351" y="1100125"/>
            <a:ext cx="861774" cy="3643312"/>
          </a:xfrm>
          <a:prstGeom prst="rect">
            <a:avLst/>
          </a:prstGeom>
          <a:noFill/>
          <a:ln w="9525">
            <a:noFill/>
            <a:miter lim="800000"/>
            <a:headEnd/>
            <a:tailEnd/>
          </a:ln>
        </p:spPr>
        <p:txBody>
          <a:bodyPr vert="eaVert">
            <a:spAutoFit/>
          </a:bodyPr>
          <a:lstStyle/>
          <a:p>
            <a:r>
              <a:rPr lang="ja-JP" altLang="en-US" b="1">
                <a:solidFill>
                  <a:srgbClr val="FF0000"/>
                </a:solidFill>
                <a:latin typeface="HG丸ｺﾞｼｯｸM-PRO" pitchFamily="50" charset="-128"/>
                <a:ea typeface="HG丸ｺﾞｼｯｸM-PRO" pitchFamily="50" charset="-128"/>
              </a:rPr>
              <a:t>「見守りと言う名の放置」にならないように・・・</a:t>
            </a:r>
          </a:p>
        </p:txBody>
      </p:sp>
      <p:cxnSp>
        <p:nvCxnSpPr>
          <p:cNvPr id="44" name="直線コネクタ 43"/>
          <p:cNvCxnSpPr/>
          <p:nvPr/>
        </p:nvCxnSpPr>
        <p:spPr>
          <a:xfrm>
            <a:off x="1322390" y="1462075"/>
            <a:ext cx="642937" cy="5000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1322388" y="1462076"/>
            <a:ext cx="642938" cy="50006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二等辺三角形 21"/>
          <p:cNvSpPr/>
          <p:nvPr/>
        </p:nvSpPr>
        <p:spPr>
          <a:xfrm>
            <a:off x="1331913" y="1244587"/>
            <a:ext cx="2995612" cy="3600450"/>
          </a:xfrm>
          <a:prstGeom prst="triangle">
            <a:avLst>
              <a:gd name="adj" fmla="val 5000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6" name="円/楕円 5"/>
          <p:cNvSpPr/>
          <p:nvPr/>
        </p:nvSpPr>
        <p:spPr>
          <a:xfrm>
            <a:off x="1331915" y="4629137"/>
            <a:ext cx="3024187" cy="503238"/>
          </a:xfrm>
          <a:prstGeom prst="ellipse">
            <a:avLst/>
          </a:prstGeom>
          <a:solidFill>
            <a:srgbClr val="EF95E9">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19" name="円/楕円 18"/>
          <p:cNvSpPr/>
          <p:nvPr/>
        </p:nvSpPr>
        <p:spPr>
          <a:xfrm>
            <a:off x="2051050" y="2959089"/>
            <a:ext cx="1512888" cy="288925"/>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20" name="円/楕円 19"/>
          <p:cNvSpPr/>
          <p:nvPr/>
        </p:nvSpPr>
        <p:spPr>
          <a:xfrm>
            <a:off x="2509838" y="1951025"/>
            <a:ext cx="647700" cy="144462"/>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5857" name="テキスト ボックス 31"/>
          <p:cNvSpPr txBox="1">
            <a:spLocks noChangeArrowheads="1"/>
          </p:cNvSpPr>
          <p:nvPr/>
        </p:nvSpPr>
        <p:spPr bwMode="auto">
          <a:xfrm>
            <a:off x="2300290" y="2279639"/>
            <a:ext cx="1062037" cy="430213"/>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要介入</a:t>
            </a:r>
            <a:endParaRPr lang="ja-JP" altLang="en-US" sz="1600" b="1">
              <a:latin typeface="HG丸ｺﾞｼｯｸM-PRO" pitchFamily="50" charset="-128"/>
              <a:ea typeface="HG丸ｺﾞｼｯｸM-PRO" pitchFamily="50" charset="-128"/>
            </a:endParaRPr>
          </a:p>
        </p:txBody>
      </p:sp>
      <p:sp>
        <p:nvSpPr>
          <p:cNvPr id="35858" name="テキスト ボックス 32"/>
          <p:cNvSpPr txBox="1">
            <a:spLocks noChangeArrowheads="1"/>
          </p:cNvSpPr>
          <p:nvPr/>
        </p:nvSpPr>
        <p:spPr bwMode="auto">
          <a:xfrm>
            <a:off x="2474915" y="1385875"/>
            <a:ext cx="714375" cy="584200"/>
          </a:xfrm>
          <a:prstGeom prst="rect">
            <a:avLst/>
          </a:prstGeom>
          <a:noFill/>
          <a:ln w="9525">
            <a:noFill/>
            <a:miter lim="800000"/>
            <a:headEnd/>
            <a:tailEnd/>
          </a:ln>
        </p:spPr>
        <p:txBody>
          <a:bodyPr>
            <a:spAutoFit/>
          </a:bodyPr>
          <a:lstStyle/>
          <a:p>
            <a:r>
              <a:rPr lang="ja-JP" altLang="en-US" sz="1600" b="1">
                <a:latin typeface="HG丸ｺﾞｼｯｸM-PRO" pitchFamily="50" charset="-128"/>
                <a:ea typeface="HG丸ｺﾞｼｯｸM-PRO" pitchFamily="50" charset="-128"/>
              </a:rPr>
              <a:t>緊急</a:t>
            </a:r>
            <a:endParaRPr lang="en-US" altLang="ja-JP" sz="1600" b="1">
              <a:latin typeface="HG丸ｺﾞｼｯｸM-PRO" pitchFamily="50" charset="-128"/>
              <a:ea typeface="HG丸ｺﾞｼｯｸM-PRO" pitchFamily="50" charset="-128"/>
            </a:endParaRPr>
          </a:p>
          <a:p>
            <a:r>
              <a:rPr lang="ja-JP" altLang="en-US" sz="1600" b="1">
                <a:latin typeface="HG丸ｺﾞｼｯｸM-PRO" pitchFamily="50" charset="-128"/>
                <a:ea typeface="HG丸ｺﾞｼｯｸM-PRO" pitchFamily="50" charset="-128"/>
              </a:rPr>
              <a:t>事態</a:t>
            </a:r>
            <a:endParaRPr lang="ja-JP" altLang="en-US" sz="1400" b="1">
              <a:latin typeface="HG丸ｺﾞｼｯｸM-PRO" pitchFamily="50" charset="-128"/>
              <a:ea typeface="HG丸ｺﾞｼｯｸM-PRO" pitchFamily="50" charset="-128"/>
            </a:endParaRPr>
          </a:p>
        </p:txBody>
      </p:sp>
      <p:sp>
        <p:nvSpPr>
          <p:cNvPr id="35859" name="テキスト ボックス 30"/>
          <p:cNvSpPr txBox="1">
            <a:spLocks noChangeArrowheads="1"/>
          </p:cNvSpPr>
          <p:nvPr/>
        </p:nvSpPr>
        <p:spPr bwMode="auto">
          <a:xfrm>
            <a:off x="1854202" y="3503600"/>
            <a:ext cx="1871663" cy="768350"/>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要見守り</a:t>
            </a:r>
            <a:endParaRPr lang="en-US" altLang="ja-JP" b="1">
              <a:latin typeface="HG丸ｺﾞｼｯｸM-PRO" pitchFamily="50" charset="-128"/>
              <a:ea typeface="HG丸ｺﾞｼｯｸM-PRO" pitchFamily="50" charset="-128"/>
            </a:endParaRPr>
          </a:p>
          <a:p>
            <a:r>
              <a:rPr lang="ja-JP" altLang="en-US" b="1">
                <a:latin typeface="HG丸ｺﾞｼｯｸM-PRO" pitchFamily="50" charset="-128"/>
                <a:ea typeface="HG丸ｺﾞｼｯｸM-PRO" pitchFamily="50" charset="-128"/>
              </a:rPr>
              <a:t>・支援</a:t>
            </a:r>
            <a:endParaRPr lang="ja-JP" altLang="en-US" sz="1600" b="1">
              <a:latin typeface="HG丸ｺﾞｼｯｸM-PRO" pitchFamily="50" charset="-128"/>
              <a:ea typeface="HG丸ｺﾞｼｯｸM-PRO" pitchFamily="50" charset="-128"/>
            </a:endParaRPr>
          </a:p>
        </p:txBody>
      </p:sp>
      <p:sp>
        <p:nvSpPr>
          <p:cNvPr id="47" name="角丸四角形 46"/>
          <p:cNvSpPr/>
          <p:nvPr/>
        </p:nvSpPr>
        <p:spPr>
          <a:xfrm>
            <a:off x="250825" y="5203812"/>
            <a:ext cx="8713788" cy="1081088"/>
          </a:xfrm>
          <a:prstGeom prst="roundRect">
            <a:avLst/>
          </a:prstGeom>
          <a:noFill/>
          <a:ln w="635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latin typeface="HG丸ｺﾞｼｯｸM-PRO" pitchFamily="50" charset="-128"/>
                <a:ea typeface="HG丸ｺﾞｼｯｸM-PRO" pitchFamily="50" charset="-128"/>
              </a:rPr>
              <a:t>「適切な役割分担」「評価」「モニタリング」が大切！</a:t>
            </a:r>
            <a:endParaRPr lang="en-US" altLang="ja-JP" sz="2400" b="1" dirty="0">
              <a:solidFill>
                <a:schemeClr val="tx1"/>
              </a:solidFill>
              <a:latin typeface="HG丸ｺﾞｼｯｸM-PRO" pitchFamily="50" charset="-128"/>
              <a:ea typeface="HG丸ｺﾞｼｯｸM-PRO" pitchFamily="50" charset="-128"/>
            </a:endParaRPr>
          </a:p>
          <a:p>
            <a:pPr>
              <a:defRPr/>
            </a:pPr>
            <a:r>
              <a:rPr lang="ja-JP" altLang="en-US" sz="1600" dirty="0">
                <a:solidFill>
                  <a:schemeClr val="tx1"/>
                </a:solidFill>
                <a:latin typeface="HG丸ｺﾞｼｯｸM-PRO" pitchFamily="50" charset="-128"/>
                <a:ea typeface="HG丸ｺﾞｼｯｸM-PRO" pitchFamily="50" charset="-128"/>
              </a:rPr>
              <a:t>（例）「誰が、何を、どのように関わるのか。どのようなことに気づいたら、どこ（誰）に、</a:t>
            </a:r>
            <a:endParaRPr lang="en-US" altLang="ja-JP" sz="1600" dirty="0">
              <a:solidFill>
                <a:schemeClr val="tx1"/>
              </a:solidFill>
              <a:latin typeface="HG丸ｺﾞｼｯｸM-PRO" pitchFamily="50" charset="-128"/>
              <a:ea typeface="HG丸ｺﾞｼｯｸM-PRO" pitchFamily="50" charset="-128"/>
            </a:endParaRPr>
          </a:p>
          <a:p>
            <a:pPr algn="l">
              <a:defRPr/>
            </a:pPr>
            <a:r>
              <a:rPr lang="ja-JP" altLang="en-US" sz="1600" dirty="0">
                <a:solidFill>
                  <a:schemeClr val="tx1"/>
                </a:solidFill>
                <a:latin typeface="HG丸ｺﾞｼｯｸM-PRO" pitchFamily="50" charset="-128"/>
                <a:ea typeface="HG丸ｺﾞｼｯｸM-PRO" pitchFamily="50" charset="-128"/>
              </a:rPr>
              <a:t>　　　どのような方法で連絡（報告）するのか。またその計画はいつまでか？」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58"/>
                                        </p:tgtEl>
                                        <p:attrNameLst>
                                          <p:attrName>style.visibility</p:attrName>
                                        </p:attrNameLst>
                                      </p:cBhvr>
                                      <p:to>
                                        <p:strVal val="visible"/>
                                      </p:to>
                                    </p:set>
                                    <p:anim calcmode="lin" valueType="num">
                                      <p:cBhvr additive="base">
                                        <p:cTn id="7" dur="500" fill="hold"/>
                                        <p:tgtEl>
                                          <p:spTgt spid="35858"/>
                                        </p:tgtEl>
                                        <p:attrNameLst>
                                          <p:attrName>ppt_x</p:attrName>
                                        </p:attrNameLst>
                                      </p:cBhvr>
                                      <p:tavLst>
                                        <p:tav tm="0">
                                          <p:val>
                                            <p:strVal val="#ppt_x"/>
                                          </p:val>
                                        </p:tav>
                                        <p:tav tm="100000">
                                          <p:val>
                                            <p:strVal val="#ppt_x"/>
                                          </p:val>
                                        </p:tav>
                                      </p:tavLst>
                                    </p:anim>
                                    <p:anim calcmode="lin" valueType="num">
                                      <p:cBhvr additive="base">
                                        <p:cTn id="8" dur="500" fill="hold"/>
                                        <p:tgtEl>
                                          <p:spTgt spid="358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857"/>
                                        </p:tgtEl>
                                        <p:attrNameLst>
                                          <p:attrName>style.visibility</p:attrName>
                                        </p:attrNameLst>
                                      </p:cBhvr>
                                      <p:to>
                                        <p:strVal val="visible"/>
                                      </p:to>
                                    </p:set>
                                    <p:anim calcmode="lin" valueType="num">
                                      <p:cBhvr additive="base">
                                        <p:cTn id="17" dur="500" fill="hold"/>
                                        <p:tgtEl>
                                          <p:spTgt spid="35857"/>
                                        </p:tgtEl>
                                        <p:attrNameLst>
                                          <p:attrName>ppt_x</p:attrName>
                                        </p:attrNameLst>
                                      </p:cBhvr>
                                      <p:tavLst>
                                        <p:tav tm="0">
                                          <p:val>
                                            <p:strVal val="#ppt_x"/>
                                          </p:val>
                                        </p:tav>
                                        <p:tav tm="100000">
                                          <p:val>
                                            <p:strVal val="#ppt_x"/>
                                          </p:val>
                                        </p:tav>
                                      </p:tavLst>
                                    </p:anim>
                                    <p:anim calcmode="lin" valueType="num">
                                      <p:cBhvr additive="base">
                                        <p:cTn id="18" dur="500" fill="hold"/>
                                        <p:tgtEl>
                                          <p:spTgt spid="3585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additive="base">
                                        <p:cTn id="21" dur="500" fill="hold"/>
                                        <p:tgtEl>
                                          <p:spTgt spid="36"/>
                                        </p:tgtEl>
                                        <p:attrNameLst>
                                          <p:attrName>ppt_x</p:attrName>
                                        </p:attrNameLst>
                                      </p:cBhvr>
                                      <p:tavLst>
                                        <p:tav tm="0">
                                          <p:val>
                                            <p:strVal val="#ppt_x"/>
                                          </p:val>
                                        </p:tav>
                                        <p:tav tm="100000">
                                          <p:val>
                                            <p:strVal val="#ppt_x"/>
                                          </p:val>
                                        </p:tav>
                                      </p:tavLst>
                                    </p:anim>
                                    <p:anim calcmode="lin" valueType="num">
                                      <p:cBhvr additive="base">
                                        <p:cTn id="2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859"/>
                                        </p:tgtEl>
                                        <p:attrNameLst>
                                          <p:attrName>style.visibility</p:attrName>
                                        </p:attrNameLst>
                                      </p:cBhvr>
                                      <p:to>
                                        <p:strVal val="visible"/>
                                      </p:to>
                                    </p:set>
                                    <p:anim calcmode="lin" valueType="num">
                                      <p:cBhvr additive="base">
                                        <p:cTn id="27" dur="500" fill="hold"/>
                                        <p:tgtEl>
                                          <p:spTgt spid="35859"/>
                                        </p:tgtEl>
                                        <p:attrNameLst>
                                          <p:attrName>ppt_x</p:attrName>
                                        </p:attrNameLst>
                                      </p:cBhvr>
                                      <p:tavLst>
                                        <p:tav tm="0">
                                          <p:val>
                                            <p:strVal val="#ppt_x"/>
                                          </p:val>
                                        </p:tav>
                                        <p:tav tm="100000">
                                          <p:val>
                                            <p:strVal val="#ppt_x"/>
                                          </p:val>
                                        </p:tav>
                                      </p:tavLst>
                                    </p:anim>
                                    <p:anim calcmode="lin" valueType="num">
                                      <p:cBhvr additive="base">
                                        <p:cTn id="28" dur="500" fill="hold"/>
                                        <p:tgtEl>
                                          <p:spTgt spid="3585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50"/>
                                        </p:tgtEl>
                                        <p:attrNameLst>
                                          <p:attrName>style.visibility</p:attrName>
                                        </p:attrNameLst>
                                      </p:cBhvr>
                                      <p:to>
                                        <p:strVal val="visible"/>
                                      </p:to>
                                    </p:set>
                                    <p:anim calcmode="lin" valueType="num">
                                      <p:cBhvr additive="base">
                                        <p:cTn id="37" dur="500" fill="hold"/>
                                        <p:tgtEl>
                                          <p:spTgt spid="35850"/>
                                        </p:tgtEl>
                                        <p:attrNameLst>
                                          <p:attrName>ppt_x</p:attrName>
                                        </p:attrNameLst>
                                      </p:cBhvr>
                                      <p:tavLst>
                                        <p:tav tm="0">
                                          <p:val>
                                            <p:strVal val="0-#ppt_w/2"/>
                                          </p:val>
                                        </p:tav>
                                        <p:tav tm="100000">
                                          <p:val>
                                            <p:strVal val="#ppt_x"/>
                                          </p:val>
                                        </p:tav>
                                      </p:tavLst>
                                    </p:anim>
                                    <p:anim calcmode="lin" valueType="num">
                                      <p:cBhvr additive="base">
                                        <p:cTn id="38" dur="500" fill="hold"/>
                                        <p:tgtEl>
                                          <p:spTgt spid="35850"/>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fill="hold"/>
                                        <p:tgtEl>
                                          <p:spTgt spid="41"/>
                                        </p:tgtEl>
                                        <p:attrNameLst>
                                          <p:attrName>ppt_x</p:attrName>
                                        </p:attrNameLst>
                                      </p:cBhvr>
                                      <p:tavLst>
                                        <p:tav tm="0">
                                          <p:val>
                                            <p:strVal val="0-#ppt_w/2"/>
                                          </p:val>
                                        </p:tav>
                                        <p:tav tm="100000">
                                          <p:val>
                                            <p:strVal val="#ppt_x"/>
                                          </p:val>
                                        </p:tav>
                                      </p:tavLst>
                                    </p:anim>
                                    <p:anim calcmode="lin" valueType="num">
                                      <p:cBhvr additive="base">
                                        <p:cTn id="42" dur="500" fill="hold"/>
                                        <p:tgtEl>
                                          <p:spTgt spid="41"/>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additive="base">
                                        <p:cTn id="45" dur="500" fill="hold"/>
                                        <p:tgtEl>
                                          <p:spTgt spid="44"/>
                                        </p:tgtEl>
                                        <p:attrNameLst>
                                          <p:attrName>ppt_x</p:attrName>
                                        </p:attrNameLst>
                                      </p:cBhvr>
                                      <p:tavLst>
                                        <p:tav tm="0">
                                          <p:val>
                                            <p:strVal val="0-#ppt_w/2"/>
                                          </p:val>
                                        </p:tav>
                                        <p:tav tm="100000">
                                          <p:val>
                                            <p:strVal val="#ppt_x"/>
                                          </p:val>
                                        </p:tav>
                                      </p:tavLst>
                                    </p:anim>
                                    <p:anim calcmode="lin" valueType="num">
                                      <p:cBhvr additive="base">
                                        <p:cTn id="46" dur="500" fill="hold"/>
                                        <p:tgtEl>
                                          <p:spTgt spid="44"/>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0-#ppt_w/2"/>
                                          </p:val>
                                        </p:tav>
                                        <p:tav tm="100000">
                                          <p:val>
                                            <p:strVal val="#ppt_x"/>
                                          </p:val>
                                        </p:tav>
                                      </p:tavLst>
                                    </p:anim>
                                    <p:anim calcmode="lin" valueType="num">
                                      <p:cBhvr additive="base">
                                        <p:cTn id="50" dur="500" fill="hold"/>
                                        <p:tgtEl>
                                          <p:spTgt spid="46"/>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8" presetClass="entr" presetSubtype="6" fill="hold" grpId="0" nodeType="after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strips(downRight)">
                                      <p:cBhvr>
                                        <p:cTn id="5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8" grpId="0" animBg="1"/>
      <p:bldP spid="35850" grpId="0"/>
      <p:bldP spid="35857" grpId="0"/>
      <p:bldP spid="35858" grpId="0"/>
      <p:bldP spid="35859" grpId="0"/>
      <p:bldP spid="4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28650" y="117000"/>
            <a:ext cx="7886700" cy="1325563"/>
          </a:xfrm>
        </p:spPr>
        <p:txBody>
          <a:bodyPr/>
          <a:lstStyle/>
          <a:p>
            <a:pPr eaLnBrk="1" hangingPunct="1"/>
            <a:r>
              <a:rPr lang="ja-JP" altLang="en-US"/>
              <a:t>養護者支援とは？</a:t>
            </a:r>
          </a:p>
        </p:txBody>
      </p:sp>
      <p:sp>
        <p:nvSpPr>
          <p:cNvPr id="41987" name="Rectangle 3"/>
          <p:cNvSpPr>
            <a:spLocks noGrp="1" noChangeArrowheads="1"/>
          </p:cNvSpPr>
          <p:nvPr>
            <p:ph idx="1"/>
          </p:nvPr>
        </p:nvSpPr>
        <p:spPr>
          <a:xfrm>
            <a:off x="390600" y="1442563"/>
            <a:ext cx="8362800" cy="4543425"/>
          </a:xfrm>
        </p:spPr>
        <p:txBody>
          <a:bodyPr>
            <a:normAutofit/>
          </a:bodyPr>
          <a:lstStyle/>
          <a:p>
            <a:pPr eaLnBrk="1" hangingPunct="1">
              <a:buFont typeface="Wingdings" pitchFamily="2" charset="2"/>
              <a:buNone/>
            </a:pPr>
            <a:r>
              <a:rPr lang="ja-JP" altLang="en-US" dirty="0"/>
              <a:t>例えば・・・</a:t>
            </a:r>
          </a:p>
          <a:p>
            <a:pPr eaLnBrk="1" hangingPunct="1"/>
            <a:r>
              <a:rPr lang="ja-JP" altLang="en-US" dirty="0"/>
              <a:t>介護負担が大きい→軽くする</a:t>
            </a:r>
          </a:p>
          <a:p>
            <a:pPr eaLnBrk="1" hangingPunct="1"/>
            <a:r>
              <a:rPr lang="ja-JP" altLang="en-US" dirty="0"/>
              <a:t>介護知識・技術の不足→習得の支援</a:t>
            </a:r>
          </a:p>
          <a:p>
            <a:pPr eaLnBrk="1" hangingPunct="1"/>
            <a:r>
              <a:rPr lang="ja-JP" altLang="en-US" dirty="0"/>
              <a:t>経済的問題→他の部署と協働で対応</a:t>
            </a:r>
          </a:p>
          <a:p>
            <a:pPr eaLnBrk="1" hangingPunct="1"/>
            <a:r>
              <a:rPr lang="ja-JP" altLang="en-US" dirty="0"/>
              <a:t>養護者自身の問題→他の部署や機関と協働で対応</a:t>
            </a:r>
          </a:p>
          <a:p>
            <a:pPr eaLnBrk="1" hangingPunct="1">
              <a:buFont typeface="Wingdings" pitchFamily="2" charset="2"/>
              <a:buNone/>
            </a:pPr>
            <a:r>
              <a:rPr lang="ja-JP" altLang="en-US" dirty="0"/>
              <a:t>　</a:t>
            </a:r>
            <a:endParaRPr lang="en-US" altLang="ja-JP" dirty="0"/>
          </a:p>
          <a:p>
            <a:pPr eaLnBrk="1" hangingPunct="1">
              <a:buFont typeface="Wingdings" pitchFamily="2" charset="2"/>
              <a:buNone/>
            </a:pPr>
            <a:r>
              <a:rPr lang="ja-JP" altLang="en-US" b="1" dirty="0">
                <a:solidFill>
                  <a:srgbClr val="FF3300"/>
                </a:solidFill>
              </a:rPr>
              <a:t>   </a:t>
            </a:r>
            <a:r>
              <a:rPr lang="ja-JP" altLang="en-US" b="1" u="sng" dirty="0">
                <a:solidFill>
                  <a:srgbClr val="FF3300"/>
                </a:solidFill>
              </a:rPr>
              <a:t>介護保険制度だけでは対応できない問題についても、包括的に対応</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20679" y="1701000"/>
            <a:ext cx="8229600" cy="2471738"/>
          </a:xfrm>
        </p:spPr>
        <p:txBody>
          <a:bodyPr/>
          <a:lstStyle/>
          <a:p>
            <a:pPr algn="ctr" eaLnBrk="1" hangingPunct="1"/>
            <a:r>
              <a:rPr lang="ja-JP" altLang="en-US" dirty="0">
                <a:latin typeface="HG丸ｺﾞｼｯｸM-PRO" pitchFamily="50" charset="-128"/>
                <a:ea typeface="HG丸ｺﾞｼｯｸM-PRO" pitchFamily="50" charset="-128"/>
              </a:rPr>
              <a:t>事例から、考えてみよう！</a:t>
            </a:r>
            <a:br>
              <a:rPr lang="ja-JP" altLang="en-US" dirty="0">
                <a:latin typeface="HG丸ｺﾞｼｯｸM-PRO" pitchFamily="50" charset="-128"/>
                <a:ea typeface="HG丸ｺﾞｼｯｸM-PRO" pitchFamily="50" charset="-128"/>
              </a:rPr>
            </a:br>
            <a:endParaRPr lang="ja-JP" altLang="en-US" dirty="0">
              <a:latin typeface="HG丸ｺﾞｼｯｸM-PRO" pitchFamily="50" charset="-128"/>
              <a:ea typeface="HG丸ｺﾞｼｯｸM-PRO" pitchFamily="50" charset="-128"/>
            </a:endParaRPr>
          </a:p>
        </p:txBody>
      </p:sp>
      <p:sp>
        <p:nvSpPr>
          <p:cNvPr id="43011" name="テキスト ボックス 3"/>
          <p:cNvSpPr txBox="1">
            <a:spLocks noChangeArrowheads="1"/>
          </p:cNvSpPr>
          <p:nvPr/>
        </p:nvSpPr>
        <p:spPr bwMode="auto">
          <a:xfrm>
            <a:off x="1214438" y="5454652"/>
            <a:ext cx="7072312" cy="523875"/>
          </a:xfrm>
          <a:prstGeom prst="rect">
            <a:avLst/>
          </a:prstGeom>
          <a:noFill/>
          <a:ln w="9525">
            <a:noFill/>
            <a:miter lim="800000"/>
            <a:headEnd/>
            <a:tailEnd/>
          </a:ln>
        </p:spPr>
        <p:txBody>
          <a:bodyPr>
            <a:spAutoFit/>
          </a:bodyPr>
          <a:lstStyle/>
          <a:p>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「私」</a:t>
            </a:r>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主人公は、ケアマネジャーです</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396000" y="549000"/>
            <a:ext cx="8229600" cy="4387850"/>
          </a:xfrm>
        </p:spPr>
        <p:txBody>
          <a:bodyPr>
            <a:normAutofit fontScale="92500" lnSpcReduction="10000"/>
          </a:bodyPr>
          <a:lstStyle/>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私が担当することになった</a:t>
            </a:r>
            <a:r>
              <a:rPr lang="en-US" altLang="ja-JP" dirty="0">
                <a:latin typeface="HG丸ｺﾞｼｯｸM-PRO" pitchFamily="50" charset="-128"/>
                <a:ea typeface="HG丸ｺﾞｼｯｸM-PRO" pitchFamily="50" charset="-128"/>
              </a:rPr>
              <a:t>73</a:t>
            </a:r>
            <a:r>
              <a:rPr lang="ja-JP" altLang="en-US" dirty="0">
                <a:latin typeface="HG丸ｺﾞｼｯｸM-PRO" pitchFamily="50" charset="-128"/>
                <a:ea typeface="HG丸ｺﾞｼｯｸM-PRO" pitchFamily="50" charset="-128"/>
              </a:rPr>
              <a:t>歳女性のＡさん（要介護２、軽度認知症あり）は、ご長男のＢさんと最近同居を始めました。</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Ｂさんは、「母の介護をするのは自分の役割」と言ってお母さんの介護のためにテレワークを活用して、介護に取り組むことになりました。２週間に</a:t>
            </a:r>
            <a:r>
              <a:rPr lang="en-US" altLang="ja-JP" dirty="0">
                <a:latin typeface="HG丸ｺﾞｼｯｸM-PRO" pitchFamily="50" charset="-128"/>
                <a:ea typeface="HG丸ｺﾞｼｯｸM-PRO" pitchFamily="50" charset="-128"/>
              </a:rPr>
              <a:t>1</a:t>
            </a:r>
            <a:r>
              <a:rPr lang="ja-JP" altLang="en-US" dirty="0">
                <a:latin typeface="HG丸ｺﾞｼｯｸM-PRO" pitchFamily="50" charset="-128"/>
                <a:ea typeface="HG丸ｺﾞｼｯｸM-PRO" pitchFamily="50" charset="-128"/>
              </a:rPr>
              <a:t>回は自分でお母さんを病院へ連れて行き、入浴のためにデイサービスを週に２回利用するほかは、すべて</a:t>
            </a:r>
            <a:r>
              <a:rPr lang="ja-JP" altLang="en-US" dirty="0">
                <a:solidFill>
                  <a:srgbClr val="3366FF"/>
                </a:solidFill>
                <a:latin typeface="HG丸ｺﾞｼｯｸM-PRO" pitchFamily="50" charset="-128"/>
                <a:ea typeface="HG丸ｺﾞｼｯｸM-PRO" pitchFamily="50" charset="-128"/>
              </a:rPr>
              <a:t>ご自分で介護する</a:t>
            </a:r>
            <a:r>
              <a:rPr lang="ja-JP" altLang="en-US" dirty="0">
                <a:latin typeface="HG丸ｺﾞｼｯｸM-PRO" pitchFamily="50" charset="-128"/>
                <a:ea typeface="HG丸ｺﾞｼｯｸM-PRO" pitchFamily="50" charset="-128"/>
              </a:rPr>
              <a:t>というのです。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でも、Ａさんに「息子さんと同居になって安心ですね～」といっても、</a:t>
            </a:r>
            <a:r>
              <a:rPr lang="ja-JP" altLang="en-US" dirty="0">
                <a:solidFill>
                  <a:srgbClr val="3366FF"/>
                </a:solidFill>
                <a:latin typeface="HG丸ｺﾞｼｯｸM-PRO" pitchFamily="50" charset="-128"/>
                <a:ea typeface="HG丸ｺﾞｼｯｸM-PRO" pitchFamily="50" charset="-128"/>
              </a:rPr>
              <a:t>「勝手に引っ越してきたんだよ」</a:t>
            </a:r>
            <a:r>
              <a:rPr lang="ja-JP" altLang="en-US" dirty="0">
                <a:latin typeface="HG丸ｺﾞｼｯｸM-PRO" pitchFamily="50" charset="-128"/>
                <a:ea typeface="HG丸ｺﾞｼｯｸM-PRO" pitchFamily="50" charset="-128"/>
              </a:rPr>
              <a:t>と言う返事。</a:t>
            </a:r>
          </a:p>
        </p:txBody>
      </p:sp>
      <p:sp>
        <p:nvSpPr>
          <p:cNvPr id="31748" name="AutoShape 5"/>
          <p:cNvSpPr>
            <a:spLocks noChangeArrowheads="1"/>
          </p:cNvSpPr>
          <p:nvPr/>
        </p:nvSpPr>
        <p:spPr bwMode="auto">
          <a:xfrm>
            <a:off x="8547813" y="2079350"/>
            <a:ext cx="392112" cy="193833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ハイリスク？</a:t>
            </a:r>
          </a:p>
        </p:txBody>
      </p:sp>
      <p:sp>
        <p:nvSpPr>
          <p:cNvPr id="5" name="AutoShape 5"/>
          <p:cNvSpPr>
            <a:spLocks noChangeArrowheads="1"/>
          </p:cNvSpPr>
          <p:nvPr/>
        </p:nvSpPr>
        <p:spPr bwMode="auto">
          <a:xfrm>
            <a:off x="1415175" y="500829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dirty="0">
                <a:latin typeface="HG丸ｺﾞｼｯｸM-PRO" pitchFamily="50" charset="-128"/>
                <a:ea typeface="HG丸ｺﾞｼｯｸM-PRO" pitchFamily="50" charset="-128"/>
              </a:rPr>
              <a:t>STEP</a:t>
            </a:r>
            <a:r>
              <a:rPr lang="ja-JP" altLang="en-US" sz="2800" dirty="0">
                <a:latin typeface="HG丸ｺﾞｼｯｸM-PRO" pitchFamily="50" charset="-128"/>
                <a:ea typeface="HG丸ｺﾞｼｯｸM-PRO" pitchFamily="50" charset="-128"/>
              </a:rPr>
              <a:t>０　地域包括に相談しますか？</a:t>
            </a:r>
            <a:endParaRPr lang="ja-JP" altLang="en-US" sz="3400"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500" fill="hold"/>
                                        <p:tgtEl>
                                          <p:spTgt spid="31748"/>
                                        </p:tgtEl>
                                        <p:attrNameLst>
                                          <p:attrName>ppt_w</p:attrName>
                                        </p:attrNameLst>
                                      </p:cBhvr>
                                      <p:tavLst>
                                        <p:tav tm="0">
                                          <p:val>
                                            <p:fltVal val="0"/>
                                          </p:val>
                                        </p:tav>
                                        <p:tav tm="100000">
                                          <p:val>
                                            <p:strVal val="#ppt_w"/>
                                          </p:val>
                                        </p:tav>
                                      </p:tavLst>
                                    </p:anim>
                                    <p:anim calcmode="lin" valueType="num">
                                      <p:cBhvr>
                                        <p:cTn id="8" dur="500" fill="hold"/>
                                        <p:tgtEl>
                                          <p:spTgt spid="31748"/>
                                        </p:tgtEl>
                                        <p:attrNameLst>
                                          <p:attrName>ppt_h</p:attrName>
                                        </p:attrNameLst>
                                      </p:cBhvr>
                                      <p:tavLst>
                                        <p:tav tm="0">
                                          <p:val>
                                            <p:fltVal val="0"/>
                                          </p:val>
                                        </p:tav>
                                        <p:tav tm="100000">
                                          <p:val>
                                            <p:strVal val="#ppt_h"/>
                                          </p:val>
                                        </p:tav>
                                      </p:tavLst>
                                    </p:anim>
                                    <p:animEffect transition="in" filter="fade">
                                      <p:cBhvr>
                                        <p:cTn id="9" dur="500"/>
                                        <p:tgtEl>
                                          <p:spTgt spid="3174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タイトル 1"/>
          <p:cNvSpPr>
            <a:spLocks/>
          </p:cNvSpPr>
          <p:nvPr/>
        </p:nvSpPr>
        <p:spPr bwMode="auto">
          <a:xfrm>
            <a:off x="2771775" y="4508500"/>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endParaRPr lang="ja-JP" altLang="en-US" sz="4400">
              <a:latin typeface="Trebuchet MS" pitchFamily="34" charset="0"/>
              <a:ea typeface="HG丸ｺﾞｼｯｸM-PRO" pitchFamily="50" charset="-128"/>
            </a:endParaRPr>
          </a:p>
        </p:txBody>
      </p:sp>
      <p:sp>
        <p:nvSpPr>
          <p:cNvPr id="65" name="タイトル 1"/>
          <p:cNvSpPr txBox="1">
            <a:spLocks/>
          </p:cNvSpPr>
          <p:nvPr/>
        </p:nvSpPr>
        <p:spPr>
          <a:xfrm>
            <a:off x="323850" y="1412875"/>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p>
        </p:txBody>
      </p:sp>
      <p:sp>
        <p:nvSpPr>
          <p:cNvPr id="4" name="ドーナツ 3"/>
          <p:cNvSpPr/>
          <p:nvPr/>
        </p:nvSpPr>
        <p:spPr>
          <a:xfrm>
            <a:off x="179390" y="303880"/>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5" name="下矢印 4"/>
          <p:cNvSpPr/>
          <p:nvPr/>
        </p:nvSpPr>
        <p:spPr>
          <a:xfrm rot="18358359">
            <a:off x="2334420" y="3939383"/>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6" name="下矢印 25"/>
          <p:cNvSpPr/>
          <p:nvPr/>
        </p:nvSpPr>
        <p:spPr>
          <a:xfrm rot="3595956">
            <a:off x="5833270" y="3891758"/>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9" name="星 16 8"/>
          <p:cNvSpPr/>
          <p:nvPr/>
        </p:nvSpPr>
        <p:spPr>
          <a:xfrm>
            <a:off x="3635375" y="5291138"/>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053000"/>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053000"/>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221000"/>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4220190"/>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ニーズに合わない医療・</a:t>
            </a:r>
            <a:endParaRPr lang="en-US" altLang="ja-JP" sz="1500" b="1" dirty="0">
              <a:solidFill>
                <a:srgbClr val="FF00FF"/>
              </a:solidFill>
            </a:endParaRPr>
          </a:p>
          <a:p>
            <a:pPr>
              <a:defRPr/>
            </a:pPr>
            <a:r>
              <a:rPr lang="ja-JP" altLang="en-US" sz="1500" b="1" dirty="0">
                <a:solidFill>
                  <a:srgbClr val="FF00FF"/>
                </a:solidFill>
              </a:rPr>
              <a:t>　　介護サービスの提供</a:t>
            </a:r>
            <a:endParaRPr lang="en-US" altLang="ja-JP" sz="1500" b="1" dirty="0">
              <a:solidFill>
                <a:srgbClr val="FF00FF"/>
              </a:solidFill>
            </a:endParaRPr>
          </a:p>
          <a:p>
            <a:pPr>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404666"/>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schemeClr val="bg1"/>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2132063"/>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latin typeface="ＭＳ Ｐゴシック" pitchFamily="50" charset="-128"/>
                <a:ea typeface="ＭＳ Ｐゴシック" pitchFamily="50" charset="-128"/>
              </a:rPr>
              <a:t>経済的・精神的依存</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力関係の変化</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折り合いの悪さ</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長年続く暴力</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世代間・家族間</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連鎖</a:t>
            </a:r>
            <a:endParaRPr lang="en-US" altLang="ja-JP" sz="1600" b="1" dirty="0">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628800"/>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schemeClr val="bg1"/>
                </a:solidFill>
                <a:latin typeface="HGSｺﾞｼｯｸM" pitchFamily="50" charset="-128"/>
                <a:ea typeface="HGSｺﾞｼｯｸM" pitchFamily="50" charset="-128"/>
              </a:rPr>
              <a:t>人間関係</a:t>
            </a:r>
          </a:p>
        </p:txBody>
      </p:sp>
      <p:sp>
        <p:nvSpPr>
          <p:cNvPr id="45087" name="角丸四角形吹き出し 14"/>
          <p:cNvSpPr>
            <a:spLocks noChangeArrowheads="1"/>
          </p:cNvSpPr>
          <p:nvPr/>
        </p:nvSpPr>
        <p:spPr bwMode="auto">
          <a:xfrm>
            <a:off x="147045" y="1809681"/>
            <a:ext cx="2808288" cy="2415743"/>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srgbClr val="000000"/>
                </a:solidFill>
                <a:latin typeface="ＭＳ Ｐゴシック" pitchFamily="50" charset="-128"/>
                <a:ea typeface="ＭＳ Ｐゴシック" pitchFamily="50" charset="-128"/>
              </a:rPr>
              <a:t>介護疲れ・介護ストレス</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介護力の低下や不足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孤立・補助介護者の不在等</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知識や情報の不足</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理解力の不足や低下</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外部サービス利用への抵抗感</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障害・疾病</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精神状態が安定していない</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他者との関係のとりづらさ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資源への繋がりづらさ</a:t>
            </a:r>
            <a:endParaRPr lang="en-US" altLang="ja-JP" sz="1400" b="1" dirty="0">
              <a:solidFill>
                <a:srgbClr val="000000"/>
              </a:solidFill>
              <a:latin typeface="ＭＳ Ｐゴシック" pitchFamily="50" charset="-128"/>
              <a:ea typeface="ＭＳ Ｐゴシック" pitchFamily="50" charset="-128"/>
            </a:endParaRPr>
          </a:p>
          <a:p>
            <a:r>
              <a:rPr lang="ja-JP" altLang="en-US" sz="1400" b="1" dirty="0">
                <a:solidFill>
                  <a:srgbClr val="000000"/>
                </a:solidFill>
                <a:latin typeface="ＭＳ Ｐゴシック" pitchFamily="50" charset="-128"/>
                <a:ea typeface="ＭＳ Ｐゴシック" pitchFamily="50" charset="-128"/>
              </a:rPr>
              <a:t>金銭ねらい</a:t>
            </a:r>
            <a:endParaRPr lang="en-US" altLang="ja-JP" sz="1400" b="1" dirty="0">
              <a:solidFill>
                <a:srgbClr val="000000"/>
              </a:solidFill>
              <a:latin typeface="ＭＳ Ｐゴシック" charset="-128"/>
            </a:endParaRPr>
          </a:p>
        </p:txBody>
      </p:sp>
      <p:sp>
        <p:nvSpPr>
          <p:cNvPr id="61" name="角丸四角形吹き出し 60"/>
          <p:cNvSpPr>
            <a:spLocks noChangeArrowheads="1"/>
          </p:cNvSpPr>
          <p:nvPr/>
        </p:nvSpPr>
        <p:spPr bwMode="auto">
          <a:xfrm>
            <a:off x="323850" y="333000"/>
            <a:ext cx="2019300" cy="431800"/>
          </a:xfrm>
          <a:prstGeom prst="wedgeRoundRectCallout">
            <a:avLst>
              <a:gd name="adj1" fmla="val 20139"/>
              <a:gd name="adj2" fmla="val 102838"/>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認知症の理解</a:t>
            </a:r>
          </a:p>
        </p:txBody>
      </p:sp>
      <p:sp>
        <p:nvSpPr>
          <p:cNvPr id="62" name="角丸四角形吹き出し 61"/>
          <p:cNvSpPr>
            <a:spLocks noChangeArrowheads="1"/>
          </p:cNvSpPr>
          <p:nvPr/>
        </p:nvSpPr>
        <p:spPr bwMode="auto">
          <a:xfrm>
            <a:off x="395288" y="5518887"/>
            <a:ext cx="1943100" cy="646113"/>
          </a:xfrm>
          <a:prstGeom prst="wedgeRoundRectCallout">
            <a:avLst>
              <a:gd name="adj1" fmla="val 25287"/>
              <a:gd name="adj2" fmla="val -75116"/>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介護をする方の</a:t>
            </a:r>
            <a:endParaRPr lang="en-US" altLang="ja-JP" sz="1600" b="1">
              <a:solidFill>
                <a:srgbClr val="000000"/>
              </a:solidFill>
            </a:endParaRPr>
          </a:p>
          <a:p>
            <a:r>
              <a:rPr lang="ja-JP" altLang="en-US" sz="1600" b="1">
                <a:solidFill>
                  <a:srgbClr val="000000"/>
                </a:solidFill>
              </a:rPr>
              <a:t>息抜きの場づくり</a:t>
            </a:r>
          </a:p>
        </p:txBody>
      </p:sp>
      <p:sp>
        <p:nvSpPr>
          <p:cNvPr id="63" name="角丸四角形吹き出し 62"/>
          <p:cNvSpPr>
            <a:spLocks noChangeArrowheads="1"/>
          </p:cNvSpPr>
          <p:nvPr/>
        </p:nvSpPr>
        <p:spPr bwMode="auto">
          <a:xfrm>
            <a:off x="6875463" y="333000"/>
            <a:ext cx="2019300" cy="431800"/>
          </a:xfrm>
          <a:prstGeom prst="wedgeRoundRectCallout">
            <a:avLst>
              <a:gd name="adj1" fmla="val -29458"/>
              <a:gd name="adj2" fmla="val 96111"/>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支えあい・理解</a:t>
            </a:r>
          </a:p>
        </p:txBody>
      </p:sp>
      <p:sp>
        <p:nvSpPr>
          <p:cNvPr id="64" name="角丸四角形吹き出し 63"/>
          <p:cNvSpPr>
            <a:spLocks noChangeArrowheads="1"/>
          </p:cNvSpPr>
          <p:nvPr/>
        </p:nvSpPr>
        <p:spPr bwMode="auto">
          <a:xfrm>
            <a:off x="6948488" y="5517200"/>
            <a:ext cx="2019300" cy="431800"/>
          </a:xfrm>
          <a:prstGeom prst="wedgeRoundRectCallout">
            <a:avLst>
              <a:gd name="adj1" fmla="val -33625"/>
              <a:gd name="adj2" fmla="val -106384"/>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適切なアセスメント</a:t>
            </a:r>
          </a:p>
        </p:txBody>
      </p:sp>
      <p:grpSp>
        <p:nvGrpSpPr>
          <p:cNvPr id="2" name="Group 144"/>
          <p:cNvGrpSpPr>
            <a:grpSpLocks noChangeAspect="1"/>
          </p:cNvGrpSpPr>
          <p:nvPr/>
        </p:nvGrpSpPr>
        <p:grpSpPr bwMode="auto">
          <a:xfrm>
            <a:off x="5219702" y="2565402"/>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defRPr/>
              </a:pPr>
              <a:endParaRPr lang="ja-JP" altLang="en-US"/>
            </a:p>
          </p:txBody>
        </p:sp>
      </p:grpSp>
      <p:sp>
        <p:nvSpPr>
          <p:cNvPr id="88" name="正方形/長方形 87"/>
          <p:cNvSpPr/>
          <p:nvPr/>
        </p:nvSpPr>
        <p:spPr>
          <a:xfrm>
            <a:off x="5292727" y="2781300"/>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高齢者</a:t>
            </a:r>
          </a:p>
        </p:txBody>
      </p:sp>
      <p:sp>
        <p:nvSpPr>
          <p:cNvPr id="45094" name="角丸四角形吹き出し 14"/>
          <p:cNvSpPr>
            <a:spLocks noChangeArrowheads="1"/>
          </p:cNvSpPr>
          <p:nvPr/>
        </p:nvSpPr>
        <p:spPr bwMode="auto">
          <a:xfrm>
            <a:off x="6084863" y="1873795"/>
            <a:ext cx="2808312" cy="213146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dirty="0">
                <a:solidFill>
                  <a:prstClr val="black"/>
                </a:solidFill>
                <a:latin typeface="ＭＳ Ｐゴシック" pitchFamily="50" charset="-128"/>
                <a:ea typeface="ＭＳ Ｐゴシック" pitchFamily="50" charset="-128"/>
              </a:rPr>
              <a:t>認知症の症状</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精神障害（疑い含む）</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高次脳機能障害、知的障害</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認知機能の低下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身体的自立度の低さ</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外部サービス利用に抵抗感が</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ある</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暴力への慣れ、あきらめ、罪悪感</a:t>
            </a:r>
            <a:endParaRPr lang="en-US" altLang="ja-JP" sz="1400" b="1" dirty="0">
              <a:solidFill>
                <a:prstClr val="black"/>
              </a:solidFill>
              <a:latin typeface="ＭＳ Ｐゴシック" pitchFamily="50" charset="-128"/>
              <a:ea typeface="ＭＳ Ｐゴシック" pitchFamily="50" charset="-128"/>
            </a:endParaRPr>
          </a:p>
          <a:p>
            <a:r>
              <a:rPr lang="ja-JP" altLang="en-US" sz="1400" b="1" dirty="0">
                <a:solidFill>
                  <a:prstClr val="black"/>
                </a:solidFill>
                <a:latin typeface="ＭＳ Ｐゴシック" pitchFamily="50" charset="-128"/>
                <a:ea typeface="ＭＳ Ｐゴシック" pitchFamily="50" charset="-128"/>
              </a:rPr>
              <a:t>経済的困窮</a:t>
            </a:r>
            <a:endParaRPr lang="en-US" altLang="ja-JP" sz="1400" b="1" dirty="0">
              <a:latin typeface="ＭＳ Ｐゴシック" charset="-128"/>
            </a:endParaRPr>
          </a:p>
        </p:txBody>
      </p:sp>
      <p:grpSp>
        <p:nvGrpSpPr>
          <p:cNvPr id="45095" name="Group 144"/>
          <p:cNvGrpSpPr>
            <a:grpSpLocks noChangeAspect="1"/>
          </p:cNvGrpSpPr>
          <p:nvPr/>
        </p:nvGrpSpPr>
        <p:grpSpPr bwMode="auto">
          <a:xfrm>
            <a:off x="3132140" y="2565402"/>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dirty="0">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defRPr/>
              </a:pPr>
              <a:endParaRPr lang="ja-JP" altLang="en-US">
                <a:ea typeface="ＭＳ Ｐゴシック" pitchFamily="50" charset="-128"/>
              </a:endParaRPr>
            </a:p>
          </p:txBody>
        </p:sp>
      </p:grpSp>
      <p:sp>
        <p:nvSpPr>
          <p:cNvPr id="79" name="正方形/長方形 78"/>
          <p:cNvSpPr/>
          <p:nvPr/>
        </p:nvSpPr>
        <p:spPr>
          <a:xfrm>
            <a:off x="3276600" y="2781300"/>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虐待者</a:t>
            </a:r>
          </a:p>
        </p:txBody>
      </p:sp>
      <p:sp>
        <p:nvSpPr>
          <p:cNvPr id="3" name="スライド番号プレースホルダー 2"/>
          <p:cNvSpPr>
            <a:spLocks noGrp="1"/>
          </p:cNvSpPr>
          <p:nvPr>
            <p:ph type="sldNum" sz="quarter" idx="12"/>
          </p:nvPr>
        </p:nvSpPr>
        <p:spPr>
          <a:xfrm>
            <a:off x="6818313" y="6396836"/>
            <a:ext cx="2133600" cy="365125"/>
          </a:xfrm>
        </p:spPr>
        <p:txBody>
          <a:bodyPr/>
          <a:lstStyle/>
          <a:p>
            <a:pPr>
              <a:defRPr/>
            </a:pPr>
            <a:fld id="{4155D889-0822-433D-93D6-D1FE492D0D7C}" type="slidenum">
              <a:rPr lang="en-US" altLang="ja-JP" smtClean="0">
                <a:solidFill>
                  <a:schemeClr val="tx1"/>
                </a:solidFill>
              </a:rPr>
              <a:pPr>
                <a:defRPr/>
              </a:pPr>
              <a:t>38</a:t>
            </a:fld>
            <a:endParaRPr lang="en-US" altLang="ja-JP" dirty="0">
              <a:solidFill>
                <a:schemeClr val="tx1"/>
              </a:solidFill>
            </a:endParaRPr>
          </a:p>
        </p:txBody>
      </p:sp>
      <p:sp>
        <p:nvSpPr>
          <p:cNvPr id="41" name="正方形/長方形 40">
            <a:extLst>
              <a:ext uri="{FF2B5EF4-FFF2-40B4-BE49-F238E27FC236}">
                <a16:creationId xmlns:a16="http://schemas.microsoft.com/office/drawing/2014/main" id="{F6E085D8-7E2B-4120-9E84-4795FEB77DD7}"/>
              </a:ext>
            </a:extLst>
          </p:cNvPr>
          <p:cNvSpPr/>
          <p:nvPr/>
        </p:nvSpPr>
        <p:spPr>
          <a:xfrm>
            <a:off x="303352" y="6373454"/>
            <a:ext cx="8352650" cy="28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東京都パンフレット「高齢者虐待防止と権利擁護」を元に厚生労働省　高齢者虐待の実態調査等のための調査研究事業　報告書　「虐待の発生要因」項目を参考に東京都高齢者・障害者権利擁護支援センターで一部改変</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ppt_x"/>
                                          </p:val>
                                        </p:tav>
                                        <p:tav tm="100000">
                                          <p:val>
                                            <p:strVal val="#ppt_x"/>
                                          </p:val>
                                        </p:tav>
                                      </p:tavLst>
                                    </p:anim>
                                    <p:anim calcmode="lin" valueType="num">
                                      <p:cBhvr additive="base">
                                        <p:cTn id="8" dur="500" fill="hold"/>
                                        <p:tgtEl>
                                          <p:spTgt spid="6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ppt_x"/>
                                          </p:val>
                                        </p:tav>
                                        <p:tav tm="100000">
                                          <p:val>
                                            <p:strVal val="#ppt_x"/>
                                          </p:val>
                                        </p:tav>
                                      </p:tavLst>
                                    </p:anim>
                                    <p:anim calcmode="lin" valueType="num">
                                      <p:cBhvr additive="base">
                                        <p:cTn id="12" dur="500" fill="hold"/>
                                        <p:tgtEl>
                                          <p:spTgt spid="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ppt_x"/>
                                          </p:val>
                                        </p:tav>
                                        <p:tav tm="100000">
                                          <p:val>
                                            <p:strVal val="#ppt_x"/>
                                          </p:val>
                                        </p:tav>
                                      </p:tavLst>
                                    </p:anim>
                                    <p:anim calcmode="lin" valueType="num">
                                      <p:cBhvr additive="base">
                                        <p:cTn id="16" dur="500" fill="hold"/>
                                        <p:tgtEl>
                                          <p:spTgt spid="6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ppt_x"/>
                                          </p:val>
                                        </p:tav>
                                        <p:tav tm="100000">
                                          <p:val>
                                            <p:strVal val="#ppt_x"/>
                                          </p:val>
                                        </p:tav>
                                      </p:tavLst>
                                    </p:anim>
                                    <p:anim calcmode="lin" valueType="num">
                                      <p:cBhvr additive="base">
                                        <p:cTn id="2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271463" y="405000"/>
            <a:ext cx="8229600" cy="4694413"/>
          </a:xfrm>
        </p:spPr>
        <p:txBody>
          <a:bodyPr/>
          <a:lstStyle/>
          <a:p>
            <a:pPr eaLnBrk="1" hangingPunct="1"/>
            <a:r>
              <a:rPr lang="ja-JP" altLang="en-US" dirty="0">
                <a:latin typeface="HG丸ｺﾞｼｯｸM-PRO" pitchFamily="50" charset="-128"/>
                <a:ea typeface="HG丸ｺﾞｼｯｸM-PRO" pitchFamily="50" charset="-128"/>
              </a:rPr>
              <a:t>担当し始めてから３ヶ月ほど経ったある日、デイサービスの職員から、「ここのところ、送迎の際にご長男ＢさんがＡさんを</a:t>
            </a:r>
            <a:r>
              <a:rPr lang="ja-JP" altLang="en-US" dirty="0">
                <a:solidFill>
                  <a:srgbClr val="3366FF"/>
                </a:solidFill>
                <a:latin typeface="HG丸ｺﾞｼｯｸM-PRO" pitchFamily="50" charset="-128"/>
                <a:ea typeface="HG丸ｺﾞｼｯｸM-PRO" pitchFamily="50" charset="-128"/>
              </a:rPr>
              <a:t>怒鳴りつけている</a:t>
            </a:r>
            <a:r>
              <a:rPr lang="ja-JP" altLang="en-US" dirty="0">
                <a:latin typeface="HG丸ｺﾞｼｯｸM-PRO" pitchFamily="50" charset="-128"/>
                <a:ea typeface="HG丸ｺﾞｼｯｸM-PRO" pitchFamily="50" charset="-128"/>
              </a:rPr>
              <a:t>のをよくみかけるようになりました」という連絡が入りました。</a:t>
            </a:r>
          </a:p>
          <a:p>
            <a:pPr eaLnBrk="1" hangingPunct="1"/>
            <a:r>
              <a:rPr lang="ja-JP" altLang="en-US" dirty="0">
                <a:latin typeface="HG丸ｺﾞｼｯｸM-PRO" pitchFamily="50" charset="-128"/>
                <a:ea typeface="HG丸ｺﾞｼｯｸM-PRO" pitchFamily="50" charset="-128"/>
              </a:rPr>
              <a:t>訪問の際にそれとなく、Ｂさんに最近の様子を伺うと</a:t>
            </a:r>
            <a:r>
              <a:rPr lang="ja-JP" altLang="en-US" dirty="0">
                <a:solidFill>
                  <a:srgbClr val="3366FF"/>
                </a:solidFill>
                <a:latin typeface="HG丸ｺﾞｼｯｸM-PRO" pitchFamily="50" charset="-128"/>
                <a:ea typeface="HG丸ｺﾞｼｯｸM-PRO" pitchFamily="50" charset="-128"/>
              </a:rPr>
              <a:t>「仕事している部屋にしょっちゅう来るし、言っていることがわかってもらえないので、イライラしちゃうね」</a:t>
            </a:r>
            <a:r>
              <a:rPr lang="ja-JP" altLang="en-US" dirty="0">
                <a:latin typeface="HG丸ｺﾞｼｯｸM-PRO" pitchFamily="50" charset="-128"/>
                <a:ea typeface="HG丸ｺﾞｼｯｸM-PRO" pitchFamily="50" charset="-128"/>
              </a:rPr>
              <a:t>とのこと。</a:t>
            </a:r>
          </a:p>
          <a:p>
            <a:pPr eaLnBrk="1" hangingPunct="1"/>
            <a:r>
              <a:rPr lang="ja-JP" altLang="en-US" dirty="0">
                <a:latin typeface="HG丸ｺﾞｼｯｸM-PRO" pitchFamily="50" charset="-128"/>
                <a:ea typeface="HG丸ｺﾞｼｯｸM-PRO" pitchFamily="50" charset="-128"/>
              </a:rPr>
              <a:t>Ａさんは「短気なんだよ、昔から。すぐ</a:t>
            </a:r>
            <a:r>
              <a:rPr lang="ja-JP" altLang="en-US" dirty="0">
                <a:solidFill>
                  <a:srgbClr val="3366FF"/>
                </a:solidFill>
                <a:latin typeface="HG丸ｺﾞｼｯｸM-PRO" pitchFamily="50" charset="-128"/>
                <a:ea typeface="HG丸ｺﾞｼｯｸM-PRO" pitchFamily="50" charset="-128"/>
              </a:rPr>
              <a:t>怒鳴る</a:t>
            </a:r>
            <a:r>
              <a:rPr lang="ja-JP" altLang="en-US" dirty="0">
                <a:latin typeface="HG丸ｺﾞｼｯｸM-PRO" pitchFamily="50" charset="-128"/>
                <a:ea typeface="HG丸ｺﾞｼｯｸM-PRO" pitchFamily="50" charset="-128"/>
              </a:rPr>
              <a:t>からこっちも嫌になるよ」</a:t>
            </a:r>
          </a:p>
        </p:txBody>
      </p:sp>
      <p:sp>
        <p:nvSpPr>
          <p:cNvPr id="462853" name="AutoShape 5"/>
          <p:cNvSpPr>
            <a:spLocks noChangeArrowheads="1"/>
          </p:cNvSpPr>
          <p:nvPr/>
        </p:nvSpPr>
        <p:spPr bwMode="auto">
          <a:xfrm>
            <a:off x="1476375" y="528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１　地域包括に相談しますか？</a:t>
            </a:r>
            <a:endParaRPr lang="ja-JP" altLang="en-US" sz="3400">
              <a:latin typeface="HG丸ｺﾞｼｯｸM-PRO" pitchFamily="50" charset="-128"/>
              <a:ea typeface="HG丸ｺﾞｼｯｸM-PRO" pitchFamily="50" charset="-128"/>
            </a:endParaRPr>
          </a:p>
        </p:txBody>
      </p:sp>
      <p:sp>
        <p:nvSpPr>
          <p:cNvPr id="32773" name="AutoShape 6"/>
          <p:cNvSpPr>
            <a:spLocks noChangeArrowheads="1"/>
          </p:cNvSpPr>
          <p:nvPr/>
        </p:nvSpPr>
        <p:spPr bwMode="auto">
          <a:xfrm>
            <a:off x="8429627" y="2095865"/>
            <a:ext cx="569913" cy="1946275"/>
          </a:xfrm>
          <a:prstGeom prst="wedgeRoundRectCallout">
            <a:avLst>
              <a:gd name="adj1" fmla="val -99213"/>
              <a:gd name="adj2" fmla="val -16204"/>
              <a:gd name="adj3" fmla="val 16667"/>
            </a:avLst>
          </a:prstGeom>
          <a:solidFill>
            <a:srgbClr val="99FFCC"/>
          </a:solidFill>
          <a:ln w="9525">
            <a:solidFill>
              <a:schemeClr val="tx1"/>
            </a:solidFill>
            <a:miter lim="800000"/>
            <a:headEnd/>
            <a:tailEnd/>
          </a:ln>
        </p:spPr>
        <p:txBody>
          <a:bodyPr vert="eaVert" wrap="none"/>
          <a:lstStyle/>
          <a:p>
            <a:r>
              <a:rPr lang="ja-JP" altLang="en-US"/>
              <a:t>心理的虐待？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2853"/>
                                        </p:tgtEl>
                                        <p:attrNameLst>
                                          <p:attrName>style.visibility</p:attrName>
                                        </p:attrNameLst>
                                      </p:cBhvr>
                                      <p:to>
                                        <p:strVal val="visible"/>
                                      </p:to>
                                    </p:set>
                                    <p:anim calcmode="lin" valueType="num">
                                      <p:cBhvr additive="base">
                                        <p:cTn id="7" dur="500" fill="hold"/>
                                        <p:tgtEl>
                                          <p:spTgt spid="462853"/>
                                        </p:tgtEl>
                                        <p:attrNameLst>
                                          <p:attrName>ppt_x</p:attrName>
                                        </p:attrNameLst>
                                      </p:cBhvr>
                                      <p:tavLst>
                                        <p:tav tm="0">
                                          <p:val>
                                            <p:strVal val="#ppt_x"/>
                                          </p:val>
                                        </p:tav>
                                        <p:tav tm="100000">
                                          <p:val>
                                            <p:strVal val="#ppt_x"/>
                                          </p:val>
                                        </p:tav>
                                      </p:tavLst>
                                    </p:anim>
                                    <p:anim calcmode="lin" valueType="num">
                                      <p:cBhvr additive="base">
                                        <p:cTn id="8" dur="500" fill="hold"/>
                                        <p:tgtEl>
                                          <p:spTgt spid="4628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500" fill="hold"/>
                                        <p:tgtEl>
                                          <p:spTgt spid="32773"/>
                                        </p:tgtEl>
                                        <p:attrNameLst>
                                          <p:attrName>ppt_w</p:attrName>
                                        </p:attrNameLst>
                                      </p:cBhvr>
                                      <p:tavLst>
                                        <p:tav tm="0">
                                          <p:val>
                                            <p:fltVal val="0"/>
                                          </p:val>
                                        </p:tav>
                                        <p:tav tm="100000">
                                          <p:val>
                                            <p:strVal val="#ppt_w"/>
                                          </p:val>
                                        </p:tav>
                                      </p:tavLst>
                                    </p:anim>
                                    <p:anim calcmode="lin" valueType="num">
                                      <p:cBhvr>
                                        <p:cTn id="14" dur="500" fill="hold"/>
                                        <p:tgtEl>
                                          <p:spTgt spid="32773"/>
                                        </p:tgtEl>
                                        <p:attrNameLst>
                                          <p:attrName>ppt_h</p:attrName>
                                        </p:attrNameLst>
                                      </p:cBhvr>
                                      <p:tavLst>
                                        <p:tav tm="0">
                                          <p:val>
                                            <p:fltVal val="0"/>
                                          </p:val>
                                        </p:tav>
                                        <p:tav tm="100000">
                                          <p:val>
                                            <p:strVal val="#ppt_h"/>
                                          </p:val>
                                        </p:tav>
                                      </p:tavLst>
                                    </p:anim>
                                    <p:animEffect transition="in" filter="fade">
                                      <p:cBhvr>
                                        <p:cTn id="15"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animBg="1"/>
      <p:bldP spid="3277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25000"/>
          </a:xfrm>
        </p:spPr>
        <p:txBody>
          <a:bodyPr/>
          <a:lstStyle/>
          <a:p>
            <a:pPr eaLnBrk="1" hangingPunct="1"/>
            <a:r>
              <a:rPr lang="ja-JP" altLang="en-US" dirty="0"/>
              <a:t>高齢者虐待防止法の特徴</a:t>
            </a:r>
          </a:p>
        </p:txBody>
      </p:sp>
      <p:sp>
        <p:nvSpPr>
          <p:cNvPr id="20483" name="Rectangle 3"/>
          <p:cNvSpPr>
            <a:spLocks noGrp="1" noChangeArrowheads="1"/>
          </p:cNvSpPr>
          <p:nvPr>
            <p:ph idx="1"/>
          </p:nvPr>
        </p:nvSpPr>
        <p:spPr>
          <a:xfrm>
            <a:off x="178594" y="837000"/>
            <a:ext cx="8786812" cy="4945062"/>
          </a:xfrm>
        </p:spPr>
        <p:txBody>
          <a:bodyPr/>
          <a:lstStyle/>
          <a:p>
            <a:pPr eaLnBrk="1" hangingPunct="1">
              <a:lnSpc>
                <a:spcPct val="80000"/>
              </a:lnSpc>
            </a:pPr>
            <a:r>
              <a:rPr lang="ja-JP" altLang="en-US" sz="2400" b="1" dirty="0"/>
              <a:t>議員立法</a:t>
            </a:r>
            <a:r>
              <a:rPr lang="en-US" altLang="ja-JP" sz="2400" b="1" dirty="0"/>
              <a:t>…30</a:t>
            </a:r>
            <a:r>
              <a:rPr lang="ja-JP" altLang="en-US" sz="2400" b="1" dirty="0"/>
              <a:t>条からなる短い法律</a:t>
            </a:r>
            <a:endParaRPr lang="ja-JP" altLang="en-US" sz="800" b="1" dirty="0"/>
          </a:p>
          <a:p>
            <a:pPr eaLnBrk="1" hangingPunct="1">
              <a:lnSpc>
                <a:spcPct val="80000"/>
              </a:lnSpc>
              <a:buFont typeface="Wingdings" pitchFamily="2" charset="2"/>
              <a:buNone/>
            </a:pPr>
            <a:r>
              <a:rPr lang="ja-JP" altLang="en-US" sz="2000" dirty="0"/>
              <a:t>　　厚生労働省マニュアル・都道府県マニュアル・区市町村マニュアル</a:t>
            </a:r>
          </a:p>
          <a:p>
            <a:pPr eaLnBrk="1" hangingPunct="1">
              <a:lnSpc>
                <a:spcPct val="80000"/>
              </a:lnSpc>
              <a:buFont typeface="Wingdings" pitchFamily="2" charset="2"/>
              <a:buNone/>
            </a:pPr>
            <a:endParaRPr lang="ja-JP" altLang="en-US" sz="500" dirty="0"/>
          </a:p>
          <a:p>
            <a:pPr eaLnBrk="1" hangingPunct="1">
              <a:lnSpc>
                <a:spcPct val="80000"/>
              </a:lnSpc>
            </a:pPr>
            <a:r>
              <a:rPr lang="ja-JP" altLang="en-US" sz="2400" b="1" dirty="0"/>
              <a:t>養護者（虐待者）への支援をも謳ったところに特徴</a:t>
            </a:r>
          </a:p>
          <a:p>
            <a:pPr eaLnBrk="1" hangingPunct="1">
              <a:lnSpc>
                <a:spcPct val="80000"/>
              </a:lnSpc>
              <a:buFont typeface="Wingdings" pitchFamily="2" charset="2"/>
              <a:buNone/>
            </a:pPr>
            <a:r>
              <a:rPr lang="ja-JP" altLang="en-US" sz="2000" dirty="0"/>
              <a:t>　　</a:t>
            </a:r>
            <a:r>
              <a:rPr lang="en-US" altLang="ja-JP" sz="2000" dirty="0">
                <a:solidFill>
                  <a:srgbClr val="0000FF"/>
                </a:solidFill>
              </a:rPr>
              <a:t>※</a:t>
            </a:r>
            <a:r>
              <a:rPr lang="ja-JP" altLang="en-US" sz="2000" dirty="0">
                <a:solidFill>
                  <a:srgbClr val="0000FF"/>
                </a:solidFill>
              </a:rPr>
              <a:t>目的は高齢者の尊厳保持、権利利益の擁護</a:t>
            </a:r>
            <a:endParaRPr lang="en-US" altLang="ja-JP" sz="2000" dirty="0">
              <a:solidFill>
                <a:srgbClr val="0000FF"/>
              </a:solidFill>
            </a:endParaRPr>
          </a:p>
          <a:p>
            <a:pPr eaLnBrk="1" hangingPunct="1">
              <a:lnSpc>
                <a:spcPct val="80000"/>
              </a:lnSpc>
              <a:buFont typeface="Wingdings" pitchFamily="2" charset="2"/>
              <a:buNone/>
            </a:pPr>
            <a:r>
              <a:rPr lang="ja-JP" altLang="en-US" sz="2000" dirty="0">
                <a:solidFill>
                  <a:srgbClr val="0000FF"/>
                </a:solidFill>
              </a:rPr>
              <a:t>　　</a:t>
            </a:r>
            <a:r>
              <a:rPr lang="en-US" altLang="ja-JP" sz="2000" dirty="0">
                <a:solidFill>
                  <a:srgbClr val="0000FF"/>
                </a:solidFill>
              </a:rPr>
              <a:t>※</a:t>
            </a:r>
            <a:r>
              <a:rPr lang="ja-JP" altLang="en-US" sz="2000" dirty="0">
                <a:solidFill>
                  <a:srgbClr val="0000FF"/>
                </a:solidFill>
              </a:rPr>
              <a:t>虐待者を罰するためのものではない</a:t>
            </a:r>
          </a:p>
          <a:p>
            <a:pPr eaLnBrk="1" hangingPunct="1">
              <a:lnSpc>
                <a:spcPct val="80000"/>
              </a:lnSpc>
              <a:buFont typeface="Wingdings" pitchFamily="2" charset="2"/>
              <a:buNone/>
            </a:pPr>
            <a:endParaRPr lang="ja-JP" altLang="en-US" sz="500" dirty="0">
              <a:solidFill>
                <a:srgbClr val="3366FF"/>
              </a:solidFill>
            </a:endParaRPr>
          </a:p>
          <a:p>
            <a:pPr eaLnBrk="1" hangingPunct="1">
              <a:lnSpc>
                <a:spcPct val="80000"/>
              </a:lnSpc>
            </a:pPr>
            <a:r>
              <a:rPr lang="ja-JP" altLang="en-US" sz="2400" b="1" dirty="0"/>
              <a:t>養介護施設従事者等による虐待については、区市町村・都道府県が対応</a:t>
            </a:r>
            <a:endParaRPr lang="en-US" altLang="ja-JP" sz="2400" b="1" dirty="0"/>
          </a:p>
          <a:p>
            <a:pPr eaLnBrk="1" hangingPunct="1">
              <a:lnSpc>
                <a:spcPct val="80000"/>
              </a:lnSpc>
            </a:pPr>
            <a:endParaRPr lang="ja-JP" altLang="en-US" sz="500" dirty="0"/>
          </a:p>
          <a:p>
            <a:pPr eaLnBrk="1" hangingPunct="1">
              <a:lnSpc>
                <a:spcPct val="80000"/>
              </a:lnSpc>
            </a:pPr>
            <a:r>
              <a:rPr lang="ja-JP" altLang="en-US" sz="2400" b="1" dirty="0"/>
              <a:t>養護者による虐待の対応責務は</a:t>
            </a:r>
            <a:r>
              <a:rPr lang="ja-JP" altLang="en-US" sz="2400" b="1" dirty="0">
                <a:solidFill>
                  <a:srgbClr val="FF3300"/>
                </a:solidFill>
              </a:rPr>
              <a:t>区市町村</a:t>
            </a:r>
            <a:r>
              <a:rPr lang="ja-JP" altLang="en-US" sz="2400" b="1" dirty="0"/>
              <a:t>に有り</a:t>
            </a:r>
          </a:p>
          <a:p>
            <a:pPr eaLnBrk="1" hangingPunct="1">
              <a:lnSpc>
                <a:spcPct val="80000"/>
              </a:lnSpc>
              <a:buFont typeface="Wingdings" pitchFamily="2" charset="2"/>
              <a:buNone/>
            </a:pPr>
            <a:r>
              <a:rPr lang="ja-JP" altLang="en-US" sz="2000" dirty="0"/>
              <a:t>　　</a:t>
            </a:r>
            <a:r>
              <a:rPr lang="ja-JP" altLang="en-US" sz="2000" dirty="0">
                <a:solidFill>
                  <a:srgbClr val="FF3300"/>
                </a:solidFill>
              </a:rPr>
              <a:t>地域包括支援センター</a:t>
            </a:r>
            <a:r>
              <a:rPr lang="ja-JP" altLang="en-US" sz="2000" dirty="0"/>
              <a:t>が区市町村の業務委託機関として対応を行う</a:t>
            </a:r>
            <a:endParaRPr lang="en-US" altLang="ja-JP" sz="2000" dirty="0"/>
          </a:p>
          <a:p>
            <a:pPr eaLnBrk="1" hangingPunct="1">
              <a:lnSpc>
                <a:spcPct val="80000"/>
              </a:lnSpc>
              <a:buFont typeface="Wingdings" pitchFamily="2" charset="2"/>
              <a:buNone/>
            </a:pPr>
            <a:r>
              <a:rPr lang="ja-JP" altLang="en-US" sz="2000" b="1" dirty="0"/>
              <a:t>　　・養護者って？</a:t>
            </a:r>
            <a:r>
              <a:rPr lang="ja-JP" altLang="en-US" sz="2000" dirty="0"/>
              <a:t>･･･高齢者</a:t>
            </a:r>
            <a:r>
              <a:rPr lang="en-US" altLang="ja-JP" sz="2000" dirty="0"/>
              <a:t>(65</a:t>
            </a:r>
            <a:r>
              <a:rPr lang="ja-JP" altLang="en-US" sz="2000" dirty="0"/>
              <a:t>歳以上の者</a:t>
            </a:r>
            <a:r>
              <a:rPr lang="en-US" altLang="ja-JP" sz="2000" dirty="0"/>
              <a:t>)</a:t>
            </a:r>
            <a:r>
              <a:rPr lang="ja-JP" altLang="en-US" sz="2000" dirty="0"/>
              <a:t>を現に養護する者</a:t>
            </a:r>
          </a:p>
          <a:p>
            <a:pPr eaLnBrk="1" hangingPunct="1">
              <a:lnSpc>
                <a:spcPct val="80000"/>
              </a:lnSpc>
              <a:buFont typeface="Wingdings" pitchFamily="2" charset="2"/>
              <a:buNone/>
            </a:pPr>
            <a:endParaRPr lang="ja-JP" altLang="en-US" sz="500" dirty="0"/>
          </a:p>
          <a:p>
            <a:pPr eaLnBrk="1" hangingPunct="1">
              <a:lnSpc>
                <a:spcPct val="80000"/>
              </a:lnSpc>
              <a:buFont typeface="Wingdings" pitchFamily="2" charset="2"/>
              <a:buNone/>
            </a:pPr>
            <a:endParaRPr lang="en-US" altLang="ja-JP" sz="2800" dirty="0"/>
          </a:p>
        </p:txBody>
      </p:sp>
      <p:sp>
        <p:nvSpPr>
          <p:cNvPr id="6" name="角丸四角形 5"/>
          <p:cNvSpPr>
            <a:spLocks noChangeArrowheads="1"/>
          </p:cNvSpPr>
          <p:nvPr/>
        </p:nvSpPr>
        <p:spPr bwMode="auto">
          <a:xfrm>
            <a:off x="472675" y="5296281"/>
            <a:ext cx="8229599" cy="1060070"/>
          </a:xfrm>
          <a:prstGeom prst="roundRect">
            <a:avLst>
              <a:gd name="adj" fmla="val 16667"/>
            </a:avLst>
          </a:prstGeom>
          <a:noFill/>
          <a:ln>
            <a:headEnd/>
            <a:tailEnd/>
          </a:ln>
        </p:spPr>
        <p:style>
          <a:lnRef idx="2">
            <a:schemeClr val="dk1"/>
          </a:lnRef>
          <a:fillRef idx="1">
            <a:schemeClr val="lt1"/>
          </a:fillRef>
          <a:effectRef idx="0">
            <a:schemeClr val="dk1"/>
          </a:effectRef>
          <a:fontRef idx="minor">
            <a:schemeClr val="dk1"/>
          </a:fontRef>
        </p:style>
        <p:txBody>
          <a:bodyPr/>
          <a:lstStyle/>
          <a:p>
            <a:pPr>
              <a:lnSpc>
                <a:spcPct val="90000"/>
              </a:lnSpc>
              <a:defRPr/>
            </a:pPr>
            <a:endParaRPr lang="en-US" altLang="ja-JP" sz="300" b="1" dirty="0">
              <a:solidFill>
                <a:srgbClr val="0000FF"/>
              </a:solidFill>
              <a:latin typeface="+mj-ea"/>
              <a:ea typeface="+mj-ea"/>
            </a:endParaRPr>
          </a:p>
          <a:p>
            <a:pPr algn="l">
              <a:lnSpc>
                <a:spcPct val="90000"/>
              </a:lnSpc>
              <a:defRPr/>
            </a:pPr>
            <a:r>
              <a:rPr lang="en-US" altLang="ja-JP" sz="1600" b="1" dirty="0">
                <a:solidFill>
                  <a:srgbClr val="0000FF"/>
                </a:solidFill>
                <a:latin typeface="+mj-ea"/>
                <a:ea typeface="+mj-ea"/>
              </a:rPr>
              <a:t>※</a:t>
            </a:r>
            <a:r>
              <a:rPr lang="ja-JP" altLang="en-US" sz="1600" b="1" dirty="0">
                <a:solidFill>
                  <a:srgbClr val="0000FF"/>
                </a:solidFill>
                <a:latin typeface="+mj-ea"/>
                <a:ea typeface="+mj-ea"/>
              </a:rPr>
              <a:t>「現に養護する」とは、「金銭の管理、食事や介護などの世話、自宅の鍵の管理など、何らかの世話をしている者（高齢者の世話をしている家族、親族、同居人等）」が該当します。別居している親族・知人等が養護者に該当する場合があります。</a:t>
            </a:r>
            <a:endParaRPr lang="en-US" altLang="ja-JP" sz="1600" b="1" dirty="0">
              <a:solidFill>
                <a:srgbClr val="0000FF"/>
              </a:solidFill>
              <a:latin typeface="+mj-ea"/>
              <a:ea typeface="+mj-ea"/>
            </a:endParaRPr>
          </a:p>
          <a:p>
            <a:pPr algn="r">
              <a:lnSpc>
                <a:spcPct val="90000"/>
              </a:lnSpc>
              <a:defRPr/>
            </a:pPr>
            <a:r>
              <a:rPr lang="ja-JP" altLang="en-US" sz="1600" b="1" dirty="0">
                <a:solidFill>
                  <a:srgbClr val="0000FF"/>
                </a:solidFill>
                <a:latin typeface="+mj-ea"/>
                <a:ea typeface="+mj-ea"/>
              </a:rPr>
              <a:t>厚生労働省マニュアル</a:t>
            </a:r>
            <a:r>
              <a:rPr lang="ja-JP" altLang="en-US" sz="1600" b="1" dirty="0">
                <a:solidFill>
                  <a:srgbClr val="0000FF"/>
                </a:solidFill>
                <a:highlight>
                  <a:srgbClr val="F4F9FE"/>
                </a:highlight>
                <a:latin typeface="+mj-ea"/>
                <a:ea typeface="+mj-ea"/>
              </a:rPr>
              <a:t>（</a:t>
            </a:r>
            <a:r>
              <a:rPr lang="en-US" altLang="ja-JP" sz="1600" b="1" dirty="0">
                <a:solidFill>
                  <a:srgbClr val="0000FF"/>
                </a:solidFill>
                <a:highlight>
                  <a:srgbClr val="F4F9FE"/>
                </a:highlight>
                <a:latin typeface="+mj-ea"/>
                <a:ea typeface="+mj-ea"/>
              </a:rPr>
              <a:t>R5</a:t>
            </a:r>
            <a:r>
              <a:rPr lang="ja-JP" altLang="en-US" sz="1600" b="1" dirty="0">
                <a:solidFill>
                  <a:srgbClr val="0000FF"/>
                </a:solidFill>
                <a:highlight>
                  <a:srgbClr val="F4F9FE"/>
                </a:highlight>
                <a:latin typeface="+mj-ea"/>
                <a:ea typeface="+mj-ea"/>
              </a:rPr>
              <a:t>） ｐ</a:t>
            </a:r>
            <a:r>
              <a:rPr lang="en-US" altLang="ja-JP" sz="1600" b="1" dirty="0">
                <a:solidFill>
                  <a:srgbClr val="0000FF"/>
                </a:solidFill>
                <a:highlight>
                  <a:srgbClr val="F4F9FE"/>
                </a:highlight>
                <a:latin typeface="+mj-ea"/>
                <a:ea typeface="+mj-ea"/>
              </a:rPr>
              <a:t>3</a:t>
            </a:r>
            <a:r>
              <a:rPr lang="ja-JP" altLang="en-US" sz="1600" b="1" dirty="0">
                <a:solidFill>
                  <a:srgbClr val="0000FF"/>
                </a:solidFill>
                <a:latin typeface="+mj-ea"/>
                <a:ea typeface="+mj-ea"/>
              </a:rPr>
              <a:t>より引用</a:t>
            </a:r>
            <a:endParaRPr lang="en-US" altLang="ja-JP" sz="1600" b="1" dirty="0">
              <a:solidFill>
                <a:srgbClr val="0000FF"/>
              </a:solidFill>
              <a:latin typeface="+mj-ea"/>
              <a:ea typeface="+mj-ea"/>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ja-JP" altLang="en-US"/>
              <a:t>これって虐待？？</a:t>
            </a:r>
          </a:p>
        </p:txBody>
      </p:sp>
      <p:sp>
        <p:nvSpPr>
          <p:cNvPr id="484355" name="Rectangle 3"/>
          <p:cNvSpPr>
            <a:spLocks noGrp="1" noChangeArrowheads="1"/>
          </p:cNvSpPr>
          <p:nvPr>
            <p:ph idx="1"/>
          </p:nvPr>
        </p:nvSpPr>
        <p:spPr/>
        <p:txBody>
          <a:bodyPr/>
          <a:lstStyle/>
          <a:p>
            <a:pPr eaLnBrk="1" hangingPunct="1"/>
            <a:r>
              <a:rPr lang="ja-JP" altLang="en-US" dirty="0"/>
              <a:t>虐待という程ではないんじゃないか</a:t>
            </a:r>
          </a:p>
          <a:p>
            <a:pPr eaLnBrk="1" hangingPunct="1"/>
            <a:r>
              <a:rPr lang="ja-JP" altLang="en-US" dirty="0"/>
              <a:t>虐待なんて言ったらかわいそう</a:t>
            </a:r>
            <a:endParaRPr lang="en-US" altLang="ja-JP" dirty="0"/>
          </a:p>
          <a:p>
            <a:pPr eaLnBrk="1" hangingPunct="1"/>
            <a:r>
              <a:rPr lang="ja-JP" altLang="en-US" dirty="0"/>
              <a:t>通報していい事案かどうかわからない</a:t>
            </a:r>
          </a:p>
          <a:p>
            <a:pPr eaLnBrk="1" hangingPunct="1"/>
            <a:r>
              <a:rPr lang="ja-JP" altLang="en-US" dirty="0"/>
              <a:t>まだ何とかできそうだから、様子をみよう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4355">
                                            <p:txEl>
                                              <p:pRg st="1" end="1"/>
                                            </p:txEl>
                                          </p:spTgt>
                                        </p:tgtEl>
                                        <p:attrNameLst>
                                          <p:attrName>style.visibility</p:attrName>
                                        </p:attrNameLst>
                                      </p:cBhvr>
                                      <p:to>
                                        <p:strVal val="visible"/>
                                      </p:to>
                                    </p:set>
                                    <p:anim calcmode="lin" valueType="num">
                                      <p:cBhvr additive="base">
                                        <p:cTn id="13" dur="500" fill="hold"/>
                                        <p:tgtEl>
                                          <p:spTgt spid="484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4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4355">
                                            <p:txEl>
                                              <p:pRg st="2" end="2"/>
                                            </p:txEl>
                                          </p:spTgt>
                                        </p:tgtEl>
                                        <p:attrNameLst>
                                          <p:attrName>style.visibility</p:attrName>
                                        </p:attrNameLst>
                                      </p:cBhvr>
                                      <p:to>
                                        <p:strVal val="visible"/>
                                      </p:to>
                                    </p:set>
                                    <p:anim calcmode="lin" valueType="num">
                                      <p:cBhvr additive="base">
                                        <p:cTn id="19" dur="500" fill="hold"/>
                                        <p:tgtEl>
                                          <p:spTgt spid="484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4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84355">
                                            <p:txEl>
                                              <p:pRg st="3" end="3"/>
                                            </p:txEl>
                                          </p:spTgt>
                                        </p:tgtEl>
                                        <p:attrNameLst>
                                          <p:attrName>style.visibility</p:attrName>
                                        </p:attrNameLst>
                                      </p:cBhvr>
                                      <p:to>
                                        <p:strVal val="visible"/>
                                      </p:to>
                                    </p:set>
                                    <p:anim calcmode="lin" valueType="num">
                                      <p:cBhvr additive="base">
                                        <p:cTn id="25" dur="500" fill="hold"/>
                                        <p:tgtEl>
                                          <p:spTgt spid="4843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8435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368826"/>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208239"/>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idx="1"/>
          </p:nvPr>
        </p:nvSpPr>
        <p:spPr>
          <a:xfrm>
            <a:off x="3708402" y="1000401"/>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368826"/>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503639"/>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537474"/>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521349"/>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3737251"/>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432199"/>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「自覚」は問わない。「いじめてやろう」「虐げよう」と思っているかどうかは、無関係</a:t>
            </a:r>
          </a:p>
        </p:txBody>
      </p:sp>
    </p:spTree>
    <p:extLst>
      <p:ext uri="{BB962C8B-B14F-4D97-AF65-F5344CB8AC3E}">
        <p14:creationId xmlns:p14="http://schemas.microsoft.com/office/powerpoint/2010/main" val="2444061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3850" y="914400"/>
            <a:ext cx="8229600" cy="1371600"/>
          </a:xfrm>
        </p:spPr>
        <p:txBody>
          <a:bodyPr>
            <a:normAutofit fontScale="90000"/>
          </a:bodyPr>
          <a:lstStyle/>
          <a:p>
            <a:pPr eaLnBrk="1" fontAlgn="auto" hangingPunct="1">
              <a:lnSpc>
                <a:spcPct val="80000"/>
              </a:lnSpc>
              <a:spcAft>
                <a:spcPts val="0"/>
              </a:spcAft>
              <a:defRPr/>
            </a:pPr>
            <a:r>
              <a:rPr lang="ja-JP" altLang="en-US" dirty="0"/>
              <a:t>発見と相談・通報</a:t>
            </a:r>
            <a:br>
              <a:rPr lang="ja-JP" altLang="en-US" dirty="0"/>
            </a:br>
            <a:br>
              <a:rPr lang="ja-JP" altLang="en-US" dirty="0"/>
            </a:br>
            <a:r>
              <a:rPr lang="ja-JP" altLang="en-US" sz="4000" dirty="0"/>
              <a:t>（１）早期発見努力義務</a:t>
            </a:r>
          </a:p>
        </p:txBody>
      </p:sp>
      <p:sp>
        <p:nvSpPr>
          <p:cNvPr id="487427" name="Rectangle 3"/>
          <p:cNvSpPr>
            <a:spLocks noGrp="1" noChangeArrowheads="1"/>
          </p:cNvSpPr>
          <p:nvPr>
            <p:ph idx="1"/>
          </p:nvPr>
        </p:nvSpPr>
        <p:spPr>
          <a:xfrm>
            <a:off x="457200" y="2500315"/>
            <a:ext cx="8229600" cy="4357687"/>
          </a:xfrm>
        </p:spPr>
        <p:txBody>
          <a:bodyPr/>
          <a:lstStyle/>
          <a:p>
            <a:pPr eaLnBrk="1" hangingPunct="1">
              <a:buFont typeface="Wingdings" pitchFamily="2" charset="2"/>
              <a:buNone/>
            </a:pPr>
            <a:r>
              <a:rPr lang="ja-JP" altLang="en-US"/>
              <a:t>　</a:t>
            </a:r>
            <a:r>
              <a:rPr lang="ja-JP" altLang="en-US" sz="2400"/>
              <a:t>第５条</a:t>
            </a:r>
            <a:r>
              <a:rPr lang="ja-JP" altLang="en-US"/>
              <a:t>　</a:t>
            </a:r>
          </a:p>
          <a:p>
            <a:pPr eaLnBrk="1" hangingPunct="1">
              <a:buFont typeface="Wingdings" pitchFamily="2" charset="2"/>
              <a:buNone/>
            </a:pPr>
            <a:r>
              <a:rPr lang="ja-JP" altLang="en-US"/>
              <a:t>　　</a:t>
            </a:r>
            <a:r>
              <a:rPr lang="ja-JP" altLang="en-US" sz="2400"/>
              <a:t>養介護施設、病院、保健所その他</a:t>
            </a:r>
            <a:r>
              <a:rPr lang="ja-JP" altLang="en-US" sz="2400">
                <a:solidFill>
                  <a:srgbClr val="0000FF"/>
                </a:solidFill>
              </a:rPr>
              <a:t>高齢者の福祉に業務上関係のある団体</a:t>
            </a:r>
            <a:r>
              <a:rPr lang="ja-JP" altLang="en-US" sz="2400"/>
              <a:t>及び養介護施設従事者等、医師、保健師、弁護士その他</a:t>
            </a:r>
            <a:r>
              <a:rPr lang="ja-JP" altLang="en-US" sz="2400">
                <a:solidFill>
                  <a:srgbClr val="0000FF"/>
                </a:solidFill>
              </a:rPr>
              <a:t>高齢者の福祉に職務上関係のある者</a:t>
            </a:r>
            <a:r>
              <a:rPr lang="ja-JP" altLang="en-US" sz="2400"/>
              <a:t>は、高齢者虐待を発見しやすい立場にあることを自覚し、高齢者虐待の早期発見に努めなければならない。</a:t>
            </a:r>
          </a:p>
          <a:p>
            <a:pPr eaLnBrk="1" hangingPunct="1">
              <a:buFont typeface="Wingdings" pitchFamily="2" charset="2"/>
              <a:buNone/>
            </a:pPr>
            <a:endParaRPr lang="ja-JP" altLang="en-US" sz="2400"/>
          </a:p>
          <a:p>
            <a:pPr algn="ctr" eaLnBrk="1" hangingPunct="1">
              <a:buFont typeface="Wingdings" pitchFamily="2" charset="2"/>
              <a:buNone/>
            </a:pPr>
            <a:r>
              <a:rPr lang="en-US" altLang="ja-JP" sz="2800">
                <a:solidFill>
                  <a:srgbClr val="FF3300"/>
                </a:solidFill>
              </a:rPr>
              <a:t>『</a:t>
            </a:r>
            <a:r>
              <a:rPr lang="ja-JP" altLang="en-US" sz="2800">
                <a:solidFill>
                  <a:srgbClr val="FF3300"/>
                </a:solidFill>
              </a:rPr>
              <a:t>虐待</a:t>
            </a:r>
            <a:r>
              <a:rPr lang="en-US" altLang="ja-JP" sz="2800">
                <a:solidFill>
                  <a:srgbClr val="FF3300"/>
                </a:solidFill>
              </a:rPr>
              <a:t>』</a:t>
            </a:r>
            <a:r>
              <a:rPr lang="ja-JP" altLang="en-US" sz="2800">
                <a:solidFill>
                  <a:srgbClr val="FF3300"/>
                </a:solidFill>
              </a:rPr>
              <a:t>は、あると思わなければ見えてこない</a:t>
            </a:r>
            <a:endParaRPr lang="ja-JP" altLang="en-US" sz="2800" u="sng">
              <a:solidFill>
                <a:srgbClr val="FF3300"/>
              </a:solidFill>
            </a:endParaRPr>
          </a:p>
        </p:txBody>
      </p:sp>
      <p:sp>
        <p:nvSpPr>
          <p:cNvPr id="49156" name="AutoShape 5"/>
          <p:cNvSpPr>
            <a:spLocks noChangeArrowheads="1"/>
          </p:cNvSpPr>
          <p:nvPr/>
        </p:nvSpPr>
        <p:spPr bwMode="auto">
          <a:xfrm>
            <a:off x="6011865" y="1268415"/>
            <a:ext cx="2447925" cy="936625"/>
          </a:xfrm>
          <a:prstGeom prst="wedgeRoundRectCallout">
            <a:avLst>
              <a:gd name="adj1" fmla="val -30741"/>
              <a:gd name="adj2" fmla="val 119829"/>
              <a:gd name="adj3" fmla="val 16667"/>
            </a:avLst>
          </a:prstGeom>
          <a:solidFill>
            <a:srgbClr val="99FFCC"/>
          </a:solidFill>
          <a:ln w="9525">
            <a:solidFill>
              <a:schemeClr val="tx1"/>
            </a:solidFill>
            <a:miter lim="800000"/>
            <a:headEnd/>
            <a:tailEnd/>
          </a:ln>
        </p:spPr>
        <p:txBody>
          <a:bodyPr/>
          <a:lstStyle/>
          <a:p>
            <a:r>
              <a:rPr lang="ja-JP" altLang="en-US"/>
              <a:t>国民の義務より　</a:t>
            </a:r>
            <a:r>
              <a:rPr lang="ja-JP" altLang="en-US" b="1"/>
              <a:t>強い義務</a:t>
            </a:r>
            <a:r>
              <a:rPr lang="ja-JP" altLang="en-US"/>
              <a:t>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7427">
                                            <p:txEl>
                                              <p:pRg st="3" end="3"/>
                                            </p:txEl>
                                          </p:spTgt>
                                        </p:tgtEl>
                                        <p:attrNameLst>
                                          <p:attrName>style.visibility</p:attrName>
                                        </p:attrNameLst>
                                      </p:cBhvr>
                                      <p:to>
                                        <p:strVal val="visible"/>
                                      </p:to>
                                    </p:set>
                                    <p:anim calcmode="lin" valueType="num">
                                      <p:cBhvr additive="base">
                                        <p:cTn id="7" dur="500" fill="hold"/>
                                        <p:tgtEl>
                                          <p:spTgt spid="48742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74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23850" y="181522"/>
            <a:ext cx="8229600" cy="1143000"/>
          </a:xfrm>
        </p:spPr>
        <p:txBody>
          <a:bodyPr/>
          <a:lstStyle/>
          <a:p>
            <a:pPr eaLnBrk="1" hangingPunct="1"/>
            <a:r>
              <a:rPr lang="ja-JP" altLang="en-US" sz="3600" dirty="0"/>
              <a:t>（２）通報義務</a:t>
            </a:r>
          </a:p>
        </p:txBody>
      </p:sp>
      <p:sp>
        <p:nvSpPr>
          <p:cNvPr id="39939" name="Rectangle 3"/>
          <p:cNvSpPr>
            <a:spLocks noGrp="1" noChangeArrowheads="1"/>
          </p:cNvSpPr>
          <p:nvPr>
            <p:ph idx="1"/>
          </p:nvPr>
        </p:nvSpPr>
        <p:spPr>
          <a:xfrm>
            <a:off x="425908" y="1118147"/>
            <a:ext cx="8362950" cy="5421311"/>
          </a:xfrm>
        </p:spPr>
        <p:txBody>
          <a:bodyPr>
            <a:normAutofit fontScale="92500" lnSpcReduction="10000"/>
          </a:bodyPr>
          <a:lstStyle/>
          <a:p>
            <a:pPr marL="274320" indent="-274320" eaLnBrk="1" fontAlgn="auto" hangingPunct="1">
              <a:lnSpc>
                <a:spcPct val="110000"/>
              </a:lnSpc>
              <a:spcAft>
                <a:spcPts val="0"/>
              </a:spcAft>
              <a:buClr>
                <a:schemeClr val="accent3"/>
              </a:buClr>
              <a:buNone/>
              <a:defRPr/>
            </a:pPr>
            <a:r>
              <a:rPr lang="ja-JP" altLang="en-US" sz="2800" b="1" u="sng" dirty="0">
                <a:solidFill>
                  <a:srgbClr val="FF3300"/>
                </a:solidFill>
              </a:rPr>
              <a:t>通報義務＞業務上の守秘義務</a:t>
            </a:r>
          </a:p>
          <a:p>
            <a:pPr marL="274320" indent="-274320" eaLnBrk="1" fontAlgn="auto" hangingPunct="1">
              <a:lnSpc>
                <a:spcPct val="80000"/>
              </a:lnSpc>
              <a:spcAft>
                <a:spcPts val="0"/>
              </a:spcAft>
              <a:buClr>
                <a:schemeClr val="accent3"/>
              </a:buClr>
              <a:buNone/>
              <a:defRPr/>
            </a:pPr>
            <a:r>
              <a:rPr lang="ja-JP" altLang="en-US" sz="2400" dirty="0"/>
              <a:t>　</a:t>
            </a:r>
            <a:endParaRPr lang="en-US" altLang="ja-JP" sz="2400" dirty="0"/>
          </a:p>
          <a:p>
            <a:pPr marL="0" indent="0" eaLnBrk="1" fontAlgn="auto" hangingPunct="1">
              <a:lnSpc>
                <a:spcPct val="120000"/>
              </a:lnSpc>
              <a:spcBef>
                <a:spcPts val="0"/>
              </a:spcBef>
              <a:spcAft>
                <a:spcPts val="0"/>
              </a:spcAft>
              <a:buClr>
                <a:schemeClr val="accent3"/>
              </a:buClr>
              <a:buNone/>
              <a:defRPr/>
            </a:pPr>
            <a:r>
              <a:rPr lang="ja-JP" altLang="en-US" sz="2400" dirty="0"/>
              <a:t>　第７条　</a:t>
            </a:r>
          </a:p>
          <a:p>
            <a:pPr marL="0" indent="0" eaLnBrk="1" fontAlgn="auto" hangingPunct="1">
              <a:lnSpc>
                <a:spcPct val="120000"/>
              </a:lnSpc>
              <a:spcBef>
                <a:spcPts val="0"/>
              </a:spcBef>
              <a:spcAft>
                <a:spcPts val="0"/>
              </a:spcAft>
              <a:buClr>
                <a:schemeClr val="accent3"/>
              </a:buClr>
              <a:buNone/>
              <a:defRPr/>
            </a:pPr>
            <a:r>
              <a:rPr lang="ja-JP" altLang="en-US" sz="2400" dirty="0"/>
              <a:t>　　養護者による高齢者虐待を受けたと</a:t>
            </a:r>
            <a:r>
              <a:rPr lang="ja-JP" altLang="en-US" sz="2400" dirty="0">
                <a:solidFill>
                  <a:srgbClr val="FF3300"/>
                </a:solidFill>
              </a:rPr>
              <a:t>思われる</a:t>
            </a:r>
            <a:r>
              <a:rPr lang="ja-JP" altLang="en-US" sz="2400" dirty="0"/>
              <a:t>高齢者を発見した者は、当該高齢者の</a:t>
            </a:r>
            <a:r>
              <a:rPr lang="ja-JP" altLang="en-US" sz="2400" u="sng" dirty="0"/>
              <a:t>生命又は身体に重大な危険が生じている場合は、速やかに、これを市町村に通報しなければならない。</a:t>
            </a:r>
            <a:br>
              <a:rPr lang="ja-JP" altLang="en-US" sz="2400" dirty="0"/>
            </a:br>
            <a:endParaRPr lang="ja-JP" altLang="en-US" sz="2400" dirty="0"/>
          </a:p>
          <a:p>
            <a:pPr marL="0" indent="0" eaLnBrk="1" fontAlgn="auto" hangingPunct="1">
              <a:lnSpc>
                <a:spcPct val="120000"/>
              </a:lnSpc>
              <a:spcBef>
                <a:spcPts val="0"/>
              </a:spcBef>
              <a:spcAft>
                <a:spcPts val="0"/>
              </a:spcAft>
              <a:buClr>
                <a:schemeClr val="accent3"/>
              </a:buClr>
              <a:buNone/>
              <a:defRPr/>
            </a:pPr>
            <a:r>
              <a:rPr lang="ja-JP" altLang="en-US" sz="2400" dirty="0"/>
              <a:t>　２　前項に定める場合のほか、</a:t>
            </a:r>
            <a:r>
              <a:rPr lang="ja-JP" altLang="en-US" sz="2400" u="sng" dirty="0"/>
              <a:t>養護者による高齢者虐待を受けたと</a:t>
            </a:r>
            <a:r>
              <a:rPr lang="ja-JP" altLang="en-US" sz="2400" u="sng" dirty="0">
                <a:solidFill>
                  <a:srgbClr val="FF3300"/>
                </a:solidFill>
              </a:rPr>
              <a:t>思われる</a:t>
            </a:r>
            <a:r>
              <a:rPr lang="ja-JP" altLang="en-US" sz="2400" u="sng" dirty="0"/>
              <a:t>高齢者を発見した者は、速やかに、これを市町村に通報するよう努めなければならない。</a:t>
            </a:r>
            <a:br>
              <a:rPr lang="ja-JP" altLang="en-US" sz="2400" u="sng" dirty="0"/>
            </a:br>
            <a:endParaRPr lang="ja-JP" altLang="en-US" sz="2400" u="sng" dirty="0"/>
          </a:p>
          <a:p>
            <a:pPr marL="0" indent="0" eaLnBrk="1" fontAlgn="auto" hangingPunct="1">
              <a:lnSpc>
                <a:spcPct val="120000"/>
              </a:lnSpc>
              <a:spcBef>
                <a:spcPts val="0"/>
              </a:spcBef>
              <a:spcAft>
                <a:spcPts val="0"/>
              </a:spcAft>
              <a:buClr>
                <a:schemeClr val="accent3"/>
              </a:buClr>
              <a:buNone/>
              <a:defRPr/>
            </a:pPr>
            <a:r>
              <a:rPr lang="ja-JP" altLang="en-US" sz="2400" dirty="0"/>
              <a:t>　３　刑法（明治四十年法律第四十五号）の秘密漏示罪の規定その他の</a:t>
            </a:r>
            <a:r>
              <a:rPr lang="ja-JP" altLang="en-US" sz="2400" u="sng" dirty="0"/>
              <a:t>守秘義務に関する法律の規定は、前二項の規定による通報をすることを妨げるものと解釈してはならない。</a:t>
            </a:r>
            <a:endParaRPr lang="en-US" altLang="ja-JP" sz="2400" u="sng" dirty="0"/>
          </a:p>
          <a:p>
            <a:pPr marL="0" indent="0" eaLnBrk="1" fontAlgn="auto" hangingPunct="1">
              <a:lnSpc>
                <a:spcPct val="120000"/>
              </a:lnSpc>
              <a:spcBef>
                <a:spcPts val="0"/>
              </a:spcBef>
              <a:spcAft>
                <a:spcPts val="0"/>
              </a:spcAft>
              <a:buClr>
                <a:schemeClr val="accent3"/>
              </a:buClr>
              <a:buNone/>
              <a:defRPr/>
            </a:pPr>
            <a:endParaRPr lang="en-US" altLang="ja-JP" sz="2400" u="sng" dirty="0"/>
          </a:p>
        </p:txBody>
      </p:sp>
      <p:sp>
        <p:nvSpPr>
          <p:cNvPr id="50180" name="AutoShape 5"/>
          <p:cNvSpPr>
            <a:spLocks noChangeArrowheads="1"/>
          </p:cNvSpPr>
          <p:nvPr/>
        </p:nvSpPr>
        <p:spPr bwMode="auto">
          <a:xfrm>
            <a:off x="5292000" y="1118147"/>
            <a:ext cx="3709987" cy="936625"/>
          </a:xfrm>
          <a:prstGeom prst="wedgeRoundRectCallout">
            <a:avLst>
              <a:gd name="adj1" fmla="val -36026"/>
              <a:gd name="adj2" fmla="val 67467"/>
              <a:gd name="adj3" fmla="val 16667"/>
            </a:avLst>
          </a:prstGeom>
          <a:solidFill>
            <a:srgbClr val="99FFCC"/>
          </a:solidFill>
          <a:ln w="9525">
            <a:solidFill>
              <a:schemeClr val="tx1"/>
            </a:solidFill>
            <a:miter lim="800000"/>
            <a:headEnd/>
            <a:tailEnd/>
          </a:ln>
        </p:spPr>
        <p:txBody>
          <a:bodyPr/>
          <a:lstStyle/>
          <a:p>
            <a:pPr algn="l"/>
            <a:r>
              <a:rPr lang="ja-JP" altLang="en-US" dirty="0"/>
              <a:t>証拠や根拠は必要なく、</a:t>
            </a:r>
            <a:endParaRPr lang="en-US" altLang="ja-JP" dirty="0"/>
          </a:p>
          <a:p>
            <a:pPr algn="l"/>
            <a:r>
              <a:rPr lang="ja-JP" altLang="en-US" dirty="0"/>
              <a:t>「思われる」で通報できます。</a:t>
            </a:r>
          </a:p>
        </p:txBody>
      </p:sp>
      <p:sp>
        <p:nvSpPr>
          <p:cNvPr id="3" name="吹き出し: 四角形 2">
            <a:extLst>
              <a:ext uri="{FF2B5EF4-FFF2-40B4-BE49-F238E27FC236}">
                <a16:creationId xmlns:a16="http://schemas.microsoft.com/office/drawing/2014/main" id="{C4EA3209-63F1-4F3B-B7FA-21B148428E46}"/>
              </a:ext>
            </a:extLst>
          </p:cNvPr>
          <p:cNvSpPr/>
          <p:nvPr/>
        </p:nvSpPr>
        <p:spPr>
          <a:xfrm>
            <a:off x="3868892" y="45000"/>
            <a:ext cx="4817907" cy="768937"/>
          </a:xfrm>
          <a:prstGeom prst="wedgeRectCallout">
            <a:avLst>
              <a:gd name="adj1" fmla="val -40377"/>
              <a:gd name="adj2" fmla="val 6707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j-ea"/>
                <a:ea typeface="+mj-ea"/>
              </a:rPr>
              <a:t>（個人情報保護法第</a:t>
            </a:r>
            <a:r>
              <a:rPr lang="en-US" altLang="ja-JP" b="1" dirty="0">
                <a:solidFill>
                  <a:schemeClr val="tx1"/>
                </a:solidFill>
                <a:latin typeface="+mj-ea"/>
                <a:ea typeface="+mj-ea"/>
              </a:rPr>
              <a:t>27</a:t>
            </a:r>
            <a:r>
              <a:rPr lang="ja-JP" altLang="en-US" b="1" dirty="0">
                <a:solidFill>
                  <a:schemeClr val="tx1"/>
                </a:solidFill>
                <a:latin typeface="+mj-ea"/>
                <a:ea typeface="+mj-ea"/>
              </a:rPr>
              <a:t>条</a:t>
            </a:r>
            <a:r>
              <a:rPr lang="en-US" altLang="ja-JP" b="1" dirty="0">
                <a:solidFill>
                  <a:schemeClr val="tx1"/>
                </a:solidFill>
                <a:latin typeface="+mj-ea"/>
                <a:ea typeface="+mj-ea"/>
              </a:rPr>
              <a:t>1</a:t>
            </a:r>
            <a:r>
              <a:rPr lang="ja-JP" altLang="en-US" b="1" dirty="0">
                <a:solidFill>
                  <a:schemeClr val="tx1"/>
                </a:solidFill>
                <a:latin typeface="+mj-ea"/>
                <a:ea typeface="+mj-ea"/>
              </a:rPr>
              <a:t>項１号　法令に基づく場合）に該当するため</a:t>
            </a:r>
            <a:endParaRPr kumimoji="1" lang="ja-JP" altLang="en-US" dirty="0">
              <a:solidFill>
                <a:schemeClr val="tx1"/>
              </a:solidFill>
              <a:latin typeface="+mj-ea"/>
              <a:ea typeface="+mj-e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89000"/>
            <a:ext cx="8229600" cy="1371600"/>
          </a:xfrm>
        </p:spPr>
        <p:txBody>
          <a:bodyPr/>
          <a:lstStyle/>
          <a:p>
            <a:pPr eaLnBrk="1" hangingPunct="1"/>
            <a:r>
              <a:rPr lang="ja-JP" altLang="en-US" sz="4000"/>
              <a:t>（３）通報者について</a:t>
            </a:r>
            <a:endParaRPr lang="ja-JP" altLang="en-US" sz="4000" i="1"/>
          </a:p>
        </p:txBody>
      </p:sp>
      <p:sp>
        <p:nvSpPr>
          <p:cNvPr id="51203" name="Rectangle 3"/>
          <p:cNvSpPr>
            <a:spLocks noGrp="1" noChangeArrowheads="1"/>
          </p:cNvSpPr>
          <p:nvPr>
            <p:ph idx="1"/>
          </p:nvPr>
        </p:nvSpPr>
        <p:spPr>
          <a:xfrm>
            <a:off x="457200" y="1416139"/>
            <a:ext cx="8362950" cy="4943475"/>
          </a:xfrm>
        </p:spPr>
        <p:txBody>
          <a:bodyPr>
            <a:normAutofit lnSpcReduction="10000"/>
          </a:bodyPr>
          <a:lstStyle/>
          <a:p>
            <a:pPr eaLnBrk="1" hangingPunct="1">
              <a:lnSpc>
                <a:spcPct val="90000"/>
              </a:lnSpc>
            </a:pPr>
            <a:r>
              <a:rPr lang="ja-JP" altLang="en-US"/>
              <a:t>通報者についての情報は保護される（第</a:t>
            </a:r>
            <a:r>
              <a:rPr lang="en-US" altLang="ja-JP"/>
              <a:t>8</a:t>
            </a:r>
            <a:r>
              <a:rPr lang="ja-JP" altLang="en-US"/>
              <a:t>条）</a:t>
            </a:r>
          </a:p>
          <a:p>
            <a:pPr eaLnBrk="1" hangingPunct="1">
              <a:lnSpc>
                <a:spcPct val="90000"/>
              </a:lnSpc>
              <a:buFont typeface="Wingdings" pitchFamily="2" charset="2"/>
              <a:buNone/>
            </a:pPr>
            <a:r>
              <a:rPr lang="ja-JP" altLang="en-US"/>
              <a:t>　</a:t>
            </a:r>
            <a:r>
              <a:rPr lang="ja-JP" altLang="en-US" sz="2000"/>
              <a:t>第８条</a:t>
            </a:r>
            <a:endParaRPr lang="en-US" altLang="ja-JP" sz="2000"/>
          </a:p>
          <a:p>
            <a:pPr eaLnBrk="1" hangingPunct="1">
              <a:lnSpc>
                <a:spcPct val="90000"/>
              </a:lnSpc>
              <a:buFont typeface="Wingdings" pitchFamily="2" charset="2"/>
              <a:buNone/>
            </a:pPr>
            <a:r>
              <a:rPr lang="ja-JP" altLang="en-US" sz="2000"/>
              <a:t>　　市町村が前条第一項若しくは第二項の規定による通報又は次条第一項に規定する届出を受けた場合においては、当該通報又は届出を受けた市町村の職員は、その職務上知り得た事項であって当該通報又は届出をした者を</a:t>
            </a:r>
            <a:r>
              <a:rPr lang="ja-JP" altLang="en-US" sz="2000" b="1">
                <a:solidFill>
                  <a:srgbClr val="0000FF"/>
                </a:solidFill>
              </a:rPr>
              <a:t>特定させるものを漏らしてはならない。</a:t>
            </a:r>
            <a:br>
              <a:rPr lang="ja-JP" altLang="en-US" sz="2000" b="1">
                <a:solidFill>
                  <a:srgbClr val="0000FF"/>
                </a:solidFill>
              </a:rPr>
            </a:br>
            <a:endParaRPr lang="ja-JP" altLang="en-US" sz="2000" b="1">
              <a:solidFill>
                <a:srgbClr val="0000FF"/>
              </a:solidFill>
            </a:endParaRPr>
          </a:p>
          <a:p>
            <a:pPr eaLnBrk="1" hangingPunct="1">
              <a:lnSpc>
                <a:spcPct val="90000"/>
              </a:lnSpc>
              <a:buFont typeface="Wingdings" pitchFamily="2" charset="2"/>
              <a:buNone/>
            </a:pPr>
            <a:endParaRPr lang="ja-JP" altLang="en-US" b="1" u="sng"/>
          </a:p>
          <a:p>
            <a:pPr eaLnBrk="1" hangingPunct="1">
              <a:lnSpc>
                <a:spcPct val="90000"/>
              </a:lnSpc>
              <a:buFont typeface="Wingdings" pitchFamily="2" charset="2"/>
              <a:buNone/>
            </a:pPr>
            <a:r>
              <a:rPr lang="ja-JP" altLang="en-US" b="1">
                <a:solidFill>
                  <a:srgbClr val="FF3300"/>
                </a:solidFill>
              </a:rPr>
              <a:t>　</a:t>
            </a:r>
            <a:r>
              <a:rPr lang="ja-JP" altLang="en-US" b="1" u="sng">
                <a:solidFill>
                  <a:srgbClr val="FF3300"/>
                </a:solidFill>
              </a:rPr>
              <a:t>区市町村や地域包括支援センターは、誰からの通報か分からないように対応開始</a:t>
            </a:r>
          </a:p>
          <a:p>
            <a:pPr eaLnBrk="1" hangingPunct="1">
              <a:lnSpc>
                <a:spcPct val="90000"/>
              </a:lnSpc>
              <a:buFont typeface="Wingdings" pitchFamily="2" charset="2"/>
              <a:buNone/>
            </a:pPr>
            <a:r>
              <a:rPr lang="ja-JP" altLang="en-US" sz="2000" b="1"/>
              <a:t>　　</a:t>
            </a:r>
            <a:r>
              <a:rPr lang="ja-JP" altLang="en-US" sz="2400" b="1"/>
              <a:t>例えば・・・</a:t>
            </a:r>
          </a:p>
          <a:p>
            <a:pPr eaLnBrk="1" hangingPunct="1">
              <a:lnSpc>
                <a:spcPct val="90000"/>
              </a:lnSpc>
              <a:buFont typeface="Wingdings" pitchFamily="2" charset="2"/>
              <a:buNone/>
            </a:pPr>
            <a:r>
              <a:rPr lang="ja-JP" altLang="en-US" sz="2400" b="1"/>
              <a:t>　　　虐待対応であるとは言わず、さりげなく関わりを　</a:t>
            </a:r>
            <a:endParaRPr lang="en-US" altLang="ja-JP" sz="2400" b="1"/>
          </a:p>
          <a:p>
            <a:pPr eaLnBrk="1" hangingPunct="1">
              <a:lnSpc>
                <a:spcPct val="90000"/>
              </a:lnSpc>
              <a:buFont typeface="Wingdings" pitchFamily="2" charset="2"/>
              <a:buNone/>
            </a:pPr>
            <a:r>
              <a:rPr lang="ja-JP" altLang="en-US" sz="2400" b="1"/>
              <a:t>　　　開始します。</a:t>
            </a:r>
          </a:p>
        </p:txBody>
      </p:sp>
      <p:sp>
        <p:nvSpPr>
          <p:cNvPr id="51204" name="AutoShape 4"/>
          <p:cNvSpPr>
            <a:spLocks noChangeArrowheads="1"/>
          </p:cNvSpPr>
          <p:nvPr/>
        </p:nvSpPr>
        <p:spPr bwMode="auto">
          <a:xfrm>
            <a:off x="3857627" y="3502112"/>
            <a:ext cx="360363" cy="571500"/>
          </a:xfrm>
          <a:prstGeom prst="downArrow">
            <a:avLst>
              <a:gd name="adj1" fmla="val 50000"/>
              <a:gd name="adj2" fmla="val 60022"/>
            </a:avLst>
          </a:prstGeom>
          <a:noFill/>
          <a:ln w="9525">
            <a:solidFill>
              <a:schemeClr val="tx1"/>
            </a:solidFill>
            <a:miter lim="800000"/>
            <a:headEnd/>
            <a:tailEnd/>
          </a:ln>
        </p:spPr>
        <p:txBody>
          <a:bodyPr vert="eaVert" wrap="none" anchor="ctr"/>
          <a:lstStyle/>
          <a:p>
            <a:endParaRPr lang="ja-JP"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8625" y="-243000"/>
            <a:ext cx="8229600" cy="1371600"/>
          </a:xfrm>
        </p:spPr>
        <p:txBody>
          <a:bodyPr/>
          <a:lstStyle/>
          <a:p>
            <a:pPr eaLnBrk="1" hangingPunct="1"/>
            <a:r>
              <a:rPr lang="ja-JP" altLang="en-US" sz="4000" dirty="0"/>
              <a:t>（４）通報・相談のポイント</a:t>
            </a:r>
            <a:endParaRPr lang="ja-JP" altLang="en-US" sz="4000" i="1" dirty="0"/>
          </a:p>
        </p:txBody>
      </p:sp>
      <p:sp>
        <p:nvSpPr>
          <p:cNvPr id="52227" name="Rectangle 3"/>
          <p:cNvSpPr>
            <a:spLocks noGrp="1" noChangeArrowheads="1"/>
          </p:cNvSpPr>
          <p:nvPr>
            <p:ph idx="1"/>
          </p:nvPr>
        </p:nvSpPr>
        <p:spPr>
          <a:xfrm>
            <a:off x="400100" y="802767"/>
            <a:ext cx="8229600" cy="5256213"/>
          </a:xfrm>
        </p:spPr>
        <p:txBody>
          <a:bodyPr/>
          <a:lstStyle/>
          <a:p>
            <a:pPr eaLnBrk="1" hangingPunct="1"/>
            <a:r>
              <a:rPr lang="ja-JP" altLang="en-US" dirty="0"/>
              <a:t>「虐待」だから通報しよう</a:t>
            </a:r>
          </a:p>
          <a:p>
            <a:pPr lvl="4" eaLnBrk="1" hangingPunct="1">
              <a:buFont typeface="Wingdings" pitchFamily="2" charset="2"/>
              <a:buNone/>
            </a:pPr>
            <a:r>
              <a:rPr lang="ja-JP" altLang="en-US" sz="2400" dirty="0"/>
              <a:t>　</a:t>
            </a:r>
            <a:r>
              <a:rPr lang="ja-JP" altLang="en-US" sz="2800" b="1" dirty="0">
                <a:solidFill>
                  <a:srgbClr val="3333FF"/>
                </a:solidFill>
              </a:rPr>
              <a:t>虐待かどうかを判断するのは、区市町村や地域包括支援センター</a:t>
            </a:r>
            <a:r>
              <a:rPr lang="ja-JP" altLang="en-US" sz="2800" dirty="0"/>
              <a:t>なので、虐待かどうかを</a:t>
            </a:r>
            <a:r>
              <a:rPr lang="ja-JP" altLang="en-US" sz="2800" b="1" dirty="0">
                <a:solidFill>
                  <a:srgbClr val="3333FF"/>
                </a:solidFill>
              </a:rPr>
              <a:t>見極める必要なし。</a:t>
            </a:r>
            <a:endParaRPr lang="ja-JP" altLang="en-US" sz="1600" b="1" dirty="0">
              <a:solidFill>
                <a:srgbClr val="3333FF"/>
              </a:solidFill>
            </a:endParaRPr>
          </a:p>
          <a:p>
            <a:pPr eaLnBrk="1" hangingPunct="1">
              <a:buFont typeface="Wingdings" pitchFamily="2" charset="2"/>
              <a:buNone/>
            </a:pPr>
            <a:endParaRPr lang="en-US" altLang="ja-JP" dirty="0"/>
          </a:p>
          <a:p>
            <a:pPr eaLnBrk="1" hangingPunct="1">
              <a:buFont typeface="Wingdings" pitchFamily="2" charset="2"/>
              <a:buNone/>
            </a:pPr>
            <a:endParaRPr lang="ja-JP" altLang="en-US" dirty="0"/>
          </a:p>
          <a:p>
            <a:pPr eaLnBrk="1" hangingPunct="1"/>
            <a:r>
              <a:rPr lang="ja-JP" altLang="en-US" b="1" u="sng" dirty="0">
                <a:solidFill>
                  <a:srgbClr val="FF3300"/>
                </a:solidFill>
              </a:rPr>
              <a:t>「虐待になる前に」相談しよう</a:t>
            </a:r>
          </a:p>
          <a:p>
            <a:pPr eaLnBrk="1" hangingPunct="1"/>
            <a:r>
              <a:rPr lang="ja-JP" altLang="en-US" b="1" u="sng" dirty="0">
                <a:solidFill>
                  <a:srgbClr val="FF3300"/>
                </a:solidFill>
              </a:rPr>
              <a:t>「虐待かもしれない」から相談しよう</a:t>
            </a:r>
          </a:p>
          <a:p>
            <a:pPr eaLnBrk="1" hangingPunct="1"/>
            <a:r>
              <a:rPr lang="ja-JP" altLang="en-US" b="1" u="sng" dirty="0">
                <a:solidFill>
                  <a:srgbClr val="FF3300"/>
                </a:solidFill>
              </a:rPr>
              <a:t>「支援が必要」だから相談しよう</a:t>
            </a:r>
          </a:p>
          <a:p>
            <a:pPr eaLnBrk="1" hangingPunct="1"/>
            <a:r>
              <a:rPr lang="ja-JP" altLang="en-US" b="1" u="sng" dirty="0">
                <a:solidFill>
                  <a:srgbClr val="FF3300"/>
                </a:solidFill>
              </a:rPr>
              <a:t>気になる高齢者がいたから相談しよう</a:t>
            </a:r>
          </a:p>
        </p:txBody>
      </p:sp>
      <p:sp>
        <p:nvSpPr>
          <p:cNvPr id="52228" name="AutoShape 4"/>
          <p:cNvSpPr>
            <a:spLocks noChangeArrowheads="1"/>
          </p:cNvSpPr>
          <p:nvPr/>
        </p:nvSpPr>
        <p:spPr bwMode="auto">
          <a:xfrm>
            <a:off x="1437587" y="1379203"/>
            <a:ext cx="431800" cy="2084388"/>
          </a:xfrm>
          <a:prstGeom prst="downArrow">
            <a:avLst>
              <a:gd name="adj1" fmla="val 50000"/>
              <a:gd name="adj2" fmla="val 104232"/>
            </a:avLst>
          </a:prstGeom>
          <a:noFill/>
          <a:ln w="9525">
            <a:solidFill>
              <a:schemeClr val="tx1"/>
            </a:solidFill>
            <a:miter lim="800000"/>
            <a:headEnd/>
            <a:tailEnd/>
          </a:ln>
        </p:spPr>
        <p:txBody>
          <a:bodyPr vert="eaVert" wrap="none" anchor="ctr"/>
          <a:lstStyle/>
          <a:p>
            <a:endParaRPr lang="ja-JP" altLang="en-US"/>
          </a:p>
        </p:txBody>
      </p:sp>
      <p:sp>
        <p:nvSpPr>
          <p:cNvPr id="52229" name="AutoShape 5"/>
          <p:cNvSpPr>
            <a:spLocks noChangeArrowheads="1"/>
          </p:cNvSpPr>
          <p:nvPr/>
        </p:nvSpPr>
        <p:spPr bwMode="auto">
          <a:xfrm>
            <a:off x="2316187" y="2853020"/>
            <a:ext cx="2952750" cy="503238"/>
          </a:xfrm>
          <a:prstGeom prst="wedgeEllipseCallout">
            <a:avLst>
              <a:gd name="adj1" fmla="val -58333"/>
              <a:gd name="adj2" fmla="val -52208"/>
            </a:avLst>
          </a:prstGeom>
          <a:noFill/>
          <a:ln w="9525">
            <a:solidFill>
              <a:schemeClr val="tx1"/>
            </a:solidFill>
            <a:miter lim="800000"/>
            <a:headEnd/>
            <a:tailEnd/>
          </a:ln>
        </p:spPr>
        <p:txBody>
          <a:bodyPr/>
          <a:lstStyle/>
          <a:p>
            <a:r>
              <a:rPr lang="ja-JP" altLang="en-US" sz="1800"/>
              <a:t>それよりも・・・</a:t>
            </a:r>
          </a:p>
        </p:txBody>
      </p:sp>
      <p:sp>
        <p:nvSpPr>
          <p:cNvPr id="52230" name="AutoShape 6"/>
          <p:cNvSpPr>
            <a:spLocks noChangeArrowheads="1"/>
          </p:cNvSpPr>
          <p:nvPr/>
        </p:nvSpPr>
        <p:spPr bwMode="auto">
          <a:xfrm>
            <a:off x="6778906" y="3714194"/>
            <a:ext cx="2291788" cy="1156121"/>
          </a:xfrm>
          <a:prstGeom prst="wedgeRectCallout">
            <a:avLst>
              <a:gd name="adj1" fmla="val -70635"/>
              <a:gd name="adj2" fmla="val 49317"/>
            </a:avLst>
          </a:prstGeom>
          <a:noFill/>
          <a:ln w="9525" algn="ctr">
            <a:solidFill>
              <a:schemeClr val="tx1"/>
            </a:solidFill>
            <a:miter lim="800000"/>
            <a:headEnd/>
            <a:tailEnd/>
          </a:ln>
        </p:spPr>
        <p:txBody>
          <a:bodyPr/>
          <a:lstStyle/>
          <a:p>
            <a:pPr algn="l"/>
            <a:r>
              <a:rPr lang="ja-JP" altLang="en-US" sz="1800" dirty="0"/>
              <a:t>たとえ虐待ではなかったとしても、責任を問われることは、ありません。</a:t>
            </a:r>
          </a:p>
        </p:txBody>
      </p:sp>
      <p:sp>
        <p:nvSpPr>
          <p:cNvPr id="2" name="角丸四角形 1"/>
          <p:cNvSpPr/>
          <p:nvPr/>
        </p:nvSpPr>
        <p:spPr>
          <a:xfrm>
            <a:off x="600075" y="5555754"/>
            <a:ext cx="7943850" cy="77219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家族に「虐待です」と伝えてしまった状態で相談されると、</a:t>
            </a:r>
            <a:endParaRPr lang="en-US" altLang="ja-JP" dirty="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包括職員は訪問しにくくなります。</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427484" y="1845000"/>
            <a:ext cx="8517632" cy="4608513"/>
          </a:xfrm>
        </p:spPr>
        <p:txBody>
          <a:bodyPr>
            <a:normAutofit fontScale="92500" lnSpcReduction="10000"/>
          </a:bodyPr>
          <a:lstStyle/>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地域包括支援センターの権利擁護とは、</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sz="2800" dirty="0">
                <a:latin typeface="HG丸ｺﾞｼｯｸM-PRO" pitchFamily="50" charset="-128"/>
                <a:ea typeface="HG丸ｺﾞｼｯｸM-PRO" pitchFamily="50" charset="-128"/>
              </a:rPr>
              <a:t>高齢者の権利侵害の回復</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高齢者の権利侵害の予防</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高齢者の権利の適切な行使の為のソーシャルワーク</a:t>
            </a:r>
          </a:p>
          <a:p>
            <a:pPr eaLnBrk="1" hangingPunct="1">
              <a:lnSpc>
                <a:spcPct val="90000"/>
              </a:lnSpc>
              <a:buFont typeface="Wingdings" pitchFamily="2" charset="2"/>
              <a:buNone/>
            </a:pPr>
            <a:endParaRPr lang="ja-JP" altLang="en-US" u="sng" dirty="0">
              <a:solidFill>
                <a:srgbClr val="FF3300"/>
              </a:solidFill>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u="sng" dirty="0">
                <a:solidFill>
                  <a:srgbClr val="FF3300"/>
                </a:solidFill>
                <a:latin typeface="HG丸ｺﾞｼｯｸM-PRO" pitchFamily="50" charset="-128"/>
                <a:ea typeface="HG丸ｺﾞｼｯｸM-PRO" pitchFamily="50" charset="-128"/>
              </a:rPr>
              <a:t>高齢者本人の生活と権利を護るために</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u="sng" dirty="0">
                <a:solidFill>
                  <a:srgbClr val="FF3300"/>
                </a:solidFill>
                <a:latin typeface="HG丸ｺﾞｼｯｸM-PRO" pitchFamily="50" charset="-128"/>
                <a:ea typeface="HG丸ｺﾞｼｯｸM-PRO" pitchFamily="50" charset="-128"/>
              </a:rPr>
              <a:t>社会的支援を公的に組み立てていくこと</a:t>
            </a:r>
          </a:p>
          <a:p>
            <a:pPr eaLnBrk="1" hangingPunct="1">
              <a:lnSpc>
                <a:spcPct val="90000"/>
              </a:lnSpc>
              <a:buFont typeface="Wingdings" pitchFamily="2" charset="2"/>
              <a:buNone/>
            </a:pPr>
            <a:endParaRPr lang="ja-JP" altLang="en-US"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en-US" altLang="ja-JP" dirty="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高齢者虐待対応は、地域包括の権利擁護業務の一つ</a:t>
            </a:r>
            <a:endParaRPr lang="en-US" altLang="ja-JP"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として位置付けられている。</a:t>
            </a:r>
          </a:p>
        </p:txBody>
      </p:sp>
      <p:sp>
        <p:nvSpPr>
          <p:cNvPr id="4" name="Rectangle 2"/>
          <p:cNvSpPr txBox="1">
            <a:spLocks noChangeArrowheads="1"/>
          </p:cNvSpPr>
          <p:nvPr/>
        </p:nvSpPr>
        <p:spPr>
          <a:xfrm>
            <a:off x="427484" y="261000"/>
            <a:ext cx="8517632" cy="1143000"/>
          </a:xfrm>
          <a:prstGeom prst="rect">
            <a:avLst/>
          </a:prstGeom>
        </p:spPr>
        <p:txBody>
          <a:bodyPr/>
          <a:lst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a:lstStyle>
          <a:p>
            <a:pPr eaLnBrk="1" hangingPunct="1"/>
            <a:r>
              <a:rPr lang="ja-JP" altLang="en-US" sz="4000" dirty="0">
                <a:latin typeface="HG丸ｺﾞｼｯｸM-PRO" panose="020F0600000000000000" pitchFamily="50" charset="-128"/>
                <a:ea typeface="HG丸ｺﾞｼｯｸM-PRO" panose="020F0600000000000000" pitchFamily="50" charset="-128"/>
              </a:rPr>
              <a:t>虐待ではなくても支援が必要な人は</a:t>
            </a:r>
            <a:br>
              <a:rPr lang="ja-JP" altLang="en-US"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権利擁護業務の対象者</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タイトル 1"/>
          <p:cNvSpPr>
            <a:spLocks noGrp="1"/>
          </p:cNvSpPr>
          <p:nvPr>
            <p:ph type="title"/>
          </p:nvPr>
        </p:nvSpPr>
        <p:spPr>
          <a:xfrm>
            <a:off x="612000" y="166770"/>
            <a:ext cx="8229600" cy="867824"/>
          </a:xfrm>
        </p:spPr>
        <p:txBody>
          <a:bodyPr>
            <a:normAutofit/>
          </a:bodyPr>
          <a:lstStyle/>
          <a:p>
            <a:r>
              <a:rPr lang="ja-JP" altLang="en-US" sz="4000" dirty="0"/>
              <a:t>高齢者虐待であることの判断</a:t>
            </a:r>
            <a:endParaRPr lang="ja-JP" altLang="en-US" sz="4000" strike="sngStrike" dirty="0">
              <a:highlight>
                <a:srgbClr val="FFFF00"/>
              </a:highlight>
            </a:endParaRPr>
          </a:p>
        </p:txBody>
      </p:sp>
      <p:sp>
        <p:nvSpPr>
          <p:cNvPr id="66563" name="コンテンツ プレースホルダ 2"/>
          <p:cNvSpPr>
            <a:spLocks noGrp="1"/>
          </p:cNvSpPr>
          <p:nvPr>
            <p:ph idx="1"/>
          </p:nvPr>
        </p:nvSpPr>
        <p:spPr>
          <a:xfrm>
            <a:off x="135000" y="1197000"/>
            <a:ext cx="8874000" cy="4968000"/>
          </a:xfrm>
        </p:spPr>
        <p:txBody>
          <a:bodyPr>
            <a:normAutofit/>
          </a:bodyPr>
          <a:lstStyle/>
          <a:p>
            <a:pPr>
              <a:lnSpc>
                <a:spcPct val="80000"/>
              </a:lnSpc>
            </a:pPr>
            <a:r>
              <a:rPr lang="ja-JP" altLang="en-US" sz="2400" dirty="0"/>
              <a:t>高齢者虐待であるという「虐待の判断」は区市町村と、地域包括支援センターとで判断するもの</a:t>
            </a:r>
            <a:endParaRPr lang="en-US" altLang="ja-JP" sz="2400" dirty="0"/>
          </a:p>
          <a:p>
            <a:pPr lvl="1">
              <a:lnSpc>
                <a:spcPct val="80000"/>
              </a:lnSpc>
            </a:pPr>
            <a:r>
              <a:rPr lang="ja-JP" altLang="en-US" sz="2000" dirty="0"/>
              <a:t>虐待解消に向けた法的責任をとらえること。養護者を非難する意図で行うものではない</a:t>
            </a:r>
            <a:endParaRPr lang="en-US" altLang="ja-JP" sz="600" dirty="0"/>
          </a:p>
          <a:p>
            <a:pPr>
              <a:lnSpc>
                <a:spcPct val="80000"/>
              </a:lnSpc>
            </a:pPr>
            <a:endParaRPr lang="en-US" altLang="ja-JP" sz="500" dirty="0"/>
          </a:p>
          <a:p>
            <a:pPr>
              <a:lnSpc>
                <a:spcPct val="80000"/>
              </a:lnSpc>
            </a:pPr>
            <a:r>
              <a:rPr lang="ja-JP" altLang="en-US" sz="2400" dirty="0"/>
              <a:t>高齢者虐待防止法上では</a:t>
            </a:r>
            <a:r>
              <a:rPr lang="ja-JP" altLang="en-US" sz="2400" b="1" dirty="0">
                <a:solidFill>
                  <a:srgbClr val="FF0000"/>
                </a:solidFill>
              </a:rPr>
              <a:t>「養護者の負担軽減のため、相談・指導・助言その他必要な措置を講じる」</a:t>
            </a:r>
            <a:r>
              <a:rPr lang="ja-JP" altLang="en-US" sz="2400" dirty="0"/>
              <a:t>と規定されているため、サポーティヴな対応もとっている</a:t>
            </a:r>
            <a:endParaRPr lang="en-US" altLang="ja-JP" sz="2400" dirty="0"/>
          </a:p>
          <a:p>
            <a:pPr lvl="1">
              <a:lnSpc>
                <a:spcPct val="80000"/>
              </a:lnSpc>
            </a:pPr>
            <a:r>
              <a:rPr lang="ja-JP" altLang="en-US" sz="2000" dirty="0"/>
              <a:t>虐待を行っている養護者も何らかの支援が必要と考え、虐待を行っている養護者を含む家族全体を支援する観点が重要</a:t>
            </a:r>
            <a:endParaRPr lang="en-US" altLang="ja-JP" sz="600" dirty="0"/>
          </a:p>
          <a:p>
            <a:pPr lvl="1">
              <a:lnSpc>
                <a:spcPct val="80000"/>
              </a:lnSpc>
            </a:pPr>
            <a:endParaRPr lang="en-US" altLang="ja-JP" sz="500" dirty="0"/>
          </a:p>
          <a:p>
            <a:pPr>
              <a:lnSpc>
                <a:spcPct val="80000"/>
              </a:lnSpc>
            </a:pPr>
            <a:r>
              <a:rPr lang="ja-JP" altLang="en-US" sz="2400" dirty="0"/>
              <a:t>高齢者虐待の場合、「虐待である」という説明を養護者</a:t>
            </a:r>
            <a:endParaRPr lang="en-US" altLang="ja-JP" sz="2400" dirty="0"/>
          </a:p>
          <a:p>
            <a:pPr marL="0" indent="0">
              <a:lnSpc>
                <a:spcPct val="80000"/>
              </a:lnSpc>
              <a:buNone/>
            </a:pPr>
            <a:r>
              <a:rPr lang="ja-JP" altLang="en-US" sz="2400" dirty="0"/>
              <a:t>　（虐待者）に必ずしもしているとは限らない</a:t>
            </a:r>
            <a:endParaRPr lang="en-US" altLang="ja-JP" sz="600" dirty="0"/>
          </a:p>
          <a:p>
            <a:pPr>
              <a:lnSpc>
                <a:spcPct val="80000"/>
              </a:lnSpc>
            </a:pPr>
            <a:endParaRPr lang="en-US" altLang="ja-JP" sz="500" dirty="0"/>
          </a:p>
          <a:p>
            <a:pPr>
              <a:lnSpc>
                <a:spcPct val="80000"/>
              </a:lnSpc>
            </a:pPr>
            <a:r>
              <a:rPr lang="ja-JP" altLang="en-US" sz="2400" dirty="0"/>
              <a:t>「虐待」という言葉の使用には慎重になっている</a:t>
            </a:r>
            <a:endParaRPr lang="en-US" altLang="ja-JP" sz="2400" dirty="0"/>
          </a:p>
        </p:txBody>
      </p:sp>
    </p:spTree>
    <p:extLst>
      <p:ext uri="{BB962C8B-B14F-4D97-AF65-F5344CB8AC3E}">
        <p14:creationId xmlns:p14="http://schemas.microsoft.com/office/powerpoint/2010/main" val="3650188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252000" y="621000"/>
            <a:ext cx="8329020" cy="4387850"/>
          </a:xfrm>
        </p:spPr>
        <p:txBody>
          <a:bodyPr>
            <a:normAutofit fontScale="85000" lnSpcReduction="20000"/>
          </a:bodyPr>
          <a:lstStyle/>
          <a:p>
            <a:pPr eaLnBrk="1" hangingPunct="1">
              <a:lnSpc>
                <a:spcPct val="100000"/>
              </a:lnSpc>
            </a:pPr>
            <a:r>
              <a:rPr lang="ja-JP" altLang="en-US" dirty="0">
                <a:latin typeface="HG丸ｺﾞｼｯｸM-PRO" pitchFamily="50" charset="-128"/>
                <a:ea typeface="HG丸ｺﾞｼｯｸM-PRO" pitchFamily="50" charset="-128"/>
              </a:rPr>
              <a:t>結局、私はデイサービスの担当者には、今後も様子を知らせて欲しいと依頼し、自分の訪問の際には、できるだけＢさんから「介護のつらさ」を聞き取るようにしました。</a:t>
            </a:r>
          </a:p>
          <a:p>
            <a:pPr eaLnBrk="1" hangingPunct="1">
              <a:lnSpc>
                <a:spcPct val="100000"/>
              </a:lnSpc>
            </a:pPr>
            <a:r>
              <a:rPr lang="ja-JP" altLang="en-US" dirty="0">
                <a:latin typeface="HG丸ｺﾞｼｯｸM-PRO" pitchFamily="50" charset="-128"/>
                <a:ea typeface="HG丸ｺﾞｼｯｸM-PRO" pitchFamily="50" charset="-128"/>
              </a:rPr>
              <a:t>Ｂさんは私が訪問すると、毎回訪問時間の９割を「介護と仕事の両立がいかに大変か」の話しをします。</a:t>
            </a:r>
            <a:r>
              <a:rPr lang="ja-JP" altLang="en-US" dirty="0">
                <a:solidFill>
                  <a:srgbClr val="3366FF"/>
                </a:solidFill>
                <a:latin typeface="HG丸ｺﾞｼｯｸM-PRO" pitchFamily="50" charset="-128"/>
                <a:ea typeface="HG丸ｺﾞｼｯｸM-PRO" pitchFamily="50" charset="-128"/>
              </a:rPr>
              <a:t>サービスを増やすことも勧めてみましたが、乗り気ではありません。</a:t>
            </a:r>
          </a:p>
          <a:p>
            <a:pPr eaLnBrk="1" hangingPunct="1">
              <a:lnSpc>
                <a:spcPct val="100000"/>
              </a:lnSpc>
            </a:pPr>
            <a:r>
              <a:rPr lang="ja-JP" altLang="en-US" dirty="0">
                <a:latin typeface="HG丸ｺﾞｼｯｸM-PRO" pitchFamily="50" charset="-128"/>
                <a:ea typeface="HG丸ｺﾞｼｯｸM-PRO" pitchFamily="50" charset="-128"/>
              </a:rPr>
              <a:t>どうやら、朝の送り出しに手が掛かりテレワークでも会議などの調整をするのが大変で介護休暇を取得し始めたそうです。その分給与が減額になったことから</a:t>
            </a:r>
            <a:r>
              <a:rPr lang="ja-JP" altLang="en-US" dirty="0">
                <a:solidFill>
                  <a:srgbClr val="3366FF"/>
                </a:solidFill>
                <a:latin typeface="HG丸ｺﾞｼｯｸM-PRO" pitchFamily="50" charset="-128"/>
                <a:ea typeface="HG丸ｺﾞｼｯｸM-PRO" pitchFamily="50" charset="-128"/>
              </a:rPr>
              <a:t>Ａさんの介護費用が増えることに、あまり乗り気ではない</a:t>
            </a:r>
            <a:r>
              <a:rPr lang="ja-JP" altLang="en-US" dirty="0">
                <a:latin typeface="HG丸ｺﾞｼｯｸM-PRO" pitchFamily="50" charset="-128"/>
                <a:ea typeface="HG丸ｺﾞｼｯｸM-PRO" pitchFamily="50" charset="-128"/>
              </a:rPr>
              <a:t>ようです。</a:t>
            </a:r>
          </a:p>
        </p:txBody>
      </p:sp>
      <p:sp>
        <p:nvSpPr>
          <p:cNvPr id="6" name="AutoShape 5"/>
          <p:cNvSpPr>
            <a:spLocks noChangeArrowheads="1"/>
          </p:cNvSpPr>
          <p:nvPr/>
        </p:nvSpPr>
        <p:spPr bwMode="auto">
          <a:xfrm>
            <a:off x="1187450" y="522900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２　地域包括に相談しますか？</a:t>
            </a:r>
            <a:endParaRPr lang="ja-JP" altLang="en-US" sz="3400">
              <a:latin typeface="HG丸ｺﾞｼｯｸM-PRO" pitchFamily="50" charset="-128"/>
              <a:ea typeface="HG丸ｺﾞｼｯｸM-PRO" pitchFamily="50" charset="-128"/>
            </a:endParaRPr>
          </a:p>
        </p:txBody>
      </p:sp>
      <p:sp>
        <p:nvSpPr>
          <p:cNvPr id="44037" name="AutoShape 6"/>
          <p:cNvSpPr>
            <a:spLocks noChangeArrowheads="1"/>
          </p:cNvSpPr>
          <p:nvPr/>
        </p:nvSpPr>
        <p:spPr bwMode="auto">
          <a:xfrm>
            <a:off x="8463288" y="2205756"/>
            <a:ext cx="463550" cy="1938337"/>
          </a:xfrm>
          <a:prstGeom prst="wedgeRoundRectCallout">
            <a:avLst>
              <a:gd name="adj1" fmla="val -98302"/>
              <a:gd name="adj2" fmla="val 28773"/>
              <a:gd name="adj3" fmla="val 16667"/>
            </a:avLst>
          </a:prstGeom>
          <a:solidFill>
            <a:srgbClr val="99FFCC"/>
          </a:solidFill>
          <a:ln w="9525">
            <a:solidFill>
              <a:schemeClr val="tx1"/>
            </a:solidFill>
            <a:miter lim="800000"/>
            <a:headEnd/>
            <a:tailEnd/>
          </a:ln>
        </p:spPr>
        <p:txBody>
          <a:bodyPr vert="eaVert" wrap="none" anchor="ctr"/>
          <a:lstStyle/>
          <a:p>
            <a:r>
              <a:rPr lang="ja-JP" altLang="en-US"/>
              <a:t>経済的虐待？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p:cTn id="13" dur="500" fill="hold"/>
                                        <p:tgtEl>
                                          <p:spTgt spid="44037"/>
                                        </p:tgtEl>
                                        <p:attrNameLst>
                                          <p:attrName>ppt_w</p:attrName>
                                        </p:attrNameLst>
                                      </p:cBhvr>
                                      <p:tavLst>
                                        <p:tav tm="0">
                                          <p:val>
                                            <p:fltVal val="0"/>
                                          </p:val>
                                        </p:tav>
                                        <p:tav tm="100000">
                                          <p:val>
                                            <p:strVal val="#ppt_w"/>
                                          </p:val>
                                        </p:tav>
                                      </p:tavLst>
                                    </p:anim>
                                    <p:anim calcmode="lin" valueType="num">
                                      <p:cBhvr>
                                        <p:cTn id="14" dur="500" fill="hold"/>
                                        <p:tgtEl>
                                          <p:spTgt spid="44037"/>
                                        </p:tgtEl>
                                        <p:attrNameLst>
                                          <p:attrName>ppt_h</p:attrName>
                                        </p:attrNameLst>
                                      </p:cBhvr>
                                      <p:tavLst>
                                        <p:tav tm="0">
                                          <p:val>
                                            <p:fltVal val="0"/>
                                          </p:val>
                                        </p:tav>
                                        <p:tav tm="100000">
                                          <p:val>
                                            <p:strVal val="#ppt_h"/>
                                          </p:val>
                                        </p:tav>
                                      </p:tavLst>
                                    </p:anim>
                                    <p:animEffect transition="in" filter="fade">
                                      <p:cBhvr>
                                        <p:cTn id="15"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403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67448" y="45000"/>
            <a:ext cx="7886700" cy="1325563"/>
          </a:xfrm>
        </p:spPr>
        <p:txBody>
          <a:bodyPr/>
          <a:lstStyle/>
          <a:p>
            <a:pPr eaLnBrk="1" hangingPunct="1"/>
            <a:r>
              <a:rPr lang="ja-JP" altLang="en-US"/>
              <a:t>経済的虐待の判断ポイント</a:t>
            </a:r>
          </a:p>
        </p:txBody>
      </p:sp>
      <p:sp>
        <p:nvSpPr>
          <p:cNvPr id="30723" name="Rectangle 3"/>
          <p:cNvSpPr>
            <a:spLocks noGrp="1" noChangeArrowheads="1"/>
          </p:cNvSpPr>
          <p:nvPr>
            <p:ph idx="1"/>
          </p:nvPr>
        </p:nvSpPr>
        <p:spPr>
          <a:xfrm>
            <a:off x="396000" y="1661074"/>
            <a:ext cx="8291513" cy="4687888"/>
          </a:xfrm>
        </p:spPr>
        <p:txBody>
          <a:bodyPr>
            <a:normAutofit lnSpcReduction="10000"/>
          </a:bodyPr>
          <a:lstStyle/>
          <a:p>
            <a:pPr eaLnBrk="1" hangingPunct="1">
              <a:lnSpc>
                <a:spcPct val="90000"/>
              </a:lnSpc>
            </a:pPr>
            <a:r>
              <a:rPr lang="ja-JP" altLang="en-US" sz="2400" dirty="0"/>
              <a:t>家族が本人の財産を管理することについて</a:t>
            </a:r>
            <a:r>
              <a:rPr lang="ja-JP" altLang="en-US" sz="2400" dirty="0">
                <a:solidFill>
                  <a:srgbClr val="FF3300"/>
                </a:solidFill>
              </a:rPr>
              <a:t>高齢者が納得</a:t>
            </a:r>
            <a:r>
              <a:rPr lang="ja-JP" altLang="en-US" sz="2400" dirty="0"/>
              <a:t>しているか？</a:t>
            </a:r>
          </a:p>
          <a:p>
            <a:pPr eaLnBrk="1" hangingPunct="1">
              <a:lnSpc>
                <a:spcPct val="90000"/>
              </a:lnSpc>
            </a:pPr>
            <a:r>
              <a:rPr lang="ja-JP" altLang="en-US" sz="2400" dirty="0"/>
              <a:t>財産の管理について</a:t>
            </a:r>
            <a:r>
              <a:rPr lang="ja-JP" altLang="en-US" sz="2400" dirty="0">
                <a:solidFill>
                  <a:srgbClr val="FF3300"/>
                </a:solidFill>
              </a:rPr>
              <a:t>高齢者の意思</a:t>
            </a:r>
            <a:r>
              <a:rPr lang="ja-JP" altLang="en-US" sz="2400" dirty="0"/>
              <a:t>に基づいているか？</a:t>
            </a:r>
          </a:p>
          <a:p>
            <a:pPr eaLnBrk="1" hangingPunct="1">
              <a:lnSpc>
                <a:spcPct val="90000"/>
              </a:lnSpc>
            </a:pPr>
            <a:endParaRPr lang="ja-JP" altLang="en-US" sz="2400" dirty="0"/>
          </a:p>
          <a:p>
            <a:pPr eaLnBrk="1" hangingPunct="1">
              <a:lnSpc>
                <a:spcPct val="90000"/>
              </a:lnSpc>
            </a:pPr>
            <a:r>
              <a:rPr lang="ja-JP" altLang="en-US" sz="2400" dirty="0"/>
              <a:t>合意せざるを得ない状況におかれていないか？</a:t>
            </a:r>
          </a:p>
          <a:p>
            <a:pPr eaLnBrk="1" hangingPunct="1">
              <a:lnSpc>
                <a:spcPct val="90000"/>
              </a:lnSpc>
            </a:pPr>
            <a:r>
              <a:rPr lang="ja-JP" altLang="en-US" sz="2400" dirty="0"/>
              <a:t>本人の意思が表面的なものである可能性は？</a:t>
            </a:r>
          </a:p>
          <a:p>
            <a:pPr eaLnBrk="1" hangingPunct="1">
              <a:lnSpc>
                <a:spcPct val="90000"/>
              </a:lnSpc>
            </a:pPr>
            <a:r>
              <a:rPr lang="ja-JP" altLang="en-US" sz="2400" dirty="0">
                <a:solidFill>
                  <a:srgbClr val="FF3300"/>
                </a:solidFill>
              </a:rPr>
              <a:t>高齢者本人の生活や医療・介護に支障が出ていないか？</a:t>
            </a:r>
          </a:p>
          <a:p>
            <a:pPr eaLnBrk="1" hangingPunct="1">
              <a:lnSpc>
                <a:spcPct val="90000"/>
              </a:lnSpc>
            </a:pPr>
            <a:endParaRPr lang="ja-JP" altLang="en-US" sz="2400" dirty="0"/>
          </a:p>
          <a:p>
            <a:pPr eaLnBrk="1" hangingPunct="1">
              <a:lnSpc>
                <a:spcPct val="90000"/>
              </a:lnSpc>
              <a:buFont typeface="Wingdings" pitchFamily="2" charset="2"/>
              <a:buNone/>
            </a:pPr>
            <a:r>
              <a:rPr lang="ja-JP" altLang="en-US" sz="2400" dirty="0"/>
              <a:t>＜高齢者の判断能力が不十分な場合＞</a:t>
            </a:r>
          </a:p>
          <a:p>
            <a:pPr eaLnBrk="1" hangingPunct="1">
              <a:lnSpc>
                <a:spcPct val="90000"/>
              </a:lnSpc>
            </a:pPr>
            <a:r>
              <a:rPr lang="ja-JP" altLang="en-US" sz="2400" dirty="0"/>
              <a:t>財産を管理している本人との関係は良好か？</a:t>
            </a:r>
          </a:p>
          <a:p>
            <a:pPr eaLnBrk="1" hangingPunct="1">
              <a:lnSpc>
                <a:spcPct val="90000"/>
              </a:lnSpc>
            </a:pPr>
            <a:r>
              <a:rPr lang="ja-JP" altLang="en-US" sz="2400" dirty="0"/>
              <a:t>客観的にみて本人の利益にかなっているかどうか？</a:t>
            </a:r>
          </a:p>
        </p:txBody>
      </p:sp>
      <p:sp>
        <p:nvSpPr>
          <p:cNvPr id="30724" name="AutoShape 4"/>
          <p:cNvSpPr>
            <a:spLocks noChangeArrowheads="1"/>
          </p:cNvSpPr>
          <p:nvPr/>
        </p:nvSpPr>
        <p:spPr bwMode="auto">
          <a:xfrm>
            <a:off x="3688274" y="2748514"/>
            <a:ext cx="349615"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solidFill>
                <a:prstClr val="black"/>
              </a:solidFill>
            </a:endParaRPr>
          </a:p>
        </p:txBody>
      </p:sp>
      <p:sp>
        <p:nvSpPr>
          <p:cNvPr id="30725" name="AutoShape 5"/>
          <p:cNvSpPr>
            <a:spLocks noChangeArrowheads="1"/>
          </p:cNvSpPr>
          <p:nvPr/>
        </p:nvSpPr>
        <p:spPr bwMode="auto">
          <a:xfrm>
            <a:off x="7331788" y="2748514"/>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怯えは？</a:t>
            </a:r>
            <a:endParaRPr lang="ja-JP" altLang="en-US" sz="1200">
              <a:solidFill>
                <a:prstClr val="black"/>
              </a:solidFill>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546100" y="3396214"/>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諦めは？</a:t>
            </a:r>
          </a:p>
        </p:txBody>
      </p:sp>
    </p:spTree>
    <p:extLst>
      <p:ext uri="{BB962C8B-B14F-4D97-AF65-F5344CB8AC3E}">
        <p14:creationId xmlns:p14="http://schemas.microsoft.com/office/powerpoint/2010/main" val="207871805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349425"/>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88" y="114612"/>
            <a:ext cx="9736946" cy="720725"/>
          </a:xfrm>
        </p:spPr>
        <p:txBody>
          <a:bodyPr>
            <a:normAutofit/>
          </a:bodyPr>
          <a:lstStyle/>
          <a:p>
            <a:pPr eaLnBrk="1" hangingPunct="1"/>
            <a:r>
              <a:rPr lang="ja-JP" altLang="en-US" sz="4000" dirty="0"/>
              <a:t>高齢者虐待防止法の「虐待」の考え方</a:t>
            </a:r>
          </a:p>
        </p:txBody>
      </p:sp>
      <p:sp>
        <p:nvSpPr>
          <p:cNvPr id="21508" name="Rectangle 3"/>
          <p:cNvSpPr>
            <a:spLocks noGrp="1" noChangeArrowheads="1"/>
          </p:cNvSpPr>
          <p:nvPr>
            <p:ph idx="1"/>
          </p:nvPr>
        </p:nvSpPr>
        <p:spPr>
          <a:xfrm>
            <a:off x="3708402" y="981000"/>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349425"/>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484238"/>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518073"/>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501948"/>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3717850"/>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412798"/>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「自覚」は問わない。</a:t>
            </a:r>
            <a:endParaRPr lang="en-US" altLang="ja-JP" sz="1600" dirty="0">
              <a:solidFill>
                <a:schemeClr val="tx1"/>
              </a:solidFill>
            </a:endParaRPr>
          </a:p>
          <a:p>
            <a:pPr>
              <a:defRPr/>
            </a:pPr>
            <a:r>
              <a:rPr lang="ja-JP" altLang="en-US" sz="1600" dirty="0">
                <a:solidFill>
                  <a:schemeClr val="tx1"/>
                </a:solidFill>
              </a:rPr>
              <a:t>「いじめてやろう」「虐げよう」と思っているかどうかは、無関係</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idx="1"/>
          </p:nvPr>
        </p:nvSpPr>
        <p:spPr>
          <a:xfrm>
            <a:off x="396000" y="548999"/>
            <a:ext cx="8229600" cy="4619851"/>
          </a:xfrm>
        </p:spPr>
        <p:txBody>
          <a:bodyPr>
            <a:normAutofit lnSpcReduction="10000"/>
          </a:bodyPr>
          <a:lstStyle/>
          <a:p>
            <a:pPr eaLnBrk="1" hangingPunct="1"/>
            <a:r>
              <a:rPr lang="ja-JP" altLang="en-US" dirty="0">
                <a:latin typeface="HG丸ｺﾞｼｯｸM-PRO" pitchFamily="50" charset="-128"/>
                <a:ea typeface="HG丸ｺﾞｼｯｸM-PRO" pitchFamily="50" charset="-128"/>
              </a:rPr>
              <a:t>こうして半年ほど経ったある日、デイサービスより「Ａさんの</a:t>
            </a:r>
            <a:r>
              <a:rPr lang="ja-JP" altLang="en-US" dirty="0">
                <a:solidFill>
                  <a:srgbClr val="3366FF"/>
                </a:solidFill>
                <a:latin typeface="HG丸ｺﾞｼｯｸM-PRO" pitchFamily="50" charset="-128"/>
                <a:ea typeface="HG丸ｺﾞｼｯｸM-PRO" pitchFamily="50" charset="-128"/>
              </a:rPr>
              <a:t>体にあざ</a:t>
            </a:r>
            <a:r>
              <a:rPr lang="ja-JP" altLang="en-US" dirty="0">
                <a:latin typeface="HG丸ｺﾞｼｯｸM-PRO" pitchFamily="50" charset="-128"/>
                <a:ea typeface="HG丸ｺﾞｼｯｸM-PRO" pitchFamily="50" charset="-128"/>
              </a:rPr>
              <a:t>ができています」という連絡が入りました。</a:t>
            </a:r>
          </a:p>
          <a:p>
            <a:pPr eaLnBrk="1" hangingPunct="1"/>
            <a:r>
              <a:rPr lang="ja-JP" altLang="en-US" dirty="0">
                <a:latin typeface="HG丸ｺﾞｼｯｸM-PRO" pitchFamily="50" charset="-128"/>
                <a:ea typeface="HG丸ｺﾞｼｯｸM-PRO" pitchFamily="50" charset="-128"/>
              </a:rPr>
              <a:t>デイサービスに行って確認してみると、</a:t>
            </a:r>
            <a:r>
              <a:rPr lang="ja-JP" altLang="en-US" dirty="0">
                <a:solidFill>
                  <a:srgbClr val="3366FF"/>
                </a:solidFill>
                <a:latin typeface="HG丸ｺﾞｼｯｸM-PRO" pitchFamily="50" charset="-128"/>
                <a:ea typeface="HG丸ｺﾞｼｯｸM-PRO" pitchFamily="50" charset="-128"/>
              </a:rPr>
              <a:t>手の甲に叩いたあざ・腕にも痣が出来た跡</a:t>
            </a:r>
            <a:r>
              <a:rPr lang="ja-JP" altLang="en-US" dirty="0">
                <a:latin typeface="HG丸ｺﾞｼｯｸM-PRO" pitchFamily="50" charset="-128"/>
                <a:ea typeface="HG丸ｺﾞｼｯｸM-PRO" pitchFamily="50" charset="-128"/>
              </a:rPr>
              <a:t>がありました。</a:t>
            </a:r>
          </a:p>
          <a:p>
            <a:pPr eaLnBrk="1" hangingPunct="1"/>
            <a:r>
              <a:rPr lang="ja-JP" altLang="en-US" dirty="0">
                <a:latin typeface="HG丸ｺﾞｼｯｸM-PRO" pitchFamily="50" charset="-128"/>
                <a:ea typeface="HG丸ｺﾞｼｯｸM-PRO" pitchFamily="50" charset="-128"/>
              </a:rPr>
              <a:t>デイサービスの職員の話では、「</a:t>
            </a:r>
            <a:r>
              <a:rPr lang="ja-JP" altLang="en-US" dirty="0">
                <a:solidFill>
                  <a:srgbClr val="3366FF"/>
                </a:solidFill>
                <a:latin typeface="HG丸ｺﾞｼｯｸM-PRO" pitchFamily="50" charset="-128"/>
                <a:ea typeface="HG丸ｺﾞｼｯｸM-PRO" pitchFamily="50" charset="-128"/>
              </a:rPr>
              <a:t>あざは１ヶ月ほど前から見かけていた</a:t>
            </a:r>
            <a:r>
              <a:rPr lang="ja-JP" altLang="en-US" dirty="0">
                <a:latin typeface="HG丸ｺﾞｼｯｸM-PRO" pitchFamily="50" charset="-128"/>
                <a:ea typeface="HG丸ｺﾞｼｯｸM-PRO" pitchFamily="50" charset="-128"/>
              </a:rPr>
              <a:t>が、だんだんと頻度が増えてきてしまった」とのことでした。</a:t>
            </a:r>
          </a:p>
          <a:p>
            <a:pPr eaLnBrk="1" hangingPunct="1"/>
            <a:r>
              <a:rPr lang="ja-JP" altLang="en-US" dirty="0">
                <a:latin typeface="HG丸ｺﾞｼｯｸM-PRO" pitchFamily="50" charset="-128"/>
                <a:ea typeface="HG丸ｺﾞｼｯｸM-PRO" pitchFamily="50" charset="-128"/>
              </a:rPr>
              <a:t>Ａさんに</a:t>
            </a:r>
            <a:r>
              <a:rPr lang="ja-JP" altLang="en-US" dirty="0">
                <a:solidFill>
                  <a:srgbClr val="3366FF"/>
                </a:solidFill>
                <a:latin typeface="HG丸ｺﾞｼｯｸM-PRO" pitchFamily="50" charset="-128"/>
                <a:ea typeface="HG丸ｺﾞｼｯｸM-PRO" pitchFamily="50" charset="-128"/>
              </a:rPr>
              <a:t>「どうしたの？」と聞いても「わからない」と答えるだけで黙ってしまいます</a:t>
            </a:r>
            <a:r>
              <a:rPr lang="ja-JP" altLang="en-US" dirty="0">
                <a:latin typeface="HG丸ｺﾞｼｯｸM-PRO" pitchFamily="50" charset="-128"/>
                <a:ea typeface="HG丸ｺﾞｼｯｸM-PRO" pitchFamily="50" charset="-128"/>
              </a:rPr>
              <a:t>。</a:t>
            </a:r>
          </a:p>
        </p:txBody>
      </p:sp>
      <p:sp>
        <p:nvSpPr>
          <p:cNvPr id="6" name="AutoShape 5"/>
          <p:cNvSpPr>
            <a:spLocks noChangeArrowheads="1"/>
          </p:cNvSpPr>
          <p:nvPr/>
        </p:nvSpPr>
        <p:spPr bwMode="auto">
          <a:xfrm>
            <a:off x="1126250" y="516885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３　地域包括に相談しますか？</a:t>
            </a:r>
            <a:endParaRPr lang="ja-JP" altLang="en-US" sz="3400">
              <a:latin typeface="HG丸ｺﾞｼｯｸM-PRO" pitchFamily="50" charset="-128"/>
              <a:ea typeface="HG丸ｺﾞｼｯｸM-PRO" pitchFamily="50" charset="-128"/>
            </a:endParaRPr>
          </a:p>
        </p:txBody>
      </p:sp>
      <p:sp>
        <p:nvSpPr>
          <p:cNvPr id="51205" name="AutoShape 6"/>
          <p:cNvSpPr>
            <a:spLocks noChangeArrowheads="1"/>
          </p:cNvSpPr>
          <p:nvPr/>
        </p:nvSpPr>
        <p:spPr bwMode="auto">
          <a:xfrm>
            <a:off x="8511746" y="920475"/>
            <a:ext cx="463550" cy="194468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lstStyle/>
          <a:p>
            <a:r>
              <a:rPr lang="ja-JP" altLang="en-US"/>
              <a:t>身体的虐待？</a:t>
            </a:r>
          </a:p>
        </p:txBody>
      </p:sp>
      <p:sp>
        <p:nvSpPr>
          <p:cNvPr id="51206" name="AutoShape 7"/>
          <p:cNvSpPr>
            <a:spLocks noChangeArrowheads="1"/>
          </p:cNvSpPr>
          <p:nvPr/>
        </p:nvSpPr>
        <p:spPr bwMode="auto">
          <a:xfrm>
            <a:off x="8440136" y="3363637"/>
            <a:ext cx="457200" cy="1944688"/>
          </a:xfrm>
          <a:prstGeom prst="wedgeRoundRectCallout">
            <a:avLst>
              <a:gd name="adj1" fmla="val -103464"/>
              <a:gd name="adj2" fmla="val -13222"/>
              <a:gd name="adj3" fmla="val 16667"/>
            </a:avLst>
          </a:prstGeom>
          <a:solidFill>
            <a:srgbClr val="99FFCC"/>
          </a:solidFill>
          <a:ln w="9525">
            <a:solidFill>
              <a:schemeClr val="tx1"/>
            </a:solidFill>
            <a:miter lim="800000"/>
            <a:headEnd/>
            <a:tailEnd/>
          </a:ln>
        </p:spPr>
        <p:txBody>
          <a:bodyPr vert="eaVert" wrap="none"/>
          <a:lstStyle/>
          <a:p>
            <a:r>
              <a:rPr lang="ja-JP" altLang="en-US" dirty="0"/>
              <a:t>パワレス？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1205"/>
                                        </p:tgtEl>
                                        <p:attrNameLst>
                                          <p:attrName>style.visibility</p:attrName>
                                        </p:attrNameLst>
                                      </p:cBhvr>
                                      <p:to>
                                        <p:strVal val="visible"/>
                                      </p:to>
                                    </p:set>
                                    <p:anim calcmode="lin" valueType="num">
                                      <p:cBhvr>
                                        <p:cTn id="13" dur="500" fill="hold"/>
                                        <p:tgtEl>
                                          <p:spTgt spid="51205"/>
                                        </p:tgtEl>
                                        <p:attrNameLst>
                                          <p:attrName>ppt_w</p:attrName>
                                        </p:attrNameLst>
                                      </p:cBhvr>
                                      <p:tavLst>
                                        <p:tav tm="0">
                                          <p:val>
                                            <p:fltVal val="0"/>
                                          </p:val>
                                        </p:tav>
                                        <p:tav tm="100000">
                                          <p:val>
                                            <p:strVal val="#ppt_w"/>
                                          </p:val>
                                        </p:tav>
                                      </p:tavLst>
                                    </p:anim>
                                    <p:anim calcmode="lin" valueType="num">
                                      <p:cBhvr>
                                        <p:cTn id="14" dur="500" fill="hold"/>
                                        <p:tgtEl>
                                          <p:spTgt spid="51205"/>
                                        </p:tgtEl>
                                        <p:attrNameLst>
                                          <p:attrName>ppt_h</p:attrName>
                                        </p:attrNameLst>
                                      </p:cBhvr>
                                      <p:tavLst>
                                        <p:tav tm="0">
                                          <p:val>
                                            <p:fltVal val="0"/>
                                          </p:val>
                                        </p:tav>
                                        <p:tav tm="100000">
                                          <p:val>
                                            <p:strVal val="#ppt_h"/>
                                          </p:val>
                                        </p:tav>
                                      </p:tavLst>
                                    </p:anim>
                                    <p:animEffect transition="in" filter="fade">
                                      <p:cBhvr>
                                        <p:cTn id="15" dur="500"/>
                                        <p:tgtEl>
                                          <p:spTgt spid="51205"/>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51206"/>
                                        </p:tgtEl>
                                        <p:attrNameLst>
                                          <p:attrName>style.visibility</p:attrName>
                                        </p:attrNameLst>
                                      </p:cBhvr>
                                      <p:to>
                                        <p:strVal val="visible"/>
                                      </p:to>
                                    </p:set>
                                    <p:anim calcmode="lin" valueType="num">
                                      <p:cBhvr>
                                        <p:cTn id="18" dur="500" fill="hold"/>
                                        <p:tgtEl>
                                          <p:spTgt spid="51206"/>
                                        </p:tgtEl>
                                        <p:attrNameLst>
                                          <p:attrName>ppt_w</p:attrName>
                                        </p:attrNameLst>
                                      </p:cBhvr>
                                      <p:tavLst>
                                        <p:tav tm="0">
                                          <p:val>
                                            <p:fltVal val="0"/>
                                          </p:val>
                                        </p:tav>
                                        <p:tav tm="100000">
                                          <p:val>
                                            <p:strVal val="#ppt_w"/>
                                          </p:val>
                                        </p:tav>
                                      </p:tavLst>
                                    </p:anim>
                                    <p:anim calcmode="lin" valueType="num">
                                      <p:cBhvr>
                                        <p:cTn id="19" dur="500" fill="hold"/>
                                        <p:tgtEl>
                                          <p:spTgt spid="51206"/>
                                        </p:tgtEl>
                                        <p:attrNameLst>
                                          <p:attrName>ppt_h</p:attrName>
                                        </p:attrNameLst>
                                      </p:cBhvr>
                                      <p:tavLst>
                                        <p:tav tm="0">
                                          <p:val>
                                            <p:fltVal val="0"/>
                                          </p:val>
                                        </p:tav>
                                        <p:tav tm="100000">
                                          <p:val>
                                            <p:strVal val="#ppt_h"/>
                                          </p:val>
                                        </p:tav>
                                      </p:tavLst>
                                    </p:anim>
                                    <p:animEffect transition="in" filter="fade">
                                      <p:cBhvr>
                                        <p:cTn id="20"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1205" grpId="0" animBg="1"/>
      <p:bldP spid="5120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4"/>
          <p:cNvGrpSpPr>
            <a:grpSpLocks/>
          </p:cNvGrpSpPr>
          <p:nvPr/>
        </p:nvGrpSpPr>
        <p:grpSpPr bwMode="auto">
          <a:xfrm>
            <a:off x="607498" y="2421387"/>
            <a:ext cx="376238" cy="863600"/>
            <a:chOff x="4277" y="2541"/>
            <a:chExt cx="299" cy="750"/>
          </a:xfrm>
        </p:grpSpPr>
        <p:grpSp>
          <p:nvGrpSpPr>
            <p:cNvPr id="62510" name="Group 5"/>
            <p:cNvGrpSpPr>
              <a:grpSpLocks noChangeAspect="1"/>
            </p:cNvGrpSpPr>
            <p:nvPr/>
          </p:nvGrpSpPr>
          <p:grpSpPr bwMode="auto">
            <a:xfrm>
              <a:off x="4277" y="2541"/>
              <a:ext cx="299" cy="750"/>
              <a:chOff x="433" y="2604"/>
              <a:chExt cx="475" cy="1191"/>
            </a:xfrm>
          </p:grpSpPr>
          <p:sp>
            <p:nvSpPr>
              <p:cNvPr id="1305606" name="AutoShape 6"/>
              <p:cNvSpPr>
                <a:spLocks noChangeAspect="1" noChangeArrowheads="1"/>
              </p:cNvSpPr>
              <p:nvPr/>
            </p:nvSpPr>
            <p:spPr bwMode="auto">
              <a:xfrm rot="1656797">
                <a:off x="433"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7" name="Oval 7"/>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8" name="AutoShape 8"/>
              <p:cNvSpPr>
                <a:spLocks noChangeAspect="1" noChangeArrowheads="1"/>
              </p:cNvSpPr>
              <p:nvPr/>
            </p:nvSpPr>
            <p:spPr bwMode="auto">
              <a:xfrm>
                <a:off x="529" y="2880"/>
                <a:ext cx="275" cy="506"/>
              </a:xfrm>
              <a:prstGeom prst="roundRect">
                <a:avLst>
                  <a:gd name="adj" fmla="val 11231"/>
                </a:avLst>
              </a:prstGeom>
              <a:solidFill>
                <a:srgbClr val="3366FF"/>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09" name="AutoShape 9"/>
              <p:cNvSpPr>
                <a:spLocks noChangeAspect="1" noChangeArrowheads="1"/>
              </p:cNvSpPr>
              <p:nvPr/>
            </p:nvSpPr>
            <p:spPr bwMode="auto">
              <a:xfrm rot="19943203" flipH="1">
                <a:off x="804"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0" name="AutoShape 10"/>
              <p:cNvSpPr>
                <a:spLocks noChangeAspect="1" noChangeArrowheads="1"/>
              </p:cNvSpPr>
              <p:nvPr/>
            </p:nvSpPr>
            <p:spPr bwMode="auto">
              <a:xfrm>
                <a:off x="52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1" name="AutoShape 11"/>
              <p:cNvSpPr>
                <a:spLocks noChangeAspect="1" noChangeArrowheads="1"/>
              </p:cNvSpPr>
              <p:nvPr/>
            </p:nvSpPr>
            <p:spPr bwMode="auto">
              <a:xfrm>
                <a:off x="66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18" name="Rectangle 12"/>
              <p:cNvSpPr>
                <a:spLocks noChangeAspect="1" noChangeArrowheads="1"/>
              </p:cNvSpPr>
              <p:nvPr/>
            </p:nvSpPr>
            <p:spPr bwMode="auto">
              <a:xfrm>
                <a:off x="542" y="3291"/>
                <a:ext cx="261" cy="63"/>
              </a:xfrm>
              <a:prstGeom prst="rect">
                <a:avLst/>
              </a:prstGeom>
              <a:solidFill>
                <a:srgbClr val="3366FF"/>
              </a:solidFill>
              <a:ln w="9525">
                <a:noFill/>
                <a:miter lim="800000"/>
                <a:headEnd/>
                <a:tailEnd/>
              </a:ln>
            </p:spPr>
            <p:txBody>
              <a:bodyPr anchor="ctr"/>
              <a:lstStyle/>
              <a:p>
                <a:pPr algn="l"/>
                <a:endParaRPr lang="ja-JP" altLang="ja-JP" sz="1800">
                  <a:solidFill>
                    <a:prstClr val="black"/>
                  </a:solidFill>
                </a:endParaRPr>
              </a:p>
            </p:txBody>
          </p:sp>
        </p:grpSp>
        <p:sp>
          <p:nvSpPr>
            <p:cNvPr id="62511" name="Text Box 1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grpSp>
        <p:nvGrpSpPr>
          <p:cNvPr id="62467" name="Group 14"/>
          <p:cNvGrpSpPr>
            <a:grpSpLocks/>
          </p:cNvGrpSpPr>
          <p:nvPr/>
        </p:nvGrpSpPr>
        <p:grpSpPr bwMode="auto">
          <a:xfrm>
            <a:off x="1760023" y="4005712"/>
            <a:ext cx="376238" cy="863600"/>
            <a:chOff x="4277" y="2541"/>
            <a:chExt cx="299" cy="750"/>
          </a:xfrm>
        </p:grpSpPr>
        <p:grpSp>
          <p:nvGrpSpPr>
            <p:cNvPr id="62501" name="Group 15"/>
            <p:cNvGrpSpPr>
              <a:grpSpLocks noChangeAspect="1"/>
            </p:cNvGrpSpPr>
            <p:nvPr/>
          </p:nvGrpSpPr>
          <p:grpSpPr bwMode="auto">
            <a:xfrm>
              <a:off x="4277" y="2541"/>
              <a:ext cx="299" cy="750"/>
              <a:chOff x="433" y="2604"/>
              <a:chExt cx="475" cy="1191"/>
            </a:xfrm>
          </p:grpSpPr>
          <p:sp>
            <p:nvSpPr>
              <p:cNvPr id="1305616" name="AutoShape 16"/>
              <p:cNvSpPr>
                <a:spLocks noChangeAspect="1" noChangeArrowheads="1"/>
              </p:cNvSpPr>
              <p:nvPr/>
            </p:nvSpPr>
            <p:spPr bwMode="auto">
              <a:xfrm rot="1656797">
                <a:off x="433"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7" name="Oval 17"/>
              <p:cNvSpPr>
                <a:spLocks noChangeAspect="1" noChangeArrowheads="1"/>
              </p:cNvSpPr>
              <p:nvPr/>
            </p:nvSpPr>
            <p:spPr bwMode="auto">
              <a:xfrm>
                <a:off x="533" y="2604"/>
                <a:ext cx="261" cy="269"/>
              </a:xfrm>
              <a:prstGeom prst="ellipse">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8" name="AutoShape 18"/>
              <p:cNvSpPr>
                <a:spLocks noChangeAspect="1" noChangeArrowheads="1"/>
              </p:cNvSpPr>
              <p:nvPr/>
            </p:nvSpPr>
            <p:spPr bwMode="auto">
              <a:xfrm>
                <a:off x="529" y="2880"/>
                <a:ext cx="275" cy="506"/>
              </a:xfrm>
              <a:prstGeom prst="roundRect">
                <a:avLst>
                  <a:gd name="adj" fmla="val 11231"/>
                </a:avLst>
              </a:prstGeom>
              <a:solidFill>
                <a:srgbClr val="FF99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19" name="AutoShape 19"/>
              <p:cNvSpPr>
                <a:spLocks noChangeAspect="1" noChangeArrowheads="1"/>
              </p:cNvSpPr>
              <p:nvPr/>
            </p:nvSpPr>
            <p:spPr bwMode="auto">
              <a:xfrm rot="19943203" flipH="1">
                <a:off x="804"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0" name="AutoShape 20"/>
              <p:cNvSpPr>
                <a:spLocks noChangeAspect="1" noChangeArrowheads="1"/>
              </p:cNvSpPr>
              <p:nvPr/>
            </p:nvSpPr>
            <p:spPr bwMode="auto">
              <a:xfrm>
                <a:off x="52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1" name="AutoShape 21"/>
              <p:cNvSpPr>
                <a:spLocks noChangeAspect="1" noChangeArrowheads="1"/>
              </p:cNvSpPr>
              <p:nvPr/>
            </p:nvSpPr>
            <p:spPr bwMode="auto">
              <a:xfrm>
                <a:off x="66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9" name="Rectangle 22"/>
              <p:cNvSpPr>
                <a:spLocks noChangeAspect="1" noChangeArrowheads="1"/>
              </p:cNvSpPr>
              <p:nvPr/>
            </p:nvSpPr>
            <p:spPr bwMode="auto">
              <a:xfrm>
                <a:off x="542" y="3291"/>
                <a:ext cx="261" cy="63"/>
              </a:xfrm>
              <a:prstGeom prst="rect">
                <a:avLst/>
              </a:prstGeom>
              <a:solidFill>
                <a:srgbClr val="FF9900"/>
              </a:solidFill>
              <a:ln w="9525">
                <a:noFill/>
                <a:miter lim="800000"/>
                <a:headEnd/>
                <a:tailEnd/>
              </a:ln>
            </p:spPr>
            <p:txBody>
              <a:bodyPr anchor="ctr"/>
              <a:lstStyle/>
              <a:p>
                <a:pPr algn="l"/>
                <a:endParaRPr lang="ja-JP" altLang="ja-JP" sz="1800">
                  <a:solidFill>
                    <a:prstClr val="black"/>
                  </a:solidFill>
                </a:endParaRPr>
              </a:p>
            </p:txBody>
          </p:sp>
        </p:grpSp>
        <p:sp>
          <p:nvSpPr>
            <p:cNvPr id="62502" name="Text Box 2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62468" name="AutoShape 24"/>
          <p:cNvSpPr>
            <a:spLocks noChangeArrowheads="1"/>
          </p:cNvSpPr>
          <p:nvPr/>
        </p:nvSpPr>
        <p:spPr bwMode="auto">
          <a:xfrm rot="2458208">
            <a:off x="967863" y="3213550"/>
            <a:ext cx="936625" cy="863600"/>
          </a:xfrm>
          <a:prstGeom prst="leftArrow">
            <a:avLst>
              <a:gd name="adj1" fmla="val 50000"/>
              <a:gd name="adj2" fmla="val 27114"/>
            </a:avLst>
          </a:prstGeom>
          <a:solidFill>
            <a:schemeClr val="accent1"/>
          </a:solidFill>
          <a:ln w="9525">
            <a:solidFill>
              <a:schemeClr val="tx1"/>
            </a:solidFill>
            <a:miter lim="800000"/>
            <a:headEnd/>
            <a:tailEnd/>
          </a:ln>
        </p:spPr>
        <p:txBody>
          <a:bodyPr wrap="none" anchor="ctr"/>
          <a:lstStyle/>
          <a:p>
            <a:r>
              <a:rPr lang="ja-JP" altLang="en-US" sz="1800" b="1">
                <a:solidFill>
                  <a:prstClr val="black"/>
                </a:solidFill>
              </a:rPr>
              <a:t>虐待</a:t>
            </a:r>
          </a:p>
        </p:txBody>
      </p:sp>
      <p:grpSp>
        <p:nvGrpSpPr>
          <p:cNvPr id="6" name="Group 25"/>
          <p:cNvGrpSpPr>
            <a:grpSpLocks/>
          </p:cNvGrpSpPr>
          <p:nvPr/>
        </p:nvGrpSpPr>
        <p:grpSpPr bwMode="auto">
          <a:xfrm>
            <a:off x="7663938" y="2211837"/>
            <a:ext cx="376237" cy="863600"/>
            <a:chOff x="4277" y="2541"/>
            <a:chExt cx="299" cy="750"/>
          </a:xfrm>
        </p:grpSpPr>
        <p:grpSp>
          <p:nvGrpSpPr>
            <p:cNvPr id="62492" name="Group 26"/>
            <p:cNvGrpSpPr>
              <a:grpSpLocks noChangeAspect="1"/>
            </p:cNvGrpSpPr>
            <p:nvPr/>
          </p:nvGrpSpPr>
          <p:grpSpPr bwMode="auto">
            <a:xfrm>
              <a:off x="4277" y="2541"/>
              <a:ext cx="299" cy="750"/>
              <a:chOff x="433" y="2604"/>
              <a:chExt cx="475" cy="1191"/>
            </a:xfrm>
          </p:grpSpPr>
          <p:sp>
            <p:nvSpPr>
              <p:cNvPr id="1305627" name="AutoShape 27"/>
              <p:cNvSpPr>
                <a:spLocks noChangeAspect="1" noChangeArrowheads="1"/>
              </p:cNvSpPr>
              <p:nvPr/>
            </p:nvSpPr>
            <p:spPr bwMode="auto">
              <a:xfrm rot="1656797">
                <a:off x="433"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8" name="Oval 28"/>
              <p:cNvSpPr>
                <a:spLocks noChangeAspect="1" noChangeArrowheads="1"/>
              </p:cNvSpPr>
              <p:nvPr/>
            </p:nvSpPr>
            <p:spPr bwMode="auto">
              <a:xfrm>
                <a:off x="533" y="2604"/>
                <a:ext cx="261" cy="269"/>
              </a:xfrm>
              <a:prstGeom prst="ellipse">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9" name="AutoShape 29"/>
              <p:cNvSpPr>
                <a:spLocks noChangeAspect="1" noChangeArrowheads="1"/>
              </p:cNvSpPr>
              <p:nvPr/>
            </p:nvSpPr>
            <p:spPr bwMode="auto">
              <a:xfrm>
                <a:off x="529" y="2880"/>
                <a:ext cx="275" cy="506"/>
              </a:xfrm>
              <a:prstGeom prst="roundRect">
                <a:avLst>
                  <a:gd name="adj" fmla="val 11231"/>
                </a:avLst>
              </a:prstGeom>
              <a:solidFill>
                <a:srgbClr val="00FF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30" name="AutoShape 30"/>
              <p:cNvSpPr>
                <a:spLocks noChangeAspect="1" noChangeArrowheads="1"/>
              </p:cNvSpPr>
              <p:nvPr/>
            </p:nvSpPr>
            <p:spPr bwMode="auto">
              <a:xfrm rot="19943203" flipH="1">
                <a:off x="804"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1" name="AutoShape 31"/>
              <p:cNvSpPr>
                <a:spLocks noChangeAspect="1" noChangeArrowheads="1"/>
              </p:cNvSpPr>
              <p:nvPr/>
            </p:nvSpPr>
            <p:spPr bwMode="auto">
              <a:xfrm>
                <a:off x="52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2" name="AutoShape 32"/>
              <p:cNvSpPr>
                <a:spLocks noChangeAspect="1" noChangeArrowheads="1"/>
              </p:cNvSpPr>
              <p:nvPr/>
            </p:nvSpPr>
            <p:spPr bwMode="auto">
              <a:xfrm>
                <a:off x="66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0" name="Rectangle 33"/>
              <p:cNvSpPr>
                <a:spLocks noChangeAspect="1" noChangeArrowheads="1"/>
              </p:cNvSpPr>
              <p:nvPr/>
            </p:nvSpPr>
            <p:spPr bwMode="auto">
              <a:xfrm>
                <a:off x="542" y="3291"/>
                <a:ext cx="261" cy="63"/>
              </a:xfrm>
              <a:prstGeom prst="rect">
                <a:avLst/>
              </a:prstGeom>
              <a:solidFill>
                <a:srgbClr val="00FF00"/>
              </a:solidFill>
              <a:ln w="9525">
                <a:noFill/>
                <a:miter lim="800000"/>
                <a:headEnd/>
                <a:tailEnd/>
              </a:ln>
            </p:spPr>
            <p:txBody>
              <a:bodyPr anchor="ctr"/>
              <a:lstStyle/>
              <a:p>
                <a:pPr algn="l"/>
                <a:endParaRPr lang="ja-JP" altLang="ja-JP" sz="1800">
                  <a:solidFill>
                    <a:prstClr val="black"/>
                  </a:solidFill>
                </a:endParaRPr>
              </a:p>
            </p:txBody>
          </p:sp>
        </p:grpSp>
        <p:sp>
          <p:nvSpPr>
            <p:cNvPr id="62493" name="Text Box 34"/>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52231" name="Text Box 35"/>
          <p:cNvSpPr txBox="1">
            <a:spLocks noChangeArrowheads="1"/>
          </p:cNvSpPr>
          <p:nvPr/>
        </p:nvSpPr>
        <p:spPr bwMode="auto">
          <a:xfrm>
            <a:off x="7032113" y="3137350"/>
            <a:ext cx="2147887" cy="646112"/>
          </a:xfrm>
          <a:prstGeom prst="rect">
            <a:avLst/>
          </a:prstGeom>
          <a:noFill/>
          <a:ln w="9525">
            <a:noFill/>
            <a:miter lim="800000"/>
            <a:headEnd/>
            <a:tailEnd/>
          </a:ln>
        </p:spPr>
        <p:txBody>
          <a:bodyPr>
            <a:spAutoFit/>
          </a:bodyPr>
          <a:lstStyle/>
          <a:p>
            <a:pPr algn="l">
              <a:spcBef>
                <a:spcPct val="50000"/>
              </a:spcBef>
            </a:pPr>
            <a:r>
              <a:rPr lang="ja-JP" altLang="en-US" sz="1800">
                <a:solidFill>
                  <a:prstClr val="black"/>
                </a:solidFill>
              </a:rPr>
              <a:t>区市町村・地域包括支援センター</a:t>
            </a:r>
          </a:p>
        </p:txBody>
      </p:sp>
      <p:sp>
        <p:nvSpPr>
          <p:cNvPr id="62471" name="Text Box 36"/>
          <p:cNvSpPr txBox="1">
            <a:spLocks noChangeArrowheads="1"/>
          </p:cNvSpPr>
          <p:nvPr/>
        </p:nvSpPr>
        <p:spPr bwMode="auto">
          <a:xfrm>
            <a:off x="4471773" y="-26536"/>
            <a:ext cx="461665" cy="5832475"/>
          </a:xfrm>
          <a:prstGeom prst="rect">
            <a:avLst/>
          </a:prstGeom>
          <a:solidFill>
            <a:srgbClr val="FFFF99"/>
          </a:solidFill>
          <a:ln w="9525">
            <a:solidFill>
              <a:srgbClr val="FFFF99"/>
            </a:solidFill>
            <a:miter lim="800000"/>
            <a:headEnd/>
            <a:tailEnd/>
          </a:ln>
        </p:spPr>
        <p:txBody>
          <a:bodyPr vert="eaVert">
            <a:spAutoFit/>
          </a:bodyPr>
          <a:lstStyle/>
          <a:p>
            <a:pPr>
              <a:spcBef>
                <a:spcPct val="50000"/>
              </a:spcBef>
            </a:pPr>
            <a:r>
              <a:rPr lang="ja-JP" altLang="en-US" sz="1800">
                <a:solidFill>
                  <a:prstClr val="black"/>
                </a:solidFill>
              </a:rPr>
              <a:t>情報の媒介者</a:t>
            </a:r>
          </a:p>
        </p:txBody>
      </p:sp>
      <p:sp>
        <p:nvSpPr>
          <p:cNvPr id="62472" name="Line 38"/>
          <p:cNvSpPr>
            <a:spLocks noChangeShapeType="1"/>
          </p:cNvSpPr>
          <p:nvPr/>
        </p:nvSpPr>
        <p:spPr bwMode="auto">
          <a:xfrm>
            <a:off x="5036625" y="1052964"/>
            <a:ext cx="2303463" cy="1584325"/>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3" name="Line 39"/>
          <p:cNvSpPr>
            <a:spLocks noChangeShapeType="1"/>
          </p:cNvSpPr>
          <p:nvPr/>
        </p:nvSpPr>
        <p:spPr bwMode="auto">
          <a:xfrm>
            <a:off x="1644138" y="2781750"/>
            <a:ext cx="2808287"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4" name="Line 40"/>
          <p:cNvSpPr>
            <a:spLocks noChangeShapeType="1"/>
          </p:cNvSpPr>
          <p:nvPr/>
        </p:nvSpPr>
        <p:spPr bwMode="auto">
          <a:xfrm>
            <a:off x="5036625" y="2781750"/>
            <a:ext cx="2303463" cy="0"/>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5" name="Line 41"/>
          <p:cNvSpPr>
            <a:spLocks noChangeShapeType="1"/>
          </p:cNvSpPr>
          <p:nvPr/>
        </p:nvSpPr>
        <p:spPr bwMode="auto">
          <a:xfrm>
            <a:off x="2160073" y="4437512"/>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6" name="Line 42"/>
          <p:cNvSpPr>
            <a:spLocks noChangeShapeType="1"/>
          </p:cNvSpPr>
          <p:nvPr/>
        </p:nvSpPr>
        <p:spPr bwMode="auto">
          <a:xfrm flipV="1">
            <a:off x="5036625" y="2997650"/>
            <a:ext cx="2303463" cy="1439862"/>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50189" name="AutoShape 43"/>
          <p:cNvSpPr>
            <a:spLocks noChangeArrowheads="1"/>
          </p:cNvSpPr>
          <p:nvPr/>
        </p:nvSpPr>
        <p:spPr bwMode="auto">
          <a:xfrm>
            <a:off x="6152636" y="44900"/>
            <a:ext cx="2736850" cy="1295400"/>
          </a:xfrm>
          <a:prstGeom prst="wedgeRoundRectCallout">
            <a:avLst>
              <a:gd name="adj1" fmla="val -43750"/>
              <a:gd name="adj2" fmla="val 70000"/>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情報が人づてで伝わることによる情報のずれ</a:t>
            </a:r>
          </a:p>
          <a:p>
            <a:r>
              <a:rPr lang="ja-JP" altLang="en-US" sz="1800">
                <a:solidFill>
                  <a:prstClr val="black"/>
                </a:solidFill>
              </a:rPr>
              <a:t>主観が入ることが</a:t>
            </a:r>
          </a:p>
          <a:p>
            <a:r>
              <a:rPr lang="ja-JP" altLang="en-US" sz="1800">
                <a:solidFill>
                  <a:prstClr val="black"/>
                </a:solidFill>
              </a:rPr>
              <a:t>避けられない</a:t>
            </a:r>
          </a:p>
        </p:txBody>
      </p:sp>
      <p:sp>
        <p:nvSpPr>
          <p:cNvPr id="50190" name="AutoShape 44"/>
          <p:cNvSpPr>
            <a:spLocks noChangeArrowheads="1"/>
          </p:cNvSpPr>
          <p:nvPr/>
        </p:nvSpPr>
        <p:spPr bwMode="auto">
          <a:xfrm>
            <a:off x="6425686" y="4148589"/>
            <a:ext cx="2519362" cy="1350147"/>
          </a:xfrm>
          <a:prstGeom prst="wedgeRoundRectCallout">
            <a:avLst>
              <a:gd name="adj1" fmla="val -56870"/>
              <a:gd name="adj2" fmla="val -78444"/>
              <a:gd name="adj3" fmla="val 16667"/>
            </a:avLst>
          </a:prstGeom>
          <a:solidFill>
            <a:srgbClr val="CCFFCC"/>
          </a:solidFill>
          <a:ln w="9525">
            <a:solidFill>
              <a:schemeClr val="tx1"/>
            </a:solidFill>
            <a:miter lim="800000"/>
            <a:headEnd/>
            <a:tailEnd/>
          </a:ln>
        </p:spPr>
        <p:txBody>
          <a:bodyPr/>
          <a:lstStyle/>
          <a:p>
            <a:r>
              <a:rPr lang="ja-JP" altLang="en-US" sz="1800">
                <a:solidFill>
                  <a:prstClr val="black"/>
                </a:solidFill>
              </a:rPr>
              <a:t>時間が経過してから情報が伝わる。</a:t>
            </a:r>
          </a:p>
          <a:p>
            <a:r>
              <a:rPr lang="ja-JP" altLang="en-US" sz="1800">
                <a:solidFill>
                  <a:prstClr val="black"/>
                </a:solidFill>
              </a:rPr>
              <a:t>過去と今とで実態が</a:t>
            </a:r>
          </a:p>
          <a:p>
            <a:r>
              <a:rPr lang="ja-JP" altLang="en-US" sz="1800">
                <a:solidFill>
                  <a:prstClr val="black"/>
                </a:solidFill>
              </a:rPr>
              <a:t>ずれている可能性</a:t>
            </a:r>
          </a:p>
        </p:txBody>
      </p:sp>
      <p:sp>
        <p:nvSpPr>
          <p:cNvPr id="50191" name="AutoShape 44"/>
          <p:cNvSpPr>
            <a:spLocks noChangeArrowheads="1"/>
          </p:cNvSpPr>
          <p:nvPr/>
        </p:nvSpPr>
        <p:spPr bwMode="auto">
          <a:xfrm>
            <a:off x="291978" y="5613353"/>
            <a:ext cx="8574479" cy="765175"/>
          </a:xfrm>
          <a:prstGeom prst="roundRect">
            <a:avLst>
              <a:gd name="adj" fmla="val 16667"/>
            </a:avLst>
          </a:prstGeom>
          <a:solidFill>
            <a:srgbClr val="FFCC99"/>
          </a:solidFill>
          <a:ln w="9525" algn="ctr">
            <a:solidFill>
              <a:schemeClr val="tx1"/>
            </a:solidFill>
            <a:round/>
            <a:headEnd/>
            <a:tailEnd/>
          </a:ln>
        </p:spPr>
        <p:txBody>
          <a:bodyPr wrap="none" anchor="ctr"/>
          <a:lstStyle/>
          <a:p>
            <a:r>
              <a:rPr lang="ja-JP" altLang="en-US" dirty="0">
                <a:solidFill>
                  <a:prstClr val="black"/>
                </a:solidFill>
              </a:rPr>
              <a:t>時間の経過による「情報のずれ」を防ぐためにも、すぐに知らせること・</a:t>
            </a:r>
            <a:endParaRPr lang="en-US" altLang="ja-JP" dirty="0">
              <a:solidFill>
                <a:prstClr val="black"/>
              </a:solidFill>
            </a:endParaRPr>
          </a:p>
          <a:p>
            <a:r>
              <a:rPr lang="ja-JP" altLang="en-US" dirty="0">
                <a:solidFill>
                  <a:prstClr val="black"/>
                </a:solidFill>
              </a:rPr>
              <a:t>媒介者による情報ずれを防ぐためには直接通報が大切</a:t>
            </a:r>
          </a:p>
        </p:txBody>
      </p:sp>
      <p:sp>
        <p:nvSpPr>
          <p:cNvPr id="50192" name="AutoShape 43"/>
          <p:cNvSpPr>
            <a:spLocks noChangeArrowheads="1"/>
          </p:cNvSpPr>
          <p:nvPr/>
        </p:nvSpPr>
        <p:spPr bwMode="auto">
          <a:xfrm>
            <a:off x="108001" y="11687"/>
            <a:ext cx="2526194" cy="1035712"/>
          </a:xfrm>
          <a:prstGeom prst="wedgeRoundRectCallout">
            <a:avLst>
              <a:gd name="adj1" fmla="val -28108"/>
              <a:gd name="adj2" fmla="val 160908"/>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当事者が</a:t>
            </a:r>
          </a:p>
          <a:p>
            <a:r>
              <a:rPr lang="ja-JP" altLang="en-US" sz="1800">
                <a:solidFill>
                  <a:prstClr val="black"/>
                </a:solidFill>
              </a:rPr>
              <a:t>事実を語りたがらないことが多い</a:t>
            </a:r>
          </a:p>
        </p:txBody>
      </p:sp>
      <p:sp>
        <p:nvSpPr>
          <p:cNvPr id="62481" name="Line 41"/>
          <p:cNvSpPr>
            <a:spLocks noChangeShapeType="1"/>
          </p:cNvSpPr>
          <p:nvPr/>
        </p:nvSpPr>
        <p:spPr bwMode="auto">
          <a:xfrm>
            <a:off x="2107686" y="997400"/>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grpSp>
        <p:nvGrpSpPr>
          <p:cNvPr id="8" name="Group 14"/>
          <p:cNvGrpSpPr>
            <a:grpSpLocks/>
          </p:cNvGrpSpPr>
          <p:nvPr/>
        </p:nvGrpSpPr>
        <p:grpSpPr bwMode="auto">
          <a:xfrm>
            <a:off x="2179107" y="776371"/>
            <a:ext cx="285839" cy="506766"/>
            <a:chOff x="4277" y="2541"/>
            <a:chExt cx="299" cy="750"/>
          </a:xfrm>
          <a:solidFill>
            <a:srgbClr val="FF66FF"/>
          </a:solidFill>
        </p:grpSpPr>
        <p:grpSp>
          <p:nvGrpSpPr>
            <p:cNvPr id="9" name="Group 15"/>
            <p:cNvGrpSpPr>
              <a:grpSpLocks noChangeAspect="1"/>
            </p:cNvGrpSpPr>
            <p:nvPr/>
          </p:nvGrpSpPr>
          <p:grpSpPr bwMode="auto">
            <a:xfrm>
              <a:off x="4275" y="2532"/>
              <a:ext cx="297" cy="748"/>
              <a:chOff x="433" y="2604"/>
              <a:chExt cx="475" cy="1191"/>
            </a:xfrm>
            <a:grpFill/>
          </p:grpSpPr>
          <p:sp>
            <p:nvSpPr>
              <p:cNvPr id="5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5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4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0" name="Group 14"/>
          <p:cNvGrpSpPr>
            <a:grpSpLocks/>
          </p:cNvGrpSpPr>
          <p:nvPr/>
        </p:nvGrpSpPr>
        <p:grpSpPr bwMode="auto">
          <a:xfrm>
            <a:off x="4536559" y="711635"/>
            <a:ext cx="357190" cy="825461"/>
            <a:chOff x="4277" y="2541"/>
            <a:chExt cx="299" cy="750"/>
          </a:xfrm>
          <a:solidFill>
            <a:srgbClr val="FF3300"/>
          </a:solidFill>
        </p:grpSpPr>
        <p:grpSp>
          <p:nvGrpSpPr>
            <p:cNvPr id="11" name="Group 15"/>
            <p:cNvGrpSpPr>
              <a:grpSpLocks noChangeAspect="1"/>
            </p:cNvGrpSpPr>
            <p:nvPr/>
          </p:nvGrpSpPr>
          <p:grpSpPr bwMode="auto">
            <a:xfrm>
              <a:off x="4275" y="2530"/>
              <a:ext cx="297" cy="748"/>
              <a:chOff x="433" y="2604"/>
              <a:chExt cx="475" cy="1191"/>
            </a:xfrm>
            <a:grpFill/>
          </p:grpSpPr>
          <p:sp>
            <p:nvSpPr>
              <p:cNvPr id="6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6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5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2" name="Group 14"/>
          <p:cNvGrpSpPr>
            <a:grpSpLocks/>
          </p:cNvGrpSpPr>
          <p:nvPr/>
        </p:nvGrpSpPr>
        <p:grpSpPr bwMode="auto">
          <a:xfrm>
            <a:off x="2536297" y="2563806"/>
            <a:ext cx="285839" cy="505283"/>
            <a:chOff x="4277" y="2541"/>
            <a:chExt cx="299" cy="750"/>
          </a:xfrm>
          <a:solidFill>
            <a:srgbClr val="FF66FF"/>
          </a:solidFill>
        </p:grpSpPr>
        <p:grpSp>
          <p:nvGrpSpPr>
            <p:cNvPr id="13" name="Group 15"/>
            <p:cNvGrpSpPr>
              <a:grpSpLocks noChangeAspect="1"/>
            </p:cNvGrpSpPr>
            <p:nvPr/>
          </p:nvGrpSpPr>
          <p:grpSpPr bwMode="auto">
            <a:xfrm>
              <a:off x="4275" y="2530"/>
              <a:ext cx="297" cy="748"/>
              <a:chOff x="433" y="2604"/>
              <a:chExt cx="475" cy="1191"/>
            </a:xfrm>
            <a:grpFill/>
          </p:grpSpPr>
          <p:sp>
            <p:nvSpPr>
              <p:cNvPr id="7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7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6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4" name="Group 14"/>
          <p:cNvGrpSpPr>
            <a:grpSpLocks/>
          </p:cNvGrpSpPr>
          <p:nvPr/>
        </p:nvGrpSpPr>
        <p:grpSpPr bwMode="auto">
          <a:xfrm>
            <a:off x="3322115" y="4212097"/>
            <a:ext cx="285839" cy="506765"/>
            <a:chOff x="4277" y="2541"/>
            <a:chExt cx="299" cy="750"/>
          </a:xfrm>
          <a:solidFill>
            <a:srgbClr val="FF66FF"/>
          </a:solidFill>
        </p:grpSpPr>
        <p:grpSp>
          <p:nvGrpSpPr>
            <p:cNvPr id="15" name="Group 15"/>
            <p:cNvGrpSpPr>
              <a:grpSpLocks noChangeAspect="1"/>
            </p:cNvGrpSpPr>
            <p:nvPr/>
          </p:nvGrpSpPr>
          <p:grpSpPr bwMode="auto">
            <a:xfrm>
              <a:off x="4275" y="2530"/>
              <a:ext cx="297" cy="748"/>
              <a:chOff x="433" y="2604"/>
              <a:chExt cx="475" cy="1191"/>
            </a:xfrm>
            <a:grpFill/>
          </p:grpSpPr>
          <p:sp>
            <p:nvSpPr>
              <p:cNvPr id="8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8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7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sp>
        <p:nvSpPr>
          <p:cNvPr id="87" name="AutoShape 52"/>
          <p:cNvSpPr>
            <a:spLocks noChangeArrowheads="1"/>
          </p:cNvSpPr>
          <p:nvPr/>
        </p:nvSpPr>
        <p:spPr bwMode="auto">
          <a:xfrm>
            <a:off x="1321875" y="1711777"/>
            <a:ext cx="2256443"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デイスタッフ</a:t>
            </a:r>
          </a:p>
        </p:txBody>
      </p:sp>
      <p:sp>
        <p:nvSpPr>
          <p:cNvPr id="88" name="AutoShape 53"/>
          <p:cNvSpPr>
            <a:spLocks noChangeArrowheads="1"/>
          </p:cNvSpPr>
          <p:nvPr/>
        </p:nvSpPr>
        <p:spPr bwMode="auto">
          <a:xfrm rot="-5400000">
            <a:off x="3343556" y="409232"/>
            <a:ext cx="288925" cy="1655762"/>
          </a:xfrm>
          <a:prstGeom prst="downArrow">
            <a:avLst>
              <a:gd name="adj1" fmla="val 50000"/>
              <a:gd name="adj2" fmla="val 143269"/>
            </a:avLst>
          </a:prstGeom>
          <a:solidFill>
            <a:srgbClr val="FF3399"/>
          </a:solidFill>
          <a:ln w="9525" algn="ctr">
            <a:solidFill>
              <a:schemeClr val="tx1"/>
            </a:solidFill>
            <a:miter lim="800000"/>
            <a:headEnd/>
            <a:tailEnd/>
          </a:ln>
        </p:spPr>
        <p:txBody>
          <a:bodyPr wrap="none" anchor="ctr"/>
          <a:lstStyle/>
          <a:p>
            <a:endParaRPr lang="ja-JP" altLang="en-US">
              <a:solidFill>
                <a:prstClr val="black"/>
              </a:solidFill>
            </a:endParaRPr>
          </a:p>
        </p:txBody>
      </p:sp>
      <p:sp>
        <p:nvSpPr>
          <p:cNvPr id="89" name="AutoShape 52"/>
          <p:cNvSpPr>
            <a:spLocks noChangeArrowheads="1"/>
          </p:cNvSpPr>
          <p:nvPr/>
        </p:nvSpPr>
        <p:spPr bwMode="auto">
          <a:xfrm>
            <a:off x="4958838" y="1854652"/>
            <a:ext cx="2435225" cy="761490"/>
          </a:xfrm>
          <a:prstGeom prst="wedgeEllipseCallout">
            <a:avLst>
              <a:gd name="adj1" fmla="val -53738"/>
              <a:gd name="adj2" fmla="val -136149"/>
            </a:avLst>
          </a:prstGeom>
          <a:solidFill>
            <a:srgbClr val="FF6600"/>
          </a:solidFill>
          <a:ln>
            <a:headEnd/>
            <a:tailEnd/>
          </a:ln>
        </p:spPr>
        <p:style>
          <a:lnRef idx="3">
            <a:schemeClr val="lt1"/>
          </a:lnRef>
          <a:fillRef idx="1">
            <a:schemeClr val="accent6"/>
          </a:fillRef>
          <a:effectRef idx="1">
            <a:schemeClr val="accent6"/>
          </a:effectRef>
          <a:fontRef idx="minor">
            <a:schemeClr val="lt1"/>
          </a:fontRef>
        </p:style>
        <p:txBody>
          <a:bodyPr/>
          <a:lstStyle/>
          <a:p>
            <a:pPr>
              <a:defRPr/>
            </a:pPr>
            <a:r>
              <a:rPr lang="ja-JP" altLang="en-US" sz="1800" b="1" dirty="0">
                <a:solidFill>
                  <a:prstClr val="black"/>
                </a:solidFill>
              </a:rPr>
              <a:t>ケアマネジャー</a:t>
            </a:r>
          </a:p>
        </p:txBody>
      </p:sp>
      <p:sp>
        <p:nvSpPr>
          <p:cNvPr id="90" name="AutoShape 52"/>
          <p:cNvSpPr>
            <a:spLocks noChangeArrowheads="1"/>
          </p:cNvSpPr>
          <p:nvPr/>
        </p:nvSpPr>
        <p:spPr bwMode="auto">
          <a:xfrm>
            <a:off x="2322000" y="3069089"/>
            <a:ext cx="1884363" cy="574675"/>
          </a:xfrm>
          <a:prstGeom prst="wedgeEllipseCallout">
            <a:avLst>
              <a:gd name="adj1" fmla="val -25637"/>
              <a:gd name="adj2" fmla="val -57262"/>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近隣</a:t>
            </a:r>
          </a:p>
        </p:txBody>
      </p:sp>
      <p:sp>
        <p:nvSpPr>
          <p:cNvPr id="91" name="AutoShape 52"/>
          <p:cNvSpPr>
            <a:spLocks noChangeArrowheads="1"/>
          </p:cNvSpPr>
          <p:nvPr/>
        </p:nvSpPr>
        <p:spPr bwMode="auto">
          <a:xfrm>
            <a:off x="2393436" y="4997902"/>
            <a:ext cx="1884362"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民生委員</a:t>
            </a:r>
          </a:p>
        </p:txBody>
      </p:sp>
    </p:spTree>
    <p:extLst>
      <p:ext uri="{BB962C8B-B14F-4D97-AF65-F5344CB8AC3E}">
        <p14:creationId xmlns:p14="http://schemas.microsoft.com/office/powerpoint/2010/main" val="21644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500"/>
                                        <p:tgtEl>
                                          <p:spTgt spid="87"/>
                                        </p:tgtEl>
                                      </p:cBhvr>
                                    </p:animEffect>
                                    <p:anim calcmode="lin" valueType="num">
                                      <p:cBhvr>
                                        <p:cTn id="13" dur="500" fill="hold"/>
                                        <p:tgtEl>
                                          <p:spTgt spid="87"/>
                                        </p:tgtEl>
                                        <p:attrNameLst>
                                          <p:attrName>ppt_x</p:attrName>
                                        </p:attrNameLst>
                                      </p:cBhvr>
                                      <p:tavLst>
                                        <p:tav tm="0">
                                          <p:val>
                                            <p:strVal val="#ppt_x"/>
                                          </p:val>
                                        </p:tav>
                                        <p:tav tm="100000">
                                          <p:val>
                                            <p:strVal val="#ppt_x"/>
                                          </p:val>
                                        </p:tav>
                                      </p:tavLst>
                                    </p:anim>
                                    <p:anim calcmode="lin" valueType="num">
                                      <p:cBhvr>
                                        <p:cTn id="14" dur="500" fill="hold"/>
                                        <p:tgtEl>
                                          <p:spTgt spid="8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anim calcmode="lin" valueType="num">
                                      <p:cBhvr>
                                        <p:cTn id="18" dur="500" fill="hold"/>
                                        <p:tgtEl>
                                          <p:spTgt spid="12"/>
                                        </p:tgtEl>
                                        <p:attrNameLst>
                                          <p:attrName>ppt_x</p:attrName>
                                        </p:attrNameLst>
                                      </p:cBhvr>
                                      <p:tavLst>
                                        <p:tav tm="0">
                                          <p:val>
                                            <p:strVal val="#ppt_x"/>
                                          </p:val>
                                        </p:tav>
                                        <p:tav tm="100000">
                                          <p:val>
                                            <p:strVal val="#ppt_x"/>
                                          </p:val>
                                        </p:tav>
                                      </p:tavLst>
                                    </p:anim>
                                    <p:anim calcmode="lin" valueType="num">
                                      <p:cBhvr>
                                        <p:cTn id="19" dur="5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500"/>
                                        <p:tgtEl>
                                          <p:spTgt spid="90"/>
                                        </p:tgtEl>
                                      </p:cBhvr>
                                    </p:animEffect>
                                    <p:anim calcmode="lin" valueType="num">
                                      <p:cBhvr>
                                        <p:cTn id="23" dur="500" fill="hold"/>
                                        <p:tgtEl>
                                          <p:spTgt spid="90"/>
                                        </p:tgtEl>
                                        <p:attrNameLst>
                                          <p:attrName>ppt_x</p:attrName>
                                        </p:attrNameLst>
                                      </p:cBhvr>
                                      <p:tavLst>
                                        <p:tav tm="0">
                                          <p:val>
                                            <p:strVal val="#ppt_x"/>
                                          </p:val>
                                        </p:tav>
                                        <p:tav tm="100000">
                                          <p:val>
                                            <p:strVal val="#ppt_x"/>
                                          </p:val>
                                        </p:tav>
                                      </p:tavLst>
                                    </p:anim>
                                    <p:anim calcmode="lin" valueType="num">
                                      <p:cBhvr>
                                        <p:cTn id="24" dur="500" fill="hold"/>
                                        <p:tgtEl>
                                          <p:spTgt spid="90"/>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anim calcmode="lin" valueType="num">
                                      <p:cBhvr>
                                        <p:cTn id="28" dur="500" fill="hold"/>
                                        <p:tgtEl>
                                          <p:spTgt spid="14"/>
                                        </p:tgtEl>
                                        <p:attrNameLst>
                                          <p:attrName>ppt_x</p:attrName>
                                        </p:attrNameLst>
                                      </p:cBhvr>
                                      <p:tavLst>
                                        <p:tav tm="0">
                                          <p:val>
                                            <p:strVal val="#ppt_x"/>
                                          </p:val>
                                        </p:tav>
                                        <p:tav tm="100000">
                                          <p:val>
                                            <p:strVal val="#ppt_x"/>
                                          </p:val>
                                        </p:tav>
                                      </p:tavLst>
                                    </p:anim>
                                    <p:anim calcmode="lin" valueType="num">
                                      <p:cBhvr>
                                        <p:cTn id="29" dur="50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fade">
                                      <p:cBhvr>
                                        <p:cTn id="32" dur="500"/>
                                        <p:tgtEl>
                                          <p:spTgt spid="91"/>
                                        </p:tgtEl>
                                      </p:cBhvr>
                                    </p:animEffect>
                                    <p:anim calcmode="lin" valueType="num">
                                      <p:cBhvr>
                                        <p:cTn id="33" dur="500" fill="hold"/>
                                        <p:tgtEl>
                                          <p:spTgt spid="91"/>
                                        </p:tgtEl>
                                        <p:attrNameLst>
                                          <p:attrName>ppt_x</p:attrName>
                                        </p:attrNameLst>
                                      </p:cBhvr>
                                      <p:tavLst>
                                        <p:tav tm="0">
                                          <p:val>
                                            <p:strVal val="#ppt_x"/>
                                          </p:val>
                                        </p:tav>
                                        <p:tav tm="100000">
                                          <p:val>
                                            <p:strVal val="#ppt_x"/>
                                          </p:val>
                                        </p:tav>
                                      </p:tavLst>
                                    </p:anim>
                                    <p:anim calcmode="lin" valueType="num">
                                      <p:cBhvr>
                                        <p:cTn id="34" dur="5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wipe(down)">
                                      <p:cBhvr>
                                        <p:cTn id="39" dur="500"/>
                                        <p:tgtEl>
                                          <p:spTgt spid="88"/>
                                        </p:tgtEl>
                                      </p:cBhvr>
                                    </p:animEffect>
                                  </p:childTnLst>
                                </p:cTn>
                              </p:par>
                              <p:par>
                                <p:cTn id="40" presetID="42"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anim calcmode="lin" valueType="num">
                                      <p:cBhvr>
                                        <p:cTn id="43" dur="500" fill="hold"/>
                                        <p:tgtEl>
                                          <p:spTgt spid="10"/>
                                        </p:tgtEl>
                                        <p:attrNameLst>
                                          <p:attrName>ppt_x</p:attrName>
                                        </p:attrNameLst>
                                      </p:cBhvr>
                                      <p:tavLst>
                                        <p:tav tm="0">
                                          <p:val>
                                            <p:strVal val="#ppt_x"/>
                                          </p:val>
                                        </p:tav>
                                        <p:tav tm="100000">
                                          <p:val>
                                            <p:strVal val="#ppt_x"/>
                                          </p:val>
                                        </p:tav>
                                      </p:tavLst>
                                    </p:anim>
                                    <p:anim calcmode="lin" valueType="num">
                                      <p:cBhvr>
                                        <p:cTn id="44" dur="500" fill="hold"/>
                                        <p:tgtEl>
                                          <p:spTgt spid="1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strVal val="#ppt_x"/>
                                          </p:val>
                                        </p:tav>
                                        <p:tav tm="100000">
                                          <p:val>
                                            <p:strVal val="#ppt_x"/>
                                          </p:val>
                                        </p:tav>
                                      </p:tavLst>
                                    </p:anim>
                                    <p:anim calcmode="lin" valueType="num">
                                      <p:cBhvr>
                                        <p:cTn id="49" dur="5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fade">
                                      <p:cBhvr>
                                        <p:cTn id="54" dur="500"/>
                                        <p:tgtEl>
                                          <p:spTgt spid="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2231"/>
                                        </p:tgtEl>
                                        <p:attrNameLst>
                                          <p:attrName>style.visibility</p:attrName>
                                        </p:attrNameLst>
                                      </p:cBhvr>
                                      <p:to>
                                        <p:strVal val="visible"/>
                                      </p:to>
                                    </p:set>
                                    <p:animEffect transition="in" filter="fade">
                                      <p:cBhvr>
                                        <p:cTn id="57" dur="500"/>
                                        <p:tgtEl>
                                          <p:spTgt spid="52231"/>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0189"/>
                                        </p:tgtEl>
                                        <p:attrNameLst>
                                          <p:attrName>style.visibility</p:attrName>
                                        </p:attrNameLst>
                                      </p:cBhvr>
                                      <p:to>
                                        <p:strVal val="visible"/>
                                      </p:to>
                                    </p:set>
                                    <p:anim calcmode="lin" valueType="num">
                                      <p:cBhvr additive="base">
                                        <p:cTn id="62" dur="500" fill="hold"/>
                                        <p:tgtEl>
                                          <p:spTgt spid="50189"/>
                                        </p:tgtEl>
                                        <p:attrNameLst>
                                          <p:attrName>ppt_x</p:attrName>
                                        </p:attrNameLst>
                                      </p:cBhvr>
                                      <p:tavLst>
                                        <p:tav tm="0">
                                          <p:val>
                                            <p:strVal val="#ppt_x"/>
                                          </p:val>
                                        </p:tav>
                                        <p:tav tm="100000">
                                          <p:val>
                                            <p:strVal val="#ppt_x"/>
                                          </p:val>
                                        </p:tav>
                                      </p:tavLst>
                                    </p:anim>
                                    <p:anim calcmode="lin" valueType="num">
                                      <p:cBhvr additive="base">
                                        <p:cTn id="63" dur="500" fill="hold"/>
                                        <p:tgtEl>
                                          <p:spTgt spid="50189"/>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50190"/>
                                        </p:tgtEl>
                                        <p:attrNameLst>
                                          <p:attrName>style.visibility</p:attrName>
                                        </p:attrNameLst>
                                      </p:cBhvr>
                                      <p:to>
                                        <p:strVal val="visible"/>
                                      </p:to>
                                    </p:set>
                                    <p:anim calcmode="lin" valueType="num">
                                      <p:cBhvr additive="base">
                                        <p:cTn id="68" dur="500" fill="hold"/>
                                        <p:tgtEl>
                                          <p:spTgt spid="50190"/>
                                        </p:tgtEl>
                                        <p:attrNameLst>
                                          <p:attrName>ppt_x</p:attrName>
                                        </p:attrNameLst>
                                      </p:cBhvr>
                                      <p:tavLst>
                                        <p:tav tm="0">
                                          <p:val>
                                            <p:strVal val="#ppt_x"/>
                                          </p:val>
                                        </p:tav>
                                        <p:tav tm="100000">
                                          <p:val>
                                            <p:strVal val="#ppt_x"/>
                                          </p:val>
                                        </p:tav>
                                      </p:tavLst>
                                    </p:anim>
                                    <p:anim calcmode="lin" valueType="num">
                                      <p:cBhvr additive="base">
                                        <p:cTn id="69" dur="500" fill="hold"/>
                                        <p:tgtEl>
                                          <p:spTgt spid="50190"/>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50192"/>
                                        </p:tgtEl>
                                        <p:attrNameLst>
                                          <p:attrName>style.visibility</p:attrName>
                                        </p:attrNameLst>
                                      </p:cBhvr>
                                      <p:to>
                                        <p:strVal val="visible"/>
                                      </p:to>
                                    </p:set>
                                    <p:anim calcmode="lin" valueType="num">
                                      <p:cBhvr additive="base">
                                        <p:cTn id="74" dur="500" fill="hold"/>
                                        <p:tgtEl>
                                          <p:spTgt spid="50192"/>
                                        </p:tgtEl>
                                        <p:attrNameLst>
                                          <p:attrName>ppt_x</p:attrName>
                                        </p:attrNameLst>
                                      </p:cBhvr>
                                      <p:tavLst>
                                        <p:tav tm="0">
                                          <p:val>
                                            <p:strVal val="#ppt_x"/>
                                          </p:val>
                                        </p:tav>
                                        <p:tav tm="100000">
                                          <p:val>
                                            <p:strVal val="#ppt_x"/>
                                          </p:val>
                                        </p:tav>
                                      </p:tavLst>
                                    </p:anim>
                                    <p:anim calcmode="lin" valueType="num">
                                      <p:cBhvr additive="base">
                                        <p:cTn id="75" dur="500" fill="hold"/>
                                        <p:tgtEl>
                                          <p:spTgt spid="50192"/>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50191"/>
                                        </p:tgtEl>
                                        <p:attrNameLst>
                                          <p:attrName>style.visibility</p:attrName>
                                        </p:attrNameLst>
                                      </p:cBhvr>
                                      <p:to>
                                        <p:strVal val="visible"/>
                                      </p:to>
                                    </p:set>
                                    <p:anim calcmode="lin" valueType="num">
                                      <p:cBhvr additive="base">
                                        <p:cTn id="80" dur="500" fill="hold"/>
                                        <p:tgtEl>
                                          <p:spTgt spid="50191"/>
                                        </p:tgtEl>
                                        <p:attrNameLst>
                                          <p:attrName>ppt_x</p:attrName>
                                        </p:attrNameLst>
                                      </p:cBhvr>
                                      <p:tavLst>
                                        <p:tav tm="0">
                                          <p:val>
                                            <p:strVal val="#ppt_x"/>
                                          </p:val>
                                        </p:tav>
                                        <p:tav tm="100000">
                                          <p:val>
                                            <p:strVal val="#ppt_x"/>
                                          </p:val>
                                        </p:tav>
                                      </p:tavLst>
                                    </p:anim>
                                    <p:anim calcmode="lin" valueType="num">
                                      <p:cBhvr additive="base">
                                        <p:cTn id="81" dur="500" fill="hold"/>
                                        <p:tgtEl>
                                          <p:spTgt spid="501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p:bldP spid="50189" grpId="0" animBg="1"/>
      <p:bldP spid="50190" grpId="0" animBg="1"/>
      <p:bldP spid="50191" grpId="0" animBg="1"/>
      <p:bldP spid="50192" grpId="0" animBg="1"/>
      <p:bldP spid="87" grpId="0" animBg="1"/>
      <p:bldP spid="88" grpId="0" animBg="1"/>
      <p:bldP spid="89" grpId="0" animBg="1"/>
      <p:bldP spid="90" grpId="0" animBg="1"/>
      <p:bldP spid="9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228600" y="384575"/>
            <a:ext cx="8247620" cy="4765315"/>
          </a:xfrm>
        </p:spPr>
        <p:txBody>
          <a:bodyPr>
            <a:normAutofit fontScale="92500"/>
          </a:bodyPr>
          <a:lstStyle/>
          <a:p>
            <a:pPr eaLnBrk="1" hangingPunct="1"/>
            <a:r>
              <a:rPr lang="ja-JP" altLang="en-US" dirty="0">
                <a:latin typeface="HG丸ｺﾞｼｯｸM-PRO" pitchFamily="50" charset="-128"/>
                <a:ea typeface="HG丸ｺﾞｼｯｸM-PRO" pitchFamily="50" charset="-128"/>
              </a:rPr>
              <a:t>あざがあるという連絡を受けてから</a:t>
            </a:r>
            <a:r>
              <a:rPr lang="en-US" altLang="ja-JP" dirty="0">
                <a:latin typeface="HG丸ｺﾞｼｯｸM-PRO" pitchFamily="50" charset="-128"/>
                <a:ea typeface="HG丸ｺﾞｼｯｸM-PRO" pitchFamily="50" charset="-128"/>
              </a:rPr>
              <a:t>3</a:t>
            </a:r>
            <a:r>
              <a:rPr lang="ja-JP" altLang="en-US" dirty="0">
                <a:latin typeface="HG丸ｺﾞｼｯｸM-PRO" pitchFamily="50" charset="-128"/>
                <a:ea typeface="HG丸ｺﾞｼｯｸM-PRO" pitchFamily="50" charset="-128"/>
              </a:rPr>
              <a:t>ヶ月、誰かに相談することなく</a:t>
            </a:r>
            <a:r>
              <a:rPr lang="ja-JP" altLang="en-US" dirty="0">
                <a:solidFill>
                  <a:srgbClr val="3366FF"/>
                </a:solidFill>
                <a:latin typeface="HG丸ｺﾞｼｯｸM-PRO" pitchFamily="50" charset="-128"/>
                <a:ea typeface="HG丸ｺﾞｼｯｸM-PRO" pitchFamily="50" charset="-128"/>
              </a:rPr>
              <a:t>虐待の通報をした方がいいのかどうか</a:t>
            </a:r>
            <a:r>
              <a:rPr lang="ja-JP" altLang="en-US" dirty="0">
                <a:latin typeface="HG丸ｺﾞｼｯｸM-PRO" pitchFamily="50" charset="-128"/>
                <a:ea typeface="HG丸ｺﾞｼｯｸM-PRO" pitchFamily="50" charset="-128"/>
              </a:rPr>
              <a:t>悩みながらも、できるだけ訪問をするようにしました。</a:t>
            </a:r>
          </a:p>
          <a:p>
            <a:pPr eaLnBrk="1" hangingPunct="1"/>
            <a:r>
              <a:rPr lang="ja-JP" altLang="en-US" dirty="0">
                <a:latin typeface="HG丸ｺﾞｼｯｸM-PRO" pitchFamily="50" charset="-128"/>
                <a:ea typeface="HG丸ｺﾞｼｯｸM-PRO" pitchFamily="50" charset="-128"/>
              </a:rPr>
              <a:t>最近、訪問しても</a:t>
            </a:r>
            <a:r>
              <a:rPr lang="en-US" altLang="ja-JP" dirty="0">
                <a:latin typeface="HG丸ｺﾞｼｯｸM-PRO" pitchFamily="50" charset="-128"/>
                <a:ea typeface="HG丸ｺﾞｼｯｸM-PRO" pitchFamily="50" charset="-128"/>
              </a:rPr>
              <a:t>B</a:t>
            </a:r>
            <a:r>
              <a:rPr lang="ja-JP" altLang="en-US" dirty="0">
                <a:latin typeface="HG丸ｺﾞｼｯｸM-PRO" pitchFamily="50" charset="-128"/>
                <a:ea typeface="HG丸ｺﾞｼｯｸM-PRO" pitchFamily="50" charset="-128"/>
              </a:rPr>
              <a:t>さんは要望だけ伝えてすぐに仕事に戻りゆっくりと話を出来なくなりました。</a:t>
            </a:r>
            <a:endParaRPr lang="en-US" altLang="ja-JP" dirty="0">
              <a:latin typeface="HG丸ｺﾞｼｯｸM-PRO" pitchFamily="50" charset="-128"/>
              <a:ea typeface="HG丸ｺﾞｼｯｸM-PRO" pitchFamily="50" charset="-128"/>
            </a:endParaRPr>
          </a:p>
          <a:p>
            <a:pPr eaLnBrk="1" hangingPunct="1"/>
            <a:r>
              <a:rPr lang="en-US" altLang="ja-JP" dirty="0">
                <a:latin typeface="HG丸ｺﾞｼｯｸM-PRO" pitchFamily="50" charset="-128"/>
                <a:ea typeface="HG丸ｺﾞｼｯｸM-PRO" pitchFamily="50" charset="-128"/>
              </a:rPr>
              <a:t>A</a:t>
            </a:r>
            <a:r>
              <a:rPr lang="ja-JP" altLang="en-US" dirty="0">
                <a:latin typeface="HG丸ｺﾞｼｯｸM-PRO" pitchFamily="50" charset="-128"/>
                <a:ea typeface="HG丸ｺﾞｼｯｸM-PRO" pitchFamily="50" charset="-128"/>
              </a:rPr>
              <a:t>さんは質問をしても「はい」「うん」の反応が多くなりました。たまに</a:t>
            </a:r>
            <a:r>
              <a:rPr lang="en-US" altLang="ja-JP" dirty="0">
                <a:latin typeface="HG丸ｺﾞｼｯｸM-PRO" pitchFamily="50" charset="-128"/>
                <a:ea typeface="HG丸ｺﾞｼｯｸM-PRO" pitchFamily="50" charset="-128"/>
              </a:rPr>
              <a:t>B</a:t>
            </a:r>
            <a:r>
              <a:rPr lang="ja-JP" altLang="en-US" dirty="0">
                <a:latin typeface="HG丸ｺﾞｼｯｸM-PRO" pitchFamily="50" charset="-128"/>
                <a:ea typeface="HG丸ｺﾞｼｯｸM-PRO" pitchFamily="50" charset="-128"/>
              </a:rPr>
              <a:t>さんとの暮らしについて聞いても「生きていても仕方ない」と言うばかりです。</a:t>
            </a:r>
            <a:endParaRPr lang="en-US" altLang="ja-JP"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部屋は当初の訪問時は無かったゴミ袋がベランダに複数おいてあり、台所には生ごみの臭い、リビングはほこりや家具の汚れが目立っています。</a:t>
            </a:r>
          </a:p>
        </p:txBody>
      </p:sp>
      <p:sp>
        <p:nvSpPr>
          <p:cNvPr id="6" name="AutoShape 5"/>
          <p:cNvSpPr>
            <a:spLocks noChangeArrowheads="1"/>
          </p:cNvSpPr>
          <p:nvPr/>
        </p:nvSpPr>
        <p:spPr bwMode="auto">
          <a:xfrm>
            <a:off x="1332000" y="5332036"/>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４　地域包括に相談しますか？</a:t>
            </a:r>
            <a:endParaRPr lang="ja-JP" altLang="en-US" sz="3400">
              <a:latin typeface="HG丸ｺﾞｼｯｸM-PRO" pitchFamily="50" charset="-128"/>
              <a:ea typeface="HG丸ｺﾞｼｯｸM-PRO" pitchFamily="50" charset="-128"/>
            </a:endParaRPr>
          </a:p>
        </p:txBody>
      </p:sp>
      <p:sp>
        <p:nvSpPr>
          <p:cNvPr id="54277" name="AutoShape 6"/>
          <p:cNvSpPr>
            <a:spLocks noChangeArrowheads="1"/>
          </p:cNvSpPr>
          <p:nvPr/>
        </p:nvSpPr>
        <p:spPr bwMode="auto">
          <a:xfrm>
            <a:off x="8523288" y="4114275"/>
            <a:ext cx="392112" cy="1944688"/>
          </a:xfrm>
          <a:prstGeom prst="wedgeRoundRectCallout">
            <a:avLst>
              <a:gd name="adj1" fmla="val -175105"/>
              <a:gd name="adj2" fmla="val -18733"/>
              <a:gd name="adj3" fmla="val 16667"/>
            </a:avLst>
          </a:prstGeom>
          <a:solidFill>
            <a:srgbClr val="99FFCC"/>
          </a:solidFill>
          <a:ln w="9525">
            <a:solidFill>
              <a:schemeClr val="tx1"/>
            </a:solidFill>
            <a:miter lim="800000"/>
            <a:headEnd/>
            <a:tailEnd/>
          </a:ln>
        </p:spPr>
        <p:txBody>
          <a:bodyPr vert="eaVert" wrap="none" anchor="ctr"/>
          <a:lstStyle/>
          <a:p>
            <a:r>
              <a:rPr lang="ja-JP" altLang="en-US" dirty="0"/>
              <a:t>放棄放任？</a:t>
            </a:r>
          </a:p>
        </p:txBody>
      </p:sp>
      <p:sp>
        <p:nvSpPr>
          <p:cNvPr id="7" name="AutoShape 6">
            <a:extLst>
              <a:ext uri="{FF2B5EF4-FFF2-40B4-BE49-F238E27FC236}">
                <a16:creationId xmlns:a16="http://schemas.microsoft.com/office/drawing/2014/main" id="{015C7493-3A87-4F07-BF2C-0270EA26EC77}"/>
              </a:ext>
            </a:extLst>
          </p:cNvPr>
          <p:cNvSpPr>
            <a:spLocks noChangeArrowheads="1"/>
          </p:cNvSpPr>
          <p:nvPr/>
        </p:nvSpPr>
        <p:spPr bwMode="auto">
          <a:xfrm>
            <a:off x="8549091" y="2556012"/>
            <a:ext cx="392112" cy="1385945"/>
          </a:xfrm>
          <a:prstGeom prst="wedgeRoundRectCallout">
            <a:avLst>
              <a:gd name="adj1" fmla="val -136608"/>
              <a:gd name="adj2" fmla="val 35082"/>
              <a:gd name="adj3" fmla="val 16667"/>
            </a:avLst>
          </a:prstGeom>
          <a:solidFill>
            <a:srgbClr val="99FFCC"/>
          </a:solidFill>
          <a:ln w="9525">
            <a:solidFill>
              <a:schemeClr val="tx1"/>
            </a:solidFill>
            <a:miter lim="800000"/>
            <a:headEnd/>
            <a:tailEnd/>
          </a:ln>
        </p:spPr>
        <p:txBody>
          <a:bodyPr vert="eaVert" wrap="none" anchor="ctr"/>
          <a:lstStyle/>
          <a:p>
            <a:r>
              <a:rPr lang="ja-JP" altLang="en-US" dirty="0"/>
              <a:t>うつ？</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4277"/>
                                        </p:tgtEl>
                                        <p:attrNameLst>
                                          <p:attrName>style.visibility</p:attrName>
                                        </p:attrNameLst>
                                      </p:cBhvr>
                                      <p:to>
                                        <p:strVal val="visible"/>
                                      </p:to>
                                    </p:set>
                                    <p:anim calcmode="lin" valueType="num">
                                      <p:cBhvr>
                                        <p:cTn id="13" dur="500" fill="hold"/>
                                        <p:tgtEl>
                                          <p:spTgt spid="54277"/>
                                        </p:tgtEl>
                                        <p:attrNameLst>
                                          <p:attrName>ppt_w</p:attrName>
                                        </p:attrNameLst>
                                      </p:cBhvr>
                                      <p:tavLst>
                                        <p:tav tm="0">
                                          <p:val>
                                            <p:fltVal val="0"/>
                                          </p:val>
                                        </p:tav>
                                        <p:tav tm="100000">
                                          <p:val>
                                            <p:strVal val="#ppt_w"/>
                                          </p:val>
                                        </p:tav>
                                      </p:tavLst>
                                    </p:anim>
                                    <p:anim calcmode="lin" valueType="num">
                                      <p:cBhvr>
                                        <p:cTn id="14" dur="500" fill="hold"/>
                                        <p:tgtEl>
                                          <p:spTgt spid="54277"/>
                                        </p:tgtEl>
                                        <p:attrNameLst>
                                          <p:attrName>ppt_h</p:attrName>
                                        </p:attrNameLst>
                                      </p:cBhvr>
                                      <p:tavLst>
                                        <p:tav tm="0">
                                          <p:val>
                                            <p:fltVal val="0"/>
                                          </p:val>
                                        </p:tav>
                                        <p:tav tm="100000">
                                          <p:val>
                                            <p:strVal val="#ppt_h"/>
                                          </p:val>
                                        </p:tav>
                                      </p:tavLst>
                                    </p:anim>
                                    <p:animEffect transition="in" filter="fade">
                                      <p:cBhvr>
                                        <p:cTn id="15" dur="500"/>
                                        <p:tgtEl>
                                          <p:spTgt spid="54277"/>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4277"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43458" y="196253"/>
            <a:ext cx="8229600" cy="1143000"/>
          </a:xfrm>
        </p:spPr>
        <p:txBody>
          <a:bodyPr/>
          <a:lstStyle/>
          <a:p>
            <a:r>
              <a:rPr lang="ja-JP" altLang="en-US" sz="4800" dirty="0"/>
              <a:t>緊急性が高いとされる状況例</a:t>
            </a:r>
          </a:p>
        </p:txBody>
      </p:sp>
      <p:sp>
        <p:nvSpPr>
          <p:cNvPr id="3" name="コンテンツ プレースホルダー 2"/>
          <p:cNvSpPr>
            <a:spLocks noGrp="1"/>
          </p:cNvSpPr>
          <p:nvPr>
            <p:ph idx="1"/>
          </p:nvPr>
        </p:nvSpPr>
        <p:spPr>
          <a:xfrm>
            <a:off x="165770" y="1557000"/>
            <a:ext cx="8507288" cy="4389437"/>
          </a:xfrm>
        </p:spPr>
        <p:txBody>
          <a:bodyPr>
            <a:normAutofit lnSpcReduction="10000"/>
          </a:bodyPr>
          <a:lstStyle/>
          <a:p>
            <a:r>
              <a:rPr lang="ja-JP" altLang="en-US" sz="2400" dirty="0"/>
              <a:t>生命が危ぶまれるような状況が確認される、もしくは予測される</a:t>
            </a:r>
            <a:endParaRPr lang="en-US" altLang="ja-JP" sz="2400" dirty="0"/>
          </a:p>
          <a:p>
            <a:pPr lvl="1"/>
            <a:r>
              <a:rPr lang="ja-JP" altLang="en-US" sz="2000" dirty="0"/>
              <a:t>すでに重大な結果を生じている。</a:t>
            </a:r>
            <a:endParaRPr lang="en-US" altLang="ja-JP" sz="2000" dirty="0"/>
          </a:p>
          <a:p>
            <a:pPr lvl="2"/>
            <a:r>
              <a:rPr lang="ja-JP" altLang="en-US" dirty="0"/>
              <a:t>頭部外傷（血腫、骨折）、腹部外傷、意識混濁、重度の</a:t>
            </a:r>
            <a:r>
              <a:rPr lang="ja-JP" altLang="en-US" dirty="0" err="1"/>
              <a:t>じょく</a:t>
            </a:r>
            <a:r>
              <a:rPr lang="ja-JP" altLang="en-US" dirty="0"/>
              <a:t>創、重い脱水症状、</a:t>
            </a:r>
            <a:r>
              <a:rPr lang="ja-JP" altLang="en-US" u="sng" dirty="0">
                <a:solidFill>
                  <a:srgbClr val="FF0000"/>
                </a:solidFill>
              </a:rPr>
              <a:t>脱水症状の繰り返し</a:t>
            </a:r>
            <a:r>
              <a:rPr lang="ja-JP" altLang="en-US" dirty="0"/>
              <a:t>、重症のやけど、栄養失調、全身衰弱、</a:t>
            </a:r>
            <a:r>
              <a:rPr lang="ja-JP" altLang="en-US" u="sng" dirty="0">
                <a:solidFill>
                  <a:srgbClr val="FF0000"/>
                </a:solidFill>
              </a:rPr>
              <a:t>強い自殺願望</a:t>
            </a:r>
            <a:r>
              <a:rPr lang="ja-JP" altLang="en-US" dirty="0"/>
              <a:t>など</a:t>
            </a:r>
            <a:endParaRPr lang="en-US" altLang="ja-JP" dirty="0"/>
          </a:p>
          <a:p>
            <a:pPr lvl="1"/>
            <a:r>
              <a:rPr lang="ja-JP" altLang="en-US" sz="2000" dirty="0"/>
              <a:t>感染症や重度の慢性疾患があるのに医療を受けさせていない。</a:t>
            </a:r>
            <a:endParaRPr lang="en-US" altLang="ja-JP" sz="2000" dirty="0"/>
          </a:p>
          <a:p>
            <a:pPr lvl="1"/>
            <a:r>
              <a:rPr lang="ja-JP" altLang="en-US" sz="2000" dirty="0"/>
              <a:t>うめき声が聞こえるなどの深刻な状況が予測される情報がある。</a:t>
            </a:r>
            <a:endParaRPr lang="en-US" altLang="ja-JP" sz="2000" dirty="0"/>
          </a:p>
          <a:p>
            <a:pPr lvl="1"/>
            <a:r>
              <a:rPr lang="ja-JP" altLang="en-US" sz="2000" u="sng" dirty="0">
                <a:solidFill>
                  <a:srgbClr val="FF0000"/>
                </a:solidFill>
              </a:rPr>
              <a:t>器物（刃物、ビン、食器など）</a:t>
            </a:r>
            <a:r>
              <a:rPr lang="ja-JP" altLang="en-US" sz="2000" dirty="0"/>
              <a:t>を使った暴力の実施もしくは</a:t>
            </a:r>
            <a:r>
              <a:rPr lang="ja-JP" altLang="en-US" sz="2000" u="sng" dirty="0">
                <a:solidFill>
                  <a:srgbClr val="FF0000"/>
                </a:solidFill>
              </a:rPr>
              <a:t>脅し</a:t>
            </a:r>
            <a:r>
              <a:rPr lang="ja-JP" altLang="en-US" sz="2000" dirty="0"/>
              <a:t>がある。</a:t>
            </a:r>
            <a:endParaRPr lang="en-US" altLang="ja-JP" dirty="0"/>
          </a:p>
          <a:p>
            <a:pPr lvl="1"/>
            <a:r>
              <a:rPr lang="ja-JP" altLang="en-US" sz="2000" dirty="0"/>
              <a:t>年金、預貯金の搾取や財産の使用制限によって、電気・ガス・水道等がストップしている。食料が底をついている。医療や必要な介護を利用させないことで状態が悪化している。</a:t>
            </a:r>
            <a:endParaRPr lang="en-US" altLang="ja-JP" sz="2000" dirty="0"/>
          </a:p>
          <a:p>
            <a:pPr lvl="1"/>
            <a:r>
              <a:rPr lang="ja-JP" altLang="en-US" sz="2000" dirty="0"/>
              <a:t>自宅から締め出され、長時間戸外ですごしていることにより心身状況の悪化が見られる。</a:t>
            </a:r>
            <a:endParaRPr lang="en-US" altLang="ja-JP" sz="2000" dirty="0"/>
          </a:p>
        </p:txBody>
      </p:sp>
    </p:spTree>
    <p:extLst>
      <p:ext uri="{BB962C8B-B14F-4D97-AF65-F5344CB8AC3E}">
        <p14:creationId xmlns:p14="http://schemas.microsoft.com/office/powerpoint/2010/main" val="2102872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80000" y="333000"/>
            <a:ext cx="8784000" cy="5976000"/>
          </a:xfrm>
        </p:spPr>
        <p:txBody>
          <a:bodyPr>
            <a:normAutofit fontScale="92500" lnSpcReduction="10000"/>
          </a:bodyPr>
          <a:lstStyle/>
          <a:p>
            <a:pPr>
              <a:lnSpc>
                <a:spcPct val="100000"/>
              </a:lnSpc>
            </a:pPr>
            <a:r>
              <a:rPr lang="ja-JP" altLang="en-US" sz="2600" dirty="0"/>
              <a:t>本人や家族の人格や精神状態に歪みを生じさせている、もしくはそのおそれがある。</a:t>
            </a:r>
            <a:endParaRPr lang="en-US" altLang="ja-JP" sz="2600" dirty="0"/>
          </a:p>
          <a:p>
            <a:pPr lvl="1">
              <a:lnSpc>
                <a:spcPct val="100000"/>
              </a:lnSpc>
            </a:pPr>
            <a:r>
              <a:rPr lang="ja-JP" altLang="en-US" sz="2200" dirty="0"/>
              <a:t>虐待を理由として、本人の人格は精神状態に著しい歪みが生じている。</a:t>
            </a:r>
            <a:endParaRPr lang="en-US" altLang="ja-JP" sz="2200" dirty="0"/>
          </a:p>
          <a:p>
            <a:pPr lvl="2">
              <a:lnSpc>
                <a:spcPct val="100000"/>
              </a:lnSpc>
            </a:pPr>
            <a:r>
              <a:rPr lang="ja-JP" altLang="en-US" sz="1900" dirty="0"/>
              <a:t>うつ症状や解離状態の出現、養護者をみると</a:t>
            </a:r>
            <a:r>
              <a:rPr lang="ja-JP" altLang="en-US" sz="1900" u="sng" dirty="0">
                <a:solidFill>
                  <a:srgbClr val="FF0000"/>
                </a:solidFill>
              </a:rPr>
              <a:t>おびえる、震える</a:t>
            </a:r>
            <a:r>
              <a:rPr lang="ja-JP" altLang="en-US" sz="1900" dirty="0"/>
              <a:t>等</a:t>
            </a:r>
            <a:endParaRPr lang="en-US" altLang="ja-JP" sz="1900" dirty="0"/>
          </a:p>
          <a:p>
            <a:pPr lvl="1">
              <a:lnSpc>
                <a:spcPct val="100000"/>
              </a:lnSpc>
            </a:pPr>
            <a:r>
              <a:rPr lang="ja-JP" altLang="en-US" sz="2200" dirty="0"/>
              <a:t>家族の間で虐待の</a:t>
            </a:r>
            <a:r>
              <a:rPr lang="ja-JP" altLang="en-US" sz="2200" u="sng" dirty="0">
                <a:solidFill>
                  <a:srgbClr val="FF0000"/>
                </a:solidFill>
              </a:rPr>
              <a:t>連鎖</a:t>
            </a:r>
            <a:r>
              <a:rPr lang="ja-JP" altLang="en-US" sz="2200" dirty="0"/>
              <a:t>が起こり始めている。</a:t>
            </a:r>
            <a:endParaRPr lang="en-US" altLang="ja-JP" sz="2200" dirty="0"/>
          </a:p>
          <a:p>
            <a:pPr>
              <a:lnSpc>
                <a:spcPct val="100000"/>
              </a:lnSpc>
            </a:pPr>
            <a:r>
              <a:rPr lang="ja-JP" altLang="en-US" sz="2600" dirty="0"/>
              <a:t>虐待が</a:t>
            </a:r>
            <a:r>
              <a:rPr lang="ja-JP" altLang="en-US" sz="2600" u="sng" dirty="0">
                <a:solidFill>
                  <a:srgbClr val="FF0000"/>
                </a:solidFill>
              </a:rPr>
              <a:t>恒常化しており、改善の見込みが立たない</a:t>
            </a:r>
            <a:r>
              <a:rPr lang="ja-JP" altLang="en-US" sz="2200" dirty="0"/>
              <a:t>。</a:t>
            </a:r>
            <a:endParaRPr lang="en-US" altLang="ja-JP" sz="2200" dirty="0"/>
          </a:p>
          <a:p>
            <a:pPr lvl="1">
              <a:lnSpc>
                <a:spcPct val="100000"/>
              </a:lnSpc>
            </a:pPr>
            <a:r>
              <a:rPr lang="ja-JP" altLang="en-US" sz="1900" dirty="0"/>
              <a:t>虐待が恒常的に行われているが、虐待者の自覚や改善意欲が見られない。</a:t>
            </a:r>
            <a:endParaRPr lang="en-US" altLang="ja-JP" sz="1900" dirty="0"/>
          </a:p>
          <a:p>
            <a:pPr lvl="1">
              <a:lnSpc>
                <a:spcPct val="100000"/>
              </a:lnSpc>
            </a:pPr>
            <a:r>
              <a:rPr lang="ja-JP" altLang="en-US" sz="1900" dirty="0"/>
              <a:t>虐待者の人格や生活態度の偏りや社会不適応行動が強く、介入そのものが困難であったり改善が望めそうにない。</a:t>
            </a:r>
            <a:endParaRPr lang="en-US" altLang="ja-JP" sz="1900" dirty="0"/>
          </a:p>
          <a:p>
            <a:pPr lvl="1">
              <a:lnSpc>
                <a:spcPct val="100000"/>
              </a:lnSpc>
            </a:pPr>
            <a:r>
              <a:rPr lang="ja-JP" altLang="en-US" sz="1900" dirty="0"/>
              <a:t>暴力や世話の放棄を繰り返し、支援機関との接触。助言に応じないまま状況を悪化させている。</a:t>
            </a:r>
            <a:endParaRPr lang="en-US" altLang="ja-JP" sz="1900" dirty="0"/>
          </a:p>
          <a:p>
            <a:pPr>
              <a:lnSpc>
                <a:spcPct val="100000"/>
              </a:lnSpc>
            </a:pPr>
            <a:r>
              <a:rPr lang="ja-JP" altLang="en-US" sz="2600" dirty="0"/>
              <a:t>深刻に高齢者本人の保護を求めている。</a:t>
            </a:r>
            <a:endParaRPr lang="en-US" altLang="ja-JP" sz="2600" dirty="0"/>
          </a:p>
          <a:p>
            <a:pPr lvl="1">
              <a:lnSpc>
                <a:spcPct val="100000"/>
              </a:lnSpc>
            </a:pPr>
            <a:r>
              <a:rPr lang="ja-JP" altLang="en-US" sz="1900" dirty="0"/>
              <a:t>高齢者本人が明確に保護を求めている。</a:t>
            </a:r>
            <a:endParaRPr lang="en-US" altLang="ja-JP" sz="1900" dirty="0"/>
          </a:p>
          <a:p>
            <a:pPr lvl="1">
              <a:lnSpc>
                <a:spcPct val="100000"/>
              </a:lnSpc>
            </a:pPr>
            <a:r>
              <a:rPr lang="ja-JP" altLang="en-US" sz="1900" dirty="0"/>
              <a:t>高齢者本人から</a:t>
            </a:r>
            <a:r>
              <a:rPr lang="ja-JP" altLang="en-US" sz="1900" u="sng" dirty="0">
                <a:solidFill>
                  <a:srgbClr val="FF0000"/>
                </a:solidFill>
              </a:rPr>
              <a:t>「殺される」「○○（養護者）が怖い」「何も食べていない」</a:t>
            </a:r>
            <a:r>
              <a:rPr lang="ja-JP" altLang="en-US" sz="1900" dirty="0"/>
              <a:t>等の訴えがあり、実際にその兆候が見られる。</a:t>
            </a:r>
            <a:endParaRPr lang="en-US" altLang="ja-JP" sz="1900" dirty="0"/>
          </a:p>
          <a:p>
            <a:pPr lvl="1">
              <a:lnSpc>
                <a:spcPct val="100000"/>
              </a:lnSpc>
            </a:pPr>
            <a:r>
              <a:rPr lang="ja-JP" altLang="en-US" sz="1900" dirty="0"/>
              <a:t>養護者より</a:t>
            </a:r>
            <a:r>
              <a:rPr lang="ja-JP" altLang="en-US" sz="1900" u="sng" dirty="0">
                <a:solidFill>
                  <a:srgbClr val="FF0000"/>
                </a:solidFill>
              </a:rPr>
              <a:t>「何をするかわからない」「殺してしまうかもしれない」</a:t>
            </a:r>
            <a:r>
              <a:rPr lang="ja-JP" altLang="en-US" sz="1900" dirty="0"/>
              <a:t>等の訴えがあり、切迫感がある。</a:t>
            </a:r>
            <a:endParaRPr lang="en-US" altLang="ja-JP" sz="1900" dirty="0"/>
          </a:p>
          <a:p>
            <a:pPr marL="457200" lvl="1" indent="-361950">
              <a:lnSpc>
                <a:spcPct val="100000"/>
              </a:lnSpc>
              <a:buNone/>
            </a:pPr>
            <a:r>
              <a:rPr lang="en-US" altLang="ja-JP" sz="1900" b="1" u="sng" dirty="0">
                <a:solidFill>
                  <a:srgbClr val="0000FF"/>
                </a:solidFill>
              </a:rPr>
              <a:t>※</a:t>
            </a:r>
            <a:r>
              <a:rPr lang="ja-JP" altLang="en-US" sz="1900" b="1" u="sng" dirty="0">
                <a:solidFill>
                  <a:srgbClr val="0000FF"/>
                </a:solidFill>
              </a:rPr>
              <a:t>「口に出して表現できているから大丈夫」というとらえ方をしないことに注意！</a:t>
            </a:r>
            <a:endParaRPr lang="en-US" altLang="ja-JP" sz="1900" b="1" u="sng" dirty="0">
              <a:solidFill>
                <a:srgbClr val="0000FF"/>
              </a:solidFill>
            </a:endParaRPr>
          </a:p>
          <a:p>
            <a:pPr lvl="1">
              <a:lnSpc>
                <a:spcPct val="100000"/>
              </a:lnSpc>
            </a:pPr>
            <a:endParaRPr lang="en-US" altLang="ja-JP" sz="1600" dirty="0"/>
          </a:p>
        </p:txBody>
      </p:sp>
    </p:spTree>
    <p:extLst>
      <p:ext uri="{BB962C8B-B14F-4D97-AF65-F5344CB8AC3E}">
        <p14:creationId xmlns:p14="http://schemas.microsoft.com/office/powerpoint/2010/main" val="31084194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idx="1"/>
          </p:nvPr>
        </p:nvSpPr>
        <p:spPr>
          <a:xfrm>
            <a:off x="457200" y="1235075"/>
            <a:ext cx="8229600" cy="4387850"/>
          </a:xfrm>
        </p:spPr>
        <p:txBody>
          <a:bodyPr/>
          <a:lstStyle/>
          <a:p>
            <a:pPr eaLnBrk="1" hangingPunct="1"/>
            <a:r>
              <a:rPr lang="ja-JP" altLang="en-US" dirty="0">
                <a:latin typeface="HG丸ｺﾞｼｯｸM-PRO" pitchFamily="50" charset="-128"/>
                <a:ea typeface="HG丸ｺﾞｼｯｸM-PRO" pitchFamily="50" charset="-128"/>
              </a:rPr>
              <a:t>Ａさんと自宅ではなかなかゆっくり話せないので、デイサービスでお話させてもらいました。Ａさんは以前よりも</a:t>
            </a:r>
            <a:r>
              <a:rPr lang="ja-JP" altLang="en-US" dirty="0">
                <a:solidFill>
                  <a:srgbClr val="3366FF"/>
                </a:solidFill>
                <a:latin typeface="HG丸ｺﾞｼｯｸM-PRO" pitchFamily="50" charset="-128"/>
                <a:ea typeface="HG丸ｺﾞｼｯｸM-PRO" pitchFamily="50" charset="-128"/>
              </a:rPr>
              <a:t>認知症が進んだ様子</a:t>
            </a:r>
            <a:r>
              <a:rPr lang="ja-JP" altLang="en-US" dirty="0">
                <a:latin typeface="HG丸ｺﾞｼｯｸM-PRO" pitchFamily="50" charset="-128"/>
                <a:ea typeface="HG丸ｺﾞｼｯｸM-PRO" pitchFamily="50" charset="-128"/>
              </a:rPr>
              <a:t>で、</a:t>
            </a:r>
            <a:r>
              <a:rPr lang="ja-JP" altLang="en-US" dirty="0">
                <a:solidFill>
                  <a:srgbClr val="3366FF"/>
                </a:solidFill>
                <a:latin typeface="HG丸ｺﾞｼｯｸM-PRO" pitchFamily="50" charset="-128"/>
                <a:ea typeface="HG丸ｺﾞｼｯｸM-PRO" pitchFamily="50" charset="-128"/>
              </a:rPr>
              <a:t>受け答えも弱々しく</a:t>
            </a:r>
            <a:r>
              <a:rPr lang="ja-JP" altLang="en-US" dirty="0">
                <a:latin typeface="HG丸ｺﾞｼｯｸM-PRO" pitchFamily="50" charset="-128"/>
                <a:ea typeface="HG丸ｺﾞｼｯｸM-PRO" pitchFamily="50" charset="-128"/>
              </a:rPr>
              <a:t>なっています。</a:t>
            </a:r>
          </a:p>
          <a:p>
            <a:pPr eaLnBrk="1" hangingPunct="1"/>
            <a:r>
              <a:rPr lang="ja-JP" altLang="en-US" dirty="0">
                <a:latin typeface="HG丸ｺﾞｼｯｸM-PRO" pitchFamily="50" charset="-128"/>
                <a:ea typeface="HG丸ｺﾞｼｯｸM-PRO" pitchFamily="50" charset="-128"/>
              </a:rPr>
              <a:t>そんなある日、デイサービスより「Ａさんが送迎の時、Ｂさんに突き飛ばされて転び、</a:t>
            </a:r>
            <a:r>
              <a:rPr lang="ja-JP" altLang="en-US" dirty="0">
                <a:solidFill>
                  <a:srgbClr val="3366FF"/>
                </a:solidFill>
                <a:latin typeface="HG丸ｺﾞｼｯｸM-PRO" pitchFamily="50" charset="-128"/>
                <a:ea typeface="HG丸ｺﾞｼｯｸM-PRO" pitchFamily="50" charset="-128"/>
              </a:rPr>
              <a:t>骨折した</a:t>
            </a:r>
            <a:r>
              <a:rPr lang="ja-JP" altLang="en-US" dirty="0">
                <a:latin typeface="HG丸ｺﾞｼｯｸM-PRO" pitchFamily="50" charset="-128"/>
                <a:ea typeface="HG丸ｺﾞｼｯｸM-PRO" pitchFamily="50" charset="-128"/>
              </a:rPr>
              <a:t>」という連絡が入りました。</a:t>
            </a:r>
          </a:p>
          <a:p>
            <a:pPr eaLnBrk="1" hangingPunct="1"/>
            <a:r>
              <a:rPr lang="ja-JP" altLang="en-US" dirty="0">
                <a:latin typeface="HG丸ｺﾞｼｯｸM-PRO" pitchFamily="50" charset="-128"/>
                <a:ea typeface="HG丸ｺﾞｼｯｸM-PRO" pitchFamily="50" charset="-128"/>
              </a:rPr>
              <a:t>私はとうとう、</a:t>
            </a:r>
            <a:r>
              <a:rPr lang="ja-JP" altLang="en-US" dirty="0">
                <a:solidFill>
                  <a:srgbClr val="3366FF"/>
                </a:solidFill>
                <a:latin typeface="HG丸ｺﾞｼｯｸM-PRO" pitchFamily="50" charset="-128"/>
                <a:ea typeface="HG丸ｺﾞｼｯｸM-PRO" pitchFamily="50" charset="-128"/>
              </a:rPr>
              <a:t>もう在宅は無理だと思い</a:t>
            </a:r>
            <a:r>
              <a:rPr lang="ja-JP" altLang="en-US" dirty="0">
                <a:latin typeface="HG丸ｺﾞｼｯｸM-PRO" pitchFamily="50" charset="-128"/>
                <a:ea typeface="HG丸ｺﾞｼｯｸM-PRO" pitchFamily="50" charset="-128"/>
              </a:rPr>
              <a:t>、地域包括支援センターへ、高齢者虐待の通報をしました。</a:t>
            </a:r>
          </a:p>
          <a:p>
            <a:pPr marL="0" indent="0" eaLnBrk="1" hangingPunct="1">
              <a:buNone/>
            </a:pPr>
            <a:endParaRPr lang="ja-JP" altLang="en-US" dirty="0"/>
          </a:p>
          <a:p>
            <a:pPr eaLnBrk="1" hangingPunct="1"/>
            <a:endParaRPr lang="en-US" altLang="ja-JP" dirty="0"/>
          </a:p>
        </p:txBody>
      </p:sp>
      <p:sp>
        <p:nvSpPr>
          <p:cNvPr id="55301" name="AutoShape 6"/>
          <p:cNvSpPr>
            <a:spLocks noChangeArrowheads="1"/>
          </p:cNvSpPr>
          <p:nvPr/>
        </p:nvSpPr>
        <p:spPr bwMode="auto">
          <a:xfrm>
            <a:off x="8562977" y="3625850"/>
            <a:ext cx="392113" cy="1938338"/>
          </a:xfrm>
          <a:prstGeom prst="wedgeRoundRectCallout">
            <a:avLst>
              <a:gd name="adj1" fmla="val -133181"/>
              <a:gd name="adj2" fmla="val -42463"/>
              <a:gd name="adj3" fmla="val 16667"/>
            </a:avLst>
          </a:prstGeom>
          <a:solidFill>
            <a:srgbClr val="99FFCC"/>
          </a:solidFill>
          <a:ln w="9525">
            <a:solidFill>
              <a:schemeClr val="tx1"/>
            </a:solidFill>
            <a:miter lim="800000"/>
            <a:headEnd/>
            <a:tailEnd/>
          </a:ln>
        </p:spPr>
        <p:txBody>
          <a:bodyPr vert="eaVert" wrap="none" anchor="ctr"/>
          <a:lstStyle/>
          <a:p>
            <a:r>
              <a:rPr lang="ja-JP" altLang="en-US"/>
              <a:t>事件？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p:cTn id="7" dur="500" fill="hold"/>
                                        <p:tgtEl>
                                          <p:spTgt spid="55301"/>
                                        </p:tgtEl>
                                        <p:attrNameLst>
                                          <p:attrName>ppt_w</p:attrName>
                                        </p:attrNameLst>
                                      </p:cBhvr>
                                      <p:tavLst>
                                        <p:tav tm="0">
                                          <p:val>
                                            <p:fltVal val="0"/>
                                          </p:val>
                                        </p:tav>
                                        <p:tav tm="100000">
                                          <p:val>
                                            <p:strVal val="#ppt_w"/>
                                          </p:val>
                                        </p:tav>
                                      </p:tavLst>
                                    </p:anim>
                                    <p:anim calcmode="lin" valueType="num">
                                      <p:cBhvr>
                                        <p:cTn id="8" dur="500" fill="hold"/>
                                        <p:tgtEl>
                                          <p:spTgt spid="55301"/>
                                        </p:tgtEl>
                                        <p:attrNameLst>
                                          <p:attrName>ppt_h</p:attrName>
                                        </p:attrNameLst>
                                      </p:cBhvr>
                                      <p:tavLst>
                                        <p:tav tm="0">
                                          <p:val>
                                            <p:fltVal val="0"/>
                                          </p:val>
                                        </p:tav>
                                        <p:tav tm="100000">
                                          <p:val>
                                            <p:strVal val="#ppt_h"/>
                                          </p:val>
                                        </p:tav>
                                      </p:tavLst>
                                    </p:anim>
                                    <p:animEffect transition="in" filter="fade">
                                      <p:cBhvr>
                                        <p:cTn id="9" dur="5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249" y="242228"/>
            <a:ext cx="615553" cy="6121400"/>
          </a:xfrm>
          <a:prstGeom prst="rect">
            <a:avLst/>
          </a:prstGeom>
          <a:solidFill>
            <a:srgbClr val="FFFFCC"/>
          </a:solidFill>
          <a:ln>
            <a:solidFill>
              <a:schemeClr val="accent1">
                <a:shade val="50000"/>
              </a:schemeClr>
            </a:solidFill>
          </a:ln>
        </p:spPr>
        <p:txBody>
          <a:bodyPr vert="eaVert">
            <a:spAutoFit/>
          </a:bodyPr>
          <a:lstStyle/>
          <a:p>
            <a:pPr>
              <a:defRPr/>
            </a:pPr>
            <a:r>
              <a:rPr lang="ja-JP" altLang="en-US" sz="2800" dirty="0">
                <a:solidFill>
                  <a:srgbClr val="000000"/>
                </a:solidFill>
              </a:rPr>
              <a:t>虐待の発生</a:t>
            </a:r>
          </a:p>
        </p:txBody>
      </p:sp>
      <p:sp>
        <p:nvSpPr>
          <p:cNvPr id="5" name="テキスト ボックス 4"/>
          <p:cNvSpPr txBox="1"/>
          <p:nvPr/>
        </p:nvSpPr>
        <p:spPr>
          <a:xfrm>
            <a:off x="14367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通報・相談の受付</a:t>
            </a:r>
          </a:p>
        </p:txBody>
      </p:sp>
      <p:sp>
        <p:nvSpPr>
          <p:cNvPr id="6" name="テキスト ボックス 5"/>
          <p:cNvSpPr txBox="1"/>
          <p:nvPr/>
        </p:nvSpPr>
        <p:spPr>
          <a:xfrm>
            <a:off x="24273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地域包括・行政による事実確認</a:t>
            </a:r>
          </a:p>
        </p:txBody>
      </p:sp>
      <p:sp>
        <p:nvSpPr>
          <p:cNvPr id="7" name="テキスト ボックス 6"/>
          <p:cNvSpPr txBox="1"/>
          <p:nvPr/>
        </p:nvSpPr>
        <p:spPr>
          <a:xfrm>
            <a:off x="3424277" y="242228"/>
            <a:ext cx="553998" cy="6121400"/>
          </a:xfrm>
          <a:prstGeom prst="rect">
            <a:avLst/>
          </a:prstGeom>
          <a:solidFill>
            <a:srgbClr val="FF9900"/>
          </a:solidFill>
          <a:ln>
            <a:solidFill>
              <a:schemeClr val="accent1">
                <a:shade val="50000"/>
              </a:schemeClr>
            </a:solidFill>
          </a:ln>
        </p:spPr>
        <p:txBody>
          <a:bodyPr vert="eaVert">
            <a:spAutoFit/>
          </a:bodyPr>
          <a:lstStyle/>
          <a:p>
            <a:pPr algn="l">
              <a:defRPr/>
            </a:pPr>
            <a:r>
              <a:rPr lang="ja-JP" altLang="en-US" sz="2400" dirty="0">
                <a:solidFill>
                  <a:srgbClr val="000000"/>
                </a:solidFill>
              </a:rPr>
              <a:t>　行政・包括による虐待・緊急性の判断</a:t>
            </a:r>
          </a:p>
        </p:txBody>
      </p:sp>
      <p:sp>
        <p:nvSpPr>
          <p:cNvPr id="8" name="テキスト ボックス 7"/>
          <p:cNvSpPr txBox="1"/>
          <p:nvPr/>
        </p:nvSpPr>
        <p:spPr>
          <a:xfrm>
            <a:off x="4438690" y="253341"/>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緊急対応とさらなる情報収集</a:t>
            </a:r>
          </a:p>
        </p:txBody>
      </p:sp>
      <p:sp>
        <p:nvSpPr>
          <p:cNvPr id="9" name="テキスト ボックス 8"/>
          <p:cNvSpPr txBox="1"/>
          <p:nvPr/>
        </p:nvSpPr>
        <p:spPr>
          <a:xfrm>
            <a:off x="5386427"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ケース会議等での方針決定</a:t>
            </a:r>
          </a:p>
        </p:txBody>
      </p:sp>
      <p:sp>
        <p:nvSpPr>
          <p:cNvPr id="10" name="テキスト ボックス 9"/>
          <p:cNvSpPr txBox="1"/>
          <p:nvPr/>
        </p:nvSpPr>
        <p:spPr>
          <a:xfrm>
            <a:off x="6361152"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見守り・介入・緊急対応など</a:t>
            </a:r>
          </a:p>
        </p:txBody>
      </p:sp>
      <p:sp>
        <p:nvSpPr>
          <p:cNvPr id="11" name="テキスト ボックス 10"/>
          <p:cNvSpPr txBox="1"/>
          <p:nvPr/>
        </p:nvSpPr>
        <p:spPr>
          <a:xfrm>
            <a:off x="7331115" y="242228"/>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支援の評価・見直し</a:t>
            </a:r>
          </a:p>
        </p:txBody>
      </p:sp>
      <p:sp>
        <p:nvSpPr>
          <p:cNvPr id="12" name="テキスト ボックス 11"/>
          <p:cNvSpPr txBox="1"/>
          <p:nvPr/>
        </p:nvSpPr>
        <p:spPr>
          <a:xfrm>
            <a:off x="8244287" y="242228"/>
            <a:ext cx="615553" cy="6121400"/>
          </a:xfrm>
          <a:prstGeom prst="rect">
            <a:avLst/>
          </a:prstGeom>
          <a:solidFill>
            <a:srgbClr val="FF9900"/>
          </a:solidFill>
          <a:ln>
            <a:solidFill>
              <a:schemeClr val="accent1">
                <a:shade val="50000"/>
              </a:schemeClr>
            </a:solidFill>
          </a:ln>
        </p:spPr>
        <p:txBody>
          <a:bodyPr vert="eaVert">
            <a:spAutoFit/>
          </a:bodyPr>
          <a:lstStyle/>
          <a:p>
            <a:pPr>
              <a:defRPr/>
            </a:pPr>
            <a:r>
              <a:rPr lang="ja-JP" altLang="en-US" sz="2800" dirty="0">
                <a:solidFill>
                  <a:srgbClr val="000000"/>
                </a:solidFill>
              </a:rPr>
              <a:t>終結</a:t>
            </a:r>
          </a:p>
        </p:txBody>
      </p:sp>
      <p:sp>
        <p:nvSpPr>
          <p:cNvPr id="13" name="右矢印 12"/>
          <p:cNvSpPr/>
          <p:nvPr/>
        </p:nvSpPr>
        <p:spPr>
          <a:xfrm>
            <a:off x="949325"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dirty="0">
              <a:solidFill>
                <a:srgbClr val="FFFFFF"/>
              </a:solidFill>
            </a:endParaRPr>
          </a:p>
        </p:txBody>
      </p:sp>
      <p:sp>
        <p:nvSpPr>
          <p:cNvPr id="14" name="右矢印 13"/>
          <p:cNvSpPr/>
          <p:nvPr/>
        </p:nvSpPr>
        <p:spPr>
          <a:xfrm>
            <a:off x="2003425" y="2485368"/>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5" name="右矢印 14"/>
          <p:cNvSpPr/>
          <p:nvPr/>
        </p:nvSpPr>
        <p:spPr>
          <a:xfrm>
            <a:off x="2994025" y="2520293"/>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6" name="右矢印 15"/>
          <p:cNvSpPr/>
          <p:nvPr/>
        </p:nvSpPr>
        <p:spPr>
          <a:xfrm>
            <a:off x="3992563" y="2498068"/>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7" name="右矢印 16"/>
          <p:cNvSpPr/>
          <p:nvPr/>
        </p:nvSpPr>
        <p:spPr>
          <a:xfrm>
            <a:off x="4995863"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8" name="右矢印 17"/>
          <p:cNvSpPr/>
          <p:nvPr/>
        </p:nvSpPr>
        <p:spPr>
          <a:xfrm>
            <a:off x="5946775"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9" name="右矢印 18"/>
          <p:cNvSpPr/>
          <p:nvPr/>
        </p:nvSpPr>
        <p:spPr>
          <a:xfrm>
            <a:off x="6883400" y="247425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0" name="右矢印 19"/>
          <p:cNvSpPr/>
          <p:nvPr/>
        </p:nvSpPr>
        <p:spPr>
          <a:xfrm>
            <a:off x="7885113" y="2474255"/>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 name="角丸四角形吹き出し 1"/>
          <p:cNvSpPr/>
          <p:nvPr/>
        </p:nvSpPr>
        <p:spPr bwMode="auto">
          <a:xfrm>
            <a:off x="573088" y="4923768"/>
            <a:ext cx="1511300" cy="503237"/>
          </a:xfrm>
          <a:prstGeom prst="wedgeRoundRectCallout">
            <a:avLst>
              <a:gd name="adj1" fmla="val 26758"/>
              <a:gd name="adj2" fmla="val -18854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1800" dirty="0">
                <a:solidFill>
                  <a:prstClr val="black"/>
                </a:solidFill>
              </a:rPr>
              <a:t>知らせる</a:t>
            </a:r>
          </a:p>
        </p:txBody>
      </p:sp>
      <p:sp>
        <p:nvSpPr>
          <p:cNvPr id="21" name="角丸四角形吹き出し 20"/>
          <p:cNvSpPr/>
          <p:nvPr/>
        </p:nvSpPr>
        <p:spPr bwMode="auto">
          <a:xfrm>
            <a:off x="468315" y="4690403"/>
            <a:ext cx="1658937" cy="1384300"/>
          </a:xfrm>
          <a:prstGeom prst="wedgeRoundRectCallout">
            <a:avLst>
              <a:gd name="adj1" fmla="val -31610"/>
              <a:gd name="adj2" fmla="val -7953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見たまま</a:t>
            </a:r>
            <a:endParaRPr lang="en-US" altLang="ja-JP" sz="2000" dirty="0">
              <a:solidFill>
                <a:prstClr val="black"/>
              </a:solidFill>
            </a:endParaRPr>
          </a:p>
          <a:p>
            <a:pPr>
              <a:defRPr/>
            </a:pPr>
            <a:r>
              <a:rPr lang="ja-JP" altLang="en-US" sz="2000" dirty="0">
                <a:solidFill>
                  <a:prstClr val="black"/>
                </a:solidFill>
              </a:rPr>
              <a:t>聞いたままを記録して知らせる</a:t>
            </a:r>
          </a:p>
        </p:txBody>
      </p:sp>
      <p:sp>
        <p:nvSpPr>
          <p:cNvPr id="23" name="角丸四角形吹き出し 22"/>
          <p:cNvSpPr/>
          <p:nvPr/>
        </p:nvSpPr>
        <p:spPr bwMode="auto">
          <a:xfrm>
            <a:off x="2437591" y="5860390"/>
            <a:ext cx="1319212" cy="503238"/>
          </a:xfrm>
          <a:prstGeom prst="wedgeRoundRectCallout">
            <a:avLst>
              <a:gd name="adj1" fmla="val 118435"/>
              <a:gd name="adj2" fmla="val -3393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2" name="角丸四角形吹き出し 21"/>
          <p:cNvSpPr/>
          <p:nvPr/>
        </p:nvSpPr>
        <p:spPr bwMode="auto">
          <a:xfrm>
            <a:off x="2335194" y="5525429"/>
            <a:ext cx="1443037" cy="849312"/>
          </a:xfrm>
          <a:prstGeom prst="wedgeRoundRectCallout">
            <a:avLst>
              <a:gd name="adj1" fmla="val -21346"/>
              <a:gd name="adj2" fmla="val -1386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事実確認への協力</a:t>
            </a:r>
          </a:p>
        </p:txBody>
      </p:sp>
      <p:sp>
        <p:nvSpPr>
          <p:cNvPr id="27" name="角丸四角形吹き出し 26"/>
          <p:cNvSpPr/>
          <p:nvPr/>
        </p:nvSpPr>
        <p:spPr bwMode="auto">
          <a:xfrm>
            <a:off x="6700438" y="5751987"/>
            <a:ext cx="2119313" cy="715962"/>
          </a:xfrm>
          <a:prstGeom prst="wedgeRoundRectCallout">
            <a:avLst>
              <a:gd name="adj1" fmla="val 37331"/>
              <a:gd name="adj2" fmla="val -97594"/>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ケアマネジメントの継続</a:t>
            </a:r>
          </a:p>
        </p:txBody>
      </p:sp>
      <p:sp>
        <p:nvSpPr>
          <p:cNvPr id="30" name="屈折矢印 29"/>
          <p:cNvSpPr/>
          <p:nvPr/>
        </p:nvSpPr>
        <p:spPr>
          <a:xfrm flipH="1">
            <a:off x="4520558" y="4489431"/>
            <a:ext cx="3162046" cy="8997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吹き出し 24"/>
          <p:cNvSpPr/>
          <p:nvPr/>
        </p:nvSpPr>
        <p:spPr bwMode="auto">
          <a:xfrm>
            <a:off x="4727577" y="5525428"/>
            <a:ext cx="1317625" cy="503238"/>
          </a:xfrm>
          <a:prstGeom prst="wedgeRoundRectCallout">
            <a:avLst>
              <a:gd name="adj1" fmla="val 169650"/>
              <a:gd name="adj2" fmla="val -710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4" name="角丸四角形吹き出し 23"/>
          <p:cNvSpPr/>
          <p:nvPr/>
        </p:nvSpPr>
        <p:spPr bwMode="auto">
          <a:xfrm>
            <a:off x="4710113" y="5427005"/>
            <a:ext cx="1409700" cy="720725"/>
          </a:xfrm>
          <a:prstGeom prst="wedgeRoundRectCallout">
            <a:avLst>
              <a:gd name="adj1" fmla="val 12465"/>
              <a:gd name="adj2" fmla="val -17995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会議への出席</a:t>
            </a:r>
          </a:p>
        </p:txBody>
      </p:sp>
      <p:sp>
        <p:nvSpPr>
          <p:cNvPr id="26" name="角丸四角形吹き出し 25"/>
          <p:cNvSpPr/>
          <p:nvPr/>
        </p:nvSpPr>
        <p:spPr bwMode="auto">
          <a:xfrm>
            <a:off x="6700438" y="4280376"/>
            <a:ext cx="1722437" cy="996950"/>
          </a:xfrm>
          <a:prstGeom prst="wedgeRoundRectCallout">
            <a:avLst>
              <a:gd name="adj1" fmla="val -34477"/>
              <a:gd name="adj2" fmla="val -89566"/>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方針に沿った支援の展開と報告</a:t>
            </a:r>
          </a:p>
        </p:txBody>
      </p:sp>
      <p:sp>
        <p:nvSpPr>
          <p:cNvPr id="29" name="角丸四角形吹き出し 28"/>
          <p:cNvSpPr/>
          <p:nvPr/>
        </p:nvSpPr>
        <p:spPr bwMode="auto">
          <a:xfrm>
            <a:off x="96872" y="-26999"/>
            <a:ext cx="1277903" cy="2069978"/>
          </a:xfrm>
          <a:prstGeom prst="wedgeRoundRectCallout">
            <a:avLst>
              <a:gd name="adj1" fmla="val 53202"/>
              <a:gd name="adj2" fmla="val 6107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再発や新たな虐待と思われる行為の発見も</a:t>
            </a:r>
          </a:p>
        </p:txBody>
      </p:sp>
      <p:sp>
        <p:nvSpPr>
          <p:cNvPr id="32" name="下カーブ矢印 31"/>
          <p:cNvSpPr/>
          <p:nvPr/>
        </p:nvSpPr>
        <p:spPr>
          <a:xfrm rot="10800000" flipV="1">
            <a:off x="1616112" y="-26999"/>
            <a:ext cx="4953921" cy="413977"/>
          </a:xfrm>
          <a:prstGeom prst="curvedDownArrow">
            <a:avLst>
              <a:gd name="adj1" fmla="val 25000"/>
              <a:gd name="adj2" fmla="val 70798"/>
              <a:gd name="adj3" fmla="val 25000"/>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517392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0-#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0-#ppt_w/2"/>
                                          </p:val>
                                        </p:tav>
                                        <p:tav tm="100000">
                                          <p:val>
                                            <p:strVal val="#ppt_x"/>
                                          </p:val>
                                        </p:tav>
                                      </p:tavLst>
                                    </p:anim>
                                    <p:anim calcmode="lin" valueType="num">
                                      <p:cBhvr additive="base">
                                        <p:cTn id="4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0-#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0-#ppt_w/2"/>
                                          </p:val>
                                        </p:tav>
                                        <p:tav tm="100000">
                                          <p:val>
                                            <p:strVal val="#ppt_x"/>
                                          </p:val>
                                        </p:tav>
                                      </p:tavLst>
                                    </p:anim>
                                    <p:anim calcmode="lin" valueType="num">
                                      <p:cBhvr additive="base">
                                        <p:cTn id="5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0-#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additive="base">
                                        <p:cTn id="76" dur="500" fill="hold"/>
                                        <p:tgtEl>
                                          <p:spTgt spid="9"/>
                                        </p:tgtEl>
                                        <p:attrNameLst>
                                          <p:attrName>ppt_x</p:attrName>
                                        </p:attrNameLst>
                                      </p:cBhvr>
                                      <p:tavLst>
                                        <p:tav tm="0">
                                          <p:val>
                                            <p:strVal val="0-#ppt_w/2"/>
                                          </p:val>
                                        </p:tav>
                                        <p:tav tm="100000">
                                          <p:val>
                                            <p:strVal val="#ppt_x"/>
                                          </p:val>
                                        </p:tav>
                                      </p:tavLst>
                                    </p:anim>
                                    <p:anim calcmode="lin" valueType="num">
                                      <p:cBhvr additive="base">
                                        <p:cTn id="77" dur="500" fill="hold"/>
                                        <p:tgtEl>
                                          <p:spTgt spid="9"/>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0-#ppt_w/2"/>
                                          </p:val>
                                        </p:tav>
                                        <p:tav tm="100000">
                                          <p:val>
                                            <p:strVal val="#ppt_x"/>
                                          </p:val>
                                        </p:tav>
                                      </p:tavLst>
                                    </p:anim>
                                    <p:anim calcmode="lin" valueType="num">
                                      <p:cBhvr additive="base">
                                        <p:cTn id="81"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500" fill="hold"/>
                                        <p:tgtEl>
                                          <p:spTgt spid="10"/>
                                        </p:tgtEl>
                                        <p:attrNameLst>
                                          <p:attrName>ppt_x</p:attrName>
                                        </p:attrNameLst>
                                      </p:cBhvr>
                                      <p:tavLst>
                                        <p:tav tm="0">
                                          <p:val>
                                            <p:strVal val="0-#ppt_w/2"/>
                                          </p:val>
                                        </p:tav>
                                        <p:tav tm="100000">
                                          <p:val>
                                            <p:strVal val="#ppt_x"/>
                                          </p:val>
                                        </p:tav>
                                      </p:tavLst>
                                    </p:anim>
                                    <p:anim calcmode="lin" valueType="num">
                                      <p:cBhvr additive="base">
                                        <p:cTn id="93" dur="500" fill="hold"/>
                                        <p:tgtEl>
                                          <p:spTgt spid="10"/>
                                        </p:tgtEl>
                                        <p:attrNameLst>
                                          <p:attrName>ppt_y</p:attrName>
                                        </p:attrNameLst>
                                      </p:cBhvr>
                                      <p:tavLst>
                                        <p:tav tm="0">
                                          <p:val>
                                            <p:strVal val="#ppt_y"/>
                                          </p:val>
                                        </p:tav>
                                        <p:tav tm="100000">
                                          <p:val>
                                            <p:strVal val="#ppt_y"/>
                                          </p:val>
                                        </p:tav>
                                      </p:tavLst>
                                    </p:anim>
                                  </p:childTnLst>
                                </p:cTn>
                              </p:par>
                              <p:par>
                                <p:cTn id="94" presetID="2" presetClass="entr" presetSubtype="8" fill="hold" grpId="0" nodeType="withEffect">
                                  <p:stCondLst>
                                    <p:cond delay="0"/>
                                  </p:stCondLst>
                                  <p:childTnLst>
                                    <p:set>
                                      <p:cBhvr>
                                        <p:cTn id="95" dur="1" fill="hold">
                                          <p:stCondLst>
                                            <p:cond delay="0"/>
                                          </p:stCondLst>
                                        </p:cTn>
                                        <p:tgtEl>
                                          <p:spTgt spid="19"/>
                                        </p:tgtEl>
                                        <p:attrNameLst>
                                          <p:attrName>style.visibility</p:attrName>
                                        </p:attrNameLst>
                                      </p:cBhvr>
                                      <p:to>
                                        <p:strVal val="visible"/>
                                      </p:to>
                                    </p:set>
                                    <p:anim calcmode="lin" valueType="num">
                                      <p:cBhvr additive="base">
                                        <p:cTn id="96" dur="500" fill="hold"/>
                                        <p:tgtEl>
                                          <p:spTgt spid="19"/>
                                        </p:tgtEl>
                                        <p:attrNameLst>
                                          <p:attrName>ppt_x</p:attrName>
                                        </p:attrNameLst>
                                      </p:cBhvr>
                                      <p:tavLst>
                                        <p:tav tm="0">
                                          <p:val>
                                            <p:strVal val="0-#ppt_w/2"/>
                                          </p:val>
                                        </p:tav>
                                        <p:tav tm="100000">
                                          <p:val>
                                            <p:strVal val="#ppt_x"/>
                                          </p:val>
                                        </p:tav>
                                      </p:tavLst>
                                    </p:anim>
                                    <p:anim calcmode="lin" valueType="num">
                                      <p:cBhvr additive="base">
                                        <p:cTn id="97" dur="500" fill="hold"/>
                                        <p:tgtEl>
                                          <p:spTgt spid="19"/>
                                        </p:tgtEl>
                                        <p:attrNameLst>
                                          <p:attrName>ppt_y</p:attrName>
                                        </p:attrNameLst>
                                      </p:cBhvr>
                                      <p:tavLst>
                                        <p:tav tm="0">
                                          <p:val>
                                            <p:strVal val="#ppt_y"/>
                                          </p:val>
                                        </p:tav>
                                        <p:tav tm="100000">
                                          <p:val>
                                            <p:strVal val="#ppt_y"/>
                                          </p:val>
                                        </p:tav>
                                      </p:tavLst>
                                    </p:anim>
                                  </p:childTnLst>
                                </p:cTn>
                              </p:par>
                            </p:childTnLst>
                          </p:cTn>
                        </p:par>
                        <p:par>
                          <p:cTn id="98" fill="hold">
                            <p:stCondLst>
                              <p:cond delay="500"/>
                            </p:stCondLst>
                            <p:childTnLst>
                              <p:par>
                                <p:cTn id="99" presetID="2" presetClass="entr" presetSubtype="4"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500"/>
                                        <p:tgtEl>
                                          <p:spTgt spid="32"/>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additive="base">
                                        <p:cTn id="110" dur="500" fill="hold"/>
                                        <p:tgtEl>
                                          <p:spTgt spid="26"/>
                                        </p:tgtEl>
                                        <p:attrNameLst>
                                          <p:attrName>ppt_x</p:attrName>
                                        </p:attrNameLst>
                                      </p:cBhvr>
                                      <p:tavLst>
                                        <p:tav tm="0">
                                          <p:val>
                                            <p:strVal val="#ppt_x"/>
                                          </p:val>
                                        </p:tav>
                                        <p:tav tm="100000">
                                          <p:val>
                                            <p:strVal val="#ppt_x"/>
                                          </p:val>
                                        </p:tav>
                                      </p:tavLst>
                                    </p:anim>
                                    <p:anim calcmode="lin" valueType="num">
                                      <p:cBhvr additive="base">
                                        <p:cTn id="11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8" fill="hold" grpId="0" nodeType="clickEffect">
                                  <p:stCondLst>
                                    <p:cond delay="0"/>
                                  </p:stCondLst>
                                  <p:childTnLst>
                                    <p:set>
                                      <p:cBhvr>
                                        <p:cTn id="115" dur="1" fill="hold">
                                          <p:stCondLst>
                                            <p:cond delay="0"/>
                                          </p:stCondLst>
                                        </p:cTn>
                                        <p:tgtEl>
                                          <p:spTgt spid="11"/>
                                        </p:tgtEl>
                                        <p:attrNameLst>
                                          <p:attrName>style.visibility</p:attrName>
                                        </p:attrNameLst>
                                      </p:cBhvr>
                                      <p:to>
                                        <p:strVal val="visible"/>
                                      </p:to>
                                    </p:set>
                                    <p:anim calcmode="lin" valueType="num">
                                      <p:cBhvr additive="base">
                                        <p:cTn id="116" dur="500" fill="hold"/>
                                        <p:tgtEl>
                                          <p:spTgt spid="11"/>
                                        </p:tgtEl>
                                        <p:attrNameLst>
                                          <p:attrName>ppt_x</p:attrName>
                                        </p:attrNameLst>
                                      </p:cBhvr>
                                      <p:tavLst>
                                        <p:tav tm="0">
                                          <p:val>
                                            <p:strVal val="0-#ppt_w/2"/>
                                          </p:val>
                                        </p:tav>
                                        <p:tav tm="100000">
                                          <p:val>
                                            <p:strVal val="#ppt_x"/>
                                          </p:val>
                                        </p:tav>
                                      </p:tavLst>
                                    </p:anim>
                                    <p:anim calcmode="lin" valueType="num">
                                      <p:cBhvr additive="base">
                                        <p:cTn id="117" dur="500" fill="hold"/>
                                        <p:tgtEl>
                                          <p:spTgt spid="11"/>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additive="base">
                                        <p:cTn id="120" dur="500" fill="hold"/>
                                        <p:tgtEl>
                                          <p:spTgt spid="20"/>
                                        </p:tgtEl>
                                        <p:attrNameLst>
                                          <p:attrName>ppt_x</p:attrName>
                                        </p:attrNameLst>
                                      </p:cBhvr>
                                      <p:tavLst>
                                        <p:tav tm="0">
                                          <p:val>
                                            <p:strVal val="0-#ppt_w/2"/>
                                          </p:val>
                                        </p:tav>
                                        <p:tav tm="100000">
                                          <p:val>
                                            <p:strVal val="#ppt_x"/>
                                          </p:val>
                                        </p:tav>
                                      </p:tavLst>
                                    </p:anim>
                                    <p:anim calcmode="lin" valueType="num">
                                      <p:cBhvr additive="base">
                                        <p:cTn id="121"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wipe(down)">
                                      <p:cBhvr>
                                        <p:cTn id="126" dur="500"/>
                                        <p:tgtEl>
                                          <p:spTgt spid="25"/>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fade">
                                      <p:cBhvr>
                                        <p:cTn id="131" dur="500"/>
                                        <p:tgtEl>
                                          <p:spTgt spid="30"/>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 presetClass="entr" presetSubtype="8" fill="hold" grpId="0" nodeType="clickEffect">
                                  <p:stCondLst>
                                    <p:cond delay="0"/>
                                  </p:stCondLst>
                                  <p:childTnLst>
                                    <p:set>
                                      <p:cBhvr>
                                        <p:cTn id="135" dur="1" fill="hold">
                                          <p:stCondLst>
                                            <p:cond delay="0"/>
                                          </p:stCondLst>
                                        </p:cTn>
                                        <p:tgtEl>
                                          <p:spTgt spid="12"/>
                                        </p:tgtEl>
                                        <p:attrNameLst>
                                          <p:attrName>style.visibility</p:attrName>
                                        </p:attrNameLst>
                                      </p:cBhvr>
                                      <p:to>
                                        <p:strVal val="visible"/>
                                      </p:to>
                                    </p:set>
                                    <p:anim calcmode="lin" valueType="num">
                                      <p:cBhvr additive="base">
                                        <p:cTn id="136" dur="500" fill="hold"/>
                                        <p:tgtEl>
                                          <p:spTgt spid="12"/>
                                        </p:tgtEl>
                                        <p:attrNameLst>
                                          <p:attrName>ppt_x</p:attrName>
                                        </p:attrNameLst>
                                      </p:cBhvr>
                                      <p:tavLst>
                                        <p:tav tm="0">
                                          <p:val>
                                            <p:strVal val="0-#ppt_w/2"/>
                                          </p:val>
                                        </p:tav>
                                        <p:tav tm="100000">
                                          <p:val>
                                            <p:strVal val="#ppt_x"/>
                                          </p:val>
                                        </p:tav>
                                      </p:tavLst>
                                    </p:anim>
                                    <p:anim calcmode="lin" valueType="num">
                                      <p:cBhvr additive="base">
                                        <p:cTn id="1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27"/>
                                        </p:tgtEl>
                                        <p:attrNameLst>
                                          <p:attrName>style.visibility</p:attrName>
                                        </p:attrNameLst>
                                      </p:cBhvr>
                                      <p:to>
                                        <p:strVal val="visible"/>
                                      </p:to>
                                    </p:set>
                                    <p:anim calcmode="lin" valueType="num">
                                      <p:cBhvr additive="base">
                                        <p:cTn id="142" dur="500" fill="hold"/>
                                        <p:tgtEl>
                                          <p:spTgt spid="27"/>
                                        </p:tgtEl>
                                        <p:attrNameLst>
                                          <p:attrName>ppt_x</p:attrName>
                                        </p:attrNameLst>
                                      </p:cBhvr>
                                      <p:tavLst>
                                        <p:tav tm="0">
                                          <p:val>
                                            <p:strVal val="#ppt_x"/>
                                          </p:val>
                                        </p:tav>
                                        <p:tav tm="100000">
                                          <p:val>
                                            <p:strVal val="#ppt_x"/>
                                          </p:val>
                                        </p:tav>
                                      </p:tavLst>
                                    </p:anim>
                                    <p:anim calcmode="lin" valueType="num">
                                      <p:cBhvr additive="base">
                                        <p:cTn id="14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 grpId="0" animBg="1"/>
      <p:bldP spid="21" grpId="0" animBg="1"/>
      <p:bldP spid="23" grpId="0" animBg="1"/>
      <p:bldP spid="22" grpId="0" animBg="1"/>
      <p:bldP spid="27" grpId="0" animBg="1"/>
      <p:bldP spid="30" grpId="0" animBg="1"/>
      <p:bldP spid="25" grpId="0" animBg="1"/>
      <p:bldP spid="24" grpId="0" animBg="1"/>
      <p:bldP spid="26" grpId="0" animBg="1"/>
      <p:bldP spid="29" grpId="0" animBg="1"/>
      <p:bldP spid="3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タイトル 1"/>
          <p:cNvSpPr>
            <a:spLocks noGrp="1"/>
          </p:cNvSpPr>
          <p:nvPr>
            <p:ph type="title"/>
          </p:nvPr>
        </p:nvSpPr>
        <p:spPr>
          <a:xfrm>
            <a:off x="321469" y="18134"/>
            <a:ext cx="8501062" cy="1143000"/>
          </a:xfrm>
        </p:spPr>
        <p:txBody>
          <a:bodyPr>
            <a:normAutofit fontScale="90000"/>
          </a:bodyPr>
          <a:lstStyle/>
          <a:p>
            <a:br>
              <a:rPr lang="en-US" altLang="ja-JP" dirty="0"/>
            </a:br>
            <a:r>
              <a:rPr lang="ja-JP" altLang="en-US" dirty="0"/>
              <a:t>事実確認とは</a:t>
            </a:r>
          </a:p>
        </p:txBody>
      </p:sp>
      <p:sp>
        <p:nvSpPr>
          <p:cNvPr id="51203" name="コンテンツ プレースホルダ 2"/>
          <p:cNvSpPr>
            <a:spLocks noGrp="1"/>
          </p:cNvSpPr>
          <p:nvPr>
            <p:ph idx="1"/>
          </p:nvPr>
        </p:nvSpPr>
        <p:spPr>
          <a:xfrm>
            <a:off x="142875" y="1341000"/>
            <a:ext cx="8858250" cy="4715866"/>
          </a:xfrm>
        </p:spPr>
        <p:txBody>
          <a:bodyPr/>
          <a:lstStyle/>
          <a:p>
            <a:r>
              <a:rPr lang="ja-JP" altLang="en-US" dirty="0"/>
              <a:t>事実確認とは</a:t>
            </a:r>
            <a:endParaRPr lang="en-US" altLang="ja-JP" dirty="0"/>
          </a:p>
          <a:p>
            <a:pPr lvl="1"/>
            <a:r>
              <a:rPr lang="ja-JP" altLang="en-US" dirty="0"/>
              <a:t>高齢者虐待に関する</a:t>
            </a:r>
            <a:r>
              <a:rPr lang="ja-JP" altLang="en-US" dirty="0">
                <a:solidFill>
                  <a:srgbClr val="0000FF"/>
                </a:solidFill>
              </a:rPr>
              <a:t>「客観的事実」の確認を行う調査のこと</a:t>
            </a:r>
            <a:r>
              <a:rPr lang="ja-JP" altLang="en-US" dirty="0"/>
              <a:t>で、通報があれば必ず区市町村の責任で、行わなければならないもの</a:t>
            </a:r>
            <a:endParaRPr lang="en-US" altLang="ja-JP"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裏付けをとっていく作業→記録が大切</a:t>
            </a:r>
            <a:endParaRPr lang="en-US" altLang="ja-JP" b="1" dirty="0">
              <a:solidFill>
                <a:srgbClr val="FF0000"/>
              </a:solidFill>
            </a:endParaRPr>
          </a:p>
          <a:p>
            <a:pPr lvl="1">
              <a:buFont typeface="Wingdings 2" pitchFamily="18" charset="2"/>
              <a:buNone/>
            </a:pPr>
            <a:endParaRPr lang="en-US" altLang="ja-JP" sz="1100" b="1" dirty="0">
              <a:solidFill>
                <a:srgbClr val="FF0000"/>
              </a:solidFill>
            </a:endParaRPr>
          </a:p>
          <a:p>
            <a:pPr lvl="1">
              <a:buFont typeface="Wingdings 2" pitchFamily="18" charset="2"/>
              <a:buNone/>
            </a:pPr>
            <a:r>
              <a:rPr lang="ja-JP" altLang="en-US" b="1" dirty="0"/>
              <a:t>事実確認の内容</a:t>
            </a:r>
            <a:endParaRPr lang="en-US" altLang="ja-JP" b="1" dirty="0"/>
          </a:p>
          <a:p>
            <a:pPr lvl="1"/>
            <a:r>
              <a:rPr lang="ja-JP" altLang="en-US" dirty="0"/>
              <a:t>高齢者の安否確認（直接目視が原則）</a:t>
            </a:r>
            <a:endParaRPr lang="en-US" altLang="ja-JP" dirty="0"/>
          </a:p>
          <a:p>
            <a:pPr lvl="1"/>
            <a:r>
              <a:rPr lang="ja-JP" altLang="en-US" dirty="0"/>
              <a:t>虐待に関する情報、高齢者や養護者等の意向や状況の確認</a:t>
            </a:r>
            <a:endParaRPr lang="en-US" altLang="ja-JP" dirty="0"/>
          </a:p>
          <a:p>
            <a:pPr lvl="1"/>
            <a:r>
              <a:rPr lang="ja-JP" altLang="en-US" dirty="0"/>
              <a:t>関係機関からの情報収集</a:t>
            </a:r>
            <a:endParaRPr lang="en-US" altLang="ja-JP" dirty="0"/>
          </a:p>
          <a:p>
            <a:pPr lvl="1">
              <a:buFont typeface="Wingdings 2" pitchFamily="18" charset="2"/>
              <a:buNone/>
            </a:pPr>
            <a:r>
              <a:rPr lang="ja-JP" altLang="en-US" sz="1100" dirty="0"/>
              <a:t>　　</a:t>
            </a:r>
            <a:endParaRPr lang="en-US" altLang="ja-JP" sz="1100"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ケアマネジャーや民生委員に依頼して、単独で行ってもらうものではない、とされています。</a:t>
            </a:r>
            <a:endParaRPr lang="en-US" altLang="ja-JP" b="1" dirty="0">
              <a:solidFill>
                <a:srgbClr val="FF0000"/>
              </a:solidFill>
            </a:endParaRPr>
          </a:p>
        </p:txBody>
      </p:sp>
    </p:spTree>
    <p:extLst>
      <p:ext uri="{BB962C8B-B14F-4D97-AF65-F5344CB8AC3E}">
        <p14:creationId xmlns:p14="http://schemas.microsoft.com/office/powerpoint/2010/main" val="16671600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タイトル 1"/>
          <p:cNvSpPr>
            <a:spLocks noGrp="1"/>
          </p:cNvSpPr>
          <p:nvPr>
            <p:ph type="title"/>
          </p:nvPr>
        </p:nvSpPr>
        <p:spPr>
          <a:xfrm>
            <a:off x="326757" y="233231"/>
            <a:ext cx="8794139" cy="1098762"/>
          </a:xfrm>
        </p:spPr>
        <p:txBody>
          <a:bodyPr/>
          <a:lstStyle/>
          <a:p>
            <a:r>
              <a:rPr lang="ja-JP" altLang="en-US" sz="4400" dirty="0"/>
              <a:t>虐待に関する情報提供と秘密保持</a:t>
            </a:r>
          </a:p>
        </p:txBody>
      </p:sp>
      <p:sp>
        <p:nvSpPr>
          <p:cNvPr id="54275" name="コンテンツ プレースホルダー 2"/>
          <p:cNvSpPr>
            <a:spLocks noGrp="1"/>
          </p:cNvSpPr>
          <p:nvPr>
            <p:ph idx="1"/>
          </p:nvPr>
        </p:nvSpPr>
        <p:spPr>
          <a:xfrm>
            <a:off x="395285" y="1435609"/>
            <a:ext cx="8291515" cy="4267746"/>
          </a:xfrm>
        </p:spPr>
        <p:txBody>
          <a:bodyPr/>
          <a:lstStyle/>
          <a:p>
            <a:pPr>
              <a:defRPr/>
            </a:pPr>
            <a:r>
              <a:rPr lang="ja-JP" altLang="en-US" sz="2400" dirty="0"/>
              <a:t>保健医療福祉関係者には、区市町村、地域包括支援センターによる</a:t>
            </a:r>
            <a:r>
              <a:rPr lang="ja-JP" altLang="en-US" sz="2400" dirty="0">
                <a:solidFill>
                  <a:srgbClr val="FF0000"/>
                </a:solidFill>
              </a:rPr>
              <a:t>「事実確認」</a:t>
            </a:r>
            <a:r>
              <a:rPr lang="ja-JP" altLang="en-US" sz="2400" dirty="0"/>
              <a:t>（高齢者虐待防止法第９条第１項）に</a:t>
            </a:r>
            <a:r>
              <a:rPr lang="ja-JP" altLang="en-US" sz="2400" dirty="0">
                <a:solidFill>
                  <a:srgbClr val="FF0000"/>
                </a:solidFill>
              </a:rPr>
              <a:t>協力する必要がある</a:t>
            </a:r>
            <a:r>
              <a:rPr lang="ja-JP" altLang="en-US" sz="2400" dirty="0"/>
              <a:t>（同法第５条２項には</a:t>
            </a:r>
            <a:r>
              <a:rPr lang="ja-JP" altLang="en-US" sz="2400" dirty="0">
                <a:solidFill>
                  <a:schemeClr val="accent5">
                    <a:lumMod val="50000"/>
                  </a:schemeClr>
                </a:solidFill>
              </a:rPr>
              <a:t>保健医療福祉関係者への協力義務</a:t>
            </a:r>
            <a:r>
              <a:rPr lang="ja-JP" altLang="en-US" sz="2400" dirty="0"/>
              <a:t>規定あり）ため、個人情報保護法の例外規定に該当</a:t>
            </a:r>
            <a:r>
              <a:rPr lang="ja-JP" altLang="en-US" sz="2400" dirty="0">
                <a:latin typeface="HG丸ｺﾞｼｯｸM-PRO" panose="020F0600000000000000" pitchFamily="50" charset="-128"/>
              </a:rPr>
              <a:t>（個人情報保護法第</a:t>
            </a:r>
            <a:r>
              <a:rPr lang="en-US" altLang="ja-JP" sz="2400" dirty="0">
                <a:latin typeface="HG丸ｺﾞｼｯｸM-PRO" panose="020F0600000000000000" pitchFamily="50" charset="-128"/>
              </a:rPr>
              <a:t>27</a:t>
            </a:r>
            <a:r>
              <a:rPr lang="ja-JP" altLang="en-US" sz="2400" dirty="0">
                <a:latin typeface="HG丸ｺﾞｼｯｸM-PRO" panose="020F0600000000000000" pitchFamily="50" charset="-128"/>
              </a:rPr>
              <a:t>条</a:t>
            </a:r>
            <a:r>
              <a:rPr lang="en-US" altLang="ja-JP" sz="2400" dirty="0">
                <a:latin typeface="HG丸ｺﾞｼｯｸM-PRO" panose="020F0600000000000000" pitchFamily="50" charset="-128"/>
              </a:rPr>
              <a:t>1</a:t>
            </a:r>
            <a:r>
              <a:rPr lang="ja-JP" altLang="en-US" sz="2400" dirty="0">
                <a:latin typeface="HG丸ｺﾞｼｯｸM-PRO" panose="020F0600000000000000" pitchFamily="50" charset="-128"/>
              </a:rPr>
              <a:t>項１号　法令に基づく場合）</a:t>
            </a:r>
            <a:endParaRPr lang="en-US" altLang="ja-JP" sz="2400" dirty="0">
              <a:latin typeface="HG丸ｺﾞｼｯｸM-PRO" panose="020F0600000000000000" pitchFamily="50" charset="-128"/>
            </a:endParaRPr>
          </a:p>
          <a:p>
            <a:pPr>
              <a:defRPr/>
            </a:pPr>
            <a:r>
              <a:rPr lang="ja-JP" altLang="en-US" sz="2400" dirty="0">
                <a:latin typeface="HG丸ｺﾞｼｯｸM-PRO" panose="020F0600000000000000" pitchFamily="50" charset="-128"/>
              </a:rPr>
              <a:t>医療・福祉等関係者や地域包括支援センター（民間事業者）等の個人情報取扱事業者が個人情報を取扱うに当たっては、その利用目的をできる限り特定し、原則として特定された利用目的の達成に必要な範囲で当該個人情報を取り扱う必要がある（個人情報保護法第 </a:t>
            </a:r>
            <a:r>
              <a:rPr lang="en-US" altLang="ja-JP" sz="2400" dirty="0">
                <a:latin typeface="HG丸ｺﾞｼｯｸM-PRO" panose="020F0600000000000000" pitchFamily="50" charset="-128"/>
              </a:rPr>
              <a:t>17 </a:t>
            </a:r>
            <a:r>
              <a:rPr lang="ja-JP" altLang="en-US" sz="2400" dirty="0">
                <a:latin typeface="HG丸ｺﾞｼｯｸM-PRO" panose="020F0600000000000000" pitchFamily="50" charset="-128"/>
              </a:rPr>
              <a:t>条第１項、第 </a:t>
            </a:r>
            <a:r>
              <a:rPr lang="en-US" altLang="ja-JP" sz="2400" dirty="0">
                <a:latin typeface="HG丸ｺﾞｼｯｸM-PRO" panose="020F0600000000000000" pitchFamily="50" charset="-128"/>
              </a:rPr>
              <a:t>18 </a:t>
            </a:r>
            <a:r>
              <a:rPr lang="ja-JP" altLang="en-US" sz="2400" dirty="0">
                <a:latin typeface="HG丸ｺﾞｼｯｸM-PRO" panose="020F0600000000000000" pitchFamily="50" charset="-128"/>
              </a:rPr>
              <a:t>条第１項）</a:t>
            </a:r>
            <a:endParaRPr lang="en-US" altLang="ja-JP" sz="3200" strike="sngStrike" dirty="0"/>
          </a:p>
        </p:txBody>
      </p:sp>
      <p:sp>
        <p:nvSpPr>
          <p:cNvPr id="5" name="正方形/長方形 4">
            <a:extLst>
              <a:ext uri="{FF2B5EF4-FFF2-40B4-BE49-F238E27FC236}">
                <a16:creationId xmlns:a16="http://schemas.microsoft.com/office/drawing/2014/main" id="{1FF9040A-7C01-47F6-BA70-5B74577692CB}"/>
              </a:ext>
            </a:extLst>
          </p:cNvPr>
          <p:cNvSpPr/>
          <p:nvPr/>
        </p:nvSpPr>
        <p:spPr>
          <a:xfrm>
            <a:off x="2422104" y="598702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40</a:t>
            </a:r>
            <a:r>
              <a:rPr lang="ja-JP" altLang="en-US" sz="1800" b="1" dirty="0">
                <a:latin typeface="+mj-ea"/>
              </a:rPr>
              <a:t>より引用</a:t>
            </a:r>
            <a:endParaRPr lang="en-US" altLang="ja-JP" sz="1800" b="1" dirty="0">
              <a:latin typeface="+mj-ea"/>
            </a:endParaRPr>
          </a:p>
        </p:txBody>
      </p:sp>
    </p:spTree>
    <p:extLst>
      <p:ext uri="{BB962C8B-B14F-4D97-AF65-F5344CB8AC3E}">
        <p14:creationId xmlns:p14="http://schemas.microsoft.com/office/powerpoint/2010/main" val="8149736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p:cNvSpPr>
          <p:nvPr>
            <p:ph type="title"/>
          </p:nvPr>
        </p:nvSpPr>
        <p:spPr>
          <a:xfrm>
            <a:off x="457200" y="114145"/>
            <a:ext cx="8229600" cy="1143000"/>
          </a:xfrm>
        </p:spPr>
        <p:txBody>
          <a:bodyPr>
            <a:normAutofit fontScale="90000"/>
          </a:bodyPr>
          <a:lstStyle/>
          <a:p>
            <a:r>
              <a:rPr lang="ja-JP" altLang="en-US" sz="4400" dirty="0">
                <a:latin typeface="Calibri" pitchFamily="34" charset="0"/>
              </a:rPr>
              <a:t>「見たこと」「聞いたこと」を記録して知らせる際のポイント</a:t>
            </a:r>
          </a:p>
        </p:txBody>
      </p:sp>
      <p:sp>
        <p:nvSpPr>
          <p:cNvPr id="88067" name="Rectangle 3"/>
          <p:cNvSpPr>
            <a:spLocks noGrp="1"/>
          </p:cNvSpPr>
          <p:nvPr>
            <p:ph idx="1"/>
          </p:nvPr>
        </p:nvSpPr>
        <p:spPr>
          <a:xfrm>
            <a:off x="457200" y="1413000"/>
            <a:ext cx="8229600" cy="2933997"/>
          </a:xfrm>
        </p:spPr>
        <p:txBody>
          <a:bodyPr>
            <a:normAutofit lnSpcReduction="10000"/>
          </a:bodyPr>
          <a:lstStyle/>
          <a:p>
            <a:pPr>
              <a:lnSpc>
                <a:spcPct val="90000"/>
              </a:lnSpc>
            </a:pPr>
            <a:r>
              <a:rPr lang="ja-JP" altLang="en-US" dirty="0"/>
              <a:t>緊急対応の必要性があるかを意識して確認する</a:t>
            </a:r>
            <a:endParaRPr lang="en-US" altLang="ja-JP" dirty="0"/>
          </a:p>
          <a:p>
            <a:pPr lvl="1">
              <a:lnSpc>
                <a:spcPct val="90000"/>
              </a:lnSpc>
            </a:pPr>
            <a:r>
              <a:rPr lang="ja-JP" altLang="en-US" dirty="0"/>
              <a:t>救急対応が必要な状態か？</a:t>
            </a:r>
            <a:endParaRPr lang="en-US" altLang="ja-JP" dirty="0"/>
          </a:p>
          <a:p>
            <a:pPr lvl="1">
              <a:lnSpc>
                <a:spcPct val="90000"/>
              </a:lnSpc>
            </a:pPr>
            <a:r>
              <a:rPr lang="ja-JP" altLang="en-US" dirty="0"/>
              <a:t>体調不良等（脱水症状、低栄養、体重減少等）がないか？</a:t>
            </a:r>
            <a:endParaRPr lang="en-US" altLang="ja-JP" dirty="0"/>
          </a:p>
          <a:p>
            <a:pPr lvl="1">
              <a:lnSpc>
                <a:spcPct val="90000"/>
              </a:lnSpc>
            </a:pPr>
            <a:r>
              <a:rPr lang="ja-JP" altLang="en-US" dirty="0"/>
              <a:t>人格や精神状態の歪みが生じていないか？</a:t>
            </a:r>
            <a:endParaRPr lang="en-US" altLang="ja-JP" dirty="0"/>
          </a:p>
          <a:p>
            <a:pPr lvl="1">
              <a:lnSpc>
                <a:spcPct val="90000"/>
              </a:lnSpc>
            </a:pPr>
            <a:r>
              <a:rPr lang="ja-JP" altLang="en-US" dirty="0"/>
              <a:t>本人から保護の訴えがあるか？</a:t>
            </a:r>
            <a:endParaRPr lang="en-US" altLang="ja-JP" dirty="0"/>
          </a:p>
          <a:p>
            <a:pPr marL="393700" lvl="1" indent="0">
              <a:lnSpc>
                <a:spcPct val="90000"/>
              </a:lnSpc>
              <a:buNone/>
            </a:pPr>
            <a:r>
              <a:rPr lang="ja-JP" altLang="en-US" dirty="0"/>
              <a:t>　⇒養護者がいる時いない時等、意向を確認する際は、　　　</a:t>
            </a:r>
            <a:endParaRPr lang="en-US" altLang="ja-JP" dirty="0"/>
          </a:p>
          <a:p>
            <a:pPr marL="393700" lvl="1" indent="0">
              <a:lnSpc>
                <a:spcPct val="90000"/>
              </a:lnSpc>
              <a:buNone/>
            </a:pPr>
            <a:r>
              <a:rPr lang="ja-JP" altLang="en-US" dirty="0"/>
              <a:t>　　意思表出しやすい環境等の配慮も必要</a:t>
            </a:r>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p:txBody>
      </p:sp>
      <p:sp>
        <p:nvSpPr>
          <p:cNvPr id="8" name="角丸四角形 7"/>
          <p:cNvSpPr/>
          <p:nvPr/>
        </p:nvSpPr>
        <p:spPr>
          <a:xfrm>
            <a:off x="660700" y="4580072"/>
            <a:ext cx="7786742" cy="1708008"/>
          </a:xfrm>
          <a:prstGeom prst="roundRect">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a:solidFill>
                  <a:prstClr val="black"/>
                </a:solidFill>
                <a:latin typeface="HG丸ｺﾞｼｯｸM-PRO" pitchFamily="50" charset="-128"/>
                <a:ea typeface="HG丸ｺﾞｼｯｸM-PRO" pitchFamily="50" charset="-128"/>
              </a:rPr>
              <a:t>表情や顔色等の「見た目」だけではなく、</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「反応」を見る</a:t>
            </a:r>
            <a:r>
              <a:rPr lang="ja-JP" altLang="en-US" sz="2400" dirty="0">
                <a:solidFill>
                  <a:prstClr val="black"/>
                </a:solidFill>
                <a:latin typeface="HG丸ｺﾞｼｯｸM-PRO" pitchFamily="50" charset="-128"/>
                <a:ea typeface="HG丸ｺﾞｼｯｸM-PRO" pitchFamily="50" charset="-128"/>
              </a:rPr>
              <a:t>ことが大切</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「会話をすること」「以前の状態との比較」</a:t>
            </a:r>
            <a:r>
              <a:rPr lang="ja-JP" altLang="en-US" sz="2400" dirty="0">
                <a:solidFill>
                  <a:prstClr val="black"/>
                </a:solidFill>
                <a:latin typeface="HG丸ｺﾞｼｯｸM-PRO" pitchFamily="50" charset="-128"/>
                <a:ea typeface="HG丸ｺﾞｼｯｸM-PRO" pitchFamily="50" charset="-128"/>
              </a:rPr>
              <a:t>も有効</a:t>
            </a:r>
          </a:p>
        </p:txBody>
      </p:sp>
    </p:spTree>
    <p:extLst>
      <p:ext uri="{BB962C8B-B14F-4D97-AF65-F5344CB8AC3E}">
        <p14:creationId xmlns:p14="http://schemas.microsoft.com/office/powerpoint/2010/main" val="372989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00732" y="117000"/>
            <a:ext cx="7886700" cy="1325563"/>
          </a:xfrm>
        </p:spPr>
        <p:txBody>
          <a:bodyPr/>
          <a:lstStyle/>
          <a:p>
            <a:pPr eaLnBrk="1" hangingPunct="1"/>
            <a:r>
              <a:rPr lang="ja-JP" altLang="en-US"/>
              <a:t>身体的虐待とは</a:t>
            </a:r>
          </a:p>
        </p:txBody>
      </p:sp>
      <p:sp>
        <p:nvSpPr>
          <p:cNvPr id="22531" name="Rectangle 3"/>
          <p:cNvSpPr>
            <a:spLocks noGrp="1" noChangeArrowheads="1"/>
          </p:cNvSpPr>
          <p:nvPr>
            <p:ph idx="1"/>
          </p:nvPr>
        </p:nvSpPr>
        <p:spPr>
          <a:xfrm>
            <a:off x="329282" y="1528289"/>
            <a:ext cx="8362950" cy="4389437"/>
          </a:xfrm>
        </p:spPr>
        <p:txBody>
          <a:bodyPr>
            <a:normAutofit lnSpcReduction="10000"/>
          </a:bodyPr>
          <a:lstStyle/>
          <a:p>
            <a:pPr eaLnBrk="1" hangingPunct="1"/>
            <a:r>
              <a:rPr lang="ja-JP" altLang="en-US" b="1" dirty="0"/>
              <a:t>暴力的行為で痛みを与えたり、身体にあざや外傷を与える行為</a:t>
            </a:r>
            <a:endParaRPr lang="en-US" altLang="ja-JP"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2000" dirty="0"/>
              <a:t>　・平手打ちする、つねる、殴る、蹴る、やけど・打撲させる</a:t>
            </a:r>
            <a:endParaRPr lang="en-US" altLang="ja-JP" sz="2000" dirty="0"/>
          </a:p>
          <a:p>
            <a:pPr eaLnBrk="1" hangingPunct="1">
              <a:buFont typeface="Wingdings" pitchFamily="2" charset="2"/>
              <a:buNone/>
            </a:pPr>
            <a:r>
              <a:rPr lang="ja-JP" altLang="en-US" sz="2000" dirty="0"/>
              <a:t>　・刃物や器物で外傷を与える　　　　　　　　　　　　　　　など</a:t>
            </a:r>
            <a:endParaRPr lang="en-US" altLang="ja-JP" sz="2000" dirty="0"/>
          </a:p>
          <a:p>
            <a:pPr eaLnBrk="1" hangingPunct="1">
              <a:buFont typeface="Wingdings" pitchFamily="2" charset="2"/>
              <a:buNone/>
            </a:pPr>
            <a:endParaRPr lang="en-US" altLang="ja-JP" sz="2000" dirty="0"/>
          </a:p>
          <a:p>
            <a:pPr eaLnBrk="1" hangingPunct="1"/>
            <a:r>
              <a:rPr lang="ja-JP" altLang="en-US" b="1" dirty="0"/>
              <a:t>本人に向けられた危険な行為や身体に何らかの影響を与える行為</a:t>
            </a:r>
          </a:p>
          <a:p>
            <a:pPr eaLnBrk="1" hangingPunct="1">
              <a:buFont typeface="Wingdings 2" pitchFamily="18" charset="2"/>
              <a:buNone/>
            </a:pPr>
            <a:r>
              <a:rPr lang="ja-JP" altLang="en-US" sz="1800" dirty="0"/>
              <a:t>（例）</a:t>
            </a:r>
          </a:p>
          <a:p>
            <a:pPr eaLnBrk="1" hangingPunct="1">
              <a:buFont typeface="Wingdings" pitchFamily="2" charset="2"/>
              <a:buNone/>
            </a:pPr>
            <a:r>
              <a:rPr lang="ja-JP" altLang="en-US" sz="2000" dirty="0"/>
              <a:t>　・本人に向けて物を壊したり、投げつけたりする</a:t>
            </a:r>
            <a:endParaRPr lang="en-US" altLang="ja-JP" sz="2000" dirty="0"/>
          </a:p>
          <a:p>
            <a:pPr eaLnBrk="1" hangingPunct="1">
              <a:buFont typeface="Wingdings" pitchFamily="2" charset="2"/>
              <a:buNone/>
            </a:pPr>
            <a:r>
              <a:rPr lang="ja-JP" altLang="en-US" sz="2000" dirty="0"/>
              <a:t>　・本人に向けて刃物を近づけたり、振り回したりする　　　　など</a:t>
            </a:r>
            <a:endParaRPr lang="en-US" altLang="ja-JP" sz="2000" dirty="0"/>
          </a:p>
        </p:txBody>
      </p:sp>
      <p:sp>
        <p:nvSpPr>
          <p:cNvPr id="22532" name="AutoShape 4"/>
          <p:cNvSpPr>
            <a:spLocks noChangeArrowheads="1"/>
          </p:cNvSpPr>
          <p:nvPr/>
        </p:nvSpPr>
        <p:spPr bwMode="auto">
          <a:xfrm>
            <a:off x="5164807" y="804389"/>
            <a:ext cx="1944688" cy="503237"/>
          </a:xfrm>
          <a:prstGeom prst="wedgeRectCallout">
            <a:avLst>
              <a:gd name="adj1" fmla="val -41528"/>
              <a:gd name="adj2" fmla="val 81056"/>
            </a:avLst>
          </a:prstGeom>
          <a:noFill/>
          <a:ln w="9525">
            <a:solidFill>
              <a:schemeClr val="tx1"/>
            </a:solidFill>
            <a:miter lim="800000"/>
            <a:headEnd/>
            <a:tailEnd/>
          </a:ln>
        </p:spPr>
        <p:txBody>
          <a:bodyPr/>
          <a:lstStyle/>
          <a:p>
            <a:r>
              <a:rPr lang="ja-JP" altLang="en-US" sz="2800"/>
              <a:t>養護者が</a:t>
            </a:r>
          </a:p>
        </p:txBody>
      </p:sp>
      <p:sp>
        <p:nvSpPr>
          <p:cNvPr id="3" name="正方形/長方形 2"/>
          <p:cNvSpPr/>
          <p:nvPr/>
        </p:nvSpPr>
        <p:spPr>
          <a:xfrm>
            <a:off x="2499386" y="5877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
        <p:nvSpPr>
          <p:cNvPr id="7" name="角丸四角形 4">
            <a:extLst>
              <a:ext uri="{FF2B5EF4-FFF2-40B4-BE49-F238E27FC236}">
                <a16:creationId xmlns:a16="http://schemas.microsoft.com/office/drawing/2014/main" id="{CADE9408-259C-430F-A822-2014789811F6}"/>
              </a:ext>
            </a:extLst>
          </p:cNvPr>
          <p:cNvSpPr/>
          <p:nvPr/>
        </p:nvSpPr>
        <p:spPr>
          <a:xfrm>
            <a:off x="3995125" y="4332874"/>
            <a:ext cx="4968875" cy="54768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rPr>
              <a:t>外傷の生じるおそれのある暴行</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363774" y="1116000"/>
            <a:ext cx="8568952" cy="5139869"/>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ぐったりしている？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声掛けに反応はある？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顔色は？</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青ざめている、青白い、ほてり、黄色み　など</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痛いところはある？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動かすと痛い、動かさなくても痛い、痛くて動かせない等</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高齢者自身</a:t>
            </a:r>
            <a:r>
              <a:rPr lang="ja-JP" altLang="en-US" sz="2400" dirty="0">
                <a:solidFill>
                  <a:prstClr val="black"/>
                </a:solidFill>
                <a:ea typeface="HG丸ｺﾞｼｯｸM-PRO" pitchFamily="50" charset="-128"/>
              </a:rPr>
              <a:t>に</a:t>
            </a:r>
            <a:r>
              <a:rPr lang="ja-JP" altLang="ja-JP" sz="2400" dirty="0">
                <a:solidFill>
                  <a:prstClr val="black"/>
                </a:solidFill>
                <a:ea typeface="HG丸ｺﾞｼｯｸM-PRO" pitchFamily="50" charset="-128"/>
              </a:rPr>
              <a:t>痛む場所を触ってもらい確認し、</a:t>
            </a:r>
            <a:r>
              <a:rPr lang="ja-JP" altLang="en-US" sz="2400" dirty="0">
                <a:solidFill>
                  <a:prstClr val="black"/>
                </a:solidFill>
                <a:ea typeface="HG丸ｺﾞｼｯｸM-PRO" pitchFamily="50" charset="-128"/>
              </a:rPr>
              <a:t>記録</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傷やあざがないかも確認</a:t>
            </a:r>
            <a:endParaRPr lang="en-US" altLang="ja-JP" sz="2400" dirty="0">
              <a:solidFill>
                <a:prstClr val="black"/>
              </a:solidFill>
              <a:ea typeface="HG丸ｺﾞｼｯｸM-PRO" pitchFamily="50" charset="-128"/>
            </a:endParaRPr>
          </a:p>
          <a:p>
            <a:pPr lvl="2"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その時何もな</a:t>
            </a:r>
            <a:r>
              <a:rPr lang="ja-JP" altLang="ja-JP" sz="2400" dirty="0">
                <a:solidFill>
                  <a:prstClr val="black"/>
                </a:solidFill>
                <a:ea typeface="HG丸ｺﾞｼｯｸM-PRO" pitchFamily="50" charset="-128"/>
              </a:rPr>
              <a:t>くても</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写真等</a:t>
            </a:r>
            <a:r>
              <a:rPr lang="ja-JP" altLang="en-US" sz="2400" dirty="0">
                <a:solidFill>
                  <a:prstClr val="black"/>
                </a:solidFill>
                <a:ea typeface="HG丸ｺﾞｼｯｸM-PRO" pitchFamily="50" charset="-128"/>
              </a:rPr>
              <a:t>で記録し</a:t>
            </a:r>
            <a:r>
              <a:rPr lang="ja-JP" altLang="ja-JP" sz="2400" dirty="0">
                <a:solidFill>
                  <a:prstClr val="black"/>
                </a:solidFill>
                <a:ea typeface="HG丸ｺﾞｼｯｸM-PRO" pitchFamily="50" charset="-128"/>
              </a:rPr>
              <a:t>ておくと</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その後に</a:t>
            </a:r>
            <a:r>
              <a:rPr lang="ja-JP" altLang="en-US" sz="2400" dirty="0">
                <a:solidFill>
                  <a:prstClr val="black"/>
                </a:solidFill>
                <a:ea typeface="HG丸ｺﾞｼｯｸM-PRO" pitchFamily="50" charset="-128"/>
              </a:rPr>
              <a:t>傷等が</a:t>
            </a:r>
            <a:r>
              <a:rPr lang="ja-JP" altLang="ja-JP" sz="2400" dirty="0">
                <a:solidFill>
                  <a:prstClr val="black"/>
                </a:solidFill>
                <a:ea typeface="HG丸ｺﾞｼｯｸM-PRO" pitchFamily="50" charset="-128"/>
              </a:rPr>
              <a:t>出現して</a:t>
            </a:r>
            <a:r>
              <a:rPr lang="ja-JP" altLang="en-US" sz="2400" dirty="0">
                <a:solidFill>
                  <a:prstClr val="black"/>
                </a:solidFill>
                <a:ea typeface="HG丸ｺﾞｼｯｸM-PRO" pitchFamily="50" charset="-128"/>
              </a:rPr>
              <a:t>きた場合に、</a:t>
            </a:r>
            <a:r>
              <a:rPr lang="ja-JP" altLang="ja-JP" sz="2400" dirty="0">
                <a:solidFill>
                  <a:prstClr val="black"/>
                </a:solidFill>
                <a:ea typeface="HG丸ｺﾞｼｯｸM-PRO" pitchFamily="50" charset="-128"/>
              </a:rPr>
              <a:t>比較</a:t>
            </a:r>
            <a:r>
              <a:rPr lang="ja-JP" altLang="en-US" sz="2400" dirty="0">
                <a:solidFill>
                  <a:prstClr val="black"/>
                </a:solidFill>
                <a:ea typeface="HG丸ｺﾞｼｯｸM-PRO" pitchFamily="50" charset="-128"/>
              </a:rPr>
              <a:t>ができる</a:t>
            </a:r>
            <a:endParaRPr lang="en-US" altLang="ja-JP" sz="2400" dirty="0">
              <a:solidFill>
                <a:prstClr val="black"/>
              </a:solidFill>
              <a:ea typeface="HG丸ｺﾞｼｯｸM-PRO" pitchFamily="50" charset="-128"/>
            </a:endParaRPr>
          </a:p>
          <a:p>
            <a:pPr lvl="2" algn="l"/>
            <a:r>
              <a:rPr lang="ja-JP" altLang="ja-JP" sz="2400" dirty="0">
                <a:solidFill>
                  <a:prstClr val="black"/>
                </a:solidFill>
                <a:ea typeface="HG丸ｺﾞｼｯｸM-PRO" pitchFamily="50" charset="-128"/>
              </a:rPr>
              <a:t>※写真に撮る</a:t>
            </a:r>
            <a:r>
              <a:rPr lang="ja-JP" altLang="en-US" sz="2400" dirty="0">
                <a:solidFill>
                  <a:prstClr val="black"/>
                </a:solidFill>
                <a:ea typeface="HG丸ｺﾞｼｯｸM-PRO" pitchFamily="50" charset="-128"/>
              </a:rPr>
              <a:t>際の留意点⇒</a:t>
            </a:r>
            <a:r>
              <a:rPr lang="ja-JP" altLang="ja-JP" sz="2400" dirty="0">
                <a:solidFill>
                  <a:prstClr val="black"/>
                </a:solidFill>
                <a:ea typeface="HG丸ｺﾞｼｯｸM-PRO" pitchFamily="50" charset="-128"/>
              </a:rPr>
              <a:t>「記録のポイント」</a:t>
            </a:r>
            <a:r>
              <a:rPr lang="ja-JP" altLang="en-US" sz="2400" dirty="0">
                <a:solidFill>
                  <a:prstClr val="black"/>
                </a:solidFill>
                <a:ea typeface="HG丸ｺﾞｼｯｸM-PRO" pitchFamily="50" charset="-128"/>
              </a:rPr>
              <a:t>（スライド</a:t>
            </a:r>
            <a:r>
              <a:rPr lang="en-US" altLang="ja-JP" sz="2400" dirty="0">
                <a:solidFill>
                  <a:prstClr val="black"/>
                </a:solidFill>
                <a:ea typeface="HG丸ｺﾞｼｯｸM-PRO" pitchFamily="50" charset="-128"/>
              </a:rPr>
              <a:t>66</a:t>
            </a:r>
            <a:r>
              <a:rPr lang="ja-JP" altLang="en-US" sz="2400" dirty="0">
                <a:solidFill>
                  <a:prstClr val="black"/>
                </a:solidFill>
                <a:ea typeface="HG丸ｺﾞｼｯｸM-PRO" pitchFamily="50" charset="-128"/>
              </a:rPr>
              <a:t>）参照</a:t>
            </a:r>
            <a:endParaRPr lang="en-US" altLang="ja-JP" sz="2400" dirty="0">
              <a:solidFill>
                <a:prstClr val="black"/>
              </a:solidFill>
              <a:ea typeface="HG丸ｺﾞｼｯｸM-PRO" pitchFamily="50" charset="-128"/>
            </a:endParaRPr>
          </a:p>
        </p:txBody>
      </p:sp>
      <p:sp>
        <p:nvSpPr>
          <p:cNvPr id="5" name="タイトル 2">
            <a:extLst>
              <a:ext uri="{FF2B5EF4-FFF2-40B4-BE49-F238E27FC236}">
                <a16:creationId xmlns:a16="http://schemas.microsoft.com/office/drawing/2014/main" id="{1EBC736F-1E45-449A-AC29-79C6CADDD203}"/>
              </a:ext>
            </a:extLst>
          </p:cNvPr>
          <p:cNvSpPr txBox="1">
            <a:spLocks/>
          </p:cNvSpPr>
          <p:nvPr/>
        </p:nvSpPr>
        <p:spPr>
          <a:xfrm>
            <a:off x="680542" y="41692"/>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①</a:t>
            </a:r>
          </a:p>
        </p:txBody>
      </p:sp>
    </p:spTree>
    <p:extLst>
      <p:ext uri="{BB962C8B-B14F-4D97-AF65-F5344CB8AC3E}">
        <p14:creationId xmlns:p14="http://schemas.microsoft.com/office/powerpoint/2010/main" val="19438024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1" name="Rectangle 3"/>
          <p:cNvSpPr>
            <a:spLocks noGrp="1" noChangeArrowheads="1"/>
          </p:cNvSpPr>
          <p:nvPr>
            <p:ph type="body" idx="4294967295"/>
          </p:nvPr>
        </p:nvSpPr>
        <p:spPr>
          <a:xfrm>
            <a:off x="-108000" y="981327"/>
            <a:ext cx="8320088" cy="3095625"/>
          </a:xfrm>
        </p:spPr>
        <p:txBody>
          <a:bodyPr/>
          <a:lstStyle/>
          <a:p>
            <a:pPr algn="r" eaLnBrk="1" hangingPunct="1">
              <a:lnSpc>
                <a:spcPct val="90000"/>
              </a:lnSpc>
              <a:buFont typeface="Wingdings" pitchFamily="2" charset="2"/>
              <a:buNone/>
            </a:pPr>
            <a:endParaRPr lang="en-US" altLang="ja-JP" sz="2000" dirty="0"/>
          </a:p>
          <a:p>
            <a:pPr algn="r" eaLnBrk="1" hangingPunct="1">
              <a:lnSpc>
                <a:spcPct val="90000"/>
              </a:lnSpc>
              <a:buFont typeface="Wingdings" pitchFamily="2" charset="2"/>
              <a:buNone/>
            </a:pPr>
            <a:endParaRPr lang="en-US" altLang="ja-JP" sz="2000" dirty="0"/>
          </a:p>
        </p:txBody>
      </p:sp>
      <p:sp>
        <p:nvSpPr>
          <p:cNvPr id="4" name="正方形/長方形 3"/>
          <p:cNvSpPr/>
          <p:nvPr/>
        </p:nvSpPr>
        <p:spPr>
          <a:xfrm>
            <a:off x="504725" y="837000"/>
            <a:ext cx="8003233" cy="557075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息苦しさはあるか？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苦しく感じる場所はどこか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高齢者自身にその部分を触ってもらい、記録</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顔色の悪さ等、他に体調不良等の状態がみられれば、　主治医等の医療職へ早急に連絡したほうが良い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手足等が冷たいか？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室温や衣類等での調整ができていないのか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体調変化によるものなのか</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生活環境も含めて確認</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身体が汗ばんでいるか？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発熱や気温・室温上昇による発汗か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手のひら等の冷汗はないか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顔や手足にむくみがあるか？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褥創はあるか？</a:t>
            </a:r>
            <a:endParaRPr lang="en-US" altLang="ja-JP" sz="2800" dirty="0">
              <a:solidFill>
                <a:prstClr val="black"/>
              </a:solidFill>
              <a:ea typeface="HG丸ｺﾞｼｯｸM-PRO" pitchFamily="50" charset="-128"/>
            </a:endParaRPr>
          </a:p>
        </p:txBody>
      </p:sp>
      <p:sp>
        <p:nvSpPr>
          <p:cNvPr id="5" name="タイトル 2"/>
          <p:cNvSpPr txBox="1">
            <a:spLocks/>
          </p:cNvSpPr>
          <p:nvPr/>
        </p:nvSpPr>
        <p:spPr>
          <a:xfrm>
            <a:off x="572542" y="-270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②</a:t>
            </a:r>
          </a:p>
        </p:txBody>
      </p:sp>
    </p:spTree>
    <p:extLst>
      <p:ext uri="{BB962C8B-B14F-4D97-AF65-F5344CB8AC3E}">
        <p14:creationId xmlns:p14="http://schemas.microsoft.com/office/powerpoint/2010/main" val="37863007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464507" y="837000"/>
            <a:ext cx="8411549" cy="5594634"/>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水分や食事は摂れているか？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何を、いつ、どれ位摂取できているか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室内・寝具周囲・台所等のゴミの状況から推測できることもある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口が渇いて喋りにくそうにしているか？</a:t>
            </a: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皮膚のかさつきはあるか？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脱水傾向があると、</a:t>
            </a:r>
            <a:r>
              <a:rPr lang="ja-JP" altLang="en-US" sz="2400" dirty="0">
                <a:solidFill>
                  <a:prstClr val="black"/>
                </a:solidFill>
                <a:ea typeface="HG丸ｺﾞｼｯｸM-PRO" pitchFamily="50" charset="-128"/>
              </a:rPr>
              <a:t>つまんだ</a:t>
            </a:r>
            <a:r>
              <a:rPr lang="ja-JP" altLang="ja-JP" sz="2400" dirty="0">
                <a:solidFill>
                  <a:prstClr val="black"/>
                </a:solidFill>
                <a:ea typeface="HG丸ｺﾞｼｯｸM-PRO" pitchFamily="50" charset="-128"/>
              </a:rPr>
              <a:t>皮膚が元に戻りにくい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排尿量・回数の減少はありそうか？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下着やオムツ等の汚染具合から尿の濃さや回数等を推測することもできる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便秘や下痢、嘔吐はしているか？吐き気はあるか？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脱水リスクが高まる可能性もあるため、主治医等の医療職との共有が必要</a:t>
            </a:r>
            <a:endParaRPr lang="ja-JP" altLang="ja-JP" sz="2400" dirty="0">
              <a:solidFill>
                <a:prstClr val="black"/>
              </a:solidFill>
              <a:ea typeface="HG丸ｺﾞｼｯｸM-PRO" pitchFamily="50" charset="-128"/>
            </a:endParaRPr>
          </a:p>
        </p:txBody>
      </p:sp>
      <p:sp>
        <p:nvSpPr>
          <p:cNvPr id="4" name="タイトル 2"/>
          <p:cNvSpPr txBox="1">
            <a:spLocks/>
          </p:cNvSpPr>
          <p:nvPr/>
        </p:nvSpPr>
        <p:spPr>
          <a:xfrm>
            <a:off x="757617" y="-22809"/>
            <a:ext cx="7935416" cy="936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③</a:t>
            </a:r>
          </a:p>
        </p:txBody>
      </p:sp>
    </p:spTree>
    <p:extLst>
      <p:ext uri="{BB962C8B-B14F-4D97-AF65-F5344CB8AC3E}">
        <p14:creationId xmlns:p14="http://schemas.microsoft.com/office/powerpoint/2010/main" val="1809228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395536" y="1362463"/>
            <a:ext cx="8291264" cy="464742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衣類や身体、室内の</a:t>
            </a:r>
            <a:r>
              <a:rPr lang="ja-JP"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汚染・異臭等</a:t>
            </a: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はあるか？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1"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原因がわかると、</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支援の必要性や方向性</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を</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検討</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する情報になる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例）</a:t>
            </a:r>
            <a:r>
              <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ADL</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や体調の問題で入浴できないのか、</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長年</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　　</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の習慣なのか、セルフケア能力</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の問題</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経済的な課題や金銭管理能力の課題で衣類が買えない、光熱水費の節約等</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457200" lvl="2"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体重の増減があるか？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3"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デイサービスなどを利用している場合は、過去も含めた体重の記録を確認する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p:txBody>
      </p:sp>
      <p:sp>
        <p:nvSpPr>
          <p:cNvPr id="5" name="タイトル 2"/>
          <p:cNvSpPr txBox="1">
            <a:spLocks/>
          </p:cNvSpPr>
          <p:nvPr/>
        </p:nvSpPr>
        <p:spPr>
          <a:xfrm>
            <a:off x="751384" y="4050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④</a:t>
            </a:r>
          </a:p>
        </p:txBody>
      </p:sp>
    </p:spTree>
    <p:extLst>
      <p:ext uri="{BB962C8B-B14F-4D97-AF65-F5344CB8AC3E}">
        <p14:creationId xmlns:p14="http://schemas.microsoft.com/office/powerpoint/2010/main" val="42094686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216975" y="-27000"/>
            <a:ext cx="8229600" cy="855663"/>
          </a:xfrm>
        </p:spPr>
        <p:txBody>
          <a:bodyPr/>
          <a:lstStyle/>
          <a:p>
            <a:pPr eaLnBrk="1" hangingPunct="1"/>
            <a:r>
              <a:rPr lang="ja-JP" altLang="en-US" dirty="0"/>
              <a:t>低栄養の有無</a:t>
            </a:r>
          </a:p>
        </p:txBody>
      </p:sp>
      <p:sp>
        <p:nvSpPr>
          <p:cNvPr id="90115" name="Rectangle 3"/>
          <p:cNvSpPr>
            <a:spLocks noGrp="1" noChangeArrowheads="1"/>
          </p:cNvSpPr>
          <p:nvPr>
            <p:ph type="body" idx="4294967295"/>
          </p:nvPr>
        </p:nvSpPr>
        <p:spPr>
          <a:xfrm>
            <a:off x="180975" y="828663"/>
            <a:ext cx="8963025" cy="4835206"/>
          </a:xfrm>
        </p:spPr>
        <p:txBody>
          <a:bodyPr>
            <a:normAutofit fontScale="92500" lnSpcReduction="10000"/>
          </a:bodyPr>
          <a:lstStyle/>
          <a:p>
            <a:pPr eaLnBrk="1" hangingPunct="1"/>
            <a:r>
              <a:rPr lang="en-US" altLang="ja-JP" sz="3200" dirty="0">
                <a:latin typeface="HG丸ｺﾞｼｯｸM-PRO" panose="020F0600000000000000" pitchFamily="50" charset="-128"/>
              </a:rPr>
              <a:t>BMI</a:t>
            </a:r>
            <a:r>
              <a:rPr lang="ja-JP" altLang="en-US" sz="3200" dirty="0">
                <a:latin typeface="HG丸ｺﾞｼｯｸM-PRO" panose="020F0600000000000000" pitchFamily="50" charset="-128"/>
              </a:rPr>
              <a:t>（</a:t>
            </a:r>
            <a:r>
              <a:rPr lang="en-US" altLang="ja-JP" sz="3200" dirty="0">
                <a:latin typeface="HG丸ｺﾞｼｯｸM-PRO" panose="020F0600000000000000" pitchFamily="50" charset="-128"/>
              </a:rPr>
              <a:t>kg/</a:t>
            </a:r>
            <a:r>
              <a:rPr lang="ja-JP" altLang="en-US" sz="3200" dirty="0">
                <a:latin typeface="HG丸ｺﾞｼｯｸM-PRO" panose="020F0600000000000000" pitchFamily="50" charset="-128"/>
              </a:rPr>
              <a:t>㎡）</a:t>
            </a:r>
            <a:endParaRPr lang="en-US" altLang="ja-JP" sz="3200" dirty="0">
              <a:latin typeface="HG丸ｺﾞｼｯｸM-PRO" panose="020F0600000000000000" pitchFamily="50" charset="-128"/>
            </a:endParaRPr>
          </a:p>
          <a:p>
            <a:pPr marL="0" indent="0" eaLnBrk="1" hangingPunct="1">
              <a:buNone/>
            </a:pPr>
            <a:r>
              <a:rPr lang="ja-JP" altLang="en-US" sz="3200" dirty="0">
                <a:latin typeface="HG丸ｺﾞｼｯｸM-PRO" panose="020F0600000000000000" pitchFamily="50" charset="-128"/>
              </a:rPr>
              <a:t>　</a:t>
            </a:r>
            <a:r>
              <a:rPr lang="ja-JP" altLang="en-US" sz="2800" dirty="0">
                <a:latin typeface="HG丸ｺﾞｼｯｸM-PRO" panose="020F0600000000000000" pitchFamily="50" charset="-128"/>
              </a:rPr>
              <a:t>＝体重（</a:t>
            </a:r>
            <a:r>
              <a:rPr lang="en-US" altLang="ja-JP" sz="2800" dirty="0">
                <a:latin typeface="HG丸ｺﾞｼｯｸM-PRO" panose="020F0600000000000000" pitchFamily="50" charset="-128"/>
              </a:rPr>
              <a:t>Kg)÷</a:t>
            </a:r>
            <a:r>
              <a:rPr lang="ja-JP" altLang="en-US" sz="2800" dirty="0">
                <a:latin typeface="HG丸ｺﾞｼｯｸM-PRO" panose="020F0600000000000000" pitchFamily="50" charset="-128"/>
              </a:rPr>
              <a:t>身長（ｍ）</a:t>
            </a:r>
            <a:r>
              <a:rPr lang="en-US" altLang="ja-JP" sz="2800" dirty="0">
                <a:latin typeface="HG丸ｺﾞｼｯｸM-PRO" panose="020F0600000000000000" pitchFamily="50" charset="-128"/>
              </a:rPr>
              <a:t>÷</a:t>
            </a:r>
            <a:r>
              <a:rPr lang="ja-JP" altLang="en-US" sz="2800" dirty="0">
                <a:latin typeface="HG丸ｺﾞｼｯｸM-PRO" panose="020F0600000000000000" pitchFamily="50" charset="-128"/>
              </a:rPr>
              <a:t>身長（ｍ）</a:t>
            </a:r>
          </a:p>
          <a:p>
            <a:pPr marL="0" indent="0" eaLnBrk="1" hangingPunct="1">
              <a:buNone/>
            </a:pPr>
            <a:r>
              <a:rPr lang="ja-JP" altLang="en-US" sz="27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 65</a:t>
            </a:r>
            <a:r>
              <a:rPr lang="ja-JP" altLang="en-US" sz="2400" dirty="0">
                <a:latin typeface="HGPｺﾞｼｯｸM" panose="020B0600000000000000" pitchFamily="50" charset="-128"/>
                <a:ea typeface="HGPｺﾞｼｯｸM" panose="020B0600000000000000" pitchFamily="50" charset="-128"/>
              </a:rPr>
              <a:t>歳以上⇒</a:t>
            </a:r>
            <a:r>
              <a:rPr lang="en-US" altLang="ja-JP" sz="2400" dirty="0">
                <a:latin typeface="HGPｺﾞｼｯｸM" panose="020B0600000000000000" pitchFamily="50" charset="-128"/>
                <a:ea typeface="HGPｺﾞｼｯｸM" panose="020B0600000000000000" pitchFamily="50" charset="-128"/>
              </a:rPr>
              <a:t> 21.5</a:t>
            </a:r>
            <a:r>
              <a:rPr lang="ja-JP" altLang="en-US" sz="2400" dirty="0">
                <a:latin typeface="HGPｺﾞｼｯｸM" panose="020B0600000000000000" pitchFamily="50" charset="-128"/>
                <a:ea typeface="HGPｺﾞｼｯｸM" panose="020B0600000000000000" pitchFamily="50" charset="-128"/>
              </a:rPr>
              <a:t>未満は「不足」、</a:t>
            </a:r>
            <a:r>
              <a:rPr lang="en-US" altLang="ja-JP" sz="2400" dirty="0">
                <a:latin typeface="HGPｺﾞｼｯｸM" panose="020B0600000000000000" pitchFamily="50" charset="-128"/>
                <a:ea typeface="HGPｺﾞｼｯｸM" panose="020B0600000000000000" pitchFamily="50" charset="-128"/>
              </a:rPr>
              <a:t>20.0</a:t>
            </a:r>
            <a:r>
              <a:rPr lang="ja-JP" altLang="en-US" sz="2400" dirty="0">
                <a:latin typeface="HGPｺﾞｼｯｸM" panose="020B0600000000000000" pitchFamily="50" charset="-128"/>
                <a:ea typeface="HGPｺﾞｼｯｸM" panose="020B0600000000000000" pitchFamily="50" charset="-128"/>
              </a:rPr>
              <a:t>以下は「低栄養」</a:t>
            </a:r>
            <a:endParaRPr lang="en-US" altLang="ja-JP" sz="2400" dirty="0">
              <a:latin typeface="HGPｺﾞｼｯｸM" panose="020B0600000000000000" pitchFamily="50" charset="-128"/>
              <a:ea typeface="HGPｺﾞｼｯｸM" panose="020B0600000000000000" pitchFamily="50" charset="-128"/>
            </a:endParaRPr>
          </a:p>
          <a:p>
            <a:pPr marL="0" indent="0" eaLnBrk="1" hangingPunct="1">
              <a:buNone/>
            </a:pPr>
            <a:endParaRPr lang="en-US" altLang="ja-JP" sz="800" dirty="0">
              <a:latin typeface="HGPｺﾞｼｯｸM" panose="020B0600000000000000" pitchFamily="50" charset="-128"/>
              <a:ea typeface="HGPｺﾞｼｯｸM" panose="020B0600000000000000" pitchFamily="50" charset="-128"/>
            </a:endParaRPr>
          </a:p>
          <a:p>
            <a:pPr eaLnBrk="1" hangingPunct="1"/>
            <a:r>
              <a:rPr lang="ja-JP" altLang="en-US" sz="3200" dirty="0"/>
              <a:t>体重減少率</a:t>
            </a:r>
            <a:endParaRPr lang="en-US" altLang="ja-JP" sz="3200" dirty="0"/>
          </a:p>
          <a:p>
            <a:pPr marL="0" indent="0" eaLnBrk="1" hangingPunct="1">
              <a:buNone/>
            </a:pPr>
            <a:r>
              <a:rPr lang="ja-JP" altLang="en-US" sz="2000" b="0" i="0" dirty="0">
                <a:solidFill>
                  <a:srgbClr val="111111"/>
                </a:solidFill>
                <a:effectLst/>
                <a:latin typeface="Roboto" panose="02000000000000000000" pitchFamily="2" charset="0"/>
              </a:rPr>
              <a:t>　　</a:t>
            </a:r>
            <a:r>
              <a:rPr lang="ja-JP" altLang="en-US" sz="24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普段の体重</a:t>
            </a:r>
            <a:r>
              <a:rPr lang="en-US" altLang="ja-JP" sz="28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現在の体重</a:t>
            </a:r>
            <a:r>
              <a:rPr lang="en-US" altLang="ja-JP" sz="28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普段の体重</a:t>
            </a:r>
            <a:r>
              <a:rPr lang="en-US" altLang="ja-JP" sz="2800" b="0" i="0" dirty="0">
                <a:solidFill>
                  <a:srgbClr val="111111"/>
                </a:solidFill>
                <a:effectLst/>
                <a:latin typeface="Roboto" panose="02000000000000000000" pitchFamily="2" charset="0"/>
              </a:rPr>
              <a:t>×100</a:t>
            </a:r>
            <a:endParaRPr lang="en-US" altLang="ja-JP" sz="2800" dirty="0">
              <a:latin typeface="HG丸ｺﾞｼｯｸM-PRO" pitchFamily="50" charset="-128"/>
            </a:endParaRPr>
          </a:p>
          <a:p>
            <a:pPr eaLnBrk="1" hangingPunct="1">
              <a:buNone/>
            </a:pPr>
            <a:r>
              <a:rPr lang="ja-JP" altLang="en-US" sz="2700" dirty="0">
                <a:latin typeface="HG丸ｺﾞｼｯｸM-PRO"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3</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a:t>
            </a:r>
            <a:r>
              <a:rPr lang="ja-JP" altLang="en-US" sz="2400" dirty="0">
                <a:latin typeface="HGPｺﾞｼｯｸM" panose="020B0600000000000000" pitchFamily="50" charset="-128"/>
                <a:ea typeface="HGPｺﾞｼｯｸM" panose="020B0600000000000000" pitchFamily="50" charset="-128"/>
              </a:rPr>
              <a:t>ヶ月で</a:t>
            </a:r>
            <a:r>
              <a:rPr lang="en-US" altLang="ja-JP" sz="2400" dirty="0">
                <a:latin typeface="HGPｺﾞｼｯｸM" panose="020B0600000000000000" pitchFamily="50" charset="-128"/>
                <a:ea typeface="HGPｺﾞｼｯｸM" panose="020B0600000000000000" pitchFamily="50" charset="-128"/>
              </a:rPr>
              <a:t>5</a:t>
            </a:r>
            <a:r>
              <a:rPr lang="ja-JP" altLang="en-US" sz="2400" dirty="0">
                <a:latin typeface="HGPｺﾞｼｯｸM" panose="020B0600000000000000" pitchFamily="50" charset="-128"/>
                <a:ea typeface="HGPｺﾞｼｯｸM" panose="020B0600000000000000" pitchFamily="50" charset="-128"/>
              </a:rPr>
              <a:t>％（低栄養状態初期）、３ヶ月</a:t>
            </a:r>
            <a:r>
              <a:rPr lang="en-US" altLang="ja-JP" sz="2400" dirty="0">
                <a:latin typeface="HGPｺﾞｼｯｸM" panose="020B0600000000000000" pitchFamily="50" charset="-128"/>
                <a:ea typeface="HGPｺﾞｼｯｸM" panose="020B0600000000000000" pitchFamily="50" charset="-128"/>
              </a:rPr>
              <a:t>5</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7</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a:t>
            </a:r>
            <a:r>
              <a:rPr lang="ja-JP" altLang="en-US" sz="2400" dirty="0">
                <a:latin typeface="HGPｺﾞｼｯｸM" panose="020B0600000000000000" pitchFamily="50" charset="-128"/>
                <a:ea typeface="HGPｺﾞｼｯｸM" panose="020B0600000000000000" pitchFamily="50" charset="-128"/>
              </a:rPr>
              <a:t>ヶ月</a:t>
            </a:r>
            <a:r>
              <a:rPr lang="en-US" altLang="ja-JP" sz="2400" dirty="0">
                <a:latin typeface="HGPｺﾞｼｯｸM" panose="020B0600000000000000" pitchFamily="50" charset="-128"/>
                <a:ea typeface="HGPｺﾞｼｯｸM" panose="020B0600000000000000" pitchFamily="50" charset="-128"/>
              </a:rPr>
              <a:t>10</a:t>
            </a:r>
            <a:r>
              <a:rPr lang="ja-JP" altLang="en-US" sz="2400" dirty="0">
                <a:latin typeface="HGPｺﾞｼｯｸM" panose="020B0600000000000000" pitchFamily="50" charset="-128"/>
                <a:ea typeface="HGPｺﾞｼｯｸM" panose="020B0600000000000000" pitchFamily="50" charset="-128"/>
              </a:rPr>
              <a:t>％（低栄養）</a:t>
            </a:r>
            <a:endParaRPr lang="en-US" altLang="ja-JP" sz="2400" dirty="0">
              <a:latin typeface="HGPｺﾞｼｯｸM" panose="020B0600000000000000" pitchFamily="50" charset="-128"/>
              <a:ea typeface="HGPｺﾞｼｯｸM" panose="020B0600000000000000" pitchFamily="50" charset="-128"/>
            </a:endParaRPr>
          </a:p>
          <a:p>
            <a:pPr eaLnBrk="1" hangingPunct="1">
              <a:buNone/>
            </a:pPr>
            <a:endParaRPr lang="en-US" altLang="ja-JP" sz="800" dirty="0">
              <a:latin typeface="HGPｺﾞｼｯｸM" panose="020B0600000000000000" pitchFamily="50" charset="-128"/>
              <a:ea typeface="HGPｺﾞｼｯｸM" panose="020B0600000000000000" pitchFamily="50" charset="-128"/>
            </a:endParaRPr>
          </a:p>
          <a:p>
            <a:pPr eaLnBrk="1" hangingPunct="1"/>
            <a:r>
              <a:rPr lang="ja-JP" altLang="en-US" sz="3200" dirty="0"/>
              <a:t>血清アルブミン値 ３</a:t>
            </a:r>
            <a:r>
              <a:rPr lang="en-US" altLang="ja-JP" sz="3200" dirty="0"/>
              <a:t>.</a:t>
            </a:r>
            <a:r>
              <a:rPr lang="ja-JP" altLang="en-US" sz="3200" dirty="0"/>
              <a:t>５ｇ／ｄｌ以下は要注意</a:t>
            </a:r>
            <a:endParaRPr lang="en-US" altLang="ja-JP" sz="3200" dirty="0"/>
          </a:p>
          <a:p>
            <a:pPr eaLnBrk="1" hangingPunct="1">
              <a:buNone/>
            </a:pPr>
            <a:r>
              <a:rPr lang="ja-JP" altLang="en-US" sz="3200" dirty="0"/>
              <a:t>　</a:t>
            </a:r>
            <a:r>
              <a:rPr lang="en-US" altLang="ja-JP" sz="2400" dirty="0">
                <a:latin typeface="HGPｺﾞｼｯｸM" panose="020B0600000000000000" pitchFamily="50" charset="-128"/>
                <a:ea typeface="HGPｺﾞｼｯｸM" panose="020B0600000000000000" pitchFamily="50" charset="-128"/>
              </a:rPr>
              <a:t>3.5g/</a:t>
            </a:r>
            <a:r>
              <a:rPr lang="en-US" altLang="ja-JP" sz="2400" dirty="0" err="1">
                <a:latin typeface="HGPｺﾞｼｯｸM" panose="020B0600000000000000" pitchFamily="50" charset="-128"/>
                <a:ea typeface="HGPｺﾞｼｯｸM" panose="020B0600000000000000" pitchFamily="50" charset="-128"/>
              </a:rPr>
              <a:t>dⅼ</a:t>
            </a:r>
            <a:r>
              <a:rPr lang="ja-JP" altLang="en-US" sz="2400" dirty="0">
                <a:latin typeface="HGPｺﾞｼｯｸM" panose="020B0600000000000000" pitchFamily="50" charset="-128"/>
                <a:ea typeface="HGPｺﾞｼｯｸM" panose="020B0600000000000000" pitchFamily="50" charset="-128"/>
              </a:rPr>
              <a:t>では内臓タンパク減少、</a:t>
            </a:r>
            <a:r>
              <a:rPr lang="en-US" altLang="ja-JP" sz="2400" dirty="0">
                <a:latin typeface="HGPｺﾞｼｯｸM" panose="020B0600000000000000" pitchFamily="50" charset="-128"/>
                <a:ea typeface="HGPｺﾞｼｯｸM" panose="020B0600000000000000" pitchFamily="50" charset="-128"/>
              </a:rPr>
              <a:t>2.8ℊ/㎗</a:t>
            </a:r>
            <a:r>
              <a:rPr lang="ja-JP" altLang="en-US" sz="2400" dirty="0">
                <a:latin typeface="HGPｺﾞｼｯｸM" panose="020B0600000000000000" pitchFamily="50" charset="-128"/>
                <a:ea typeface="HGPｺﾞｼｯｸM" panose="020B0600000000000000" pitchFamily="50" charset="-128"/>
              </a:rPr>
              <a:t>では浮腫</a:t>
            </a:r>
            <a:endParaRPr lang="en-US" altLang="ja-JP" sz="2400" dirty="0">
              <a:latin typeface="HGPｺﾞｼｯｸM" panose="020B0600000000000000" pitchFamily="50" charset="-128"/>
              <a:ea typeface="HGPｺﾞｼｯｸM" panose="020B0600000000000000" pitchFamily="50" charset="-128"/>
            </a:endParaRPr>
          </a:p>
          <a:p>
            <a:pPr eaLnBrk="1" hangingPunct="1">
              <a:buNone/>
            </a:pPr>
            <a:r>
              <a:rPr lang="ja-JP" altLang="en-US" sz="24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低栄養は</a:t>
            </a:r>
            <a:r>
              <a:rPr lang="en-US" altLang="ja-JP" sz="2400" dirty="0">
                <a:latin typeface="HGPｺﾞｼｯｸM" panose="020B0600000000000000" pitchFamily="50" charset="-128"/>
                <a:ea typeface="HGPｺﾞｼｯｸM" panose="020B0600000000000000" pitchFamily="50" charset="-128"/>
              </a:rPr>
              <a:t>(a)</a:t>
            </a:r>
            <a:r>
              <a:rPr lang="ja-JP" altLang="en-US" sz="2400" dirty="0">
                <a:latin typeface="HGPｺﾞｼｯｸM" panose="020B0600000000000000" pitchFamily="50" charset="-128"/>
                <a:ea typeface="HGPｺﾞｼｯｸM" panose="020B0600000000000000" pitchFamily="50" charset="-128"/>
              </a:rPr>
              <a:t>口腔及び摂食･嚥下機能、</a:t>
            </a:r>
            <a:r>
              <a:rPr lang="en-US" altLang="ja-JP" sz="2400" dirty="0">
                <a:latin typeface="HGPｺﾞｼｯｸM" panose="020B0600000000000000" pitchFamily="50" charset="-128"/>
                <a:ea typeface="HGPｺﾞｼｯｸM" panose="020B0600000000000000" pitchFamily="50" charset="-128"/>
              </a:rPr>
              <a:t>(b)</a:t>
            </a:r>
            <a:r>
              <a:rPr lang="ja-JP" altLang="en-US" sz="2400" dirty="0">
                <a:latin typeface="HGPｺﾞｼｯｸM" panose="020B0600000000000000" pitchFamily="50" charset="-128"/>
                <a:ea typeface="HGPｺﾞｼｯｸM" panose="020B0600000000000000" pitchFamily="50" charset="-128"/>
              </a:rPr>
              <a:t>生活機能の低下、</a:t>
            </a:r>
            <a:r>
              <a:rPr lang="en-US" altLang="ja-JP" sz="2400" dirty="0">
                <a:latin typeface="HGPｺﾞｼｯｸM" panose="020B0600000000000000" pitchFamily="50" charset="-128"/>
                <a:ea typeface="HGPｺﾞｼｯｸM" panose="020B0600000000000000" pitchFamily="50" charset="-128"/>
              </a:rPr>
              <a:t>(c)</a:t>
            </a:r>
            <a:r>
              <a:rPr lang="ja-JP" altLang="en-US" sz="2400" dirty="0">
                <a:latin typeface="HGPｺﾞｼｯｸM" panose="020B0600000000000000" pitchFamily="50" charset="-128"/>
                <a:ea typeface="HGPｺﾞｼｯｸM" panose="020B0600000000000000" pitchFamily="50" charset="-128"/>
              </a:rPr>
              <a:t>褥瘡、</a:t>
            </a:r>
            <a:r>
              <a:rPr lang="en-US" altLang="ja-JP" sz="2400" dirty="0">
                <a:latin typeface="HGPｺﾞｼｯｸM" panose="020B0600000000000000" pitchFamily="50" charset="-128"/>
                <a:ea typeface="HGPｺﾞｼｯｸM" panose="020B0600000000000000" pitchFamily="50" charset="-128"/>
              </a:rPr>
              <a:t>(d)</a:t>
            </a:r>
            <a:r>
              <a:rPr lang="ja-JP" altLang="en-US" sz="2400" dirty="0">
                <a:latin typeface="HGPｺﾞｼｯｸM" panose="020B0600000000000000" pitchFamily="50" charset="-128"/>
                <a:ea typeface="HGPｺﾞｼｯｸM" panose="020B0600000000000000" pitchFamily="50" charset="-128"/>
              </a:rPr>
              <a:t>食欲の低下、</a:t>
            </a:r>
            <a:r>
              <a:rPr lang="en-US" altLang="ja-JP" sz="2400" dirty="0">
                <a:latin typeface="HGPｺﾞｼｯｸM" panose="020B0600000000000000" pitchFamily="50" charset="-128"/>
                <a:ea typeface="HGPｺﾞｼｯｸM" panose="020B0600000000000000" pitchFamily="50" charset="-128"/>
              </a:rPr>
              <a:t>(e)</a:t>
            </a:r>
            <a:r>
              <a:rPr lang="ja-JP" altLang="en-US" sz="2400" dirty="0">
                <a:latin typeface="HGPｺﾞｼｯｸM" panose="020B0600000000000000" pitchFamily="50" charset="-128"/>
                <a:ea typeface="HGPｺﾞｼｯｸM" panose="020B0600000000000000" pitchFamily="50" charset="-128"/>
              </a:rPr>
              <a:t>閉じこもり、</a:t>
            </a:r>
            <a:r>
              <a:rPr lang="en-US" altLang="ja-JP" sz="2400" dirty="0">
                <a:latin typeface="HGPｺﾞｼｯｸM" panose="020B0600000000000000" pitchFamily="50" charset="-128"/>
                <a:ea typeface="HGPｺﾞｼｯｸM" panose="020B0600000000000000" pitchFamily="50" charset="-128"/>
              </a:rPr>
              <a:t>(f)</a:t>
            </a:r>
            <a:r>
              <a:rPr lang="ja-JP" altLang="en-US" sz="2400" dirty="0">
                <a:latin typeface="HGPｺﾞｼｯｸM" panose="020B0600000000000000" pitchFamily="50" charset="-128"/>
                <a:ea typeface="HGPｺﾞｼｯｸM" panose="020B0600000000000000" pitchFamily="50" charset="-128"/>
              </a:rPr>
              <a:t>認知症、</a:t>
            </a:r>
            <a:r>
              <a:rPr lang="en-US" altLang="ja-JP" sz="2400" dirty="0">
                <a:latin typeface="HGPｺﾞｼｯｸM" panose="020B0600000000000000" pitchFamily="50" charset="-128"/>
                <a:ea typeface="HGPｺﾞｼｯｸM" panose="020B0600000000000000" pitchFamily="50" charset="-128"/>
              </a:rPr>
              <a:t>(g)</a:t>
            </a:r>
            <a:r>
              <a:rPr lang="ja-JP" altLang="en-US" sz="2400" dirty="0">
                <a:latin typeface="HGPｺﾞｼｯｸM" panose="020B0600000000000000" pitchFamily="50" charset="-128"/>
                <a:ea typeface="HGPｺﾞｼｯｸM" panose="020B0600000000000000" pitchFamily="50" charset="-128"/>
              </a:rPr>
              <a:t>うつのリスクがある</a:t>
            </a:r>
            <a:endParaRPr lang="ja-JP" altLang="ja-JP" sz="2400" dirty="0">
              <a:latin typeface="HGPｺﾞｼｯｸM" panose="020B0600000000000000" pitchFamily="50" charset="-128"/>
              <a:ea typeface="HGPｺﾞｼｯｸM" panose="020B0600000000000000" pitchFamily="50" charset="-128"/>
            </a:endParaRPr>
          </a:p>
          <a:p>
            <a:pPr eaLnBrk="1" hangingPunct="1"/>
            <a:endParaRPr lang="ja-JP" altLang="en-US" sz="2800" dirty="0"/>
          </a:p>
        </p:txBody>
      </p:sp>
      <p:sp>
        <p:nvSpPr>
          <p:cNvPr id="90116" name="AutoShape 4"/>
          <p:cNvSpPr>
            <a:spLocks noChangeArrowheads="1"/>
          </p:cNvSpPr>
          <p:nvPr/>
        </p:nvSpPr>
        <p:spPr bwMode="auto">
          <a:xfrm>
            <a:off x="5084675" y="193195"/>
            <a:ext cx="3805237" cy="855663"/>
          </a:xfrm>
          <a:prstGeom prst="wedgeRectCallout">
            <a:avLst>
              <a:gd name="adj1" fmla="val -64845"/>
              <a:gd name="adj2" fmla="val -25309"/>
            </a:avLst>
          </a:prstGeom>
          <a:noFill/>
          <a:ln w="9525">
            <a:solidFill>
              <a:schemeClr val="tx1"/>
            </a:solidFill>
            <a:miter lim="800000"/>
            <a:headEnd/>
            <a:tailEnd/>
          </a:ln>
        </p:spPr>
        <p:txBody>
          <a:bodyPr anchor="ctr"/>
          <a:lstStyle/>
          <a:p>
            <a:r>
              <a:rPr lang="ja-JP" altLang="en-US" sz="2000" dirty="0">
                <a:solidFill>
                  <a:prstClr val="black"/>
                </a:solidFill>
                <a:ea typeface="HG丸ｺﾞｼｯｸM-PRO" pitchFamily="50" charset="-128"/>
              </a:rPr>
              <a:t>摂取する栄養量が低下すること</a:t>
            </a:r>
          </a:p>
          <a:p>
            <a:r>
              <a:rPr lang="ja-JP" altLang="en-US" sz="2000" dirty="0">
                <a:solidFill>
                  <a:prstClr val="black"/>
                </a:solidFill>
                <a:ea typeface="HG丸ｺﾞｼｯｸM-PRO" pitchFamily="50" charset="-128"/>
              </a:rPr>
              <a:t>あるいは低い栄養状態</a:t>
            </a:r>
          </a:p>
        </p:txBody>
      </p:sp>
      <p:sp>
        <p:nvSpPr>
          <p:cNvPr id="10" name="テキスト ボックス 4">
            <a:extLst>
              <a:ext uri="{FF2B5EF4-FFF2-40B4-BE49-F238E27FC236}">
                <a16:creationId xmlns:a16="http://schemas.microsoft.com/office/drawing/2014/main" id="{51A6AEB3-0E13-4FE0-BCEB-617B5DAA8F20}"/>
              </a:ext>
            </a:extLst>
          </p:cNvPr>
          <p:cNvSpPr txBox="1">
            <a:spLocks noChangeArrowheads="1"/>
          </p:cNvSpPr>
          <p:nvPr/>
        </p:nvSpPr>
        <p:spPr bwMode="auto">
          <a:xfrm>
            <a:off x="2465177" y="5748401"/>
            <a:ext cx="6503874" cy="646331"/>
          </a:xfrm>
          <a:prstGeom prst="rect">
            <a:avLst/>
          </a:prstGeom>
          <a:noFill/>
          <a:ln w="9525">
            <a:noFill/>
            <a:miter lim="800000"/>
            <a:headEnd/>
            <a:tailEnd/>
          </a:ln>
        </p:spPr>
        <p:txBody>
          <a:bodyPr wrap="square">
            <a:spAutoFit/>
          </a:bodyPr>
          <a:lstStyle/>
          <a:p>
            <a:pPr algn="l"/>
            <a:r>
              <a:rPr lang="ja-JP" altLang="en-US" sz="1800" dirty="0">
                <a:solidFill>
                  <a:prstClr val="black"/>
                </a:solidFill>
                <a:ea typeface="HG丸ｺﾞｼｯｸM-PRO" pitchFamily="50" charset="-128"/>
              </a:rPr>
              <a:t>（厚生労働省　「食べて元気にフレイル予防」、</a:t>
            </a:r>
            <a:endParaRPr lang="en-US" altLang="ja-JP" sz="1800" dirty="0">
              <a:solidFill>
                <a:prstClr val="black"/>
              </a:solidFill>
              <a:ea typeface="HG丸ｺﾞｼｯｸM-PRO" pitchFamily="50" charset="-128"/>
            </a:endParaRPr>
          </a:p>
          <a:p>
            <a:pPr algn="l"/>
            <a:r>
              <a:rPr lang="ja-JP" altLang="en-US" sz="1800" dirty="0">
                <a:solidFill>
                  <a:prstClr val="black"/>
                </a:solidFill>
                <a:ea typeface="HG丸ｺﾞｼｯｸM-PRO" pitchFamily="50" charset="-128"/>
              </a:rPr>
              <a:t>　　栄養改善マニュアル（改訂版）</a:t>
            </a:r>
            <a:r>
              <a:rPr lang="en-US" altLang="ja-JP" sz="1800" dirty="0">
                <a:solidFill>
                  <a:prstClr val="black"/>
                </a:solidFill>
                <a:ea typeface="HG丸ｺﾞｼｯｸM-PRO" pitchFamily="50" charset="-128"/>
              </a:rPr>
              <a:t>P.11</a:t>
            </a:r>
            <a:r>
              <a:rPr lang="ja-JP" altLang="en-US" sz="1800" dirty="0">
                <a:solidFill>
                  <a:prstClr val="black"/>
                </a:solidFill>
                <a:ea typeface="HG丸ｺﾞｼｯｸM-PRO" pitchFamily="50" charset="-128"/>
              </a:rPr>
              <a:t>　平成</a:t>
            </a:r>
            <a:r>
              <a:rPr lang="en-US" altLang="ja-JP" sz="1800" dirty="0">
                <a:solidFill>
                  <a:prstClr val="black"/>
                </a:solidFill>
                <a:ea typeface="HG丸ｺﾞｼｯｸM-PRO" pitchFamily="50" charset="-128"/>
              </a:rPr>
              <a:t>21</a:t>
            </a:r>
            <a:r>
              <a:rPr lang="ja-JP" altLang="en-US" sz="1800" dirty="0">
                <a:solidFill>
                  <a:prstClr val="black"/>
                </a:solidFill>
                <a:ea typeface="HG丸ｺﾞｼｯｸM-PRO" pitchFamily="50" charset="-128"/>
              </a:rPr>
              <a:t>年</a:t>
            </a:r>
            <a:r>
              <a:rPr lang="en-US" altLang="ja-JP" sz="1800" dirty="0">
                <a:solidFill>
                  <a:prstClr val="black"/>
                </a:solidFill>
                <a:ea typeface="HG丸ｺﾞｼｯｸM-PRO" pitchFamily="50" charset="-128"/>
              </a:rPr>
              <a:t>3</a:t>
            </a:r>
            <a:r>
              <a:rPr lang="ja-JP" altLang="en-US" sz="1800" dirty="0">
                <a:solidFill>
                  <a:prstClr val="black"/>
                </a:solidFill>
                <a:ea typeface="HG丸ｺﾞｼｯｸM-PRO" pitchFamily="50" charset="-128"/>
              </a:rPr>
              <a:t>月より）</a:t>
            </a:r>
          </a:p>
        </p:txBody>
      </p:sp>
    </p:spTree>
    <p:extLst>
      <p:ext uri="{BB962C8B-B14F-4D97-AF65-F5344CB8AC3E}">
        <p14:creationId xmlns:p14="http://schemas.microsoft.com/office/powerpoint/2010/main" val="24350821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タイトル 1"/>
          <p:cNvSpPr>
            <a:spLocks noGrp="1"/>
          </p:cNvSpPr>
          <p:nvPr>
            <p:ph type="title"/>
          </p:nvPr>
        </p:nvSpPr>
        <p:spPr>
          <a:xfrm>
            <a:off x="457200" y="642938"/>
            <a:ext cx="8229600" cy="1143000"/>
          </a:xfrm>
        </p:spPr>
        <p:txBody>
          <a:bodyPr/>
          <a:lstStyle/>
          <a:p>
            <a:r>
              <a:rPr lang="ja-JP" altLang="en-US" dirty="0"/>
              <a:t>傷・あざの状態</a:t>
            </a:r>
          </a:p>
        </p:txBody>
      </p:sp>
      <p:sp>
        <p:nvSpPr>
          <p:cNvPr id="92163" name="コンテンツ プレースホルダ 2"/>
          <p:cNvSpPr>
            <a:spLocks noGrp="1"/>
          </p:cNvSpPr>
          <p:nvPr>
            <p:ph idx="1"/>
          </p:nvPr>
        </p:nvSpPr>
        <p:spPr>
          <a:xfrm>
            <a:off x="214315" y="1928815"/>
            <a:ext cx="8643937" cy="4389437"/>
          </a:xfrm>
        </p:spPr>
        <p:txBody>
          <a:bodyPr/>
          <a:lstStyle/>
          <a:p>
            <a:r>
              <a:rPr lang="ja-JP" altLang="en-US" sz="2800" dirty="0"/>
              <a:t>外傷の「色」から、その外傷が受傷後どの程度の時間、もしくは日数を経過しているものかが判断できる。</a:t>
            </a:r>
            <a:endParaRPr lang="en-US" altLang="ja-JP" sz="2800" dirty="0"/>
          </a:p>
          <a:p>
            <a:pPr algn="r">
              <a:buFont typeface="Wingdings 2" pitchFamily="18" charset="2"/>
              <a:buNone/>
            </a:pPr>
            <a:r>
              <a:rPr lang="ja-JP" altLang="en-US" sz="1600" dirty="0"/>
              <a:t>　（河野朗久「傷痕の真実</a:t>
            </a:r>
            <a:r>
              <a:rPr lang="en-US" altLang="ja-JP" sz="1600" dirty="0"/>
              <a:t>―</a:t>
            </a:r>
            <a:r>
              <a:rPr lang="ja-JP" altLang="en-US" sz="1600" dirty="0"/>
              <a:t>監察医の見た児童虐待</a:t>
            </a:r>
            <a:r>
              <a:rPr lang="en-US" altLang="ja-JP" sz="1600" dirty="0"/>
              <a:t>―</a:t>
            </a:r>
            <a:r>
              <a:rPr lang="ja-JP" altLang="en-US" sz="1600" dirty="0">
                <a:latin typeface="HG丸ｺﾞｼｯｸM-PRO" pitchFamily="50" charset="-128"/>
              </a:rPr>
              <a:t>」</a:t>
            </a:r>
            <a:r>
              <a:rPr lang="en-US" altLang="ja-JP" sz="1600" dirty="0">
                <a:latin typeface="HG丸ｺﾞｼｯｸM-PRO" pitchFamily="50" charset="-128"/>
              </a:rPr>
              <a:t>2008</a:t>
            </a:r>
            <a:r>
              <a:rPr lang="en-US" altLang="ja-JP" sz="1600" dirty="0"/>
              <a:t>,</a:t>
            </a:r>
            <a:r>
              <a:rPr lang="ja-JP" altLang="en-US" sz="1600" dirty="0"/>
              <a:t>新興医学出版を参考）</a:t>
            </a:r>
            <a:endParaRPr lang="en-US" altLang="ja-JP" sz="16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r>
              <a:rPr lang="en-US" altLang="ja-JP" sz="2400" dirty="0"/>
              <a:t>※</a:t>
            </a:r>
            <a:r>
              <a:rPr lang="ja-JP" altLang="en-US" sz="2400" dirty="0">
                <a:latin typeface="HG丸ｺﾞｼｯｸM-PRO" pitchFamily="50" charset="-128"/>
              </a:rPr>
              <a:t>疾病や栄養状況、服薬状況、体質等、個人の身体状況により「外傷の色と経過日数」の関係は異なることに注意。</a:t>
            </a:r>
            <a:endParaRPr lang="en-US" altLang="ja-JP" sz="2400" dirty="0"/>
          </a:p>
          <a:p>
            <a:pPr>
              <a:buFont typeface="Wingdings 2" pitchFamily="18" charset="2"/>
              <a:buNone/>
            </a:pPr>
            <a:endParaRPr lang="ja-JP" altLang="en-US" sz="1800" dirty="0"/>
          </a:p>
        </p:txBody>
      </p:sp>
      <p:sp>
        <p:nvSpPr>
          <p:cNvPr id="92194" name="テキスト ボックス 4"/>
          <p:cNvSpPr txBox="1">
            <a:spLocks noChangeArrowheads="1"/>
          </p:cNvSpPr>
          <p:nvPr/>
        </p:nvSpPr>
        <p:spPr bwMode="auto">
          <a:xfrm>
            <a:off x="4857752" y="4714886"/>
            <a:ext cx="4500562" cy="371475"/>
          </a:xfrm>
          <a:prstGeom prst="rect">
            <a:avLst/>
          </a:prstGeom>
          <a:noFill/>
          <a:ln w="9525">
            <a:noFill/>
            <a:miter lim="800000"/>
            <a:headEnd/>
            <a:tailEnd/>
          </a:ln>
        </p:spPr>
        <p:txBody>
          <a:bodyPr>
            <a:spAutoFit/>
          </a:bodyPr>
          <a:lstStyle/>
          <a:p>
            <a:pPr algn="l"/>
            <a:r>
              <a:rPr lang="ja-JP" altLang="en-US" sz="1800" dirty="0">
                <a:solidFill>
                  <a:prstClr val="black"/>
                </a:solidFill>
                <a:ea typeface="HG丸ｺﾞｼｯｸM-PRO" pitchFamily="50" charset="-128"/>
              </a:rPr>
              <a:t>（</a:t>
            </a:r>
            <a:r>
              <a:rPr lang="en-US" altLang="ja-JP" sz="1800" dirty="0">
                <a:solidFill>
                  <a:prstClr val="black"/>
                </a:solidFill>
                <a:ea typeface="HG丸ｺﾞｼｯｸM-PRO" pitchFamily="50" charset="-128"/>
              </a:rPr>
              <a:t>Peter </a:t>
            </a:r>
            <a:r>
              <a:rPr lang="en-US" altLang="ja-JP" sz="1800" dirty="0" err="1">
                <a:solidFill>
                  <a:prstClr val="black"/>
                </a:solidFill>
                <a:ea typeface="HG丸ｺﾞｼｯｸM-PRO" pitchFamily="50" charset="-128"/>
              </a:rPr>
              <a:t>Decalmer</a:t>
            </a:r>
            <a:r>
              <a:rPr lang="en-US" altLang="ja-JP" sz="1800" dirty="0">
                <a:solidFill>
                  <a:prstClr val="black"/>
                </a:solidFill>
                <a:ea typeface="HG丸ｺﾞｼｯｸM-PRO" pitchFamily="50" charset="-128"/>
              </a:rPr>
              <a:t> 1993</a:t>
            </a:r>
            <a:r>
              <a:rPr lang="ja-JP" altLang="en-US" sz="1800" dirty="0">
                <a:solidFill>
                  <a:prstClr val="black"/>
                </a:solidFill>
                <a:ea typeface="HG丸ｺﾞｼｯｸM-PRO" pitchFamily="50" charset="-128"/>
              </a:rPr>
              <a:t>を参考に作成）</a:t>
            </a:r>
          </a:p>
        </p:txBody>
      </p:sp>
      <p:graphicFrame>
        <p:nvGraphicFramePr>
          <p:cNvPr id="7" name="コンテンツ プレースホルダ 3"/>
          <p:cNvGraphicFramePr>
            <a:graphicFrameLocks/>
          </p:cNvGraphicFramePr>
          <p:nvPr/>
        </p:nvGraphicFramePr>
        <p:xfrm>
          <a:off x="285750" y="3789040"/>
          <a:ext cx="8489952" cy="731838"/>
        </p:xfrm>
        <a:graphic>
          <a:graphicData uri="http://schemas.openxmlformats.org/drawingml/2006/table">
            <a:tbl>
              <a:tblPr firstRow="1" bandRow="1">
                <a:tableStyleId>{00A15C55-8517-42AA-B614-E9B94910E393}</a:tableStyleId>
              </a:tblPr>
              <a:tblGrid>
                <a:gridCol w="1414992">
                  <a:extLst>
                    <a:ext uri="{9D8B030D-6E8A-4147-A177-3AD203B41FA5}">
                      <a16:colId xmlns:a16="http://schemas.microsoft.com/office/drawing/2014/main" val="20000"/>
                    </a:ext>
                  </a:extLst>
                </a:gridCol>
                <a:gridCol w="1414992">
                  <a:extLst>
                    <a:ext uri="{9D8B030D-6E8A-4147-A177-3AD203B41FA5}">
                      <a16:colId xmlns:a16="http://schemas.microsoft.com/office/drawing/2014/main" val="20001"/>
                    </a:ext>
                  </a:extLst>
                </a:gridCol>
                <a:gridCol w="1414992">
                  <a:extLst>
                    <a:ext uri="{9D8B030D-6E8A-4147-A177-3AD203B41FA5}">
                      <a16:colId xmlns:a16="http://schemas.microsoft.com/office/drawing/2014/main" val="20002"/>
                    </a:ext>
                  </a:extLst>
                </a:gridCol>
                <a:gridCol w="1414992">
                  <a:extLst>
                    <a:ext uri="{9D8B030D-6E8A-4147-A177-3AD203B41FA5}">
                      <a16:colId xmlns:a16="http://schemas.microsoft.com/office/drawing/2014/main" val="20003"/>
                    </a:ext>
                  </a:extLst>
                </a:gridCol>
                <a:gridCol w="1414992">
                  <a:extLst>
                    <a:ext uri="{9D8B030D-6E8A-4147-A177-3AD203B41FA5}">
                      <a16:colId xmlns:a16="http://schemas.microsoft.com/office/drawing/2014/main" val="20004"/>
                    </a:ext>
                  </a:extLst>
                </a:gridCol>
                <a:gridCol w="1414992">
                  <a:extLst>
                    <a:ext uri="{9D8B030D-6E8A-4147-A177-3AD203B41FA5}">
                      <a16:colId xmlns:a16="http://schemas.microsoft.com/office/drawing/2014/main" val="20005"/>
                    </a:ext>
                  </a:extLst>
                </a:gridCol>
              </a:tblGrid>
              <a:tr h="365919">
                <a:tc>
                  <a:txBody>
                    <a:bodyPr/>
                    <a:lstStyle/>
                    <a:p>
                      <a:pPr algn="ctr"/>
                      <a:r>
                        <a:rPr kumimoji="1" lang="ja-JP" altLang="en-US" sz="1800" dirty="0"/>
                        <a:t>経過日数</a:t>
                      </a:r>
                      <a:endParaRPr kumimoji="1" lang="en-US" altLang="ja-JP" sz="1800" dirty="0"/>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0</a:t>
                      </a:r>
                      <a:r>
                        <a:rPr kumimoji="1" lang="ja-JP" altLang="en-US" sz="1800" dirty="0"/>
                        <a:t>－</a:t>
                      </a:r>
                      <a:r>
                        <a:rPr kumimoji="1" lang="en-US" altLang="ja-JP" sz="1800" dirty="0"/>
                        <a:t>5</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5</a:t>
                      </a:r>
                      <a:r>
                        <a:rPr kumimoji="1" lang="ja-JP" altLang="en-US" sz="1800" dirty="0"/>
                        <a:t>－</a:t>
                      </a:r>
                      <a:r>
                        <a:rPr kumimoji="1" lang="en-US" altLang="ja-JP" sz="1800" dirty="0"/>
                        <a:t>7</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7</a:t>
                      </a:r>
                      <a:r>
                        <a:rPr kumimoji="1" lang="ja-JP" altLang="en-US" sz="1800" dirty="0"/>
                        <a:t>－</a:t>
                      </a:r>
                      <a:r>
                        <a:rPr kumimoji="1" lang="en-US" altLang="ja-JP" sz="1800" dirty="0"/>
                        <a:t>10</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1</a:t>
                      </a:r>
                      <a:r>
                        <a:rPr kumimoji="1" lang="ja-JP" altLang="en-US" sz="1800" dirty="0"/>
                        <a:t>－</a:t>
                      </a:r>
                      <a:r>
                        <a:rPr kumimoji="1" lang="en-US" altLang="ja-JP" sz="1800" dirty="0"/>
                        <a:t>14</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2</a:t>
                      </a:r>
                      <a:r>
                        <a:rPr kumimoji="1" lang="ja-JP" altLang="en-US" sz="1800" dirty="0"/>
                        <a:t>－</a:t>
                      </a:r>
                      <a:r>
                        <a:rPr kumimoji="1" lang="en-US" altLang="ja-JP" sz="1800" dirty="0"/>
                        <a:t>7</a:t>
                      </a:r>
                      <a:r>
                        <a:rPr kumimoji="1" lang="ja-JP" altLang="en-US" sz="1800" dirty="0"/>
                        <a:t>週間</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5919">
                <a:tc>
                  <a:txBody>
                    <a:bodyPr/>
                    <a:lstStyle/>
                    <a:p>
                      <a:pPr algn="ctr"/>
                      <a:r>
                        <a:rPr kumimoji="1" lang="ja-JP" altLang="en-US" sz="1800" b="1" dirty="0"/>
                        <a:t>色の推移等</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dirty="0"/>
                        <a:t>赤－青</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0082"/>
                        </a:gs>
                        <a:gs pos="30000">
                          <a:srgbClr val="66008F"/>
                        </a:gs>
                        <a:gs pos="64999">
                          <a:srgbClr val="BA0066"/>
                        </a:gs>
                        <a:gs pos="89999">
                          <a:srgbClr val="FF0000"/>
                        </a:gs>
                        <a:gs pos="100000">
                          <a:srgbClr val="FF8200"/>
                        </a:gs>
                      </a:gsLst>
                      <a:lin ang="10800000" scaled="1"/>
                      <a:tileRect/>
                    </a:gradFill>
                  </a:tcPr>
                </a:tc>
                <a:tc>
                  <a:txBody>
                    <a:bodyPr/>
                    <a:lstStyle/>
                    <a:p>
                      <a:pPr algn="ctr"/>
                      <a:r>
                        <a:rPr kumimoji="1" lang="ja-JP" altLang="en-US" sz="1800" b="1" dirty="0"/>
                        <a:t>緑</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DDEBCF"/>
                        </a:gs>
                        <a:gs pos="50000">
                          <a:srgbClr val="9CB86E"/>
                        </a:gs>
                        <a:gs pos="100000">
                          <a:srgbClr val="156B13"/>
                        </a:gs>
                      </a:gsLst>
                      <a:lin ang="0" scaled="1"/>
                      <a:tileRect/>
                    </a:gradFill>
                  </a:tcPr>
                </a:tc>
                <a:tc>
                  <a:txBody>
                    <a:bodyPr/>
                    <a:lstStyle/>
                    <a:p>
                      <a:pPr algn="ctr"/>
                      <a:r>
                        <a:rPr kumimoji="1" lang="ja-JP" altLang="en-US" sz="1800" b="1" dirty="0"/>
                        <a:t>黄色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50000">
                          <a:srgbClr val="FFC000"/>
                        </a:gs>
                        <a:gs pos="100000">
                          <a:srgbClr val="156B13"/>
                        </a:gs>
                      </a:gsLst>
                      <a:lin ang="10800000" scaled="1"/>
                      <a:tileRect/>
                    </a:gradFill>
                  </a:tcPr>
                </a:tc>
                <a:tc>
                  <a:txBody>
                    <a:bodyPr/>
                    <a:lstStyle/>
                    <a:p>
                      <a:pPr algn="ctr"/>
                      <a:r>
                        <a:rPr kumimoji="1" lang="ja-JP" altLang="en-US" sz="1800" b="1" dirty="0"/>
                        <a:t>茶色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96633"/>
                        </a:gs>
                        <a:gs pos="30000">
                          <a:srgbClr val="D49E6C"/>
                        </a:gs>
                        <a:gs pos="70000">
                          <a:srgbClr val="A65528"/>
                        </a:gs>
                        <a:gs pos="100000">
                          <a:srgbClr val="663012"/>
                        </a:gs>
                      </a:gsLst>
                      <a:lin ang="0" scaled="1"/>
                      <a:tileRect/>
                    </a:gradFill>
                  </a:tcPr>
                </a:tc>
                <a:tc>
                  <a:txBody>
                    <a:bodyPr/>
                    <a:lstStyle/>
                    <a:p>
                      <a:pPr algn="ctr"/>
                      <a:r>
                        <a:rPr kumimoji="1" lang="ja-JP" altLang="en-US" sz="1800" b="1" dirty="0"/>
                        <a:t>軽快</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EFD1"/>
                        </a:gs>
                        <a:gs pos="64999">
                          <a:srgbClr val="F0EBD5"/>
                        </a:gs>
                        <a:gs pos="100000">
                          <a:srgbClr val="D1C39F"/>
                        </a:gs>
                      </a:gsLst>
                      <a:lin ang="600000" scaled="0"/>
                      <a:tileRect/>
                    </a:gradFill>
                  </a:tcPr>
                </a:tc>
                <a:extLst>
                  <a:ext uri="{0D108BD9-81ED-4DB2-BD59-A6C34878D82A}">
                    <a16:rowId xmlns:a16="http://schemas.microsoft.com/office/drawing/2014/main" val="10001"/>
                  </a:ext>
                </a:extLst>
              </a:tr>
            </a:tbl>
          </a:graphicData>
        </a:graphic>
      </p:graphicFrame>
      <p:sp>
        <p:nvSpPr>
          <p:cNvPr id="10" name="円形吹き出し 9"/>
          <p:cNvSpPr/>
          <p:nvPr/>
        </p:nvSpPr>
        <p:spPr>
          <a:xfrm>
            <a:off x="5679285" y="336429"/>
            <a:ext cx="2925165" cy="1477169"/>
          </a:xfrm>
          <a:prstGeom prst="wedgeEllipseCallout">
            <a:avLst>
              <a:gd name="adj1" fmla="val -59233"/>
              <a:gd name="adj2" fmla="val 348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b="1" dirty="0">
                <a:solidFill>
                  <a:prstClr val="black"/>
                </a:solidFill>
                <a:latin typeface="HG丸ｺﾞｼｯｸM-PRO" pitchFamily="50" charset="-128"/>
                <a:ea typeface="HG丸ｺﾞｼｯｸM-PRO" pitchFamily="50" charset="-128"/>
              </a:rPr>
              <a:t>　　　　注意</a:t>
            </a:r>
            <a:endParaRPr lang="en-US" altLang="ja-JP" sz="1600" b="1" dirty="0">
              <a:solidFill>
                <a:prstClr val="black"/>
              </a:solidFill>
              <a:latin typeface="HG丸ｺﾞｼｯｸM-PRO" pitchFamily="50" charset="-128"/>
              <a:ea typeface="HG丸ｺﾞｼｯｸM-PRO" pitchFamily="50" charset="-128"/>
            </a:endParaRPr>
          </a:p>
          <a:p>
            <a:pPr algn="l">
              <a:defRPr/>
            </a:pPr>
            <a:r>
              <a:rPr lang="ja-JP" altLang="en-US" sz="1600" b="1" dirty="0">
                <a:solidFill>
                  <a:prstClr val="black"/>
                </a:solidFill>
                <a:latin typeface="HG丸ｺﾞｼｯｸM-PRO" pitchFamily="50" charset="-128"/>
                <a:ea typeface="HG丸ｺﾞｼｯｸM-PRO" pitchFamily="50" charset="-128"/>
              </a:rPr>
              <a:t>飲んでいる薬によっても「あざ」の出方は異なります。</a:t>
            </a:r>
          </a:p>
        </p:txBody>
      </p:sp>
      <p:pic>
        <p:nvPicPr>
          <p:cNvPr id="11" name="Picture 2" descr="C:\Users\sinzai173\Desktop\sozai-b027-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7652" y="502321"/>
            <a:ext cx="33178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93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7" name="Rectangle 3"/>
          <p:cNvSpPr>
            <a:spLocks noGrp="1"/>
          </p:cNvSpPr>
          <p:nvPr>
            <p:ph idx="1"/>
          </p:nvPr>
        </p:nvSpPr>
        <p:spPr>
          <a:xfrm>
            <a:off x="231989" y="1341000"/>
            <a:ext cx="8680022" cy="4968000"/>
          </a:xfrm>
        </p:spPr>
        <p:txBody>
          <a:bodyPr>
            <a:normAutofit fontScale="92500" lnSpcReduction="20000"/>
          </a:bodyPr>
          <a:lstStyle/>
          <a:p>
            <a:pPr>
              <a:lnSpc>
                <a:spcPct val="90000"/>
              </a:lnSpc>
            </a:pPr>
            <a:r>
              <a:rPr lang="ja-JP" altLang="en-US" sz="2800" dirty="0"/>
              <a:t>写真に撮る場合</a:t>
            </a:r>
            <a:endParaRPr lang="en-US" altLang="ja-JP" sz="2800" dirty="0"/>
          </a:p>
          <a:p>
            <a:pPr marL="0" indent="0">
              <a:lnSpc>
                <a:spcPct val="90000"/>
              </a:lnSpc>
              <a:buNone/>
            </a:pPr>
            <a:r>
              <a:rPr lang="ja-JP" altLang="en-US" dirty="0"/>
              <a:t>　・</a:t>
            </a:r>
            <a:r>
              <a:rPr lang="ja-JP" altLang="en-US" sz="2400" dirty="0"/>
              <a:t>本人の了承を得ることが原則</a:t>
            </a:r>
            <a:endParaRPr lang="en-US" altLang="ja-JP" sz="2400" dirty="0"/>
          </a:p>
          <a:p>
            <a:pPr marL="0" indent="0">
              <a:lnSpc>
                <a:spcPct val="90000"/>
              </a:lnSpc>
              <a:buNone/>
            </a:pPr>
            <a:r>
              <a:rPr lang="ja-JP" altLang="en-US" sz="2400" dirty="0"/>
              <a:t>　・本人の了承が得られそうでも、養護者に「写真を撮ら</a:t>
            </a:r>
            <a:endParaRPr lang="en-US" altLang="ja-JP" sz="2400" dirty="0"/>
          </a:p>
          <a:p>
            <a:pPr marL="0" indent="0">
              <a:lnSpc>
                <a:spcPct val="90000"/>
              </a:lnSpc>
              <a:buNone/>
            </a:pPr>
            <a:r>
              <a:rPr lang="ja-JP" altLang="en-US" sz="2400" dirty="0"/>
              <a:t>　　れた」等と伝えることが予測される場合は要注意</a:t>
            </a:r>
            <a:endParaRPr lang="en-US" altLang="ja-JP" sz="2400" dirty="0"/>
          </a:p>
          <a:p>
            <a:pPr marL="0" indent="0">
              <a:lnSpc>
                <a:spcPct val="90000"/>
              </a:lnSpc>
              <a:buNone/>
            </a:pPr>
            <a:r>
              <a:rPr lang="ja-JP" altLang="en-US" sz="2400" dirty="0"/>
              <a:t>　・デジタルカメラよりフィルムカメラの方が良い</a:t>
            </a:r>
            <a:endParaRPr lang="en-US" altLang="ja-JP" sz="2400" dirty="0"/>
          </a:p>
          <a:p>
            <a:pPr marL="0" indent="0">
              <a:lnSpc>
                <a:spcPct val="90000"/>
              </a:lnSpc>
              <a:buNone/>
            </a:pPr>
            <a:r>
              <a:rPr lang="ja-JP" altLang="en-US" sz="2400" dirty="0"/>
              <a:t>　・データの保存、取扱いに注意</a:t>
            </a:r>
            <a:endParaRPr lang="en-US" altLang="ja-JP" dirty="0"/>
          </a:p>
          <a:p>
            <a:pPr marL="0" indent="0">
              <a:lnSpc>
                <a:spcPct val="90000"/>
              </a:lnSpc>
              <a:buNone/>
            </a:pPr>
            <a:endParaRPr lang="en-US" altLang="ja-JP" sz="900" dirty="0"/>
          </a:p>
          <a:p>
            <a:pPr>
              <a:lnSpc>
                <a:spcPct val="90000"/>
              </a:lnSpc>
            </a:pPr>
            <a:r>
              <a:rPr lang="ja-JP" altLang="en-US" sz="2800" dirty="0"/>
              <a:t>画を描く場合</a:t>
            </a:r>
            <a:endParaRPr lang="en-US" altLang="ja-JP" sz="2800" dirty="0"/>
          </a:p>
          <a:p>
            <a:pPr marL="0" indent="0">
              <a:lnSpc>
                <a:spcPct val="90000"/>
              </a:lnSpc>
              <a:buNone/>
            </a:pPr>
            <a:r>
              <a:rPr lang="ja-JP" altLang="en-US" sz="2400" dirty="0"/>
              <a:t>    ・身体図などを使用して部位を正確に</a:t>
            </a:r>
            <a:endParaRPr lang="en-US" altLang="ja-JP" sz="2400" dirty="0"/>
          </a:p>
          <a:p>
            <a:pPr marL="0" indent="0">
              <a:lnSpc>
                <a:spcPct val="90000"/>
              </a:lnSpc>
              <a:buNone/>
            </a:pPr>
            <a:r>
              <a:rPr lang="en-US" altLang="ja-JP" sz="2400" dirty="0"/>
              <a:t>    </a:t>
            </a:r>
            <a:r>
              <a:rPr lang="ja-JP" altLang="en-US" sz="2400" dirty="0"/>
              <a:t>・形状、長さ、範囲、色などを詳細に</a:t>
            </a:r>
            <a:endParaRPr lang="en-US" altLang="ja-JP" sz="2400" dirty="0"/>
          </a:p>
          <a:p>
            <a:pPr marL="0" indent="0">
              <a:lnSpc>
                <a:spcPct val="90000"/>
              </a:lnSpc>
              <a:buNone/>
            </a:pPr>
            <a:r>
              <a:rPr lang="ja-JP" altLang="en-US" sz="2400" dirty="0"/>
              <a:t>　・医療職の記載であるとなお良い</a:t>
            </a:r>
            <a:endParaRPr lang="en-US" altLang="ja-JP" sz="2400" dirty="0"/>
          </a:p>
          <a:p>
            <a:pPr marL="0" indent="0">
              <a:lnSpc>
                <a:spcPct val="90000"/>
              </a:lnSpc>
              <a:buNone/>
            </a:pPr>
            <a:endParaRPr lang="en-US" altLang="ja-JP" sz="800" dirty="0"/>
          </a:p>
          <a:p>
            <a:pPr>
              <a:lnSpc>
                <a:spcPct val="90000"/>
              </a:lnSpc>
            </a:pPr>
            <a:r>
              <a:rPr lang="ja-JP" altLang="en-US" sz="2800" dirty="0"/>
              <a:t>言語での記録の場合</a:t>
            </a:r>
            <a:endParaRPr lang="en-US" altLang="ja-JP" sz="2800" dirty="0"/>
          </a:p>
          <a:p>
            <a:pPr marL="0" indent="0">
              <a:lnSpc>
                <a:spcPct val="90000"/>
              </a:lnSpc>
              <a:buNone/>
            </a:pPr>
            <a:r>
              <a:rPr lang="ja-JP" altLang="en-US" sz="2400" dirty="0"/>
              <a:t>　・ありのままに「　　　　」で生の言葉を記録する</a:t>
            </a:r>
            <a:endParaRPr lang="en-US" altLang="ja-JP" sz="2400" dirty="0"/>
          </a:p>
        </p:txBody>
      </p:sp>
      <p:sp>
        <p:nvSpPr>
          <p:cNvPr id="5" name="タイトル 1"/>
          <p:cNvSpPr txBox="1">
            <a:spLocks/>
          </p:cNvSpPr>
          <p:nvPr/>
        </p:nvSpPr>
        <p:spPr bwMode="auto">
          <a:xfrm>
            <a:off x="539272" y="236133"/>
            <a:ext cx="8229600" cy="86409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kumimoji="1" sz="5000" kern="1200" baseline="0">
                <a:solidFill>
                  <a:schemeClr val="tx2"/>
                </a:solidFill>
                <a:latin typeface="HG丸ｺﾞｼｯｸM-PRO" pitchFamily="50" charset="-128"/>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rPr>
              <a:t>記録のポイント</a:t>
            </a:r>
          </a:p>
        </p:txBody>
      </p:sp>
    </p:spTree>
    <p:extLst>
      <p:ext uri="{BB962C8B-B14F-4D97-AF65-F5344CB8AC3E}">
        <p14:creationId xmlns:p14="http://schemas.microsoft.com/office/powerpoint/2010/main" val="27836796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タイトル 2"/>
          <p:cNvSpPr>
            <a:spLocks noGrp="1"/>
          </p:cNvSpPr>
          <p:nvPr>
            <p:ph type="title"/>
          </p:nvPr>
        </p:nvSpPr>
        <p:spPr>
          <a:xfrm>
            <a:off x="306000" y="405000"/>
            <a:ext cx="8531999" cy="1143000"/>
          </a:xfrm>
        </p:spPr>
        <p:txBody>
          <a:bodyPr>
            <a:normAutofit/>
          </a:bodyPr>
          <a:lstStyle/>
          <a:p>
            <a:r>
              <a:rPr lang="ja-JP" altLang="en-US" sz="3200" dirty="0"/>
              <a:t>サービス担当者会議と虐待対応ケース会議の違い</a:t>
            </a:r>
          </a:p>
        </p:txBody>
      </p:sp>
      <p:sp>
        <p:nvSpPr>
          <p:cNvPr id="111619" name="コンテンツ プレースホルダ 3"/>
          <p:cNvSpPr>
            <a:spLocks noGrp="1"/>
          </p:cNvSpPr>
          <p:nvPr>
            <p:ph idx="1"/>
          </p:nvPr>
        </p:nvSpPr>
        <p:spPr>
          <a:xfrm>
            <a:off x="457200" y="1845000"/>
            <a:ext cx="8229600" cy="4391025"/>
          </a:xfrm>
        </p:spPr>
        <p:txBody>
          <a:bodyPr>
            <a:normAutofit lnSpcReduction="10000"/>
          </a:bodyPr>
          <a:lstStyle/>
          <a:p>
            <a:r>
              <a:rPr lang="ja-JP" altLang="en-US" sz="3200" dirty="0"/>
              <a:t>サービス担当者会議</a:t>
            </a:r>
            <a:endParaRPr lang="en-US" altLang="ja-JP" sz="3200" dirty="0"/>
          </a:p>
          <a:p>
            <a:pPr lvl="1"/>
            <a:r>
              <a:rPr lang="ja-JP" altLang="en-US" sz="2800" dirty="0"/>
              <a:t>利用者と事業者との</a:t>
            </a:r>
            <a:r>
              <a:rPr lang="ja-JP" altLang="en-US" sz="2800" dirty="0">
                <a:solidFill>
                  <a:srgbClr val="FF0000"/>
                </a:solidFill>
              </a:rPr>
              <a:t>「契約」に基づいて</a:t>
            </a:r>
            <a:r>
              <a:rPr lang="ja-JP" altLang="en-US" sz="2800" dirty="0"/>
              <a:t>立てられるケアプランに基づく</a:t>
            </a:r>
            <a:endParaRPr lang="en-US" altLang="ja-JP" sz="2800" dirty="0"/>
          </a:p>
          <a:p>
            <a:pPr lvl="2"/>
            <a:r>
              <a:rPr lang="ja-JP" altLang="en-US" sz="2400" dirty="0">
                <a:solidFill>
                  <a:srgbClr val="FF0000"/>
                </a:solidFill>
              </a:rPr>
              <a:t>利用者や介護する御家族の出席を基本</a:t>
            </a:r>
            <a:r>
              <a:rPr lang="ja-JP" altLang="en-US" sz="2400" dirty="0"/>
              <a:t>とし、その</a:t>
            </a:r>
            <a:r>
              <a:rPr lang="ja-JP" altLang="en-US" sz="2400" dirty="0">
                <a:solidFill>
                  <a:srgbClr val="FF0000"/>
                </a:solidFill>
              </a:rPr>
              <a:t>意向</a:t>
            </a:r>
            <a:r>
              <a:rPr lang="ja-JP" altLang="en-US" sz="2400" dirty="0"/>
              <a:t>に基づいて、プラン内容を決定していく</a:t>
            </a:r>
            <a:endParaRPr lang="en-US" altLang="ja-JP" sz="2400" dirty="0"/>
          </a:p>
          <a:p>
            <a:r>
              <a:rPr lang="ja-JP" altLang="en-US" sz="3200" dirty="0"/>
              <a:t>虐待対応ケース会議</a:t>
            </a:r>
            <a:endParaRPr lang="en-US" altLang="ja-JP" sz="3200" dirty="0"/>
          </a:p>
          <a:p>
            <a:pPr lvl="1"/>
            <a:r>
              <a:rPr lang="ja-JP" altLang="en-US" sz="2800" dirty="0"/>
              <a:t>高齢者虐待防止法の</a:t>
            </a:r>
            <a:r>
              <a:rPr lang="ja-JP" altLang="en-US" sz="2800" dirty="0">
                <a:solidFill>
                  <a:srgbClr val="0000FF"/>
                </a:solidFill>
              </a:rPr>
              <a:t>「法的責務」基づいて</a:t>
            </a:r>
            <a:r>
              <a:rPr lang="ja-JP" altLang="en-US" sz="2800" dirty="0"/>
              <a:t>立てられる支援計画について話し合う</a:t>
            </a:r>
            <a:endParaRPr lang="en-US" altLang="ja-JP" sz="2800" dirty="0"/>
          </a:p>
          <a:p>
            <a:pPr lvl="2"/>
            <a:r>
              <a:rPr lang="ja-JP" altLang="en-US" sz="2400" dirty="0"/>
              <a:t>虐待を解消するための</a:t>
            </a:r>
            <a:r>
              <a:rPr lang="ja-JP" altLang="en-US" sz="2400" dirty="0">
                <a:solidFill>
                  <a:srgbClr val="0000FF"/>
                </a:solidFill>
              </a:rPr>
              <a:t>課題に着目</a:t>
            </a:r>
            <a:r>
              <a:rPr lang="ja-JP" altLang="en-US" sz="2400" dirty="0"/>
              <a:t>し、関係する機関の具体的行動計画を策定する（</a:t>
            </a:r>
            <a:r>
              <a:rPr lang="ja-JP" altLang="en-US" sz="2400" dirty="0">
                <a:solidFill>
                  <a:srgbClr val="0000FF"/>
                </a:solidFill>
              </a:rPr>
              <a:t>会議には原則、本人も家族も出席しない</a:t>
            </a:r>
            <a:r>
              <a:rPr lang="ja-JP" altLang="en-US" sz="2400" dirty="0"/>
              <a:t>）</a:t>
            </a:r>
            <a:endParaRPr lang="en-US" altLang="ja-JP" sz="2400" dirty="0"/>
          </a:p>
        </p:txBody>
      </p:sp>
    </p:spTree>
    <p:extLst>
      <p:ext uri="{BB962C8B-B14F-4D97-AF65-F5344CB8AC3E}">
        <p14:creationId xmlns:p14="http://schemas.microsoft.com/office/powerpoint/2010/main" val="23515763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365291" y="404812"/>
            <a:ext cx="8382709" cy="1152188"/>
          </a:xfrm>
        </p:spPr>
        <p:txBody>
          <a:bodyPr/>
          <a:lstStyle/>
          <a:p>
            <a:pPr eaLnBrk="1" hangingPunct="1"/>
            <a:r>
              <a:rPr lang="ja-JP" altLang="en-US" sz="3200" dirty="0"/>
              <a:t>ケアマネジャーや介護サービス事業者等と</a:t>
            </a:r>
            <a:br>
              <a:rPr lang="ja-JP" altLang="en-US" sz="3200" dirty="0"/>
            </a:br>
            <a:r>
              <a:rPr lang="ja-JP" altLang="en-US" sz="3200" dirty="0"/>
              <a:t>　　　地域包括支援センターの役割の違い</a:t>
            </a:r>
          </a:p>
        </p:txBody>
      </p:sp>
      <p:sp>
        <p:nvSpPr>
          <p:cNvPr id="82947" name="Rectangle 3"/>
          <p:cNvSpPr>
            <a:spLocks noGrp="1" noChangeArrowheads="1"/>
          </p:cNvSpPr>
          <p:nvPr>
            <p:ph idx="1"/>
          </p:nvPr>
        </p:nvSpPr>
        <p:spPr>
          <a:xfrm>
            <a:off x="180975" y="1917312"/>
            <a:ext cx="8782050" cy="4103688"/>
          </a:xfrm>
        </p:spPr>
        <p:txBody>
          <a:bodyPr>
            <a:normAutofit lnSpcReduction="10000"/>
          </a:bodyPr>
          <a:lstStyle/>
          <a:p>
            <a:pPr eaLnBrk="1" hangingPunct="1"/>
            <a:r>
              <a:rPr lang="ja-JP" altLang="en-US" dirty="0"/>
              <a:t>ケアマネージャー等は、契約に基づいて関わり、高齢者の</a:t>
            </a:r>
            <a:r>
              <a:rPr lang="ja-JP" altLang="en-US" dirty="0">
                <a:solidFill>
                  <a:srgbClr val="FF3300"/>
                </a:solidFill>
              </a:rPr>
              <a:t>日常を支えるケア</a:t>
            </a:r>
            <a:r>
              <a:rPr lang="ja-JP" altLang="en-US" dirty="0"/>
              <a:t>を担当（虐待対応中もケアを担当）</a:t>
            </a:r>
          </a:p>
          <a:p>
            <a:pPr lvl="1" eaLnBrk="1" hangingPunct="1"/>
            <a:r>
              <a:rPr lang="ja-JP" altLang="en-US" sz="2000" dirty="0"/>
              <a:t>高齢者虐待防止法における発見努力義務・通報義務、支援協力及び連携の役割</a:t>
            </a:r>
            <a:endParaRPr lang="en-US" altLang="ja-JP" sz="2000" dirty="0"/>
          </a:p>
          <a:p>
            <a:pPr lvl="1" eaLnBrk="1" hangingPunct="1">
              <a:buFont typeface="Wingdings 2" pitchFamily="18" charset="2"/>
              <a:buNone/>
            </a:pPr>
            <a:endParaRPr lang="ja-JP" altLang="en-US" dirty="0"/>
          </a:p>
          <a:p>
            <a:pPr eaLnBrk="1" hangingPunct="1"/>
            <a:r>
              <a:rPr lang="ja-JP" altLang="en-US" dirty="0"/>
              <a:t>区市町村・地域包括支援センターは、高齢者虐待防止法の法的責任に基づいて関わり、</a:t>
            </a:r>
            <a:r>
              <a:rPr lang="ja-JP" altLang="en-US" dirty="0">
                <a:solidFill>
                  <a:srgbClr val="FF3300"/>
                </a:solidFill>
              </a:rPr>
              <a:t>虐待を解消するための支援</a:t>
            </a:r>
            <a:r>
              <a:rPr lang="ja-JP" altLang="en-US" dirty="0"/>
              <a:t>を担当（ピンポイントの関わり）</a:t>
            </a:r>
          </a:p>
          <a:p>
            <a:pPr lvl="1" eaLnBrk="1" hangingPunct="1"/>
            <a:r>
              <a:rPr lang="ja-JP" altLang="en-US" sz="2000" dirty="0"/>
              <a:t>虐待対応における事実確認、虐待の事実の有無や緊急性の判断、支援計画の策定は地域包括・区市町村の役割</a:t>
            </a:r>
          </a:p>
        </p:txBody>
      </p:sp>
    </p:spTree>
    <p:extLst>
      <p:ext uri="{BB962C8B-B14F-4D97-AF65-F5344CB8AC3E}">
        <p14:creationId xmlns:p14="http://schemas.microsoft.com/office/powerpoint/2010/main" val="2766457285"/>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8313" y="115888"/>
            <a:ext cx="8229600" cy="969962"/>
          </a:xfrm>
        </p:spPr>
        <p:txBody>
          <a:bodyPr>
            <a:normAutofit fontScale="90000"/>
          </a:bodyPr>
          <a:lstStyle/>
          <a:p>
            <a:pPr eaLnBrk="1" hangingPunct="1"/>
            <a:r>
              <a:rPr lang="ja-JP" altLang="en-US">
                <a:latin typeface="HG丸ｺﾞｼｯｸM-PRO" pitchFamily="50" charset="-128"/>
                <a:ea typeface="HG丸ｺﾞｼｯｸM-PRO" pitchFamily="50" charset="-128"/>
              </a:rPr>
              <a:t>たとえば、この事例での支援なら</a:t>
            </a:r>
          </a:p>
        </p:txBody>
      </p:sp>
      <p:sp>
        <p:nvSpPr>
          <p:cNvPr id="74755" name="Rectangle 19"/>
          <p:cNvSpPr>
            <a:spLocks noGrp="1" noChangeArrowheads="1"/>
          </p:cNvSpPr>
          <p:nvPr>
            <p:ph sz="half" idx="1"/>
          </p:nvPr>
        </p:nvSpPr>
        <p:spPr>
          <a:xfrm>
            <a:off x="4572002" y="1604963"/>
            <a:ext cx="4176713" cy="4895850"/>
          </a:xfrm>
        </p:spPr>
        <p:txBody>
          <a:bodyPr/>
          <a:lstStyle/>
          <a:p>
            <a:pPr eaLnBrk="1" hangingPunct="1"/>
            <a:r>
              <a:rPr lang="ja-JP" altLang="en-US">
                <a:latin typeface="HG丸ｺﾞｼｯｸM-PRO" pitchFamily="50" charset="-128"/>
                <a:ea typeface="HG丸ｺﾞｼｯｸM-PRO" pitchFamily="50" charset="-128"/>
              </a:rPr>
              <a:t>高齢者をショートステイへ･･･安心安全の確保</a:t>
            </a:r>
          </a:p>
          <a:p>
            <a:pPr eaLnBrk="1" hangingPunct="1"/>
            <a:r>
              <a:rPr lang="ja-JP" altLang="en-US">
                <a:latin typeface="HG丸ｺﾞｼｯｸM-PRO" pitchFamily="50" charset="-128"/>
                <a:ea typeface="HG丸ｺﾞｼｯｸM-PRO" pitchFamily="50" charset="-128"/>
              </a:rPr>
              <a:t>他の家族に連絡を取り、養護者の介護負担感を軽減</a:t>
            </a:r>
          </a:p>
          <a:p>
            <a:pPr eaLnBrk="1" hangingPunct="1"/>
            <a:r>
              <a:rPr lang="ja-JP" altLang="en-US">
                <a:latin typeface="HG丸ｺﾞｼｯｸM-PRO" pitchFamily="50" charset="-128"/>
                <a:ea typeface="HG丸ｺﾞｼｯｸM-PRO" pitchFamily="50" charset="-128"/>
              </a:rPr>
              <a:t>養護者が抱えている問題（心身・経済等）を明らかにし、そのための支援をコーディネートする。</a:t>
            </a:r>
          </a:p>
          <a:p>
            <a:pPr algn="r" eaLnBrk="1" hangingPunct="1">
              <a:buFont typeface="Wingdings" pitchFamily="2" charset="2"/>
              <a:buNone/>
            </a:pPr>
            <a:r>
              <a:rPr lang="ja-JP" altLang="en-US">
                <a:latin typeface="HG丸ｺﾞｼｯｸM-PRO" pitchFamily="50" charset="-128"/>
                <a:ea typeface="HG丸ｺﾞｼｯｸM-PRO" pitchFamily="50" charset="-128"/>
              </a:rPr>
              <a:t>等々</a:t>
            </a:r>
          </a:p>
        </p:txBody>
      </p:sp>
      <p:sp>
        <p:nvSpPr>
          <p:cNvPr id="74756" name="Rectangle 4"/>
          <p:cNvSpPr>
            <a:spLocks noChangeArrowheads="1"/>
          </p:cNvSpPr>
          <p:nvPr/>
        </p:nvSpPr>
        <p:spPr bwMode="auto">
          <a:xfrm>
            <a:off x="3544890" y="24796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en-US">
              <a:solidFill>
                <a:prstClr val="black"/>
              </a:solidFill>
            </a:endParaRPr>
          </a:p>
        </p:txBody>
      </p:sp>
      <p:sp>
        <p:nvSpPr>
          <p:cNvPr id="74757" name="Oval 5"/>
          <p:cNvSpPr>
            <a:spLocks noChangeArrowheads="1"/>
          </p:cNvSpPr>
          <p:nvPr/>
        </p:nvSpPr>
        <p:spPr bwMode="auto">
          <a:xfrm>
            <a:off x="2211390" y="2511425"/>
            <a:ext cx="504825" cy="503238"/>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8" name="Oval 6"/>
          <p:cNvSpPr>
            <a:spLocks noChangeArrowheads="1"/>
          </p:cNvSpPr>
          <p:nvPr/>
        </p:nvSpPr>
        <p:spPr bwMode="auto">
          <a:xfrm>
            <a:off x="2311402" y="2611440"/>
            <a:ext cx="301625" cy="301625"/>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9" name="Rectangle 7"/>
          <p:cNvSpPr>
            <a:spLocks noChangeArrowheads="1"/>
          </p:cNvSpPr>
          <p:nvPr/>
        </p:nvSpPr>
        <p:spPr bwMode="auto">
          <a:xfrm>
            <a:off x="2916240" y="3932240"/>
            <a:ext cx="504825" cy="503237"/>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4760" name="Line 8"/>
          <p:cNvSpPr>
            <a:spLocks noChangeShapeType="1"/>
          </p:cNvSpPr>
          <p:nvPr/>
        </p:nvSpPr>
        <p:spPr bwMode="auto">
          <a:xfrm>
            <a:off x="2716213" y="2711450"/>
            <a:ext cx="806450" cy="0"/>
          </a:xfrm>
          <a:prstGeom prst="line">
            <a:avLst/>
          </a:prstGeom>
          <a:noFill/>
          <a:ln w="38100" cmpd="dbl">
            <a:solidFill>
              <a:schemeClr val="tx1"/>
            </a:solidFill>
            <a:round/>
            <a:headEnd/>
            <a:tailEnd/>
          </a:ln>
        </p:spPr>
        <p:txBody>
          <a:bodyPr/>
          <a:lstStyle/>
          <a:p>
            <a:endParaRPr lang="ja-JP" altLang="en-US">
              <a:solidFill>
                <a:prstClr val="black"/>
              </a:solidFill>
            </a:endParaRPr>
          </a:p>
        </p:txBody>
      </p:sp>
      <p:sp>
        <p:nvSpPr>
          <p:cNvPr id="74761" name="Line 9"/>
          <p:cNvSpPr>
            <a:spLocks noChangeShapeType="1"/>
          </p:cNvSpPr>
          <p:nvPr/>
        </p:nvSpPr>
        <p:spPr bwMode="auto">
          <a:xfrm>
            <a:off x="3155950" y="2711452"/>
            <a:ext cx="0" cy="1211263"/>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74762" name="Oval 10"/>
          <p:cNvSpPr>
            <a:spLocks noChangeArrowheads="1"/>
          </p:cNvSpPr>
          <p:nvPr/>
        </p:nvSpPr>
        <p:spPr bwMode="auto">
          <a:xfrm rot="-2922685">
            <a:off x="1821657" y="1786733"/>
            <a:ext cx="1758950" cy="3313113"/>
          </a:xfrm>
          <a:prstGeom prst="ellipse">
            <a:avLst/>
          </a:prstGeom>
          <a:noFill/>
          <a:ln w="9525">
            <a:solidFill>
              <a:schemeClr val="tx1"/>
            </a:solidFill>
            <a:prstDash val="dash"/>
            <a:round/>
            <a:headEnd/>
            <a:tailEnd/>
          </a:ln>
        </p:spPr>
        <p:txBody>
          <a:bodyPr wrap="none" anchor="ctr"/>
          <a:lstStyle/>
          <a:p>
            <a:endParaRPr lang="ja-JP" altLang="en-US">
              <a:solidFill>
                <a:prstClr val="black"/>
              </a:solidFill>
            </a:endParaRPr>
          </a:p>
        </p:txBody>
      </p:sp>
      <p:sp>
        <p:nvSpPr>
          <p:cNvPr id="74763" name="AutoShape 11"/>
          <p:cNvSpPr>
            <a:spLocks noChangeArrowheads="1"/>
          </p:cNvSpPr>
          <p:nvPr/>
        </p:nvSpPr>
        <p:spPr bwMode="auto">
          <a:xfrm rot="-6894572">
            <a:off x="2251075" y="3367088"/>
            <a:ext cx="954088" cy="188912"/>
          </a:xfrm>
          <a:prstGeom prst="rightArrow">
            <a:avLst>
              <a:gd name="adj1" fmla="val 50000"/>
              <a:gd name="adj2" fmla="val 126261"/>
            </a:avLst>
          </a:prstGeom>
          <a:solidFill>
            <a:srgbClr val="FF6600"/>
          </a:solidFill>
          <a:ln w="9525">
            <a:solidFill>
              <a:srgbClr val="FF6600"/>
            </a:solidFill>
            <a:miter lim="800000"/>
            <a:headEnd/>
            <a:tailEnd/>
          </a:ln>
        </p:spPr>
        <p:txBody>
          <a:bodyPr wrap="none" anchor="ctr"/>
          <a:lstStyle/>
          <a:p>
            <a:endParaRPr lang="ja-JP" altLang="en-US">
              <a:solidFill>
                <a:prstClr val="black"/>
              </a:solidFill>
            </a:endParaRPr>
          </a:p>
        </p:txBody>
      </p:sp>
      <p:sp>
        <p:nvSpPr>
          <p:cNvPr id="74764" name="Oval 12"/>
          <p:cNvSpPr>
            <a:spLocks noChangeArrowheads="1"/>
          </p:cNvSpPr>
          <p:nvPr/>
        </p:nvSpPr>
        <p:spPr bwMode="auto">
          <a:xfrm>
            <a:off x="395290" y="1863727"/>
            <a:ext cx="504825" cy="504825"/>
          </a:xfrm>
          <a:prstGeom prst="ellipse">
            <a:avLst/>
          </a:prstGeom>
          <a:noFill/>
          <a:ln w="9525">
            <a:solidFill>
              <a:schemeClr val="tx1"/>
            </a:solidFill>
            <a:round/>
            <a:headEnd/>
            <a:tailEnd/>
          </a:ln>
        </p:spPr>
        <p:txBody>
          <a:bodyPr wrap="none" anchor="ctr"/>
          <a:lstStyle/>
          <a:p>
            <a:r>
              <a:rPr lang="ja-JP" altLang="en-US">
                <a:solidFill>
                  <a:prstClr val="black"/>
                </a:solidFill>
              </a:rPr>
              <a:t>ＣＭ</a:t>
            </a:r>
          </a:p>
        </p:txBody>
      </p:sp>
      <p:sp>
        <p:nvSpPr>
          <p:cNvPr id="74765" name="Line 13"/>
          <p:cNvSpPr>
            <a:spLocks noChangeShapeType="1"/>
          </p:cNvSpPr>
          <p:nvPr/>
        </p:nvSpPr>
        <p:spPr bwMode="auto">
          <a:xfrm>
            <a:off x="900115" y="2203450"/>
            <a:ext cx="1296987" cy="433388"/>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Tree>
    <p:extLst>
      <p:ext uri="{BB962C8B-B14F-4D97-AF65-F5344CB8AC3E}">
        <p14:creationId xmlns:p14="http://schemas.microsoft.com/office/powerpoint/2010/main" val="72611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コンテンツ プレースホルダ 2"/>
          <p:cNvSpPr>
            <a:spLocks noGrp="1"/>
          </p:cNvSpPr>
          <p:nvPr>
            <p:ph idx="1"/>
          </p:nvPr>
        </p:nvSpPr>
        <p:spPr>
          <a:xfrm>
            <a:off x="89694" y="333000"/>
            <a:ext cx="8964612" cy="5400675"/>
          </a:xfrm>
        </p:spPr>
        <p:txBody>
          <a:bodyPr>
            <a:normAutofit fontScale="92500" lnSpcReduction="10000"/>
          </a:bodyPr>
          <a:lstStyle/>
          <a:p>
            <a:r>
              <a:rPr lang="ja-JP" altLang="en-US" b="1" dirty="0"/>
              <a:t>本人の利益にならない強制による行為によって痛みを</a:t>
            </a:r>
            <a:endParaRPr lang="en-US" altLang="ja-JP" b="1" dirty="0"/>
          </a:p>
          <a:p>
            <a:pPr>
              <a:buFont typeface="Wingdings 2" pitchFamily="18" charset="2"/>
              <a:buNone/>
            </a:pPr>
            <a:r>
              <a:rPr lang="ja-JP" altLang="en-US" b="1" dirty="0"/>
              <a:t>　与えたり、代替方法があるにもかかわらず高齢者を乱</a:t>
            </a:r>
            <a:endParaRPr lang="en-US" altLang="ja-JP" b="1" dirty="0"/>
          </a:p>
          <a:p>
            <a:pPr>
              <a:buFont typeface="Wingdings 2" pitchFamily="18" charset="2"/>
              <a:buNone/>
            </a:pPr>
            <a:r>
              <a:rPr lang="ja-JP" altLang="en-US" b="1" dirty="0"/>
              <a:t>　暴に取り扱う行為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・医学的判断に基づかない痛みを伴うようなリハビリの強要</a:t>
            </a:r>
            <a:endParaRPr lang="en-US" altLang="ja-JP" sz="1800" dirty="0"/>
          </a:p>
          <a:p>
            <a:pPr>
              <a:buFont typeface="Wingdings 2" pitchFamily="18" charset="2"/>
              <a:buNone/>
            </a:pPr>
            <a:r>
              <a:rPr lang="ja-JP" altLang="en-US" sz="1800" dirty="0"/>
              <a:t>　・移動させるときに無理に引きずる、無理やり食事を口に入れる　　　　など</a:t>
            </a:r>
            <a:endParaRPr lang="ja-JP" altLang="en-US" sz="1200" dirty="0"/>
          </a:p>
          <a:p>
            <a:pPr>
              <a:buFont typeface="Wingdings 2" pitchFamily="18" charset="2"/>
              <a:buNone/>
            </a:pPr>
            <a:endParaRPr lang="en-US" altLang="ja-JP" sz="1600" dirty="0"/>
          </a:p>
          <a:p>
            <a:r>
              <a:rPr lang="ja-JP" altLang="en-US" b="1" dirty="0"/>
              <a:t>本人の行動を制限したり、外部との接触を意図的、継続的に遮断する行為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・身体を拘束し、自分で動くことを制限する（ベッドに縛り付ける、ベッドに柵</a:t>
            </a:r>
            <a:endParaRPr lang="en-US" altLang="ja-JP" sz="1800" dirty="0"/>
          </a:p>
          <a:p>
            <a:pPr>
              <a:buFont typeface="Wingdings 2" pitchFamily="18" charset="2"/>
              <a:buNone/>
            </a:pPr>
            <a:r>
              <a:rPr lang="ja-JP" altLang="en-US" sz="1800" dirty="0"/>
              <a:t>　　を付ける、つなぎ服・ボディースーツを着せて自分で着脱できなくする、意図的　　</a:t>
            </a:r>
            <a:endParaRPr lang="en-US" altLang="ja-JP" sz="1800" dirty="0"/>
          </a:p>
          <a:p>
            <a:pPr>
              <a:buFont typeface="Wingdings 2" pitchFamily="18" charset="2"/>
              <a:buNone/>
            </a:pPr>
            <a:r>
              <a:rPr lang="ja-JP" altLang="en-US" sz="1800" dirty="0"/>
              <a:t>　　な薬の過剰服用により動きを抑制する）</a:t>
            </a:r>
            <a:endParaRPr lang="en-US" altLang="ja-JP" sz="1800" dirty="0"/>
          </a:p>
          <a:p>
            <a:pPr>
              <a:buFont typeface="Wingdings 2" pitchFamily="18" charset="2"/>
              <a:buNone/>
            </a:pPr>
            <a:r>
              <a:rPr lang="ja-JP" altLang="en-US" sz="1800" dirty="0"/>
              <a:t>　・外から鍵をかけて閉じ込める、中から鍵をかけて長時間家の中に入れない　など</a:t>
            </a:r>
            <a:endParaRPr lang="en-US" altLang="ja-JP" sz="1200" dirty="0"/>
          </a:p>
        </p:txBody>
      </p:sp>
      <p:sp>
        <p:nvSpPr>
          <p:cNvPr id="7" name="正方形/長方形 6"/>
          <p:cNvSpPr/>
          <p:nvPr/>
        </p:nvSpPr>
        <p:spPr>
          <a:xfrm>
            <a:off x="2268000" y="5877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idx="1"/>
          </p:nvPr>
        </p:nvSpPr>
        <p:spPr>
          <a:xfrm>
            <a:off x="457200" y="837000"/>
            <a:ext cx="8229600" cy="4387850"/>
          </a:xfrm>
        </p:spPr>
        <p:txBody>
          <a:bodyPr/>
          <a:lstStyle/>
          <a:p>
            <a:pPr eaLnBrk="1" hangingPunct="1"/>
            <a:r>
              <a:rPr lang="ja-JP" altLang="en-US" dirty="0">
                <a:latin typeface="HG丸ｺﾞｼｯｸM-PRO" pitchFamily="50" charset="-128"/>
                <a:ea typeface="HG丸ｺﾞｼｯｸM-PRO" pitchFamily="50" charset="-128"/>
              </a:rPr>
              <a:t>せっかく通報したのに、地域包括支援センターは事実確認をしている、と言って、なかなか施設への措置入所をしてくれません。</a:t>
            </a:r>
          </a:p>
          <a:p>
            <a:pPr eaLnBrk="1" hangingPunct="1"/>
            <a:r>
              <a:rPr lang="ja-JP" altLang="en-US" dirty="0">
                <a:latin typeface="HG丸ｺﾞｼｯｸM-PRO" pitchFamily="50" charset="-128"/>
                <a:ea typeface="HG丸ｺﾞｼｯｸM-PRO" pitchFamily="50" charset="-128"/>
              </a:rPr>
              <a:t>このままでは、Ａさんはまたご自宅で生活することになりそうです・・・</a:t>
            </a:r>
          </a:p>
          <a:p>
            <a:pPr eaLnBrk="1" hangingPunct="1"/>
            <a:r>
              <a:rPr lang="ja-JP" altLang="en-US" dirty="0">
                <a:latin typeface="HG丸ｺﾞｼｯｸM-PRO" pitchFamily="50" charset="-128"/>
                <a:ea typeface="HG丸ｺﾞｼｯｸM-PRO" pitchFamily="50" charset="-128"/>
              </a:rPr>
              <a:t>「もう在宅は無理です」と何度も言っているのに！</a:t>
            </a:r>
          </a:p>
        </p:txBody>
      </p:sp>
      <p:sp>
        <p:nvSpPr>
          <p:cNvPr id="535556" name="AutoShape 4"/>
          <p:cNvSpPr>
            <a:spLocks noChangeArrowheads="1"/>
          </p:cNvSpPr>
          <p:nvPr/>
        </p:nvSpPr>
        <p:spPr bwMode="auto">
          <a:xfrm>
            <a:off x="1547815" y="3823088"/>
            <a:ext cx="6264547" cy="2087562"/>
          </a:xfrm>
          <a:prstGeom prst="flowChartAlternateProcess">
            <a:avLst/>
          </a:prstGeom>
          <a:noFill/>
          <a:ln w="9525" algn="ctr">
            <a:solidFill>
              <a:schemeClr val="tx1"/>
            </a:solidFill>
            <a:miter lim="800000"/>
            <a:headEnd/>
            <a:tailEnd/>
          </a:ln>
        </p:spPr>
        <p:txBody>
          <a:bodyPr wrap="none" anchor="ctr"/>
          <a:lstStyle/>
          <a:p>
            <a:r>
              <a:rPr lang="ja-JP" altLang="en-US" sz="3000" dirty="0">
                <a:solidFill>
                  <a:prstClr val="black"/>
                </a:solidFill>
                <a:latin typeface="HG丸ｺﾞｼｯｸM-PRO" pitchFamily="50" charset="-128"/>
                <a:ea typeface="HG丸ｺﾞｼｯｸM-PRO" pitchFamily="50" charset="-128"/>
              </a:rPr>
              <a:t>虐待対応ケースの全てが、</a:t>
            </a:r>
            <a:endParaRPr lang="en-US" altLang="ja-JP" sz="3000" dirty="0">
              <a:solidFill>
                <a:prstClr val="black"/>
              </a:solidFill>
              <a:latin typeface="HG丸ｺﾞｼｯｸM-PRO" pitchFamily="50" charset="-128"/>
              <a:ea typeface="HG丸ｺﾞｼｯｸM-PRO" pitchFamily="50" charset="-128"/>
            </a:endParaRPr>
          </a:p>
          <a:p>
            <a:r>
              <a:rPr lang="ja-JP" altLang="en-US" sz="3000" dirty="0">
                <a:solidFill>
                  <a:prstClr val="black"/>
                </a:solidFill>
                <a:latin typeface="HG丸ｺﾞｼｯｸM-PRO" pitchFamily="50" charset="-128"/>
                <a:ea typeface="HG丸ｺﾞｼｯｸM-PRO" pitchFamily="50" charset="-128"/>
              </a:rPr>
              <a:t>措置で施設入所とは、なりません。</a:t>
            </a:r>
          </a:p>
          <a:p>
            <a:r>
              <a:rPr lang="ja-JP" altLang="en-US" sz="3000" dirty="0">
                <a:solidFill>
                  <a:prstClr val="black"/>
                </a:solidFill>
                <a:latin typeface="HG丸ｺﾞｼｯｸM-PRO" pitchFamily="50" charset="-128"/>
                <a:ea typeface="HG丸ｺﾞｼｯｸM-PRO" pitchFamily="50" charset="-128"/>
              </a:rPr>
              <a:t>虐待対応の考え方、心構えとは</a:t>
            </a:r>
          </a:p>
          <a:p>
            <a:r>
              <a:rPr lang="ja-JP" altLang="en-US" sz="3000" dirty="0">
                <a:solidFill>
                  <a:prstClr val="black"/>
                </a:solidFill>
                <a:latin typeface="HG丸ｺﾞｼｯｸM-PRO" pitchFamily="50" charset="-128"/>
                <a:ea typeface="HG丸ｺﾞｼｯｸM-PRO" pitchFamily="50" charset="-128"/>
              </a:rPr>
              <a:t>なんでしょうか？？</a:t>
            </a:r>
          </a:p>
        </p:txBody>
      </p:sp>
    </p:spTree>
    <p:extLst>
      <p:ext uri="{BB962C8B-B14F-4D97-AF65-F5344CB8AC3E}">
        <p14:creationId xmlns:p14="http://schemas.microsoft.com/office/powerpoint/2010/main" val="98135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 calcmode="lin" valueType="num">
                                      <p:cBhvr additive="base">
                                        <p:cTn id="7" dur="500" fill="hold"/>
                                        <p:tgtEl>
                                          <p:spTgt spid="535556"/>
                                        </p:tgtEl>
                                        <p:attrNameLst>
                                          <p:attrName>ppt_x</p:attrName>
                                        </p:attrNameLst>
                                      </p:cBhvr>
                                      <p:tavLst>
                                        <p:tav tm="0">
                                          <p:val>
                                            <p:strVal val="#ppt_x"/>
                                          </p:val>
                                        </p:tav>
                                        <p:tav tm="100000">
                                          <p:val>
                                            <p:strVal val="#ppt_x"/>
                                          </p:val>
                                        </p:tav>
                                      </p:tavLst>
                                    </p:anim>
                                    <p:anim calcmode="lin" valueType="num">
                                      <p:cBhvr additive="base">
                                        <p:cTn id="8" dur="500" fill="hold"/>
                                        <p:tgtEl>
                                          <p:spTgt spid="535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2852738"/>
            <a:ext cx="8229600" cy="1371600"/>
          </a:xfrm>
        </p:spPr>
        <p:txBody>
          <a:bodyPr>
            <a:normAutofit/>
          </a:bodyPr>
          <a:lstStyle/>
          <a:p>
            <a:pPr algn="ctr" eaLnBrk="1" hangingPunct="1"/>
            <a:r>
              <a:rPr lang="ja-JP" altLang="en-US" dirty="0"/>
              <a:t>虐待対応は法的根拠に基づく</a:t>
            </a:r>
            <a:br>
              <a:rPr lang="ja-JP" altLang="en-US" dirty="0"/>
            </a:br>
            <a:r>
              <a:rPr lang="ja-JP" altLang="en-US" dirty="0"/>
              <a:t>高齢者の権利擁護</a:t>
            </a:r>
          </a:p>
        </p:txBody>
      </p:sp>
    </p:spTree>
    <p:extLst>
      <p:ext uri="{BB962C8B-B14F-4D97-AF65-F5344CB8AC3E}">
        <p14:creationId xmlns:p14="http://schemas.microsoft.com/office/powerpoint/2010/main" val="18928104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3"/>
          <p:cNvSpPr>
            <a:spLocks noGrp="1" noChangeArrowheads="1"/>
          </p:cNvSpPr>
          <p:nvPr>
            <p:ph idx="1"/>
          </p:nvPr>
        </p:nvSpPr>
        <p:spPr>
          <a:xfrm>
            <a:off x="324000" y="604684"/>
            <a:ext cx="8496000" cy="5632316"/>
          </a:xfrm>
        </p:spPr>
        <p:txBody>
          <a:bodyPr>
            <a:normAutofit/>
          </a:bodyPr>
          <a:lstStyle/>
          <a:p>
            <a:pPr eaLnBrk="1" hangingPunct="1"/>
            <a:r>
              <a:rPr lang="ja-JP" altLang="en-US" sz="3200" dirty="0"/>
              <a:t>高齢者の方の自己決定を尊重しつつ、安心安全な生活を確保する。</a:t>
            </a:r>
            <a:endParaRPr lang="en-US" altLang="ja-JP" sz="3200" dirty="0"/>
          </a:p>
          <a:p>
            <a:pPr eaLnBrk="1" hangingPunct="1">
              <a:buFont typeface="Wingdings 2" pitchFamily="18" charset="2"/>
              <a:buNone/>
            </a:pPr>
            <a:endParaRPr lang="ja-JP" altLang="en-US" sz="3200" dirty="0"/>
          </a:p>
          <a:p>
            <a:pPr eaLnBrk="1" hangingPunct="1"/>
            <a:r>
              <a:rPr lang="ja-JP" altLang="en-US" sz="3200" dirty="0"/>
              <a:t>安心安全な生活を確保しつつ、自己決定を尊重する。</a:t>
            </a:r>
          </a:p>
          <a:p>
            <a:pPr algn="ctr" eaLnBrk="1" hangingPunct="1">
              <a:buFont typeface="Wingdings" pitchFamily="2" charset="2"/>
              <a:buNone/>
            </a:pPr>
            <a:endParaRPr lang="en-US" altLang="ja-JP" sz="3200" dirty="0"/>
          </a:p>
          <a:p>
            <a:pPr algn="ctr" eaLnBrk="1" hangingPunct="1">
              <a:buFont typeface="Wingdings" pitchFamily="2" charset="2"/>
              <a:buNone/>
            </a:pPr>
            <a:endParaRPr lang="en-US" altLang="ja-JP" sz="4000" dirty="0"/>
          </a:p>
          <a:p>
            <a:pPr algn="ctr" eaLnBrk="1" hangingPunct="1">
              <a:buFont typeface="Wingdings" pitchFamily="2" charset="2"/>
              <a:buNone/>
            </a:pPr>
            <a:r>
              <a:rPr lang="ja-JP" altLang="en-US" sz="4000" dirty="0">
                <a:solidFill>
                  <a:srgbClr val="0000FF"/>
                </a:solidFill>
              </a:rPr>
              <a:t>この両立に時間がかかることがある</a:t>
            </a:r>
          </a:p>
        </p:txBody>
      </p:sp>
    </p:spTree>
    <p:extLst>
      <p:ext uri="{BB962C8B-B14F-4D97-AF65-F5344CB8AC3E}">
        <p14:creationId xmlns:p14="http://schemas.microsoft.com/office/powerpoint/2010/main" val="3453326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67450" y="117000"/>
            <a:ext cx="7886700" cy="1325563"/>
          </a:xfrm>
        </p:spPr>
        <p:txBody>
          <a:bodyPr/>
          <a:lstStyle/>
          <a:p>
            <a:pPr eaLnBrk="1" hangingPunct="1"/>
            <a:r>
              <a:rPr lang="ja-JP" altLang="en-US" dirty="0"/>
              <a:t>目的は</a:t>
            </a:r>
            <a:r>
              <a:rPr lang="ja-JP" altLang="en-US" dirty="0">
                <a:solidFill>
                  <a:srgbClr val="3366FF"/>
                </a:solidFill>
              </a:rPr>
              <a:t>高齢者の権利擁護</a:t>
            </a:r>
          </a:p>
        </p:txBody>
      </p:sp>
      <p:sp>
        <p:nvSpPr>
          <p:cNvPr id="390147" name="Rectangle 3"/>
          <p:cNvSpPr>
            <a:spLocks noGrp="1" noChangeArrowheads="1"/>
          </p:cNvSpPr>
          <p:nvPr>
            <p:ph idx="1"/>
          </p:nvPr>
        </p:nvSpPr>
        <p:spPr>
          <a:xfrm>
            <a:off x="396000" y="1452089"/>
            <a:ext cx="8686800" cy="4897437"/>
          </a:xfrm>
        </p:spPr>
        <p:txBody>
          <a:bodyPr>
            <a:normAutofit fontScale="92500"/>
          </a:bodyPr>
          <a:lstStyle/>
          <a:p>
            <a:pPr marL="274320" indent="-274320" eaLnBrk="1" fontAlgn="auto" hangingPunct="1">
              <a:lnSpc>
                <a:spcPct val="90000"/>
              </a:lnSpc>
              <a:spcAft>
                <a:spcPts val="0"/>
              </a:spcAft>
              <a:buClr>
                <a:schemeClr val="accent3"/>
              </a:buClr>
              <a:buNone/>
              <a:defRPr/>
            </a:pPr>
            <a:r>
              <a:rPr lang="en-US" altLang="ja-JP" sz="2800" dirty="0"/>
              <a:t>☆</a:t>
            </a:r>
            <a:r>
              <a:rPr lang="ja-JP" altLang="en-US" sz="2800" dirty="0"/>
              <a:t>長期にわたる対応で支援者が疲れてしまう</a:t>
            </a:r>
          </a:p>
          <a:p>
            <a:pPr marL="274320" indent="-274320" eaLnBrk="1" fontAlgn="auto" hangingPunct="1">
              <a:lnSpc>
                <a:spcPct val="90000"/>
              </a:lnSpc>
              <a:spcAft>
                <a:spcPts val="0"/>
              </a:spcAft>
              <a:buClr>
                <a:schemeClr val="accent3"/>
              </a:buClr>
              <a:buNone/>
              <a:defRPr/>
            </a:pPr>
            <a:r>
              <a:rPr lang="ja-JP" altLang="en-US" sz="2800" dirty="0"/>
              <a:t>☆養護者が問題を抱えていることが多く、養護者支援が対応の中心になりがちである。</a:t>
            </a:r>
          </a:p>
          <a:p>
            <a:pPr marL="274320" indent="-274320" eaLnBrk="1" fontAlgn="auto" hangingPunct="1">
              <a:lnSpc>
                <a:spcPct val="90000"/>
              </a:lnSpc>
              <a:spcAft>
                <a:spcPts val="0"/>
              </a:spcAft>
              <a:buClr>
                <a:schemeClr val="accent3"/>
              </a:buClr>
              <a:buNone/>
              <a:defRPr/>
            </a:pPr>
            <a:endParaRPr lang="ja-JP" altLang="en-US" sz="2800" dirty="0"/>
          </a:p>
          <a:p>
            <a:pPr marL="274320" indent="-274320" algn="ctr" eaLnBrk="1" fontAlgn="auto" hangingPunct="1">
              <a:lnSpc>
                <a:spcPct val="90000"/>
              </a:lnSpc>
              <a:spcAft>
                <a:spcPts val="0"/>
              </a:spcAft>
              <a:buClr>
                <a:schemeClr val="accent3"/>
              </a:buClr>
              <a:buNone/>
              <a:defRPr/>
            </a:pPr>
            <a:r>
              <a:rPr lang="ja-JP" altLang="en-US" sz="3600" u="sng" dirty="0">
                <a:solidFill>
                  <a:srgbClr val="FF3300"/>
                </a:solidFill>
              </a:rPr>
              <a:t>護るべき権利を見誤らない</a:t>
            </a:r>
          </a:p>
          <a:p>
            <a:pPr marL="274320" indent="-274320" eaLnBrk="1" fontAlgn="auto" hangingPunct="1">
              <a:lnSpc>
                <a:spcPct val="90000"/>
              </a:lnSpc>
              <a:spcAft>
                <a:spcPts val="0"/>
              </a:spcAft>
              <a:buClr>
                <a:schemeClr val="accent3"/>
              </a:buClr>
              <a:buNone/>
              <a:defRPr/>
            </a:pPr>
            <a:endParaRPr lang="ja-JP" altLang="en-US" sz="3600" dirty="0">
              <a:solidFill>
                <a:srgbClr val="FF3300"/>
              </a:solidFill>
            </a:endParaRPr>
          </a:p>
          <a:p>
            <a:pPr marL="274320" indent="-274320" eaLnBrk="1" fontAlgn="auto" hangingPunct="1">
              <a:lnSpc>
                <a:spcPct val="90000"/>
              </a:lnSpc>
              <a:spcAft>
                <a:spcPts val="0"/>
              </a:spcAft>
              <a:buClr>
                <a:schemeClr val="accent3"/>
              </a:buClr>
              <a:buNone/>
              <a:defRPr/>
            </a:pPr>
            <a:r>
              <a:rPr lang="ja-JP" altLang="en-US" sz="3600" dirty="0"/>
              <a:t>支援する側が安心できるかどうかではなく、</a:t>
            </a:r>
          </a:p>
          <a:p>
            <a:pPr marL="274320" indent="-274320" eaLnBrk="1" fontAlgn="auto" hangingPunct="1">
              <a:lnSpc>
                <a:spcPct val="90000"/>
              </a:lnSpc>
              <a:spcAft>
                <a:spcPts val="0"/>
              </a:spcAft>
              <a:buClr>
                <a:schemeClr val="accent3"/>
              </a:buClr>
              <a:buNone/>
              <a:defRPr/>
            </a:pPr>
            <a:r>
              <a:rPr lang="ja-JP" altLang="en-US" sz="3600" dirty="0"/>
              <a:t>養護者の声にひきずられることなく、</a:t>
            </a:r>
          </a:p>
          <a:p>
            <a:pPr marL="274320" indent="-274320" eaLnBrk="1" fontAlgn="auto" hangingPunct="1">
              <a:lnSpc>
                <a:spcPct val="90000"/>
              </a:lnSpc>
              <a:spcAft>
                <a:spcPts val="0"/>
              </a:spcAft>
              <a:buClr>
                <a:schemeClr val="accent3"/>
              </a:buClr>
              <a:buNone/>
              <a:defRPr/>
            </a:pPr>
            <a:r>
              <a:rPr lang="ja-JP" altLang="en-US" sz="3600" dirty="0"/>
              <a:t>　　</a:t>
            </a:r>
            <a:r>
              <a:rPr lang="ja-JP" altLang="en-US" sz="3600" u="sng" dirty="0">
                <a:solidFill>
                  <a:srgbClr val="FF3300"/>
                </a:solidFill>
              </a:rPr>
              <a:t>高齢者本人の権利</a:t>
            </a:r>
            <a:r>
              <a:rPr lang="ja-JP" altLang="en-US" sz="3600" dirty="0"/>
              <a:t>が擁護された対応</a:t>
            </a:r>
            <a:r>
              <a:rPr lang="ja-JP" altLang="en-US" dirty="0"/>
              <a:t>	</a:t>
            </a:r>
            <a:endParaRPr lang="ja-JP" altLang="en-US" u="sng" dirty="0"/>
          </a:p>
        </p:txBody>
      </p:sp>
      <p:sp>
        <p:nvSpPr>
          <p:cNvPr id="78852" name="AutoShape 4"/>
          <p:cNvSpPr>
            <a:spLocks noChangeArrowheads="1"/>
          </p:cNvSpPr>
          <p:nvPr/>
        </p:nvSpPr>
        <p:spPr bwMode="auto">
          <a:xfrm>
            <a:off x="3647202" y="2676051"/>
            <a:ext cx="792163" cy="504825"/>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8853" name="AutoShape 5"/>
          <p:cNvSpPr>
            <a:spLocks noChangeArrowheads="1"/>
          </p:cNvSpPr>
          <p:nvPr/>
        </p:nvSpPr>
        <p:spPr bwMode="auto">
          <a:xfrm>
            <a:off x="3647202" y="3828576"/>
            <a:ext cx="792163"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Tree>
    <p:extLst>
      <p:ext uri="{BB962C8B-B14F-4D97-AF65-F5344CB8AC3E}">
        <p14:creationId xmlns:p14="http://schemas.microsoft.com/office/powerpoint/2010/main" val="20487596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08826" y="133265"/>
            <a:ext cx="8640762" cy="1143000"/>
          </a:xfrm>
        </p:spPr>
        <p:txBody>
          <a:bodyPr>
            <a:noAutofit/>
          </a:bodyPr>
          <a:lstStyle/>
          <a:p>
            <a:pPr eaLnBrk="1" hangingPunct="1"/>
            <a:r>
              <a:rPr lang="ja-JP" altLang="en-US" dirty="0"/>
              <a:t>高齢者の意思の尊重</a:t>
            </a:r>
            <a:br>
              <a:rPr lang="en-US" altLang="ja-JP" dirty="0"/>
            </a:br>
            <a:r>
              <a:rPr lang="ja-JP" altLang="en-US" dirty="0"/>
              <a:t>　意思のゆらぎへの理解</a:t>
            </a:r>
          </a:p>
        </p:txBody>
      </p:sp>
      <p:sp>
        <p:nvSpPr>
          <p:cNvPr id="79875" name="Rectangle 3"/>
          <p:cNvSpPr>
            <a:spLocks noGrp="1" noChangeArrowheads="1"/>
          </p:cNvSpPr>
          <p:nvPr>
            <p:ph idx="1"/>
          </p:nvPr>
        </p:nvSpPr>
        <p:spPr>
          <a:xfrm>
            <a:off x="180000" y="1413000"/>
            <a:ext cx="8784000" cy="5104735"/>
          </a:xfrm>
        </p:spPr>
        <p:txBody>
          <a:bodyPr>
            <a:normAutofit fontScale="92500" lnSpcReduction="20000"/>
          </a:bodyPr>
          <a:lstStyle/>
          <a:p>
            <a:pPr eaLnBrk="1" hangingPunct="1">
              <a:lnSpc>
                <a:spcPct val="80000"/>
              </a:lnSpc>
              <a:buFont typeface="Wingdings" pitchFamily="2" charset="2"/>
              <a:buNone/>
            </a:pPr>
            <a:r>
              <a:rPr lang="ja-JP" altLang="en-US" sz="2400" b="1" dirty="0">
                <a:solidFill>
                  <a:srgbClr val="0000FF"/>
                </a:solidFill>
              </a:rPr>
              <a:t>　</a:t>
            </a:r>
            <a:r>
              <a:rPr lang="ja-JP" altLang="en-US" sz="2600" b="1" u="sng" dirty="0">
                <a:solidFill>
                  <a:srgbClr val="0000FF"/>
                </a:solidFill>
              </a:rPr>
              <a:t>高齢者虐待対応の基本は本人意思</a:t>
            </a:r>
            <a:r>
              <a:rPr lang="ja-JP" altLang="en-US" sz="1700" b="1" u="sng" dirty="0">
                <a:solidFill>
                  <a:srgbClr val="0000FF"/>
                </a:solidFill>
              </a:rPr>
              <a:t>（自己決定権）</a:t>
            </a:r>
            <a:r>
              <a:rPr lang="ja-JP" altLang="en-US" sz="2600" b="1" u="sng" dirty="0">
                <a:solidFill>
                  <a:srgbClr val="0000FF"/>
                </a:solidFill>
              </a:rPr>
              <a:t>の尊重</a:t>
            </a:r>
            <a:endParaRPr lang="en-US" altLang="ja-JP" sz="2400" b="1" u="sng" dirty="0">
              <a:solidFill>
                <a:srgbClr val="0000FF"/>
              </a:solidFill>
            </a:endParaRPr>
          </a:p>
          <a:p>
            <a:pPr eaLnBrk="1" hangingPunct="1">
              <a:lnSpc>
                <a:spcPct val="80000"/>
              </a:lnSpc>
              <a:buFont typeface="Wingdings" pitchFamily="2" charset="2"/>
              <a:buNone/>
            </a:pPr>
            <a:endParaRPr lang="ja-JP" altLang="en-US" sz="1000" b="1" u="sng" dirty="0">
              <a:solidFill>
                <a:srgbClr val="0000FF"/>
              </a:solidFill>
            </a:endParaRPr>
          </a:p>
          <a:p>
            <a:pPr eaLnBrk="1" hangingPunct="1">
              <a:lnSpc>
                <a:spcPct val="80000"/>
              </a:lnSpc>
              <a:buFont typeface="Wingdings" pitchFamily="2" charset="2"/>
              <a:buNone/>
            </a:pPr>
            <a:r>
              <a:rPr lang="ja-JP" altLang="en-US" sz="1600" dirty="0"/>
              <a:t>　　高齢者自身が「今までの生活を変える」ことに</a:t>
            </a:r>
          </a:p>
          <a:p>
            <a:pPr eaLnBrk="1" hangingPunct="1">
              <a:lnSpc>
                <a:spcPct val="80000"/>
              </a:lnSpc>
              <a:buFont typeface="Wingdings" pitchFamily="2" charset="2"/>
              <a:buNone/>
            </a:pPr>
            <a:r>
              <a:rPr lang="ja-JP" altLang="en-US" sz="1600" dirty="0"/>
              <a:t>　　ためらい、迷うことが多い。</a:t>
            </a:r>
          </a:p>
          <a:p>
            <a:pPr eaLnBrk="1" hangingPunct="1">
              <a:lnSpc>
                <a:spcPct val="80000"/>
              </a:lnSpc>
              <a:buFont typeface="Wingdings" pitchFamily="2" charset="2"/>
              <a:buNone/>
            </a:pPr>
            <a:r>
              <a:rPr lang="ja-JP" altLang="en-US" sz="1600" dirty="0"/>
              <a:t>　　　　　　　　　　　　　　　　　　　　　　高齢者だけに生活を変えることを</a:t>
            </a:r>
          </a:p>
          <a:p>
            <a:pPr eaLnBrk="1" hangingPunct="1">
              <a:lnSpc>
                <a:spcPct val="80000"/>
              </a:lnSpc>
              <a:buFont typeface="Wingdings" pitchFamily="2" charset="2"/>
              <a:buNone/>
            </a:pPr>
            <a:r>
              <a:rPr lang="ja-JP" altLang="en-US" sz="1600" dirty="0"/>
              <a:t>　　　　　　　　　　　　　　　　　　　　　　強いる方法を取ることは間違い、でも</a:t>
            </a:r>
          </a:p>
          <a:p>
            <a:pPr eaLnBrk="1" hangingPunct="1">
              <a:lnSpc>
                <a:spcPct val="80000"/>
              </a:lnSpc>
              <a:buFont typeface="Wingdings" pitchFamily="2" charset="2"/>
              <a:buNone/>
            </a:pPr>
            <a:r>
              <a:rPr lang="ja-JP" altLang="en-US" sz="1600" dirty="0"/>
              <a:t>　　　　　　　　　　　　　　　　　　　　　　それ以外に方法がないことも・・・</a:t>
            </a:r>
          </a:p>
          <a:p>
            <a:pPr eaLnBrk="1" hangingPunct="1">
              <a:lnSpc>
                <a:spcPct val="80000"/>
              </a:lnSpc>
              <a:buFont typeface="Wingdings" pitchFamily="2" charset="2"/>
              <a:buNone/>
            </a:pPr>
            <a:endParaRPr lang="ja-JP" altLang="en-US" sz="600" dirty="0"/>
          </a:p>
          <a:p>
            <a:pPr eaLnBrk="1" hangingPunct="1">
              <a:lnSpc>
                <a:spcPct val="80000"/>
              </a:lnSpc>
              <a:buFont typeface="Wingdings" pitchFamily="2" charset="2"/>
              <a:buNone/>
            </a:pPr>
            <a:r>
              <a:rPr lang="ja-JP" altLang="en-US" sz="1600" dirty="0"/>
              <a:t>　　高齢者が意思決定に時間がかかることもある　　　</a:t>
            </a:r>
          </a:p>
          <a:p>
            <a:pPr eaLnBrk="1" hangingPunct="1">
              <a:lnSpc>
                <a:spcPct val="80000"/>
              </a:lnSpc>
              <a:buFont typeface="Wingdings" pitchFamily="2" charset="2"/>
              <a:buNone/>
            </a:pPr>
            <a:r>
              <a:rPr lang="ja-JP" altLang="en-US" sz="1600" dirty="0"/>
              <a:t>	　揺れる気持ちにつきあわされることもある</a:t>
            </a:r>
            <a:endParaRPr lang="en-US" altLang="ja-JP" sz="1600" dirty="0"/>
          </a:p>
          <a:p>
            <a:pPr eaLnBrk="1" hangingPunct="1">
              <a:lnSpc>
                <a:spcPct val="80000"/>
              </a:lnSpc>
              <a:buFont typeface="Wingdings" pitchFamily="2" charset="2"/>
              <a:buNone/>
            </a:pPr>
            <a:r>
              <a:rPr lang="ja-JP" altLang="en-US" sz="1600" dirty="0"/>
              <a:t>　　　　　　</a:t>
            </a:r>
          </a:p>
          <a:p>
            <a:pPr eaLnBrk="1" hangingPunct="1">
              <a:lnSpc>
                <a:spcPct val="80000"/>
              </a:lnSpc>
              <a:buFont typeface="Wingdings" pitchFamily="2" charset="2"/>
              <a:buNone/>
            </a:pPr>
            <a:r>
              <a:rPr lang="ja-JP" altLang="en-US" sz="1600" dirty="0"/>
              <a:t>　　　　　　　　　　　　　　　　　　　　　　簡単に決められないのは当たり前！　　　　　　　</a:t>
            </a:r>
            <a:endParaRPr lang="en-US" altLang="ja-JP" sz="1600" dirty="0"/>
          </a:p>
          <a:p>
            <a:pPr eaLnBrk="1" hangingPunct="1">
              <a:lnSpc>
                <a:spcPct val="80000"/>
              </a:lnSpc>
              <a:buFont typeface="Wingdings" pitchFamily="2" charset="2"/>
              <a:buNone/>
            </a:pPr>
            <a:endParaRPr lang="en-US" altLang="ja-JP" sz="1600" dirty="0"/>
          </a:p>
          <a:p>
            <a:pPr eaLnBrk="1" hangingPunct="1">
              <a:lnSpc>
                <a:spcPct val="80000"/>
              </a:lnSpc>
              <a:buFont typeface="Wingdings" pitchFamily="2" charset="2"/>
              <a:buNone/>
            </a:pPr>
            <a:r>
              <a:rPr lang="ja-JP" altLang="en-US" sz="1600" dirty="0"/>
              <a:t>　　そこに上手に付き合うことが、</a:t>
            </a:r>
            <a:endParaRPr lang="en-US" altLang="ja-JP" sz="1600" dirty="0"/>
          </a:p>
          <a:p>
            <a:pPr eaLnBrk="1" hangingPunct="1">
              <a:lnSpc>
                <a:spcPct val="80000"/>
              </a:lnSpc>
              <a:buFont typeface="Wingdings" pitchFamily="2" charset="2"/>
              <a:buNone/>
            </a:pPr>
            <a:r>
              <a:rPr lang="ja-JP" altLang="en-US" sz="1600" b="1" dirty="0"/>
              <a:t>　　「地域で暮らす権利を守る」</a:t>
            </a:r>
            <a:r>
              <a:rPr lang="ja-JP" altLang="en-US" sz="1600" dirty="0"/>
              <a:t>ということだと理解する</a:t>
            </a:r>
            <a:endParaRPr lang="en-US" altLang="ja-JP" sz="1600" dirty="0"/>
          </a:p>
          <a:p>
            <a:pPr eaLnBrk="1" hangingPunct="1">
              <a:lnSpc>
                <a:spcPct val="80000"/>
              </a:lnSpc>
              <a:buFont typeface="Wingdings" pitchFamily="2" charset="2"/>
              <a:buNone/>
            </a:pPr>
            <a:endParaRPr lang="en-US" altLang="ja-JP" sz="1400" dirty="0"/>
          </a:p>
          <a:p>
            <a:pPr algn="ctr" eaLnBrk="1" hangingPunct="1">
              <a:lnSpc>
                <a:spcPct val="80000"/>
              </a:lnSpc>
              <a:buFont typeface="Wingdings" pitchFamily="2" charset="2"/>
              <a:buNone/>
            </a:pPr>
            <a:r>
              <a:rPr lang="ja-JP" altLang="en-US" sz="2400" b="1" dirty="0"/>
              <a:t>受容・共感といった関わりを大切にしつつ、</a:t>
            </a:r>
            <a:endParaRPr lang="en-US" altLang="ja-JP" sz="2400" b="1" dirty="0"/>
          </a:p>
          <a:p>
            <a:pPr algn="ctr" eaLnBrk="1" hangingPunct="1">
              <a:lnSpc>
                <a:spcPct val="80000"/>
              </a:lnSpc>
              <a:buFont typeface="Wingdings" pitchFamily="2" charset="2"/>
              <a:buNone/>
            </a:pPr>
            <a:r>
              <a:rPr lang="ja-JP" altLang="en-US" sz="2400" b="1" dirty="0"/>
              <a:t>緊急性を見逃さない目を持つ</a:t>
            </a:r>
          </a:p>
        </p:txBody>
      </p:sp>
      <p:sp>
        <p:nvSpPr>
          <p:cNvPr id="79876" name="AutoShape 4"/>
          <p:cNvSpPr>
            <a:spLocks noChangeArrowheads="1"/>
          </p:cNvSpPr>
          <p:nvPr/>
        </p:nvSpPr>
        <p:spPr bwMode="auto">
          <a:xfrm>
            <a:off x="3171973" y="2636925"/>
            <a:ext cx="647700"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sz="2800">
              <a:solidFill>
                <a:prstClr val="black"/>
              </a:solidFill>
            </a:endParaRPr>
          </a:p>
        </p:txBody>
      </p:sp>
      <p:sp>
        <p:nvSpPr>
          <p:cNvPr id="79877" name="AutoShape 5"/>
          <p:cNvSpPr>
            <a:spLocks noChangeArrowheads="1"/>
          </p:cNvSpPr>
          <p:nvPr/>
        </p:nvSpPr>
        <p:spPr bwMode="auto">
          <a:xfrm>
            <a:off x="3171973" y="4285715"/>
            <a:ext cx="647700" cy="576263"/>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sz="2800">
              <a:solidFill>
                <a:prstClr val="black"/>
              </a:solidFill>
            </a:endParaRPr>
          </a:p>
        </p:txBody>
      </p:sp>
    </p:spTree>
    <p:extLst>
      <p:ext uri="{BB962C8B-B14F-4D97-AF65-F5344CB8AC3E}">
        <p14:creationId xmlns:p14="http://schemas.microsoft.com/office/powerpoint/2010/main" val="1268542429"/>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グループ化 121"/>
          <p:cNvGrpSpPr>
            <a:grpSpLocks/>
          </p:cNvGrpSpPr>
          <p:nvPr/>
        </p:nvGrpSpPr>
        <p:grpSpPr bwMode="auto">
          <a:xfrm>
            <a:off x="5143501" y="2766987"/>
            <a:ext cx="3124201" cy="3009913"/>
            <a:chOff x="5143502" y="2847985"/>
            <a:chExt cx="3124228" cy="3009906"/>
          </a:xfrm>
        </p:grpSpPr>
        <p:cxnSp>
          <p:nvCxnSpPr>
            <p:cNvPr id="100" name="直線矢印コネクタ 99"/>
            <p:cNvCxnSpPr>
              <a:endCxn id="32" idx="0"/>
            </p:cNvCxnSpPr>
            <p:nvPr/>
          </p:nvCxnSpPr>
          <p:spPr>
            <a:xfrm rot="5400000">
              <a:off x="6207937" y="3323440"/>
              <a:ext cx="982660" cy="31750"/>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rot="5400000" flipH="1" flipV="1">
              <a:off x="5628492" y="5164946"/>
              <a:ext cx="520699" cy="490541"/>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rot="16200000" flipV="1">
              <a:off x="7108055" y="5322108"/>
              <a:ext cx="571499" cy="500067"/>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0913" idx="1"/>
            </p:cNvCxnSpPr>
            <p:nvPr/>
          </p:nvCxnSpPr>
          <p:spPr>
            <a:xfrm rot="10800000">
              <a:off x="7643838" y="4633919"/>
              <a:ext cx="352428" cy="26034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80914" idx="2"/>
            </p:cNvCxnSpPr>
            <p:nvPr/>
          </p:nvCxnSpPr>
          <p:spPr>
            <a:xfrm rot="5400000">
              <a:off x="7838310" y="3132938"/>
              <a:ext cx="449262" cy="40957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rot="16200000" flipH="1">
              <a:off x="5107786" y="3107552"/>
              <a:ext cx="500062" cy="42862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15" name="ハート 14"/>
          <p:cNvSpPr/>
          <p:nvPr/>
        </p:nvSpPr>
        <p:spPr>
          <a:xfrm>
            <a:off x="928688" y="3282939"/>
            <a:ext cx="2500312" cy="2214563"/>
          </a:xfrm>
          <a:prstGeom prst="heart">
            <a:avLst/>
          </a:prstGeom>
          <a:solidFill>
            <a:srgbClr val="0000FF">
              <a:alpha val="5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3" name="グループ化 77"/>
          <p:cNvGrpSpPr>
            <a:grpSpLocks/>
          </p:cNvGrpSpPr>
          <p:nvPr/>
        </p:nvGrpSpPr>
        <p:grpSpPr bwMode="auto">
          <a:xfrm>
            <a:off x="1357315" y="3709977"/>
            <a:ext cx="1571625" cy="1430337"/>
            <a:chOff x="1428728" y="3856042"/>
            <a:chExt cx="1571636" cy="1430346"/>
          </a:xfrm>
        </p:grpSpPr>
        <p:grpSp>
          <p:nvGrpSpPr>
            <p:cNvPr id="80939" name="Group 26"/>
            <p:cNvGrpSpPr>
              <a:grpSpLocks/>
            </p:cNvGrpSpPr>
            <p:nvPr/>
          </p:nvGrpSpPr>
          <p:grpSpPr bwMode="auto">
            <a:xfrm>
              <a:off x="2778113" y="3929066"/>
              <a:ext cx="222251" cy="287337"/>
              <a:chOff x="1791" y="3521"/>
              <a:chExt cx="95" cy="181"/>
            </a:xfrm>
          </p:grpSpPr>
          <p:sp>
            <p:nvSpPr>
              <p:cNvPr id="80955" name="Line 27"/>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6" name="Line 28"/>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0" name="Group 29"/>
            <p:cNvGrpSpPr>
              <a:grpSpLocks/>
            </p:cNvGrpSpPr>
            <p:nvPr/>
          </p:nvGrpSpPr>
          <p:grpSpPr bwMode="auto">
            <a:xfrm>
              <a:off x="2635237" y="4605350"/>
              <a:ext cx="222251" cy="287338"/>
              <a:chOff x="1791" y="3521"/>
              <a:chExt cx="95" cy="181"/>
            </a:xfrm>
          </p:grpSpPr>
          <p:sp>
            <p:nvSpPr>
              <p:cNvPr id="80953" name="Line 30"/>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4" name="Line 31"/>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1" name="Group 32"/>
            <p:cNvGrpSpPr>
              <a:grpSpLocks/>
            </p:cNvGrpSpPr>
            <p:nvPr/>
          </p:nvGrpSpPr>
          <p:grpSpPr bwMode="auto">
            <a:xfrm>
              <a:off x="2047852" y="4225938"/>
              <a:ext cx="222251" cy="287337"/>
              <a:chOff x="1791" y="3521"/>
              <a:chExt cx="95" cy="181"/>
            </a:xfrm>
          </p:grpSpPr>
          <p:sp>
            <p:nvSpPr>
              <p:cNvPr id="80951" name="Line 33"/>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2" name="Line 34"/>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2" name="Group 35"/>
            <p:cNvGrpSpPr>
              <a:grpSpLocks/>
            </p:cNvGrpSpPr>
            <p:nvPr/>
          </p:nvGrpSpPr>
          <p:grpSpPr bwMode="auto">
            <a:xfrm>
              <a:off x="1492230" y="4357694"/>
              <a:ext cx="222250" cy="287337"/>
              <a:chOff x="1791" y="3521"/>
              <a:chExt cx="95" cy="181"/>
            </a:xfrm>
          </p:grpSpPr>
          <p:sp>
            <p:nvSpPr>
              <p:cNvPr id="80949" name="Line 36"/>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0" name="Line 37"/>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3" name="Group 38"/>
            <p:cNvGrpSpPr>
              <a:grpSpLocks/>
            </p:cNvGrpSpPr>
            <p:nvPr/>
          </p:nvGrpSpPr>
          <p:grpSpPr bwMode="auto">
            <a:xfrm>
              <a:off x="2038327" y="4999050"/>
              <a:ext cx="222251" cy="287338"/>
              <a:chOff x="1791" y="3521"/>
              <a:chExt cx="95" cy="181"/>
            </a:xfrm>
          </p:grpSpPr>
          <p:sp>
            <p:nvSpPr>
              <p:cNvPr id="80947" name="Line 39"/>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8" name="Line 40"/>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4" name="Group 41"/>
            <p:cNvGrpSpPr>
              <a:grpSpLocks/>
            </p:cNvGrpSpPr>
            <p:nvPr/>
          </p:nvGrpSpPr>
          <p:grpSpPr bwMode="auto">
            <a:xfrm>
              <a:off x="1428728" y="3856042"/>
              <a:ext cx="222250" cy="287338"/>
              <a:chOff x="1791" y="3521"/>
              <a:chExt cx="95" cy="181"/>
            </a:xfrm>
          </p:grpSpPr>
          <p:sp>
            <p:nvSpPr>
              <p:cNvPr id="80945" name="Line 42"/>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6" name="Line 43"/>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grpSp>
        <p:nvGrpSpPr>
          <p:cNvPr id="10" name="グループ化 79"/>
          <p:cNvGrpSpPr>
            <a:grpSpLocks/>
          </p:cNvGrpSpPr>
          <p:nvPr/>
        </p:nvGrpSpPr>
        <p:grpSpPr bwMode="auto">
          <a:xfrm>
            <a:off x="214315" y="2565141"/>
            <a:ext cx="3933825" cy="3842841"/>
            <a:chOff x="4756177" y="2732062"/>
            <a:chExt cx="3933848" cy="3842868"/>
          </a:xfrm>
        </p:grpSpPr>
        <p:sp>
          <p:nvSpPr>
            <p:cNvPr id="80925" name="Line 47"/>
            <p:cNvSpPr>
              <a:spLocks noChangeShapeType="1"/>
            </p:cNvSpPr>
            <p:nvPr/>
          </p:nvSpPr>
          <p:spPr bwMode="auto">
            <a:xfrm>
              <a:off x="5116540" y="3357563"/>
              <a:ext cx="6477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6" name="Line 48"/>
            <p:cNvSpPr>
              <a:spLocks noChangeShapeType="1"/>
            </p:cNvSpPr>
            <p:nvPr/>
          </p:nvSpPr>
          <p:spPr bwMode="auto">
            <a:xfrm flipH="1">
              <a:off x="7564465" y="3357563"/>
              <a:ext cx="504825" cy="503237"/>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7" name="Line 49"/>
            <p:cNvSpPr>
              <a:spLocks noChangeShapeType="1"/>
            </p:cNvSpPr>
            <p:nvPr/>
          </p:nvSpPr>
          <p:spPr bwMode="auto">
            <a:xfrm rot="-8195403">
              <a:off x="6159527" y="5213350"/>
              <a:ext cx="215900" cy="719138"/>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8" name="Line 50"/>
            <p:cNvSpPr>
              <a:spLocks noChangeShapeType="1"/>
            </p:cNvSpPr>
            <p:nvPr/>
          </p:nvSpPr>
          <p:spPr bwMode="auto">
            <a:xfrm rot="16200000" flipV="1">
              <a:off x="7204896" y="4796632"/>
              <a:ext cx="4318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9" name="Line 51"/>
            <p:cNvSpPr>
              <a:spLocks noChangeShapeType="1"/>
            </p:cNvSpPr>
            <p:nvPr/>
          </p:nvSpPr>
          <p:spPr bwMode="auto">
            <a:xfrm rot="13404597" flipH="1">
              <a:off x="5783290" y="4743450"/>
              <a:ext cx="158750" cy="82867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2" name="Text Box 52"/>
            <p:cNvSpPr txBox="1">
              <a:spLocks noChangeArrowheads="1"/>
            </p:cNvSpPr>
            <p:nvPr/>
          </p:nvSpPr>
          <p:spPr bwMode="auto">
            <a:xfrm>
              <a:off x="5764245"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共感</a:t>
              </a:r>
            </a:p>
          </p:txBody>
        </p:sp>
        <p:sp>
          <p:nvSpPr>
            <p:cNvPr id="63" name="Text Box 53"/>
            <p:cNvSpPr txBox="1">
              <a:spLocks noChangeArrowheads="1"/>
            </p:cNvSpPr>
            <p:nvPr/>
          </p:nvSpPr>
          <p:spPr bwMode="auto">
            <a:xfrm>
              <a:off x="5116541" y="5084753"/>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信頼</a:t>
              </a:r>
            </a:p>
          </p:txBody>
        </p:sp>
        <p:sp>
          <p:nvSpPr>
            <p:cNvPr id="64" name="Text Box 54"/>
            <p:cNvSpPr txBox="1">
              <a:spLocks noChangeArrowheads="1"/>
            </p:cNvSpPr>
            <p:nvPr/>
          </p:nvSpPr>
          <p:spPr bwMode="auto">
            <a:xfrm>
              <a:off x="7132678"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愛情</a:t>
              </a:r>
            </a:p>
          </p:txBody>
        </p:sp>
        <p:sp>
          <p:nvSpPr>
            <p:cNvPr id="65" name="Text Box 55"/>
            <p:cNvSpPr txBox="1">
              <a:spLocks noChangeArrowheads="1"/>
            </p:cNvSpPr>
            <p:nvPr/>
          </p:nvSpPr>
          <p:spPr bwMode="auto">
            <a:xfrm>
              <a:off x="7708944" y="5013315"/>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尊重</a:t>
              </a:r>
            </a:p>
          </p:txBody>
        </p:sp>
        <p:sp>
          <p:nvSpPr>
            <p:cNvPr id="66" name="Text Box 56"/>
            <p:cNvSpPr txBox="1">
              <a:spLocks noChangeArrowheads="1"/>
            </p:cNvSpPr>
            <p:nvPr/>
          </p:nvSpPr>
          <p:spPr bwMode="auto">
            <a:xfrm>
              <a:off x="7970883" y="2946375"/>
              <a:ext cx="719142"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受容</a:t>
              </a:r>
            </a:p>
          </p:txBody>
        </p:sp>
        <p:sp>
          <p:nvSpPr>
            <p:cNvPr id="67" name="Text Box 57"/>
            <p:cNvSpPr txBox="1">
              <a:spLocks noChangeArrowheads="1"/>
            </p:cNvSpPr>
            <p:nvPr/>
          </p:nvSpPr>
          <p:spPr bwMode="auto">
            <a:xfrm>
              <a:off x="4756177" y="2997176"/>
              <a:ext cx="833442" cy="430890"/>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肯定</a:t>
              </a:r>
            </a:p>
          </p:txBody>
        </p:sp>
        <p:sp>
          <p:nvSpPr>
            <p:cNvPr id="80936" name="Line 58"/>
            <p:cNvSpPr>
              <a:spLocks noChangeShapeType="1"/>
            </p:cNvSpPr>
            <p:nvPr/>
          </p:nvSpPr>
          <p:spPr bwMode="auto">
            <a:xfrm rot="16200000" flipV="1">
              <a:off x="6737378" y="5337175"/>
              <a:ext cx="647700" cy="28892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9" name="Text Box 59"/>
            <p:cNvSpPr txBox="1">
              <a:spLocks noChangeArrowheads="1"/>
            </p:cNvSpPr>
            <p:nvPr/>
          </p:nvSpPr>
          <p:spPr bwMode="auto">
            <a:xfrm>
              <a:off x="5613432" y="2732062"/>
              <a:ext cx="2143138" cy="585791"/>
            </a:xfrm>
            <a:prstGeom prst="rect">
              <a:avLst/>
            </a:prstGeom>
            <a:noFill/>
            <a:ln w="9525">
              <a:noFill/>
              <a:miter lim="800000"/>
              <a:headEnd/>
              <a:tailEnd/>
            </a:ln>
            <a:effectLst/>
          </p:spPr>
          <p:txBody>
            <a:bodyPr/>
            <a:lstStyle/>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権利意識</a:t>
              </a:r>
            </a:p>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（ｾﾙﾌｴｽﾃｨｰﾑ）</a:t>
              </a:r>
            </a:p>
          </p:txBody>
        </p:sp>
        <p:sp>
          <p:nvSpPr>
            <p:cNvPr id="80938" name="Line 60"/>
            <p:cNvSpPr>
              <a:spLocks noChangeShapeType="1"/>
            </p:cNvSpPr>
            <p:nvPr/>
          </p:nvSpPr>
          <p:spPr bwMode="auto">
            <a:xfrm flipH="1">
              <a:off x="6700865" y="3357563"/>
              <a:ext cx="1587" cy="647700"/>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grpSp>
      <p:grpSp>
        <p:nvGrpSpPr>
          <p:cNvPr id="80902" name="グループ化 78"/>
          <p:cNvGrpSpPr>
            <a:grpSpLocks/>
          </p:cNvGrpSpPr>
          <p:nvPr/>
        </p:nvGrpSpPr>
        <p:grpSpPr bwMode="auto">
          <a:xfrm>
            <a:off x="1187624" y="3640125"/>
            <a:ext cx="1815926" cy="1655762"/>
            <a:chOff x="1205107" y="1000108"/>
            <a:chExt cx="1815882" cy="1655761"/>
          </a:xfrm>
        </p:grpSpPr>
        <p:sp>
          <p:nvSpPr>
            <p:cNvPr id="80919"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可能性</a:t>
              </a:r>
            </a:p>
          </p:txBody>
        </p:sp>
        <p:sp>
          <p:nvSpPr>
            <p:cNvPr id="80920" name="Text Box 21"/>
            <p:cNvSpPr txBox="1">
              <a:spLocks noChangeArrowheads="1"/>
            </p:cNvSpPr>
            <p:nvPr/>
          </p:nvSpPr>
          <p:spPr bwMode="auto">
            <a:xfrm>
              <a:off x="2497687" y="1749409"/>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感性</a:t>
              </a:r>
            </a:p>
          </p:txBody>
        </p:sp>
        <p:sp>
          <p:nvSpPr>
            <p:cNvPr id="80921" name="Text Box 22"/>
            <p:cNvSpPr txBox="1">
              <a:spLocks noChangeArrowheads="1"/>
            </p:cNvSpPr>
            <p:nvPr/>
          </p:nvSpPr>
          <p:spPr bwMode="auto">
            <a:xfrm>
              <a:off x="1949991" y="1415122"/>
              <a:ext cx="369323" cy="4422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個性</a:t>
              </a:r>
            </a:p>
          </p:txBody>
        </p:sp>
        <p:sp>
          <p:nvSpPr>
            <p:cNvPr id="80922" name="Text Box 23"/>
            <p:cNvSpPr txBox="1">
              <a:spLocks noChangeArrowheads="1"/>
            </p:cNvSpPr>
            <p:nvPr/>
          </p:nvSpPr>
          <p:spPr bwMode="auto">
            <a:xfrm>
              <a:off x="1949991" y="2151046"/>
              <a:ext cx="369323" cy="504823"/>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能力</a:t>
              </a:r>
            </a:p>
          </p:txBody>
        </p:sp>
        <p:sp>
          <p:nvSpPr>
            <p:cNvPr id="80923" name="Text Box 24"/>
            <p:cNvSpPr txBox="1">
              <a:spLocks noChangeArrowheads="1"/>
            </p:cNvSpPr>
            <p:nvPr/>
          </p:nvSpPr>
          <p:spPr bwMode="auto">
            <a:xfrm>
              <a:off x="1345157" y="1071546"/>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美</a:t>
              </a:r>
            </a:p>
          </p:txBody>
        </p:sp>
        <p:sp>
          <p:nvSpPr>
            <p:cNvPr id="80924" name="Text Box 25"/>
            <p:cNvSpPr txBox="1">
              <a:spLocks noChangeArrowheads="1"/>
            </p:cNvSpPr>
            <p:nvPr/>
          </p:nvSpPr>
          <p:spPr bwMode="auto">
            <a:xfrm>
              <a:off x="1205107" y="1428737"/>
              <a:ext cx="553998" cy="633408"/>
            </a:xfrm>
            <a:prstGeom prst="rect">
              <a:avLst/>
            </a:prstGeom>
            <a:noFill/>
            <a:ln w="9525">
              <a:noFill/>
              <a:miter lim="800000"/>
              <a:headEnd/>
              <a:tailEnd/>
            </a:ln>
          </p:spPr>
          <p:txBody>
            <a:bodyPr vert="eaVert">
              <a:spAutoFit/>
            </a:bodyPr>
            <a:lstStyle/>
            <a:p>
              <a:pPr>
                <a:spcBef>
                  <a:spcPct val="50000"/>
                </a:spcBef>
              </a:pPr>
              <a:r>
                <a:rPr lang="ja-JP" altLang="en-US" sz="1200" b="1" dirty="0">
                  <a:solidFill>
                    <a:prstClr val="black"/>
                  </a:solidFill>
                </a:rPr>
                <a:t>生命力</a:t>
              </a:r>
            </a:p>
          </p:txBody>
        </p:sp>
      </p:grpSp>
      <p:sp>
        <p:nvSpPr>
          <p:cNvPr id="32" name="ハート 31"/>
          <p:cNvSpPr/>
          <p:nvPr/>
        </p:nvSpPr>
        <p:spPr>
          <a:xfrm>
            <a:off x="5434013" y="3276589"/>
            <a:ext cx="2500312" cy="2214563"/>
          </a:xfrm>
          <a:prstGeom prst="heart">
            <a:avLst/>
          </a:prstGeom>
          <a:solidFill>
            <a:srgbClr val="EF95E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12" name="グループ化 80"/>
          <p:cNvGrpSpPr/>
          <p:nvPr/>
        </p:nvGrpSpPr>
        <p:grpSpPr>
          <a:xfrm>
            <a:off x="5711891" y="3562387"/>
            <a:ext cx="1789069" cy="1655761"/>
            <a:chOff x="1231920" y="1000108"/>
            <a:chExt cx="1789069" cy="1655761"/>
          </a:xfrm>
          <a:solidFill>
            <a:srgbClr val="0000FF"/>
          </a:solidFill>
        </p:grpSpPr>
        <p:sp>
          <p:nvSpPr>
            <p:cNvPr id="82"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可能性</a:t>
              </a:r>
            </a:p>
          </p:txBody>
        </p:sp>
        <p:sp>
          <p:nvSpPr>
            <p:cNvPr id="83" name="Text Box 21"/>
            <p:cNvSpPr txBox="1">
              <a:spLocks noChangeArrowheads="1"/>
            </p:cNvSpPr>
            <p:nvPr/>
          </p:nvSpPr>
          <p:spPr bwMode="auto">
            <a:xfrm>
              <a:off x="2497678" y="1749409"/>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感性</a:t>
              </a:r>
            </a:p>
          </p:txBody>
        </p:sp>
        <p:sp>
          <p:nvSpPr>
            <p:cNvPr id="84" name="Text Box 22"/>
            <p:cNvSpPr txBox="1">
              <a:spLocks noChangeArrowheads="1"/>
            </p:cNvSpPr>
            <p:nvPr/>
          </p:nvSpPr>
          <p:spPr bwMode="auto">
            <a:xfrm>
              <a:off x="1949982" y="1415122"/>
              <a:ext cx="369332" cy="4422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個性</a:t>
              </a:r>
            </a:p>
          </p:txBody>
        </p:sp>
        <p:sp>
          <p:nvSpPr>
            <p:cNvPr id="85" name="Text Box 23"/>
            <p:cNvSpPr txBox="1">
              <a:spLocks noChangeArrowheads="1"/>
            </p:cNvSpPr>
            <p:nvPr/>
          </p:nvSpPr>
          <p:spPr bwMode="auto">
            <a:xfrm>
              <a:off x="1949982" y="2151046"/>
              <a:ext cx="369332" cy="504823"/>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能力</a:t>
              </a:r>
            </a:p>
          </p:txBody>
        </p:sp>
        <p:sp>
          <p:nvSpPr>
            <p:cNvPr id="86" name="Text Box 24"/>
            <p:cNvSpPr txBox="1">
              <a:spLocks noChangeArrowheads="1"/>
            </p:cNvSpPr>
            <p:nvPr/>
          </p:nvSpPr>
          <p:spPr bwMode="auto">
            <a:xfrm>
              <a:off x="1345148" y="1071546"/>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美</a:t>
              </a:r>
            </a:p>
          </p:txBody>
        </p:sp>
        <p:sp>
          <p:nvSpPr>
            <p:cNvPr id="87" name="Text Box 25"/>
            <p:cNvSpPr txBox="1">
              <a:spLocks noChangeArrowheads="1"/>
            </p:cNvSpPr>
            <p:nvPr/>
          </p:nvSpPr>
          <p:spPr bwMode="auto">
            <a:xfrm>
              <a:off x="1231920" y="1428737"/>
              <a:ext cx="553998" cy="633408"/>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生命力</a:t>
              </a:r>
            </a:p>
          </p:txBody>
        </p:sp>
      </p:grpSp>
      <p:grpSp>
        <p:nvGrpSpPr>
          <p:cNvPr id="13" name="グループ化 108"/>
          <p:cNvGrpSpPr>
            <a:grpSpLocks/>
          </p:cNvGrpSpPr>
          <p:nvPr/>
        </p:nvGrpSpPr>
        <p:grpSpPr bwMode="auto">
          <a:xfrm>
            <a:off x="4857752" y="2490777"/>
            <a:ext cx="3857625" cy="3551237"/>
            <a:chOff x="4857752" y="2571744"/>
            <a:chExt cx="3857652" cy="3551260"/>
          </a:xfrm>
        </p:grpSpPr>
        <p:sp>
          <p:nvSpPr>
            <p:cNvPr id="80913" name="Text Box 61"/>
            <p:cNvSpPr txBox="1">
              <a:spLocks noChangeArrowheads="1"/>
            </p:cNvSpPr>
            <p:nvPr/>
          </p:nvSpPr>
          <p:spPr bwMode="auto">
            <a:xfrm>
              <a:off x="7996266" y="4806962"/>
              <a:ext cx="71913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無視</a:t>
              </a:r>
            </a:p>
          </p:txBody>
        </p:sp>
        <p:sp>
          <p:nvSpPr>
            <p:cNvPr id="80914" name="Text Box 62"/>
            <p:cNvSpPr txBox="1">
              <a:spLocks noChangeArrowheads="1"/>
            </p:cNvSpPr>
            <p:nvPr/>
          </p:nvSpPr>
          <p:spPr bwMode="auto">
            <a:xfrm>
              <a:off x="7891491" y="2857496"/>
              <a:ext cx="752475"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　競争</a:t>
              </a:r>
            </a:p>
          </p:txBody>
        </p:sp>
        <p:sp>
          <p:nvSpPr>
            <p:cNvPr id="80915" name="Text Box 63"/>
            <p:cNvSpPr txBox="1">
              <a:spLocks noChangeArrowheads="1"/>
            </p:cNvSpPr>
            <p:nvPr/>
          </p:nvSpPr>
          <p:spPr bwMode="auto">
            <a:xfrm>
              <a:off x="6402425" y="2571744"/>
              <a:ext cx="773112"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比較</a:t>
              </a:r>
            </a:p>
          </p:txBody>
        </p:sp>
        <p:sp>
          <p:nvSpPr>
            <p:cNvPr id="80916" name="Text Box 64"/>
            <p:cNvSpPr txBox="1">
              <a:spLocks noChangeArrowheads="1"/>
            </p:cNvSpPr>
            <p:nvPr/>
          </p:nvSpPr>
          <p:spPr bwMode="auto">
            <a:xfrm>
              <a:off x="4929190" y="5664218"/>
              <a:ext cx="1306513"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過剰な期待</a:t>
              </a:r>
            </a:p>
          </p:txBody>
        </p:sp>
        <p:sp>
          <p:nvSpPr>
            <p:cNvPr id="80917" name="Text Box 65"/>
            <p:cNvSpPr txBox="1">
              <a:spLocks noChangeArrowheads="1"/>
            </p:cNvSpPr>
            <p:nvPr/>
          </p:nvSpPr>
          <p:spPr bwMode="auto">
            <a:xfrm>
              <a:off x="4857752" y="2714620"/>
              <a:ext cx="644525" cy="327025"/>
            </a:xfrm>
            <a:prstGeom prst="rect">
              <a:avLst/>
            </a:prstGeom>
            <a:noFill/>
            <a:ln w="9525">
              <a:noFill/>
              <a:miter lim="800000"/>
              <a:headEnd/>
              <a:tailEnd/>
            </a:ln>
          </p:spPr>
          <p:txBody>
            <a:bodyPr/>
            <a:lstStyle/>
            <a:p>
              <a:pPr>
                <a:spcBef>
                  <a:spcPct val="50000"/>
                </a:spcBef>
              </a:pPr>
              <a:r>
                <a:rPr lang="ja-JP" altLang="en-US" sz="1600" b="1">
                  <a:solidFill>
                    <a:srgbClr val="660066"/>
                  </a:solidFill>
                </a:rPr>
                <a:t>差別</a:t>
              </a:r>
            </a:p>
          </p:txBody>
        </p:sp>
        <p:sp>
          <p:nvSpPr>
            <p:cNvPr id="80918" name="Text Box 66"/>
            <p:cNvSpPr txBox="1">
              <a:spLocks noChangeArrowheads="1"/>
            </p:cNvSpPr>
            <p:nvPr/>
          </p:nvSpPr>
          <p:spPr bwMode="auto">
            <a:xfrm>
              <a:off x="7586688" y="5786454"/>
              <a:ext cx="70008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暴力</a:t>
              </a:r>
            </a:p>
          </p:txBody>
        </p:sp>
      </p:grpSp>
      <p:sp>
        <p:nvSpPr>
          <p:cNvPr id="149" name="Text Box 8"/>
          <p:cNvSpPr txBox="1">
            <a:spLocks noChangeArrowheads="1"/>
          </p:cNvSpPr>
          <p:nvPr/>
        </p:nvSpPr>
        <p:spPr bwMode="auto">
          <a:xfrm>
            <a:off x="3643313" y="1497002"/>
            <a:ext cx="1871662" cy="720725"/>
          </a:xfrm>
          <a:prstGeom prst="rect">
            <a:avLst/>
          </a:prstGeom>
          <a:noFill/>
          <a:ln w="9525">
            <a:noFill/>
            <a:miter lim="800000"/>
            <a:headEnd/>
            <a:tailEnd/>
          </a:ln>
        </p:spPr>
        <p:txBody>
          <a:bodyPr anchor="ctr"/>
          <a:lstStyle/>
          <a:p>
            <a:pPr>
              <a:lnSpc>
                <a:spcPct val="55000"/>
              </a:lnSpc>
              <a:spcBef>
                <a:spcPct val="50000"/>
              </a:spcBef>
            </a:pPr>
            <a:r>
              <a:rPr lang="ja-JP" altLang="en-US" sz="2000" b="1">
                <a:solidFill>
                  <a:srgbClr val="FF0000"/>
                </a:solidFill>
              </a:rPr>
              <a:t>エンパワメント</a:t>
            </a:r>
          </a:p>
        </p:txBody>
      </p:sp>
      <p:sp>
        <p:nvSpPr>
          <p:cNvPr id="150" name="Text Box 9"/>
          <p:cNvSpPr txBox="1">
            <a:spLocks noChangeArrowheads="1"/>
          </p:cNvSpPr>
          <p:nvPr/>
        </p:nvSpPr>
        <p:spPr bwMode="auto">
          <a:xfrm>
            <a:off x="107950" y="1484302"/>
            <a:ext cx="2463800" cy="941387"/>
          </a:xfrm>
          <a:prstGeom prst="rect">
            <a:avLst/>
          </a:prstGeom>
          <a:noFill/>
          <a:ln w="9525">
            <a:noFill/>
            <a:miter lim="800000"/>
            <a:headEnd/>
            <a:tailEnd/>
          </a:ln>
        </p:spPr>
        <p:txBody>
          <a:bodyPr anchor="ctr"/>
          <a:lstStyle/>
          <a:p>
            <a:pPr algn="l">
              <a:spcBef>
                <a:spcPct val="50000"/>
              </a:spcBef>
            </a:pPr>
            <a:r>
              <a:rPr lang="ja-JP" altLang="en-US">
                <a:solidFill>
                  <a:prstClr val="black"/>
                </a:solidFill>
              </a:rPr>
              <a:t>本来のわたしが傷ついてしまっている状態</a:t>
            </a:r>
          </a:p>
        </p:txBody>
      </p:sp>
      <p:sp>
        <p:nvSpPr>
          <p:cNvPr id="151" name="Text Box 10"/>
          <p:cNvSpPr txBox="1">
            <a:spLocks noChangeArrowheads="1"/>
          </p:cNvSpPr>
          <p:nvPr/>
        </p:nvSpPr>
        <p:spPr bwMode="auto">
          <a:xfrm>
            <a:off x="6732588" y="1484302"/>
            <a:ext cx="2125662" cy="701675"/>
          </a:xfrm>
          <a:prstGeom prst="rect">
            <a:avLst/>
          </a:prstGeom>
          <a:noFill/>
          <a:ln w="9525">
            <a:noFill/>
            <a:miter lim="800000"/>
            <a:headEnd/>
            <a:tailEnd/>
          </a:ln>
        </p:spPr>
        <p:txBody>
          <a:bodyPr>
            <a:spAutoFit/>
          </a:bodyPr>
          <a:lstStyle/>
          <a:p>
            <a:pPr>
              <a:lnSpc>
                <a:spcPct val="65000"/>
              </a:lnSpc>
              <a:spcBef>
                <a:spcPct val="50000"/>
              </a:spcBef>
            </a:pPr>
            <a:r>
              <a:rPr lang="ja-JP" altLang="en-US">
                <a:solidFill>
                  <a:prstClr val="black"/>
                </a:solidFill>
              </a:rPr>
              <a:t>本来のわたしが</a:t>
            </a:r>
          </a:p>
          <a:p>
            <a:pPr>
              <a:lnSpc>
                <a:spcPct val="65000"/>
              </a:lnSpc>
              <a:spcBef>
                <a:spcPct val="50000"/>
              </a:spcBef>
            </a:pPr>
            <a:r>
              <a:rPr lang="ja-JP" altLang="en-US">
                <a:solidFill>
                  <a:prstClr val="black"/>
                </a:solidFill>
              </a:rPr>
              <a:t>回復された状態</a:t>
            </a:r>
          </a:p>
        </p:txBody>
      </p:sp>
      <p:sp>
        <p:nvSpPr>
          <p:cNvPr id="152" name="AutoShape 44"/>
          <p:cNvSpPr>
            <a:spLocks noChangeArrowheads="1"/>
          </p:cNvSpPr>
          <p:nvPr/>
        </p:nvSpPr>
        <p:spPr bwMode="auto">
          <a:xfrm>
            <a:off x="2916238" y="1557325"/>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153" name="AutoShape 45"/>
          <p:cNvSpPr>
            <a:spLocks noChangeArrowheads="1"/>
          </p:cNvSpPr>
          <p:nvPr/>
        </p:nvSpPr>
        <p:spPr bwMode="auto">
          <a:xfrm>
            <a:off x="5795963" y="1557325"/>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80911" name="Rectangle 46"/>
          <p:cNvSpPr>
            <a:spLocks noChangeArrowheads="1"/>
          </p:cNvSpPr>
          <p:nvPr/>
        </p:nvSpPr>
        <p:spPr bwMode="auto">
          <a:xfrm>
            <a:off x="395290" y="-27000"/>
            <a:ext cx="8569325" cy="1371600"/>
          </a:xfrm>
          <a:prstGeom prst="rect">
            <a:avLst/>
          </a:prstGeom>
          <a:noFill/>
          <a:ln w="9525">
            <a:noFill/>
            <a:miter lim="800000"/>
            <a:headEnd/>
            <a:tailEnd/>
          </a:ln>
        </p:spPr>
        <p:txBody>
          <a:bodyPr anchor="ctr"/>
          <a:lstStyle/>
          <a:p>
            <a:r>
              <a:rPr lang="ja-JP" altLang="en-US" sz="4800">
                <a:solidFill>
                  <a:srgbClr val="04617B"/>
                </a:solidFill>
                <a:latin typeface="HG丸ｺﾞｼｯｸM-PRO" pitchFamily="50" charset="-128"/>
                <a:ea typeface="HG丸ｺﾞｼｯｸM-PRO" pitchFamily="50" charset="-128"/>
              </a:rPr>
              <a:t>エンパワメントとは・・・</a:t>
            </a:r>
          </a:p>
        </p:txBody>
      </p:sp>
    </p:spTree>
    <p:extLst>
      <p:ext uri="{BB962C8B-B14F-4D97-AF65-F5344CB8AC3E}">
        <p14:creationId xmlns:p14="http://schemas.microsoft.com/office/powerpoint/2010/main" val="162832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500" fill="hold"/>
                                        <p:tgtEl>
                                          <p:spTgt spid="15"/>
                                        </p:tgtEl>
                                        <p:attrNameLst>
                                          <p:attrName>fillcolor</p:attrName>
                                        </p:attrNameLst>
                                      </p:cBhvr>
                                      <p:to>
                                        <a:srgbClr val="0000FF"/>
                                      </p:to>
                                    </p:animClr>
                                    <p:set>
                                      <p:cBhvr>
                                        <p:cTn id="12" dur="500" fill="hold"/>
                                        <p:tgtEl>
                                          <p:spTgt spid="15"/>
                                        </p:tgtEl>
                                        <p:attrNameLst>
                                          <p:attrName>fill.type</p:attrName>
                                        </p:attrNameLst>
                                      </p:cBhvr>
                                      <p:to>
                                        <p:strVal val="solid"/>
                                      </p:to>
                                    </p:set>
                                    <p:set>
                                      <p:cBhvr>
                                        <p:cTn id="13" dur="500" fill="hold"/>
                                        <p:tgtEl>
                                          <p:spTgt spid="15"/>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0"/>
                                        </p:tgtEl>
                                        <p:attrNameLst>
                                          <p:attrName>style.visibility</p:attrName>
                                        </p:attrNameLst>
                                      </p:cBhvr>
                                      <p:to>
                                        <p:strVal val="visible"/>
                                      </p:to>
                                    </p:set>
                                    <p:anim calcmode="lin" valueType="num">
                                      <p:cBhvr>
                                        <p:cTn id="18" dur="500" fill="hold"/>
                                        <p:tgtEl>
                                          <p:spTgt spid="150"/>
                                        </p:tgtEl>
                                        <p:attrNameLst>
                                          <p:attrName>ppt_w</p:attrName>
                                        </p:attrNameLst>
                                      </p:cBhvr>
                                      <p:tavLst>
                                        <p:tav tm="0">
                                          <p:val>
                                            <p:fltVal val="0"/>
                                          </p:val>
                                        </p:tav>
                                        <p:tav tm="100000">
                                          <p:val>
                                            <p:strVal val="#ppt_w"/>
                                          </p:val>
                                        </p:tav>
                                      </p:tavLst>
                                    </p:anim>
                                    <p:anim calcmode="lin" valueType="num">
                                      <p:cBhvr>
                                        <p:cTn id="19" dur="500" fill="hold"/>
                                        <p:tgtEl>
                                          <p:spTgt spid="150"/>
                                        </p:tgtEl>
                                        <p:attrNameLst>
                                          <p:attrName>ppt_h</p:attrName>
                                        </p:attrNameLst>
                                      </p:cBhvr>
                                      <p:tavLst>
                                        <p:tav tm="0">
                                          <p:val>
                                            <p:fltVal val="0"/>
                                          </p:val>
                                        </p:tav>
                                        <p:tav tm="100000">
                                          <p:val>
                                            <p:strVal val="#ppt_h"/>
                                          </p:val>
                                        </p:tav>
                                      </p:tavLst>
                                    </p:anim>
                                    <p:animEffect transition="in" filter="fade">
                                      <p:cBhvr>
                                        <p:cTn id="20" dur="500"/>
                                        <p:tgtEl>
                                          <p:spTgt spid="150"/>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52"/>
                                        </p:tgtEl>
                                        <p:attrNameLst>
                                          <p:attrName>style.visibility</p:attrName>
                                        </p:attrNameLst>
                                      </p:cBhvr>
                                      <p:to>
                                        <p:strVal val="visible"/>
                                      </p:to>
                                    </p:set>
                                    <p:animEffect transition="in" filter="strips(downRight)">
                                      <p:cBhvr>
                                        <p:cTn id="30" dur="500"/>
                                        <p:tgtEl>
                                          <p:spTgt spid="152"/>
                                        </p:tgtEl>
                                      </p:cBhvr>
                                    </p:animEffec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149"/>
                                        </p:tgtEl>
                                        <p:attrNameLst>
                                          <p:attrName>style.visibility</p:attrName>
                                        </p:attrNameLst>
                                      </p:cBhvr>
                                      <p:to>
                                        <p:strVal val="visible"/>
                                      </p:to>
                                    </p:set>
                                    <p:animEffect transition="in" filter="strips(downRight)">
                                      <p:cBhvr>
                                        <p:cTn id="34" dur="500"/>
                                        <p:tgtEl>
                                          <p:spTgt spid="14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53"/>
                                        </p:tgtEl>
                                        <p:attrNameLst>
                                          <p:attrName>style.visibility</p:attrName>
                                        </p:attrNameLst>
                                      </p:cBhvr>
                                      <p:to>
                                        <p:strVal val="visible"/>
                                      </p:to>
                                    </p:set>
                                    <p:animEffect transition="in" filter="strips(downRight)">
                                      <p:cBhvr>
                                        <p:cTn id="47" dur="500"/>
                                        <p:tgtEl>
                                          <p:spTgt spid="153"/>
                                        </p:tgtEl>
                                      </p:cBhvr>
                                    </p:animEffect>
                                  </p:childTnLst>
                                </p:cTn>
                              </p:par>
                            </p:childTnLst>
                          </p:cTn>
                        </p:par>
                        <p:par>
                          <p:cTn id="48" fill="hold">
                            <p:stCondLst>
                              <p:cond delay="500"/>
                            </p:stCondLst>
                            <p:childTnLst>
                              <p:par>
                                <p:cTn id="49" presetID="18" presetClass="entr" presetSubtype="6" fill="hold" grpId="0" nodeType="afterEffect">
                                  <p:stCondLst>
                                    <p:cond delay="0"/>
                                  </p:stCondLst>
                                  <p:childTnLst>
                                    <p:set>
                                      <p:cBhvr>
                                        <p:cTn id="50" dur="1" fill="hold">
                                          <p:stCondLst>
                                            <p:cond delay="0"/>
                                          </p:stCondLst>
                                        </p:cTn>
                                        <p:tgtEl>
                                          <p:spTgt spid="151"/>
                                        </p:tgtEl>
                                        <p:attrNameLst>
                                          <p:attrName>style.visibility</p:attrName>
                                        </p:attrNameLst>
                                      </p:cBhvr>
                                      <p:to>
                                        <p:strVal val="visible"/>
                                      </p:to>
                                    </p:set>
                                    <p:animEffect transition="in" filter="strips(downRight)">
                                      <p:cBhvr>
                                        <p:cTn id="51" dur="500"/>
                                        <p:tgtEl>
                                          <p:spTgt spid="15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32"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circle(out)">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49" grpId="0"/>
      <p:bldP spid="150" grpId="0"/>
      <p:bldP spid="151" grpId="0"/>
      <p:bldP spid="152" grpId="0" animBg="1"/>
      <p:bldP spid="15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233472" y="0"/>
            <a:ext cx="6677056" cy="1053000"/>
          </a:xfrm>
        </p:spPr>
        <p:txBody>
          <a:bodyPr>
            <a:normAutofit/>
          </a:bodyPr>
          <a:lstStyle/>
          <a:p>
            <a:pPr eaLnBrk="1" hangingPunct="1"/>
            <a:r>
              <a:rPr lang="ja-JP" altLang="en-US" sz="4000" dirty="0"/>
              <a:t>目指すべき</a:t>
            </a:r>
            <a:r>
              <a:rPr lang="ja-JP" altLang="en-US" sz="4000" dirty="0">
                <a:latin typeface="ＭＳ Ｐゴシック" charset="-128"/>
              </a:rPr>
              <a:t>虐待対応の終結</a:t>
            </a:r>
            <a:endParaRPr lang="ja-JP" altLang="en-US" sz="5400" dirty="0"/>
          </a:p>
        </p:txBody>
      </p:sp>
      <p:sp>
        <p:nvSpPr>
          <p:cNvPr id="80899" name="Rectangle 3"/>
          <p:cNvSpPr>
            <a:spLocks noGrp="1" noChangeArrowheads="1"/>
          </p:cNvSpPr>
          <p:nvPr>
            <p:ph idx="1"/>
          </p:nvPr>
        </p:nvSpPr>
        <p:spPr>
          <a:xfrm>
            <a:off x="180000" y="1150651"/>
            <a:ext cx="8686800" cy="5107782"/>
          </a:xfrm>
        </p:spPr>
        <p:txBody>
          <a:bodyPr/>
          <a:lstStyle/>
          <a:p>
            <a:pPr eaLnBrk="1" hangingPunct="1">
              <a:lnSpc>
                <a:spcPct val="90000"/>
              </a:lnSpc>
            </a:pPr>
            <a:r>
              <a:rPr lang="ja-JP" altLang="en-US" sz="2800" dirty="0">
                <a:latin typeface="ＭＳ Ｐゴシック" charset="-128"/>
              </a:rPr>
              <a:t>「虐待の発生要因の軽減等により高齢者の安全が確</a:t>
            </a:r>
            <a:endParaRPr lang="en-US" altLang="ja-JP" sz="2800" dirty="0">
              <a:latin typeface="ＭＳ Ｐゴシック" charset="-128"/>
            </a:endParaRPr>
          </a:p>
          <a:p>
            <a:pPr marL="0" indent="0" eaLnBrk="1" hangingPunct="1">
              <a:lnSpc>
                <a:spcPct val="90000"/>
              </a:lnSpc>
              <a:buNone/>
            </a:pPr>
            <a:r>
              <a:rPr lang="ja-JP" altLang="en-US" sz="2800" dirty="0">
                <a:latin typeface="ＭＳ Ｐゴシック" charset="-128"/>
              </a:rPr>
              <a:t>　認できる項目が増え、高齢者の安全の確保が継続　　　　</a:t>
            </a:r>
            <a:endParaRPr lang="en-US" altLang="ja-JP" sz="2800" dirty="0">
              <a:latin typeface="ＭＳ Ｐゴシック" charset="-128"/>
            </a:endParaRPr>
          </a:p>
          <a:p>
            <a:pPr marL="0" indent="0" eaLnBrk="1" hangingPunct="1">
              <a:lnSpc>
                <a:spcPct val="90000"/>
              </a:lnSpc>
              <a:buNone/>
            </a:pPr>
            <a:r>
              <a:rPr lang="ja-JP" altLang="en-US" sz="2800" dirty="0">
                <a:latin typeface="ＭＳ Ｐゴシック" charset="-128"/>
              </a:rPr>
              <a:t>　され、高齢者が安心して生活を送れている状態」</a:t>
            </a:r>
            <a:endParaRPr lang="en-US" altLang="ja-JP" sz="2800" dirty="0">
              <a:latin typeface="ＭＳ Ｐゴシック" charset="-128"/>
            </a:endParaRPr>
          </a:p>
          <a:p>
            <a:pPr marL="0" indent="0" eaLnBrk="1" hangingPunct="1">
              <a:lnSpc>
                <a:spcPct val="90000"/>
              </a:lnSpc>
              <a:buNone/>
            </a:pPr>
            <a:r>
              <a:rPr lang="en-US" altLang="ja-JP" sz="2800" dirty="0">
                <a:latin typeface="ＭＳ Ｐゴシック" charset="-128"/>
              </a:rPr>
              <a:t>   </a:t>
            </a:r>
            <a:r>
              <a:rPr lang="ja-JP" altLang="en-US" sz="2800" dirty="0"/>
              <a:t>を確認できること</a:t>
            </a:r>
            <a:endParaRPr lang="en-US" altLang="ja-JP" sz="2800" dirty="0"/>
          </a:p>
          <a:p>
            <a:pPr algn="ctr" eaLnBrk="1" hangingPunct="1">
              <a:lnSpc>
                <a:spcPct val="90000"/>
              </a:lnSpc>
            </a:pPr>
            <a:r>
              <a:rPr lang="ja-JP" altLang="en-US" sz="2800" dirty="0">
                <a:latin typeface="ＭＳ Ｐゴシック" charset="-128"/>
              </a:rPr>
              <a:t>高齢者と養護者との関係性を再構築する支援も大切</a:t>
            </a:r>
            <a:endParaRPr lang="en-US" altLang="ja-JP" sz="2800" dirty="0">
              <a:latin typeface="ＭＳ Ｐゴシック" charset="-128"/>
            </a:endParaRPr>
          </a:p>
          <a:p>
            <a:pPr algn="r" eaLnBrk="1" hangingPunct="1">
              <a:lnSpc>
                <a:spcPct val="90000"/>
              </a:lnSpc>
              <a:buFont typeface="Wingdings 2" pitchFamily="18" charset="2"/>
              <a:buNone/>
            </a:pPr>
            <a:r>
              <a:rPr lang="ja-JP" altLang="en-US" sz="2000" dirty="0">
                <a:latin typeface="ＭＳ Ｐゴシック" charset="-128"/>
              </a:rPr>
              <a:t>（厚生労働省</a:t>
            </a:r>
            <a:r>
              <a:rPr lang="ja-JP" altLang="en-US" sz="2000" dirty="0"/>
              <a:t>マニュアル</a:t>
            </a:r>
            <a:r>
              <a:rPr lang="en-US" altLang="ja-JP" sz="2000" dirty="0"/>
              <a:t>R</a:t>
            </a:r>
            <a:r>
              <a:rPr lang="ja-JP" altLang="en-US" sz="2000" dirty="0"/>
              <a:t>５</a:t>
            </a:r>
            <a:r>
              <a:rPr lang="en-US" altLang="ja-JP" sz="2000" dirty="0"/>
              <a:t> p.86</a:t>
            </a:r>
            <a:r>
              <a:rPr lang="ja-JP" altLang="en-US" sz="2000" dirty="0"/>
              <a:t>より</a:t>
            </a:r>
            <a:r>
              <a:rPr lang="ja-JP" altLang="en-US" sz="2000" dirty="0">
                <a:latin typeface="ＭＳ Ｐゴシック" charset="-128"/>
              </a:rPr>
              <a:t>）</a:t>
            </a:r>
            <a:endParaRPr lang="en-US" altLang="ja-JP" sz="2400" dirty="0">
              <a:latin typeface="ＭＳ Ｐゴシック" charset="-128"/>
            </a:endParaRPr>
          </a:p>
          <a:p>
            <a:pPr lvl="4" eaLnBrk="1" hangingPunct="1">
              <a:lnSpc>
                <a:spcPct val="90000"/>
              </a:lnSpc>
              <a:buFont typeface="Wingdings 2" pitchFamily="18" charset="2"/>
              <a:buNone/>
            </a:pPr>
            <a:endParaRPr lang="en-US" altLang="ja-JP" sz="1400" u="sng" dirty="0">
              <a:latin typeface="ＭＳ Ｐゴシック" charset="-128"/>
            </a:endParaRPr>
          </a:p>
          <a:p>
            <a:pPr marL="0" indent="0" eaLnBrk="1" hangingPunct="1">
              <a:lnSpc>
                <a:spcPct val="90000"/>
              </a:lnSpc>
              <a:buNone/>
            </a:pPr>
            <a:endParaRPr lang="ja-JP" altLang="en-US" sz="1400" dirty="0">
              <a:latin typeface="ＭＳ Ｐゴシック" charset="-128"/>
            </a:endParaRPr>
          </a:p>
          <a:p>
            <a:pPr eaLnBrk="1" hangingPunct="1">
              <a:lnSpc>
                <a:spcPct val="90000"/>
              </a:lnSpc>
            </a:pPr>
            <a:r>
              <a:rPr lang="ja-JP" altLang="en-US" sz="2800" dirty="0"/>
              <a:t>虐待の解消、本人の安心と暮らしの安全の確保　 </a:t>
            </a:r>
            <a:endParaRPr lang="en-US" altLang="ja-JP" sz="2800" dirty="0"/>
          </a:p>
          <a:p>
            <a:pPr marL="0" indent="0" eaLnBrk="1" hangingPunct="1">
              <a:lnSpc>
                <a:spcPct val="90000"/>
              </a:lnSpc>
              <a:buNone/>
            </a:pPr>
            <a:r>
              <a:rPr lang="ja-JP" altLang="en-US" sz="2800" dirty="0">
                <a:latin typeface="ＭＳ Ｐゴシック" panose="020B0600070205080204" pitchFamily="50" charset="-128"/>
              </a:rPr>
              <a:t>　　　　　　　　　　</a:t>
            </a:r>
            <a:r>
              <a:rPr lang="ja-JP" altLang="en-US" sz="2000" dirty="0">
                <a:latin typeface="ＭＳ Ｐゴシック" charset="-128"/>
              </a:rPr>
              <a:t>（厚生労働省</a:t>
            </a:r>
            <a:r>
              <a:rPr lang="ja-JP" altLang="en-US" sz="2000" dirty="0"/>
              <a:t>マニュアル</a:t>
            </a:r>
            <a:r>
              <a:rPr lang="en-US" altLang="ja-JP" sz="2000" dirty="0"/>
              <a:t>R</a:t>
            </a:r>
            <a:r>
              <a:rPr lang="ja-JP" altLang="en-US" sz="2000" dirty="0"/>
              <a:t>５</a:t>
            </a:r>
            <a:r>
              <a:rPr lang="en-US" altLang="ja-JP" sz="2000" dirty="0"/>
              <a:t> p.88</a:t>
            </a:r>
            <a:r>
              <a:rPr lang="ja-JP" altLang="en-US" sz="2000" dirty="0"/>
              <a:t>より</a:t>
            </a:r>
            <a:r>
              <a:rPr lang="ja-JP" altLang="en-US" sz="2000" dirty="0">
                <a:latin typeface="ＭＳ Ｐゴシック" charset="-128"/>
              </a:rPr>
              <a:t>）　</a:t>
            </a:r>
            <a:endParaRPr lang="en-US" altLang="ja-JP" sz="2800" dirty="0">
              <a:latin typeface="ＭＳ Ｐゴシック" panose="020B0600070205080204" pitchFamily="50" charset="-128"/>
            </a:endParaRPr>
          </a:p>
          <a:p>
            <a:pPr lvl="3" eaLnBrk="1" hangingPunct="1">
              <a:lnSpc>
                <a:spcPct val="90000"/>
              </a:lnSpc>
              <a:buFont typeface="Wingdings" panose="05000000000000000000" pitchFamily="2" charset="2"/>
              <a:buChar char="l"/>
            </a:pPr>
            <a:r>
              <a:rPr lang="ja-JP" altLang="en-US" sz="2400" u="sng" dirty="0">
                <a:solidFill>
                  <a:srgbClr val="FF3300"/>
                </a:solidFill>
                <a:latin typeface="ＭＳ Ｐゴシック" charset="-128"/>
              </a:rPr>
              <a:t>分離して終わりとは限らない</a:t>
            </a:r>
            <a:endParaRPr lang="en-US" altLang="ja-JP" sz="1100" u="sng" dirty="0">
              <a:solidFill>
                <a:srgbClr val="FF3300"/>
              </a:solidFill>
              <a:latin typeface="ＭＳ Ｐゴシック" charset="-128"/>
            </a:endParaRPr>
          </a:p>
          <a:p>
            <a:pPr eaLnBrk="1" hangingPunct="1">
              <a:lnSpc>
                <a:spcPct val="90000"/>
              </a:lnSpc>
              <a:buFont typeface="Wingdings 2" pitchFamily="18" charset="2"/>
              <a:buNone/>
            </a:pPr>
            <a:endParaRPr lang="ja-JP" altLang="en-US" sz="2800" dirty="0">
              <a:latin typeface="ＭＳ Ｐゴシック" charset="-128"/>
            </a:endParaRPr>
          </a:p>
        </p:txBody>
      </p:sp>
    </p:spTree>
    <p:extLst>
      <p:ext uri="{BB962C8B-B14F-4D97-AF65-F5344CB8AC3E}">
        <p14:creationId xmlns:p14="http://schemas.microsoft.com/office/powerpoint/2010/main" val="1617236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0899">
                                            <p:txEl>
                                              <p:pRg st="8" end="8"/>
                                            </p:txEl>
                                          </p:spTgt>
                                        </p:tgtEl>
                                        <p:attrNameLst>
                                          <p:attrName>style.visibility</p:attrName>
                                        </p:attrNameLst>
                                      </p:cBhvr>
                                      <p:to>
                                        <p:strVal val="visible"/>
                                      </p:to>
                                    </p:set>
                                    <p:animEffect transition="in" filter="strips(downRight)">
                                      <p:cBhvr>
                                        <p:cTn id="7" dur="500"/>
                                        <p:tgtEl>
                                          <p:spTgt spid="80899">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80899">
                                            <p:txEl>
                                              <p:pRg st="9" end="9"/>
                                            </p:txEl>
                                          </p:spTgt>
                                        </p:tgtEl>
                                        <p:attrNameLst>
                                          <p:attrName>style.visibility</p:attrName>
                                        </p:attrNameLst>
                                      </p:cBhvr>
                                      <p:to>
                                        <p:strVal val="visible"/>
                                      </p:to>
                                    </p:set>
                                    <p:animEffect transition="in" filter="strips(downRight)">
                                      <p:cBhvr>
                                        <p:cTn id="12" dur="500"/>
                                        <p:tgtEl>
                                          <p:spTgt spid="80899">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0899">
                                            <p:txEl>
                                              <p:pRg st="10" end="10"/>
                                            </p:txEl>
                                          </p:spTgt>
                                        </p:tgtEl>
                                        <p:attrNameLst>
                                          <p:attrName>style.visibility</p:attrName>
                                        </p:attrNameLst>
                                      </p:cBhvr>
                                      <p:to>
                                        <p:strVal val="visible"/>
                                      </p:to>
                                    </p:set>
                                    <p:animEffect transition="in" filter="strips(downRight)">
                                      <p:cBhvr>
                                        <p:cTn id="17" dur="500"/>
                                        <p:tgtEl>
                                          <p:spTgt spid="808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750600" y="132521"/>
            <a:ext cx="7642800" cy="1143000"/>
          </a:xfrm>
        </p:spPr>
        <p:txBody>
          <a:bodyPr/>
          <a:lstStyle/>
          <a:p>
            <a:pPr eaLnBrk="1" hangingPunct="1"/>
            <a:r>
              <a:rPr lang="ja-JP" altLang="en-US" dirty="0"/>
              <a:t>早期発見・早期対応の重要性</a:t>
            </a:r>
          </a:p>
        </p:txBody>
      </p:sp>
      <p:sp>
        <p:nvSpPr>
          <p:cNvPr id="571395" name="Rectangle 3"/>
          <p:cNvSpPr>
            <a:spLocks noGrp="1" noChangeArrowheads="1"/>
          </p:cNvSpPr>
          <p:nvPr>
            <p:ph idx="1"/>
          </p:nvPr>
        </p:nvSpPr>
        <p:spPr>
          <a:xfrm>
            <a:off x="457200" y="1485000"/>
            <a:ext cx="8229600" cy="4400550"/>
          </a:xfrm>
        </p:spPr>
        <p:txBody>
          <a:bodyPr/>
          <a:lstStyle/>
          <a:p>
            <a:pPr eaLnBrk="1" hangingPunct="1"/>
            <a:r>
              <a:rPr lang="ja-JP" altLang="en-US" dirty="0"/>
              <a:t>権利侵害は軽微なものから深刻なものへと進行する性質をもつ。</a:t>
            </a:r>
          </a:p>
          <a:p>
            <a:pPr eaLnBrk="1" hangingPunct="1"/>
            <a:r>
              <a:rPr lang="ja-JP" altLang="en-US" dirty="0"/>
              <a:t>権利侵害・虐待の程度が深刻になってしまってから対応した場合、「分離」以外に選択肢がないことも･･･</a:t>
            </a:r>
          </a:p>
          <a:p>
            <a:pPr eaLnBrk="1" hangingPunct="1"/>
            <a:endParaRPr lang="ja-JP" altLang="en-US" dirty="0">
              <a:solidFill>
                <a:srgbClr val="3366FF"/>
              </a:solidFill>
            </a:endParaRPr>
          </a:p>
          <a:p>
            <a:pPr eaLnBrk="1" hangingPunct="1"/>
            <a:r>
              <a:rPr lang="ja-JP" altLang="en-US" sz="3200" dirty="0">
                <a:solidFill>
                  <a:srgbClr val="0000FF"/>
                </a:solidFill>
              </a:rPr>
              <a:t>「本人らしい生活」の継続のためには、</a:t>
            </a:r>
            <a:endParaRPr lang="en-US" altLang="ja-JP" sz="3200" dirty="0">
              <a:solidFill>
                <a:srgbClr val="0000FF"/>
              </a:solidFill>
            </a:endParaRPr>
          </a:p>
          <a:p>
            <a:pPr eaLnBrk="1" hangingPunct="1">
              <a:buFont typeface="Wingdings 2" pitchFamily="18" charset="2"/>
              <a:buNone/>
            </a:pPr>
            <a:r>
              <a:rPr lang="ja-JP" altLang="en-US" sz="3200" dirty="0">
                <a:solidFill>
                  <a:srgbClr val="0000FF"/>
                </a:solidFill>
              </a:rPr>
              <a:t>　　早期発見・早期対応が大原則！</a:t>
            </a:r>
          </a:p>
        </p:txBody>
      </p:sp>
    </p:spTree>
    <p:extLst>
      <p:ext uri="{BB962C8B-B14F-4D97-AF65-F5344CB8AC3E}">
        <p14:creationId xmlns:p14="http://schemas.microsoft.com/office/powerpoint/2010/main" val="22797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1395">
                                            <p:txEl>
                                              <p:pRg st="0" end="0"/>
                                            </p:txEl>
                                          </p:spTgt>
                                        </p:tgtEl>
                                        <p:attrNameLst>
                                          <p:attrName>style.visibility</p:attrName>
                                        </p:attrNameLst>
                                      </p:cBhvr>
                                      <p:to>
                                        <p:strVal val="visible"/>
                                      </p:to>
                                    </p:set>
                                    <p:anim calcmode="lin" valueType="num">
                                      <p:cBhvr additive="base">
                                        <p:cTn id="7" dur="500" fill="hold"/>
                                        <p:tgtEl>
                                          <p:spTgt spid="571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1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1395">
                                            <p:txEl>
                                              <p:pRg st="1" end="1"/>
                                            </p:txEl>
                                          </p:spTgt>
                                        </p:tgtEl>
                                        <p:attrNameLst>
                                          <p:attrName>style.visibility</p:attrName>
                                        </p:attrNameLst>
                                      </p:cBhvr>
                                      <p:to>
                                        <p:strVal val="visible"/>
                                      </p:to>
                                    </p:set>
                                    <p:anim calcmode="lin" valueType="num">
                                      <p:cBhvr additive="base">
                                        <p:cTn id="13" dur="500" fill="hold"/>
                                        <p:tgtEl>
                                          <p:spTgt spid="571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1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1395">
                                            <p:txEl>
                                              <p:pRg st="3" end="3"/>
                                            </p:txEl>
                                          </p:spTgt>
                                        </p:tgtEl>
                                        <p:attrNameLst>
                                          <p:attrName>style.visibility</p:attrName>
                                        </p:attrNameLst>
                                      </p:cBhvr>
                                      <p:to>
                                        <p:strVal val="visible"/>
                                      </p:to>
                                    </p:set>
                                    <p:anim calcmode="lin" valueType="num">
                                      <p:cBhvr additive="base">
                                        <p:cTn id="19" dur="500" fill="hold"/>
                                        <p:tgtEl>
                                          <p:spTgt spid="5713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1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1395">
                                            <p:txEl>
                                              <p:pRg st="4" end="4"/>
                                            </p:txEl>
                                          </p:spTgt>
                                        </p:tgtEl>
                                        <p:attrNameLst>
                                          <p:attrName>style.visibility</p:attrName>
                                        </p:attrNameLst>
                                      </p:cBhvr>
                                      <p:to>
                                        <p:strVal val="visible"/>
                                      </p:to>
                                    </p:set>
                                    <p:anim calcmode="lin" valueType="num">
                                      <p:cBhvr additive="base">
                                        <p:cTn id="25" dur="500" fill="hold"/>
                                        <p:tgtEl>
                                          <p:spTgt spid="5713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1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914400" y="-10626"/>
            <a:ext cx="8229600" cy="1371600"/>
          </a:xfrm>
        </p:spPr>
        <p:txBody>
          <a:bodyPr/>
          <a:lstStyle/>
          <a:p>
            <a:pPr eaLnBrk="1" hangingPunct="1"/>
            <a:r>
              <a:rPr lang="ja-JP" altLang="en-US">
                <a:solidFill>
                  <a:srgbClr val="FF3300"/>
                </a:solidFill>
                <a:latin typeface="HG丸ｺﾞｼｯｸM-PRO" pitchFamily="50" charset="-128"/>
                <a:ea typeface="HG丸ｺﾞｼｯｸM-PRO" pitchFamily="50" charset="-128"/>
              </a:rPr>
              <a:t>虐待って言うのは可哀想？</a:t>
            </a:r>
          </a:p>
        </p:txBody>
      </p:sp>
      <p:sp>
        <p:nvSpPr>
          <p:cNvPr id="92163" name="Rectangle 3"/>
          <p:cNvSpPr>
            <a:spLocks noGrp="1" noChangeArrowheads="1"/>
          </p:cNvSpPr>
          <p:nvPr>
            <p:ph type="body" idx="4294967295"/>
          </p:nvPr>
        </p:nvSpPr>
        <p:spPr>
          <a:xfrm>
            <a:off x="0" y="1596912"/>
            <a:ext cx="9144000" cy="4471988"/>
          </a:xfrm>
        </p:spPr>
        <p:txBody>
          <a:bodyPr/>
          <a:lstStyle/>
          <a:p>
            <a:pPr eaLnBrk="1" hangingPunct="1"/>
            <a:r>
              <a:rPr lang="ja-JP" altLang="en-US" dirty="0">
                <a:latin typeface="HG丸ｺﾞｼｯｸM-PRO" pitchFamily="50" charset="-128"/>
                <a:ea typeface="HG丸ｺﾞｼｯｸM-PRO" pitchFamily="50" charset="-128"/>
              </a:rPr>
              <a:t>虐待・・・</a:t>
            </a:r>
            <a:r>
              <a:rPr lang="en-US" altLang="ja-JP" dirty="0">
                <a:latin typeface="HG丸ｺﾞｼｯｸM-PRO" pitchFamily="50" charset="-128"/>
                <a:ea typeface="HG丸ｺﾞｼｯｸM-PRO" pitchFamily="50" charset="-128"/>
              </a:rPr>
              <a:t>abuse</a:t>
            </a:r>
            <a:r>
              <a:rPr lang="ja-JP" altLang="en-US" dirty="0">
                <a:latin typeface="HG丸ｺﾞｼｯｸM-PRO" pitchFamily="50" charset="-128"/>
                <a:ea typeface="HG丸ｺﾞｼｯｸM-PRO" pitchFamily="50" charset="-128"/>
              </a:rPr>
              <a:t>、</a:t>
            </a:r>
            <a:r>
              <a:rPr lang="en-US" altLang="ja-JP" dirty="0">
                <a:latin typeface="HG丸ｺﾞｼｯｸM-PRO" pitchFamily="50" charset="-128"/>
                <a:ea typeface="HG丸ｺﾞｼｯｸM-PRO" pitchFamily="50" charset="-128"/>
              </a:rPr>
              <a:t>maltreatment</a:t>
            </a:r>
            <a:endParaRPr lang="ja-JP" altLang="en-US" sz="11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虐待者を責めるためのものではなく、ひどい虐待の事態を防止するための公的支援を始めるための言葉</a:t>
            </a:r>
          </a:p>
          <a:p>
            <a:pPr eaLnBrk="1" hangingPunct="1"/>
            <a:endParaRPr lang="en-US" altLang="ja-JP" sz="16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ケアマネジャーや介護サービス事業者等には通報義務があり、区市町村・地域包括支援センターには対応責務がある</a:t>
            </a:r>
          </a:p>
        </p:txBody>
      </p:sp>
      <p:sp>
        <p:nvSpPr>
          <p:cNvPr id="92164" name="Text Box 4"/>
          <p:cNvSpPr txBox="1">
            <a:spLocks noChangeArrowheads="1"/>
          </p:cNvSpPr>
          <p:nvPr/>
        </p:nvSpPr>
        <p:spPr bwMode="auto">
          <a:xfrm>
            <a:off x="654050" y="4602052"/>
            <a:ext cx="7918450" cy="1323975"/>
          </a:xfrm>
          <a:prstGeom prst="rect">
            <a:avLst/>
          </a:prstGeom>
          <a:noFill/>
          <a:ln w="9525">
            <a:noFill/>
            <a:miter lim="800000"/>
            <a:headEnd/>
            <a:tailEnd/>
          </a:ln>
        </p:spPr>
        <p:txBody>
          <a:bodyPr>
            <a:spAutoFit/>
          </a:bodyPr>
          <a:lstStyle/>
          <a:p>
            <a:pPr algn="l">
              <a:spcBef>
                <a:spcPct val="50000"/>
              </a:spcBef>
            </a:pPr>
            <a:r>
              <a:rPr lang="ja-JP" altLang="en-US" sz="4000">
                <a:solidFill>
                  <a:srgbClr val="33CC33"/>
                </a:solidFill>
                <a:latin typeface="HG丸ｺﾞｼｯｸM-PRO" pitchFamily="50" charset="-128"/>
                <a:ea typeface="HG丸ｺﾞｼｯｸM-PRO" pitchFamily="50" charset="-128"/>
              </a:rPr>
              <a:t>私たちが気づき、行動することで、護れる権利、救える命がある</a:t>
            </a:r>
          </a:p>
        </p:txBody>
      </p:sp>
    </p:spTree>
    <p:extLst>
      <p:ext uri="{BB962C8B-B14F-4D97-AF65-F5344CB8AC3E}">
        <p14:creationId xmlns:p14="http://schemas.microsoft.com/office/powerpoint/2010/main" val="41380132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idx="1"/>
          </p:nvPr>
        </p:nvSpPr>
        <p:spPr/>
        <p:txBody>
          <a:bodyPr/>
          <a:lstStyle/>
          <a:p>
            <a:pPr algn="ctr" eaLnBrk="1" hangingPunct="1">
              <a:buFont typeface="Wingdings" pitchFamily="2" charset="2"/>
              <a:buNone/>
            </a:pPr>
            <a:r>
              <a:rPr lang="ja-JP" altLang="en-US"/>
              <a:t>　　　ご静聴ありがとうございました。</a:t>
            </a:r>
          </a:p>
          <a:p>
            <a:pPr eaLnBrk="1" hangingPunct="1">
              <a:buFont typeface="Wingdings" pitchFamily="2" charset="2"/>
              <a:buNone/>
            </a:pPr>
            <a:endParaRPr lang="ja-JP" altLang="en-US"/>
          </a:p>
          <a:p>
            <a:pPr eaLnBrk="1" hangingPunct="1">
              <a:buFont typeface="Wingdings" pitchFamily="2" charset="2"/>
              <a:buNone/>
            </a:pPr>
            <a:endParaRPr lang="en-US" altLang="ja-JP"/>
          </a:p>
        </p:txBody>
      </p:sp>
      <p:sp>
        <p:nvSpPr>
          <p:cNvPr id="93187" name="Text Box 3"/>
          <p:cNvSpPr txBox="1">
            <a:spLocks noChangeArrowheads="1"/>
          </p:cNvSpPr>
          <p:nvPr/>
        </p:nvSpPr>
        <p:spPr bwMode="auto">
          <a:xfrm>
            <a:off x="1908177" y="2852738"/>
            <a:ext cx="5616575" cy="2055812"/>
          </a:xfrm>
          <a:prstGeom prst="rect">
            <a:avLst/>
          </a:prstGeom>
          <a:noFill/>
          <a:ln w="38100" cmpd="dbl" algn="ctr">
            <a:solidFill>
              <a:schemeClr val="tx1"/>
            </a:solidFill>
            <a:miter lim="800000"/>
            <a:headEnd/>
            <a:tailEnd/>
          </a:ln>
        </p:spPr>
        <p:txBody>
          <a:bodyPr>
            <a:spAutoFit/>
          </a:bodyPr>
          <a:lstStyle/>
          <a:p>
            <a:pPr>
              <a:spcBef>
                <a:spcPct val="50000"/>
              </a:spcBef>
            </a:pPr>
            <a:r>
              <a:rPr lang="en-US" altLang="ja-JP" sz="1800">
                <a:solidFill>
                  <a:prstClr val="black"/>
                </a:solidFill>
              </a:rPr>
              <a:t>☆</a:t>
            </a:r>
            <a:r>
              <a:rPr lang="ja-JP" altLang="en-US" sz="1800">
                <a:solidFill>
                  <a:prstClr val="black"/>
                </a:solidFill>
              </a:rPr>
              <a:t>ふたたび最後にお願いです☆</a:t>
            </a:r>
          </a:p>
          <a:p>
            <a:pPr>
              <a:spcBef>
                <a:spcPct val="50000"/>
              </a:spcBef>
            </a:pPr>
            <a:r>
              <a:rPr lang="ja-JP" altLang="en-US" sz="1800" u="sng">
                <a:solidFill>
                  <a:prstClr val="black"/>
                </a:solidFill>
              </a:rPr>
              <a:t>高齢者虐待の発見</a:t>
            </a:r>
            <a:r>
              <a:rPr lang="ja-JP" altLang="en-US" sz="1800">
                <a:solidFill>
                  <a:prstClr val="black"/>
                </a:solidFill>
              </a:rPr>
              <a:t>は、</a:t>
            </a:r>
          </a:p>
          <a:p>
            <a:pPr>
              <a:spcBef>
                <a:spcPct val="50000"/>
              </a:spcBef>
            </a:pPr>
            <a:r>
              <a:rPr lang="ja-JP" altLang="en-US" sz="1800">
                <a:solidFill>
                  <a:prstClr val="black"/>
                </a:solidFill>
              </a:rPr>
              <a:t>皆さんのご協力なしには、成しえません。</a:t>
            </a:r>
          </a:p>
          <a:p>
            <a:pPr>
              <a:spcBef>
                <a:spcPct val="50000"/>
              </a:spcBef>
            </a:pPr>
            <a:r>
              <a:rPr lang="ja-JP" altLang="en-US" sz="1800">
                <a:solidFill>
                  <a:prstClr val="black"/>
                </a:solidFill>
              </a:rPr>
              <a:t>皆さんに「通報義務」があることをご理解いただき、</a:t>
            </a:r>
          </a:p>
          <a:p>
            <a:pPr>
              <a:spcBef>
                <a:spcPct val="50000"/>
              </a:spcBef>
            </a:pPr>
            <a:r>
              <a:rPr lang="ja-JP" altLang="en-US" sz="1800">
                <a:solidFill>
                  <a:prstClr val="black"/>
                </a:solidFill>
              </a:rPr>
              <a:t>何卒ご協力のほど、よろしくお願い致します。</a:t>
            </a:r>
          </a:p>
        </p:txBody>
      </p:sp>
    </p:spTree>
    <p:extLst>
      <p:ext uri="{BB962C8B-B14F-4D97-AF65-F5344CB8AC3E}">
        <p14:creationId xmlns:p14="http://schemas.microsoft.com/office/powerpoint/2010/main" val="189344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6000" y="261000"/>
            <a:ext cx="8229600" cy="1143000"/>
          </a:xfrm>
        </p:spPr>
        <p:txBody>
          <a:bodyPr/>
          <a:lstStyle/>
          <a:p>
            <a:pPr eaLnBrk="1" hangingPunct="1"/>
            <a:r>
              <a:rPr lang="ja-JP" altLang="en-US"/>
              <a:t>心理的虐待とは</a:t>
            </a:r>
          </a:p>
        </p:txBody>
      </p:sp>
      <p:sp>
        <p:nvSpPr>
          <p:cNvPr id="24579" name="Rectangle 3"/>
          <p:cNvSpPr>
            <a:spLocks noGrp="1" noChangeArrowheads="1"/>
          </p:cNvSpPr>
          <p:nvPr>
            <p:ph idx="1"/>
          </p:nvPr>
        </p:nvSpPr>
        <p:spPr>
          <a:xfrm>
            <a:off x="396002" y="1765950"/>
            <a:ext cx="8435975" cy="4184650"/>
          </a:xfrm>
        </p:spPr>
        <p:txBody>
          <a:bodyPr>
            <a:normAutofit fontScale="92500" lnSpcReduction="10000"/>
          </a:bodyPr>
          <a:lstStyle/>
          <a:p>
            <a:pPr eaLnBrk="1" hangingPunct="1">
              <a:lnSpc>
                <a:spcPct val="90000"/>
              </a:lnSpc>
            </a:pPr>
            <a:r>
              <a:rPr lang="ja-JP" altLang="en-US" b="1"/>
              <a:t>脅しや侮辱などの言語や威圧的な態度、無視、嫌がらせ等によって精神的に苦痛を与えること</a:t>
            </a:r>
          </a:p>
          <a:p>
            <a:pPr eaLnBrk="1" hangingPunct="1">
              <a:lnSpc>
                <a:spcPct val="90000"/>
              </a:lnSpc>
              <a:buFont typeface="Wingdings" pitchFamily="2" charset="2"/>
              <a:buNone/>
            </a:pPr>
            <a:endParaRPr lang="ja-JP" altLang="en-US" sz="1400"/>
          </a:p>
          <a:p>
            <a:pPr eaLnBrk="1" hangingPunct="1">
              <a:lnSpc>
                <a:spcPct val="90000"/>
              </a:lnSpc>
              <a:buFont typeface="Wingdings" pitchFamily="2" charset="2"/>
              <a:buNone/>
            </a:pPr>
            <a:r>
              <a:rPr lang="ja-JP" altLang="en-US" sz="1800"/>
              <a:t>（例）</a:t>
            </a:r>
          </a:p>
          <a:p>
            <a:pPr eaLnBrk="1" hangingPunct="1">
              <a:lnSpc>
                <a:spcPct val="90000"/>
              </a:lnSpc>
              <a:buFont typeface="Wingdings" pitchFamily="2" charset="2"/>
              <a:buNone/>
            </a:pPr>
            <a:r>
              <a:rPr lang="ja-JP" altLang="en-US" sz="1800"/>
              <a:t>　・老化現象やそれに伴う言動などを嘲笑したり、それを人前で話すなどにより</a:t>
            </a:r>
            <a:endParaRPr lang="en-US" altLang="ja-JP" sz="1800"/>
          </a:p>
          <a:p>
            <a:pPr eaLnBrk="1" hangingPunct="1">
              <a:lnSpc>
                <a:spcPct val="90000"/>
              </a:lnSpc>
              <a:buFont typeface="Wingdings" pitchFamily="2" charset="2"/>
              <a:buNone/>
            </a:pPr>
            <a:r>
              <a:rPr lang="ja-JP" altLang="en-US" sz="1800"/>
              <a:t>　　高齢者に恥をかかせる</a:t>
            </a:r>
          </a:p>
          <a:p>
            <a:pPr eaLnBrk="1" hangingPunct="1">
              <a:lnSpc>
                <a:spcPct val="90000"/>
              </a:lnSpc>
              <a:buFont typeface="Wingdings" pitchFamily="2" charset="2"/>
              <a:buNone/>
            </a:pPr>
            <a:r>
              <a:rPr lang="ja-JP" altLang="en-US" sz="1800"/>
              <a:t>　・怒鳴る、ののしる、悪口を言う</a:t>
            </a:r>
          </a:p>
          <a:p>
            <a:pPr eaLnBrk="1" hangingPunct="1">
              <a:lnSpc>
                <a:spcPct val="90000"/>
              </a:lnSpc>
              <a:buFont typeface="Wingdings" pitchFamily="2" charset="2"/>
              <a:buNone/>
            </a:pPr>
            <a:r>
              <a:rPr lang="ja-JP" altLang="en-US" sz="1800"/>
              <a:t>　・侮辱を込めて、子どものように扱う</a:t>
            </a:r>
          </a:p>
          <a:p>
            <a:pPr eaLnBrk="1" hangingPunct="1">
              <a:lnSpc>
                <a:spcPct val="90000"/>
              </a:lnSpc>
              <a:buFont typeface="Wingdings" pitchFamily="2" charset="2"/>
              <a:buNone/>
            </a:pPr>
            <a:r>
              <a:rPr lang="ja-JP" altLang="en-US" sz="1800"/>
              <a:t>　・排泄交換や片づけをしやすいという目的で、本人の尊厳を無視してトイレに</a:t>
            </a:r>
            <a:endParaRPr lang="en-US" altLang="ja-JP" sz="1800"/>
          </a:p>
          <a:p>
            <a:pPr eaLnBrk="1" hangingPunct="1">
              <a:lnSpc>
                <a:spcPct val="90000"/>
              </a:lnSpc>
              <a:buFont typeface="Wingdings" pitchFamily="2" charset="2"/>
              <a:buNone/>
            </a:pPr>
            <a:r>
              <a:rPr lang="ja-JP" altLang="en-US" sz="1800"/>
              <a:t>　　行けるのにおむつをあてたり、食事の全介助をする</a:t>
            </a:r>
            <a:endParaRPr lang="en-US" altLang="ja-JP" sz="1800"/>
          </a:p>
          <a:p>
            <a:pPr eaLnBrk="1" hangingPunct="1">
              <a:lnSpc>
                <a:spcPct val="90000"/>
              </a:lnSpc>
              <a:buFont typeface="Wingdings" pitchFamily="2" charset="2"/>
              <a:buNone/>
            </a:pPr>
            <a:r>
              <a:rPr lang="ja-JP" altLang="en-US" sz="1800"/>
              <a:t>　・台所や洗濯機を使わせないなど、生活に必要な道具の使用を制限する</a:t>
            </a:r>
            <a:endParaRPr lang="en-US" altLang="ja-JP" sz="1800"/>
          </a:p>
          <a:p>
            <a:pPr eaLnBrk="1" hangingPunct="1">
              <a:lnSpc>
                <a:spcPct val="90000"/>
              </a:lnSpc>
              <a:buFont typeface="Wingdings" pitchFamily="2" charset="2"/>
              <a:buNone/>
            </a:pPr>
            <a:r>
              <a:rPr lang="ja-JP" altLang="en-US" sz="1800"/>
              <a:t>　・家族や親族、友人等との団らんから排除する　　　　　　　　　　　　など</a:t>
            </a:r>
            <a:endParaRPr lang="en-US" altLang="ja-JP" sz="1800"/>
          </a:p>
        </p:txBody>
      </p:sp>
      <p:sp>
        <p:nvSpPr>
          <p:cNvPr id="24580" name="AutoShape 4"/>
          <p:cNvSpPr>
            <a:spLocks noChangeArrowheads="1"/>
          </p:cNvSpPr>
          <p:nvPr/>
        </p:nvSpPr>
        <p:spPr bwMode="auto">
          <a:xfrm>
            <a:off x="5087063" y="1053165"/>
            <a:ext cx="1871662" cy="504825"/>
          </a:xfrm>
          <a:prstGeom prst="wedgeRectCallout">
            <a:avLst>
              <a:gd name="adj1" fmla="val -48019"/>
              <a:gd name="adj2" fmla="val 90667"/>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67744" y="594900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70749" y="136524"/>
            <a:ext cx="8229600" cy="628476"/>
          </a:xfrm>
        </p:spPr>
        <p:txBody>
          <a:bodyPr>
            <a:normAutofit/>
          </a:bodyPr>
          <a:lstStyle/>
          <a:p>
            <a:pPr eaLnBrk="1" hangingPunct="1"/>
            <a:r>
              <a:rPr lang="ja-JP" altLang="en-US" sz="2800" dirty="0"/>
              <a:t>参考文献</a:t>
            </a:r>
          </a:p>
        </p:txBody>
      </p:sp>
      <p:sp>
        <p:nvSpPr>
          <p:cNvPr id="3" name="スライド番号プレースホルダー 2"/>
          <p:cNvSpPr>
            <a:spLocks noGrp="1"/>
          </p:cNvSpPr>
          <p:nvPr>
            <p:ph type="sldNum" sz="quarter" idx="12"/>
          </p:nvPr>
        </p:nvSpPr>
        <p:spPr>
          <a:xfrm>
            <a:off x="7086600" y="6460605"/>
            <a:ext cx="2057400" cy="365125"/>
          </a:xfrm>
        </p:spPr>
        <p:txBody>
          <a:bodyPr/>
          <a:lstStyle/>
          <a:p>
            <a:pPr>
              <a:defRPr/>
            </a:pPr>
            <a:fld id="{94DCF550-45AF-4DDD-8A3C-902703E17E4F}" type="slidenum">
              <a:rPr lang="en-US" altLang="ja-JP" smtClean="0">
                <a:solidFill>
                  <a:schemeClr val="tx1"/>
                </a:solidFill>
              </a:rPr>
              <a:pPr>
                <a:defRPr/>
              </a:pPr>
              <a:t>80</a:t>
            </a:fld>
            <a:endParaRPr lang="en-US" altLang="ja-JP" dirty="0">
              <a:solidFill>
                <a:schemeClr val="tx1"/>
              </a:solidFill>
            </a:endParaRPr>
          </a:p>
        </p:txBody>
      </p:sp>
      <p:sp>
        <p:nvSpPr>
          <p:cNvPr id="94211" name="Text Box 3"/>
          <p:cNvSpPr txBox="1">
            <a:spLocks noChangeArrowheads="1"/>
          </p:cNvSpPr>
          <p:nvPr/>
        </p:nvSpPr>
        <p:spPr bwMode="auto">
          <a:xfrm>
            <a:off x="270749" y="621000"/>
            <a:ext cx="8602502" cy="5976000"/>
          </a:xfrm>
          <a:prstGeom prst="rect">
            <a:avLst/>
          </a:prstGeom>
          <a:noFill/>
          <a:ln w="9525" algn="ctr">
            <a:noFill/>
            <a:miter lim="800000"/>
            <a:headEnd/>
            <a:tailEnd/>
          </a:ln>
        </p:spPr>
        <p:txBody>
          <a:bodyPr>
            <a:normAutofit lnSpcReduction="10000"/>
          </a:bodyPr>
          <a:lstStyle/>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厚生労働省老健局</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市町村・都道府県における高齢者虐待への対応と養護者支援について</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平成１８年４月、平成３０年３月、令和５年３月改訂</a:t>
            </a: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東京都</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高齢者虐待防止に向けた体制構築のために　</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東京都高齢者虐待対応マニュアル</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平成１８年３月</a:t>
            </a: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森田ゆり</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エンパワメントと人権</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解放出版社　１９９８</a:t>
            </a: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谷川ひとみ・池田惠利子</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ケアマネジャーのための権利擁護</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中央法規　２００６</a:t>
            </a: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大渕修一</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高齢者虐待対応・権利擁護　実践ハンドブック</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法研出版　２００８</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池田惠利子監修</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ケアプラン困難事例集</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㈶東京都福祉保健財団　２００９</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高齢者虐待対応ソーシャルワークモデル実践ガイド</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中央法規　２０１０</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市町村・地域包括支援センター・都道府県のための養護者による高齢者虐待対応の手引き</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中央法規　２０１６</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p>
          <a:p>
            <a:pPr algn="l">
              <a:spcBef>
                <a:spcPts val="8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東京都福祉保健局</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ja-JP" sz="1800" dirty="0">
                <a:solidFill>
                  <a:prstClr val="black"/>
                </a:solidFill>
                <a:latin typeface="ＭＳ Ｐゴシック" panose="020B0600070205080204" pitchFamily="50" charset="-128"/>
                <a:ea typeface="ＭＳ Ｐゴシック" panose="020B0600070205080204" pitchFamily="50" charset="-128"/>
              </a:rPr>
              <a:t>東京都高齢者権利擁護推進事業　</a:t>
            </a:r>
            <a:r>
              <a:rPr lang="ja-JP" altLang="en-US" sz="1800" dirty="0">
                <a:solidFill>
                  <a:prstClr val="black"/>
                </a:solidFill>
                <a:latin typeface="ＭＳ Ｐゴシック" panose="020B0600070205080204" pitchFamily="50" charset="-128"/>
                <a:ea typeface="ＭＳ Ｐゴシック" panose="020B0600070205080204" pitchFamily="50" charset="-128"/>
              </a:rPr>
              <a:t>　</a:t>
            </a:r>
            <a:r>
              <a:rPr lang="ja-JP" altLang="ja-JP" sz="1800" dirty="0">
                <a:solidFill>
                  <a:prstClr val="black"/>
                </a:solidFill>
                <a:latin typeface="ＭＳ Ｐゴシック" panose="020B0600070205080204" pitchFamily="50" charset="-128"/>
                <a:ea typeface="ＭＳ Ｐゴシック" panose="020B0600070205080204" pitchFamily="50" charset="-128"/>
              </a:rPr>
              <a:t>高齢者虐待事例分析検討委員会報告書』平成</a:t>
            </a:r>
            <a:r>
              <a:rPr lang="ja-JP" altLang="en-US" sz="1800" dirty="0">
                <a:solidFill>
                  <a:prstClr val="black"/>
                </a:solidFill>
                <a:latin typeface="ＭＳ Ｐゴシック" panose="020B0600070205080204" pitchFamily="50" charset="-128"/>
                <a:ea typeface="ＭＳ Ｐゴシック" panose="020B0600070205080204" pitchFamily="50" charset="-128"/>
              </a:rPr>
              <a:t>２５</a:t>
            </a:r>
            <a:r>
              <a:rPr lang="ja-JP" altLang="ja-JP" sz="1800" dirty="0">
                <a:solidFill>
                  <a:prstClr val="black"/>
                </a:solidFill>
                <a:latin typeface="ＭＳ Ｐゴシック" panose="020B0600070205080204" pitchFamily="50" charset="-128"/>
                <a:ea typeface="ＭＳ Ｐゴシック" panose="020B0600070205080204" pitchFamily="50" charset="-128"/>
              </a:rPr>
              <a:t>年</a:t>
            </a:r>
            <a:r>
              <a:rPr lang="ja-JP" altLang="en-US" sz="1800" dirty="0">
                <a:solidFill>
                  <a:prstClr val="black"/>
                </a:solidFill>
                <a:latin typeface="ＭＳ Ｐゴシック" panose="020B0600070205080204" pitchFamily="50" charset="-128"/>
                <a:ea typeface="ＭＳ Ｐゴシック" panose="020B0600070205080204" pitchFamily="50" charset="-128"/>
              </a:rPr>
              <a:t>３</a:t>
            </a:r>
            <a:r>
              <a:rPr lang="ja-JP" altLang="ja-JP" sz="1800" dirty="0">
                <a:solidFill>
                  <a:prstClr val="black"/>
                </a:solidFill>
                <a:latin typeface="ＭＳ Ｐゴシック" panose="020B0600070205080204" pitchFamily="50" charset="-128"/>
                <a:ea typeface="ＭＳ Ｐゴシック" panose="020B0600070205080204" pitchFamily="50" charset="-128"/>
              </a:rPr>
              <a:t>月</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algn="l">
              <a:spcBef>
                <a:spcPts val="8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あい権利擁護支援ネット監修</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事例で学ぶ「高齢者虐待」実践対応ガイド</a:t>
            </a:r>
            <a:r>
              <a:rPr lang="en-US" altLang="ja-JP" sz="1800" dirty="0">
                <a:solidFill>
                  <a:prstClr val="black"/>
                </a:solidFill>
                <a:latin typeface="ＭＳ Ｐゴシック" panose="020B0600070205080204" pitchFamily="50" charset="-128"/>
                <a:ea typeface="ＭＳ Ｐゴシック" panose="020B0600070205080204" pitchFamily="50" charset="-128"/>
              </a:rPr>
              <a:t>』</a:t>
            </a:r>
            <a:r>
              <a:rPr lang="ja-JP" altLang="en-US" sz="1800" dirty="0">
                <a:solidFill>
                  <a:prstClr val="black"/>
                </a:solidFill>
                <a:latin typeface="ＭＳ Ｐゴシック" panose="020B0600070205080204" pitchFamily="50" charset="-128"/>
                <a:ea typeface="ＭＳ Ｐゴシック" panose="020B0600070205080204" pitchFamily="50" charset="-128"/>
              </a:rPr>
              <a:t>中央法規、２０１３</a:t>
            </a:r>
            <a:endParaRPr lang="en-US" altLang="ja-JP" sz="18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身体拘束ゼロの実践に向けて介護施設・事業所における取組手引き　</a:t>
            </a:r>
            <a:r>
              <a:rPr lang="en-US" altLang="ja-JP" sz="1800" dirty="0">
                <a:solidFill>
                  <a:prstClr val="black"/>
                </a:solidFill>
                <a:latin typeface="ＭＳ Ｐゴシック" panose="020B0600070205080204" pitchFamily="50" charset="-128"/>
                <a:ea typeface="ＭＳ Ｐゴシック" panose="020B0600070205080204" pitchFamily="50" charset="-128"/>
              </a:rPr>
              <a:t>2024.3</a:t>
            </a:r>
          </a:p>
          <a:p>
            <a:pPr algn="l">
              <a:spcBef>
                <a:spcPct val="50000"/>
              </a:spcBef>
              <a:defRPr/>
            </a:pPr>
            <a:r>
              <a:rPr lang="ja-JP" altLang="en-US" sz="1800" dirty="0">
                <a:solidFill>
                  <a:prstClr val="black"/>
                </a:solidFill>
                <a:latin typeface="ＭＳ Ｐゴシック" panose="020B0600070205080204" pitchFamily="50" charset="-128"/>
                <a:ea typeface="ＭＳ Ｐゴシック" panose="020B0600070205080204" pitchFamily="50" charset="-128"/>
              </a:rPr>
              <a:t>介護施設・事業所等で働く方々への身体拘束廃止・防止の手引き　</a:t>
            </a:r>
            <a:r>
              <a:rPr lang="en-US" altLang="ja-JP" sz="1800" dirty="0">
                <a:solidFill>
                  <a:prstClr val="black"/>
                </a:solidFill>
                <a:latin typeface="ＭＳ Ｐゴシック" panose="020B0600070205080204" pitchFamily="50" charset="-128"/>
                <a:ea typeface="ＭＳ Ｐゴシック" panose="020B0600070205080204" pitchFamily="50" charset="-128"/>
              </a:rPr>
              <a:t>2024.3</a:t>
            </a:r>
          </a:p>
        </p:txBody>
      </p:sp>
    </p:spTree>
    <p:extLst>
      <p:ext uri="{BB962C8B-B14F-4D97-AF65-F5344CB8AC3E}">
        <p14:creationId xmlns:p14="http://schemas.microsoft.com/office/powerpoint/2010/main" val="193847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2" y="189000"/>
            <a:ext cx="8483597" cy="1371600"/>
          </a:xfrm>
        </p:spPr>
        <p:txBody>
          <a:bodyPr/>
          <a:lstStyle/>
          <a:p>
            <a:pPr eaLnBrk="1" hangingPunct="1"/>
            <a:r>
              <a:rPr lang="ja-JP" altLang="en-US" sz="4000" dirty="0"/>
              <a:t>介護・世話の放棄・放任とは</a:t>
            </a:r>
          </a:p>
        </p:txBody>
      </p:sp>
      <p:sp>
        <p:nvSpPr>
          <p:cNvPr id="25603" name="Rectangle 3"/>
          <p:cNvSpPr>
            <a:spLocks noGrp="1" noChangeArrowheads="1"/>
          </p:cNvSpPr>
          <p:nvPr>
            <p:ph idx="1"/>
          </p:nvPr>
        </p:nvSpPr>
        <p:spPr>
          <a:xfrm>
            <a:off x="214316" y="1990488"/>
            <a:ext cx="8483598" cy="3530376"/>
          </a:xfrm>
        </p:spPr>
        <p:txBody>
          <a:bodyPr>
            <a:normAutofit lnSpcReduction="10000"/>
          </a:bodyPr>
          <a:lstStyle/>
          <a:p>
            <a:pPr eaLnBrk="1" hangingPunct="1">
              <a:lnSpc>
                <a:spcPct val="90000"/>
              </a:lnSpc>
            </a:pPr>
            <a:r>
              <a:rPr lang="ja-JP" altLang="en-US" b="1" dirty="0"/>
              <a:t>意図的であるか、結果的であるかを問わず、介護や生活の世話を行っている者が、その提供を放棄または放任し、高齢者の生活環境や、高齢者自身の身体・精神的状態を悪化させていること</a:t>
            </a:r>
          </a:p>
          <a:p>
            <a:pPr eaLnBrk="1" hangingPunct="1">
              <a:lnSpc>
                <a:spcPct val="90000"/>
              </a:lnSpc>
              <a:buFont typeface="Wingdings" pitchFamily="2" charset="2"/>
              <a:buNone/>
            </a:pPr>
            <a:r>
              <a:rPr lang="ja-JP" altLang="en-US" sz="1800" dirty="0"/>
              <a:t>（例）</a:t>
            </a:r>
          </a:p>
          <a:p>
            <a:pPr eaLnBrk="1" hangingPunct="1">
              <a:lnSpc>
                <a:spcPct val="90000"/>
              </a:lnSpc>
              <a:buFont typeface="Wingdings" pitchFamily="2" charset="2"/>
              <a:buNone/>
            </a:pPr>
            <a:r>
              <a:rPr lang="ja-JP" altLang="en-US" sz="1800" dirty="0"/>
              <a:t>　・入浴しておらず異臭がする、髪が伸び放題だったり、皮膚が汚れている</a:t>
            </a:r>
          </a:p>
          <a:p>
            <a:pPr eaLnBrk="1" hangingPunct="1">
              <a:lnSpc>
                <a:spcPct val="90000"/>
              </a:lnSpc>
              <a:buFont typeface="Wingdings" pitchFamily="2" charset="2"/>
              <a:buNone/>
            </a:pPr>
            <a:r>
              <a:rPr lang="ja-JP" altLang="en-US" sz="1800" dirty="0"/>
              <a:t>　・水分や食事を十分に与えられていないことで、空腹状態が長時間にわたって</a:t>
            </a:r>
            <a:endParaRPr lang="en-US" altLang="ja-JP" sz="1800" dirty="0"/>
          </a:p>
          <a:p>
            <a:pPr eaLnBrk="1" hangingPunct="1">
              <a:lnSpc>
                <a:spcPct val="90000"/>
              </a:lnSpc>
              <a:buFont typeface="Wingdings" pitchFamily="2" charset="2"/>
              <a:buNone/>
            </a:pPr>
            <a:r>
              <a:rPr lang="ja-JP" altLang="en-US" sz="1800" dirty="0"/>
              <a:t>　　続いたり、脱水症状や栄養失調の状態にある</a:t>
            </a:r>
          </a:p>
          <a:p>
            <a:pPr marL="441325" indent="-441325" eaLnBrk="1" hangingPunct="1">
              <a:lnSpc>
                <a:spcPct val="90000"/>
              </a:lnSpc>
              <a:buFont typeface="Wingdings" pitchFamily="2" charset="2"/>
              <a:buNone/>
            </a:pPr>
            <a:r>
              <a:rPr lang="ja-JP" altLang="en-US" sz="1800" dirty="0"/>
              <a:t>　・室内にごみを放置する、冷暖房を使わせないなど、劣悪な住環境の中で生活させる　　　　　　　　　　　　　　　　　　　　　　　　　　　　　など</a:t>
            </a:r>
            <a:endParaRPr lang="ja-JP" altLang="en-US" sz="2300" dirty="0"/>
          </a:p>
          <a:p>
            <a:pPr eaLnBrk="1" hangingPunct="1">
              <a:lnSpc>
                <a:spcPct val="90000"/>
              </a:lnSpc>
              <a:buFont typeface="Wingdings" pitchFamily="2" charset="2"/>
              <a:buNone/>
            </a:pPr>
            <a:endParaRPr lang="ja-JP" altLang="en-US" sz="2400" dirty="0"/>
          </a:p>
        </p:txBody>
      </p:sp>
      <p:sp>
        <p:nvSpPr>
          <p:cNvPr id="25604" name="AutoShape 4"/>
          <p:cNvSpPr>
            <a:spLocks noChangeArrowheads="1"/>
          </p:cNvSpPr>
          <p:nvPr/>
        </p:nvSpPr>
        <p:spPr bwMode="auto">
          <a:xfrm>
            <a:off x="4859340" y="1343775"/>
            <a:ext cx="2016125" cy="504825"/>
          </a:xfrm>
          <a:prstGeom prst="wedgeRectCallout">
            <a:avLst>
              <a:gd name="adj1" fmla="val -44792"/>
              <a:gd name="adj2" fmla="val 84259"/>
            </a:avLst>
          </a:prstGeom>
          <a:noFill/>
          <a:ln w="9525">
            <a:solidFill>
              <a:schemeClr val="tx1"/>
            </a:solidFill>
            <a:miter lim="800000"/>
            <a:headEnd/>
            <a:tailEnd/>
          </a:ln>
        </p:spPr>
        <p:txBody>
          <a:bodyPr/>
          <a:lstStyle/>
          <a:p>
            <a:r>
              <a:rPr lang="ja-JP" altLang="en-US" sz="2800"/>
              <a:t>養護者が</a:t>
            </a:r>
          </a:p>
        </p:txBody>
      </p:sp>
      <p:sp>
        <p:nvSpPr>
          <p:cNvPr id="6" name="正方形/長方形 5"/>
          <p:cNvSpPr/>
          <p:nvPr/>
        </p:nvSpPr>
        <p:spPr>
          <a:xfrm>
            <a:off x="2267744" y="59020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15288</TotalTime>
  <Words>26682</Words>
  <Application>Microsoft Office PowerPoint</Application>
  <PresentationFormat>画面に合わせる (4:3)</PresentationFormat>
  <Paragraphs>1886</Paragraphs>
  <Slides>80</Slides>
  <Notes>80</Notes>
  <HiddenSlides>0</HiddenSlides>
  <MMClips>0</MMClips>
  <ScaleCrop>false</ScaleCrop>
  <HeadingPairs>
    <vt:vector size="8" baseType="variant">
      <vt:variant>
        <vt:lpstr>使用されているフォント</vt:lpstr>
      </vt:variant>
      <vt:variant>
        <vt:i4>17</vt:i4>
      </vt:variant>
      <vt:variant>
        <vt:lpstr>テーマ</vt:lpstr>
      </vt:variant>
      <vt:variant>
        <vt:i4>1</vt:i4>
      </vt:variant>
      <vt:variant>
        <vt:lpstr>埋め込まれた OLE サーバー</vt:lpstr>
      </vt:variant>
      <vt:variant>
        <vt:i4>1</vt:i4>
      </vt:variant>
      <vt:variant>
        <vt:lpstr>スライド タイトル</vt:lpstr>
      </vt:variant>
      <vt:variant>
        <vt:i4>80</vt:i4>
      </vt:variant>
    </vt:vector>
  </HeadingPairs>
  <TitlesOfParts>
    <vt:vector size="99" baseType="lpstr">
      <vt:lpstr>HGPｺﾞｼｯｸM</vt:lpstr>
      <vt:lpstr>HGP創英角ﾎﾟｯﾌﾟ体</vt:lpstr>
      <vt:lpstr>HGSｺﾞｼｯｸM</vt:lpstr>
      <vt:lpstr>HGｺﾞｼｯｸE</vt:lpstr>
      <vt:lpstr>HG丸ｺﾞｼｯｸM-PRO</vt:lpstr>
      <vt:lpstr>ＭＳ Ｐゴシック</vt:lpstr>
      <vt:lpstr>ＭＳ Ｐ明朝</vt:lpstr>
      <vt:lpstr>メイリオ</vt:lpstr>
      <vt:lpstr>游ゴシック</vt:lpstr>
      <vt:lpstr>游ゴシック Light</vt:lpstr>
      <vt:lpstr>Arial</vt:lpstr>
      <vt:lpstr>Calibri</vt:lpstr>
      <vt:lpstr>Calibri Light</vt:lpstr>
      <vt:lpstr>Roboto</vt:lpstr>
      <vt:lpstr>Trebuchet MS</vt:lpstr>
      <vt:lpstr>Wingdings</vt:lpstr>
      <vt:lpstr>Wingdings 2</vt:lpstr>
      <vt:lpstr>1_Office テーマ</vt:lpstr>
      <vt:lpstr>グラフ</vt:lpstr>
      <vt:lpstr>高齢者虐待の防止について</vt:lpstr>
      <vt:lpstr>高齢者が置かれている状況が、心配だな・支援が必要そうだなと思ったら 相談・通報してください！</vt:lpstr>
      <vt:lpstr>高齢者虐待防止法誕生の背景</vt:lpstr>
      <vt:lpstr>高齢者虐待防止法の特徴</vt:lpstr>
      <vt:lpstr>高齢者虐待防止法の「虐待」の考え方</vt:lpstr>
      <vt:lpstr>身体的虐待とは</vt:lpstr>
      <vt:lpstr>PowerPoint プレゼンテーション</vt:lpstr>
      <vt:lpstr>心理的虐待とは</vt:lpstr>
      <vt:lpstr>介護・世話の放棄・放任とは</vt:lpstr>
      <vt:lpstr>PowerPoint プレゼンテーション</vt:lpstr>
      <vt:lpstr>介護・世話の放棄・放任(ネグレクト)の判断ポイント</vt:lpstr>
      <vt:lpstr>性的虐待とは</vt:lpstr>
      <vt:lpstr>経済的虐待とは</vt:lpstr>
      <vt:lpstr>経済的虐待の判断ポイント</vt:lpstr>
      <vt:lpstr>セルフ・ネグレクト(自己放任)</vt:lpstr>
      <vt:lpstr>身体拘束と高齢者虐待の関係</vt:lpstr>
      <vt:lpstr>PowerPoint プレゼンテーション</vt:lpstr>
      <vt:lpstr>緊急やむを得ない場合の ３つの要件</vt:lpstr>
      <vt:lpstr>身体拘束の例</vt:lpstr>
      <vt:lpstr>PowerPoint プレゼンテーション</vt:lpstr>
      <vt:lpstr> 状況の把握の視点と緊急性の把握</vt:lpstr>
      <vt:lpstr>身体拘束に気付いたら</vt:lpstr>
      <vt:lpstr>高齢者虐待の現状</vt:lpstr>
      <vt:lpstr>調査からわかった高齢者虐待の特徴①　　　</vt:lpstr>
      <vt:lpstr>調査からわかった高齢者虐待の特徴②　　　</vt:lpstr>
      <vt:lpstr>PowerPoint プレゼンテーション</vt:lpstr>
      <vt:lpstr>PowerPoint プレゼンテーション</vt:lpstr>
      <vt:lpstr>PowerPoint プレゼンテーション</vt:lpstr>
      <vt:lpstr>PowerPoint プレゼンテーション</vt:lpstr>
      <vt:lpstr>「パワレスの状態」</vt:lpstr>
      <vt:lpstr>PowerPoint プレゼンテーション</vt:lpstr>
      <vt:lpstr>「緊急性」を意識する</vt:lpstr>
      <vt:lpstr>高齢者虐待防止法で認められている 　　　　　　　　　区市町村権限の行使</vt:lpstr>
      <vt:lpstr>虐待の程度に応じた対応方法</vt:lpstr>
      <vt:lpstr>養護者支援とは？</vt:lpstr>
      <vt:lpstr>事例から、考えてみよう！ </vt:lpstr>
      <vt:lpstr>PowerPoint プレゼンテーション</vt:lpstr>
      <vt:lpstr>PowerPoint プレゼンテーション</vt:lpstr>
      <vt:lpstr>PowerPoint プレゼンテーション</vt:lpstr>
      <vt:lpstr>これって虐待？？</vt:lpstr>
      <vt:lpstr>高齢者虐待防止法の「虐待」の考え方</vt:lpstr>
      <vt:lpstr>発見と相談・通報  （１）早期発見努力義務</vt:lpstr>
      <vt:lpstr>（２）通報義務</vt:lpstr>
      <vt:lpstr>（３）通報者について</vt:lpstr>
      <vt:lpstr>（４）通報・相談のポイント</vt:lpstr>
      <vt:lpstr>PowerPoint プレゼンテーション</vt:lpstr>
      <vt:lpstr>高齢者虐待であることの判断</vt:lpstr>
      <vt:lpstr>PowerPoint プレゼンテーション</vt:lpstr>
      <vt:lpstr>経済的虐待の判断ポイント</vt:lpstr>
      <vt:lpstr>PowerPoint プレゼンテーション</vt:lpstr>
      <vt:lpstr>PowerPoint プレゼンテーション</vt:lpstr>
      <vt:lpstr>PowerPoint プレゼンテーション</vt:lpstr>
      <vt:lpstr>緊急性が高いとされる状況例</vt:lpstr>
      <vt:lpstr>PowerPoint プレゼンテーション</vt:lpstr>
      <vt:lpstr>PowerPoint プレゼンテーション</vt:lpstr>
      <vt:lpstr>PowerPoint プレゼンテーション</vt:lpstr>
      <vt:lpstr> 事実確認とは</vt:lpstr>
      <vt:lpstr>虐待に関する情報提供と秘密保持</vt:lpstr>
      <vt:lpstr>「見たこと」「聞いたこと」を記録して知らせる際のポイント</vt:lpstr>
      <vt:lpstr>PowerPoint プレゼンテーション</vt:lpstr>
      <vt:lpstr>PowerPoint プレゼンテーション</vt:lpstr>
      <vt:lpstr>PowerPoint プレゼンテーション</vt:lpstr>
      <vt:lpstr>PowerPoint プレゼンテーション</vt:lpstr>
      <vt:lpstr>低栄養の有無</vt:lpstr>
      <vt:lpstr>傷・あざの状態</vt:lpstr>
      <vt:lpstr>PowerPoint プレゼンテーション</vt:lpstr>
      <vt:lpstr>サービス担当者会議と虐待対応ケース会議の違い</vt:lpstr>
      <vt:lpstr>ケアマネジャーや介護サービス事業者等と 　　　地域包括支援センターの役割の違い</vt:lpstr>
      <vt:lpstr>たとえば、この事例での支援なら</vt:lpstr>
      <vt:lpstr>PowerPoint プレゼンテーション</vt:lpstr>
      <vt:lpstr>虐待対応は法的根拠に基づく 高齢者の権利擁護</vt:lpstr>
      <vt:lpstr>PowerPoint プレゼンテーション</vt:lpstr>
      <vt:lpstr>目的は高齢者の権利擁護</vt:lpstr>
      <vt:lpstr>高齢者の意思の尊重 　意思のゆらぎへの理解</vt:lpstr>
      <vt:lpstr>PowerPoint プレゼンテーション</vt:lpstr>
      <vt:lpstr>目指すべき虐待対応の終結</vt:lpstr>
      <vt:lpstr>早期発見・早期対応の重要性</vt:lpstr>
      <vt:lpstr>虐待って言うのは可哀想？</vt:lpstr>
      <vt:lpstr>PowerPoint プレゼンテーション</vt:lpstr>
      <vt:lpstr>参考文献</vt:lpstr>
    </vt:vector>
  </TitlesOfParts>
  <Company>東京都福祉保健財団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普及啓発支援スライド　ケアマネ向け</dc:title>
  <dc:creator>高齢者権利擁護支援センター</dc:creator>
  <cp:lastModifiedBy>sinzai095</cp:lastModifiedBy>
  <cp:revision>1121</cp:revision>
  <cp:lastPrinted>2024-04-16T00:30:16Z</cp:lastPrinted>
  <dcterms:created xsi:type="dcterms:W3CDTF">2006-11-27T07:00:41Z</dcterms:created>
  <dcterms:modified xsi:type="dcterms:W3CDTF">2024-06-10T04:10:25Z</dcterms:modified>
</cp:coreProperties>
</file>