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3" r:id="rId2"/>
    <p:sldId id="275" r:id="rId3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nzai250" initials="s" lastIdx="3" clrIdx="0">
    <p:extLst>
      <p:ext uri="{19B8F6BF-5375-455C-9EA6-DF929625EA0E}">
        <p15:presenceInfo xmlns:p15="http://schemas.microsoft.com/office/powerpoint/2012/main" userId="S-1-5-21-1408734244-4148833812-959966901-469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CCCC"/>
    <a:srgbClr val="FF9999"/>
    <a:srgbClr val="0066CC"/>
    <a:srgbClr val="CCFFCC"/>
    <a:srgbClr val="FF7C80"/>
    <a:srgbClr val="FF99FF"/>
    <a:srgbClr val="66FFCC"/>
    <a:srgbClr val="3333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47" autoAdjust="0"/>
    <p:restoredTop sz="95401" autoAdjust="0"/>
  </p:normalViewPr>
  <p:slideViewPr>
    <p:cSldViewPr>
      <p:cViewPr varScale="1">
        <p:scale>
          <a:sx n="85" d="100"/>
          <a:sy n="85" d="100"/>
        </p:scale>
        <p:origin x="202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A77D7FA0-6CA2-42D2-848F-F1E08FC83DC5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39775"/>
            <a:ext cx="2773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62" y="4686223"/>
            <a:ext cx="5389240" cy="4440077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0868"/>
            <a:ext cx="2919565" cy="49386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626" y="9370868"/>
            <a:ext cx="2919565" cy="49386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93A88143-5EEA-4EBD-9C56-119F5CEC3A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604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88143-5EEA-4EBD-9C56-119F5CEC3AE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679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88143-5EEA-4EBD-9C56-119F5CEC3AE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207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ukushizaidan-online-reception.jp/genbakaikaku/" TargetMode="External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hyperlink" Target="https://www.fukushizaidan.jp/206genbakaikaku/seisan_seminar/" TargetMode="Externa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EBF8101-040B-4E54-ADA1-2089D1C3330C}"/>
              </a:ext>
            </a:extLst>
          </p:cNvPr>
          <p:cNvSpPr/>
          <p:nvPr/>
        </p:nvSpPr>
        <p:spPr>
          <a:xfrm>
            <a:off x="143462" y="1866262"/>
            <a:ext cx="6517067" cy="77360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34675" y="653799"/>
            <a:ext cx="6101486" cy="1003558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65000">
                <a:schemeClr val="bg1"/>
              </a:gs>
              <a:gs pos="47000">
                <a:schemeClr val="bg1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00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66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経営コンサルタント</a:t>
            </a:r>
            <a:r>
              <a:rPr lang="ja-JP" altLang="en-US" sz="190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66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による</a:t>
            </a:r>
            <a:r>
              <a:rPr lang="ja-JP" altLang="en-US" sz="300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66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個別相談</a:t>
            </a:r>
            <a:endParaRPr lang="en-US" altLang="ja-JP" sz="3000" dirty="0">
              <a:ln w="12700">
                <a:solidFill>
                  <a:schemeClr val="tx1"/>
                </a:solidFill>
                <a:prstDash val="solid"/>
              </a:ln>
              <a:solidFill>
                <a:srgbClr val="0066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70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66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～介護現場の生産性向上に向けた活動をサポートします～</a:t>
            </a:r>
            <a:endParaRPr kumimoji="1" lang="en-US" altLang="ja-JP" sz="17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66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F52BB5E8-596F-4278-B8AA-85901B9DE2EE}"/>
              </a:ext>
            </a:extLst>
          </p:cNvPr>
          <p:cNvSpPr txBox="1"/>
          <p:nvPr/>
        </p:nvSpPr>
        <p:spPr>
          <a:xfrm>
            <a:off x="119462" y="2754471"/>
            <a:ext cx="6619075" cy="1072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400" dirty="0">
                <a:highlight>
                  <a:srgbClr val="FFFF00"/>
                </a:highlight>
                <a:latin typeface="AR丸ゴシック体E" panose="020F0909000000000000" pitchFamily="49" charset="-128"/>
                <a:ea typeface="AR丸ゴシック体E" panose="020F0909000000000000" pitchFamily="49" charset="-128"/>
                <a:cs typeface="Meiryo UI" panose="020B0604030504040204" pitchFamily="50" charset="-128"/>
              </a:rPr>
              <a:t>事業所の問題点や課題を解決したいけど、どうしたらいいか悩まれている皆様へ</a:t>
            </a:r>
            <a:endParaRPr lang="en-US" altLang="ja-JP" sz="1400" dirty="0">
              <a:highlight>
                <a:srgbClr val="FFFF00"/>
              </a:highlight>
              <a:latin typeface="AR丸ゴシック体E" panose="020F0909000000000000" pitchFamily="49" charset="-128"/>
              <a:ea typeface="AR丸ゴシック体E" panose="020F0909000000000000" pitchFamily="49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ja-JP" altLang="en-US" sz="1400" dirty="0">
              <a:highlight>
                <a:srgbClr val="FFFF00"/>
              </a:highlight>
              <a:latin typeface="AR丸ゴシック体E" panose="020F0909000000000000" pitchFamily="49" charset="-128"/>
              <a:ea typeface="AR丸ゴシック体E" panose="020F0909000000000000" pitchFamily="49" charset="-128"/>
              <a:cs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u="sng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Meiryo UI" panose="020B0604030504040204" pitchFamily="50" charset="-128"/>
              </a:rPr>
              <a:t>介護現場の業務改善の経験豊かな経営コンサルタントが</a:t>
            </a:r>
            <a:r>
              <a:rPr lang="ja-JP" altLang="en-US" sz="1600" u="sng" dirty="0">
                <a:solidFill>
                  <a:srgbClr val="0066CC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Meiryo UI" panose="020B0604030504040204" pitchFamily="50" charset="-128"/>
              </a:rPr>
              <a:t>事業所の業務改善の支援</a:t>
            </a:r>
            <a:r>
              <a:rPr lang="ja-JP" altLang="en-US" sz="1600" u="sng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Meiryo UI" panose="020B0604030504040204" pitchFamily="50" charset="-128"/>
              </a:rPr>
              <a:t>を行います！</a:t>
            </a:r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Meiryo UI" panose="020B0604030504040204" pitchFamily="50" charset="-128"/>
              </a:rPr>
              <a:t>ぜひこの機会にお申込みください。</a:t>
            </a:r>
            <a:endParaRPr lang="en-US" altLang="ja-JP" sz="11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フローチャート: 代替処理 1">
            <a:extLst>
              <a:ext uri="{FF2B5EF4-FFF2-40B4-BE49-F238E27FC236}">
                <a16:creationId xmlns:a16="http://schemas.microsoft.com/office/drawing/2014/main" id="{7F9E1B10-8CBC-420A-9EB9-1F81D7F16A14}"/>
              </a:ext>
            </a:extLst>
          </p:cNvPr>
          <p:cNvSpPr/>
          <p:nvPr/>
        </p:nvSpPr>
        <p:spPr>
          <a:xfrm>
            <a:off x="4512858" y="463893"/>
            <a:ext cx="1823303" cy="279528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東京都補助事業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6B70406-8F31-41A7-AC14-82349A3C1765}"/>
              </a:ext>
            </a:extLst>
          </p:cNvPr>
          <p:cNvGrpSpPr/>
          <p:nvPr/>
        </p:nvGrpSpPr>
        <p:grpSpPr>
          <a:xfrm>
            <a:off x="6049830" y="1213291"/>
            <a:ext cx="776541" cy="611694"/>
            <a:chOff x="5826352" y="348940"/>
            <a:chExt cx="927247" cy="718700"/>
          </a:xfrm>
        </p:grpSpPr>
        <p:sp>
          <p:nvSpPr>
            <p:cNvPr id="15" name="楕円 14">
              <a:extLst>
                <a:ext uri="{FF2B5EF4-FFF2-40B4-BE49-F238E27FC236}">
                  <a16:creationId xmlns:a16="http://schemas.microsoft.com/office/drawing/2014/main" id="{431DE5A1-7829-4CC0-ACD1-0C1160375E87}"/>
                </a:ext>
              </a:extLst>
            </p:cNvPr>
            <p:cNvSpPr/>
            <p:nvPr/>
          </p:nvSpPr>
          <p:spPr>
            <a:xfrm>
              <a:off x="5826352" y="348940"/>
              <a:ext cx="830105" cy="718700"/>
            </a:xfrm>
            <a:prstGeom prst="ellipse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32E58F64-3839-4DEC-97AB-E0716B506388}"/>
                </a:ext>
              </a:extLst>
            </p:cNvPr>
            <p:cNvSpPr txBox="1"/>
            <p:nvPr/>
          </p:nvSpPr>
          <p:spPr>
            <a:xfrm>
              <a:off x="5923495" y="393718"/>
              <a:ext cx="830104" cy="4582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solidFill>
                    <a:schemeClr val="bg1"/>
                  </a:solidFill>
                </a:rPr>
                <a:t>参加</a:t>
              </a:r>
              <a:endParaRPr kumimoji="1" lang="en-US" altLang="ja-JP" sz="1400" dirty="0">
                <a:solidFill>
                  <a:schemeClr val="bg1"/>
                </a:solidFill>
              </a:endParaRPr>
            </a:p>
            <a:p>
              <a:r>
                <a:rPr kumimoji="1" lang="ja-JP" altLang="en-US" sz="1400" dirty="0">
                  <a:solidFill>
                    <a:schemeClr val="bg1"/>
                  </a:solidFill>
                </a:rPr>
                <a:t>無料</a:t>
              </a:r>
            </a:p>
          </p:txBody>
        </p:sp>
      </p:grp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BA01DC74-83CA-4716-8DB7-130E18024084}"/>
              </a:ext>
            </a:extLst>
          </p:cNvPr>
          <p:cNvSpPr/>
          <p:nvPr/>
        </p:nvSpPr>
        <p:spPr>
          <a:xfrm>
            <a:off x="77647" y="4214122"/>
            <a:ext cx="6582882" cy="1620822"/>
          </a:xfrm>
          <a:prstGeom prst="roundRect">
            <a:avLst/>
          </a:prstGeom>
          <a:noFill/>
          <a:ln w="44450" cmpd="dbl"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BB7EFA70-8584-4082-8C9A-373F343D7265}"/>
              </a:ext>
            </a:extLst>
          </p:cNvPr>
          <p:cNvGrpSpPr/>
          <p:nvPr/>
        </p:nvGrpSpPr>
        <p:grpSpPr>
          <a:xfrm>
            <a:off x="214554" y="4371675"/>
            <a:ext cx="6472640" cy="1332263"/>
            <a:chOff x="172753" y="3596959"/>
            <a:chExt cx="6472640" cy="1326111"/>
          </a:xfrm>
        </p:grpSpPr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849D1738-C699-45EB-8E53-BD489DCE9D58}"/>
                </a:ext>
              </a:extLst>
            </p:cNvPr>
            <p:cNvSpPr/>
            <p:nvPr/>
          </p:nvSpPr>
          <p:spPr>
            <a:xfrm>
              <a:off x="2507314" y="3836981"/>
              <a:ext cx="1688765" cy="100482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500"/>
                </a:lnSpc>
              </a:pPr>
              <a:r>
                <a:rPr lang="ja-JP" altLang="en-US" sz="9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アドバイスをいただいたことで、</a:t>
              </a:r>
              <a:r>
                <a:rPr lang="ja-JP" altLang="en-US" sz="900" b="1" u="sng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現場にも伝えやすく、現場も改善活動に前向きに取り組むようになりました</a:t>
              </a:r>
              <a:r>
                <a:rPr lang="ja-JP" altLang="en-US" sz="9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。</a:t>
              </a:r>
            </a:p>
          </p:txBody>
        </p:sp>
        <p:sp>
          <p:nvSpPr>
            <p:cNvPr id="57" name="四角形: 角を丸くする 56">
              <a:extLst>
                <a:ext uri="{FF2B5EF4-FFF2-40B4-BE49-F238E27FC236}">
                  <a16:creationId xmlns:a16="http://schemas.microsoft.com/office/drawing/2014/main" id="{8BE9CB8C-8C90-473A-9CF5-32D683AF3246}"/>
                </a:ext>
              </a:extLst>
            </p:cNvPr>
            <p:cNvSpPr/>
            <p:nvPr/>
          </p:nvSpPr>
          <p:spPr>
            <a:xfrm>
              <a:off x="4600637" y="3836981"/>
              <a:ext cx="1688765" cy="1010842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500"/>
                </a:lnSpc>
              </a:pPr>
              <a:r>
                <a:rPr lang="ja-JP" altLang="en-US" sz="9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事業の参加は管理職からの提案でスタートしましたが、</a:t>
              </a:r>
              <a:r>
                <a:rPr lang="ja-JP" altLang="en-US" sz="900" b="1" u="sng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プロジェクトメンバーの熱意と意欲が引き出されていくことを感じました。</a:t>
              </a:r>
            </a:p>
          </p:txBody>
        </p:sp>
        <p:sp>
          <p:nvSpPr>
            <p:cNvPr id="58" name="四角形: 角を丸くする 57">
              <a:extLst>
                <a:ext uri="{FF2B5EF4-FFF2-40B4-BE49-F238E27FC236}">
                  <a16:creationId xmlns:a16="http://schemas.microsoft.com/office/drawing/2014/main" id="{A5042BCF-959E-41B7-AC1E-F414B43188A4}"/>
                </a:ext>
              </a:extLst>
            </p:cNvPr>
            <p:cNvSpPr/>
            <p:nvPr/>
          </p:nvSpPr>
          <p:spPr>
            <a:xfrm>
              <a:off x="254319" y="3806595"/>
              <a:ext cx="1773534" cy="100540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500"/>
                </a:lnSpc>
              </a:pPr>
              <a:r>
                <a:rPr lang="ja-JP" altLang="en-US" sz="9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コンサルタントの助言により、業務改善のきっかけをつかむことができ、</a:t>
              </a:r>
              <a:r>
                <a:rPr lang="ja-JP" altLang="en-US" sz="900" b="1" u="sng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具体的な進め方を学ぶことができました。</a:t>
              </a:r>
            </a:p>
          </p:txBody>
        </p:sp>
        <p:sp>
          <p:nvSpPr>
            <p:cNvPr id="3" name="フローチャート: 代替処理 2">
              <a:extLst>
                <a:ext uri="{FF2B5EF4-FFF2-40B4-BE49-F238E27FC236}">
                  <a16:creationId xmlns:a16="http://schemas.microsoft.com/office/drawing/2014/main" id="{D0505747-18C2-4732-BD6D-893D2DE1CE62}"/>
                </a:ext>
              </a:extLst>
            </p:cNvPr>
            <p:cNvSpPr/>
            <p:nvPr/>
          </p:nvSpPr>
          <p:spPr>
            <a:xfrm>
              <a:off x="172753" y="3628485"/>
              <a:ext cx="1995879" cy="253333"/>
            </a:xfrm>
            <a:prstGeom prst="flowChartAlternateProcess">
              <a:avLst/>
            </a:prstGeom>
            <a:solidFill>
              <a:srgbClr val="FF7C80"/>
            </a:solidFill>
            <a:ln>
              <a:solidFill>
                <a:srgbClr val="00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改善</a:t>
              </a:r>
              <a:r>
                <a:rPr kumimoji="1" lang="ja-JP" altLang="en-US" sz="105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活動の進め方が分かった</a:t>
              </a:r>
            </a:p>
          </p:txBody>
        </p:sp>
        <p:sp>
          <p:nvSpPr>
            <p:cNvPr id="59" name="フローチャート: 代替処理 58">
              <a:extLst>
                <a:ext uri="{FF2B5EF4-FFF2-40B4-BE49-F238E27FC236}">
                  <a16:creationId xmlns:a16="http://schemas.microsoft.com/office/drawing/2014/main" id="{599436C9-6292-428E-A608-62B652938583}"/>
                </a:ext>
              </a:extLst>
            </p:cNvPr>
            <p:cNvSpPr/>
            <p:nvPr/>
          </p:nvSpPr>
          <p:spPr>
            <a:xfrm>
              <a:off x="2485087" y="3596959"/>
              <a:ext cx="1887825" cy="253333"/>
            </a:xfrm>
            <a:prstGeom prst="flowChartAlternateProcess">
              <a:avLst/>
            </a:prstGeom>
            <a:solidFill>
              <a:srgbClr val="FF7C80"/>
            </a:solidFill>
            <a:ln>
              <a:solidFill>
                <a:srgbClr val="00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現場への伝え方が分かった</a:t>
              </a:r>
              <a:endParaRPr kumimoji="1" lang="ja-JP" altLang="en-US" sz="1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61" name="フローチャート: 代替処理 60">
              <a:extLst>
                <a:ext uri="{FF2B5EF4-FFF2-40B4-BE49-F238E27FC236}">
                  <a16:creationId xmlns:a16="http://schemas.microsoft.com/office/drawing/2014/main" id="{3701794F-6F91-48E1-AAE8-CC767FBCC8A0}"/>
                </a:ext>
              </a:extLst>
            </p:cNvPr>
            <p:cNvSpPr/>
            <p:nvPr/>
          </p:nvSpPr>
          <p:spPr>
            <a:xfrm>
              <a:off x="4594046" y="3596959"/>
              <a:ext cx="1887825" cy="253333"/>
            </a:xfrm>
            <a:prstGeom prst="flowChartAlternateProcess">
              <a:avLst/>
            </a:prstGeom>
            <a:solidFill>
              <a:srgbClr val="FF7C80"/>
            </a:solidFill>
            <a:ln>
              <a:solidFill>
                <a:srgbClr val="00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熱意・意欲が引き出された</a:t>
              </a:r>
              <a:endParaRPr kumimoji="1" lang="ja-JP" altLang="en-US" sz="105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6969EE56-4D75-4ED6-B6EC-859DE7991F25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2817" y="3782081"/>
              <a:ext cx="647072" cy="108851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C2450870-6D6C-4140-BCD3-41C0901CF632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9953" y="3782081"/>
              <a:ext cx="574093" cy="114098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01E768E3-1703-47E1-AA4D-E538674432CE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22691" y="3806595"/>
              <a:ext cx="622702" cy="108813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7E31F074-C12D-4F8D-9591-FD078B9AC610}"/>
              </a:ext>
            </a:extLst>
          </p:cNvPr>
          <p:cNvSpPr/>
          <p:nvPr/>
        </p:nvSpPr>
        <p:spPr>
          <a:xfrm>
            <a:off x="1064062" y="7811438"/>
            <a:ext cx="5667111" cy="890163"/>
          </a:xfrm>
          <a:prstGeom prst="roundRect">
            <a:avLst/>
          </a:prstGeom>
          <a:solidFill>
            <a:srgbClr val="CC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kumimoji="1" lang="ja-JP" altLang="en-US" sz="1400" b="1" dirty="0">
                <a:solidFill>
                  <a:schemeClr val="tx1"/>
                </a:solidFill>
              </a:rPr>
              <a:t>　</a:t>
            </a:r>
            <a:r>
              <a:rPr kumimoji="1" lang="en-US" altLang="ja-JP" sz="1400" b="1" dirty="0">
                <a:solidFill>
                  <a:schemeClr val="tx1"/>
                </a:solidFill>
              </a:rPr>
              <a:t>※</a:t>
            </a:r>
            <a:r>
              <a:rPr lang="ja-JP" altLang="en-US" sz="1200" b="1" u="sng" dirty="0">
                <a:solidFill>
                  <a:schemeClr val="tx1"/>
                </a:solidFill>
              </a:rPr>
              <a:t>本事業で業務改善に取り組んだ事業所の取組事例を視聴</a:t>
            </a:r>
            <a:r>
              <a:rPr lang="ja-JP" altLang="en-US" sz="1200" b="1" dirty="0">
                <a:solidFill>
                  <a:schemeClr val="tx1"/>
                </a:solidFill>
              </a:rPr>
              <a:t>すること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sz="1200" b="1" dirty="0">
                <a:solidFill>
                  <a:schemeClr val="tx1"/>
                </a:solidFill>
              </a:rPr>
              <a:t>　　　ができる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財団の生産性向上セミナー（</a:t>
            </a:r>
            <a:r>
              <a:rPr lang="ja-JP" altLang="en-US" sz="1200" b="1" dirty="0">
                <a:solidFill>
                  <a:schemeClr val="tx1"/>
                </a:solidFill>
              </a:rPr>
              <a:t>動画）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はコチラ　</a:t>
            </a:r>
            <a:r>
              <a:rPr kumimoji="1" lang="ja-JP" altLang="en-US" sz="1400" b="1" dirty="0">
                <a:solidFill>
                  <a:srgbClr val="FF7C80"/>
                </a:solidFill>
              </a:rPr>
              <a:t>▶▶▶</a:t>
            </a:r>
          </a:p>
        </p:txBody>
      </p:sp>
      <p:pic>
        <p:nvPicPr>
          <p:cNvPr id="74" name="図 73">
            <a:extLst>
              <a:ext uri="{FF2B5EF4-FFF2-40B4-BE49-F238E27FC236}">
                <a16:creationId xmlns:a16="http://schemas.microsoft.com/office/drawing/2014/main" id="{70FF32FD-2767-432A-910D-7832E9C3FDA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896574" y="7940614"/>
            <a:ext cx="705485" cy="708025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0AFA040D-BFC9-4737-973A-6084C250D9FB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69" y="7725740"/>
            <a:ext cx="984250" cy="10477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EFFA42C7-96C3-49A5-AD37-5B35BAFC80CB}"/>
              </a:ext>
            </a:extLst>
          </p:cNvPr>
          <p:cNvGrpSpPr/>
          <p:nvPr/>
        </p:nvGrpSpPr>
        <p:grpSpPr>
          <a:xfrm>
            <a:off x="211111" y="6199525"/>
            <a:ext cx="6499373" cy="1528796"/>
            <a:chOff x="205690" y="4748137"/>
            <a:chExt cx="6499373" cy="1684672"/>
          </a:xfrm>
        </p:grpSpPr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9BB68F5C-04AE-4424-A43A-B3629AA1547B}"/>
                </a:ext>
              </a:extLst>
            </p:cNvPr>
            <p:cNvSpPr txBox="1"/>
            <p:nvPr/>
          </p:nvSpPr>
          <p:spPr>
            <a:xfrm>
              <a:off x="1721508" y="5055503"/>
              <a:ext cx="412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（注）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国又は地方公共団体が設置する事業所（指定管理者が管理するものを含む）は除く。</a:t>
              </a:r>
              <a:endPara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1" name="フローチャート : 端子 11">
              <a:extLst>
                <a:ext uri="{FF2B5EF4-FFF2-40B4-BE49-F238E27FC236}">
                  <a16:creationId xmlns:a16="http://schemas.microsoft.com/office/drawing/2014/main" id="{C66D67DD-9BFD-45BB-8C01-5CB16A3BD2E3}"/>
                </a:ext>
              </a:extLst>
            </p:cNvPr>
            <p:cNvSpPr/>
            <p:nvPr/>
          </p:nvSpPr>
          <p:spPr>
            <a:xfrm>
              <a:off x="205690" y="4748137"/>
              <a:ext cx="1488525" cy="345948"/>
            </a:xfrm>
            <a:prstGeom prst="flowChartTerminator">
              <a:avLst/>
            </a:prstGeom>
            <a:solidFill>
              <a:srgbClr val="FF9999"/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対象</a:t>
              </a:r>
              <a:endPara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D1464FDB-881A-4FF4-AB67-65B7BC5DAF25}"/>
                </a:ext>
              </a:extLst>
            </p:cNvPr>
            <p:cNvSpPr txBox="1"/>
            <p:nvPr/>
          </p:nvSpPr>
          <p:spPr>
            <a:xfrm>
              <a:off x="1622208" y="4769927"/>
              <a:ext cx="48714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933450" indent="-800100" algn="just"/>
              <a:r>
                <a:rPr lang="ja-JP" altLang="ja-JP" sz="1200" kern="100" dirty="0"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居宅介護支援（介護予防支援）を除く都内の介護保険法上の事業所</a:t>
              </a:r>
              <a:endPara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853EEFF6-53D3-451E-9AED-B739744A1B49}"/>
                </a:ext>
              </a:extLst>
            </p:cNvPr>
            <p:cNvGrpSpPr/>
            <p:nvPr/>
          </p:nvGrpSpPr>
          <p:grpSpPr>
            <a:xfrm>
              <a:off x="205690" y="5386369"/>
              <a:ext cx="6499373" cy="1046440"/>
              <a:chOff x="148444" y="4998151"/>
              <a:chExt cx="6499373" cy="1046440"/>
            </a:xfrm>
          </p:grpSpPr>
          <p:sp>
            <p:nvSpPr>
              <p:cNvPr id="117" name="テキスト ボックス 116">
                <a:extLst>
                  <a:ext uri="{FF2B5EF4-FFF2-40B4-BE49-F238E27FC236}">
                    <a16:creationId xmlns:a16="http://schemas.microsoft.com/office/drawing/2014/main" id="{597C3591-BE50-42F2-AC2B-BC1AA752C5FC}"/>
                  </a:ext>
                </a:extLst>
              </p:cNvPr>
              <p:cNvSpPr txBox="1"/>
              <p:nvPr/>
            </p:nvSpPr>
            <p:spPr>
              <a:xfrm>
                <a:off x="1564557" y="4998151"/>
                <a:ext cx="5083260" cy="10464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933450" indent="-800100" algn="just">
                  <a:lnSpc>
                    <a:spcPts val="2000"/>
                  </a:lnSpc>
                </a:pPr>
                <a:r>
                  <a:rPr lang="ja-JP" altLang="en-US" sz="1400" b="1" kern="100" dirty="0">
                    <a:solidFill>
                      <a:srgbClr val="FF7C8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２０事業所</a:t>
                </a:r>
                <a:endParaRPr lang="en-US" altLang="ja-JP" sz="1400" b="1" kern="100" dirty="0">
                  <a:solidFill>
                    <a:srgbClr val="FF7C8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endParaRPr>
              </a:p>
              <a:p>
                <a:pPr marL="933450" indent="-800100">
                  <a:lnSpc>
                    <a:spcPts val="2000"/>
                  </a:lnSpc>
                </a:pPr>
                <a:r>
                  <a:rPr lang="en-US" altLang="ja-JP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※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２０事業所を超過した場合は採択されない場合がございます。</a:t>
                </a:r>
                <a:endPara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933450" indent="-800100">
                  <a:lnSpc>
                    <a:spcPts val="2000"/>
                  </a:lnSpc>
                </a:pPr>
                <a:r>
                  <a:rPr kumimoji="1" lang="en-US" altLang="ja-JP" sz="1050" b="1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※</a:t>
                </a:r>
                <a:r>
                  <a:rPr lang="ja-JP" altLang="en-US" sz="1050" b="1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空いている枠は若干のため、お早目にお申込みください！</a:t>
                </a:r>
                <a:endParaRPr kumimoji="1" lang="en-US" altLang="ja-JP" sz="105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933450" indent="-800100" algn="just"/>
                <a:endParaRPr lang="ja-JP" altLang="ja-JP" sz="12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2" name="フローチャート : 端子 11">
                <a:extLst>
                  <a:ext uri="{FF2B5EF4-FFF2-40B4-BE49-F238E27FC236}">
                    <a16:creationId xmlns:a16="http://schemas.microsoft.com/office/drawing/2014/main" id="{67DB4489-B851-45E3-95E9-D82A41DFE460}"/>
                  </a:ext>
                </a:extLst>
              </p:cNvPr>
              <p:cNvSpPr/>
              <p:nvPr/>
            </p:nvSpPr>
            <p:spPr>
              <a:xfrm>
                <a:off x="148444" y="5010909"/>
                <a:ext cx="1488525" cy="345948"/>
              </a:xfrm>
              <a:prstGeom prst="flowChartTerminator">
                <a:avLst/>
              </a:prstGeom>
              <a:solidFill>
                <a:srgbClr val="FF9999"/>
              </a:solidFill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定員</a:t>
                </a:r>
              </a:p>
            </p:txBody>
          </p:sp>
        </p:grp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576966F-1A2D-4BAC-8770-C8D9F9A12E61}"/>
              </a:ext>
            </a:extLst>
          </p:cNvPr>
          <p:cNvSpPr txBox="1"/>
          <p:nvPr/>
        </p:nvSpPr>
        <p:spPr>
          <a:xfrm>
            <a:off x="0" y="8791158"/>
            <a:ext cx="6858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ja-JP" altLang="en-US" dirty="0"/>
              <a:t>　　</a:t>
            </a:r>
            <a:r>
              <a:rPr lang="ja-JP" altLang="en-US" sz="1400" dirty="0"/>
              <a:t>申込方法や詳しい内容は裏面をご確認下さい。</a:t>
            </a:r>
            <a:r>
              <a:rPr kumimoji="1" lang="ja-JP" altLang="en-US" sz="1400" b="1" dirty="0">
                <a:solidFill>
                  <a:srgbClr val="FF7C80"/>
                </a:solidFill>
              </a:rPr>
              <a:t> ▶▶▶</a:t>
            </a:r>
            <a:endParaRPr kumimoji="1" lang="ja-JP" altLang="en-US" sz="1400" dirty="0"/>
          </a:p>
        </p:txBody>
      </p:sp>
      <p:sp>
        <p:nvSpPr>
          <p:cNvPr id="16" name="星: 12 pt 15">
            <a:extLst>
              <a:ext uri="{FF2B5EF4-FFF2-40B4-BE49-F238E27FC236}">
                <a16:creationId xmlns:a16="http://schemas.microsoft.com/office/drawing/2014/main" id="{EEB9B7A9-20A9-41B5-8EE4-E1DFE7ABDEA2}"/>
              </a:ext>
            </a:extLst>
          </p:cNvPr>
          <p:cNvSpPr/>
          <p:nvPr/>
        </p:nvSpPr>
        <p:spPr>
          <a:xfrm>
            <a:off x="193457" y="124522"/>
            <a:ext cx="2515463" cy="767460"/>
          </a:xfrm>
          <a:prstGeom prst="star1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rgbClr val="FF0000"/>
                </a:solidFill>
              </a:rPr>
              <a:t>再募集のお知らせ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62235F2-700D-4AB7-BFC1-009937C9DEFF}"/>
              </a:ext>
            </a:extLst>
          </p:cNvPr>
          <p:cNvSpPr txBox="1"/>
          <p:nvPr/>
        </p:nvSpPr>
        <p:spPr>
          <a:xfrm>
            <a:off x="289746" y="1988223"/>
            <a:ext cx="6391103" cy="575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定員に達したため受付終了しました「個別相談」ですが、辞退が出たため、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再募集いたします。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先着順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となりますので、お早目にお申込みください！</a:t>
            </a:r>
            <a:endParaRPr lang="en-US" altLang="ja-JP" sz="1100" b="1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8C25F108-1723-41A1-BAD4-FEBA9D510134}"/>
              </a:ext>
            </a:extLst>
          </p:cNvPr>
          <p:cNvSpPr/>
          <p:nvPr/>
        </p:nvSpPr>
        <p:spPr>
          <a:xfrm>
            <a:off x="1815197" y="3977500"/>
            <a:ext cx="2999053" cy="299897"/>
          </a:xfrm>
          <a:prstGeom prst="rect">
            <a:avLst/>
          </a:prstGeom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令和４年度にご参加いただいた事業所の声</a:t>
            </a:r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853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" name="表 128">
            <a:extLst>
              <a:ext uri="{FF2B5EF4-FFF2-40B4-BE49-F238E27FC236}">
                <a16:creationId xmlns:a16="http://schemas.microsoft.com/office/drawing/2014/main" id="{CAC4CE47-52D5-4377-B755-EE8DC3310C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199062"/>
              </p:ext>
            </p:extLst>
          </p:nvPr>
        </p:nvGraphicFramePr>
        <p:xfrm>
          <a:off x="327066" y="6041454"/>
          <a:ext cx="6108929" cy="2794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440">
                  <a:extLst>
                    <a:ext uri="{9D8B030D-6E8A-4147-A177-3AD203B41FA5}">
                      <a16:colId xmlns:a16="http://schemas.microsoft.com/office/drawing/2014/main" val="1342496868"/>
                    </a:ext>
                  </a:extLst>
                </a:gridCol>
                <a:gridCol w="3245187">
                  <a:extLst>
                    <a:ext uri="{9D8B030D-6E8A-4147-A177-3AD203B41FA5}">
                      <a16:colId xmlns:a16="http://schemas.microsoft.com/office/drawing/2014/main" val="1946768076"/>
                    </a:ext>
                  </a:extLst>
                </a:gridCol>
                <a:gridCol w="1890302">
                  <a:extLst>
                    <a:ext uri="{9D8B030D-6E8A-4147-A177-3AD203B41FA5}">
                      <a16:colId xmlns:a16="http://schemas.microsoft.com/office/drawing/2014/main" val="1298114975"/>
                    </a:ext>
                  </a:extLst>
                </a:gridCol>
              </a:tblGrid>
              <a:tr h="3543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事業所さま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コンサルタント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109268"/>
                  </a:ext>
                </a:extLst>
              </a:tr>
              <a:tr h="24399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159732"/>
                  </a:ext>
                </a:extLst>
              </a:tr>
            </a:tbl>
          </a:graphicData>
        </a:graphic>
      </p:graphicFrame>
      <p:sp>
        <p:nvSpPr>
          <p:cNvPr id="135" name="角丸四角形 1">
            <a:extLst>
              <a:ext uri="{FF2B5EF4-FFF2-40B4-BE49-F238E27FC236}">
                <a16:creationId xmlns:a16="http://schemas.microsoft.com/office/drawing/2014/main" id="{0BF49069-BB29-4F6C-B9B7-06A2EABD66D6}"/>
              </a:ext>
            </a:extLst>
          </p:cNvPr>
          <p:cNvSpPr/>
          <p:nvPr/>
        </p:nvSpPr>
        <p:spPr>
          <a:xfrm>
            <a:off x="1486111" y="6567434"/>
            <a:ext cx="2407944" cy="339584"/>
          </a:xfrm>
          <a:prstGeom prst="roundRect">
            <a:avLst/>
          </a:prstGeom>
          <a:solidFill>
            <a:schemeClr val="bg1"/>
          </a:solidFill>
          <a:ln cmpd="dbl">
            <a:solidFill>
              <a:srgbClr val="0066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ガイドラインを活用した課題の抽出</a:t>
            </a:r>
          </a:p>
        </p:txBody>
      </p:sp>
      <p:sp>
        <p:nvSpPr>
          <p:cNvPr id="136" name="角丸四角形 1">
            <a:extLst>
              <a:ext uri="{FF2B5EF4-FFF2-40B4-BE49-F238E27FC236}">
                <a16:creationId xmlns:a16="http://schemas.microsoft.com/office/drawing/2014/main" id="{EDC1CA6E-0C15-4751-809C-1C7DE37A7E7D}"/>
              </a:ext>
            </a:extLst>
          </p:cNvPr>
          <p:cNvSpPr/>
          <p:nvPr/>
        </p:nvSpPr>
        <p:spPr>
          <a:xfrm>
            <a:off x="1479602" y="7099618"/>
            <a:ext cx="2420963" cy="335465"/>
          </a:xfrm>
          <a:prstGeom prst="roundRect">
            <a:avLst/>
          </a:prstGeom>
          <a:solidFill>
            <a:schemeClr val="bg1"/>
          </a:solidFill>
          <a:ln cmpd="dbl">
            <a:solidFill>
              <a:srgbClr val="0066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課題解決に向けた目標の設定！</a:t>
            </a:r>
          </a:p>
        </p:txBody>
      </p:sp>
      <p:sp>
        <p:nvSpPr>
          <p:cNvPr id="138" name="角丸四角形 1">
            <a:extLst>
              <a:ext uri="{FF2B5EF4-FFF2-40B4-BE49-F238E27FC236}">
                <a16:creationId xmlns:a16="http://schemas.microsoft.com/office/drawing/2014/main" id="{CC7A2E03-0ED7-415C-B036-7648F736911D}"/>
              </a:ext>
            </a:extLst>
          </p:cNvPr>
          <p:cNvSpPr/>
          <p:nvPr/>
        </p:nvSpPr>
        <p:spPr>
          <a:xfrm>
            <a:off x="1491077" y="8215120"/>
            <a:ext cx="2398013" cy="491743"/>
          </a:xfrm>
          <a:prstGeom prst="roundRect">
            <a:avLst/>
          </a:prstGeom>
          <a:solidFill>
            <a:schemeClr val="bg1"/>
          </a:solidFill>
          <a:ln cmpd="dbl">
            <a:solidFill>
              <a:srgbClr val="0066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振り返りと今後の業務改善を整理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39469DFF-C557-4367-B374-8659E7E73C9E}"/>
              </a:ext>
            </a:extLst>
          </p:cNvPr>
          <p:cNvGrpSpPr/>
          <p:nvPr/>
        </p:nvGrpSpPr>
        <p:grpSpPr>
          <a:xfrm>
            <a:off x="4632579" y="6558674"/>
            <a:ext cx="1659382" cy="462230"/>
            <a:chOff x="3780866" y="5403007"/>
            <a:chExt cx="1659382" cy="518850"/>
          </a:xfrm>
        </p:grpSpPr>
        <p:sp>
          <p:nvSpPr>
            <p:cNvPr id="14" name="楕円 13">
              <a:extLst>
                <a:ext uri="{FF2B5EF4-FFF2-40B4-BE49-F238E27FC236}">
                  <a16:creationId xmlns:a16="http://schemas.microsoft.com/office/drawing/2014/main" id="{98E7DDDE-507B-4B8C-ABFE-6E5BEEC069C2}"/>
                </a:ext>
              </a:extLst>
            </p:cNvPr>
            <p:cNvSpPr/>
            <p:nvPr/>
          </p:nvSpPr>
          <p:spPr>
            <a:xfrm>
              <a:off x="3780866" y="5403007"/>
              <a:ext cx="1625986" cy="51885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正方形/長方形 144">
              <a:extLst>
                <a:ext uri="{FF2B5EF4-FFF2-40B4-BE49-F238E27FC236}">
                  <a16:creationId xmlns:a16="http://schemas.microsoft.com/office/drawing/2014/main" id="{8305F531-BC98-4743-BDCC-E198441117A2}"/>
                </a:ext>
              </a:extLst>
            </p:cNvPr>
            <p:cNvSpPr/>
            <p:nvPr/>
          </p:nvSpPr>
          <p:spPr>
            <a:xfrm>
              <a:off x="3950674" y="5423672"/>
              <a:ext cx="1489574" cy="45804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相談支援（原則４回）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7" name="矢印: 五方向 6">
            <a:extLst>
              <a:ext uri="{FF2B5EF4-FFF2-40B4-BE49-F238E27FC236}">
                <a16:creationId xmlns:a16="http://schemas.microsoft.com/office/drawing/2014/main" id="{2AE2BAB3-3C89-4A7F-A407-8B62FD268046}"/>
              </a:ext>
            </a:extLst>
          </p:cNvPr>
          <p:cNvSpPr/>
          <p:nvPr/>
        </p:nvSpPr>
        <p:spPr>
          <a:xfrm rot="5400000">
            <a:off x="3198583" y="7511388"/>
            <a:ext cx="2314964" cy="228451"/>
          </a:xfrm>
          <a:prstGeom prst="homePlate">
            <a:avLst/>
          </a:prstGeom>
          <a:solidFill>
            <a:srgbClr val="FFFFCC"/>
          </a:solidFill>
          <a:ln>
            <a:solidFill>
              <a:srgbClr val="0066CC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改善活動</a:t>
            </a:r>
          </a:p>
        </p:txBody>
      </p:sp>
      <p:pic>
        <p:nvPicPr>
          <p:cNvPr id="159" name="図 158">
            <a:extLst>
              <a:ext uri="{FF2B5EF4-FFF2-40B4-BE49-F238E27FC236}">
                <a16:creationId xmlns:a16="http://schemas.microsoft.com/office/drawing/2014/main" id="{433C21D5-622D-416E-8D58-645900D71AC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064" y="5905235"/>
            <a:ext cx="737927" cy="78471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419F101D-BEA2-45F0-87D5-75BE77E35450}"/>
              </a:ext>
            </a:extLst>
          </p:cNvPr>
          <p:cNvGrpSpPr/>
          <p:nvPr/>
        </p:nvGrpSpPr>
        <p:grpSpPr>
          <a:xfrm>
            <a:off x="296302" y="1475637"/>
            <a:ext cx="6126836" cy="1926266"/>
            <a:chOff x="330397" y="5193507"/>
            <a:chExt cx="6126836" cy="1926266"/>
          </a:xfrm>
        </p:grpSpPr>
        <p:sp>
          <p:nvSpPr>
            <p:cNvPr id="56" name="四角形: 角を丸くする 55">
              <a:extLst>
                <a:ext uri="{FF2B5EF4-FFF2-40B4-BE49-F238E27FC236}">
                  <a16:creationId xmlns:a16="http://schemas.microsoft.com/office/drawing/2014/main" id="{1356A39B-ADC6-4864-BC3F-A15ED2F28BFD}"/>
                </a:ext>
              </a:extLst>
            </p:cNvPr>
            <p:cNvSpPr/>
            <p:nvPr/>
          </p:nvSpPr>
          <p:spPr>
            <a:xfrm>
              <a:off x="330397" y="5878645"/>
              <a:ext cx="6126836" cy="1069855"/>
            </a:xfrm>
            <a:prstGeom prst="roundRect">
              <a:avLst/>
            </a:prstGeom>
            <a:solidFill>
              <a:srgbClr val="CC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60" name="グループ化 59">
              <a:extLst>
                <a:ext uri="{FF2B5EF4-FFF2-40B4-BE49-F238E27FC236}">
                  <a16:creationId xmlns:a16="http://schemas.microsoft.com/office/drawing/2014/main" id="{AE969BF2-5FCA-4924-BBF4-0FF151E8A9A2}"/>
                </a:ext>
              </a:extLst>
            </p:cNvPr>
            <p:cNvGrpSpPr/>
            <p:nvPr/>
          </p:nvGrpSpPr>
          <p:grpSpPr>
            <a:xfrm>
              <a:off x="1077103" y="6230164"/>
              <a:ext cx="3081401" cy="418641"/>
              <a:chOff x="2335311" y="6319763"/>
              <a:chExt cx="3081401" cy="418641"/>
            </a:xfrm>
          </p:grpSpPr>
          <p:sp>
            <p:nvSpPr>
              <p:cNvPr id="72" name="四角形: 角度付き 71">
                <a:extLst>
                  <a:ext uri="{FF2B5EF4-FFF2-40B4-BE49-F238E27FC236}">
                    <a16:creationId xmlns:a16="http://schemas.microsoft.com/office/drawing/2014/main" id="{84D04DB7-8C38-41E3-87EC-5B7573FF87C4}"/>
                  </a:ext>
                </a:extLst>
              </p:cNvPr>
              <p:cNvSpPr/>
              <p:nvPr/>
            </p:nvSpPr>
            <p:spPr>
              <a:xfrm>
                <a:off x="2476321" y="6339164"/>
                <a:ext cx="718771" cy="344522"/>
              </a:xfrm>
              <a:prstGeom prst="bevel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検索</a:t>
                </a:r>
              </a:p>
            </p:txBody>
          </p:sp>
          <p:sp>
            <p:nvSpPr>
              <p:cNvPr id="76" name="矢印: 右 75">
                <a:extLst>
                  <a:ext uri="{FF2B5EF4-FFF2-40B4-BE49-F238E27FC236}">
                    <a16:creationId xmlns:a16="http://schemas.microsoft.com/office/drawing/2014/main" id="{C5E7E962-C50B-47E7-8CBC-D2E16D56E535}"/>
                  </a:ext>
                </a:extLst>
              </p:cNvPr>
              <p:cNvSpPr/>
              <p:nvPr/>
            </p:nvSpPr>
            <p:spPr>
              <a:xfrm rot="19804190">
                <a:off x="2335311" y="6388367"/>
                <a:ext cx="300184" cy="350037"/>
              </a:xfrm>
              <a:prstGeom prst="rightArrow">
                <a:avLst>
                  <a:gd name="adj1" fmla="val 50000"/>
                  <a:gd name="adj2" fmla="val 46740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3597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77" name="正方形/長方形 76">
                <a:extLst>
                  <a:ext uri="{FF2B5EF4-FFF2-40B4-BE49-F238E27FC236}">
                    <a16:creationId xmlns:a16="http://schemas.microsoft.com/office/drawing/2014/main" id="{49DB7406-527C-4A83-A17D-70532B17469D}"/>
                  </a:ext>
                </a:extLst>
              </p:cNvPr>
              <p:cNvSpPr/>
              <p:nvPr/>
            </p:nvSpPr>
            <p:spPr>
              <a:xfrm>
                <a:off x="3168748" y="6319763"/>
                <a:ext cx="2247964" cy="39032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　東京都福祉保健財団　</a:t>
                </a:r>
                <a:r>
                  <a:rPr lang="ja-JP" altLang="en-US" sz="1100" dirty="0">
                    <a:solidFill>
                      <a:prstClr val="black"/>
                    </a:solidFill>
                    <a:latin typeface="Calibri"/>
                    <a:ea typeface="ＭＳ Ｐゴシック" panose="020B0600070205080204" pitchFamily="50" charset="-128"/>
                  </a:rPr>
                  <a:t>個別相談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grpSp>
          <p:nvGrpSpPr>
            <p:cNvPr id="62" name="グループ化 61">
              <a:extLst>
                <a:ext uri="{FF2B5EF4-FFF2-40B4-BE49-F238E27FC236}">
                  <a16:creationId xmlns:a16="http://schemas.microsoft.com/office/drawing/2014/main" id="{F9E457DF-1F34-41B4-B1A5-45A5203197C7}"/>
                </a:ext>
              </a:extLst>
            </p:cNvPr>
            <p:cNvGrpSpPr/>
            <p:nvPr/>
          </p:nvGrpSpPr>
          <p:grpSpPr>
            <a:xfrm>
              <a:off x="5364995" y="5997007"/>
              <a:ext cx="1055596" cy="1122766"/>
              <a:chOff x="5130068" y="8371939"/>
              <a:chExt cx="1019175" cy="1183304"/>
            </a:xfrm>
          </p:grpSpPr>
          <p:pic>
            <p:nvPicPr>
              <p:cNvPr id="70" name="図 69">
                <a:extLst>
                  <a:ext uri="{FF2B5EF4-FFF2-40B4-BE49-F238E27FC236}">
                    <a16:creationId xmlns:a16="http://schemas.microsoft.com/office/drawing/2014/main" id="{EC12571B-77A9-4E89-8596-B914D9D77201}"/>
                  </a:ext>
                </a:extLst>
              </p:cNvPr>
              <p:cNvPicPr/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14283" y="8371939"/>
                <a:ext cx="771525" cy="77152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71" name="正方形/長方形 70">
                <a:extLst>
                  <a:ext uri="{FF2B5EF4-FFF2-40B4-BE49-F238E27FC236}">
                    <a16:creationId xmlns:a16="http://schemas.microsoft.com/office/drawing/2014/main" id="{86C56225-52AA-4E3E-8999-44ADCEBF68EE}"/>
                  </a:ext>
                </a:extLst>
              </p:cNvPr>
              <p:cNvSpPr/>
              <p:nvPr/>
            </p:nvSpPr>
            <p:spPr>
              <a:xfrm>
                <a:off x="5130068" y="9145668"/>
                <a:ext cx="1019175" cy="4095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ts val="1200"/>
                  </a:lnSpc>
                </a:pPr>
                <a:r>
                  <a:rPr lang="ja-JP" sz="800" kern="100" dirty="0">
                    <a:solidFill>
                      <a:srgbClr val="000000"/>
                    </a:solidFill>
                    <a:effectLst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財団ホームページ</a:t>
                </a:r>
                <a:endParaRPr lang="ja-JP" sz="1050" kern="100" dirty="0">
                  <a:effectLst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3" name="フローチャート : 端子 11">
              <a:extLst>
                <a:ext uri="{FF2B5EF4-FFF2-40B4-BE49-F238E27FC236}">
                  <a16:creationId xmlns:a16="http://schemas.microsoft.com/office/drawing/2014/main" id="{E5671675-6B2D-416E-B271-B817A25D29EC}"/>
                </a:ext>
              </a:extLst>
            </p:cNvPr>
            <p:cNvSpPr/>
            <p:nvPr/>
          </p:nvSpPr>
          <p:spPr>
            <a:xfrm>
              <a:off x="349038" y="5262929"/>
              <a:ext cx="1478904" cy="360040"/>
            </a:xfrm>
            <a:prstGeom prst="flowChartTerminator">
              <a:avLst/>
            </a:prstGeom>
            <a:solidFill>
              <a:srgbClr val="FF9999"/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参加決定</a:t>
              </a:r>
            </a:p>
          </p:txBody>
        </p:sp>
        <p:sp>
          <p:nvSpPr>
            <p:cNvPr id="66" name="テキスト ボックス 14">
              <a:extLst>
                <a:ext uri="{FF2B5EF4-FFF2-40B4-BE49-F238E27FC236}">
                  <a16:creationId xmlns:a16="http://schemas.microsoft.com/office/drawing/2014/main" id="{3AA8DFD4-2261-4EB6-9469-E63A14348E0A}"/>
                </a:ext>
              </a:extLst>
            </p:cNvPr>
            <p:cNvSpPr txBox="1"/>
            <p:nvPr/>
          </p:nvSpPr>
          <p:spPr>
            <a:xfrm>
              <a:off x="1827941" y="5193507"/>
              <a:ext cx="3270309" cy="53866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ja-JP" altLang="en-US" sz="12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決定次第、事業所へご連絡いたします。</a:t>
              </a:r>
              <a:endParaRPr 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69" name="テキスト ボックス 68">
              <a:extLst>
                <a:ext uri="{FF2B5EF4-FFF2-40B4-BE49-F238E27FC236}">
                  <a16:creationId xmlns:a16="http://schemas.microsoft.com/office/drawing/2014/main" id="{92F08606-0BBC-4517-9BE5-B531172D5DA3}"/>
                </a:ext>
              </a:extLst>
            </p:cNvPr>
            <p:cNvSpPr txBox="1"/>
            <p:nvPr/>
          </p:nvSpPr>
          <p:spPr>
            <a:xfrm>
              <a:off x="441905" y="6658755"/>
              <a:ext cx="508499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1200" dirty="0"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Segoe UI" panose="020B0502040204020203" pitchFamily="34" charset="0"/>
                </a:rPr>
                <a:t>https://www.fukushizaidan.jp/206genbakaikaku/kobetusoudan/</a:t>
              </a:r>
              <a:endPara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8" name="正方形/長方形 67">
              <a:extLst>
                <a:ext uri="{FF2B5EF4-FFF2-40B4-BE49-F238E27FC236}">
                  <a16:creationId xmlns:a16="http://schemas.microsoft.com/office/drawing/2014/main" id="{A61D3CF2-1655-40C2-9F62-93235F6CC538}"/>
                </a:ext>
              </a:extLst>
            </p:cNvPr>
            <p:cNvSpPr/>
            <p:nvPr/>
          </p:nvSpPr>
          <p:spPr>
            <a:xfrm>
              <a:off x="539823" y="5776504"/>
              <a:ext cx="1206029" cy="253138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詳細はこちら</a:t>
              </a:r>
              <a:endPara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FE685275-C7C2-4243-BFEA-D5A736DBA522}"/>
              </a:ext>
            </a:extLst>
          </p:cNvPr>
          <p:cNvGrpSpPr/>
          <p:nvPr/>
        </p:nvGrpSpPr>
        <p:grpSpPr>
          <a:xfrm>
            <a:off x="296302" y="3461930"/>
            <a:ext cx="6148357" cy="2118914"/>
            <a:chOff x="-9125261" y="1737380"/>
            <a:chExt cx="6554587" cy="2118914"/>
          </a:xfrm>
        </p:grpSpPr>
        <p:sp>
          <p:nvSpPr>
            <p:cNvPr id="79" name="角丸四角形 14">
              <a:extLst>
                <a:ext uri="{FF2B5EF4-FFF2-40B4-BE49-F238E27FC236}">
                  <a16:creationId xmlns:a16="http://schemas.microsoft.com/office/drawing/2014/main" id="{95237594-8F12-468F-B7B5-3469171472FE}"/>
                </a:ext>
              </a:extLst>
            </p:cNvPr>
            <p:cNvSpPr/>
            <p:nvPr/>
          </p:nvSpPr>
          <p:spPr>
            <a:xfrm>
              <a:off x="-9125261" y="1861382"/>
              <a:ext cx="6554587" cy="1994912"/>
            </a:xfrm>
            <a:prstGeom prst="roundRect">
              <a:avLst>
                <a:gd name="adj" fmla="val 7781"/>
              </a:avLst>
            </a:prstGeom>
            <a:solidFill>
              <a:srgbClr val="FFFFFF"/>
            </a:solidFill>
            <a:ln w="15875" cmpd="sng">
              <a:solidFill>
                <a:srgbClr val="0066C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1500"/>
                </a:lnSpc>
              </a:pP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5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１．当財団の</a:t>
              </a: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生産性向上セミナー（動画）を視聴</a:t>
              </a: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し、</a:t>
              </a: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アンケートに回答してください</a:t>
              </a:r>
              <a:r>
                <a:rPr lang="ja-JP" altLang="en-US" sz="1200" b="1" dirty="0">
                  <a:solidFill>
                    <a:srgbClr val="FF0000"/>
                  </a:solidFill>
                  <a:highlight>
                    <a:srgbClr val="FFFF00"/>
                  </a:highligh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（必須）</a:t>
              </a: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500"/>
                </a:lnSpc>
              </a:pP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生産性向上セミナー</a:t>
              </a:r>
              <a:r>
                <a: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HP】</a:t>
              </a:r>
            </a:p>
            <a:p>
              <a:pPr>
                <a:lnSpc>
                  <a:spcPts val="1500"/>
                </a:lnSpc>
              </a:pP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200" b="1" dirty="0">
                  <a:solidFill>
                    <a:srgbClr val="0066CC"/>
                  </a:solidFill>
                  <a:latin typeface="Meiryo UI" panose="020B0604030504040204" pitchFamily="50" charset="-128"/>
                  <a:ea typeface="Meiryo UI" panose="020B0604030504040204" pitchFamily="50" charset="-128"/>
                  <a:hlinkClick r:id="rId5"/>
                </a:rPr>
                <a:t>https://www.fukushizaidan.jp/206genbakaikaku/seisan_seminar/</a:t>
              </a:r>
              <a:endParaRPr lang="en-US" altLang="ja-JP" sz="1200" b="1" dirty="0">
                <a:solidFill>
                  <a:srgbClr val="0066CC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２．組織の業務改善のため、</a:t>
              </a: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組織全体で取り組む意向のあること</a:t>
              </a: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が前提となります。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その他　  個別相談終了後、本事業の普及推進のため、令和６年度以降の生産性向上セミナー等に事例発表等の</a:t>
              </a:r>
              <a:endPara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ご協力を依頼させていただく可能性がございます。　</a:t>
              </a:r>
              <a:endPara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</a:t>
              </a:r>
              <a:r>
                <a:rPr lang="ja-JP" altLang="en-US" sz="1000" b="1" u="sng" dirty="0">
                  <a:solidFill>
                    <a:srgbClr val="FF0000"/>
                  </a:solidFill>
                  <a:highlight>
                    <a:srgbClr val="FFFF00"/>
                  </a:highligh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御社の業務改善の取り組みをぜひ</a:t>
              </a:r>
              <a:r>
                <a:rPr lang="en-US" altLang="ja-JP" sz="1000" b="1" u="sng" dirty="0">
                  <a:solidFill>
                    <a:srgbClr val="FF0000"/>
                  </a:solidFill>
                  <a:highlight>
                    <a:srgbClr val="FFFF00"/>
                  </a:highligh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PR</a:t>
              </a:r>
              <a:r>
                <a:rPr lang="ja-JP" altLang="en-US" sz="1000" b="1" u="sng" dirty="0">
                  <a:solidFill>
                    <a:srgbClr val="FF0000"/>
                  </a:solidFill>
                  <a:highlight>
                    <a:srgbClr val="FFFF00"/>
                  </a:highligh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してください！</a:t>
              </a:r>
              <a:endParaRPr lang="en-US" altLang="ja-JP" sz="1000" b="1" u="sng" dirty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98FA3518-5394-4CCB-9C0A-3F2ACA7E142A}"/>
                </a:ext>
              </a:extLst>
            </p:cNvPr>
            <p:cNvSpPr/>
            <p:nvPr/>
          </p:nvSpPr>
          <p:spPr>
            <a:xfrm>
              <a:off x="-8901998" y="1737380"/>
              <a:ext cx="2522253" cy="277000"/>
            </a:xfrm>
            <a:prstGeom prst="rect">
              <a:avLst/>
            </a:prstGeom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ご利用</a:t>
              </a:r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にあたっての注意事項</a:t>
              </a:r>
              <a:endPara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81" name="角丸四角形 1">
            <a:extLst>
              <a:ext uri="{FF2B5EF4-FFF2-40B4-BE49-F238E27FC236}">
                <a16:creationId xmlns:a16="http://schemas.microsoft.com/office/drawing/2014/main" id="{3DF96797-8627-4958-B18D-57D7BC1EB797}"/>
              </a:ext>
            </a:extLst>
          </p:cNvPr>
          <p:cNvSpPr/>
          <p:nvPr/>
        </p:nvSpPr>
        <p:spPr>
          <a:xfrm>
            <a:off x="1474392" y="7576108"/>
            <a:ext cx="2431382" cy="461665"/>
          </a:xfrm>
          <a:prstGeom prst="roundRect">
            <a:avLst/>
          </a:prstGeom>
          <a:solidFill>
            <a:schemeClr val="bg1"/>
          </a:solidFill>
          <a:ln cmpd="dbl">
            <a:solidFill>
              <a:srgbClr val="0066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改善活動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実施と振り返り、進捗の管理</a:t>
            </a:r>
          </a:p>
        </p:txBody>
      </p:sp>
      <p:pic>
        <p:nvPicPr>
          <p:cNvPr id="67" name="図 66" descr="パソコンを使うスポーツウェアを着た人のイラスト（女性）">
            <a:extLst>
              <a:ext uri="{FF2B5EF4-FFF2-40B4-BE49-F238E27FC236}">
                <a16:creationId xmlns:a16="http://schemas.microsoft.com/office/drawing/2014/main" id="{9CA4863E-01C1-464B-8540-8B96131B9236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611" y="5161792"/>
            <a:ext cx="745685" cy="803147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B4DC94D4-1AE9-40D8-BB56-9E147591502E}"/>
              </a:ext>
            </a:extLst>
          </p:cNvPr>
          <p:cNvSpPr txBox="1"/>
          <p:nvPr/>
        </p:nvSpPr>
        <p:spPr>
          <a:xfrm>
            <a:off x="1688695" y="390964"/>
            <a:ext cx="4871427" cy="31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「研修受付予約システム」にログインし、施設・事業所ごとにお申込みください。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フローチャート : 端子 11">
            <a:extLst>
              <a:ext uri="{FF2B5EF4-FFF2-40B4-BE49-F238E27FC236}">
                <a16:creationId xmlns:a16="http://schemas.microsoft.com/office/drawing/2014/main" id="{A15CFEF0-6288-4D91-BC12-0A923921D780}"/>
              </a:ext>
            </a:extLst>
          </p:cNvPr>
          <p:cNvSpPr/>
          <p:nvPr/>
        </p:nvSpPr>
        <p:spPr>
          <a:xfrm>
            <a:off x="318400" y="368551"/>
            <a:ext cx="1492370" cy="360040"/>
          </a:xfrm>
          <a:prstGeom prst="flowChartTerminator">
            <a:avLst/>
          </a:prstGeom>
          <a:solidFill>
            <a:srgbClr val="FF9999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申込方法等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D707D470-2248-4C1F-8F30-152CE02D0160}"/>
              </a:ext>
            </a:extLst>
          </p:cNvPr>
          <p:cNvGrpSpPr/>
          <p:nvPr/>
        </p:nvGrpSpPr>
        <p:grpSpPr>
          <a:xfrm>
            <a:off x="5302129" y="824774"/>
            <a:ext cx="1280651" cy="1126309"/>
            <a:chOff x="4601458" y="3285551"/>
            <a:chExt cx="1323340" cy="1110345"/>
          </a:xfrm>
        </p:grpSpPr>
        <p:pic>
          <p:nvPicPr>
            <p:cNvPr id="86" name="図 85">
              <a:extLst>
                <a:ext uri="{FF2B5EF4-FFF2-40B4-BE49-F238E27FC236}">
                  <a16:creationId xmlns:a16="http://schemas.microsoft.com/office/drawing/2014/main" id="{ACB685AD-E26C-41FA-97BE-62DF7DB58E42}"/>
                </a:ext>
              </a:extLst>
            </p:cNvPr>
            <p:cNvPicPr/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0859" y="3285551"/>
              <a:ext cx="831215" cy="8312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7" name="正方形/長方形 86">
              <a:extLst>
                <a:ext uri="{FF2B5EF4-FFF2-40B4-BE49-F238E27FC236}">
                  <a16:creationId xmlns:a16="http://schemas.microsoft.com/office/drawing/2014/main" id="{E5DB7C15-57EB-4462-BB29-012DBE19A710}"/>
                </a:ext>
              </a:extLst>
            </p:cNvPr>
            <p:cNvSpPr/>
            <p:nvPr/>
          </p:nvSpPr>
          <p:spPr>
            <a:xfrm>
              <a:off x="4601458" y="4099351"/>
              <a:ext cx="1323340" cy="2965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ts val="1200"/>
                </a:lnSpc>
              </a:pPr>
              <a:r>
                <a:rPr lang="ja-JP" sz="800" kern="100" dirty="0">
                  <a:solidFill>
                    <a:srgbClr val="000000"/>
                  </a:solidFill>
                  <a:effectLst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オンライン受付システム</a:t>
              </a:r>
              <a:endParaRPr lang="ja-JP" sz="105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90" name="フローチャート : 端子 11">
            <a:extLst>
              <a:ext uri="{FF2B5EF4-FFF2-40B4-BE49-F238E27FC236}">
                <a16:creationId xmlns:a16="http://schemas.microsoft.com/office/drawing/2014/main" id="{F5ADFE83-5D19-449B-AECE-8194BA0ADAF5}"/>
              </a:ext>
            </a:extLst>
          </p:cNvPr>
          <p:cNvSpPr/>
          <p:nvPr/>
        </p:nvSpPr>
        <p:spPr>
          <a:xfrm>
            <a:off x="296302" y="5657359"/>
            <a:ext cx="1478904" cy="360040"/>
          </a:xfrm>
          <a:prstGeom prst="flowChartTerminator">
            <a:avLst/>
          </a:prstGeom>
          <a:solidFill>
            <a:srgbClr val="FF9999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個別相談の流れ</a:t>
            </a: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916D6A08-D10A-45BE-942A-06CE670C0910}"/>
              </a:ext>
            </a:extLst>
          </p:cNvPr>
          <p:cNvSpPr txBox="1"/>
          <p:nvPr/>
        </p:nvSpPr>
        <p:spPr>
          <a:xfrm>
            <a:off x="450404" y="6574984"/>
            <a:ext cx="5973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１月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E9063AE4-9EE8-4AD7-B7DE-A47ED426BAAC}"/>
              </a:ext>
            </a:extLst>
          </p:cNvPr>
          <p:cNvGrpSpPr/>
          <p:nvPr/>
        </p:nvGrpSpPr>
        <p:grpSpPr>
          <a:xfrm>
            <a:off x="4649277" y="8215120"/>
            <a:ext cx="1625986" cy="519957"/>
            <a:chOff x="3842072" y="5327607"/>
            <a:chExt cx="1625986" cy="519957"/>
          </a:xfrm>
        </p:grpSpPr>
        <p:sp>
          <p:nvSpPr>
            <p:cNvPr id="93" name="楕円 92">
              <a:extLst>
                <a:ext uri="{FF2B5EF4-FFF2-40B4-BE49-F238E27FC236}">
                  <a16:creationId xmlns:a16="http://schemas.microsoft.com/office/drawing/2014/main" id="{02741FA6-6A61-4538-B211-E3CEF64F6299}"/>
                </a:ext>
              </a:extLst>
            </p:cNvPr>
            <p:cNvSpPr/>
            <p:nvPr/>
          </p:nvSpPr>
          <p:spPr>
            <a:xfrm>
              <a:off x="3842072" y="5327607"/>
              <a:ext cx="1625986" cy="51885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正方形/長方形 93">
              <a:extLst>
                <a:ext uri="{FF2B5EF4-FFF2-40B4-BE49-F238E27FC236}">
                  <a16:creationId xmlns:a16="http://schemas.microsoft.com/office/drawing/2014/main" id="{66ED5837-CBA5-46FA-A106-DE08D1EAB7FB}"/>
                </a:ext>
              </a:extLst>
            </p:cNvPr>
            <p:cNvSpPr/>
            <p:nvPr/>
          </p:nvSpPr>
          <p:spPr>
            <a:xfrm>
              <a:off x="3965320" y="5389524"/>
              <a:ext cx="1489574" cy="45804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改善活動の継続にむけたサポート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D6C28327-B25E-402D-AF72-FC776C495580}"/>
              </a:ext>
            </a:extLst>
          </p:cNvPr>
          <p:cNvGrpSpPr/>
          <p:nvPr/>
        </p:nvGrpSpPr>
        <p:grpSpPr>
          <a:xfrm>
            <a:off x="4649277" y="7104842"/>
            <a:ext cx="1625986" cy="477928"/>
            <a:chOff x="3801502" y="5363438"/>
            <a:chExt cx="1625986" cy="518850"/>
          </a:xfrm>
        </p:grpSpPr>
        <p:sp>
          <p:nvSpPr>
            <p:cNvPr id="96" name="楕円 95">
              <a:extLst>
                <a:ext uri="{FF2B5EF4-FFF2-40B4-BE49-F238E27FC236}">
                  <a16:creationId xmlns:a16="http://schemas.microsoft.com/office/drawing/2014/main" id="{67A5310D-BF8D-4EB9-9057-E5DA44868A49}"/>
                </a:ext>
              </a:extLst>
            </p:cNvPr>
            <p:cNvSpPr/>
            <p:nvPr/>
          </p:nvSpPr>
          <p:spPr>
            <a:xfrm>
              <a:off x="3801502" y="5363438"/>
              <a:ext cx="1625986" cy="51885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正方形/長方形 96">
              <a:extLst>
                <a:ext uri="{FF2B5EF4-FFF2-40B4-BE49-F238E27FC236}">
                  <a16:creationId xmlns:a16="http://schemas.microsoft.com/office/drawing/2014/main" id="{92481726-199C-4830-9EAB-610BA0993145}"/>
                </a:ext>
              </a:extLst>
            </p:cNvPr>
            <p:cNvSpPr/>
            <p:nvPr/>
          </p:nvSpPr>
          <p:spPr>
            <a:xfrm>
              <a:off x="3896771" y="5412361"/>
              <a:ext cx="1489574" cy="45804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課題解決のための助言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93153EF0-E7D8-4E8F-9AAA-7D8838710C7F}"/>
              </a:ext>
            </a:extLst>
          </p:cNvPr>
          <p:cNvGrpSpPr/>
          <p:nvPr/>
        </p:nvGrpSpPr>
        <p:grpSpPr>
          <a:xfrm>
            <a:off x="4649277" y="7693545"/>
            <a:ext cx="1625986" cy="462231"/>
            <a:chOff x="3750853" y="5330355"/>
            <a:chExt cx="1625986" cy="518850"/>
          </a:xfrm>
        </p:grpSpPr>
        <p:sp>
          <p:nvSpPr>
            <p:cNvPr id="99" name="楕円 98">
              <a:extLst>
                <a:ext uri="{FF2B5EF4-FFF2-40B4-BE49-F238E27FC236}">
                  <a16:creationId xmlns:a16="http://schemas.microsoft.com/office/drawing/2014/main" id="{AC64E0A6-2B8E-4602-BB5D-36641A1CC0DD}"/>
                </a:ext>
              </a:extLst>
            </p:cNvPr>
            <p:cNvSpPr/>
            <p:nvPr/>
          </p:nvSpPr>
          <p:spPr>
            <a:xfrm>
              <a:off x="3750853" y="5330355"/>
              <a:ext cx="1625986" cy="51885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正方形/長方形 99">
              <a:extLst>
                <a:ext uri="{FF2B5EF4-FFF2-40B4-BE49-F238E27FC236}">
                  <a16:creationId xmlns:a16="http://schemas.microsoft.com/office/drawing/2014/main" id="{CA9CC2C0-17A7-4E3A-A8E7-2C5544971B0E}"/>
                </a:ext>
              </a:extLst>
            </p:cNvPr>
            <p:cNvSpPr/>
            <p:nvPr/>
          </p:nvSpPr>
          <p:spPr>
            <a:xfrm>
              <a:off x="3775812" y="5352911"/>
              <a:ext cx="1489574" cy="45804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進捗管理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6331089-2D30-4476-A0B4-820C4ED80973}"/>
              </a:ext>
            </a:extLst>
          </p:cNvPr>
          <p:cNvSpPr txBox="1"/>
          <p:nvPr/>
        </p:nvSpPr>
        <p:spPr>
          <a:xfrm>
            <a:off x="195230" y="824513"/>
            <a:ext cx="60010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研修受付予約システム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（財団ホームページからもアクセスできます）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 b="1" u="sng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  <a:hlinkClick r:id="rId8"/>
              </a:rPr>
              <a:t>https://www.fukushizaidan-online</a:t>
            </a:r>
            <a:r>
              <a:rPr lang="en-US" altLang="ja-JP" sz="1400" b="1" u="sng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  <a:hlinkClick r:id="rId8"/>
              </a:rPr>
              <a:t>-</a:t>
            </a:r>
            <a:r>
              <a:rPr lang="en-US" altLang="ja-JP" sz="1400" b="1" u="sng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  <a:hlinkClick r:id="rId8"/>
              </a:rPr>
              <a:t>reception.jp/genbakaikaku/</a:t>
            </a:r>
            <a:endParaRPr lang="en-US" altLang="ja-JP" sz="1400" b="1" u="sng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2AFA0F7-1B6D-4709-9B71-0C865BBE0055}"/>
              </a:ext>
            </a:extLst>
          </p:cNvPr>
          <p:cNvSpPr txBox="1"/>
          <p:nvPr/>
        </p:nvSpPr>
        <p:spPr>
          <a:xfrm>
            <a:off x="448734" y="7128850"/>
            <a:ext cx="684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１月～２月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6936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3653</TotalTime>
  <Words>616</Words>
  <Application>Microsoft Office PowerPoint</Application>
  <PresentationFormat>画面に合わせる (4:3)</PresentationFormat>
  <Paragraphs>68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AR丸ゴシック体E</vt:lpstr>
      <vt:lpstr>HGS創英角ﾎﾟｯﾌﾟ体</vt:lpstr>
      <vt:lpstr>HG丸ｺﾞｼｯｸM-PRO</vt:lpstr>
      <vt:lpstr>Meiryo UI</vt:lpstr>
      <vt:lpstr>ＭＳ ゴシック</vt:lpstr>
      <vt:lpstr>メイリオ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岩本　智秋</dc:creator>
  <cp:lastModifiedBy>sinzai213</cp:lastModifiedBy>
  <cp:revision>527</cp:revision>
  <cp:lastPrinted>2023-08-23T01:54:23Z</cp:lastPrinted>
  <dcterms:created xsi:type="dcterms:W3CDTF">2019-02-26T06:44:58Z</dcterms:created>
  <dcterms:modified xsi:type="dcterms:W3CDTF">2023-10-20T01:37:55Z</dcterms:modified>
</cp:coreProperties>
</file>