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53" r:id="rId1"/>
    <p:sldMasterId id="2147486577" r:id="rId2"/>
    <p:sldMasterId id="2147486589" r:id="rId3"/>
    <p:sldMasterId id="2147486601" r:id="rId4"/>
    <p:sldMasterId id="2147486614" r:id="rId5"/>
    <p:sldMasterId id="2147486664" r:id="rId6"/>
    <p:sldMasterId id="2147486676" r:id="rId7"/>
    <p:sldMasterId id="2147486689" r:id="rId8"/>
  </p:sldMasterIdLst>
  <p:notesMasterIdLst>
    <p:notesMasterId r:id="rId86"/>
  </p:notesMasterIdLst>
  <p:handoutMasterIdLst>
    <p:handoutMasterId r:id="rId87"/>
  </p:handoutMasterIdLst>
  <p:sldIdLst>
    <p:sldId id="1024" r:id="rId9"/>
    <p:sldId id="731" r:id="rId10"/>
    <p:sldId id="1022" r:id="rId11"/>
    <p:sldId id="1032" r:id="rId12"/>
    <p:sldId id="881" r:id="rId13"/>
    <p:sldId id="1076" r:id="rId14"/>
    <p:sldId id="1066" r:id="rId15"/>
    <p:sldId id="1064" r:id="rId16"/>
    <p:sldId id="883" r:id="rId17"/>
    <p:sldId id="1043" r:id="rId18"/>
    <p:sldId id="1049" r:id="rId19"/>
    <p:sldId id="885" r:id="rId20"/>
    <p:sldId id="882" r:id="rId21"/>
    <p:sldId id="1003" r:id="rId22"/>
    <p:sldId id="1026" r:id="rId23"/>
    <p:sldId id="890" r:id="rId24"/>
    <p:sldId id="1053" r:id="rId25"/>
    <p:sldId id="1033" r:id="rId26"/>
    <p:sldId id="1034" r:id="rId27"/>
    <p:sldId id="1035" r:id="rId28"/>
    <p:sldId id="1036" r:id="rId29"/>
    <p:sldId id="1037" r:id="rId30"/>
    <p:sldId id="859" r:id="rId31"/>
    <p:sldId id="896" r:id="rId32"/>
    <p:sldId id="1029" r:id="rId33"/>
    <p:sldId id="984" r:id="rId34"/>
    <p:sldId id="903" r:id="rId35"/>
    <p:sldId id="955" r:id="rId36"/>
    <p:sldId id="956" r:id="rId37"/>
    <p:sldId id="958" r:id="rId38"/>
    <p:sldId id="906" r:id="rId39"/>
    <p:sldId id="1067" r:id="rId40"/>
    <p:sldId id="1068" r:id="rId41"/>
    <p:sldId id="1016" r:id="rId42"/>
    <p:sldId id="966" r:id="rId43"/>
    <p:sldId id="898" r:id="rId44"/>
    <p:sldId id="931" r:id="rId45"/>
    <p:sldId id="937" r:id="rId46"/>
    <p:sldId id="1050" r:id="rId47"/>
    <p:sldId id="910" r:id="rId48"/>
    <p:sldId id="1018" r:id="rId49"/>
    <p:sldId id="1075" r:id="rId50"/>
    <p:sldId id="973" r:id="rId51"/>
    <p:sldId id="974" r:id="rId52"/>
    <p:sldId id="975" r:id="rId53"/>
    <p:sldId id="981" r:id="rId54"/>
    <p:sldId id="918" r:id="rId55"/>
    <p:sldId id="912" r:id="rId56"/>
    <p:sldId id="938" r:id="rId57"/>
    <p:sldId id="1069" r:id="rId58"/>
    <p:sldId id="913" r:id="rId59"/>
    <p:sldId id="914" r:id="rId60"/>
    <p:sldId id="1019" r:id="rId61"/>
    <p:sldId id="1020" r:id="rId62"/>
    <p:sldId id="940" r:id="rId63"/>
    <p:sldId id="980" r:id="rId64"/>
    <p:sldId id="915" r:id="rId65"/>
    <p:sldId id="1070" r:id="rId66"/>
    <p:sldId id="872" r:id="rId67"/>
    <p:sldId id="927" r:id="rId68"/>
    <p:sldId id="985" r:id="rId69"/>
    <p:sldId id="947" r:id="rId70"/>
    <p:sldId id="959" r:id="rId71"/>
    <p:sldId id="960" r:id="rId72"/>
    <p:sldId id="1062" r:id="rId73"/>
    <p:sldId id="1061" r:id="rId74"/>
    <p:sldId id="961" r:id="rId75"/>
    <p:sldId id="963" r:id="rId76"/>
    <p:sldId id="949" r:id="rId77"/>
    <p:sldId id="943" r:id="rId78"/>
    <p:sldId id="1071" r:id="rId79"/>
    <p:sldId id="1072" r:id="rId80"/>
    <p:sldId id="982" r:id="rId81"/>
    <p:sldId id="996" r:id="rId82"/>
    <p:sldId id="1027" r:id="rId83"/>
    <p:sldId id="1073" r:id="rId84"/>
    <p:sldId id="1074" r:id="rId85"/>
  </p:sldIdLst>
  <p:sldSz cx="9144000" cy="6858000" type="screen4x3"/>
  <p:notesSz cx="7099300" cy="102346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rXVCEC95vgLASis5m72GEQ==" hashData="fZATn1EL+IwlNnLLbO0ZXueODamunpd8oK/Scd/Kui79kl+MXEEl9nwbvtDbUGOvMHbNQiwiFB78NFzYlvg5s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00"/>
    <a:srgbClr val="FEDAF9"/>
    <a:srgbClr val="0000FF"/>
    <a:srgbClr val="CCECFF"/>
    <a:srgbClr val="FFF3FD"/>
    <a:srgbClr val="008000"/>
    <a:srgbClr val="983E0C"/>
    <a:srgbClr val="339966"/>
    <a:srgbClr val="EF9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0" autoAdjust="0"/>
    <p:restoredTop sz="74272" autoAdjust="0"/>
  </p:normalViewPr>
  <p:slideViewPr>
    <p:cSldViewPr>
      <p:cViewPr varScale="1">
        <p:scale>
          <a:sx n="82" d="100"/>
          <a:sy n="82" d="100"/>
        </p:scale>
        <p:origin x="1992" y="84"/>
      </p:cViewPr>
      <p:guideLst>
        <p:guide orient="horz" pos="2160"/>
        <p:guide pos="2880"/>
      </p:guideLst>
    </p:cSldViewPr>
  </p:slideViewPr>
  <p:outlineViewPr>
    <p:cViewPr>
      <p:scale>
        <a:sx n="33" d="100"/>
        <a:sy n="33" d="100"/>
      </p:scale>
      <p:origin x="0" y="-11718"/>
    </p:cViewPr>
  </p:outlineViewPr>
  <p:notesTextViewPr>
    <p:cViewPr>
      <p:scale>
        <a:sx n="150" d="100"/>
        <a:sy n="150" d="100"/>
      </p:scale>
      <p:origin x="0" y="0"/>
    </p:cViewPr>
  </p:notesTextViewPr>
  <p:sorterViewPr>
    <p:cViewPr>
      <p:scale>
        <a:sx n="100" d="100"/>
        <a:sy n="100" d="100"/>
      </p:scale>
      <p:origin x="0" y="-3658"/>
    </p:cViewPr>
  </p:sorterViewPr>
  <p:notesViewPr>
    <p:cSldViewPr>
      <p:cViewPr varScale="1">
        <p:scale>
          <a:sx n="76" d="100"/>
          <a:sy n="76" d="100"/>
        </p:scale>
        <p:origin x="3954" y="102"/>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theme" Target="theme/theme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9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3"/>
            <a:ext cx="3076575" cy="512763"/>
          </a:xfrm>
          <a:prstGeom prst="rect">
            <a:avLst/>
          </a:prstGeom>
        </p:spPr>
        <p:txBody>
          <a:bodyPr vert="horz" lIns="95320" tIns="47661" rIns="95320" bIns="47661" rtlCol="0"/>
          <a:lstStyle>
            <a:lvl1pPr algn="l" eaLnBrk="1" hangingPunct="1">
              <a:defRPr sz="13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4021143" y="3"/>
            <a:ext cx="3076575" cy="512763"/>
          </a:xfrm>
          <a:prstGeom prst="rect">
            <a:avLst/>
          </a:prstGeom>
        </p:spPr>
        <p:txBody>
          <a:bodyPr vert="horz" lIns="95320" tIns="47661" rIns="95320" bIns="47661" rtlCol="0"/>
          <a:lstStyle>
            <a:lvl1pPr algn="r" eaLnBrk="1" hangingPunct="1">
              <a:defRPr sz="1300">
                <a:latin typeface="Arial" charset="0"/>
                <a:ea typeface="ＭＳ Ｐゴシック" charset="-128"/>
              </a:defRPr>
            </a:lvl1pPr>
          </a:lstStyle>
          <a:p>
            <a:pPr>
              <a:defRPr/>
            </a:pPr>
            <a:fld id="{0ECB249E-B1BC-4F44-8C23-B15BD13C3D5D}" type="datetimeFigureOut">
              <a:rPr lang="ja-JP" altLang="en-US"/>
              <a:pPr>
                <a:defRPr/>
              </a:pPr>
              <a:t>2023/5/29</a:t>
            </a:fld>
            <a:endParaRPr lang="ja-JP" altLang="en-US" dirty="0"/>
          </a:p>
        </p:txBody>
      </p:sp>
      <p:sp>
        <p:nvSpPr>
          <p:cNvPr id="4" name="スライド イメージ プレースホルダ 3"/>
          <p:cNvSpPr>
            <a:spLocks noGrp="1" noRot="1" noChangeAspect="1"/>
          </p:cNvSpPr>
          <p:nvPr>
            <p:ph type="sldImg" idx="2"/>
          </p:nvPr>
        </p:nvSpPr>
        <p:spPr>
          <a:xfrm>
            <a:off x="989013" y="766763"/>
            <a:ext cx="5121275" cy="3841750"/>
          </a:xfrm>
          <a:prstGeom prst="rect">
            <a:avLst/>
          </a:prstGeom>
          <a:noFill/>
          <a:ln w="12700">
            <a:solidFill>
              <a:prstClr val="black"/>
            </a:solidFill>
          </a:ln>
        </p:spPr>
        <p:txBody>
          <a:bodyPr vert="horz" lIns="95320" tIns="47661" rIns="95320" bIns="47661" rtlCol="0" anchor="ctr"/>
          <a:lstStyle/>
          <a:p>
            <a:pPr lvl="0"/>
            <a:endParaRPr lang="ja-JP" altLang="en-US" noProof="0" dirty="0"/>
          </a:p>
        </p:txBody>
      </p:sp>
      <p:sp>
        <p:nvSpPr>
          <p:cNvPr id="5" name="ノート プレースホルダ 4"/>
          <p:cNvSpPr>
            <a:spLocks noGrp="1"/>
          </p:cNvSpPr>
          <p:nvPr>
            <p:ph type="body" sz="quarter" idx="3"/>
          </p:nvPr>
        </p:nvSpPr>
        <p:spPr>
          <a:xfrm>
            <a:off x="709614" y="4860927"/>
            <a:ext cx="5680074" cy="4606925"/>
          </a:xfrm>
          <a:prstGeom prst="rect">
            <a:avLst/>
          </a:prstGeom>
        </p:spPr>
        <p:txBody>
          <a:bodyPr vert="horz" lIns="95320" tIns="47661" rIns="95320" bIns="47661"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6" y="9720265"/>
            <a:ext cx="3076575" cy="512761"/>
          </a:xfrm>
          <a:prstGeom prst="rect">
            <a:avLst/>
          </a:prstGeom>
        </p:spPr>
        <p:txBody>
          <a:bodyPr vert="horz" lIns="95320" tIns="47661" rIns="95320" bIns="47661" rtlCol="0" anchor="b"/>
          <a:lstStyle>
            <a:lvl1pPr algn="l" eaLnBrk="1" hangingPunct="1">
              <a:defRPr sz="13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4021143" y="9720265"/>
            <a:ext cx="3076575" cy="512761"/>
          </a:xfrm>
          <a:prstGeom prst="rect">
            <a:avLst/>
          </a:prstGeom>
        </p:spPr>
        <p:txBody>
          <a:bodyPr vert="horz" wrap="square" lIns="95320" tIns="47661" rIns="95320" bIns="47661" numCol="1" anchor="b" anchorCtr="0" compatLnSpc="1">
            <a:prstTxWarp prst="textNoShape">
              <a:avLst/>
            </a:prstTxWarp>
          </a:bodyPr>
          <a:lstStyle>
            <a:lvl1pPr algn="r" eaLnBrk="1" hangingPunct="1">
              <a:defRPr sz="1300" smtClean="0"/>
            </a:lvl1pPr>
          </a:lstStyle>
          <a:p>
            <a:pPr>
              <a:defRPr/>
            </a:pPr>
            <a:fld id="{C2893CC3-62FB-4ED9-A2BE-B2FD98A89045}" type="slidenum">
              <a:rPr lang="ja-JP" altLang="en-US"/>
              <a:pPr>
                <a:defRPr/>
              </a:pPr>
              <a:t>‹#›</a:t>
            </a:fld>
            <a:endParaRPr lang="ja-JP" altLang="en-US"/>
          </a:p>
        </p:txBody>
      </p:sp>
    </p:spTree>
    <p:extLst>
      <p:ext uri="{BB962C8B-B14F-4D97-AF65-F5344CB8AC3E}">
        <p14:creationId xmlns:p14="http://schemas.microsoft.com/office/powerpoint/2010/main" val="14115993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396" eaLnBrk="0" hangingPunct="0">
              <a:spcBef>
                <a:spcPct val="30000"/>
              </a:spcBef>
              <a:defRPr kumimoji="1" sz="1100">
                <a:solidFill>
                  <a:schemeClr val="tx1"/>
                </a:solidFill>
                <a:latin typeface="Arial" charset="0"/>
                <a:ea typeface="ＭＳ Ｐ明朝" pitchFamily="18" charset="-128"/>
              </a:defRPr>
            </a:lvl1pPr>
            <a:lvl2pPr marL="727847" indent="-279589" defTabSz="887396" eaLnBrk="0" hangingPunct="0">
              <a:spcBef>
                <a:spcPct val="30000"/>
              </a:spcBef>
              <a:defRPr kumimoji="1" sz="1100">
                <a:solidFill>
                  <a:schemeClr val="tx1"/>
                </a:solidFill>
                <a:latin typeface="Arial" charset="0"/>
                <a:ea typeface="ＭＳ Ｐ明朝" pitchFamily="18" charset="-128"/>
              </a:defRPr>
            </a:lvl2pPr>
            <a:lvl3pPr marL="1121402" indent="-223368" defTabSz="887396" eaLnBrk="0" hangingPunct="0">
              <a:spcBef>
                <a:spcPct val="30000"/>
              </a:spcBef>
              <a:defRPr kumimoji="1" sz="1100">
                <a:solidFill>
                  <a:schemeClr val="tx1"/>
                </a:solidFill>
                <a:latin typeface="Arial" charset="0"/>
                <a:ea typeface="ＭＳ Ｐ明朝" pitchFamily="18" charset="-128"/>
              </a:defRPr>
            </a:lvl3pPr>
            <a:lvl4pPr marL="1569659" indent="-223368" defTabSz="887396" eaLnBrk="0" hangingPunct="0">
              <a:spcBef>
                <a:spcPct val="30000"/>
              </a:spcBef>
              <a:defRPr kumimoji="1" sz="1100">
                <a:solidFill>
                  <a:schemeClr val="tx1"/>
                </a:solidFill>
                <a:latin typeface="Arial" charset="0"/>
                <a:ea typeface="ＭＳ Ｐ明朝" pitchFamily="18" charset="-128"/>
              </a:defRPr>
            </a:lvl4pPr>
            <a:lvl5pPr marL="2017914" indent="-223368" defTabSz="887396" eaLnBrk="0" hangingPunct="0">
              <a:spcBef>
                <a:spcPct val="30000"/>
              </a:spcBef>
              <a:defRPr kumimoji="1" sz="1100">
                <a:solidFill>
                  <a:schemeClr val="tx1"/>
                </a:solidFill>
                <a:latin typeface="Arial" charset="0"/>
                <a:ea typeface="ＭＳ Ｐ明朝" pitchFamily="18" charset="-128"/>
              </a:defRPr>
            </a:lvl5pPr>
            <a:lvl6pPr marL="2455534" indent="-223368" defTabSz="887396" eaLnBrk="0" fontAlgn="base" hangingPunct="0">
              <a:spcBef>
                <a:spcPct val="30000"/>
              </a:spcBef>
              <a:spcAft>
                <a:spcPct val="0"/>
              </a:spcAft>
              <a:defRPr kumimoji="1" sz="1100">
                <a:solidFill>
                  <a:schemeClr val="tx1"/>
                </a:solidFill>
                <a:latin typeface="Arial" charset="0"/>
                <a:ea typeface="ＭＳ Ｐ明朝" pitchFamily="18" charset="-128"/>
              </a:defRPr>
            </a:lvl6pPr>
            <a:lvl7pPr marL="2893154" indent="-223368" defTabSz="887396" eaLnBrk="0" fontAlgn="base" hangingPunct="0">
              <a:spcBef>
                <a:spcPct val="30000"/>
              </a:spcBef>
              <a:spcAft>
                <a:spcPct val="0"/>
              </a:spcAft>
              <a:defRPr kumimoji="1" sz="1100">
                <a:solidFill>
                  <a:schemeClr val="tx1"/>
                </a:solidFill>
                <a:latin typeface="Arial" charset="0"/>
                <a:ea typeface="ＭＳ Ｐ明朝" pitchFamily="18" charset="-128"/>
              </a:defRPr>
            </a:lvl7pPr>
            <a:lvl8pPr marL="3330774" indent="-223368" defTabSz="887396" eaLnBrk="0" fontAlgn="base" hangingPunct="0">
              <a:spcBef>
                <a:spcPct val="30000"/>
              </a:spcBef>
              <a:spcAft>
                <a:spcPct val="0"/>
              </a:spcAft>
              <a:defRPr kumimoji="1" sz="1100">
                <a:solidFill>
                  <a:schemeClr val="tx1"/>
                </a:solidFill>
                <a:latin typeface="Arial" charset="0"/>
                <a:ea typeface="ＭＳ Ｐ明朝" pitchFamily="18" charset="-128"/>
              </a:defRPr>
            </a:lvl8pPr>
            <a:lvl9pPr marL="3768395" indent="-223368" defTabSz="887396"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60519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54115">
              <a:defRPr/>
            </a:pPr>
            <a:fld id="{C2893CC3-62FB-4ED9-A2BE-B2FD98A89045}" type="slidenum">
              <a:rPr lang="ja-JP" altLang="en-US">
                <a:solidFill>
                  <a:prstClr val="black"/>
                </a:solidFill>
              </a:rPr>
              <a:pPr defTabSz="954115">
                <a:defRPr/>
              </a:pPr>
              <a:t>11</a:t>
            </a:fld>
            <a:endParaRPr lang="ja-JP" altLang="en-US">
              <a:solidFill>
                <a:prstClr val="black"/>
              </a:solidFill>
            </a:endParaRPr>
          </a:p>
        </p:txBody>
      </p:sp>
    </p:spTree>
    <p:extLst>
      <p:ext uri="{BB962C8B-B14F-4D97-AF65-F5344CB8AC3E}">
        <p14:creationId xmlns:p14="http://schemas.microsoft.com/office/powerpoint/2010/main" val="366688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12</a:t>
            </a:fld>
            <a:endParaRPr lang="ja-JP" altLang="en-US"/>
          </a:p>
        </p:txBody>
      </p:sp>
    </p:spTree>
    <p:extLst>
      <p:ext uri="{BB962C8B-B14F-4D97-AF65-F5344CB8AC3E}">
        <p14:creationId xmlns:p14="http://schemas.microsoft.com/office/powerpoint/2010/main" val="116688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658557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14</a:t>
            </a:fld>
            <a:endParaRPr lang="ja-JP" altLang="en-US"/>
          </a:p>
        </p:txBody>
      </p:sp>
    </p:spTree>
    <p:extLst>
      <p:ext uri="{BB962C8B-B14F-4D97-AF65-F5344CB8AC3E}">
        <p14:creationId xmlns:p14="http://schemas.microsoft.com/office/powerpoint/2010/main" val="407786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3946">
              <a:defRPr/>
            </a:pPr>
            <a:fld id="{C2893CC3-62FB-4ED9-A2BE-B2FD98A89045}" type="slidenum">
              <a:rPr lang="ja-JP" altLang="en-US" sz="1100">
                <a:solidFill>
                  <a:prstClr val="black"/>
                </a:solidFill>
              </a:rPr>
              <a:pPr defTabSz="913946">
                <a:defRPr/>
              </a:pPr>
              <a:t>15</a:t>
            </a:fld>
            <a:endParaRPr lang="ja-JP" altLang="en-US" sz="1100">
              <a:solidFill>
                <a:prstClr val="black"/>
              </a:solidFill>
            </a:endParaRPr>
          </a:p>
        </p:txBody>
      </p:sp>
    </p:spTree>
    <p:extLst>
      <p:ext uri="{BB962C8B-B14F-4D97-AF65-F5344CB8AC3E}">
        <p14:creationId xmlns:p14="http://schemas.microsoft.com/office/powerpoint/2010/main" val="343582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16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330492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p:cNvSpPr>
            <a:spLocks noGrp="1" noRot="1" noChangeAspect="1" noTextEdit="1"/>
          </p:cNvSpPr>
          <p:nvPr>
            <p:ph type="sldImg"/>
          </p:nvPr>
        </p:nvSpPr>
        <p:spPr>
          <a:ln/>
        </p:spPr>
      </p:sp>
      <p:sp>
        <p:nvSpPr>
          <p:cNvPr id="993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993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5036">
              <a:defRPr kumimoji="1" sz="2000">
                <a:solidFill>
                  <a:schemeClr val="tx1"/>
                </a:solidFill>
                <a:latin typeface="Arial" panose="020B0604020202020204" pitchFamily="34" charset="0"/>
                <a:ea typeface="ＭＳ Ｐゴシック" panose="020B0600070205080204" pitchFamily="50" charset="-128"/>
              </a:defRPr>
            </a:lvl1pPr>
            <a:lvl2pPr marL="662687" indent="-253512" defTabSz="845036">
              <a:defRPr kumimoji="1" sz="2000">
                <a:solidFill>
                  <a:schemeClr val="tx1"/>
                </a:solidFill>
                <a:latin typeface="Arial" panose="020B0604020202020204" pitchFamily="34" charset="0"/>
                <a:ea typeface="ＭＳ Ｐゴシック" panose="020B0600070205080204" pitchFamily="50" charset="-128"/>
              </a:defRPr>
            </a:lvl2pPr>
            <a:lvl3pPr marL="1019974" indent="-201621" defTabSz="845036">
              <a:defRPr kumimoji="1" sz="2000">
                <a:solidFill>
                  <a:schemeClr val="tx1"/>
                </a:solidFill>
                <a:latin typeface="Arial" panose="020B0604020202020204" pitchFamily="34" charset="0"/>
                <a:ea typeface="ＭＳ Ｐゴシック" panose="020B0600070205080204" pitchFamily="50" charset="-128"/>
              </a:defRPr>
            </a:lvl3pPr>
            <a:lvl4pPr marL="1429150" indent="-201621" defTabSz="845036">
              <a:defRPr kumimoji="1" sz="2000">
                <a:solidFill>
                  <a:schemeClr val="tx1"/>
                </a:solidFill>
                <a:latin typeface="Arial" panose="020B0604020202020204" pitchFamily="34" charset="0"/>
                <a:ea typeface="ＭＳ Ｐゴシック" panose="020B0600070205080204" pitchFamily="50" charset="-128"/>
              </a:defRPr>
            </a:lvl4pPr>
            <a:lvl5pPr marL="1838326" indent="-201621" defTabSz="845036">
              <a:defRPr kumimoji="1" sz="2000">
                <a:solidFill>
                  <a:schemeClr val="tx1"/>
                </a:solidFill>
                <a:latin typeface="Arial" panose="020B0604020202020204" pitchFamily="34" charset="0"/>
                <a:ea typeface="ＭＳ Ｐゴシック" panose="020B0600070205080204" pitchFamily="50" charset="-128"/>
              </a:defRPr>
            </a:lvl5pPr>
            <a:lvl6pPr marL="2265292" indent="-201621" defTabSz="84503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692259" indent="-201621" defTabSz="84503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119224" indent="-201621" defTabSz="84503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546190" indent="-201621" defTabSz="845036"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defRPr/>
            </a:pPr>
            <a:fld id="{B12EF58B-DA05-4F29-AE04-580F2BB6ACD3}" type="slidenum">
              <a:rPr lang="ja-JP" altLang="en-US" sz="1100">
                <a:solidFill>
                  <a:srgbClr val="000000"/>
                </a:solidFill>
              </a:rPr>
              <a:pPr>
                <a:defRPr/>
              </a:pPr>
              <a:t>17</a:t>
            </a:fld>
            <a:endParaRPr lang="ja-JP" altLang="en-US" sz="1100">
              <a:solidFill>
                <a:srgbClr val="000000"/>
              </a:solidFill>
            </a:endParaRPr>
          </a:p>
        </p:txBody>
      </p:sp>
    </p:spTree>
    <p:extLst>
      <p:ext uri="{BB962C8B-B14F-4D97-AF65-F5344CB8AC3E}">
        <p14:creationId xmlns:p14="http://schemas.microsoft.com/office/powerpoint/2010/main" val="2721972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23</a:t>
            </a:fld>
            <a:endParaRPr lang="ja-JP" altLang="en-US"/>
          </a:p>
        </p:txBody>
      </p:sp>
    </p:spTree>
    <p:extLst>
      <p:ext uri="{BB962C8B-B14F-4D97-AF65-F5344CB8AC3E}">
        <p14:creationId xmlns:p14="http://schemas.microsoft.com/office/powerpoint/2010/main" val="15209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61281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13946">
              <a:defRPr/>
            </a:pPr>
            <a:fld id="{C2893CC3-62FB-4ED9-A2BE-B2FD98A89045}" type="slidenum">
              <a:rPr lang="ja-JP" altLang="en-US" sz="1100">
                <a:solidFill>
                  <a:prstClr val="black"/>
                </a:solidFill>
              </a:rPr>
              <a:pPr defTabSz="913946">
                <a:defRPr/>
              </a:pPr>
              <a:t>25</a:t>
            </a:fld>
            <a:endParaRPr lang="ja-JP" altLang="en-US" sz="1100">
              <a:solidFill>
                <a:prstClr val="black"/>
              </a:solidFill>
            </a:endParaRPr>
          </a:p>
        </p:txBody>
      </p:sp>
    </p:spTree>
    <p:extLst>
      <p:ext uri="{BB962C8B-B14F-4D97-AF65-F5344CB8AC3E}">
        <p14:creationId xmlns:p14="http://schemas.microsoft.com/office/powerpoint/2010/main" val="351191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88317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27</a:t>
            </a:fld>
            <a:endParaRPr lang="ja-JP" altLang="en-US"/>
          </a:p>
        </p:txBody>
      </p:sp>
    </p:spTree>
    <p:extLst>
      <p:ext uri="{BB962C8B-B14F-4D97-AF65-F5344CB8AC3E}">
        <p14:creationId xmlns:p14="http://schemas.microsoft.com/office/powerpoint/2010/main" val="425872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30</a:t>
            </a:fld>
            <a:endParaRPr lang="ja-JP" altLang="en-US"/>
          </a:p>
        </p:txBody>
      </p:sp>
    </p:spTree>
    <p:extLst>
      <p:ext uri="{BB962C8B-B14F-4D97-AF65-F5344CB8AC3E}">
        <p14:creationId xmlns:p14="http://schemas.microsoft.com/office/powerpoint/2010/main" val="13775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660082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a:ln/>
        </p:spPr>
      </p:sp>
      <p:sp>
        <p:nvSpPr>
          <p:cNvPr id="10854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ja-JP" dirty="0"/>
          </a:p>
        </p:txBody>
      </p:sp>
    </p:spTree>
    <p:extLst>
      <p:ext uri="{BB962C8B-B14F-4D97-AF65-F5344CB8AC3E}">
        <p14:creationId xmlns:p14="http://schemas.microsoft.com/office/powerpoint/2010/main" val="3979438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325966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35</a:t>
            </a:fld>
            <a:endParaRPr lang="ja-JP" altLang="en-US"/>
          </a:p>
        </p:txBody>
      </p:sp>
    </p:spTree>
    <p:extLst>
      <p:ext uri="{BB962C8B-B14F-4D97-AF65-F5344CB8AC3E}">
        <p14:creationId xmlns:p14="http://schemas.microsoft.com/office/powerpoint/2010/main" val="108143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109030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37</a:t>
            </a:fld>
            <a:endParaRPr lang="ja-JP" altLang="en-US"/>
          </a:p>
        </p:txBody>
      </p:sp>
    </p:spTree>
    <p:extLst>
      <p:ext uri="{BB962C8B-B14F-4D97-AF65-F5344CB8AC3E}">
        <p14:creationId xmlns:p14="http://schemas.microsoft.com/office/powerpoint/2010/main" val="341023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38</a:t>
            </a:fld>
            <a:endParaRPr lang="ja-JP" altLang="en-US"/>
          </a:p>
        </p:txBody>
      </p:sp>
    </p:spTree>
    <p:extLst>
      <p:ext uri="{BB962C8B-B14F-4D97-AF65-F5344CB8AC3E}">
        <p14:creationId xmlns:p14="http://schemas.microsoft.com/office/powerpoint/2010/main" val="3360070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5437">
              <a:defRPr/>
            </a:pPr>
            <a:endParaRPr lang="ja-JP" altLang="en-US" dirty="0"/>
          </a:p>
        </p:txBody>
      </p:sp>
    </p:spTree>
    <p:extLst>
      <p:ext uri="{BB962C8B-B14F-4D97-AF65-F5344CB8AC3E}">
        <p14:creationId xmlns:p14="http://schemas.microsoft.com/office/powerpoint/2010/main" val="2967034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264" eaLnBrk="0" hangingPunct="0">
              <a:spcBef>
                <a:spcPct val="30000"/>
              </a:spcBef>
              <a:defRPr kumimoji="1" sz="1100">
                <a:solidFill>
                  <a:schemeClr val="tx1"/>
                </a:solidFill>
                <a:latin typeface="Arial" charset="0"/>
                <a:ea typeface="ＭＳ Ｐ明朝" pitchFamily="18" charset="-128"/>
              </a:defRPr>
            </a:lvl1pPr>
            <a:lvl2pPr marL="759728" indent="-291836" defTabSz="926264" eaLnBrk="0" hangingPunct="0">
              <a:spcBef>
                <a:spcPct val="30000"/>
              </a:spcBef>
              <a:defRPr kumimoji="1" sz="1100">
                <a:solidFill>
                  <a:schemeClr val="tx1"/>
                </a:solidFill>
                <a:latin typeface="Arial" charset="0"/>
                <a:ea typeface="ＭＳ Ｐ明朝" pitchFamily="18" charset="-128"/>
              </a:defRPr>
            </a:lvl2pPr>
            <a:lvl3pPr marL="1170520" indent="-233152" defTabSz="926264" eaLnBrk="0" hangingPunct="0">
              <a:spcBef>
                <a:spcPct val="30000"/>
              </a:spcBef>
              <a:defRPr kumimoji="1" sz="1100">
                <a:solidFill>
                  <a:schemeClr val="tx1"/>
                </a:solidFill>
                <a:latin typeface="Arial" charset="0"/>
                <a:ea typeface="ＭＳ Ｐ明朝" pitchFamily="18" charset="-128"/>
              </a:defRPr>
            </a:lvl3pPr>
            <a:lvl4pPr marL="1638410" indent="-233152" defTabSz="926264" eaLnBrk="0" hangingPunct="0">
              <a:spcBef>
                <a:spcPct val="30000"/>
              </a:spcBef>
              <a:defRPr kumimoji="1" sz="1100">
                <a:solidFill>
                  <a:schemeClr val="tx1"/>
                </a:solidFill>
                <a:latin typeface="Arial" charset="0"/>
                <a:ea typeface="ＭＳ Ｐ明朝" pitchFamily="18" charset="-128"/>
              </a:defRPr>
            </a:lvl4pPr>
            <a:lvl5pPr marL="2106299" indent="-233152" defTabSz="926264" eaLnBrk="0" hangingPunct="0">
              <a:spcBef>
                <a:spcPct val="30000"/>
              </a:spcBef>
              <a:defRPr kumimoji="1" sz="1100">
                <a:solidFill>
                  <a:schemeClr val="tx1"/>
                </a:solidFill>
                <a:latin typeface="Arial" charset="0"/>
                <a:ea typeface="ＭＳ Ｐ明朝" pitchFamily="18" charset="-128"/>
              </a:defRPr>
            </a:lvl5pPr>
            <a:lvl6pPr marL="2563085" indent="-233152" defTabSz="926264"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19873" indent="-233152" defTabSz="926264"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6661" indent="-233152" defTabSz="926264"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3450" indent="-233152" defTabSz="926264"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578598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a:solidFill>
                  <a:prstClr val="black"/>
                </a:solidFill>
              </a:rPr>
              <a:pPr>
                <a:defRPr/>
              </a:pPr>
              <a:t>41</a:t>
            </a:fld>
            <a:endParaRPr lang="ja-JP" altLang="en-US">
              <a:solidFill>
                <a:prstClr val="black"/>
              </a:solidFill>
            </a:endParaRPr>
          </a:p>
        </p:txBody>
      </p:sp>
    </p:spTree>
    <p:extLst>
      <p:ext uri="{BB962C8B-B14F-4D97-AF65-F5344CB8AC3E}">
        <p14:creationId xmlns:p14="http://schemas.microsoft.com/office/powerpoint/2010/main" val="1551954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5437">
              <a:defRPr/>
            </a:pPr>
            <a:endParaRPr lang="ja-JP" altLang="en-US" dirty="0"/>
          </a:p>
        </p:txBody>
      </p:sp>
    </p:spTree>
    <p:extLst>
      <p:ext uri="{BB962C8B-B14F-4D97-AF65-F5344CB8AC3E}">
        <p14:creationId xmlns:p14="http://schemas.microsoft.com/office/powerpoint/2010/main" val="1802226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48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94739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909107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51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900446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52</a:t>
            </a:fld>
            <a:endParaRPr lang="ja-JP" altLang="en-US"/>
          </a:p>
        </p:txBody>
      </p:sp>
    </p:spTree>
    <p:extLst>
      <p:ext uri="{BB962C8B-B14F-4D97-AF65-F5344CB8AC3E}">
        <p14:creationId xmlns:p14="http://schemas.microsoft.com/office/powerpoint/2010/main" val="3049321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a:ln/>
        </p:spPr>
      </p:sp>
      <p:sp>
        <p:nvSpPr>
          <p:cNvPr id="860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8602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426">
              <a:defRPr kumimoji="1" sz="2200">
                <a:solidFill>
                  <a:schemeClr val="tx1"/>
                </a:solidFill>
                <a:latin typeface="Arial" panose="020B0604020202020204" pitchFamily="34" charset="0"/>
                <a:ea typeface="ＭＳ Ｐゴシック" panose="020B0600070205080204" pitchFamily="50" charset="-128"/>
              </a:defRPr>
            </a:lvl1pPr>
            <a:lvl2pPr marL="742581" indent="-285609" defTabSz="904426">
              <a:defRPr kumimoji="1" sz="2200">
                <a:solidFill>
                  <a:schemeClr val="tx1"/>
                </a:solidFill>
                <a:latin typeface="Arial" panose="020B0604020202020204" pitchFamily="34" charset="0"/>
                <a:ea typeface="ＭＳ Ｐゴシック" panose="020B0600070205080204" pitchFamily="50" charset="-128"/>
              </a:defRPr>
            </a:lvl2pPr>
            <a:lvl3pPr marL="1142433" indent="-228487" defTabSz="904426">
              <a:defRPr kumimoji="1" sz="2200">
                <a:solidFill>
                  <a:schemeClr val="tx1"/>
                </a:solidFill>
                <a:latin typeface="Arial" panose="020B0604020202020204" pitchFamily="34" charset="0"/>
                <a:ea typeface="ＭＳ Ｐゴシック" panose="020B0600070205080204" pitchFamily="50" charset="-128"/>
              </a:defRPr>
            </a:lvl3pPr>
            <a:lvl4pPr marL="1599405" indent="-228487" defTabSz="904426">
              <a:defRPr kumimoji="1" sz="2200">
                <a:solidFill>
                  <a:schemeClr val="tx1"/>
                </a:solidFill>
                <a:latin typeface="Arial" panose="020B0604020202020204" pitchFamily="34" charset="0"/>
                <a:ea typeface="ＭＳ Ｐゴシック" panose="020B0600070205080204" pitchFamily="50" charset="-128"/>
              </a:defRPr>
            </a:lvl4pPr>
            <a:lvl5pPr marL="2056378" indent="-228487" defTabSz="904426">
              <a:defRPr kumimoji="1" sz="2200">
                <a:solidFill>
                  <a:schemeClr val="tx1"/>
                </a:solidFill>
                <a:latin typeface="Arial" panose="020B0604020202020204" pitchFamily="34" charset="0"/>
                <a:ea typeface="ＭＳ Ｐゴシック" panose="020B0600070205080204" pitchFamily="50" charset="-128"/>
              </a:defRPr>
            </a:lvl5pPr>
            <a:lvl6pPr marL="2513351" indent="-228487" defTabSz="904426"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0324" indent="-228487" defTabSz="904426"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7296" indent="-228487" defTabSz="904426"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4269" indent="-228487" defTabSz="904426"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fld id="{9B002665-B4C8-4DC2-9530-B2CBC9B55676}" type="slidenum">
              <a:rPr lang="ja-JP" altLang="en-US" sz="1100">
                <a:solidFill>
                  <a:srgbClr val="000000"/>
                </a:solidFill>
              </a:rPr>
              <a:pPr/>
              <a:t>53</a:t>
            </a:fld>
            <a:endParaRPr lang="ja-JP" altLang="en-US" sz="1100">
              <a:solidFill>
                <a:srgbClr val="000000"/>
              </a:solidFill>
            </a:endParaRPr>
          </a:p>
        </p:txBody>
      </p:sp>
    </p:spTree>
    <p:extLst>
      <p:ext uri="{BB962C8B-B14F-4D97-AF65-F5344CB8AC3E}">
        <p14:creationId xmlns:p14="http://schemas.microsoft.com/office/powerpoint/2010/main" val="3344385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46">
              <a:defRPr/>
            </a:pPr>
            <a:endParaRPr lang="ja-JP" altLang="en-US" dirty="0">
              <a:latin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54</a:t>
            </a:fld>
            <a:endParaRPr lang="ja-JP" altLang="en-US"/>
          </a:p>
        </p:txBody>
      </p:sp>
    </p:spTree>
    <p:extLst>
      <p:ext uri="{BB962C8B-B14F-4D97-AF65-F5344CB8AC3E}">
        <p14:creationId xmlns:p14="http://schemas.microsoft.com/office/powerpoint/2010/main" val="3210776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57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103810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93524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4</a:t>
            </a:fld>
            <a:endParaRPr lang="ja-JP" altLang="en-US"/>
          </a:p>
        </p:txBody>
      </p:sp>
    </p:spTree>
    <p:extLst>
      <p:ext uri="{BB962C8B-B14F-4D97-AF65-F5344CB8AC3E}">
        <p14:creationId xmlns:p14="http://schemas.microsoft.com/office/powerpoint/2010/main" val="4079396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59</a:t>
            </a:fld>
            <a:endParaRPr lang="ja-JP" altLang="en-US"/>
          </a:p>
        </p:txBody>
      </p:sp>
    </p:spTree>
    <p:extLst>
      <p:ext uri="{BB962C8B-B14F-4D97-AF65-F5344CB8AC3E}">
        <p14:creationId xmlns:p14="http://schemas.microsoft.com/office/powerpoint/2010/main" val="524134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61</a:t>
            </a:fld>
            <a:endParaRPr lang="ja-JP" altLang="en-US"/>
          </a:p>
        </p:txBody>
      </p:sp>
    </p:spTree>
    <p:extLst>
      <p:ext uri="{BB962C8B-B14F-4D97-AF65-F5344CB8AC3E}">
        <p14:creationId xmlns:p14="http://schemas.microsoft.com/office/powerpoint/2010/main" val="162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62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703151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64</a:t>
            </a:fld>
            <a:endParaRPr lang="ja-JP" altLang="en-US"/>
          </a:p>
        </p:txBody>
      </p:sp>
    </p:spTree>
    <p:extLst>
      <p:ext uri="{BB962C8B-B14F-4D97-AF65-F5344CB8AC3E}">
        <p14:creationId xmlns:p14="http://schemas.microsoft.com/office/powerpoint/2010/main" val="1478389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410897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7081399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67</a:t>
            </a:fld>
            <a:endParaRPr lang="ja-JP" altLang="en-US"/>
          </a:p>
        </p:txBody>
      </p:sp>
    </p:spTree>
    <p:extLst>
      <p:ext uri="{BB962C8B-B14F-4D97-AF65-F5344CB8AC3E}">
        <p14:creationId xmlns:p14="http://schemas.microsoft.com/office/powerpoint/2010/main" val="4276745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a:defRPr/>
            </a:pPr>
            <a:fld id="{C2893CC3-62FB-4ED9-A2BE-B2FD98A89045}" type="slidenum">
              <a:rPr lang="ja-JP" altLang="en-US" smtClean="0"/>
              <a:pPr>
                <a:defRPr/>
              </a:pPr>
              <a:t>68</a:t>
            </a:fld>
            <a:endParaRPr lang="ja-JP" altLang="en-US"/>
          </a:p>
        </p:txBody>
      </p:sp>
    </p:spTree>
    <p:extLst>
      <p:ext uri="{BB962C8B-B14F-4D97-AF65-F5344CB8AC3E}">
        <p14:creationId xmlns:p14="http://schemas.microsoft.com/office/powerpoint/2010/main" val="3341318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70</a:t>
            </a:fld>
            <a:endParaRPr lang="ja-JP" altLang="en-US"/>
          </a:p>
        </p:txBody>
      </p:sp>
    </p:spTree>
    <p:extLst>
      <p:ext uri="{BB962C8B-B14F-4D97-AF65-F5344CB8AC3E}">
        <p14:creationId xmlns:p14="http://schemas.microsoft.com/office/powerpoint/2010/main" val="1225937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75186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98" eaLnBrk="0" hangingPunct="0">
              <a:spcBef>
                <a:spcPct val="30000"/>
              </a:spcBef>
              <a:defRPr kumimoji="1" sz="1100">
                <a:solidFill>
                  <a:schemeClr val="tx1"/>
                </a:solidFill>
                <a:latin typeface="Arial" charset="0"/>
                <a:ea typeface="ＭＳ Ｐ明朝" pitchFamily="18" charset="-128"/>
              </a:defRPr>
            </a:lvl1pPr>
            <a:lvl2pPr marL="759837" indent="-291878" defTabSz="926398" eaLnBrk="0" hangingPunct="0">
              <a:spcBef>
                <a:spcPct val="30000"/>
              </a:spcBef>
              <a:defRPr kumimoji="1" sz="1100">
                <a:solidFill>
                  <a:schemeClr val="tx1"/>
                </a:solidFill>
                <a:latin typeface="Arial" charset="0"/>
                <a:ea typeface="ＭＳ Ｐ明朝" pitchFamily="18" charset="-128"/>
              </a:defRPr>
            </a:lvl2pPr>
            <a:lvl3pPr marL="1170687" indent="-233186" defTabSz="926398" eaLnBrk="0" hangingPunct="0">
              <a:spcBef>
                <a:spcPct val="30000"/>
              </a:spcBef>
              <a:defRPr kumimoji="1" sz="1100">
                <a:solidFill>
                  <a:schemeClr val="tx1"/>
                </a:solidFill>
                <a:latin typeface="Arial" charset="0"/>
                <a:ea typeface="ＭＳ Ｐ明朝" pitchFamily="18" charset="-128"/>
              </a:defRPr>
            </a:lvl3pPr>
            <a:lvl4pPr marL="1638646" indent="-233186" defTabSz="926398" eaLnBrk="0" hangingPunct="0">
              <a:spcBef>
                <a:spcPct val="30000"/>
              </a:spcBef>
              <a:defRPr kumimoji="1" sz="1100">
                <a:solidFill>
                  <a:schemeClr val="tx1"/>
                </a:solidFill>
                <a:latin typeface="Arial" charset="0"/>
                <a:ea typeface="ＭＳ Ｐ明朝" pitchFamily="18" charset="-128"/>
              </a:defRPr>
            </a:lvl4pPr>
            <a:lvl5pPr marL="2106601" indent="-233186" defTabSz="926398" eaLnBrk="0" hangingPunct="0">
              <a:spcBef>
                <a:spcPct val="30000"/>
              </a:spcBef>
              <a:defRPr kumimoji="1" sz="1100">
                <a:solidFill>
                  <a:schemeClr val="tx1"/>
                </a:solidFill>
                <a:latin typeface="Arial" charset="0"/>
                <a:ea typeface="ＭＳ Ｐ明朝" pitchFamily="18" charset="-128"/>
              </a:defRPr>
            </a:lvl5pPr>
            <a:lvl6pPr marL="256345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6pPr>
            <a:lvl7pPr marL="3020308"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7pPr>
            <a:lvl8pPr marL="3477162"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8pPr>
            <a:lvl9pPr marL="3934016" indent="-233186" defTabSz="926398"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pPr>
            <a:fld id="{F9F0E466-0BCB-44E6-86C8-F1FCC2120737}" type="slidenum">
              <a:rPr lang="en-US" altLang="ja-JP" smtClean="0">
                <a:solidFill>
                  <a:srgbClr val="000000"/>
                </a:solidFill>
                <a:ea typeface="ＭＳ Ｐゴシック" charset="-128"/>
              </a:rPr>
              <a:pPr eaLnBrk="1" hangingPunct="1">
                <a:spcBef>
                  <a:spcPct val="0"/>
                </a:spcBef>
              </a:pPr>
              <a:t>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292135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224821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a:defRPr/>
            </a:pPr>
            <a:fld id="{C2893CC3-62FB-4ED9-A2BE-B2FD98A89045}" type="slidenum">
              <a:rPr lang="ja-JP" altLang="en-US" smtClean="0"/>
              <a:pPr>
                <a:defRPr/>
              </a:pPr>
              <a:t>73</a:t>
            </a:fld>
            <a:endParaRPr lang="ja-JP" altLang="en-US"/>
          </a:p>
        </p:txBody>
      </p:sp>
    </p:spTree>
    <p:extLst>
      <p:ext uri="{BB962C8B-B14F-4D97-AF65-F5344CB8AC3E}">
        <p14:creationId xmlns:p14="http://schemas.microsoft.com/office/powerpoint/2010/main" val="289262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3946">
              <a:defRPr/>
            </a:pPr>
            <a:fld id="{C2893CC3-62FB-4ED9-A2BE-B2FD98A89045}" type="slidenum">
              <a:rPr lang="ja-JP" altLang="en-US" sz="1100">
                <a:solidFill>
                  <a:prstClr val="black"/>
                </a:solidFill>
              </a:rPr>
              <a:pPr defTabSz="913946">
                <a:defRPr/>
              </a:pPr>
              <a:t>75</a:t>
            </a:fld>
            <a:endParaRPr lang="ja-JP" altLang="en-US" sz="1100">
              <a:solidFill>
                <a:prstClr val="black"/>
              </a:solidFill>
            </a:endParaRPr>
          </a:p>
        </p:txBody>
      </p:sp>
    </p:spTree>
    <p:extLst>
      <p:ext uri="{BB962C8B-B14F-4D97-AF65-F5344CB8AC3E}">
        <p14:creationId xmlns:p14="http://schemas.microsoft.com/office/powerpoint/2010/main" val="3483047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716010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31749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57029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2307081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20709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4115">
              <a:defRPr/>
            </a:pPr>
            <a:fld id="{C2893CC3-62FB-4ED9-A2BE-B2FD98A89045}" type="slidenum">
              <a:rPr lang="ja-JP" altLang="en-US">
                <a:solidFill>
                  <a:prstClr val="black"/>
                </a:solidFill>
              </a:rPr>
              <a:pPr defTabSz="954115">
                <a:defRPr/>
              </a:pPr>
              <a:t>10</a:t>
            </a:fld>
            <a:endParaRPr lang="ja-JP" altLang="en-US">
              <a:solidFill>
                <a:prstClr val="black"/>
              </a:solidFill>
            </a:endParaRPr>
          </a:p>
        </p:txBody>
      </p:sp>
    </p:spTree>
    <p:extLst>
      <p:ext uri="{BB962C8B-B14F-4D97-AF65-F5344CB8AC3E}">
        <p14:creationId xmlns:p14="http://schemas.microsoft.com/office/powerpoint/2010/main" val="414436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2C2ECD8-4903-4183-91ED-ABF0F491849B}" type="slidenum">
              <a:rPr lang="ja-JP" altLang="en-US"/>
              <a:pPr>
                <a:defRPr/>
              </a:pPr>
              <a:t>‹#›</a:t>
            </a:fld>
            <a:endParaRPr lang="ja-JP" altLang="en-US"/>
          </a:p>
        </p:txBody>
      </p:sp>
    </p:spTree>
    <p:extLst>
      <p:ext uri="{BB962C8B-B14F-4D97-AF65-F5344CB8AC3E}">
        <p14:creationId xmlns:p14="http://schemas.microsoft.com/office/powerpoint/2010/main" val="349813018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1A419C6-16B6-4661-BA86-B5B587313AB4}" type="slidenum">
              <a:rPr lang="ja-JP" altLang="en-US"/>
              <a:pPr>
                <a:defRPr/>
              </a:pPr>
              <a:t>‹#›</a:t>
            </a:fld>
            <a:endParaRPr lang="ja-JP" altLang="en-US"/>
          </a:p>
        </p:txBody>
      </p:sp>
    </p:spTree>
    <p:extLst>
      <p:ext uri="{BB962C8B-B14F-4D97-AF65-F5344CB8AC3E}">
        <p14:creationId xmlns:p14="http://schemas.microsoft.com/office/powerpoint/2010/main" val="1095817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EF0089-D7BF-4530-A4C5-B4C90B8E8DF2}" type="slidenum">
              <a:rPr lang="ja-JP" altLang="en-US"/>
              <a:pPr>
                <a:defRPr/>
              </a:pPr>
              <a:t>‹#›</a:t>
            </a:fld>
            <a:endParaRPr lang="ja-JP" altLang="en-US"/>
          </a:p>
        </p:txBody>
      </p:sp>
    </p:spTree>
    <p:extLst>
      <p:ext uri="{BB962C8B-B14F-4D97-AF65-F5344CB8AC3E}">
        <p14:creationId xmlns:p14="http://schemas.microsoft.com/office/powerpoint/2010/main" val="237135435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fld id="{E4B282EE-64E3-44FF-868F-01C43769EDD9}" type="slidenum">
              <a:rPr kumimoji="1" lang="ja-JP" altLang="en-US" smtClean="0"/>
              <a:t>‹#›</a:t>
            </a:fld>
            <a:endParaRPr kumimoji="1" lang="ja-JP" altLang="en-US" dirty="0"/>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Tree>
    <p:extLst>
      <p:ext uri="{BB962C8B-B14F-4D97-AF65-F5344CB8AC3E}">
        <p14:creationId xmlns:p14="http://schemas.microsoft.com/office/powerpoint/2010/main" val="314389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44806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12"/>
          </p:nvPr>
        </p:nvSpPr>
        <p:spPr/>
        <p:txBody>
          <a:bodyPr/>
          <a:lstStyle>
            <a:lvl1pPr>
              <a:defRPr sz="1200"/>
            </a:lvl1p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10342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440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599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7848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5901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テキスト ボックス 5">
            <a:extLst>
              <a:ext uri="{FF2B5EF4-FFF2-40B4-BE49-F238E27FC236}">
                <a16:creationId xmlns:a16="http://schemas.microsoft.com/office/drawing/2014/main" id="{49ED8141-5ACE-4168-BD09-7F972208AD11}"/>
              </a:ext>
            </a:extLst>
          </p:cNvPr>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defRPr/>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353595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0F0E41F-53D4-4FEB-A3D9-031BCA5C2C6E}" type="slidenum">
              <a:rPr lang="ja-JP" altLang="en-US"/>
              <a:pPr>
                <a:defRPr/>
              </a:pPr>
              <a:t>‹#›</a:t>
            </a:fld>
            <a:endParaRPr lang="ja-JP" altLang="en-US"/>
          </a:p>
        </p:txBody>
      </p:sp>
    </p:spTree>
    <p:extLst>
      <p:ext uri="{BB962C8B-B14F-4D97-AF65-F5344CB8AC3E}">
        <p14:creationId xmlns:p14="http://schemas.microsoft.com/office/powerpoint/2010/main" val="98577057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461720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837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1294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3873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1"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187765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576567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1"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361295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073056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Slide Number Placeholder 5"/>
          <p:cNvSpPr>
            <a:spLocks noGrp="1"/>
          </p:cNvSpPr>
          <p:nvPr>
            <p:ph type="sldNum" sz="quarter" idx="10"/>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832740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6"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43474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0B7356-3B23-40AF-B358-6B05132F48DF}" type="slidenum">
              <a:rPr lang="ja-JP" altLang="en-US"/>
              <a:pPr>
                <a:defRPr/>
              </a:pPr>
              <a:t>‹#›</a:t>
            </a:fld>
            <a:endParaRPr lang="ja-JP" altLang="en-US"/>
          </a:p>
        </p:txBody>
      </p:sp>
    </p:spTree>
    <p:extLst>
      <p:ext uri="{BB962C8B-B14F-4D97-AF65-F5344CB8AC3E}">
        <p14:creationId xmlns:p14="http://schemas.microsoft.com/office/powerpoint/2010/main" val="374346008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1"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4236218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1"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519483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1"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992888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2055212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0"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439426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3B54CE82-5F06-4B9C-B9F2-58CB7C7EA61C}" type="slidenum">
              <a:rPr lang="ja-JP" altLang="en-US"/>
              <a:pPr>
                <a:defRPr/>
              </a:pPr>
              <a:t>‹#›</a:t>
            </a:fld>
            <a:endParaRPr lang="ja-JP" altLang="en-US"/>
          </a:p>
        </p:txBody>
      </p:sp>
    </p:spTree>
    <p:extLst>
      <p:ext uri="{BB962C8B-B14F-4D97-AF65-F5344CB8AC3E}">
        <p14:creationId xmlns:p14="http://schemas.microsoft.com/office/powerpoint/2010/main" val="86670485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defRPr/>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059ED3F-8EAE-4099-BC45-A8A296BD6D67}" type="slidenum">
              <a:rPr lang="ja-JP" altLang="en-US"/>
              <a:pPr>
                <a:defRPr/>
              </a:pPr>
              <a:t>‹#›</a:t>
            </a:fld>
            <a:endParaRPr lang="ja-JP" altLang="en-US"/>
          </a:p>
        </p:txBody>
      </p:sp>
    </p:spTree>
    <p:extLst>
      <p:ext uri="{BB962C8B-B14F-4D97-AF65-F5344CB8AC3E}">
        <p14:creationId xmlns:p14="http://schemas.microsoft.com/office/powerpoint/2010/main" val="27518322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2CF8460D-1C91-4DFC-A156-4D56C1D3F7F5}" type="slidenum">
              <a:rPr lang="ja-JP" altLang="en-US"/>
              <a:pPr>
                <a:defRPr/>
              </a:pPr>
              <a:t>‹#›</a:t>
            </a:fld>
            <a:endParaRPr lang="ja-JP" altLang="en-US"/>
          </a:p>
        </p:txBody>
      </p:sp>
    </p:spTree>
    <p:extLst>
      <p:ext uri="{BB962C8B-B14F-4D97-AF65-F5344CB8AC3E}">
        <p14:creationId xmlns:p14="http://schemas.microsoft.com/office/powerpoint/2010/main" val="371313009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endParaRPr lang="ja-JP" altLang="en-US"/>
          </a:p>
        </p:txBody>
      </p:sp>
      <p:sp>
        <p:nvSpPr>
          <p:cNvPr id="6" name="Footer Placeholder 4"/>
          <p:cNvSpPr>
            <a:spLocks noGrp="1"/>
          </p:cNvSpPr>
          <p:nvPr>
            <p:ph type="ftr" sz="quarter" idx="11"/>
          </p:nvPr>
        </p:nvSpPr>
        <p:spPr/>
        <p:txBody>
          <a:bodyPr/>
          <a:lstStyle>
            <a:lvl1pPr>
              <a:defRPr/>
            </a:lvl1pPr>
          </a:lstStyle>
          <a:p>
            <a:pPr>
              <a:defRPr/>
            </a:pP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C8886272-B285-4D27-AEFE-4EA015E53E0F}" type="slidenum">
              <a:rPr lang="ja-JP" altLang="en-US"/>
              <a:pPr>
                <a:defRPr/>
              </a:pPr>
              <a:t>‹#›</a:t>
            </a:fld>
            <a:endParaRPr lang="ja-JP" altLang="en-US"/>
          </a:p>
        </p:txBody>
      </p:sp>
    </p:spTree>
    <p:extLst>
      <p:ext uri="{BB962C8B-B14F-4D97-AF65-F5344CB8AC3E}">
        <p14:creationId xmlns:p14="http://schemas.microsoft.com/office/powerpoint/2010/main" val="277449562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endParaRPr lang="ja-JP" altLang="en-US"/>
          </a:p>
        </p:txBody>
      </p:sp>
      <p:sp>
        <p:nvSpPr>
          <p:cNvPr id="8" name="Footer Placeholder 4"/>
          <p:cNvSpPr>
            <a:spLocks noGrp="1"/>
          </p:cNvSpPr>
          <p:nvPr>
            <p:ph type="ftr" sz="quarter" idx="11"/>
          </p:nvPr>
        </p:nvSpPr>
        <p:spPr/>
        <p:txBody>
          <a:bodyPr/>
          <a:lstStyle>
            <a:lvl1pPr>
              <a:defRPr/>
            </a:lvl1pPr>
          </a:lstStyle>
          <a:p>
            <a:pPr>
              <a:defRPr/>
            </a:pPr>
            <a:endParaRPr lang="ja-JP" altLang="en-US"/>
          </a:p>
        </p:txBody>
      </p:sp>
      <p:sp>
        <p:nvSpPr>
          <p:cNvPr id="9" name="Slide Number Placeholder 5"/>
          <p:cNvSpPr>
            <a:spLocks noGrp="1"/>
          </p:cNvSpPr>
          <p:nvPr>
            <p:ph type="sldNum" sz="quarter" idx="12"/>
          </p:nvPr>
        </p:nvSpPr>
        <p:spPr/>
        <p:txBody>
          <a:bodyPr/>
          <a:lstStyle>
            <a:lvl1pPr>
              <a:defRPr/>
            </a:lvl1pPr>
          </a:lstStyle>
          <a:p>
            <a:pPr>
              <a:defRPr/>
            </a:pPr>
            <a:fld id="{3F2B2B0B-9A7E-4C3D-B758-87FAF909EBED}" type="slidenum">
              <a:rPr lang="ja-JP" altLang="en-US"/>
              <a:pPr>
                <a:defRPr/>
              </a:pPr>
              <a:t>‹#›</a:t>
            </a:fld>
            <a:endParaRPr lang="ja-JP" altLang="en-US"/>
          </a:p>
        </p:txBody>
      </p:sp>
    </p:spTree>
    <p:extLst>
      <p:ext uri="{BB962C8B-B14F-4D97-AF65-F5344CB8AC3E}">
        <p14:creationId xmlns:p14="http://schemas.microsoft.com/office/powerpoint/2010/main" val="31489816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C5667C6-676E-4B2E-94A2-F9BA08741179}" type="slidenum">
              <a:rPr lang="ja-JP" altLang="en-US"/>
              <a:pPr>
                <a:defRPr/>
              </a:pPr>
              <a:t>‹#›</a:t>
            </a:fld>
            <a:endParaRPr lang="ja-JP" altLang="en-US"/>
          </a:p>
        </p:txBody>
      </p:sp>
    </p:spTree>
    <p:extLst>
      <p:ext uri="{BB962C8B-B14F-4D97-AF65-F5344CB8AC3E}">
        <p14:creationId xmlns:p14="http://schemas.microsoft.com/office/powerpoint/2010/main" val="279682780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D9D5AD27-26BD-4753-8002-B3B8F38AB812}" type="slidenum">
              <a:rPr lang="ja-JP" altLang="en-US"/>
              <a:pPr>
                <a:defRPr/>
              </a:pPr>
              <a:t>‹#›</a:t>
            </a:fld>
            <a:endParaRPr lang="ja-JP" altLang="en-US"/>
          </a:p>
        </p:txBody>
      </p:sp>
    </p:spTree>
    <p:extLst>
      <p:ext uri="{BB962C8B-B14F-4D97-AF65-F5344CB8AC3E}">
        <p14:creationId xmlns:p14="http://schemas.microsoft.com/office/powerpoint/2010/main" val="91469901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defRPr/>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5" name="Slide Number Placeholder 8"/>
          <p:cNvSpPr>
            <a:spLocks noGrp="1"/>
          </p:cNvSpPr>
          <p:nvPr>
            <p:ph type="sldNum" sz="quarter" idx="10"/>
          </p:nvPr>
        </p:nvSpPr>
        <p:spPr/>
        <p:txBody>
          <a:bodyPr/>
          <a:lstStyle>
            <a:lvl1pPr>
              <a:defRPr/>
            </a:lvl1pPr>
          </a:lstStyle>
          <a:p>
            <a:pPr>
              <a:defRPr/>
            </a:pPr>
            <a:fld id="{58515BE5-531C-4CEA-8AC7-58B9A3361976}" type="slidenum">
              <a:rPr lang="ja-JP" altLang="en-US"/>
              <a:pPr>
                <a:defRPr/>
              </a:pPr>
              <a:t>‹#›</a:t>
            </a:fld>
            <a:endParaRPr lang="ja-JP" altLang="en-US"/>
          </a:p>
        </p:txBody>
      </p:sp>
      <p:sp>
        <p:nvSpPr>
          <p:cNvPr id="6" name="日付プレースホルダー 1"/>
          <p:cNvSpPr>
            <a:spLocks noGrp="1"/>
          </p:cNvSpPr>
          <p:nvPr>
            <p:ph type="dt" sz="half" idx="11"/>
          </p:nvPr>
        </p:nvSpPr>
        <p:spPr/>
        <p:txBody>
          <a:bodyPr/>
          <a:lstStyle>
            <a:lvl1pPr>
              <a:defRPr/>
            </a:lvl1pPr>
          </a:lstStyle>
          <a:p>
            <a:pPr>
              <a:defRPr/>
            </a:pPr>
            <a:endParaRPr lang="ja-JP" altLang="en-US"/>
          </a:p>
        </p:txBody>
      </p:sp>
      <p:sp>
        <p:nvSpPr>
          <p:cNvPr id="7" name="フッター プレースホルダー 2"/>
          <p:cNvSpPr>
            <a:spLocks noGrp="1"/>
          </p:cNvSpPr>
          <p:nvPr>
            <p:ph type="ftr" sz="quarter" idx="12"/>
          </p:nvPr>
        </p:nvSpPr>
        <p:spPr/>
        <p:txBody>
          <a:bodyPr/>
          <a:lstStyle>
            <a:lvl1pPr>
              <a:defRPr/>
            </a:lvl1pPr>
          </a:lstStyle>
          <a:p>
            <a:pPr>
              <a:defRPr/>
            </a:pPr>
            <a:endParaRPr lang="ja-JP" altLang="en-US"/>
          </a:p>
        </p:txBody>
      </p:sp>
    </p:spTree>
    <p:extLst>
      <p:ext uri="{BB962C8B-B14F-4D97-AF65-F5344CB8AC3E}">
        <p14:creationId xmlns:p14="http://schemas.microsoft.com/office/powerpoint/2010/main" val="16970121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endParaRPr lang="ja-JP" altLang="en-US"/>
          </a:p>
        </p:txBody>
      </p:sp>
      <p:sp>
        <p:nvSpPr>
          <p:cNvPr id="8" name="Footer Placeholder 5"/>
          <p:cNvSpPr>
            <a:spLocks noGrp="1"/>
          </p:cNvSpPr>
          <p:nvPr>
            <p:ph type="ftr" sz="quarter" idx="11"/>
          </p:nvPr>
        </p:nvSpPr>
        <p:spPr>
          <a:xfrm>
            <a:off x="3600450" y="6459538"/>
            <a:ext cx="3486150" cy="365125"/>
          </a:xfrm>
        </p:spPr>
        <p:txBody>
          <a:bodyPr/>
          <a:lstStyle>
            <a:lvl1pPr algn="l">
              <a:defRPr>
                <a:solidFill>
                  <a:srgbClr val="637052"/>
                </a:solidFill>
              </a:defRPr>
            </a:lvl1pPr>
          </a:lstStyle>
          <a:p>
            <a:pPr>
              <a:defRPr/>
            </a:pPr>
            <a:endParaRPr lang="ja-JP" altLang="en-US"/>
          </a:p>
        </p:txBody>
      </p:sp>
      <p:sp>
        <p:nvSpPr>
          <p:cNvPr id="9" name="Slide Number Placeholder 6"/>
          <p:cNvSpPr>
            <a:spLocks noGrp="1"/>
          </p:cNvSpPr>
          <p:nvPr>
            <p:ph type="sldNum" sz="quarter" idx="12"/>
          </p:nvPr>
        </p:nvSpPr>
        <p:spPr/>
        <p:txBody>
          <a:bodyPr/>
          <a:lstStyle>
            <a:lvl1pPr>
              <a:defRPr smtClean="0">
                <a:solidFill>
                  <a:srgbClr val="637052"/>
                </a:solidFill>
              </a:defRPr>
            </a:lvl1pPr>
          </a:lstStyle>
          <a:p>
            <a:pPr>
              <a:defRPr/>
            </a:pPr>
            <a:fld id="{ABF59890-9584-4CCA-ABB9-F36705CB8E3E}" type="slidenum">
              <a:rPr lang="ja-JP" altLang="en-US"/>
              <a:pPr>
                <a:defRPr/>
              </a:pPr>
              <a:t>‹#›</a:t>
            </a:fld>
            <a:endParaRPr lang="ja-JP" altLang="en-US"/>
          </a:p>
        </p:txBody>
      </p:sp>
    </p:spTree>
    <p:extLst>
      <p:ext uri="{BB962C8B-B14F-4D97-AF65-F5344CB8AC3E}">
        <p14:creationId xmlns:p14="http://schemas.microsoft.com/office/powerpoint/2010/main" val="3575959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lvl1pPr>
              <a:defRPr/>
            </a:lvl1pPr>
          </a:lstStyle>
          <a:p>
            <a:pPr>
              <a:defRPr/>
            </a:pPr>
            <a:endParaRPr lang="ja-JP" altLang="en-US"/>
          </a:p>
        </p:txBody>
      </p:sp>
      <p:sp>
        <p:nvSpPr>
          <p:cNvPr id="8" name="Footer Placeholder 5"/>
          <p:cNvSpPr>
            <a:spLocks noGrp="1"/>
          </p:cNvSpPr>
          <p:nvPr>
            <p:ph type="ftr" sz="quarter" idx="11"/>
          </p:nvPr>
        </p:nvSpPr>
        <p:spPr/>
        <p:txBody>
          <a:bodyPr/>
          <a:lstStyle>
            <a:lvl1pPr>
              <a:defRPr/>
            </a:lvl1pPr>
          </a:lstStyle>
          <a:p>
            <a:pPr>
              <a:defRPr/>
            </a:pPr>
            <a:endParaRPr lang="ja-JP" altLang="en-US"/>
          </a:p>
        </p:txBody>
      </p:sp>
      <p:sp>
        <p:nvSpPr>
          <p:cNvPr id="9" name="Slide Number Placeholder 6"/>
          <p:cNvSpPr>
            <a:spLocks noGrp="1"/>
          </p:cNvSpPr>
          <p:nvPr>
            <p:ph type="sldNum" sz="quarter" idx="12"/>
          </p:nvPr>
        </p:nvSpPr>
        <p:spPr/>
        <p:txBody>
          <a:bodyPr/>
          <a:lstStyle>
            <a:lvl1pPr>
              <a:defRPr/>
            </a:lvl1pPr>
          </a:lstStyle>
          <a:p>
            <a:pPr>
              <a:defRPr/>
            </a:pPr>
            <a:fld id="{C1050D68-66C1-49CE-A0FD-B6F734D03893}" type="slidenum">
              <a:rPr lang="ja-JP" altLang="en-US"/>
              <a:pPr>
                <a:defRPr/>
              </a:pPr>
              <a:t>‹#›</a:t>
            </a:fld>
            <a:endParaRPr lang="ja-JP" altLang="en-US"/>
          </a:p>
        </p:txBody>
      </p:sp>
    </p:spTree>
    <p:extLst>
      <p:ext uri="{BB962C8B-B14F-4D97-AF65-F5344CB8AC3E}">
        <p14:creationId xmlns:p14="http://schemas.microsoft.com/office/powerpoint/2010/main" val="367213675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AD4BA439-ECBD-4F04-9CF2-5FDA7CD959CA}" type="slidenum">
              <a:rPr lang="ja-JP" altLang="en-US"/>
              <a:pPr>
                <a:defRPr/>
              </a:pPr>
              <a:t>‹#›</a:t>
            </a:fld>
            <a:endParaRPr lang="ja-JP" altLang="en-US"/>
          </a:p>
        </p:txBody>
      </p:sp>
    </p:spTree>
    <p:extLst>
      <p:ext uri="{BB962C8B-B14F-4D97-AF65-F5344CB8AC3E}">
        <p14:creationId xmlns:p14="http://schemas.microsoft.com/office/powerpoint/2010/main" val="1936650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p:cNvSpPr>
            <a:spLocks noGrp="1"/>
          </p:cNvSpPr>
          <p:nvPr>
            <p:ph type="dt" sz="half" idx="10"/>
          </p:nvPr>
        </p:nvSpPr>
        <p:spPr/>
        <p:txBody>
          <a:bodyPr/>
          <a:lstStyle>
            <a:lvl1pPr>
              <a:defRPr/>
            </a:lvl1pPr>
          </a:lstStyle>
          <a:p>
            <a:pPr>
              <a:defRPr/>
            </a:pPr>
            <a:endParaRPr lang="ja-JP" altLang="en-US"/>
          </a:p>
        </p:txBody>
      </p:sp>
      <p:sp>
        <p:nvSpPr>
          <p:cNvPr id="7" name="Footer Placeholder 4"/>
          <p:cNvSpPr>
            <a:spLocks noGrp="1"/>
          </p:cNvSpPr>
          <p:nvPr>
            <p:ph type="ftr" sz="quarter" idx="11"/>
          </p:nvPr>
        </p:nvSpPr>
        <p:spPr/>
        <p:txBody>
          <a:bodyPr/>
          <a:lstStyle>
            <a:lvl1pPr>
              <a:defRPr/>
            </a:lvl1pPr>
          </a:lstStyle>
          <a:p>
            <a:pPr>
              <a:defRPr/>
            </a:pPr>
            <a:endParaRPr lang="ja-JP" altLang="en-US"/>
          </a:p>
        </p:txBody>
      </p:sp>
      <p:sp>
        <p:nvSpPr>
          <p:cNvPr id="8" name="Slide Number Placeholder 5"/>
          <p:cNvSpPr>
            <a:spLocks noGrp="1"/>
          </p:cNvSpPr>
          <p:nvPr>
            <p:ph type="sldNum" sz="quarter" idx="12"/>
          </p:nvPr>
        </p:nvSpPr>
        <p:spPr/>
        <p:txBody>
          <a:bodyPr/>
          <a:lstStyle>
            <a:lvl1pPr>
              <a:defRPr/>
            </a:lvl1pPr>
          </a:lstStyle>
          <a:p>
            <a:pPr>
              <a:defRPr/>
            </a:pPr>
            <a:fld id="{FEB3DC89-B93D-4644-B015-6CB4F38871A1}" type="slidenum">
              <a:rPr lang="ja-JP" altLang="en-US"/>
              <a:pPr>
                <a:defRPr/>
              </a:pPr>
              <a:t>‹#›</a:t>
            </a:fld>
            <a:endParaRPr lang="ja-JP" altLang="en-US"/>
          </a:p>
        </p:txBody>
      </p:sp>
    </p:spTree>
    <p:extLst>
      <p:ext uri="{BB962C8B-B14F-4D97-AF65-F5344CB8AC3E}">
        <p14:creationId xmlns:p14="http://schemas.microsoft.com/office/powerpoint/2010/main" val="3849424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defRPr/>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5" name="Slide Number Placeholder 5"/>
          <p:cNvSpPr>
            <a:spLocks noGrp="1"/>
          </p:cNvSpPr>
          <p:nvPr>
            <p:ph type="sldNum" sz="quarter" idx="10"/>
          </p:nvPr>
        </p:nvSpPr>
        <p:spPr>
          <a:xfrm>
            <a:off x="7874000" y="6465888"/>
            <a:ext cx="984250" cy="365125"/>
          </a:xfrm>
        </p:spPr>
        <p:txBody>
          <a:bodyPr/>
          <a:lstStyle>
            <a:lvl1pPr>
              <a:defRPr/>
            </a:lvl1pPr>
          </a:lstStyle>
          <a:p>
            <a:pPr>
              <a:defRPr/>
            </a:pPr>
            <a:fld id="{F2861DFE-BDC5-4F02-A8C8-782933965EDB}" type="slidenum">
              <a:rPr lang="ja-JP" altLang="en-US"/>
              <a:pPr>
                <a:defRPr/>
              </a:pPr>
              <a:t>‹#›</a:t>
            </a:fld>
            <a:endParaRPr lang="ja-JP" altLang="en-US" dirty="0"/>
          </a:p>
        </p:txBody>
      </p:sp>
    </p:spTree>
    <p:extLst>
      <p:ext uri="{BB962C8B-B14F-4D97-AF65-F5344CB8AC3E}">
        <p14:creationId xmlns:p14="http://schemas.microsoft.com/office/powerpoint/2010/main" val="673615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95482281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624661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23679493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CCBBE02-1DB0-428D-8F6A-DC253F3110A8}" type="slidenum">
              <a:rPr lang="ja-JP" altLang="en-US"/>
              <a:pPr>
                <a:defRPr/>
              </a:pPr>
              <a:t>‹#›</a:t>
            </a:fld>
            <a:endParaRPr lang="ja-JP" altLang="en-US"/>
          </a:p>
        </p:txBody>
      </p:sp>
    </p:spTree>
    <p:extLst>
      <p:ext uri="{BB962C8B-B14F-4D97-AF65-F5344CB8AC3E}">
        <p14:creationId xmlns:p14="http://schemas.microsoft.com/office/powerpoint/2010/main" val="367838765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3576083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88431410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1650441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3675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65901183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25375512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0243365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4917453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6348496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408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79D6E4B-A965-4C5C-AB8B-F850239C9E0A}" type="slidenum">
              <a:rPr lang="ja-JP" altLang="en-US"/>
              <a:pPr>
                <a:defRPr/>
              </a:pPr>
              <a:t>‹#›</a:t>
            </a:fld>
            <a:endParaRPr lang="ja-JP" altLang="en-US"/>
          </a:p>
        </p:txBody>
      </p:sp>
    </p:spTree>
    <p:extLst>
      <p:ext uri="{BB962C8B-B14F-4D97-AF65-F5344CB8AC3E}">
        <p14:creationId xmlns:p14="http://schemas.microsoft.com/office/powerpoint/2010/main" val="331171598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6816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03093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7545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1727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249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7520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310014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50024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418994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A95E28-9247-4738-A140-6AEE794194F6}"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9146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C99417B-31A4-4206-B5A7-A18896EADF0E}" type="slidenum">
              <a:rPr lang="ja-JP" altLang="en-US"/>
              <a:pPr>
                <a:defRPr/>
              </a:pPr>
              <a:t>‹#›</a:t>
            </a:fld>
            <a:endParaRPr lang="ja-JP" altLang="en-US"/>
          </a:p>
        </p:txBody>
      </p:sp>
    </p:spTree>
    <p:extLst>
      <p:ext uri="{BB962C8B-B14F-4D97-AF65-F5344CB8AC3E}">
        <p14:creationId xmlns:p14="http://schemas.microsoft.com/office/powerpoint/2010/main" val="354854843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919BF90-A241-4987-B49B-1A1801C0D912}"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67811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DA834A2-78D0-49BE-8667-6C2D1CBECB55}"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05782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9250BD5-3540-49AC-9517-1F42FA2A74B4}"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44070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8"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9"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AA44026-B4D6-492B-8D2A-B82A20095874}"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46829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4"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71E442-D127-46B5-B3C8-37C2A5885B81}"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34918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3"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4"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4BDA4D7-1DC0-4512-81FB-1E70C51A4BB7}"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170555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D9C079-1EF0-495A-9392-0B66DF8DD401}"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2653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8F7662E-820D-43F5-80E7-E3058AF19D9C}"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752391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0A39AC3-37C9-474D-8FC9-67D2515623EC}"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320235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6"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F4FED5D-59D6-42D2-B104-0C6BC8A886AF}"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8008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0EAC15-53AF-408B-A97C-C4E9747C70DB}" type="slidenum">
              <a:rPr lang="ja-JP" altLang="en-US"/>
              <a:pPr>
                <a:defRPr/>
              </a:pPr>
              <a:t>‹#›</a:t>
            </a:fld>
            <a:endParaRPr lang="ja-JP" altLang="en-US"/>
          </a:p>
        </p:txBody>
      </p:sp>
    </p:spTree>
    <p:extLst>
      <p:ext uri="{BB962C8B-B14F-4D97-AF65-F5344CB8AC3E}">
        <p14:creationId xmlns:p14="http://schemas.microsoft.com/office/powerpoint/2010/main" val="335112263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4" name="フッター プレースホルダ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5" name="スライド番号プレースホルダ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ACA08FE-F284-47C9-908A-5210C5320A88}" type="slidenum">
              <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29034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103345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009995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9431099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1595777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376858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01602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874317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24409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1392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DC8C558-A6BE-441E-9364-A0E9DC65674E}" type="slidenum">
              <a:rPr lang="ja-JP" altLang="en-US"/>
              <a:pPr>
                <a:defRPr/>
              </a:pPr>
              <a:t>‹#›</a:t>
            </a:fld>
            <a:endParaRPr lang="ja-JP" altLang="en-US"/>
          </a:p>
        </p:txBody>
      </p:sp>
    </p:spTree>
    <p:extLst>
      <p:ext uri="{BB962C8B-B14F-4D97-AF65-F5344CB8AC3E}">
        <p14:creationId xmlns:p14="http://schemas.microsoft.com/office/powerpoint/2010/main" val="295910537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91022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835721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3390070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878432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6924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2D94C66-E26B-447B-B33B-BFF83C412EC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462" r:id="rId1"/>
    <p:sldLayoutId id="2147486463" r:id="rId2"/>
    <p:sldLayoutId id="2147486464" r:id="rId3"/>
    <p:sldLayoutId id="2147486465" r:id="rId4"/>
    <p:sldLayoutId id="2147486466" r:id="rId5"/>
    <p:sldLayoutId id="2147486467" r:id="rId6"/>
    <p:sldLayoutId id="2147486468" r:id="rId7"/>
    <p:sldLayoutId id="2147486469" r:id="rId8"/>
    <p:sldLayoutId id="2147486470" r:id="rId9"/>
    <p:sldLayoutId id="2147486471" r:id="rId10"/>
    <p:sldLayoutId id="2147486472" r:id="rId11"/>
    <p:sldLayoutId id="2147486662" r:id="rId12"/>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eaLnBrk="1" fontAlgn="auto" hangingPunct="1">
              <a:spcBef>
                <a:spcPts val="0"/>
              </a:spcBef>
              <a:spcAft>
                <a:spcPts val="0"/>
              </a:spcAft>
            </a:pPr>
            <a:fld id="{4FAB73BC-B049-4115-A692-8D63A059BFB8}" type="slidenum">
              <a:rPr kumimoji="0" lang="en-US" smtClean="0">
                <a:latin typeface="Calibri" panose="020F0502020204030204"/>
                <a:ea typeface="+mn-ea"/>
              </a:rPr>
              <a:pPr defTabSz="457200" eaLnBrk="1" fontAlgn="auto" hangingPunct="1">
                <a:spcBef>
                  <a:spcPts val="0"/>
                </a:spcBef>
                <a:spcAft>
                  <a:spcPts val="0"/>
                </a:spcAft>
              </a:pPr>
              <a:t>‹#›</a:t>
            </a:fld>
            <a:endParaRPr kumimoji="0" lang="en-US" dirty="0">
              <a:latin typeface="Calibri" panose="020F0502020204030204"/>
              <a:ea typeface="+mn-ea"/>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Tree>
    <p:extLst>
      <p:ext uri="{BB962C8B-B14F-4D97-AF65-F5344CB8AC3E}">
        <p14:creationId xmlns:p14="http://schemas.microsoft.com/office/powerpoint/2010/main" val="2048225695"/>
      </p:ext>
    </p:extLst>
  </p:cSld>
  <p:clrMap bg1="lt1" tx1="dk1" bg2="lt2" tx2="dk2" accent1="accent1" accent2="accent2" accent3="accent3" accent4="accent4" accent5="accent5" accent6="accent6" hlink="hlink" folHlink="folHlink"/>
  <p:sldLayoutIdLst>
    <p:sldLayoutId id="2147486578" r:id="rId1"/>
    <p:sldLayoutId id="2147486579" r:id="rId2"/>
    <p:sldLayoutId id="2147486580" r:id="rId3"/>
    <p:sldLayoutId id="2147486581" r:id="rId4"/>
    <p:sldLayoutId id="2147486582" r:id="rId5"/>
    <p:sldLayoutId id="2147486583" r:id="rId6"/>
    <p:sldLayoutId id="2147486584" r:id="rId7"/>
    <p:sldLayoutId id="2147486585" r:id="rId8"/>
    <p:sldLayoutId id="2147486586" r:id="rId9"/>
    <p:sldLayoutId id="2147486587" r:id="rId10"/>
    <p:sldLayoutId id="2147486588"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12" name="Slide Number Placeholder 5"/>
          <p:cNvSpPr>
            <a:spLocks noGrp="1"/>
          </p:cNvSpPr>
          <p:nvPr>
            <p:ph type="sldNum" sz="quarter" idx="4"/>
          </p:nvPr>
        </p:nvSpPr>
        <p:spPr>
          <a:xfrm>
            <a:off x="7874000" y="6465888"/>
            <a:ext cx="984250" cy="365125"/>
          </a:xfrm>
          <a:prstGeom prst="rect">
            <a:avLst/>
          </a:prstGeom>
        </p:spPr>
        <p:txBody>
          <a:bodyPr vert="horz" lIns="91440" tIns="45720" rIns="91440" bIns="45720" rtlCol="0" anchor="ctr"/>
          <a:lstStyle>
            <a:lvl1pPr algn="r" eaLnBrk="1" fontAlgn="auto" hangingPunct="1">
              <a:spcBef>
                <a:spcPts val="0"/>
              </a:spcBef>
              <a:spcAft>
                <a:spcPts val="0"/>
              </a:spcAft>
              <a:defRPr sz="1400" smtClean="0">
                <a:solidFill>
                  <a:srgbClr val="FFFFFF"/>
                </a:solidFill>
                <a:latin typeface="Calibri" panose="020F0502020204030204"/>
              </a:defRPr>
            </a:lvl1pPr>
          </a:lstStyle>
          <a:p>
            <a:pPr>
              <a:defRPr/>
            </a:pPr>
            <a:fld id="{47B138FA-8659-4165-8B77-44461445A368}" type="slidenum">
              <a:rPr lang="ja-JP" altLang="en-US"/>
              <a:pPr>
                <a:defRPr/>
              </a:pPr>
              <a:t>‹#›</a:t>
            </a:fld>
            <a:endParaRPr lang="ja-JP" altLang="en-US" dirty="0"/>
          </a:p>
        </p:txBody>
      </p:sp>
    </p:spTree>
    <p:extLst>
      <p:ext uri="{BB962C8B-B14F-4D97-AF65-F5344CB8AC3E}">
        <p14:creationId xmlns:p14="http://schemas.microsoft.com/office/powerpoint/2010/main" val="3932337884"/>
      </p:ext>
    </p:extLst>
  </p:cSld>
  <p:clrMap bg1="lt1" tx1="dk1" bg2="lt2" tx2="dk2" accent1="accent1" accent2="accent2" accent3="accent3" accent4="accent4" accent5="accent5" accent6="accent6" hlink="hlink" folHlink="folHlink"/>
  <p:sldLayoutIdLst>
    <p:sldLayoutId id="2147486590" r:id="rId1"/>
    <p:sldLayoutId id="2147486591" r:id="rId2"/>
    <p:sldLayoutId id="2147486592" r:id="rId3"/>
    <p:sldLayoutId id="2147486593" r:id="rId4"/>
    <p:sldLayoutId id="2147486594" r:id="rId5"/>
    <p:sldLayoutId id="2147486595" r:id="rId6"/>
    <p:sldLayoutId id="2147486596" r:id="rId7"/>
    <p:sldLayoutId id="2147486597" r:id="rId8"/>
    <p:sldLayoutId id="2147486598" r:id="rId9"/>
    <p:sldLayoutId id="2147486599" r:id="rId10"/>
    <p:sldLayoutId id="2147486600"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126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ja-JP" altLang="en-US"/>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ja-JP" altLang="en-US"/>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smtClean="0">
                <a:solidFill>
                  <a:srgbClr val="FFFFFF"/>
                </a:solidFill>
              </a:defRPr>
            </a:lvl1pPr>
          </a:lstStyle>
          <a:p>
            <a:pPr>
              <a:defRPr/>
            </a:pPr>
            <a:fld id="{F61CD305-B428-4778-8023-0901A7EB80A3}" type="slidenum">
              <a:rPr lang="ja-JP" altLang="en-US"/>
              <a:pPr>
                <a:defRPr/>
              </a:pPr>
              <a:t>‹#›</a:t>
            </a:fld>
            <a:endParaRPr lang="ja-JP" altLang="en-US"/>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7315"/>
      </p:ext>
    </p:extLst>
  </p:cSld>
  <p:clrMap bg1="lt1" tx1="dk1" bg2="lt2" tx2="dk2" accent1="accent1" accent2="accent2" accent3="accent3" accent4="accent4" accent5="accent5" accent6="accent6" hlink="hlink" folHlink="folHlink"/>
  <p:sldLayoutIdLst>
    <p:sldLayoutId id="2147486602" r:id="rId1"/>
    <p:sldLayoutId id="2147486603" r:id="rId2"/>
    <p:sldLayoutId id="2147486604" r:id="rId3"/>
    <p:sldLayoutId id="2147486605" r:id="rId4"/>
    <p:sldLayoutId id="2147486606" r:id="rId5"/>
    <p:sldLayoutId id="2147486607" r:id="rId6"/>
    <p:sldLayoutId id="2147486608" r:id="rId7"/>
    <p:sldLayoutId id="2147486609" r:id="rId8"/>
    <p:sldLayoutId id="2147486610" r:id="rId9"/>
    <p:sldLayoutId id="2147486611" r:id="rId10"/>
    <p:sldLayoutId id="2147486612" r:id="rId11"/>
    <p:sldLayoutId id="2147486613" r:id="rId12"/>
  </p:sldLayoutIdLst>
  <p:transition>
    <p:fade/>
  </p:transition>
  <p:hf hdr="0" ftr="0" dt="0"/>
  <p:txStyles>
    <p:titleStyle>
      <a:lvl1pPr algn="l" rtl="0" fontAlgn="base">
        <a:lnSpc>
          <a:spcPct val="85000"/>
        </a:lnSpc>
        <a:spcBef>
          <a:spcPct val="0"/>
        </a:spcBef>
        <a:spcAft>
          <a:spcPct val="0"/>
        </a:spcAft>
        <a:defRPr kumimoji="1" sz="4800" kern="1200" spc="-50">
          <a:solidFill>
            <a:srgbClr val="404040"/>
          </a:solidFill>
          <a:latin typeface="+mj-lt"/>
          <a:ea typeface="+mj-ea"/>
          <a:cs typeface="+mj-cs"/>
        </a:defRPr>
      </a:lvl1pPr>
      <a:lvl2pPr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2pPr>
      <a:lvl3pPr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3pPr>
      <a:lvl4pPr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4pPr>
      <a:lvl5pPr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kumimoji="1"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fontAlgn="base">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anose="020F0502020204030204" pitchFamily="34" charset="0"/>
        <a:buChar char="◦"/>
        <a:defRPr kumimoji="1"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anose="020F0502020204030204" pitchFamily="34" charset="0"/>
        <a:buChar char="◦"/>
        <a:defRPr kumimoji="1"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82372036"/>
      </p:ext>
    </p:extLst>
  </p:cSld>
  <p:clrMap bg1="lt1" tx1="dk1" bg2="lt2" tx2="dk2" accent1="accent1" accent2="accent2" accent3="accent3" accent4="accent4" accent5="accent5" accent6="accent6" hlink="hlink" folHlink="folHlink"/>
  <p:sldLayoutIdLst>
    <p:sldLayoutId id="2147486615" r:id="rId1"/>
    <p:sldLayoutId id="2147486616" r:id="rId2"/>
    <p:sldLayoutId id="2147486617" r:id="rId3"/>
    <p:sldLayoutId id="2147486618" r:id="rId4"/>
    <p:sldLayoutId id="2147486619" r:id="rId5"/>
    <p:sldLayoutId id="2147486620" r:id="rId6"/>
    <p:sldLayoutId id="2147486621" r:id="rId7"/>
    <p:sldLayoutId id="2147486622" r:id="rId8"/>
    <p:sldLayoutId id="2147486623" r:id="rId9"/>
    <p:sldLayoutId id="2147486624" r:id="rId10"/>
    <p:sldLayoutId id="2147486625"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563"/>
      </p:ext>
    </p:extLst>
  </p:cSld>
  <p:clrMap bg1="lt1" tx1="dk1" bg2="lt2" tx2="dk2" accent1="accent1" accent2="accent2" accent3="accent3" accent4="accent4" accent5="accent5" accent6="accent6" hlink="hlink" folHlink="folHlink"/>
  <p:sldLayoutIdLst>
    <p:sldLayoutId id="2147486665" r:id="rId1"/>
    <p:sldLayoutId id="2147486666" r:id="rId2"/>
    <p:sldLayoutId id="2147486667" r:id="rId3"/>
    <p:sldLayoutId id="2147486668" r:id="rId4"/>
    <p:sldLayoutId id="2147486669" r:id="rId5"/>
    <p:sldLayoutId id="2147486670" r:id="rId6"/>
    <p:sldLayoutId id="2147486671" r:id="rId7"/>
    <p:sldLayoutId id="2147486672" r:id="rId8"/>
    <p:sldLayoutId id="2147486673" r:id="rId9"/>
    <p:sldLayoutId id="2147486674" r:id="rId10"/>
    <p:sldLayoutId id="214748667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HG丸ｺﾞｼｯｸM-PRO" pitchFamily="50" charset="-128"/>
              <a:cs typeface="+mn-cs"/>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HG丸ｺﾞｼｯｸM-PRO" pitchFamily="50" charset="-128"/>
              <a:cs typeface="+mn-cs"/>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21491C-9837-4556-B273-95C3C8231D61}" type="slidenum">
              <a:rPr kumimoji="1" lang="ja-JP" altLang="en-US" sz="1200" b="0" i="0" u="none" strike="noStrike" kern="1200" cap="none" spc="0" normalizeH="0" baseline="0" noProof="0">
                <a:ln>
                  <a:noFill/>
                </a:ln>
                <a:solidFill>
                  <a:prstClr val="black">
                    <a:tint val="75000"/>
                  </a:prstClr>
                </a:solidFill>
                <a:effectLst/>
                <a:uLnTx/>
                <a:uFillTx/>
                <a:latin typeface="Arial" charset="0"/>
                <a:ea typeface="HG丸ｺﾞｼｯｸM-PRO"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Arial" charset="0"/>
              <a:ea typeface="HG丸ｺﾞｼｯｸM-PRO" pitchFamily="50" charset="-128"/>
              <a:cs typeface="+mn-cs"/>
            </a:endParaRPr>
          </a:p>
        </p:txBody>
      </p:sp>
    </p:spTree>
    <p:extLst>
      <p:ext uri="{BB962C8B-B14F-4D97-AF65-F5344CB8AC3E}">
        <p14:creationId xmlns:p14="http://schemas.microsoft.com/office/powerpoint/2010/main" val="4173271073"/>
      </p:ext>
    </p:extLst>
  </p:cSld>
  <p:clrMap bg1="lt1" tx1="dk1" bg2="lt2" tx2="dk2" accent1="accent1" accent2="accent2" accent3="accent3" accent4="accent4" accent5="accent5" accent6="accent6" hlink="hlink" folHlink="folHlink"/>
  <p:sldLayoutIdLst>
    <p:sldLayoutId id="2147486677" r:id="rId1"/>
    <p:sldLayoutId id="2147486678" r:id="rId2"/>
    <p:sldLayoutId id="2147486679" r:id="rId3"/>
    <p:sldLayoutId id="2147486680" r:id="rId4"/>
    <p:sldLayoutId id="2147486681" r:id="rId5"/>
    <p:sldLayoutId id="2147486682" r:id="rId6"/>
    <p:sldLayoutId id="2147486683" r:id="rId7"/>
    <p:sldLayoutId id="2147486684" r:id="rId8"/>
    <p:sldLayoutId id="2147486685" r:id="rId9"/>
    <p:sldLayoutId id="2147486686" r:id="rId10"/>
    <p:sldLayoutId id="2147486687" r:id="rId11"/>
    <p:sldLayoutId id="2147486688"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61969796"/>
      </p:ext>
    </p:extLst>
  </p:cSld>
  <p:clrMap bg1="lt1" tx1="dk1" bg2="lt2" tx2="dk2" accent1="accent1" accent2="accent2" accent3="accent3" accent4="accent4" accent5="accent5" accent6="accent6" hlink="hlink" folHlink="folHlink"/>
  <p:sldLayoutIdLst>
    <p:sldLayoutId id="2147486690" r:id="rId1"/>
    <p:sldLayoutId id="2147486691" r:id="rId2"/>
    <p:sldLayoutId id="2147486692" r:id="rId3"/>
    <p:sldLayoutId id="2147486693" r:id="rId4"/>
    <p:sldLayoutId id="2147486694" r:id="rId5"/>
    <p:sldLayoutId id="2147486695" r:id="rId6"/>
    <p:sldLayoutId id="2147486696" r:id="rId7"/>
    <p:sldLayoutId id="2147486697" r:id="rId8"/>
    <p:sldLayoutId id="2147486698" r:id="rId9"/>
    <p:sldLayoutId id="2147486699" r:id="rId10"/>
    <p:sldLayoutId id="2147486700" r:id="rId11"/>
    <p:sldLayoutId id="2147486701" r:id="rId12"/>
    <p:sldLayoutId id="2147486702" r:id="rId13"/>
    <p:sldLayoutId id="2147486703"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タイトル 1"/>
          <p:cNvSpPr>
            <a:spLocks noGrp="1"/>
          </p:cNvSpPr>
          <p:nvPr>
            <p:ph type="ctrTitle"/>
          </p:nvPr>
        </p:nvSpPr>
        <p:spPr>
          <a:xfrm>
            <a:off x="539552" y="1556792"/>
            <a:ext cx="8098671" cy="1470025"/>
          </a:xfrm>
        </p:spPr>
        <p:txBody>
          <a:bodyPr>
            <a:normAutofit fontScale="90000"/>
          </a:bodyPr>
          <a:lstStyle/>
          <a:p>
            <a:pPr algn="l"/>
            <a:r>
              <a:rPr lang="ja-JP" altLang="en-US" sz="4400" dirty="0"/>
              <a:t>演習</a:t>
            </a:r>
            <a:r>
              <a:rPr lang="en-US" altLang="ja-JP" sz="4400" dirty="0"/>
              <a:t>2</a:t>
            </a:r>
            <a:br>
              <a:rPr lang="en-US" altLang="ja-JP" sz="4400" dirty="0"/>
            </a:br>
            <a:r>
              <a:rPr kumimoji="1" lang="en-US" altLang="ja-JP" sz="4400" dirty="0"/>
              <a:t/>
            </a:r>
            <a:br>
              <a:rPr kumimoji="1" lang="en-US" altLang="ja-JP" sz="4400" dirty="0"/>
            </a:br>
            <a:r>
              <a:rPr kumimoji="1" lang="ja-JP" altLang="en-US" sz="4400" dirty="0"/>
              <a:t>　　</a:t>
            </a:r>
            <a:r>
              <a:rPr lang="ja-JP" altLang="en-US" sz="4400" dirty="0"/>
              <a:t>コアメンバー会議</a:t>
            </a:r>
            <a:r>
              <a:rPr lang="en-US" altLang="ja-JP" sz="4400" dirty="0"/>
              <a:t/>
            </a:r>
            <a:br>
              <a:rPr lang="en-US" altLang="ja-JP" sz="4400" dirty="0"/>
            </a:br>
            <a:r>
              <a:rPr lang="ja-JP" altLang="en-US" sz="4400" dirty="0"/>
              <a:t>　　　 アセスメントと支援計画　</a:t>
            </a:r>
            <a:r>
              <a:rPr lang="en-US" altLang="ja-JP" sz="4400" dirty="0"/>
              <a:t/>
            </a:r>
            <a:br>
              <a:rPr lang="en-US" altLang="ja-JP" sz="4400" dirty="0"/>
            </a:br>
            <a:r>
              <a:rPr lang="ja-JP" altLang="en-US" sz="4400" dirty="0"/>
              <a:t>　　　　　　　　　　　　評価と終結</a:t>
            </a:r>
            <a:endParaRPr kumimoji="1" lang="ja-JP" altLang="en-US" sz="4400" dirty="0"/>
          </a:p>
        </p:txBody>
      </p:sp>
      <p:sp>
        <p:nvSpPr>
          <p:cNvPr id="7" name="サブタイトル 2"/>
          <p:cNvSpPr>
            <a:spLocks noGrp="1"/>
          </p:cNvSpPr>
          <p:nvPr>
            <p:ph type="subTitle" idx="1"/>
          </p:nvPr>
        </p:nvSpPr>
        <p:spPr>
          <a:xfrm>
            <a:off x="2411760" y="4603750"/>
            <a:ext cx="6400800" cy="1752600"/>
          </a:xfrm>
        </p:spPr>
        <p:txBody>
          <a:bodyPr>
            <a:normAutofit/>
          </a:bodyPr>
          <a:lstStyle/>
          <a:p>
            <a:pPr algn="r"/>
            <a:r>
              <a:rPr kumimoji="1" lang="ja-JP" altLang="en-US" sz="2800" dirty="0">
                <a:solidFill>
                  <a:schemeClr val="tx1"/>
                </a:solidFill>
              </a:rPr>
              <a:t>　　　　　　　　（公財）東京都福祉保健財団</a:t>
            </a:r>
            <a:endParaRPr kumimoji="1" lang="en-US" altLang="ja-JP" sz="2800" dirty="0">
              <a:solidFill>
                <a:schemeClr val="tx1"/>
              </a:solidFill>
            </a:endParaRPr>
          </a:p>
          <a:p>
            <a:pPr algn="r"/>
            <a:r>
              <a:rPr kumimoji="1" lang="ja-JP" altLang="en-US" sz="2800" dirty="0">
                <a:solidFill>
                  <a:schemeClr val="tx1"/>
                </a:solidFill>
              </a:rPr>
              <a:t>高齢者権利擁護支援センター</a:t>
            </a:r>
            <a:endParaRPr kumimoji="1" lang="en-US" altLang="ja-JP" sz="2800" dirty="0">
              <a:solidFill>
                <a:schemeClr val="tx1"/>
              </a:solidFill>
            </a:endParaRPr>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E2A30D-19B7-405B-99A9-D2F0108FD399}" type="slidenum">
              <a:rPr kumimoji="1" lang="ja-JP" altLang="en-US" sz="12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4179843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sz="3200" dirty="0">
                <a:solidFill>
                  <a:srgbClr val="0000FF"/>
                </a:solidFill>
              </a:rPr>
              <a:t>コアメンバー会議での判断内容②</a:t>
            </a:r>
            <a:r>
              <a:rPr kumimoji="1" lang="en-US" altLang="ja-JP" sz="3200" dirty="0">
                <a:solidFill>
                  <a:srgbClr val="0000FF"/>
                </a:solidFill>
              </a:rPr>
              <a:t/>
            </a:r>
            <a:br>
              <a:rPr kumimoji="1" lang="en-US" altLang="ja-JP" sz="3200" dirty="0">
                <a:solidFill>
                  <a:srgbClr val="0000FF"/>
                </a:solidFill>
              </a:rPr>
            </a:br>
            <a:r>
              <a:rPr kumimoji="1" lang="ja-JP" altLang="en-US" dirty="0">
                <a:solidFill>
                  <a:srgbClr val="0000FF"/>
                </a:solidFill>
              </a:rPr>
              <a:t>緊急対応の決定</a:t>
            </a:r>
          </a:p>
        </p:txBody>
      </p:sp>
      <p:sp>
        <p:nvSpPr>
          <p:cNvPr id="3" name="コンテンツ プレースホルダー 2"/>
          <p:cNvSpPr>
            <a:spLocks noGrp="1"/>
          </p:cNvSpPr>
          <p:nvPr>
            <p:ph idx="1"/>
          </p:nvPr>
        </p:nvSpPr>
        <p:spPr>
          <a:xfrm>
            <a:off x="822959" y="1737361"/>
            <a:ext cx="7543801" cy="4023360"/>
          </a:xfrm>
        </p:spPr>
        <p:txBody>
          <a:bodyPr>
            <a:normAutofit lnSpcReduction="10000"/>
          </a:bodyPr>
          <a:lstStyle/>
          <a:p>
            <a:pPr>
              <a:lnSpc>
                <a:spcPct val="100000"/>
              </a:lnSpc>
              <a:buFont typeface="Wingdings" panose="05000000000000000000" pitchFamily="2" charset="2"/>
              <a:buChar char="l"/>
            </a:pPr>
            <a:r>
              <a:rPr lang="ja-JP" altLang="en-US" sz="2400" dirty="0"/>
              <a:t>高齢者の生命・身体・財産の保護のために必要な</a:t>
            </a:r>
            <a:r>
              <a:rPr lang="ja-JP" altLang="en-US" sz="2400" u="sng" dirty="0">
                <a:solidFill>
                  <a:srgbClr val="FF0000"/>
                </a:solidFill>
              </a:rPr>
              <a:t>緊急対応を決定</a:t>
            </a:r>
            <a:r>
              <a:rPr lang="ja-JP" altLang="en-US" sz="2400" dirty="0"/>
              <a:t>する</a:t>
            </a:r>
            <a:endParaRPr kumimoji="1" lang="en-US" altLang="ja-JP" sz="2400" dirty="0"/>
          </a:p>
          <a:p>
            <a:pPr lvl="1">
              <a:lnSpc>
                <a:spcPct val="100000"/>
              </a:lnSpc>
              <a:buFont typeface="Arial" panose="020B0604020202020204" pitchFamily="34" charset="0"/>
              <a:buChar char="•"/>
            </a:pPr>
            <a:r>
              <a:rPr kumimoji="1" lang="ja-JP" altLang="en-US" sz="2000" dirty="0">
                <a:solidFill>
                  <a:srgbClr val="FF0000"/>
                </a:solidFill>
              </a:rPr>
              <a:t>客観的事実に基づき</a:t>
            </a:r>
            <a:r>
              <a:rPr kumimoji="1" lang="ja-JP" altLang="en-US" sz="2000" dirty="0"/>
              <a:t>、緊急性を判断して、どう対応するか決定する</a:t>
            </a:r>
            <a:endParaRPr kumimoji="1" lang="en-US" altLang="ja-JP" sz="2000" dirty="0"/>
          </a:p>
          <a:p>
            <a:pPr lvl="1">
              <a:lnSpc>
                <a:spcPct val="100000"/>
              </a:lnSpc>
              <a:buFont typeface="Arial" panose="020B0604020202020204" pitchFamily="34" charset="0"/>
              <a:buChar char="•"/>
            </a:pPr>
            <a:r>
              <a:rPr lang="ja-JP" altLang="en-US" sz="2000" dirty="0"/>
              <a:t>緊急性の判断について話し合える指標（リスクアセスメントシート）があると決定しやすいが、指標に載っていないものでも、緊急性が高いものがあるので注意する。</a:t>
            </a:r>
            <a:endParaRPr lang="en-US" altLang="ja-JP" sz="2000" dirty="0"/>
          </a:p>
          <a:p>
            <a:pPr lvl="2">
              <a:lnSpc>
                <a:spcPct val="100000"/>
              </a:lnSpc>
              <a:buFont typeface="Arial" panose="020B0604020202020204" pitchFamily="34" charset="0"/>
              <a:buChar char="•"/>
            </a:pPr>
            <a:r>
              <a:rPr lang="ja-JP" altLang="en-US" sz="1600" b="1" u="sng" dirty="0">
                <a:solidFill>
                  <a:srgbClr val="0000FF"/>
                </a:solidFill>
              </a:rPr>
              <a:t>「本人の状況」＋「養護者の状況」「二人をとりまく環境」から、総合的に判断</a:t>
            </a:r>
            <a:endParaRPr lang="en-US" altLang="ja-JP" sz="1600" b="1" u="sng" dirty="0">
              <a:solidFill>
                <a:srgbClr val="0000FF"/>
              </a:solidFill>
            </a:endParaRPr>
          </a:p>
          <a:p>
            <a:pPr>
              <a:lnSpc>
                <a:spcPct val="100000"/>
              </a:lnSpc>
              <a:buFont typeface="Wingdings" panose="05000000000000000000" pitchFamily="2" charset="2"/>
              <a:buChar char="l"/>
            </a:pPr>
            <a:r>
              <a:rPr lang="ja-JP" altLang="en-US" sz="2200" dirty="0"/>
              <a:t>分離の判断だけではなく、財産の保護についても検討</a:t>
            </a:r>
            <a:endParaRPr lang="en-US" altLang="ja-JP" sz="2200" dirty="0"/>
          </a:p>
          <a:p>
            <a:pPr>
              <a:lnSpc>
                <a:spcPct val="100000"/>
              </a:lnSpc>
              <a:buFont typeface="Wingdings" panose="05000000000000000000" pitchFamily="2" charset="2"/>
              <a:buChar char="l"/>
            </a:pPr>
            <a:r>
              <a:rPr lang="ja-JP" altLang="en-US" sz="2200" dirty="0"/>
              <a:t>直接的な援助を行う場合もある（水分や食料を届ける等）</a:t>
            </a:r>
            <a:endParaRPr lang="en-US" altLang="ja-JP" sz="2200" dirty="0"/>
          </a:p>
          <a:p>
            <a:pPr marL="0" indent="0">
              <a:lnSpc>
                <a:spcPct val="100000"/>
              </a:lnSpc>
              <a:buNone/>
            </a:pPr>
            <a:endParaRPr lang="en-US" altLang="ja-JP" sz="600" dirty="0"/>
          </a:p>
          <a:p>
            <a:pPr marL="0" indent="0">
              <a:lnSpc>
                <a:spcPct val="100000"/>
              </a:lnSpc>
              <a:buNone/>
            </a:pPr>
            <a:r>
              <a:rPr lang="en-US" altLang="ja-JP" sz="2200" dirty="0"/>
              <a:t>※</a:t>
            </a:r>
            <a:r>
              <a:rPr lang="ja-JP" altLang="en-US" sz="2200" dirty="0"/>
              <a:t>緊急対応の具体的内容については、スライド</a:t>
            </a:r>
            <a:r>
              <a:rPr lang="en-US" altLang="ja-JP" sz="2200" dirty="0"/>
              <a:t>NO.69</a:t>
            </a:r>
            <a:r>
              <a:rPr lang="ja-JP" altLang="en-US" sz="2200" dirty="0"/>
              <a:t>～</a:t>
            </a:r>
            <a:endParaRPr lang="en-US" altLang="ja-JP" sz="2200" dirty="0"/>
          </a:p>
          <a:p>
            <a:pPr marL="384048" lvl="2" indent="0">
              <a:lnSpc>
                <a:spcPct val="100000"/>
              </a:lnSpc>
              <a:buNone/>
            </a:pPr>
            <a:endParaRPr kumimoji="1" lang="ja-JP" altLang="en-US" sz="16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10</a:t>
            </a:r>
            <a:endParaRPr kumimoji="1" lang="ja-JP" altLang="en-US" sz="105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3344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4538" y="533793"/>
            <a:ext cx="8229600" cy="1143000"/>
          </a:xfrm>
        </p:spPr>
        <p:txBody>
          <a:bodyPr/>
          <a:lstStyle/>
          <a:p>
            <a:pPr algn="ctr"/>
            <a:r>
              <a:rPr kumimoji="1" lang="ja-JP" altLang="en-US" sz="3200" dirty="0">
                <a:solidFill>
                  <a:srgbClr val="0000FF"/>
                </a:solidFill>
              </a:rPr>
              <a:t>コアメンバー会議での判断内容③</a:t>
            </a:r>
            <a:r>
              <a:rPr kumimoji="1" lang="en-US" altLang="ja-JP" sz="3200" dirty="0">
                <a:solidFill>
                  <a:srgbClr val="0000FF"/>
                </a:solidFill>
              </a:rPr>
              <a:t/>
            </a:r>
            <a:br>
              <a:rPr kumimoji="1" lang="en-US" altLang="ja-JP" sz="3200" dirty="0">
                <a:solidFill>
                  <a:srgbClr val="0000FF"/>
                </a:solidFill>
              </a:rPr>
            </a:br>
            <a:r>
              <a:rPr kumimoji="1" lang="ja-JP" altLang="en-US" dirty="0">
                <a:solidFill>
                  <a:srgbClr val="0000FF"/>
                </a:solidFill>
              </a:rPr>
              <a:t>深刻度</a:t>
            </a:r>
          </a:p>
        </p:txBody>
      </p:sp>
      <p:sp>
        <p:nvSpPr>
          <p:cNvPr id="3" name="コンテンツ プレースホルダー 2"/>
          <p:cNvSpPr>
            <a:spLocks noGrp="1"/>
          </p:cNvSpPr>
          <p:nvPr>
            <p:ph idx="1"/>
          </p:nvPr>
        </p:nvSpPr>
        <p:spPr>
          <a:xfrm>
            <a:off x="800099" y="1900658"/>
            <a:ext cx="7854039" cy="4023360"/>
          </a:xfrm>
        </p:spPr>
        <p:txBody>
          <a:bodyPr>
            <a:normAutofit/>
          </a:bodyPr>
          <a:lstStyle/>
          <a:p>
            <a:pPr>
              <a:lnSpc>
                <a:spcPct val="100000"/>
              </a:lnSpc>
              <a:buFont typeface="Wingdings" panose="05000000000000000000" pitchFamily="2" charset="2"/>
              <a:buChar char="l"/>
            </a:pPr>
            <a:r>
              <a:rPr lang="ja-JP" altLang="en-US" sz="2400" dirty="0"/>
              <a:t>深刻度＝「被虐待者が虐待によって被害を受けた程度」</a:t>
            </a:r>
            <a:endParaRPr lang="en-US" altLang="ja-JP" sz="2400" dirty="0"/>
          </a:p>
          <a:p>
            <a:pPr lvl="1">
              <a:lnSpc>
                <a:spcPct val="100000"/>
              </a:lnSpc>
              <a:buFont typeface="Arial" panose="020B0604020202020204" pitchFamily="34" charset="0"/>
              <a:buChar char="•"/>
            </a:pPr>
            <a:r>
              <a:rPr kumimoji="1" lang="ja-JP" altLang="en-US" sz="2400" b="1" dirty="0">
                <a:solidFill>
                  <a:schemeClr val="tx1"/>
                </a:solidFill>
              </a:rPr>
              <a:t>時期：</a:t>
            </a:r>
            <a:r>
              <a:rPr kumimoji="1" lang="ja-JP" altLang="en-US" sz="2400" dirty="0">
                <a:solidFill>
                  <a:srgbClr val="FF0000"/>
                </a:solidFill>
              </a:rPr>
              <a:t>相談・通報受付後や事実確認実施後等</a:t>
            </a:r>
            <a:endParaRPr kumimoji="1" lang="en-US" altLang="ja-JP" sz="2400" dirty="0">
              <a:solidFill>
                <a:srgbClr val="FF0000"/>
              </a:solidFill>
            </a:endParaRPr>
          </a:p>
          <a:p>
            <a:pPr lvl="1">
              <a:lnSpc>
                <a:spcPct val="100000"/>
              </a:lnSpc>
              <a:buFont typeface="Arial" panose="020B0604020202020204" pitchFamily="34" charset="0"/>
              <a:buChar char="•"/>
            </a:pPr>
            <a:r>
              <a:rPr lang="ja-JP" altLang="en-US" sz="2400" b="1" dirty="0"/>
              <a:t>判断者：</a:t>
            </a:r>
            <a:r>
              <a:rPr lang="ja-JP" altLang="en-US" sz="2400" dirty="0">
                <a:solidFill>
                  <a:srgbClr val="FF0000"/>
                </a:solidFill>
              </a:rPr>
              <a:t>複数名</a:t>
            </a:r>
            <a:r>
              <a:rPr lang="ja-JP" altLang="en-US" sz="2400" dirty="0"/>
              <a:t>で</a:t>
            </a:r>
            <a:r>
              <a:rPr lang="ja-JP" altLang="en-US" sz="2400" dirty="0">
                <a:solidFill>
                  <a:srgbClr val="FF0000"/>
                </a:solidFill>
              </a:rPr>
              <a:t>組織</a:t>
            </a:r>
            <a:r>
              <a:rPr lang="ja-JP" altLang="en-US" sz="2400" dirty="0"/>
              <a:t>として検討</a:t>
            </a:r>
            <a:endParaRPr lang="en-US" altLang="ja-JP" sz="2400" dirty="0"/>
          </a:p>
          <a:p>
            <a:pPr>
              <a:lnSpc>
                <a:spcPct val="100000"/>
              </a:lnSpc>
              <a:buFont typeface="Wingdings" panose="05000000000000000000" pitchFamily="2" charset="2"/>
              <a:buChar char="l"/>
            </a:pPr>
            <a:r>
              <a:rPr lang="ja-JP" altLang="en-US" sz="2400" dirty="0"/>
              <a:t>深刻度の区分は４（最重度）、３（重度）、２（中度）、１（軽度）の４段階</a:t>
            </a:r>
            <a:endParaRPr lang="en-US" altLang="ja-JP" sz="2400" dirty="0"/>
          </a:p>
          <a:p>
            <a:pPr lvl="1">
              <a:lnSpc>
                <a:spcPct val="100000"/>
              </a:lnSpc>
              <a:buClr>
                <a:srgbClr val="E48312"/>
              </a:buClr>
              <a:buFont typeface="Arial" panose="020B0604020202020204" pitchFamily="34" charset="0"/>
              <a:buChar char="•"/>
            </a:pPr>
            <a:r>
              <a:rPr lang="ja-JP" altLang="en-US" sz="2400" dirty="0"/>
              <a:t>虐待の程度（深刻度）計測フローを活用</a:t>
            </a:r>
            <a:endParaRPr lang="en-US" altLang="ja-JP" sz="2400" dirty="0"/>
          </a:p>
          <a:p>
            <a:pPr marL="0" lvl="0" indent="0">
              <a:lnSpc>
                <a:spcPct val="100000"/>
              </a:lnSpc>
              <a:buClr>
                <a:srgbClr val="E48312"/>
              </a:buClr>
              <a:buNone/>
            </a:pPr>
            <a:r>
              <a:rPr lang="en-US" altLang="ja-JP" sz="2400" dirty="0">
                <a:solidFill>
                  <a:srgbClr val="000000">
                    <a:lumMod val="75000"/>
                    <a:lumOff val="25000"/>
                  </a:srgbClr>
                </a:solidFill>
              </a:rPr>
              <a:t>※</a:t>
            </a:r>
            <a:r>
              <a:rPr lang="ja-JP" altLang="en-US" sz="2400" dirty="0">
                <a:solidFill>
                  <a:srgbClr val="000000">
                    <a:lumMod val="75000"/>
                    <a:lumOff val="25000"/>
                  </a:srgbClr>
                </a:solidFill>
              </a:rPr>
              <a:t>深刻度を測ることで虐待を「早期発見」できたかどうかを判断する尺度としての活用が考えられる。</a:t>
            </a:r>
            <a:endParaRPr lang="en-US" altLang="ja-JP" sz="2400" dirty="0"/>
          </a:p>
          <a:p>
            <a:pPr marL="0" indent="0">
              <a:lnSpc>
                <a:spcPct val="100000"/>
              </a:lnSpc>
              <a:buNone/>
            </a:pPr>
            <a:endParaRPr lang="en-US" altLang="ja-JP" sz="2200" dirty="0"/>
          </a:p>
          <a:p>
            <a:pPr marL="384048" lvl="2" indent="0">
              <a:lnSpc>
                <a:spcPct val="100000"/>
              </a:lnSpc>
              <a:buNone/>
            </a:pPr>
            <a:endParaRPr kumimoji="1" lang="ja-JP" altLang="en-US" sz="1600" dirty="0"/>
          </a:p>
        </p:txBody>
      </p:sp>
      <p:sp>
        <p:nvSpPr>
          <p:cNvPr id="6" name="正方形/長方形 5"/>
          <p:cNvSpPr/>
          <p:nvPr/>
        </p:nvSpPr>
        <p:spPr>
          <a:xfrm>
            <a:off x="6660232" y="5229200"/>
            <a:ext cx="248376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785994" y="6030393"/>
            <a:ext cx="5868144" cy="707886"/>
          </a:xfrm>
          <a:prstGeom prst="rect">
            <a:avLst/>
          </a:prstGeom>
        </p:spPr>
        <p:txBody>
          <a:bodyPr wrap="square">
            <a:spAutoFit/>
          </a:bodyPr>
          <a:lstStyle/>
          <a:p>
            <a:r>
              <a:rPr lang="ja-JP" altLang="en-US" sz="1100" dirty="0"/>
              <a:t>「令和３年度「高齢者虐待の防止、高齢者の養護者に対する支援等に関する法律」に基づく対応状況等に関する調査</a:t>
            </a:r>
            <a:r>
              <a:rPr lang="en-US" altLang="ja-JP" sz="1100" dirty="0"/>
              <a:t>(</a:t>
            </a:r>
            <a:r>
              <a:rPr lang="ja-JP" altLang="en-US" sz="1100" dirty="0"/>
              <a:t>令和４年度調査</a:t>
            </a:r>
            <a:r>
              <a:rPr lang="en-US" altLang="ja-JP" sz="1100" dirty="0"/>
              <a:t>)</a:t>
            </a:r>
            <a:r>
              <a:rPr lang="ja-JP" altLang="en-US" sz="1100" dirty="0"/>
              <a:t>における深刻度の変更について」より</a:t>
            </a:r>
          </a:p>
          <a:p>
            <a:endParaRPr lang="ja-JP" altLang="en-US" dirty="0"/>
          </a:p>
        </p:txBody>
      </p:sp>
      <p:sp>
        <p:nvSpPr>
          <p:cNvPr id="10" name="正方形/長方形 9"/>
          <p:cNvSpPr/>
          <p:nvPr/>
        </p:nvSpPr>
        <p:spPr>
          <a:xfrm>
            <a:off x="4594859" y="3573016"/>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p:cNvSpPr txBox="1">
            <a:spLocks/>
          </p:cNvSpPr>
          <p:nvPr/>
        </p:nvSpPr>
        <p:spPr>
          <a:xfrm>
            <a:off x="7425344" y="6459786"/>
            <a:ext cx="984019"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algn="r" rtl="0" eaLnBrk="1" fontAlgn="base" hangingPunct="1">
              <a:spcBef>
                <a:spcPct val="0"/>
              </a:spcBef>
              <a:spcAft>
                <a:spcPct val="0"/>
              </a:spcAft>
              <a:defRPr kumimoji="1" sz="1200" kern="1200">
                <a:solidFill>
                  <a:srgbClr val="898989"/>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dirty="0"/>
              <a:t>11</a:t>
            </a:r>
            <a:endParaRPr lang="ja-JP" altLang="en-US" dirty="0"/>
          </a:p>
        </p:txBody>
      </p:sp>
    </p:spTree>
    <p:extLst>
      <p:ext uri="{BB962C8B-B14F-4D97-AF65-F5344CB8AC3E}">
        <p14:creationId xmlns:p14="http://schemas.microsoft.com/office/powerpoint/2010/main" val="29086403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r>
              <a:rPr lang="en-US" altLang="ja-JP" dirty="0"/>
              <a:t>12</a:t>
            </a:r>
            <a:endParaRPr lang="ja-JP" altLang="en-US" dirty="0"/>
          </a:p>
        </p:txBody>
      </p:sp>
      <p:sp>
        <p:nvSpPr>
          <p:cNvPr id="2" name="タイトル 1"/>
          <p:cNvSpPr>
            <a:spLocks noGrp="1"/>
          </p:cNvSpPr>
          <p:nvPr>
            <p:ph type="title" idx="4294967295"/>
          </p:nvPr>
        </p:nvSpPr>
        <p:spPr>
          <a:xfrm>
            <a:off x="971600" y="116632"/>
            <a:ext cx="7543800" cy="1450975"/>
          </a:xfrm>
        </p:spPr>
        <p:txBody>
          <a:bodyPr>
            <a:normAutofit/>
          </a:bodyPr>
          <a:lstStyle/>
          <a:p>
            <a:pPr algn="ctr"/>
            <a:r>
              <a:rPr kumimoji="1" lang="ja-JP" altLang="en-US" sz="3200" dirty="0">
                <a:solidFill>
                  <a:srgbClr val="0000FF"/>
                </a:solidFill>
              </a:rPr>
              <a:t>コアメンバー会議で</a:t>
            </a:r>
            <a:r>
              <a:rPr lang="ja-JP" altLang="en-US" sz="3200" dirty="0">
                <a:solidFill>
                  <a:srgbClr val="0000FF"/>
                </a:solidFill>
              </a:rPr>
              <a:t>の判断</a:t>
            </a:r>
            <a:r>
              <a:rPr kumimoji="1" lang="ja-JP" altLang="en-US" sz="3200" dirty="0">
                <a:solidFill>
                  <a:srgbClr val="0000FF"/>
                </a:solidFill>
              </a:rPr>
              <a:t>内容④</a:t>
            </a:r>
            <a:r>
              <a:rPr kumimoji="1" lang="en-US" altLang="ja-JP" sz="3200" dirty="0">
                <a:solidFill>
                  <a:srgbClr val="0000FF"/>
                </a:solidFill>
              </a:rPr>
              <a:t/>
            </a:r>
            <a:br>
              <a:rPr kumimoji="1" lang="en-US" altLang="ja-JP" sz="3200" dirty="0">
                <a:solidFill>
                  <a:srgbClr val="0000FF"/>
                </a:solidFill>
              </a:rPr>
            </a:br>
            <a:r>
              <a:rPr kumimoji="1" lang="ja-JP" altLang="en-US" dirty="0">
                <a:solidFill>
                  <a:srgbClr val="0000FF"/>
                </a:solidFill>
              </a:rPr>
              <a:t>今後の方針決定</a:t>
            </a:r>
          </a:p>
        </p:txBody>
      </p:sp>
      <p:sp>
        <p:nvSpPr>
          <p:cNvPr id="3" name="コンテンツ プレースホルダー 2"/>
          <p:cNvSpPr>
            <a:spLocks noGrp="1"/>
          </p:cNvSpPr>
          <p:nvPr>
            <p:ph idx="4294967295"/>
          </p:nvPr>
        </p:nvSpPr>
        <p:spPr>
          <a:xfrm>
            <a:off x="179512" y="1628800"/>
            <a:ext cx="8856984" cy="4968551"/>
          </a:xfrm>
        </p:spPr>
        <p:txBody>
          <a:bodyPr>
            <a:normAutofit fontScale="77500" lnSpcReduction="20000"/>
          </a:bodyPr>
          <a:lstStyle/>
          <a:p>
            <a:pPr>
              <a:buFont typeface="Wingdings" panose="05000000000000000000" pitchFamily="2" charset="2"/>
              <a:buChar char="l"/>
            </a:pPr>
            <a:r>
              <a:rPr kumimoji="1" lang="ja-JP" altLang="en-US" sz="3600" dirty="0"/>
              <a:t>事実の確認の</a:t>
            </a:r>
            <a:r>
              <a:rPr lang="ja-JP" altLang="en-US" sz="3600" dirty="0"/>
              <a:t>継続（当事者の支援に必要な情報収集）</a:t>
            </a:r>
          </a:p>
          <a:p>
            <a:pPr lvl="1">
              <a:lnSpc>
                <a:spcPct val="100000"/>
              </a:lnSpc>
              <a:buFont typeface="Arial" panose="020B0604020202020204" pitchFamily="34" charset="0"/>
              <a:buChar char="•"/>
            </a:pPr>
            <a:r>
              <a:rPr lang="ja-JP" altLang="en-US" dirty="0"/>
              <a:t>虐待の有無を「あり」と判断している場合も、発生状況等の具体的状況をつかむ事実確認を続ける</a:t>
            </a:r>
            <a:endParaRPr lang="en-US" altLang="ja-JP" dirty="0"/>
          </a:p>
          <a:p>
            <a:pPr lvl="1">
              <a:buFont typeface="Arial" panose="020B0604020202020204" pitchFamily="34" charset="0"/>
              <a:buChar char="•"/>
            </a:pPr>
            <a:r>
              <a:rPr kumimoji="1" lang="ja-JP" altLang="en-US" dirty="0"/>
              <a:t>本人のアセスメント（判断能力、意思・意向、認知症の行動・心理症状・</a:t>
            </a:r>
            <a:r>
              <a:rPr kumimoji="1" lang="ja-JP" altLang="en-US" dirty="0">
                <a:solidFill>
                  <a:srgbClr val="FF0000"/>
                </a:solidFill>
              </a:rPr>
              <a:t>生活歴・ストレングス</a:t>
            </a:r>
            <a:r>
              <a:rPr kumimoji="1" lang="ja-JP" altLang="en-US" dirty="0"/>
              <a:t>等）</a:t>
            </a:r>
            <a:endParaRPr kumimoji="1" lang="en-US" altLang="ja-JP" dirty="0"/>
          </a:p>
          <a:p>
            <a:pPr lvl="1">
              <a:lnSpc>
                <a:spcPct val="100000"/>
              </a:lnSpc>
              <a:buFont typeface="Arial" panose="020B0604020202020204" pitchFamily="34" charset="0"/>
              <a:buChar char="•"/>
            </a:pPr>
            <a:r>
              <a:rPr lang="ja-JP" altLang="en-US" dirty="0"/>
              <a:t>養護者のアセスメント（年齢、職業、行動パターン、生活歴、転居歴、虐待行為に関係する情報、支援の必要性の確認、</a:t>
            </a:r>
            <a:r>
              <a:rPr lang="ja-JP" altLang="en-US" dirty="0">
                <a:solidFill>
                  <a:srgbClr val="FF0000"/>
                </a:solidFill>
              </a:rPr>
              <a:t>ストレングス</a:t>
            </a:r>
            <a:r>
              <a:rPr lang="ja-JP" altLang="en-US" dirty="0"/>
              <a:t>等）</a:t>
            </a:r>
            <a:endParaRPr lang="en-US" altLang="ja-JP" dirty="0"/>
          </a:p>
          <a:p>
            <a:pPr marL="457200" lvl="1" indent="0">
              <a:lnSpc>
                <a:spcPct val="100000"/>
              </a:lnSpc>
              <a:buNone/>
            </a:pPr>
            <a:endParaRPr kumimoji="1" lang="en-US" altLang="ja-JP" dirty="0"/>
          </a:p>
          <a:p>
            <a:pPr>
              <a:buFont typeface="Wingdings" panose="05000000000000000000" pitchFamily="2" charset="2"/>
              <a:buChar char="l"/>
            </a:pPr>
            <a:r>
              <a:rPr lang="ja-JP" altLang="en-US" sz="3600" dirty="0"/>
              <a:t>支援体制の組み立て</a:t>
            </a:r>
            <a:endParaRPr lang="en-US" altLang="ja-JP" sz="3600" dirty="0"/>
          </a:p>
          <a:p>
            <a:pPr lvl="1">
              <a:buFont typeface="Arial" panose="020B0604020202020204" pitchFamily="34" charset="0"/>
              <a:buChar char="•"/>
            </a:pPr>
            <a:r>
              <a:rPr kumimoji="1" lang="ja-JP" altLang="en-US" dirty="0"/>
              <a:t>関係部署・関係機関への協力要請</a:t>
            </a:r>
            <a:endParaRPr kumimoji="1" lang="en-US" altLang="ja-JP" dirty="0"/>
          </a:p>
          <a:p>
            <a:pPr lvl="1">
              <a:buFont typeface="Arial" panose="020B0604020202020204" pitchFamily="34" charset="0"/>
              <a:buChar char="•"/>
            </a:pPr>
            <a:r>
              <a:rPr lang="ja-JP" altLang="en-US" dirty="0"/>
              <a:t>各種制度の利用手続き支援（本人の支援）</a:t>
            </a:r>
            <a:endParaRPr lang="en-US" altLang="ja-JP" dirty="0"/>
          </a:p>
          <a:p>
            <a:pPr lvl="1">
              <a:buFont typeface="Arial" panose="020B0604020202020204" pitchFamily="34" charset="0"/>
              <a:buChar char="•"/>
            </a:pPr>
            <a:r>
              <a:rPr kumimoji="1" lang="ja-JP" altLang="en-US" dirty="0"/>
              <a:t>在宅サービス導入支援</a:t>
            </a:r>
            <a:endParaRPr kumimoji="1" lang="en-US" altLang="ja-JP" dirty="0"/>
          </a:p>
          <a:p>
            <a:pPr lvl="1">
              <a:buFont typeface="Arial" panose="020B0604020202020204" pitchFamily="34" charset="0"/>
              <a:buChar char="•"/>
            </a:pPr>
            <a:r>
              <a:rPr lang="ja-JP" altLang="en-US" dirty="0"/>
              <a:t>医療サービス導入支援</a:t>
            </a:r>
            <a:endParaRPr kumimoji="1" lang="ja-JP" altLang="en-US" dirty="0"/>
          </a:p>
        </p:txBody>
      </p:sp>
    </p:spTree>
    <p:extLst>
      <p:ext uri="{BB962C8B-B14F-4D97-AF65-F5344CB8AC3E}">
        <p14:creationId xmlns:p14="http://schemas.microsoft.com/office/powerpoint/2010/main" val="24968000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980728"/>
            <a:ext cx="7513313"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ワーク４．　コアメンバー会議の　　</a:t>
            </a:r>
            <a:endParaRPr lang="en-US" altLang="ja-JP" sz="4000" dirty="0">
              <a:solidFill>
                <a:srgbClr val="0000FF"/>
              </a:solidFill>
            </a:endParaRPr>
          </a:p>
          <a:p>
            <a:pPr fontAlgn="auto">
              <a:spcAft>
                <a:spcPts val="0"/>
              </a:spcAft>
            </a:pPr>
            <a:r>
              <a:rPr lang="ja-JP" altLang="en-US" sz="4000" dirty="0">
                <a:solidFill>
                  <a:srgbClr val="0000FF"/>
                </a:solidFill>
              </a:rPr>
              <a:t>　　　　　　　ワーク</a:t>
            </a:r>
            <a:endParaRPr lang="en-US" altLang="ja-JP" sz="4000" dirty="0">
              <a:solidFill>
                <a:srgbClr val="0000FF"/>
              </a:solidFill>
            </a:endParaRPr>
          </a:p>
        </p:txBody>
      </p:sp>
      <p:sp>
        <p:nvSpPr>
          <p:cNvPr id="2" name="テキスト ボックス 1"/>
          <p:cNvSpPr txBox="1"/>
          <p:nvPr/>
        </p:nvSpPr>
        <p:spPr>
          <a:xfrm>
            <a:off x="755576" y="2996952"/>
            <a:ext cx="8064896" cy="954107"/>
          </a:xfrm>
          <a:prstGeom prst="rect">
            <a:avLst/>
          </a:prstGeom>
          <a:noFill/>
        </p:spPr>
        <p:txBody>
          <a:bodyPr wrap="square" rtlCol="0">
            <a:spAutoFit/>
          </a:bodyPr>
          <a:lstStyle/>
          <a:p>
            <a:r>
              <a:rPr lang="ja-JP" altLang="en-US" sz="2800" dirty="0">
                <a:solidFill>
                  <a:srgbClr val="000000"/>
                </a:solidFill>
              </a:rPr>
              <a:t>ワークシート８　</a:t>
            </a:r>
            <a:r>
              <a:rPr lang="ja-JP" altLang="ja-JP" sz="2800" dirty="0"/>
              <a:t>「第１回　コアメンバー会議録」（</a:t>
            </a:r>
            <a:r>
              <a:rPr lang="en-US" altLang="ja-JP" sz="2800" dirty="0"/>
              <a:t>p.14</a:t>
            </a:r>
            <a:r>
              <a:rPr lang="ja-JP" altLang="ja-JP" sz="2800" dirty="0"/>
              <a:t>）の□部分</a:t>
            </a:r>
            <a:r>
              <a:rPr lang="ja-JP" altLang="en-US" sz="2800" dirty="0"/>
              <a:t>（太枠）</a:t>
            </a:r>
            <a:r>
              <a:rPr lang="ja-JP" altLang="ja-JP" sz="2800" dirty="0"/>
              <a:t>を記入してみましょう。</a:t>
            </a:r>
            <a:endParaRPr lang="ja-JP" altLang="en-US" sz="2800" dirty="0">
              <a:solidFill>
                <a:srgbClr val="000000"/>
              </a:solidFill>
            </a:endParaRPr>
          </a:p>
        </p:txBody>
      </p:sp>
      <p:sp>
        <p:nvSpPr>
          <p:cNvPr id="6" name="正方形/長方形 5"/>
          <p:cNvSpPr/>
          <p:nvPr/>
        </p:nvSpPr>
        <p:spPr>
          <a:xfrm>
            <a:off x="771853"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pPr>
              <a:defRPr/>
            </a:pPr>
            <a:r>
              <a:rPr lang="en-US" altLang="ja-JP" dirty="0"/>
              <a:t>13</a:t>
            </a:r>
          </a:p>
          <a:p>
            <a:pPr>
              <a:defRPr/>
            </a:pPr>
            <a:endParaRPr lang="ja-JP" altLang="en-US" dirty="0"/>
          </a:p>
        </p:txBody>
      </p:sp>
    </p:spTree>
    <p:extLst>
      <p:ext uri="{BB962C8B-B14F-4D97-AF65-F5344CB8AC3E}">
        <p14:creationId xmlns:p14="http://schemas.microsoft.com/office/powerpoint/2010/main" val="303201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緊急性の考え方</a:t>
            </a:r>
          </a:p>
        </p:txBody>
      </p:sp>
      <p:sp>
        <p:nvSpPr>
          <p:cNvPr id="4" name="コンテンツ プレースホルダー 3"/>
          <p:cNvSpPr>
            <a:spLocks noGrp="1"/>
          </p:cNvSpPr>
          <p:nvPr>
            <p:ph idx="1"/>
          </p:nvPr>
        </p:nvSpPr>
        <p:spPr/>
        <p:txBody>
          <a:bodyPr>
            <a:normAutofit/>
          </a:bodyPr>
          <a:lstStyle/>
          <a:p>
            <a:pPr marL="358775" indent="-358775">
              <a:lnSpc>
                <a:spcPct val="100000"/>
              </a:lnSpc>
              <a:buFont typeface="Wingdings" panose="05000000000000000000" pitchFamily="2" charset="2"/>
              <a:buChar char="u"/>
            </a:pPr>
            <a:r>
              <a:rPr lang="ja-JP" altLang="en-US" sz="2400" dirty="0"/>
              <a:t>それまでに記入してきたリスクアセスメントシート等（この演習では、「</a:t>
            </a:r>
            <a:r>
              <a:rPr lang="ja-JP" altLang="ja-JP" sz="2400" dirty="0"/>
              <a:t>高齢者虐待対応における緊急保護・緊急対応が必要な状況例</a:t>
            </a:r>
            <a:r>
              <a:rPr lang="ja-JP" altLang="en-US" sz="2400" dirty="0"/>
              <a:t>」）を参考に、</a:t>
            </a:r>
            <a:r>
              <a:rPr lang="ja-JP" altLang="en-US" sz="2400" u="sng" dirty="0">
                <a:solidFill>
                  <a:srgbClr val="FF0000"/>
                </a:solidFill>
              </a:rPr>
              <a:t>事実確認調査で把握した情報をもとに</a:t>
            </a:r>
            <a:r>
              <a:rPr lang="ja-JP" altLang="en-US" sz="2400" dirty="0"/>
              <a:t>判断する</a:t>
            </a:r>
            <a:endParaRPr lang="en-US" altLang="ja-JP" sz="2400" dirty="0"/>
          </a:p>
          <a:p>
            <a:pPr marL="358775" indent="-358775">
              <a:lnSpc>
                <a:spcPct val="100000"/>
              </a:lnSpc>
              <a:buFont typeface="Wingdings" panose="05000000000000000000" pitchFamily="2" charset="2"/>
              <a:buChar char="u"/>
            </a:pPr>
            <a:r>
              <a:rPr lang="ja-JP" altLang="en-US" sz="2400" dirty="0"/>
              <a:t>この演習では・・・</a:t>
            </a:r>
            <a:endParaRPr kumimoji="1" lang="ja-JP" altLang="en-US" sz="2400" dirty="0"/>
          </a:p>
        </p:txBody>
      </p:sp>
      <p:sp>
        <p:nvSpPr>
          <p:cNvPr id="2" name="スライド番号プレースホルダー 1"/>
          <p:cNvSpPr>
            <a:spLocks noGrp="1"/>
          </p:cNvSpPr>
          <p:nvPr>
            <p:ph type="sldNum" sz="quarter" idx="12"/>
          </p:nvPr>
        </p:nvSpPr>
        <p:spPr>
          <a:xfrm>
            <a:off x="7956376" y="6459786"/>
            <a:ext cx="792088" cy="365125"/>
          </a:xfrm>
        </p:spPr>
        <p:txBody>
          <a:bodyPr/>
          <a:lstStyle/>
          <a:p>
            <a:pPr>
              <a:defRPr/>
            </a:pPr>
            <a:r>
              <a:rPr lang="en-US" altLang="ja-JP" dirty="0"/>
              <a:t>14</a:t>
            </a:r>
          </a:p>
          <a:p>
            <a:pPr>
              <a:defRPr/>
            </a:pPr>
            <a:endParaRPr lang="ja-JP" altLang="en-US" dirty="0"/>
          </a:p>
        </p:txBody>
      </p:sp>
    </p:spTree>
    <p:extLst>
      <p:ext uri="{BB962C8B-B14F-4D97-AF65-F5344CB8AC3E}">
        <p14:creationId xmlns:p14="http://schemas.microsoft.com/office/powerpoint/2010/main" val="2184530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solidFill>
                  <a:srgbClr val="0000FF"/>
                </a:solidFill>
              </a:rPr>
              <a:t>コアメンバーでの決定の実際</a:t>
            </a:r>
          </a:p>
        </p:txBody>
      </p:sp>
      <p:sp>
        <p:nvSpPr>
          <p:cNvPr id="3" name="コンテンツ プレースホルダー 2"/>
          <p:cNvSpPr>
            <a:spLocks noGrp="1"/>
          </p:cNvSpPr>
          <p:nvPr>
            <p:ph idx="1"/>
          </p:nvPr>
        </p:nvSpPr>
        <p:spPr>
          <a:xfrm>
            <a:off x="509072" y="1525846"/>
            <a:ext cx="8147248" cy="4853136"/>
          </a:xfrm>
        </p:spPr>
        <p:txBody>
          <a:bodyPr>
            <a:normAutofit/>
          </a:bodyPr>
          <a:lstStyle/>
          <a:p>
            <a:pPr>
              <a:lnSpc>
                <a:spcPct val="100000"/>
              </a:lnSpc>
              <a:buFont typeface="Wingdings" panose="05000000000000000000" pitchFamily="2" charset="2"/>
              <a:buChar char="l"/>
            </a:pPr>
            <a:r>
              <a:rPr kumimoji="1" lang="ja-JP" altLang="en-US" sz="2400" dirty="0"/>
              <a:t>委託型地域包括支援センター職員が、緊急対応を行われなければならない状況に突然遭遇した場合には、その場から区市町村職員に電話で相談をして分離等の決定を行うことがありうる。（</a:t>
            </a:r>
            <a:r>
              <a:rPr kumimoji="1" lang="ja-JP" altLang="en-US" sz="2400" u="sng" dirty="0">
                <a:solidFill>
                  <a:srgbClr val="FF0000"/>
                </a:solidFill>
              </a:rPr>
              <a:t>会議を待たない対応</a:t>
            </a:r>
            <a:r>
              <a:rPr kumimoji="1" lang="ja-JP" altLang="en-US" sz="2400" dirty="0"/>
              <a:t>）</a:t>
            </a:r>
            <a:endParaRPr kumimoji="1" lang="en-US" altLang="ja-JP" sz="2400" dirty="0"/>
          </a:p>
          <a:p>
            <a:pPr>
              <a:lnSpc>
                <a:spcPct val="100000"/>
              </a:lnSpc>
              <a:buFont typeface="Wingdings" panose="05000000000000000000" pitchFamily="2" charset="2"/>
              <a:buChar char="l"/>
            </a:pPr>
            <a:r>
              <a:rPr kumimoji="1" lang="ja-JP" altLang="en-US" sz="2400" dirty="0"/>
              <a:t>その場合でも、改めて、後からコアメンバー会議を行い、組織決定をして、記録を残しておく。</a:t>
            </a:r>
            <a:endParaRPr kumimoji="1" lang="en-US" altLang="ja-JP" sz="2400" dirty="0"/>
          </a:p>
          <a:p>
            <a:pPr marL="0" indent="0">
              <a:lnSpc>
                <a:spcPct val="100000"/>
              </a:lnSpc>
              <a:buNone/>
            </a:pPr>
            <a:r>
              <a:rPr lang="en-US" altLang="ja-JP" sz="2400" u="sng" dirty="0">
                <a:solidFill>
                  <a:srgbClr val="0000FF"/>
                </a:solidFill>
              </a:rPr>
              <a:t>※</a:t>
            </a:r>
            <a:r>
              <a:rPr lang="ja-JP" altLang="en-US" sz="2400" u="sng" dirty="0">
                <a:solidFill>
                  <a:srgbClr val="0000FF"/>
                </a:solidFill>
              </a:rPr>
              <a:t>緊急対応を行う可能性が高い事案については、区市町村職員も同行した訪問調査が望ましい。</a:t>
            </a:r>
            <a:endParaRPr lang="en-US" altLang="ja-JP" sz="2400" u="sng" dirty="0">
              <a:solidFill>
                <a:srgbClr val="0000FF"/>
              </a:solidFill>
            </a:endParaRPr>
          </a:p>
          <a:p>
            <a:pPr>
              <a:lnSpc>
                <a:spcPct val="100000"/>
              </a:lnSpc>
              <a:buFont typeface="Wingdings" panose="05000000000000000000" pitchFamily="2" charset="2"/>
              <a:buChar char="l"/>
            </a:pPr>
            <a:r>
              <a:rPr kumimoji="1" lang="ja-JP" altLang="en-US" sz="2400" dirty="0"/>
              <a:t>担当部局管理職が虐待の有無や緊急対応の決定に納得できない場合には、コアメンバー会議に出席することが原則。（</a:t>
            </a:r>
            <a:r>
              <a:rPr kumimoji="1" lang="ja-JP" altLang="en-US" sz="2400" u="sng" dirty="0">
                <a:solidFill>
                  <a:srgbClr val="FF0000"/>
                </a:solidFill>
              </a:rPr>
              <a:t>会議に出ない人が、会議の決定をひっくり返すことが無いように</a:t>
            </a:r>
            <a:r>
              <a:rPr kumimoji="1" lang="ja-JP" altLang="en-US" sz="2400" dirty="0"/>
              <a:t>）</a:t>
            </a:r>
          </a:p>
        </p:txBody>
      </p:sp>
      <p:sp>
        <p:nvSpPr>
          <p:cNvPr id="4" name="スライド番号プレースホルダー 3"/>
          <p:cNvSpPr>
            <a:spLocks noGrp="1"/>
          </p:cNvSpPr>
          <p:nvPr>
            <p:ph type="sldNum" sz="quarter" idx="12"/>
          </p:nvPr>
        </p:nvSpPr>
        <p:spPr>
          <a:xfrm>
            <a:off x="6522720" y="635677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rPr>
              <a:t>15</a:t>
            </a:r>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680640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1772816"/>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緊急対応と</a:t>
            </a:r>
            <a:endParaRPr lang="en-US" altLang="ja-JP" sz="4400" dirty="0">
              <a:solidFill>
                <a:srgbClr val="0000FF"/>
              </a:solidFill>
            </a:endParaRPr>
          </a:p>
          <a:p>
            <a:pPr algn="ctr" fontAlgn="auto">
              <a:spcAft>
                <a:spcPts val="0"/>
              </a:spcAft>
            </a:pPr>
            <a:r>
              <a:rPr lang="ja-JP" altLang="en-US" sz="4400" dirty="0">
                <a:solidFill>
                  <a:srgbClr val="0000FF"/>
                </a:solidFill>
              </a:rPr>
              <a:t>さらなるアセスメントの段階</a:t>
            </a:r>
          </a:p>
        </p:txBody>
      </p:sp>
      <p:sp>
        <p:nvSpPr>
          <p:cNvPr id="3" name="スライド番号プレースホルダー 2"/>
          <p:cNvSpPr>
            <a:spLocks noGrp="1"/>
          </p:cNvSpPr>
          <p:nvPr>
            <p:ph type="sldNum" sz="quarter" idx="12"/>
          </p:nvPr>
        </p:nvSpPr>
        <p:spPr/>
        <p:txBody>
          <a:bodyPr/>
          <a:lstStyle/>
          <a:p>
            <a:pPr>
              <a:defRPr/>
            </a:pPr>
            <a:r>
              <a:rPr lang="en-US" altLang="ja-JP" dirty="0"/>
              <a:t>16</a:t>
            </a:r>
            <a:endParaRPr lang="ja-JP" altLang="en-US" dirty="0"/>
          </a:p>
        </p:txBody>
      </p:sp>
    </p:spTree>
    <p:extLst>
      <p:ext uri="{BB962C8B-B14F-4D97-AF65-F5344CB8AC3E}">
        <p14:creationId xmlns:p14="http://schemas.microsoft.com/office/powerpoint/2010/main" val="251052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6321728" y="983065"/>
            <a:ext cx="2733675" cy="3677083"/>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srgbClr val="FF0000"/>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7" name="角丸四角形 26"/>
          <p:cNvSpPr/>
          <p:nvPr/>
        </p:nvSpPr>
        <p:spPr>
          <a:xfrm>
            <a:off x="150813" y="1065689"/>
            <a:ext cx="2729892" cy="3594459"/>
          </a:xfrm>
          <a:prstGeom prst="roundRect">
            <a:avLst/>
          </a:prstGeom>
          <a:noFill/>
          <a:ln w="508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20" name="テキスト ボックス 19"/>
          <p:cNvSpPr txBox="1">
            <a:spLocks noChangeArrowheads="1"/>
          </p:cNvSpPr>
          <p:nvPr/>
        </p:nvSpPr>
        <p:spPr bwMode="auto">
          <a:xfrm>
            <a:off x="6444208" y="1312565"/>
            <a:ext cx="2484000" cy="1008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rPr>
              <a:t>玄関の呼び鈴がならず、外鍵がかけられ、電話を使わせない状況</a:t>
            </a:r>
          </a:p>
        </p:txBody>
      </p:sp>
      <p:sp>
        <p:nvSpPr>
          <p:cNvPr id="21" name="テキスト ボックス 20"/>
          <p:cNvSpPr txBox="1">
            <a:spLocks noChangeArrowheads="1"/>
          </p:cNvSpPr>
          <p:nvPr/>
        </p:nvSpPr>
        <p:spPr bwMode="auto">
          <a:xfrm>
            <a:off x="6444208" y="2437405"/>
            <a:ext cx="2484000" cy="900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rPr>
              <a:t>高齢者が長男を怖がっており、支援者と話すことをためらった</a:t>
            </a:r>
          </a:p>
        </p:txBody>
      </p:sp>
      <p:sp>
        <p:nvSpPr>
          <p:cNvPr id="19" name="角丸四角形 18"/>
          <p:cNvSpPr/>
          <p:nvPr/>
        </p:nvSpPr>
        <p:spPr>
          <a:xfrm>
            <a:off x="3429000" y="997153"/>
            <a:ext cx="2340000" cy="3085897"/>
          </a:xfrm>
          <a:prstGeom prst="roundRect">
            <a:avLst/>
          </a:prstGeom>
          <a:ln w="57150">
            <a:solidFill>
              <a:srgbClr val="33CC33"/>
            </a:solidFill>
          </a:ln>
        </p:spPr>
        <p:style>
          <a:lnRef idx="2">
            <a:schemeClr val="accent3"/>
          </a:lnRef>
          <a:fillRef idx="1">
            <a:schemeClr val="lt1"/>
          </a:fillRef>
          <a:effectRef idx="0">
            <a:schemeClr val="accent3"/>
          </a:effectRef>
          <a:fontRef idx="minor">
            <a:schemeClr val="dk1"/>
          </a:fontRef>
        </p:style>
        <p:txBody>
          <a:bodyPr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長男が高齢者を閉じ込めている</a:t>
            </a:r>
            <a:endParaRPr kumimoji="1" lang="en-US" altLang="ja-JP" sz="11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必要な医療・介護サービスを受けさせていない</a:t>
            </a:r>
            <a:endParaRPr kumimoji="1" lang="en-US" altLang="ja-JP"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怒鳴っている</a:t>
            </a:r>
            <a:endParaRPr kumimoji="1" lang="en-US" altLang="ja-JP" sz="2200"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endParaRPr>
          </a:p>
        </p:txBody>
      </p:sp>
      <p:sp>
        <p:nvSpPr>
          <p:cNvPr id="98321" name="テキスト ボックス 13"/>
          <p:cNvSpPr txBox="1">
            <a:spLocks noChangeArrowheads="1"/>
          </p:cNvSpPr>
          <p:nvPr/>
        </p:nvSpPr>
        <p:spPr bwMode="auto">
          <a:xfrm>
            <a:off x="3429000" y="573926"/>
            <a:ext cx="2154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☆把握している事実</a:t>
            </a:r>
          </a:p>
        </p:txBody>
      </p:sp>
      <p:sp>
        <p:nvSpPr>
          <p:cNvPr id="2" name="テキスト ボックス 1"/>
          <p:cNvSpPr txBox="1"/>
          <p:nvPr/>
        </p:nvSpPr>
        <p:spPr>
          <a:xfrm>
            <a:off x="971600" y="23193"/>
            <a:ext cx="7488832"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背景・要因をつかみ、リスクを予測する</a:t>
            </a:r>
          </a:p>
        </p:txBody>
      </p:sp>
      <p:sp>
        <p:nvSpPr>
          <p:cNvPr id="23" name="テキスト ボックス 22"/>
          <p:cNvSpPr txBox="1">
            <a:spLocks noChangeArrowheads="1"/>
          </p:cNvSpPr>
          <p:nvPr/>
        </p:nvSpPr>
        <p:spPr bwMode="auto">
          <a:xfrm>
            <a:off x="6444208" y="3537104"/>
            <a:ext cx="2484000" cy="828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rPr>
              <a:t>長男が支援者に対して当初は拒否的であった</a:t>
            </a:r>
          </a:p>
        </p:txBody>
      </p:sp>
      <p:sp>
        <p:nvSpPr>
          <p:cNvPr id="25" name="円形吹き出し 24"/>
          <p:cNvSpPr/>
          <p:nvPr/>
        </p:nvSpPr>
        <p:spPr>
          <a:xfrm>
            <a:off x="231968" y="4798147"/>
            <a:ext cx="3384376" cy="1500068"/>
          </a:xfrm>
          <a:prstGeom prst="wedgeEllipseCallout">
            <a:avLst>
              <a:gd name="adj1" fmla="val -43156"/>
              <a:gd name="adj2" fmla="val -5702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①必要な緊急対応をしながら、虐待を引き起こしている背景や要因をさらに把握する</a:t>
            </a:r>
          </a:p>
        </p:txBody>
      </p:sp>
      <p:sp>
        <p:nvSpPr>
          <p:cNvPr id="3" name="円形吹き出し 2"/>
          <p:cNvSpPr/>
          <p:nvPr/>
        </p:nvSpPr>
        <p:spPr>
          <a:xfrm>
            <a:off x="3616344" y="4368067"/>
            <a:ext cx="2716658" cy="1642253"/>
          </a:xfrm>
          <a:prstGeom prst="wedgeEllipseCallout">
            <a:avLst>
              <a:gd name="adj1" fmla="val -37010"/>
              <a:gd name="adj2" fmla="val -6122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②背景・要因を明らかにするためにも、事実確認の継続や丁寧な聞き取りが必要</a:t>
            </a:r>
          </a:p>
        </p:txBody>
      </p:sp>
      <p:sp>
        <p:nvSpPr>
          <p:cNvPr id="31" name="テキスト ボックス 30"/>
          <p:cNvSpPr txBox="1">
            <a:spLocks noChangeArrowheads="1"/>
          </p:cNvSpPr>
          <p:nvPr/>
        </p:nvSpPr>
        <p:spPr bwMode="auto">
          <a:xfrm>
            <a:off x="292099" y="1276827"/>
            <a:ext cx="2484000" cy="64800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rPr>
              <a:t>高齢者に軽度認知症と思われる症状がある</a:t>
            </a:r>
            <a:endParaRPr kumimoji="1" lang="ja-JP" altLang="en-US"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endParaRPr>
          </a:p>
        </p:txBody>
      </p:sp>
      <p:sp>
        <p:nvSpPr>
          <p:cNvPr id="33" name="テキスト ボックス 32"/>
          <p:cNvSpPr txBox="1">
            <a:spLocks noChangeArrowheads="1"/>
          </p:cNvSpPr>
          <p:nvPr/>
        </p:nvSpPr>
        <p:spPr bwMode="auto">
          <a:xfrm>
            <a:off x="292099" y="2774670"/>
            <a:ext cx="2484000" cy="646331"/>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rPr>
              <a:t>二人きりの生活と孤立した介護</a:t>
            </a:r>
          </a:p>
        </p:txBody>
      </p:sp>
      <p:sp>
        <p:nvSpPr>
          <p:cNvPr id="35" name="テキスト ボックス 34"/>
          <p:cNvSpPr txBox="1">
            <a:spLocks noChangeArrowheads="1"/>
          </p:cNvSpPr>
          <p:nvPr/>
        </p:nvSpPr>
        <p:spPr bwMode="auto">
          <a:xfrm>
            <a:off x="292099" y="3550310"/>
            <a:ext cx="2484000" cy="923330"/>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メイリオ" panose="020B0604030504040204" pitchFamily="50" charset="-128"/>
                <a:cs typeface="+mn-cs"/>
              </a:rPr>
              <a:t>介護や認知症医療への偏った情報に基づく誤解</a:t>
            </a:r>
          </a:p>
        </p:txBody>
      </p:sp>
      <p:sp>
        <p:nvSpPr>
          <p:cNvPr id="26" name="テキスト ボックス 13"/>
          <p:cNvSpPr txBox="1">
            <a:spLocks noChangeArrowheads="1"/>
          </p:cNvSpPr>
          <p:nvPr/>
        </p:nvSpPr>
        <p:spPr bwMode="auto">
          <a:xfrm>
            <a:off x="395536" y="581337"/>
            <a:ext cx="14638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☆背景・要因</a:t>
            </a:r>
          </a:p>
        </p:txBody>
      </p:sp>
      <p:sp>
        <p:nvSpPr>
          <p:cNvPr id="29" name="テキスト ボックス 13"/>
          <p:cNvSpPr txBox="1">
            <a:spLocks noChangeArrowheads="1"/>
          </p:cNvSpPr>
          <p:nvPr/>
        </p:nvSpPr>
        <p:spPr bwMode="auto">
          <a:xfrm>
            <a:off x="6318756" y="568954"/>
            <a:ext cx="2736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☆生じている事態・サイン</a:t>
            </a:r>
          </a:p>
        </p:txBody>
      </p:sp>
      <p:sp>
        <p:nvSpPr>
          <p:cNvPr id="30" name="テキスト ボックス 29"/>
          <p:cNvSpPr txBox="1">
            <a:spLocks noChangeArrowheads="1"/>
          </p:cNvSpPr>
          <p:nvPr/>
        </p:nvSpPr>
        <p:spPr bwMode="auto">
          <a:xfrm>
            <a:off x="292099" y="2025748"/>
            <a:ext cx="2484000" cy="646331"/>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rPr>
              <a:t>多額の消費者被害にあった</a:t>
            </a:r>
            <a:endParaRPr kumimoji="1" lang="ja-JP" altLang="en-US" sz="700" b="0" i="0" u="none" strike="noStrike" kern="1200" cap="none" spc="0" normalizeH="0" baseline="0" noProof="0" dirty="0">
              <a:ln>
                <a:noFill/>
              </a:ln>
              <a:solidFill>
                <a:srgbClr val="000000"/>
              </a:solidFill>
              <a:effectLst/>
              <a:uLnTx/>
              <a:uFillTx/>
              <a:latin typeface="ＭＳ Ｐゴシック" panose="020B0600070205080204" pitchFamily="50" charset="-128"/>
              <a:ea typeface="メイリオ" panose="020B0604030504040204" pitchFamily="50" charset="-128"/>
              <a:cs typeface="+mn-cs"/>
            </a:endParaRPr>
          </a:p>
        </p:txBody>
      </p:sp>
      <p:sp>
        <p:nvSpPr>
          <p:cNvPr id="32" name="円形吹き出し 31"/>
          <p:cNvSpPr/>
          <p:nvPr/>
        </p:nvSpPr>
        <p:spPr>
          <a:xfrm>
            <a:off x="6423129" y="4741891"/>
            <a:ext cx="2582762" cy="1642253"/>
          </a:xfrm>
          <a:prstGeom prst="wedgeEllipseCallout">
            <a:avLst>
              <a:gd name="adj1" fmla="val -46579"/>
              <a:gd name="adj2" fmla="val -537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③これらを把握・分析しつつ、今後予測される事態を考える</a:t>
            </a:r>
          </a:p>
        </p:txBody>
      </p:sp>
      <p:sp>
        <p:nvSpPr>
          <p:cNvPr id="34" name="左矢印 33"/>
          <p:cNvSpPr/>
          <p:nvPr/>
        </p:nvSpPr>
        <p:spPr>
          <a:xfrm>
            <a:off x="236790" y="6306946"/>
            <a:ext cx="8583682" cy="506430"/>
          </a:xfrm>
          <a:prstGeom prst="lef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事実確認の手順</a:t>
            </a:r>
          </a:p>
        </p:txBody>
      </p:sp>
      <p:sp>
        <p:nvSpPr>
          <p:cNvPr id="4" name="スライド番号プレースホルダー 3">
            <a:extLst>
              <a:ext uri="{FF2B5EF4-FFF2-40B4-BE49-F238E27FC236}">
                <a16:creationId xmlns:a16="http://schemas.microsoft.com/office/drawing/2014/main" id="{35EEEE8F-9DC0-42F1-895D-70BB088EF974}"/>
              </a:ext>
            </a:extLst>
          </p:cNvPr>
          <p:cNvSpPr>
            <a:spLocks noGrp="1"/>
          </p:cNvSpPr>
          <p:nvPr>
            <p:ph type="sldNum" sz="quarter" idx="12"/>
          </p:nvPr>
        </p:nvSpPr>
        <p:spPr>
          <a:xfrm>
            <a:off x="6950723" y="6416920"/>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17</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482258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8321"/>
                                        </p:tgtEl>
                                        <p:attrNameLst>
                                          <p:attrName>style.visibility</p:attrName>
                                        </p:attrNameLst>
                                      </p:cBhvr>
                                      <p:to>
                                        <p:strVal val="visible"/>
                                      </p:to>
                                    </p:set>
                                    <p:anim calcmode="lin" valueType="num">
                                      <p:cBhvr additive="base">
                                        <p:cTn id="34" dur="500" fill="hold"/>
                                        <p:tgtEl>
                                          <p:spTgt spid="98321"/>
                                        </p:tgtEl>
                                        <p:attrNameLst>
                                          <p:attrName>ppt_x</p:attrName>
                                        </p:attrNameLst>
                                      </p:cBhvr>
                                      <p:tavLst>
                                        <p:tav tm="0">
                                          <p:val>
                                            <p:strVal val="#ppt_x"/>
                                          </p:val>
                                        </p:tav>
                                        <p:tav tm="100000">
                                          <p:val>
                                            <p:strVal val="#ppt_x"/>
                                          </p:val>
                                        </p:tav>
                                      </p:tavLst>
                                    </p:anim>
                                    <p:anim calcmode="lin" valueType="num">
                                      <p:cBhvr additive="base">
                                        <p:cTn id="35" dur="500" fill="hold"/>
                                        <p:tgtEl>
                                          <p:spTgt spid="9832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ppt_x"/>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randombar(horizontal)">
                                      <p:cBhvr>
                                        <p:cTn id="75" dur="500"/>
                                        <p:tgtEl>
                                          <p:spTgt spid="3"/>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randombar(horizontal)">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0" grpId="0" animBg="1"/>
      <p:bldP spid="21" grpId="0" animBg="1"/>
      <p:bldP spid="19" grpId="0" animBg="1"/>
      <p:bldP spid="98321" grpId="0"/>
      <p:bldP spid="23" grpId="0" animBg="1"/>
      <p:bldP spid="25" grpId="0" animBg="1"/>
      <p:bldP spid="3" grpId="0" animBg="1"/>
      <p:bldP spid="31" grpId="0" animBg="1"/>
      <p:bldP spid="33" grpId="0" animBg="1"/>
      <p:bldP spid="35" grpId="0" animBg="1"/>
      <p:bldP spid="26" grpId="0"/>
      <p:bldP spid="29" grpId="0"/>
      <p:bldP spid="30" grpId="0" animBg="1"/>
      <p:bldP spid="3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323528" y="141554"/>
            <a:ext cx="8496944" cy="648072"/>
          </a:xfrm>
        </p:spPr>
        <p:txBody>
          <a:bodyPr>
            <a:noAutofit/>
          </a:bodyPr>
          <a:lstStyle/>
          <a:p>
            <a:pPr algn="ctr"/>
            <a:r>
              <a:rPr kumimoji="1" lang="ja-JP" altLang="en-US" sz="2800" dirty="0">
                <a:solidFill>
                  <a:srgbClr val="0000FF"/>
                </a:solidFill>
              </a:rPr>
              <a:t>高齢者虐待を引き起こす背景・因子と考えられるもの①</a:t>
            </a:r>
          </a:p>
        </p:txBody>
      </p:sp>
      <p:sp>
        <p:nvSpPr>
          <p:cNvPr id="2" name="スライド番号プレースホルダー 1"/>
          <p:cNvSpPr>
            <a:spLocks noGrp="1"/>
          </p:cNvSpPr>
          <p:nvPr>
            <p:ph type="sldNum" sz="quarter" idx="12"/>
          </p:nvPr>
        </p:nvSpPr>
        <p:spPr>
          <a:xfrm>
            <a:off x="7010400" y="6492875"/>
            <a:ext cx="2133600" cy="365125"/>
          </a:xfrm>
        </p:spPr>
        <p:txBody>
          <a:bodyPr/>
          <a:lstStyle/>
          <a:p>
            <a:pPr>
              <a:defRPr/>
            </a:pPr>
            <a:r>
              <a:rPr lang="en-US" altLang="ja-JP" dirty="0"/>
              <a:t>18</a:t>
            </a:r>
          </a:p>
        </p:txBody>
      </p:sp>
      <p:graphicFrame>
        <p:nvGraphicFramePr>
          <p:cNvPr id="8" name="表 7"/>
          <p:cNvGraphicFramePr>
            <a:graphicFrameLocks noGrp="1"/>
          </p:cNvGraphicFramePr>
          <p:nvPr>
            <p:extLst>
              <p:ext uri="{D42A27DB-BD31-4B8C-83A1-F6EECF244321}">
                <p14:modId xmlns:p14="http://schemas.microsoft.com/office/powerpoint/2010/main" val="2038398657"/>
              </p:ext>
            </p:extLst>
          </p:nvPr>
        </p:nvGraphicFramePr>
        <p:xfrm>
          <a:off x="323528" y="789626"/>
          <a:ext cx="8604957" cy="5630089"/>
        </p:xfrm>
        <a:graphic>
          <a:graphicData uri="http://schemas.openxmlformats.org/drawingml/2006/table">
            <a:tbl>
              <a:tblPr firstRow="1" firstCol="1" bandRow="1"/>
              <a:tblGrid>
                <a:gridCol w="468053">
                  <a:extLst>
                    <a:ext uri="{9D8B030D-6E8A-4147-A177-3AD203B41FA5}">
                      <a16:colId xmlns:a16="http://schemas.microsoft.com/office/drawing/2014/main" val="4080482640"/>
                    </a:ext>
                  </a:extLst>
                </a:gridCol>
                <a:gridCol w="3456384">
                  <a:extLst>
                    <a:ext uri="{9D8B030D-6E8A-4147-A177-3AD203B41FA5}">
                      <a16:colId xmlns:a16="http://schemas.microsoft.com/office/drawing/2014/main" val="3827877108"/>
                    </a:ext>
                  </a:extLst>
                </a:gridCol>
                <a:gridCol w="4680520">
                  <a:extLst>
                    <a:ext uri="{9D8B030D-6E8A-4147-A177-3AD203B41FA5}">
                      <a16:colId xmlns:a16="http://schemas.microsoft.com/office/drawing/2014/main" val="1791380813"/>
                    </a:ext>
                  </a:extLst>
                </a:gridCol>
              </a:tblGrid>
              <a:tr h="219155">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　目</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982347"/>
                  </a:ext>
                </a:extLst>
              </a:tr>
              <a:tr h="603241">
                <a:tc rowSpan="7">
                  <a:txBody>
                    <a:bodyPr/>
                    <a:lstStyle/>
                    <a:p>
                      <a:pPr marL="71755" marR="71755" algn="ctr">
                        <a:spcAft>
                          <a:spcPts val="0"/>
                        </a:spcAft>
                      </a:pP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a:t>
                      </a:r>
                      <a:r>
                        <a:rPr 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被虐待者</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の状況</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者の認知症の症状</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・ひとりで外出して戻れない</a:t>
                      </a:r>
                      <a:endParaRPr lang="ja-JP" sz="1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・興奮等</a:t>
                      </a:r>
                      <a:r>
                        <a:rPr lang="en-US"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BPSD</a:t>
                      </a:r>
                      <a:r>
                        <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rPr>
                        <a:t>の状態が顕著</a:t>
                      </a:r>
                      <a:endParaRPr lang="ja-JP" sz="14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2867701"/>
                  </a:ext>
                </a:extLst>
              </a:tr>
              <a:tr h="936104">
                <a:tc vMerge="1">
                  <a:txBody>
                    <a:bodyPr/>
                    <a:lstStyle/>
                    <a:p>
                      <a:endParaRPr kumimoji="1" lang="ja-JP" altLang="en-US"/>
                    </a:p>
                  </a:txBody>
                  <a:tcPr/>
                </a:tc>
                <a:tc>
                  <a:txBody>
                    <a:bodyPr/>
                    <a:lstStyle/>
                    <a:p>
                      <a:pPr algn="just">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のその他の身体的自立度の低さ</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・介護依存度の高さ</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（寝たきり、夜間たびたび介護が必要な状態等）</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・医療依存度の高さ（経管栄養や処置等）</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85924"/>
                  </a:ext>
                </a:extLst>
              </a:tr>
              <a:tr h="936104">
                <a:tc vMerge="1">
                  <a:txBody>
                    <a:bodyPr/>
                    <a:lstStyle/>
                    <a:p>
                      <a:endParaRPr kumimoji="1" lang="ja-JP" altLang="en-US"/>
                    </a:p>
                  </a:txBody>
                  <a:tcPr/>
                </a:tc>
                <a:tc>
                  <a:txBody>
                    <a:bodyPr/>
                    <a:lstStyle/>
                    <a:p>
                      <a:pPr algn="just">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a:t>
                      </a:r>
                      <a:r>
                        <a:rPr lang="ja-JP" sz="1600" u="sng"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精神障害</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（疑い含む）、高次脳機能障害、知的障害、認知機能の低下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・コミュニケーション機能の低下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・判断能力の低下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・金銭管理・財産管理能力等の低下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571828"/>
                  </a:ext>
                </a:extLst>
              </a:tr>
              <a:tr h="576064">
                <a:tc vMerge="1">
                  <a:txBody>
                    <a:bodyPr/>
                    <a:lstStyle/>
                    <a:p>
                      <a:endParaRPr kumimoji="1" lang="ja-JP" altLang="en-US"/>
                    </a:p>
                  </a:txBody>
                  <a:tcPr/>
                </a:tc>
                <a:tc>
                  <a:txBody>
                    <a:bodyPr/>
                    <a:lstStyle/>
                    <a:p>
                      <a:pPr algn="just">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者本人の性格や人格（に基づく言動）</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・性格的な偏り（こだわり）</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54768"/>
                  </a:ext>
                </a:extLst>
              </a:tr>
              <a:tr h="1095774">
                <a:tc vMerge="1">
                  <a:txBody>
                    <a:bodyPr/>
                    <a:lstStyle/>
                    <a:p>
                      <a:endParaRPr kumimoji="1" lang="ja-JP" altLang="en-US"/>
                    </a:p>
                  </a:txBody>
                  <a:tcPr/>
                </a:tc>
                <a:tc>
                  <a:txBody>
                    <a:bodyPr/>
                    <a:lstStyle/>
                    <a:p>
                      <a:pPr algn="just">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者の置かれている社会的状況等により、外部サービスの利用等介護に問題を生じている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・孤立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・経済的困窮（無年金等）</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・高齢者自身が支援への拒否感がある</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・セルフ・ネグレクト</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5417974"/>
                  </a:ext>
                </a:extLst>
              </a:tr>
              <a:tr h="632418">
                <a:tc vMerge="1">
                  <a:txBody>
                    <a:bodyPr/>
                    <a:lstStyle/>
                    <a:p>
                      <a:endParaRPr kumimoji="1" lang="ja-JP" altLang="en-US"/>
                    </a:p>
                  </a:txBody>
                  <a:tcPr/>
                </a:tc>
                <a:tc>
                  <a:txBody>
                    <a:bodyPr/>
                    <a:lstStyle/>
                    <a:p>
                      <a:pPr algn="just">
                        <a:spcAft>
                          <a:spcPts val="0"/>
                        </a:spcAft>
                      </a:pP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a:t>
                      </a:r>
                      <a:r>
                        <a:rPr lang="ja-JP" altLang="en-US"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の排泄行為に関する課題</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600"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ろう</a:t>
                      </a: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便</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・異性介助等</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621788"/>
                  </a:ext>
                </a:extLst>
              </a:tr>
              <a:tr h="576064">
                <a:tc vMerge="1">
                  <a:txBody>
                    <a:bodyPr/>
                    <a:lstStyle/>
                    <a:p>
                      <a:endParaRPr kumimoji="1" lang="ja-JP" altLang="en-US"/>
                    </a:p>
                  </a:txBody>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その他</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・暴力への慣れ、あきらめ</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・養護者に対する罪悪感</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222646"/>
                  </a:ext>
                </a:extLst>
              </a:tr>
            </a:tbl>
          </a:graphicData>
        </a:graphic>
      </p:graphicFrame>
      <p:sp>
        <p:nvSpPr>
          <p:cNvPr id="10" name="円形吹き出し 9"/>
          <p:cNvSpPr/>
          <p:nvPr/>
        </p:nvSpPr>
        <p:spPr>
          <a:xfrm>
            <a:off x="2123728" y="1988840"/>
            <a:ext cx="1656184" cy="648072"/>
          </a:xfrm>
          <a:prstGeom prst="wedgeEllipseCallout">
            <a:avLst>
              <a:gd name="adj1" fmla="val -40792"/>
              <a:gd name="adj2" fmla="val 51556"/>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0000FF"/>
                </a:solidFill>
              </a:rPr>
              <a:t>認知症とは　限らない</a:t>
            </a:r>
          </a:p>
        </p:txBody>
      </p:sp>
      <p:sp>
        <p:nvSpPr>
          <p:cNvPr id="6" name="テキスト ボックス 5">
            <a:extLst>
              <a:ext uri="{FF2B5EF4-FFF2-40B4-BE49-F238E27FC236}">
                <a16:creationId xmlns:a16="http://schemas.microsoft.com/office/drawing/2014/main" id="{A61189CC-E035-4421-B4BE-51E2BEEB1C16}"/>
              </a:ext>
            </a:extLst>
          </p:cNvPr>
          <p:cNvSpPr txBox="1"/>
          <p:nvPr/>
        </p:nvSpPr>
        <p:spPr>
          <a:xfrm>
            <a:off x="4955311" y="6481751"/>
            <a:ext cx="3865161"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（「お役立ち帳 改訂版」ｐ</a:t>
            </a:r>
            <a:r>
              <a:rPr kumimoji="1" lang="en-US" altLang="ja-JP" sz="1400" dirty="0">
                <a:latin typeface="BIZ UDゴシック" panose="020B0400000000000000" pitchFamily="49" charset="-128"/>
                <a:ea typeface="BIZ UDゴシック" panose="020B0400000000000000" pitchFamily="49" charset="-128"/>
              </a:rPr>
              <a:t>54</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一部改変）</a:t>
            </a:r>
          </a:p>
        </p:txBody>
      </p:sp>
    </p:spTree>
    <p:extLst>
      <p:ext uri="{BB962C8B-B14F-4D97-AF65-F5344CB8AC3E}">
        <p14:creationId xmlns:p14="http://schemas.microsoft.com/office/powerpoint/2010/main" val="8308277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8457" y="6516321"/>
            <a:ext cx="2133600" cy="365125"/>
          </a:xfrm>
        </p:spPr>
        <p:txBody>
          <a:bodyPr/>
          <a:lstStyle/>
          <a:p>
            <a:pPr>
              <a:defRPr/>
            </a:pPr>
            <a:r>
              <a:rPr lang="en-US" altLang="ja-JP" dirty="0"/>
              <a:t>19</a:t>
            </a:r>
            <a:endParaRPr lang="ja-JP" altLang="en-US" dirty="0"/>
          </a:p>
        </p:txBody>
      </p:sp>
      <p:sp>
        <p:nvSpPr>
          <p:cNvPr id="5" name="タイトル 2"/>
          <p:cNvSpPr txBox="1">
            <a:spLocks/>
          </p:cNvSpPr>
          <p:nvPr/>
        </p:nvSpPr>
        <p:spPr>
          <a:xfrm>
            <a:off x="397532" y="-129936"/>
            <a:ext cx="8280920" cy="6480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2800" dirty="0">
                <a:solidFill>
                  <a:srgbClr val="0000FF"/>
                </a:solidFill>
              </a:rPr>
              <a:t>高齢者虐待を引き起こす背景・因子と考えられるもの②</a:t>
            </a:r>
          </a:p>
        </p:txBody>
      </p:sp>
      <p:graphicFrame>
        <p:nvGraphicFramePr>
          <p:cNvPr id="7" name="表 6"/>
          <p:cNvGraphicFramePr>
            <a:graphicFrameLocks noGrp="1"/>
          </p:cNvGraphicFramePr>
          <p:nvPr>
            <p:extLst>
              <p:ext uri="{D42A27DB-BD31-4B8C-83A1-F6EECF244321}">
                <p14:modId xmlns:p14="http://schemas.microsoft.com/office/powerpoint/2010/main" val="3308907467"/>
              </p:ext>
            </p:extLst>
          </p:nvPr>
        </p:nvGraphicFramePr>
        <p:xfrm>
          <a:off x="287524" y="495622"/>
          <a:ext cx="8676964" cy="6034600"/>
        </p:xfrm>
        <a:graphic>
          <a:graphicData uri="http://schemas.openxmlformats.org/drawingml/2006/table">
            <a:tbl>
              <a:tblPr firstRow="1" firstCol="1" bandRow="1"/>
              <a:tblGrid>
                <a:gridCol w="540060">
                  <a:extLst>
                    <a:ext uri="{9D8B030D-6E8A-4147-A177-3AD203B41FA5}">
                      <a16:colId xmlns:a16="http://schemas.microsoft.com/office/drawing/2014/main" val="3198048146"/>
                    </a:ext>
                  </a:extLst>
                </a:gridCol>
                <a:gridCol w="3600400">
                  <a:extLst>
                    <a:ext uri="{9D8B030D-6E8A-4147-A177-3AD203B41FA5}">
                      <a16:colId xmlns:a16="http://schemas.microsoft.com/office/drawing/2014/main" val="3194368444"/>
                    </a:ext>
                  </a:extLst>
                </a:gridCol>
                <a:gridCol w="4536504">
                  <a:extLst>
                    <a:ext uri="{9D8B030D-6E8A-4147-A177-3AD203B41FA5}">
                      <a16:colId xmlns:a16="http://schemas.microsoft.com/office/drawing/2014/main" val="2958555491"/>
                    </a:ext>
                  </a:extLst>
                </a:gridCol>
              </a:tblGrid>
              <a:tr h="252841">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　目</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BIZ UDゴシック" panose="020B0400000000000000" pitchFamily="49" charset="-128"/>
                          <a:ea typeface="BIZ UDゴシック" panose="020B0400000000000000" pitchFamily="49" charset="-128"/>
                          <a:cs typeface="Times New Roman" panose="02020603050405020304" pitchFamily="18" charset="0"/>
                        </a:rPr>
                        <a:t>例</a:t>
                      </a:r>
                      <a:endPar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9957"/>
                  </a:ext>
                </a:extLst>
              </a:tr>
              <a:tr h="1517046">
                <a:tc rowSpan="5">
                  <a:txBody>
                    <a:bodyPr/>
                    <a:lstStyle/>
                    <a:p>
                      <a:pPr marL="71755" marR="71755" algn="ctr">
                        <a:spcAft>
                          <a:spcPts val="0"/>
                        </a:spcAft>
                      </a:pPr>
                      <a:r>
                        <a:rPr lang="ja-JP" sz="2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養護者</a:t>
                      </a:r>
                      <a:r>
                        <a:rPr lang="ja-JP" altLang="en-US" sz="2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（虐待者）</a:t>
                      </a:r>
                      <a:r>
                        <a:rPr lang="ja-JP" sz="2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側の要因</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者の介護疲れ・介護ストレス</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1661160" algn="r"/>
                        </a:tabLs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・過度な介護負担</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tabLst>
                          <a:tab pos="1661160" algn="r"/>
                        </a:tabLs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・排泄介助のストレス（</a:t>
                      </a:r>
                      <a:r>
                        <a:rPr lang="ja-JP" sz="1800" kern="100" dirty="0" err="1">
                          <a:effectLst/>
                          <a:latin typeface="BIZ UDゴシック" panose="020B0400000000000000" pitchFamily="49" charset="-128"/>
                          <a:ea typeface="BIZ UDゴシック" panose="020B0400000000000000" pitchFamily="49" charset="-128"/>
                          <a:cs typeface="Times New Roman" panose="02020603050405020304" pitchFamily="18" charset="0"/>
                        </a:rPr>
                        <a:t>ろう</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便・頻尿への対応等）</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tabLst>
                          <a:tab pos="1661160" algn="r"/>
                        </a:tabLs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・介護やケアを要する人が世帯に複数存在する状態</a:t>
                      </a: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003695"/>
                  </a:ext>
                </a:extLst>
              </a:tr>
              <a:tr h="758523">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者の障害・疾病</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・就労困難・無職・収入不安定</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・経済的困窮、経済的依存</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839980"/>
                  </a:ext>
                </a:extLst>
              </a:tr>
              <a:tr h="1247585">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者と</a:t>
                      </a: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者の虐待発生までの人間関係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・長年継続している暴力</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（暴力の世代間・家族間連鎖）</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・力関係の変化・逆転</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・過去からの人間関係の悪さ・希薄・孤立</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370000"/>
                  </a:ext>
                </a:extLst>
              </a:tr>
              <a:tr h="720080">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者の性格や人格（に基づく言動）</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・性格的な偏り（こだわり）</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・介護への一方的な思い込み</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767129"/>
                  </a:ext>
                </a:extLst>
              </a:tr>
              <a:tr h="1517046">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者の知識や情報の不足</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・認知症に関して無理解・知識不足</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・老化や障害に対する無理解</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・介護知識・技術への助言への拒否や消極的態度</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・介護等に関する技術の不足</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128270"/>
                  </a:ext>
                </a:extLst>
              </a:tr>
            </a:tbl>
          </a:graphicData>
        </a:graphic>
      </p:graphicFrame>
      <p:sp>
        <p:nvSpPr>
          <p:cNvPr id="6" name="テキスト ボックス 5">
            <a:extLst>
              <a:ext uri="{FF2B5EF4-FFF2-40B4-BE49-F238E27FC236}">
                <a16:creationId xmlns:a16="http://schemas.microsoft.com/office/drawing/2014/main" id="{E3B202ED-3B44-4008-A338-4EA6BC7E03C5}"/>
              </a:ext>
            </a:extLst>
          </p:cNvPr>
          <p:cNvSpPr txBox="1"/>
          <p:nvPr/>
        </p:nvSpPr>
        <p:spPr>
          <a:xfrm>
            <a:off x="4932040" y="6538835"/>
            <a:ext cx="3865161"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（「お役立ち帳 改訂版」ｐ</a:t>
            </a:r>
            <a:r>
              <a:rPr kumimoji="1" lang="en-US" altLang="ja-JP" sz="1400" dirty="0">
                <a:latin typeface="BIZ UDゴシック" panose="020B0400000000000000" pitchFamily="49" charset="-128"/>
                <a:ea typeface="BIZ UDゴシック" panose="020B0400000000000000" pitchFamily="49" charset="-128"/>
              </a:rPr>
              <a:t>54</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一部改変）</a:t>
            </a:r>
          </a:p>
        </p:txBody>
      </p:sp>
    </p:spTree>
    <p:extLst>
      <p:ext uri="{BB962C8B-B14F-4D97-AF65-F5344CB8AC3E}">
        <p14:creationId xmlns:p14="http://schemas.microsoft.com/office/powerpoint/2010/main" val="41075020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
        <p:nvSpPr>
          <p:cNvPr id="3" name="コンテンツ プレースホルダー 2"/>
          <p:cNvSpPr txBox="1">
            <a:spLocks/>
          </p:cNvSpPr>
          <p:nvPr/>
        </p:nvSpPr>
        <p:spPr>
          <a:xfrm>
            <a:off x="822959" y="1845734"/>
            <a:ext cx="7925505"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pPr>
            <a:r>
              <a:rPr lang="ja-JP" altLang="en-US" sz="2800" dirty="0"/>
              <a:t>①　演習事例の対応をワークシートを記入しながら</a:t>
            </a:r>
            <a:endParaRPr lang="en-US" altLang="ja-JP" sz="2800" dirty="0"/>
          </a:p>
          <a:p>
            <a:pPr marL="0" indent="0" fontAlgn="auto">
              <a:buFont typeface="Calibri" panose="020F0502020204030204" pitchFamily="34" charset="0"/>
              <a:buNone/>
            </a:pPr>
            <a:r>
              <a:rPr lang="ja-JP" altLang="en-US" sz="2800" dirty="0"/>
              <a:t>　　考えていく事で、虐待対応のプロセスを理解し身</a:t>
            </a:r>
            <a:endParaRPr lang="en-US" altLang="ja-JP" sz="2800" dirty="0"/>
          </a:p>
          <a:p>
            <a:pPr marL="0" indent="0" fontAlgn="auto">
              <a:buFont typeface="Calibri" panose="020F0502020204030204" pitchFamily="34" charset="0"/>
              <a:buNone/>
            </a:pPr>
            <a:r>
              <a:rPr lang="ja-JP" altLang="en-US" sz="2800" dirty="0"/>
              <a:t>　　につける。</a:t>
            </a:r>
            <a:endParaRPr lang="en-US" altLang="ja-JP" sz="2800" dirty="0"/>
          </a:p>
          <a:p>
            <a:pPr marL="0" indent="0" fontAlgn="auto">
              <a:buFont typeface="Calibri" panose="020F0502020204030204" pitchFamily="34" charset="0"/>
              <a:buNone/>
            </a:pPr>
            <a:r>
              <a:rPr lang="ja-JP" altLang="en-US" sz="2800" dirty="0"/>
              <a:t>②　ワークシートを活用することで、研修後も「今は</a:t>
            </a:r>
            <a:endParaRPr lang="en-US" altLang="ja-JP" sz="2800" dirty="0"/>
          </a:p>
          <a:p>
            <a:pPr marL="0" indent="0" fontAlgn="auto">
              <a:buFont typeface="Calibri" panose="020F0502020204030204" pitchFamily="34" charset="0"/>
              <a:buNone/>
            </a:pPr>
            <a:r>
              <a:rPr lang="ja-JP" altLang="en-US" sz="2800" dirty="0"/>
              <a:t>　　どのシートを記入する段階なのか」を意識できる</a:t>
            </a:r>
            <a:endParaRPr lang="en-US" altLang="ja-JP" sz="2800" dirty="0"/>
          </a:p>
          <a:p>
            <a:pPr marL="0" indent="0" fontAlgn="auto">
              <a:buFont typeface="Calibri" panose="020F0502020204030204" pitchFamily="34" charset="0"/>
              <a:buNone/>
            </a:pPr>
            <a:r>
              <a:rPr lang="ja-JP" altLang="en-US" sz="2800" dirty="0"/>
              <a:t>　　ようにする。</a:t>
            </a:r>
            <a:endParaRPr lang="en-US" altLang="ja-JP" sz="2800" dirty="0"/>
          </a:p>
          <a:p>
            <a:pPr marL="0" indent="0" fontAlgn="auto">
              <a:buFont typeface="Calibri" panose="020F0502020204030204" pitchFamily="34" charset="0"/>
              <a:buNone/>
            </a:pPr>
            <a:r>
              <a:rPr lang="ja-JP" altLang="en-US" sz="2800" dirty="0"/>
              <a:t>③　ワークを通して、対人援助の原点を再確認する。</a:t>
            </a:r>
            <a:endParaRPr lang="en-US" altLang="ja-JP" sz="2800" dirty="0"/>
          </a:p>
        </p:txBody>
      </p:sp>
      <p:sp>
        <p:nvSpPr>
          <p:cNvPr id="7" name="タイトル 6"/>
          <p:cNvSpPr txBox="1">
            <a:spLocks noGrp="1"/>
          </p:cNvSpPr>
          <p:nvPr>
            <p:ph type="title"/>
          </p:nvPr>
        </p:nvSpPr>
        <p:spPr>
          <a:xfrm>
            <a:off x="683568" y="941163"/>
            <a:ext cx="7543800" cy="615553"/>
          </a:xfrm>
          <a:prstGeom prst="rect">
            <a:avLst/>
          </a:prstGeom>
          <a:noFill/>
        </p:spPr>
        <p:txBody>
          <a:bodyPr wrap="square" rtlCol="0">
            <a:spAutoFit/>
          </a:bodyPr>
          <a:lstStyle/>
          <a:p>
            <a:pPr algn="ctr"/>
            <a:r>
              <a:rPr kumimoji="1" lang="ja-JP" altLang="en-US" sz="4000" dirty="0">
                <a:solidFill>
                  <a:srgbClr val="0000FF"/>
                </a:solidFill>
              </a:rPr>
              <a:t>演習の目的</a:t>
            </a:r>
          </a:p>
        </p:txBody>
      </p:sp>
      <p:sp>
        <p:nvSpPr>
          <p:cNvPr id="4" name="スライド番号プレースホルダー 3"/>
          <p:cNvSpPr>
            <a:spLocks noGrp="1"/>
          </p:cNvSpPr>
          <p:nvPr>
            <p:ph type="sldNum" sz="quarter" idx="12"/>
          </p:nvPr>
        </p:nvSpPr>
        <p:spPr/>
        <p:txBody>
          <a:bodyPr/>
          <a:lstStyle/>
          <a:p>
            <a:pPr>
              <a:defRPr/>
            </a:pPr>
            <a:fld id="{E3AD79E1-2AF9-433D-972E-3C7B19E3D5DC}" type="slidenum">
              <a:rPr lang="ja-JP" altLang="en-US" smtClean="0"/>
              <a:pPr>
                <a:defRPr/>
              </a:pPr>
              <a:t>2</a:t>
            </a:fld>
            <a:endParaRPr lang="ja-JP" altLang="en-US" dirty="0"/>
          </a:p>
        </p:txBody>
      </p:sp>
    </p:spTree>
    <p:extLst>
      <p:ext uri="{BB962C8B-B14F-4D97-AF65-F5344CB8AC3E}">
        <p14:creationId xmlns:p14="http://schemas.microsoft.com/office/powerpoint/2010/main" val="41200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pPr>
              <a:defRPr/>
            </a:pPr>
            <a:r>
              <a:rPr lang="en-US" altLang="ja-JP" dirty="0"/>
              <a:t>20</a:t>
            </a:r>
            <a:endParaRPr lang="ja-JP" altLang="en-US" dirty="0"/>
          </a:p>
        </p:txBody>
      </p:sp>
      <p:sp>
        <p:nvSpPr>
          <p:cNvPr id="5" name="タイトル 2"/>
          <p:cNvSpPr txBox="1">
            <a:spLocks/>
          </p:cNvSpPr>
          <p:nvPr/>
        </p:nvSpPr>
        <p:spPr>
          <a:xfrm>
            <a:off x="-54260" y="0"/>
            <a:ext cx="9252520" cy="6480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2800" dirty="0">
                <a:solidFill>
                  <a:srgbClr val="0000FF"/>
                </a:solidFill>
              </a:rPr>
              <a:t>高齢者虐待を引き起こす背景・因子と考えられるもの②（続き）</a:t>
            </a:r>
          </a:p>
        </p:txBody>
      </p:sp>
      <p:graphicFrame>
        <p:nvGraphicFramePr>
          <p:cNvPr id="8" name="表 7"/>
          <p:cNvGraphicFramePr>
            <a:graphicFrameLocks noGrp="1"/>
          </p:cNvGraphicFramePr>
          <p:nvPr>
            <p:extLst>
              <p:ext uri="{D42A27DB-BD31-4B8C-83A1-F6EECF244321}">
                <p14:modId xmlns:p14="http://schemas.microsoft.com/office/powerpoint/2010/main" val="1155210724"/>
              </p:ext>
            </p:extLst>
          </p:nvPr>
        </p:nvGraphicFramePr>
        <p:xfrm>
          <a:off x="107504" y="691644"/>
          <a:ext cx="8676964" cy="5722548"/>
        </p:xfrm>
        <a:graphic>
          <a:graphicData uri="http://schemas.openxmlformats.org/drawingml/2006/table">
            <a:tbl>
              <a:tblPr firstRow="1" firstCol="1" bandRow="1"/>
              <a:tblGrid>
                <a:gridCol w="412050">
                  <a:extLst>
                    <a:ext uri="{9D8B030D-6E8A-4147-A177-3AD203B41FA5}">
                      <a16:colId xmlns:a16="http://schemas.microsoft.com/office/drawing/2014/main" val="2962315097"/>
                    </a:ext>
                  </a:extLst>
                </a:gridCol>
                <a:gridCol w="4032448">
                  <a:extLst>
                    <a:ext uri="{9D8B030D-6E8A-4147-A177-3AD203B41FA5}">
                      <a16:colId xmlns:a16="http://schemas.microsoft.com/office/drawing/2014/main" val="3740587517"/>
                    </a:ext>
                  </a:extLst>
                </a:gridCol>
                <a:gridCol w="4232466">
                  <a:extLst>
                    <a:ext uri="{9D8B030D-6E8A-4147-A177-3AD203B41FA5}">
                      <a16:colId xmlns:a16="http://schemas.microsoft.com/office/drawing/2014/main" val="734708323"/>
                    </a:ext>
                  </a:extLst>
                </a:gridCol>
              </a:tblGrid>
              <a:tr h="252841">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380237"/>
                  </a:ext>
                </a:extLst>
              </a:tr>
              <a:tr h="595597">
                <a:tc rowSpan="8">
                  <a:txBody>
                    <a:bodyPr/>
                    <a:lstStyle/>
                    <a:p>
                      <a:pPr marL="71755" marR="71755" algn="ctr">
                        <a:spcAft>
                          <a:spcPts val="0"/>
                        </a:spcAft>
                      </a:pPr>
                      <a:r>
                        <a:rPr lang="ja-JP" sz="2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養護者</a:t>
                      </a:r>
                      <a:r>
                        <a:rPr lang="ja-JP" altLang="en-US" sz="2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（虐待者）</a:t>
                      </a:r>
                      <a:r>
                        <a:rPr lang="ja-JP" sz="20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側の要因</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者の精神状態が安定していない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・福祉利用等の手続きができない</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・精神的依存</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385218"/>
                  </a:ext>
                </a:extLst>
              </a:tr>
              <a:tr h="446703">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者の飲酒の影響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・アルコール依存症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6301570"/>
                  </a:ext>
                </a:extLst>
              </a:tr>
              <a:tr h="661512">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者の介護力の低下や不足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・老老介護、認認介護、単身介護、</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障老介護等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093323"/>
                  </a:ext>
                </a:extLst>
              </a:tr>
              <a:tr h="1224136">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者の理解力の不足や低下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・金銭管理能力の課題</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（浪費癖、使途不明の借金等）</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・社会資源・サービス等について</a:t>
                      </a: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誤解・無理解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87603"/>
                  </a:ext>
                </a:extLst>
              </a:tr>
              <a:tr h="576064">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者の孤立・補助介護者の不在等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・相談できる人がいない状態での介護</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・親族からの孤立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366618"/>
                  </a:ext>
                </a:extLst>
              </a:tr>
              <a:tr h="648072">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者の外部サービス利用への抵抗感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・支援拒否（生活保護費の受給申請や</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拒否等）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167757"/>
                  </a:ext>
                </a:extLst>
              </a:tr>
              <a:tr h="360040">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者の</a:t>
                      </a: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嗜癖・依存</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・ギャンブル依存、買物依存等</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971443"/>
                  </a:ext>
                </a:extLst>
              </a:tr>
              <a:tr h="936104">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養護</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者に対する「介護は家族がすべき」といった周囲の声、世間体に対するストレスやプレッシャー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・近隣からの孤立</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・高齢者・養護者に対する指導的言動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529864"/>
                  </a:ext>
                </a:extLst>
              </a:tr>
            </a:tbl>
          </a:graphicData>
        </a:graphic>
      </p:graphicFrame>
      <p:sp>
        <p:nvSpPr>
          <p:cNvPr id="6" name="テキスト ボックス 5">
            <a:extLst>
              <a:ext uri="{FF2B5EF4-FFF2-40B4-BE49-F238E27FC236}">
                <a16:creationId xmlns:a16="http://schemas.microsoft.com/office/drawing/2014/main" id="{0B94186F-8DD3-4C91-A007-9DEF5DC4C2E3}"/>
              </a:ext>
            </a:extLst>
          </p:cNvPr>
          <p:cNvSpPr txBox="1"/>
          <p:nvPr/>
        </p:nvSpPr>
        <p:spPr>
          <a:xfrm>
            <a:off x="4919307" y="6479501"/>
            <a:ext cx="3865161"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（「お役立ち帳 改訂版」ｐ</a:t>
            </a:r>
            <a:r>
              <a:rPr kumimoji="1" lang="en-US" altLang="ja-JP" sz="1400" dirty="0">
                <a:latin typeface="BIZ UDゴシック" panose="020B0400000000000000" pitchFamily="49" charset="-128"/>
                <a:ea typeface="BIZ UDゴシック" panose="020B0400000000000000" pitchFamily="49" charset="-128"/>
              </a:rPr>
              <a:t>54</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一部改変）</a:t>
            </a:r>
          </a:p>
        </p:txBody>
      </p:sp>
    </p:spTree>
    <p:extLst>
      <p:ext uri="{BB962C8B-B14F-4D97-AF65-F5344CB8AC3E}">
        <p14:creationId xmlns:p14="http://schemas.microsoft.com/office/powerpoint/2010/main" val="23445878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8494" y="6512658"/>
            <a:ext cx="2133600" cy="365125"/>
          </a:xfrm>
        </p:spPr>
        <p:txBody>
          <a:bodyPr/>
          <a:lstStyle/>
          <a:p>
            <a:pPr>
              <a:defRPr/>
            </a:pPr>
            <a:r>
              <a:rPr lang="en-US" altLang="ja-JP" dirty="0"/>
              <a:t>21</a:t>
            </a:r>
            <a:endParaRPr lang="ja-JP" altLang="en-US" dirty="0"/>
          </a:p>
        </p:txBody>
      </p:sp>
      <p:sp>
        <p:nvSpPr>
          <p:cNvPr id="5" name="タイトル 2"/>
          <p:cNvSpPr txBox="1">
            <a:spLocks/>
          </p:cNvSpPr>
          <p:nvPr/>
        </p:nvSpPr>
        <p:spPr>
          <a:xfrm>
            <a:off x="395536" y="44624"/>
            <a:ext cx="8280920" cy="6480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2800" dirty="0">
                <a:solidFill>
                  <a:srgbClr val="0000FF"/>
                </a:solidFill>
              </a:rPr>
              <a:t>高齢者虐待を引き起こす背景・因子と考えられるもの③</a:t>
            </a:r>
          </a:p>
        </p:txBody>
      </p:sp>
      <p:graphicFrame>
        <p:nvGraphicFramePr>
          <p:cNvPr id="10" name="表 9"/>
          <p:cNvGraphicFramePr>
            <a:graphicFrameLocks noGrp="1"/>
          </p:cNvGraphicFramePr>
          <p:nvPr>
            <p:extLst>
              <p:ext uri="{D42A27DB-BD31-4B8C-83A1-F6EECF244321}">
                <p14:modId xmlns:p14="http://schemas.microsoft.com/office/powerpoint/2010/main" val="1508812828"/>
              </p:ext>
            </p:extLst>
          </p:nvPr>
        </p:nvGraphicFramePr>
        <p:xfrm>
          <a:off x="218202" y="908720"/>
          <a:ext cx="8640960" cy="2003531"/>
        </p:xfrm>
        <a:graphic>
          <a:graphicData uri="http://schemas.openxmlformats.org/drawingml/2006/table">
            <a:tbl>
              <a:tblPr firstRow="1" firstCol="1" bandRow="1"/>
              <a:tblGrid>
                <a:gridCol w="792088">
                  <a:extLst>
                    <a:ext uri="{9D8B030D-6E8A-4147-A177-3AD203B41FA5}">
                      <a16:colId xmlns:a16="http://schemas.microsoft.com/office/drawing/2014/main" val="4140147805"/>
                    </a:ext>
                  </a:extLst>
                </a:gridCol>
                <a:gridCol w="3096344">
                  <a:extLst>
                    <a:ext uri="{9D8B030D-6E8A-4147-A177-3AD203B41FA5}">
                      <a16:colId xmlns:a16="http://schemas.microsoft.com/office/drawing/2014/main" val="1980353427"/>
                    </a:ext>
                  </a:extLst>
                </a:gridCol>
                <a:gridCol w="4752528">
                  <a:extLst>
                    <a:ext uri="{9D8B030D-6E8A-4147-A177-3AD203B41FA5}">
                      <a16:colId xmlns:a16="http://schemas.microsoft.com/office/drawing/2014/main" val="17706395"/>
                    </a:ext>
                  </a:extLst>
                </a:gridCol>
              </a:tblGrid>
              <a:tr h="333922">
                <a:tc>
                  <a:txBody>
                    <a:bodyPr/>
                    <a:lstStyle/>
                    <a:p>
                      <a:pPr algn="just">
                        <a:spcAft>
                          <a:spcPts val="0"/>
                        </a:spcAft>
                      </a:pPr>
                      <a:r>
                        <a:rPr 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054806"/>
                  </a:ext>
                </a:extLst>
              </a:tr>
              <a:tr h="1669609">
                <a:tc>
                  <a:txBody>
                    <a:bodyPr/>
                    <a:lstStyle/>
                    <a:p>
                      <a:pPr marL="71755" marR="71755" algn="just">
                        <a:spcAft>
                          <a:spcPts val="0"/>
                        </a:spcAft>
                      </a:pPr>
                      <a:r>
                        <a:rPr lang="ja-JP" alt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高齢者と養護者</a:t>
                      </a:r>
                      <a:endParaRPr lang="en-US" alt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71755" marR="71755" algn="just">
                        <a:spcAft>
                          <a:spcPts val="0"/>
                        </a:spcAft>
                      </a:pPr>
                      <a:r>
                        <a:rPr lang="ja-JP" altLang="en-US"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の関係性の因子</a:t>
                      </a:r>
                      <a:endParaRPr lang="ja-JP" sz="16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虐待発生までの人間関係</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・長年継続している暴力</a:t>
                      </a:r>
                    </a:p>
                    <a:p>
                      <a:pPr algn="just">
                        <a:spcAft>
                          <a:spcPts val="0"/>
                        </a:spcAft>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（暴力の世代間・家族間連鎖）</a:t>
                      </a:r>
                    </a:p>
                    <a:p>
                      <a:pPr algn="just">
                        <a:spcAft>
                          <a:spcPts val="0"/>
                        </a:spcAft>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・力関係の変化・逆転</a:t>
                      </a:r>
                    </a:p>
                    <a:p>
                      <a:pPr algn="just">
                        <a:spcAft>
                          <a:spcPts val="0"/>
                        </a:spcAft>
                      </a:pPr>
                      <a:r>
                        <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・過去からの人間関係の悪さ・希薄・孤立</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・経済的、精神的依存</a:t>
                      </a:r>
                      <a:endPar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29616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754697962"/>
              </p:ext>
            </p:extLst>
          </p:nvPr>
        </p:nvGraphicFramePr>
        <p:xfrm>
          <a:off x="234861" y="3256076"/>
          <a:ext cx="8674278" cy="3247269"/>
        </p:xfrm>
        <a:graphic>
          <a:graphicData uri="http://schemas.openxmlformats.org/drawingml/2006/table">
            <a:tbl>
              <a:tblPr firstRow="1" firstCol="1" bandRow="1"/>
              <a:tblGrid>
                <a:gridCol w="825406">
                  <a:extLst>
                    <a:ext uri="{9D8B030D-6E8A-4147-A177-3AD203B41FA5}">
                      <a16:colId xmlns:a16="http://schemas.microsoft.com/office/drawing/2014/main" val="804015569"/>
                    </a:ext>
                  </a:extLst>
                </a:gridCol>
                <a:gridCol w="3079685">
                  <a:extLst>
                    <a:ext uri="{9D8B030D-6E8A-4147-A177-3AD203B41FA5}">
                      <a16:colId xmlns:a16="http://schemas.microsoft.com/office/drawing/2014/main" val="2330592201"/>
                    </a:ext>
                  </a:extLst>
                </a:gridCol>
                <a:gridCol w="4769187">
                  <a:extLst>
                    <a:ext uri="{9D8B030D-6E8A-4147-A177-3AD203B41FA5}">
                      <a16:colId xmlns:a16="http://schemas.microsoft.com/office/drawing/2014/main" val="139780312"/>
                    </a:ext>
                  </a:extLst>
                </a:gridCol>
              </a:tblGrid>
              <a:tr h="299848">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　目</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BIZ UDゴシック" panose="020B0400000000000000" pitchFamily="49" charset="-128"/>
                          <a:ea typeface="BIZ UDゴシック" panose="020B0400000000000000" pitchFamily="49" charset="-128"/>
                          <a:cs typeface="Times New Roman" panose="02020603050405020304" pitchFamily="18" charset="0"/>
                        </a:rPr>
                        <a:t>例</a:t>
                      </a:r>
                      <a:endParaRPr lang="ja-JP" sz="16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89311"/>
                  </a:ext>
                </a:extLst>
              </a:tr>
              <a:tr h="299848">
                <a:tc rowSpan="4">
                  <a:txBody>
                    <a:bodyPr/>
                    <a:lstStyle/>
                    <a:p>
                      <a:pPr marL="71755" marR="71755" algn="just">
                        <a:spcAft>
                          <a:spcPts val="0"/>
                        </a:spcAft>
                      </a:pPr>
                      <a:r>
                        <a:rPr 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家族</a:t>
                      </a:r>
                      <a:r>
                        <a:rPr lang="ja-JP" altLang="en-US"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（世帯）</a:t>
                      </a:r>
                      <a:r>
                        <a:rPr 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の要因</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経済的困窮（経済的問題）</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・意図的な高齢者の財産・金銭の搾取や</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無断使用</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9177"/>
                  </a:ext>
                </a:extLst>
              </a:tr>
              <a:tr h="599695">
                <a:tc vMerge="1">
                  <a:txBody>
                    <a:bodyPr/>
                    <a:lstStyle/>
                    <a:p>
                      <a:endParaRPr kumimoji="1" lang="ja-JP" altLang="en-US"/>
                    </a:p>
                  </a:txBody>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家庭内の経済的利害関係（財産、相続）</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・関係の悪さ</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358796"/>
                  </a:ext>
                </a:extLst>
              </a:tr>
              <a:tr h="899543">
                <a:tc vMerge="1">
                  <a:txBody>
                    <a:bodyPr/>
                    <a:lstStyle/>
                    <a:p>
                      <a:endParaRPr kumimoji="1" lang="ja-JP" altLang="en-US"/>
                    </a:p>
                  </a:txBody>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家庭における養護者の他家族（虐待者以外）との関係の悪さほか家族関係の問題</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・世帯・家族間の折り合いの悪さ</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457804"/>
                  </a:ext>
                </a:extLst>
              </a:tr>
              <a:tr h="899543">
                <a:tc vMerge="1">
                  <a:txBody>
                    <a:bodyPr/>
                    <a:lstStyle/>
                    <a:p>
                      <a:endParaRPr kumimoji="1" lang="ja-JP" altLang="en-US"/>
                    </a:p>
                  </a:txBody>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（虐待者以外の）配偶者や家族・親族の無関心、無理解、非協力</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・主たる介護者以外の家族の認知症への</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無理解・介護に対する無関心</a:t>
                      </a:r>
                      <a:endParaRPr 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811942"/>
                  </a:ext>
                </a:extLst>
              </a:tr>
            </a:tbl>
          </a:graphicData>
        </a:graphic>
      </p:graphicFrame>
      <p:sp>
        <p:nvSpPr>
          <p:cNvPr id="6" name="テキスト ボックス 5">
            <a:extLst>
              <a:ext uri="{FF2B5EF4-FFF2-40B4-BE49-F238E27FC236}">
                <a16:creationId xmlns:a16="http://schemas.microsoft.com/office/drawing/2014/main" id="{0D922232-CD5C-4BD5-8631-A276988C5B9B}"/>
              </a:ext>
            </a:extLst>
          </p:cNvPr>
          <p:cNvSpPr txBox="1"/>
          <p:nvPr/>
        </p:nvSpPr>
        <p:spPr>
          <a:xfrm>
            <a:off x="4876856" y="6492221"/>
            <a:ext cx="3865161"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（「お役立ち帳 改訂版」ｐ</a:t>
            </a:r>
            <a:r>
              <a:rPr kumimoji="1" lang="en-US" altLang="ja-JP" sz="1400" dirty="0">
                <a:latin typeface="BIZ UDゴシック" panose="020B0400000000000000" pitchFamily="49" charset="-128"/>
                <a:ea typeface="BIZ UDゴシック" panose="020B0400000000000000" pitchFamily="49" charset="-128"/>
              </a:rPr>
              <a:t>54</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一部改変）</a:t>
            </a:r>
          </a:p>
        </p:txBody>
      </p:sp>
    </p:spTree>
    <p:extLst>
      <p:ext uri="{BB962C8B-B14F-4D97-AF65-F5344CB8AC3E}">
        <p14:creationId xmlns:p14="http://schemas.microsoft.com/office/powerpoint/2010/main" val="9501592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EA31B26-A632-4266-9516-ACC6255CCC55}"/>
              </a:ext>
            </a:extLst>
          </p:cNvPr>
          <p:cNvSpPr>
            <a:spLocks noGrp="1"/>
          </p:cNvSpPr>
          <p:nvPr>
            <p:ph type="sldNum" sz="quarter" idx="12"/>
          </p:nvPr>
        </p:nvSpPr>
        <p:spPr>
          <a:xfrm>
            <a:off x="6948264" y="6388916"/>
            <a:ext cx="2133600" cy="365125"/>
          </a:xfrm>
        </p:spPr>
        <p:txBody>
          <a:bodyPr/>
          <a:lstStyle/>
          <a:p>
            <a:pPr>
              <a:defRPr/>
            </a:pPr>
            <a:r>
              <a:rPr lang="en-US" altLang="ja-JP" dirty="0"/>
              <a:t>22</a:t>
            </a:r>
          </a:p>
        </p:txBody>
      </p:sp>
      <p:sp>
        <p:nvSpPr>
          <p:cNvPr id="5" name="タイトル 2">
            <a:extLst>
              <a:ext uri="{FF2B5EF4-FFF2-40B4-BE49-F238E27FC236}">
                <a16:creationId xmlns:a16="http://schemas.microsoft.com/office/drawing/2014/main" id="{F8BD58DE-C59B-45D0-9A5C-DDCDE70E16C6}"/>
              </a:ext>
            </a:extLst>
          </p:cNvPr>
          <p:cNvSpPr txBox="1">
            <a:spLocks/>
          </p:cNvSpPr>
          <p:nvPr/>
        </p:nvSpPr>
        <p:spPr>
          <a:xfrm>
            <a:off x="395536" y="44624"/>
            <a:ext cx="8280920" cy="64807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2800" dirty="0">
                <a:solidFill>
                  <a:srgbClr val="0000FF"/>
                </a:solidFill>
              </a:rPr>
              <a:t>高齢者虐待を引き起こす背景・因子と考えられるもの④</a:t>
            </a:r>
          </a:p>
        </p:txBody>
      </p:sp>
      <p:graphicFrame>
        <p:nvGraphicFramePr>
          <p:cNvPr id="6" name="表 5">
            <a:extLst>
              <a:ext uri="{FF2B5EF4-FFF2-40B4-BE49-F238E27FC236}">
                <a16:creationId xmlns:a16="http://schemas.microsoft.com/office/drawing/2014/main" id="{05B20E7A-9E51-45A6-B056-33367636C7AB}"/>
              </a:ext>
            </a:extLst>
          </p:cNvPr>
          <p:cNvGraphicFramePr>
            <a:graphicFrameLocks noGrp="1"/>
          </p:cNvGraphicFramePr>
          <p:nvPr>
            <p:extLst>
              <p:ext uri="{D42A27DB-BD31-4B8C-83A1-F6EECF244321}">
                <p14:modId xmlns:p14="http://schemas.microsoft.com/office/powerpoint/2010/main" val="1216090080"/>
              </p:ext>
            </p:extLst>
          </p:nvPr>
        </p:nvGraphicFramePr>
        <p:xfrm>
          <a:off x="179512" y="836712"/>
          <a:ext cx="8712968" cy="5519638"/>
        </p:xfrm>
        <a:graphic>
          <a:graphicData uri="http://schemas.openxmlformats.org/drawingml/2006/table">
            <a:tbl>
              <a:tblPr firstRow="1" firstCol="1" bandRow="1"/>
              <a:tblGrid>
                <a:gridCol w="607194">
                  <a:extLst>
                    <a:ext uri="{9D8B030D-6E8A-4147-A177-3AD203B41FA5}">
                      <a16:colId xmlns:a16="http://schemas.microsoft.com/office/drawing/2014/main" val="4288422973"/>
                    </a:ext>
                  </a:extLst>
                </a:gridCol>
                <a:gridCol w="3492876">
                  <a:extLst>
                    <a:ext uri="{9D8B030D-6E8A-4147-A177-3AD203B41FA5}">
                      <a16:colId xmlns:a16="http://schemas.microsoft.com/office/drawing/2014/main" val="3871917209"/>
                    </a:ext>
                  </a:extLst>
                </a:gridCol>
                <a:gridCol w="4612898">
                  <a:extLst>
                    <a:ext uri="{9D8B030D-6E8A-4147-A177-3AD203B41FA5}">
                      <a16:colId xmlns:a16="http://schemas.microsoft.com/office/drawing/2014/main" val="1555064125"/>
                    </a:ext>
                  </a:extLst>
                </a:gridCol>
              </a:tblGrid>
              <a:tr h="306647">
                <a:tc>
                  <a:txBody>
                    <a:bodyPr/>
                    <a:lstStyle/>
                    <a:p>
                      <a:pPr algn="just">
                        <a:spcAft>
                          <a:spcPts val="0"/>
                        </a:spcAft>
                      </a:pPr>
                      <a:r>
                        <a:rPr 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BIZ UDゴシック" panose="020B0400000000000000" pitchFamily="49" charset="-128"/>
                          <a:ea typeface="BIZ UDゴシック" panose="020B0400000000000000" pitchFamily="49" charset="-128"/>
                          <a:cs typeface="Times New Roman" panose="02020603050405020304" pitchFamily="18" charset="0"/>
                        </a:rPr>
                        <a:t>項　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kern="100">
                          <a:effectLst/>
                          <a:latin typeface="BIZ UDゴシック" panose="020B0400000000000000" pitchFamily="49" charset="-128"/>
                          <a:ea typeface="BIZ UDゴシック" panose="020B0400000000000000" pitchFamily="49" charset="-128"/>
                          <a:cs typeface="Times New Roman" panose="02020603050405020304" pitchFamily="18" charset="0"/>
                        </a:rPr>
                        <a:t>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365752"/>
                  </a:ext>
                </a:extLst>
              </a:tr>
              <a:tr h="2453172">
                <a:tc rowSpan="4">
                  <a:txBody>
                    <a:bodyPr/>
                    <a:lstStyle/>
                    <a:p>
                      <a:pPr marL="71755" marR="71755" algn="ctr">
                        <a:spcAft>
                          <a:spcPts val="0"/>
                        </a:spcAft>
                      </a:pPr>
                      <a:r>
                        <a:rPr lang="ja-JP" sz="18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その他</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関係機関の因子</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（ケアサービスの不足、ミスマッチ等のマネジメントの問題）</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・世帯のライフスタイルに対する先入観</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・個別性を無視したニーズ設定</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・高齢者ではなく家族の意思・意向のみを</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重視したサービス提供</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・かかりつけ医の不在</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（不適切な多剤併用等を含む）</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・高齢者虐待防止等に関する知識不足、</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虐待の容認、あきらめ等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527097"/>
                  </a:ext>
                </a:extLst>
              </a:tr>
              <a:tr h="613293">
                <a:tc vMerge="1">
                  <a:txBody>
                    <a:bodyPr/>
                    <a:lstStyle/>
                    <a:p>
                      <a:endParaRPr kumimoji="1" lang="ja-JP" altLang="en-US"/>
                    </a:p>
                  </a:txBody>
                  <a:tcPr/>
                </a:tc>
                <a:tc>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制度関係の因子</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・高齢者や養護者にとって理解しにくい</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説明（疾病やサービス内容等）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04717"/>
                  </a:ext>
                </a:extLst>
              </a:tr>
              <a:tr h="919940">
                <a:tc vMerge="1">
                  <a:txBody>
                    <a:bodyPr/>
                    <a:lstStyle/>
                    <a:p>
                      <a:endParaRPr kumimoji="1" lang="ja-JP" altLang="en-US"/>
                    </a:p>
                  </a:txBody>
                  <a:tcPr/>
                </a:tc>
                <a:tc rowSpan="2">
                  <a:txBody>
                    <a:bodyPr/>
                    <a:lstStyle/>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地域の因子</a:t>
                      </a:r>
                      <a:endPar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・住環境の課題</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（家屋の老朽化、狭すぎる住環境、人通り</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の少ない環境等）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6092582"/>
                  </a:ext>
                </a:extLst>
              </a:tr>
              <a:tr h="122658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・近隣住民の認知症についての無理解・</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介護に対する無関心</a:t>
                      </a:r>
                    </a:p>
                    <a:p>
                      <a:pPr algn="just">
                        <a:spcAft>
                          <a:spcPts val="0"/>
                        </a:spcAft>
                      </a:pP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・近隣住民の高齢者虐待防止等に関する</a:t>
                      </a:r>
                      <a:endParaRPr lang="en-US"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spcAft>
                          <a:spcPts val="0"/>
                        </a:spcAft>
                      </a:pPr>
                      <a:r>
                        <a:rPr lang="ja-JP" altLang="en-US"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知識不足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776006"/>
                  </a:ext>
                </a:extLst>
              </a:tr>
            </a:tbl>
          </a:graphicData>
        </a:graphic>
      </p:graphicFrame>
      <p:sp>
        <p:nvSpPr>
          <p:cNvPr id="8" name="テキスト ボックス 7">
            <a:extLst>
              <a:ext uri="{FF2B5EF4-FFF2-40B4-BE49-F238E27FC236}">
                <a16:creationId xmlns:a16="http://schemas.microsoft.com/office/drawing/2014/main" id="{E052C676-8198-44C8-B68B-09AD4FF77971}"/>
              </a:ext>
            </a:extLst>
          </p:cNvPr>
          <p:cNvSpPr txBox="1"/>
          <p:nvPr/>
        </p:nvSpPr>
        <p:spPr>
          <a:xfrm>
            <a:off x="4860032" y="6385024"/>
            <a:ext cx="3865161" cy="307777"/>
          </a:xfrm>
          <a:prstGeom prst="rect">
            <a:avLst/>
          </a:prstGeom>
          <a:noFill/>
        </p:spPr>
        <p:txBody>
          <a:bodyPr wrap="none" rtlCol="0">
            <a:spAutoFit/>
          </a:bodyPr>
          <a:lstStyle/>
          <a:p>
            <a:r>
              <a:rPr kumimoji="1" lang="ja-JP" altLang="en-US" sz="1400" dirty="0">
                <a:latin typeface="BIZ UDゴシック" panose="020B0400000000000000" pitchFamily="49" charset="-128"/>
                <a:ea typeface="BIZ UDゴシック" panose="020B0400000000000000" pitchFamily="49" charset="-128"/>
              </a:rPr>
              <a:t>（「お役立ち帳 改訂版」ｐ</a:t>
            </a:r>
            <a:r>
              <a:rPr kumimoji="1" lang="en-US" altLang="ja-JP" sz="1400" dirty="0">
                <a:latin typeface="BIZ UDゴシック" panose="020B0400000000000000" pitchFamily="49" charset="-128"/>
                <a:ea typeface="BIZ UDゴシック" panose="020B0400000000000000" pitchFamily="49" charset="-128"/>
              </a:rPr>
              <a:t>54</a:t>
            </a: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56</a:t>
            </a:r>
            <a:r>
              <a:rPr kumimoji="1" lang="ja-JP" altLang="en-US" sz="1400" dirty="0">
                <a:latin typeface="BIZ UDゴシック" panose="020B0400000000000000" pitchFamily="49" charset="-128"/>
                <a:ea typeface="BIZ UDゴシック" panose="020B0400000000000000" pitchFamily="49" charset="-128"/>
              </a:rPr>
              <a:t>一部改変）</a:t>
            </a:r>
          </a:p>
        </p:txBody>
      </p:sp>
    </p:spTree>
    <p:extLst>
      <p:ext uri="{BB962C8B-B14F-4D97-AF65-F5344CB8AC3E}">
        <p14:creationId xmlns:p14="http://schemas.microsoft.com/office/powerpoint/2010/main" val="164381868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sz="4400" dirty="0">
                <a:solidFill>
                  <a:srgbClr val="0000FF"/>
                </a:solidFill>
              </a:rPr>
              <a:t>思い、強み、パターンをつかむ</a:t>
            </a:r>
          </a:p>
        </p:txBody>
      </p:sp>
      <p:sp>
        <p:nvSpPr>
          <p:cNvPr id="4" name="コンテンツ プレースホルダー 3"/>
          <p:cNvSpPr>
            <a:spLocks noGrp="1"/>
          </p:cNvSpPr>
          <p:nvPr>
            <p:ph idx="1"/>
          </p:nvPr>
        </p:nvSpPr>
        <p:spPr>
          <a:xfrm>
            <a:off x="822959" y="1716314"/>
            <a:ext cx="7543801" cy="4520997"/>
          </a:xfrm>
        </p:spPr>
        <p:txBody>
          <a:bodyPr>
            <a:normAutofit fontScale="92500" lnSpcReduction="20000"/>
          </a:bodyPr>
          <a:lstStyle/>
          <a:p>
            <a:pPr>
              <a:lnSpc>
                <a:spcPct val="110000"/>
              </a:lnSpc>
              <a:buFont typeface="Wingdings" panose="05000000000000000000" pitchFamily="2" charset="2"/>
              <a:buChar char="n"/>
            </a:pPr>
            <a:r>
              <a:rPr lang="ja-JP" altLang="en-US" sz="2400" dirty="0"/>
              <a:t>高齢者本人や養護者が、どのような思いと意向を持って生活をしているか？</a:t>
            </a:r>
            <a:endParaRPr lang="en-US" altLang="ja-JP" sz="2400" dirty="0"/>
          </a:p>
          <a:p>
            <a:pPr lvl="1">
              <a:lnSpc>
                <a:spcPct val="110000"/>
              </a:lnSpc>
              <a:buFont typeface="Wingdings" panose="05000000000000000000" pitchFamily="2" charset="2"/>
              <a:buChar char="ü"/>
            </a:pPr>
            <a:r>
              <a:rPr lang="ja-JP" altLang="en-US" sz="2200" dirty="0"/>
              <a:t>どのように変わってきたか？</a:t>
            </a:r>
            <a:endParaRPr lang="en-US" altLang="ja-JP" sz="2200" dirty="0"/>
          </a:p>
          <a:p>
            <a:pPr lvl="1">
              <a:lnSpc>
                <a:spcPct val="110000"/>
              </a:lnSpc>
              <a:buFont typeface="Wingdings" panose="05000000000000000000" pitchFamily="2" charset="2"/>
              <a:buChar char="ü"/>
            </a:pPr>
            <a:r>
              <a:rPr lang="ja-JP" altLang="en-US" sz="2200" dirty="0"/>
              <a:t>どのように揺らいでいるか？　　</a:t>
            </a:r>
            <a:r>
              <a:rPr lang="ja-JP" altLang="en-US" sz="2200" u="sng" dirty="0">
                <a:solidFill>
                  <a:srgbClr val="FF0000"/>
                </a:solidFill>
              </a:rPr>
              <a:t>⇒揺らぐことを前提に何度も確認</a:t>
            </a:r>
            <a:endParaRPr lang="en-US" altLang="ja-JP" sz="2200" u="sng" dirty="0">
              <a:solidFill>
                <a:srgbClr val="FF0000"/>
              </a:solidFill>
            </a:endParaRPr>
          </a:p>
          <a:p>
            <a:pPr>
              <a:lnSpc>
                <a:spcPct val="110000"/>
              </a:lnSpc>
              <a:buFont typeface="Wingdings" panose="05000000000000000000" pitchFamily="2" charset="2"/>
              <a:buChar char="n"/>
            </a:pPr>
            <a:r>
              <a:rPr lang="ja-JP" altLang="en-US" sz="2400" dirty="0"/>
              <a:t>強み（続けられていること、表現できていること）は何か？</a:t>
            </a:r>
            <a:endParaRPr lang="en-US" altLang="ja-JP" sz="2400" dirty="0"/>
          </a:p>
          <a:p>
            <a:pPr lvl="1">
              <a:lnSpc>
                <a:spcPct val="110000"/>
              </a:lnSpc>
              <a:buFont typeface="Wingdings" panose="05000000000000000000" pitchFamily="2" charset="2"/>
              <a:buChar char="ü"/>
            </a:pPr>
            <a:r>
              <a:rPr lang="ja-JP" altLang="en-US" sz="2200" dirty="0"/>
              <a:t>これらをさらに強めることで、今の状態を良くすることはできないか？　</a:t>
            </a:r>
            <a:r>
              <a:rPr lang="ja-JP" altLang="en-US" sz="2200" u="sng" dirty="0">
                <a:solidFill>
                  <a:srgbClr val="FF0000"/>
                </a:solidFill>
              </a:rPr>
              <a:t>⇒今まで「生き抜いてきた人」</a:t>
            </a:r>
            <a:endParaRPr lang="en-US" altLang="ja-JP" sz="2200" u="sng" dirty="0">
              <a:solidFill>
                <a:srgbClr val="FF0000"/>
              </a:solidFill>
            </a:endParaRPr>
          </a:p>
          <a:p>
            <a:pPr>
              <a:lnSpc>
                <a:spcPct val="110000"/>
              </a:lnSpc>
              <a:buFont typeface="Wingdings" panose="05000000000000000000" pitchFamily="2" charset="2"/>
              <a:buChar char="n"/>
            </a:pPr>
            <a:r>
              <a:rPr lang="ja-JP" altLang="en-US" sz="2400" dirty="0"/>
              <a:t>今までも、世帯として様々な問題を解決してきている（解決しようとしてきた）はず</a:t>
            </a:r>
            <a:endParaRPr lang="en-US" altLang="ja-JP" sz="2400" dirty="0"/>
          </a:p>
          <a:p>
            <a:pPr lvl="1">
              <a:lnSpc>
                <a:spcPct val="110000"/>
              </a:lnSpc>
              <a:buFont typeface="Wingdings" panose="05000000000000000000" pitchFamily="2" charset="2"/>
              <a:buChar char="ü"/>
            </a:pPr>
            <a:r>
              <a:rPr lang="ja-JP" altLang="en-US" sz="2000" dirty="0"/>
              <a:t>どのような解決をしてきたか？</a:t>
            </a:r>
            <a:endParaRPr lang="en-US" altLang="ja-JP" sz="2000" dirty="0"/>
          </a:p>
          <a:p>
            <a:pPr lvl="1">
              <a:lnSpc>
                <a:spcPct val="110000"/>
              </a:lnSpc>
              <a:buFont typeface="Wingdings" panose="05000000000000000000" pitchFamily="2" charset="2"/>
              <a:buChar char="ü"/>
            </a:pPr>
            <a:r>
              <a:rPr lang="ja-JP" altLang="en-US" sz="2000" dirty="0"/>
              <a:t>うまくいかないパターンは？</a:t>
            </a:r>
            <a:endParaRPr lang="en-US" altLang="ja-JP" sz="2000" dirty="0"/>
          </a:p>
          <a:p>
            <a:pPr lvl="1">
              <a:lnSpc>
                <a:spcPct val="110000"/>
              </a:lnSpc>
              <a:buFont typeface="Wingdings" panose="05000000000000000000" pitchFamily="2" charset="2"/>
              <a:buChar char="ü"/>
            </a:pPr>
            <a:r>
              <a:rPr lang="ja-JP" altLang="en-US" sz="2000" dirty="0"/>
              <a:t>うまくいったパターンは？</a:t>
            </a:r>
            <a:endParaRPr lang="en-US" altLang="ja-JP" sz="2000" dirty="0"/>
          </a:p>
          <a:p>
            <a:pPr>
              <a:lnSpc>
                <a:spcPct val="110000"/>
              </a:lnSpc>
              <a:buFont typeface="Wingdings" panose="05000000000000000000" pitchFamily="2" charset="2"/>
              <a:buChar char="n"/>
            </a:pPr>
            <a:endParaRPr lang="en-US" altLang="ja-JP" sz="2200" dirty="0"/>
          </a:p>
          <a:p>
            <a:pPr>
              <a:lnSpc>
                <a:spcPct val="110000"/>
              </a:lnSpc>
              <a:buFont typeface="Wingdings" panose="05000000000000000000" pitchFamily="2" charset="2"/>
              <a:buChar char="n"/>
            </a:pPr>
            <a:endParaRPr kumimoji="1" lang="ja-JP" altLang="en-US" sz="2400" dirty="0"/>
          </a:p>
        </p:txBody>
      </p:sp>
      <p:sp>
        <p:nvSpPr>
          <p:cNvPr id="2" name="スライド番号プレースホルダー 1"/>
          <p:cNvSpPr>
            <a:spLocks noGrp="1"/>
          </p:cNvSpPr>
          <p:nvPr>
            <p:ph type="sldNum" sz="quarter" idx="12"/>
          </p:nvPr>
        </p:nvSpPr>
        <p:spPr/>
        <p:txBody>
          <a:bodyPr/>
          <a:lstStyle/>
          <a:p>
            <a:pPr>
              <a:defRPr/>
            </a:pPr>
            <a:r>
              <a:rPr lang="en-US" altLang="ja-JP" dirty="0"/>
              <a:t>23</a:t>
            </a:r>
            <a:endParaRPr lang="ja-JP" altLang="en-US" dirty="0"/>
          </a:p>
        </p:txBody>
      </p:sp>
      <p:sp>
        <p:nvSpPr>
          <p:cNvPr id="5" name="角丸四角形 4"/>
          <p:cNvSpPr/>
          <p:nvPr/>
        </p:nvSpPr>
        <p:spPr>
          <a:xfrm>
            <a:off x="4860032" y="5085184"/>
            <a:ext cx="3816424" cy="115212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0000FF"/>
                </a:solidFill>
              </a:rPr>
              <a:t>当事者、関係機関からの丁寧な聴き取りと、情報の統合・分析によって、これらをつかむことができる。</a:t>
            </a:r>
          </a:p>
        </p:txBody>
      </p:sp>
    </p:spTree>
    <p:extLst>
      <p:ext uri="{BB962C8B-B14F-4D97-AF65-F5344CB8AC3E}">
        <p14:creationId xmlns:p14="http://schemas.microsoft.com/office/powerpoint/2010/main" val="118708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980728"/>
            <a:ext cx="8256827"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ワーク５．　個別ケース会議（虐待対応</a:t>
            </a:r>
            <a:endParaRPr lang="en-US" altLang="ja-JP" sz="4000" dirty="0">
              <a:solidFill>
                <a:srgbClr val="0000FF"/>
              </a:solidFill>
            </a:endParaRPr>
          </a:p>
          <a:p>
            <a:pPr fontAlgn="auto">
              <a:spcAft>
                <a:spcPts val="0"/>
              </a:spcAft>
            </a:pPr>
            <a:r>
              <a:rPr lang="ja-JP" altLang="en-US" sz="4000" dirty="0">
                <a:solidFill>
                  <a:srgbClr val="0000FF"/>
                </a:solidFill>
              </a:rPr>
              <a:t>　　　　　　　ケース会議）による見立て</a:t>
            </a:r>
            <a:endParaRPr lang="en-US" altLang="ja-JP" sz="4000" dirty="0">
              <a:solidFill>
                <a:srgbClr val="0000FF"/>
              </a:solidFill>
            </a:endParaRPr>
          </a:p>
        </p:txBody>
      </p:sp>
      <p:sp>
        <p:nvSpPr>
          <p:cNvPr id="2" name="テキスト ボックス 1"/>
          <p:cNvSpPr txBox="1"/>
          <p:nvPr/>
        </p:nvSpPr>
        <p:spPr>
          <a:xfrm>
            <a:off x="539552" y="2808510"/>
            <a:ext cx="8136904" cy="1384995"/>
          </a:xfrm>
          <a:prstGeom prst="rect">
            <a:avLst/>
          </a:prstGeom>
          <a:noFill/>
        </p:spPr>
        <p:txBody>
          <a:bodyPr wrap="square" rtlCol="0">
            <a:spAutoFit/>
          </a:bodyPr>
          <a:lstStyle/>
          <a:p>
            <a:r>
              <a:rPr lang="ja-JP" altLang="ja-JP" sz="2800" dirty="0"/>
              <a:t>ワークシート９　「事例分析シート」（</a:t>
            </a:r>
            <a:r>
              <a:rPr lang="en-US" altLang="ja-JP" sz="2800" dirty="0"/>
              <a:t>p.16</a:t>
            </a:r>
            <a:r>
              <a:rPr lang="ja-JP" altLang="ja-JP" sz="2800" dirty="0"/>
              <a:t>）の左側を確認し（</a:t>
            </a:r>
            <a:r>
              <a:rPr lang="ja-JP" altLang="en-US" sz="2800" dirty="0"/>
              <a:t>「演習資料」</a:t>
            </a:r>
            <a:r>
              <a:rPr lang="ja-JP" altLang="en-US" sz="2800" dirty="0" err="1"/>
              <a:t>ｐ</a:t>
            </a:r>
            <a:r>
              <a:rPr lang="en-US" altLang="ja-JP" sz="2800" dirty="0"/>
              <a:t>.</a:t>
            </a:r>
            <a:r>
              <a:rPr lang="ja-JP" altLang="en-US" sz="2800" dirty="0"/>
              <a:t>９までの事例情報に、</a:t>
            </a:r>
            <a:r>
              <a:rPr lang="ja-JP" altLang="ja-JP" sz="2800" dirty="0"/>
              <a:t>事業者からの情報が足されています）、右側を記入しましょう。</a:t>
            </a:r>
          </a:p>
        </p:txBody>
      </p:sp>
      <p:sp>
        <p:nvSpPr>
          <p:cNvPr id="6" name="正方形/長方形 5"/>
          <p:cNvSpPr/>
          <p:nvPr/>
        </p:nvSpPr>
        <p:spPr>
          <a:xfrm>
            <a:off x="539552" y="2801005"/>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スライド番号プレースホルダー 3"/>
          <p:cNvSpPr>
            <a:spLocks noGrp="1"/>
          </p:cNvSpPr>
          <p:nvPr>
            <p:ph type="sldNum" sz="quarter" idx="10"/>
          </p:nvPr>
        </p:nvSpPr>
        <p:spPr/>
        <p:txBody>
          <a:bodyPr/>
          <a:lstStyle/>
          <a:p>
            <a:pPr>
              <a:defRPr/>
            </a:pPr>
            <a:r>
              <a:rPr lang="en-US" altLang="ja-JP" dirty="0"/>
              <a:t>24</a:t>
            </a:r>
            <a:endParaRPr lang="ja-JP" altLang="en-US" dirty="0"/>
          </a:p>
        </p:txBody>
      </p:sp>
    </p:spTree>
    <p:extLst>
      <p:ext uri="{BB962C8B-B14F-4D97-AF65-F5344CB8AC3E}">
        <p14:creationId xmlns:p14="http://schemas.microsoft.com/office/powerpoint/2010/main" val="253789288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p:cNvSpPr/>
          <p:nvPr/>
        </p:nvSpPr>
        <p:spPr>
          <a:xfrm>
            <a:off x="271977" y="3294731"/>
            <a:ext cx="3694942" cy="2319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 name="タイトル 1"/>
          <p:cNvSpPr>
            <a:spLocks noGrp="1"/>
          </p:cNvSpPr>
          <p:nvPr>
            <p:ph type="title"/>
          </p:nvPr>
        </p:nvSpPr>
        <p:spPr>
          <a:xfrm>
            <a:off x="674396" y="82325"/>
            <a:ext cx="7886700" cy="1325563"/>
          </a:xfrm>
        </p:spPr>
        <p:txBody>
          <a:bodyPr>
            <a:normAutofit/>
          </a:bodyPr>
          <a:lstStyle/>
          <a:p>
            <a:pPr algn="ctr"/>
            <a:r>
              <a:rPr kumimoji="1" lang="ja-JP" altLang="en-US" sz="4000" dirty="0">
                <a:solidFill>
                  <a:srgbClr val="0000FF"/>
                </a:solidFill>
              </a:rPr>
              <a:t>同じように見えても対応は違う</a:t>
            </a:r>
            <a:r>
              <a:rPr kumimoji="1" lang="en-US" altLang="ja-JP" sz="4000" dirty="0"/>
              <a:t/>
            </a:r>
            <a:br>
              <a:rPr kumimoji="1" lang="en-US" altLang="ja-JP" sz="4000" dirty="0"/>
            </a:br>
            <a:endParaRPr kumimoji="1" lang="ja-JP" altLang="en-US" sz="3200" dirty="0"/>
          </a:p>
        </p:txBody>
      </p:sp>
      <p:sp>
        <p:nvSpPr>
          <p:cNvPr id="11" name="スライド番号プレースホルダー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rPr>
              <a:t>25</a:t>
            </a:r>
            <a:endParaRPr kumimoji="1" lang="ja-JP" altLang="en-US" sz="1400" b="0" i="0" u="none" strike="noStrike" kern="1200" cap="none" spc="0" normalizeH="0" baseline="0" noProof="0" dirty="0">
              <a:ln>
                <a:noFill/>
              </a:ln>
              <a:solidFill>
                <a:srgbClr val="FFFFFF"/>
              </a:solidFill>
              <a:effectLst/>
              <a:uLnTx/>
              <a:uFillTx/>
              <a:latin typeface="Calibri" panose="020F0502020204030204"/>
              <a:ea typeface="ＭＳ Ｐゴシック" panose="020B0600070205080204" pitchFamily="50" charset="-128"/>
              <a:cs typeface="+mn-cs"/>
            </a:endParaRPr>
          </a:p>
        </p:txBody>
      </p:sp>
      <p:sp>
        <p:nvSpPr>
          <p:cNvPr id="7" name="円/楕円 6"/>
          <p:cNvSpPr/>
          <p:nvPr/>
        </p:nvSpPr>
        <p:spPr>
          <a:xfrm>
            <a:off x="732224" y="2154576"/>
            <a:ext cx="2761488" cy="96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認知症と思われる</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状態</a:t>
            </a:r>
          </a:p>
        </p:txBody>
      </p:sp>
      <p:sp>
        <p:nvSpPr>
          <p:cNvPr id="8" name="下カーブ矢印 7"/>
          <p:cNvSpPr/>
          <p:nvPr/>
        </p:nvSpPr>
        <p:spPr>
          <a:xfrm>
            <a:off x="3557720" y="1916832"/>
            <a:ext cx="2971800" cy="4754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9" name="円/楕円 8"/>
          <p:cNvSpPr/>
          <p:nvPr/>
        </p:nvSpPr>
        <p:spPr>
          <a:xfrm>
            <a:off x="5749232" y="2392320"/>
            <a:ext cx="2761488" cy="96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痣</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大声で怒鳴る</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10" name="下カーブ矢印 9"/>
          <p:cNvSpPr/>
          <p:nvPr/>
        </p:nvSpPr>
        <p:spPr>
          <a:xfrm rot="10800000">
            <a:off x="2905448" y="3114696"/>
            <a:ext cx="2971800" cy="4754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12" name="円/楕円 11"/>
          <p:cNvSpPr/>
          <p:nvPr/>
        </p:nvSpPr>
        <p:spPr>
          <a:xfrm>
            <a:off x="6013361" y="4073694"/>
            <a:ext cx="2971800" cy="960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医療・介護サービス導入への</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消極的態度</a:t>
            </a:r>
          </a:p>
        </p:txBody>
      </p:sp>
      <p:sp>
        <p:nvSpPr>
          <p:cNvPr id="13" name="下カーブ矢印 12"/>
          <p:cNvSpPr/>
          <p:nvPr/>
        </p:nvSpPr>
        <p:spPr>
          <a:xfrm>
            <a:off x="3365597" y="3860930"/>
            <a:ext cx="2971800" cy="41504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14" name="円形吹き出し 13"/>
          <p:cNvSpPr/>
          <p:nvPr/>
        </p:nvSpPr>
        <p:spPr>
          <a:xfrm>
            <a:off x="3685736" y="2059561"/>
            <a:ext cx="2191512" cy="863112"/>
          </a:xfrm>
          <a:prstGeom prst="wedgeEllipseCallout">
            <a:avLst>
              <a:gd name="adj1" fmla="val 17005"/>
              <a:gd name="adj2" fmla="val 1012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どんな場面で何が起こっているんだろう</a:t>
            </a:r>
          </a:p>
        </p:txBody>
      </p:sp>
      <p:sp>
        <p:nvSpPr>
          <p:cNvPr id="15" name="円形吹き出し 14"/>
          <p:cNvSpPr/>
          <p:nvPr/>
        </p:nvSpPr>
        <p:spPr>
          <a:xfrm>
            <a:off x="3700877" y="4142110"/>
            <a:ext cx="2301240" cy="1153145"/>
          </a:xfrm>
          <a:prstGeom prst="wedgeEllipseCallout">
            <a:avLst>
              <a:gd name="adj1" fmla="val 66276"/>
              <a:gd name="adj2" fmla="val 44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どのようなときに何と言ってサービスを断っているんだろう</a:t>
            </a:r>
          </a:p>
        </p:txBody>
      </p:sp>
      <p:sp>
        <p:nvSpPr>
          <p:cNvPr id="16" name="角丸四角形 15"/>
          <p:cNvSpPr/>
          <p:nvPr/>
        </p:nvSpPr>
        <p:spPr>
          <a:xfrm rot="10800000" flipH="1" flipV="1">
            <a:off x="433203" y="836820"/>
            <a:ext cx="8369087" cy="970780"/>
          </a:xfrm>
          <a:prstGeom prst="roundRect">
            <a:avLst/>
          </a:prstGeom>
          <a:noFill/>
          <a:ln w="31750">
            <a:solidFill>
              <a:srgbClr val="45B5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講義２の事例、演習１、２の演習事例は、世帯構成等が似ている</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「母と息子が</a:t>
            </a:r>
            <a:r>
              <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年前から同居していて、母には認知症と思われる状態があり、近隣が</a:t>
            </a:r>
            <a:endParaRPr kumimoji="1"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気になるサインをキャッチ」</a:t>
            </a:r>
          </a:p>
        </p:txBody>
      </p:sp>
      <p:sp>
        <p:nvSpPr>
          <p:cNvPr id="17" name="右矢印 16"/>
          <p:cNvSpPr/>
          <p:nvPr/>
        </p:nvSpPr>
        <p:spPr>
          <a:xfrm rot="20843373">
            <a:off x="3681214" y="3692411"/>
            <a:ext cx="3105912" cy="301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テキスト ボックス 2"/>
          <p:cNvSpPr txBox="1"/>
          <p:nvPr/>
        </p:nvSpPr>
        <p:spPr>
          <a:xfrm>
            <a:off x="633894" y="3501008"/>
            <a:ext cx="1463512" cy="18158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講義２</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本人の激しい行動・心理症状</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養護者の失業・経済的不安</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相続手続きできない</a:t>
            </a:r>
          </a:p>
        </p:txBody>
      </p:sp>
      <p:sp>
        <p:nvSpPr>
          <p:cNvPr id="21" name="テキスト ボックス 20"/>
          <p:cNvSpPr txBox="1"/>
          <p:nvPr/>
        </p:nvSpPr>
        <p:spPr>
          <a:xfrm>
            <a:off x="2043944" y="3479397"/>
            <a:ext cx="1426635" cy="181588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演習１・２</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消費者被害への警戒</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認知症の理解不足</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医療や介護サービスへの誤解</a:t>
            </a:r>
          </a:p>
        </p:txBody>
      </p:sp>
      <p:sp>
        <p:nvSpPr>
          <p:cNvPr id="4" name="テキスト ボックス 3"/>
          <p:cNvSpPr txBox="1"/>
          <p:nvPr/>
        </p:nvSpPr>
        <p:spPr>
          <a:xfrm>
            <a:off x="3275856" y="5647775"/>
            <a:ext cx="578123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似ているようでも、緊急性の判断や、背景・要因によって</a:t>
            </a:r>
            <a:endPar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対応が変わってくる</a:t>
            </a:r>
            <a:endParaRPr kumimoji="1" lang="en-US" altLang="ja-JP" sz="18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右カーブ矢印 4"/>
          <p:cNvSpPr/>
          <p:nvPr/>
        </p:nvSpPr>
        <p:spPr>
          <a:xfrm>
            <a:off x="256780" y="4856500"/>
            <a:ext cx="352847" cy="745463"/>
          </a:xfrm>
          <a:prstGeom prst="curved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210417" y="5636234"/>
            <a:ext cx="175208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まだあるかも？</a:t>
            </a:r>
            <a:endParaRPr kumimoji="1" lang="ja-JP" altLang="en-US" sz="11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
        <p:nvSpPr>
          <p:cNvPr id="22" name="右カーブ矢印 21"/>
          <p:cNvSpPr/>
          <p:nvPr/>
        </p:nvSpPr>
        <p:spPr>
          <a:xfrm flipH="1" flipV="1">
            <a:off x="8325844" y="3854053"/>
            <a:ext cx="305950" cy="697223"/>
          </a:xfrm>
          <a:prstGeom prst="curved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7452320" y="3501008"/>
            <a:ext cx="175208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rPr>
              <a:t>まだあるかも？</a:t>
            </a:r>
            <a:endParaRPr kumimoji="1" lang="ja-JP" altLang="en-US" sz="1100" b="1" i="0" u="none"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
        <p:nvSpPr>
          <p:cNvPr id="25" name="左カーブ矢印 24"/>
          <p:cNvSpPr/>
          <p:nvPr/>
        </p:nvSpPr>
        <p:spPr>
          <a:xfrm>
            <a:off x="8335820" y="2852936"/>
            <a:ext cx="295973" cy="648072"/>
          </a:xfrm>
          <a:prstGeom prst="curvedLef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0614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86604"/>
            <a:ext cx="8064896" cy="1450757"/>
          </a:xfrm>
        </p:spPr>
        <p:txBody>
          <a:bodyPr>
            <a:noAutofit/>
          </a:bodyPr>
          <a:lstStyle/>
          <a:p>
            <a:pPr>
              <a:lnSpc>
                <a:spcPct val="100000"/>
              </a:lnSpc>
            </a:pPr>
            <a:r>
              <a:rPr kumimoji="1" lang="ja-JP" altLang="en-US" sz="3600" dirty="0">
                <a:solidFill>
                  <a:srgbClr val="0000FF"/>
                </a:solidFill>
              </a:rPr>
              <a:t>虐待の背景・要因や強みをつかむ上での注意事項</a:t>
            </a:r>
          </a:p>
        </p:txBody>
      </p:sp>
      <p:sp>
        <p:nvSpPr>
          <p:cNvPr id="3" name="コンテンツ プレースホルダー 2"/>
          <p:cNvSpPr>
            <a:spLocks noGrp="1"/>
          </p:cNvSpPr>
          <p:nvPr>
            <p:ph idx="1"/>
          </p:nvPr>
        </p:nvSpPr>
        <p:spPr>
          <a:xfrm>
            <a:off x="822959" y="1772816"/>
            <a:ext cx="7543801" cy="4023360"/>
          </a:xfrm>
        </p:spPr>
        <p:txBody>
          <a:bodyPr>
            <a:normAutofit fontScale="92500" lnSpcReduction="10000"/>
          </a:bodyPr>
          <a:lstStyle/>
          <a:p>
            <a:pPr>
              <a:lnSpc>
                <a:spcPct val="100000"/>
              </a:lnSpc>
              <a:buFont typeface="Wingdings" panose="05000000000000000000" pitchFamily="2" charset="2"/>
              <a:buChar char="l"/>
            </a:pPr>
            <a:r>
              <a:rPr lang="ja-JP" altLang="en-US" sz="2400" dirty="0"/>
              <a:t>社会構造の中で生じている虐待が多い</a:t>
            </a:r>
            <a:endParaRPr lang="en-US" altLang="ja-JP" sz="2400" dirty="0"/>
          </a:p>
          <a:p>
            <a:pPr lvl="1">
              <a:lnSpc>
                <a:spcPct val="100000"/>
              </a:lnSpc>
              <a:buFont typeface="Arial" panose="020B0604020202020204" pitchFamily="34" charset="0"/>
              <a:buChar char="•"/>
            </a:pPr>
            <a:r>
              <a:rPr kumimoji="1" lang="ja-JP" altLang="en-US" dirty="0"/>
              <a:t>認知症の行動・心理症状への調整・環境整備のないままの退院</a:t>
            </a:r>
            <a:endParaRPr kumimoji="1" lang="en-US" altLang="ja-JP" dirty="0"/>
          </a:p>
          <a:p>
            <a:pPr lvl="1">
              <a:lnSpc>
                <a:spcPct val="100000"/>
              </a:lnSpc>
              <a:buFont typeface="Arial" panose="020B0604020202020204" pitchFamily="34" charset="0"/>
              <a:buChar char="•"/>
            </a:pPr>
            <a:r>
              <a:rPr kumimoji="1" lang="ja-JP" altLang="en-US" dirty="0"/>
              <a:t>会社の倒産やリストラ等による失業</a:t>
            </a:r>
            <a:endParaRPr kumimoji="1" lang="en-US" altLang="ja-JP" dirty="0"/>
          </a:p>
          <a:p>
            <a:pPr lvl="1">
              <a:lnSpc>
                <a:spcPct val="100000"/>
              </a:lnSpc>
              <a:buFont typeface="Arial" panose="020B0604020202020204" pitchFamily="34" charset="0"/>
              <a:buChar char="•"/>
            </a:pPr>
            <a:r>
              <a:rPr lang="ja-JP" altLang="en-US" dirty="0"/>
              <a:t>ケアを必要とする人が世帯に複数出現する</a:t>
            </a:r>
            <a:endParaRPr lang="en-US" altLang="ja-JP" dirty="0"/>
          </a:p>
          <a:p>
            <a:pPr lvl="1">
              <a:lnSpc>
                <a:spcPct val="100000"/>
              </a:lnSpc>
              <a:buFont typeface="Arial" panose="020B0604020202020204" pitchFamily="34" charset="0"/>
              <a:buChar char="•"/>
            </a:pPr>
            <a:r>
              <a:rPr kumimoji="1" lang="ja-JP" altLang="en-US" dirty="0"/>
              <a:t>養護者自身が疾病・障害を抱えていて、主たる介護者として介護を担うことそのものが難しい</a:t>
            </a:r>
            <a:endParaRPr kumimoji="1" lang="en-US" altLang="ja-JP" dirty="0"/>
          </a:p>
          <a:p>
            <a:pPr lvl="1">
              <a:lnSpc>
                <a:spcPct val="100000"/>
              </a:lnSpc>
              <a:buFont typeface="Arial" panose="020B0604020202020204" pitchFamily="34" charset="0"/>
              <a:buChar char="•"/>
            </a:pPr>
            <a:r>
              <a:rPr kumimoji="1" lang="ja-JP" altLang="en-US" dirty="0"/>
              <a:t>今の被虐待者は、かつての加害者　　　　　　　　　　　　　　　　　　　　など</a:t>
            </a:r>
            <a:endParaRPr kumimoji="1" lang="en-US" altLang="ja-JP" dirty="0"/>
          </a:p>
          <a:p>
            <a:pPr>
              <a:lnSpc>
                <a:spcPct val="100000"/>
              </a:lnSpc>
              <a:spcBef>
                <a:spcPts val="600"/>
              </a:spcBef>
              <a:buFont typeface="Wingdings" panose="05000000000000000000" pitchFamily="2" charset="2"/>
              <a:buChar char="l"/>
            </a:pPr>
            <a:r>
              <a:rPr lang="ja-JP" altLang="en-US" sz="2400" dirty="0"/>
              <a:t>虐待の背景・要因をつかむ中で、「虐待ととらえるのは可哀想」という気持ちになり、対応が養護者支援（養護者の言い分の傾聴）に特化してしまうことが多い</a:t>
            </a:r>
            <a:endParaRPr lang="en-US" altLang="ja-JP" sz="2400" dirty="0"/>
          </a:p>
          <a:p>
            <a:pPr>
              <a:lnSpc>
                <a:spcPct val="100000"/>
              </a:lnSpc>
              <a:spcBef>
                <a:spcPts val="600"/>
              </a:spcBef>
              <a:buFont typeface="Wingdings" panose="05000000000000000000" pitchFamily="2" charset="2"/>
              <a:buChar char="l"/>
            </a:pPr>
            <a:r>
              <a:rPr kumimoji="1" lang="ja-JP" altLang="en-US" sz="2400" u="sng" dirty="0">
                <a:solidFill>
                  <a:srgbClr val="FF0000"/>
                </a:solidFill>
              </a:rPr>
              <a:t>虐待ととらえ、緊急性の判断とリスク予測</a:t>
            </a:r>
            <a:r>
              <a:rPr lang="ja-JP" altLang="en-US" sz="2400" u="sng" dirty="0">
                <a:solidFill>
                  <a:srgbClr val="FF0000"/>
                </a:solidFill>
              </a:rPr>
              <a:t>をして、</a:t>
            </a:r>
            <a:r>
              <a:rPr kumimoji="1" lang="ja-JP" altLang="en-US" sz="2400" u="sng" dirty="0">
                <a:solidFill>
                  <a:srgbClr val="FF0000"/>
                </a:solidFill>
              </a:rPr>
              <a:t>緊急対応を行うことを、</a:t>
            </a:r>
            <a:r>
              <a:rPr lang="ja-JP" altLang="en-US" sz="2400" u="sng" dirty="0">
                <a:solidFill>
                  <a:srgbClr val="FF0000"/>
                </a:solidFill>
              </a:rPr>
              <a:t>必ず</a:t>
            </a:r>
            <a:r>
              <a:rPr kumimoji="1" lang="ja-JP" altLang="en-US" sz="2400" u="sng" dirty="0">
                <a:solidFill>
                  <a:srgbClr val="FF0000"/>
                </a:solidFill>
              </a:rPr>
              <a:t>優先させる　　</a:t>
            </a:r>
          </a:p>
        </p:txBody>
      </p:sp>
      <p:sp>
        <p:nvSpPr>
          <p:cNvPr id="4" name="スライド番号プレースホルダー 3"/>
          <p:cNvSpPr>
            <a:spLocks noGrp="1"/>
          </p:cNvSpPr>
          <p:nvPr>
            <p:ph type="sldNum" sz="quarter" idx="12"/>
          </p:nvPr>
        </p:nvSpPr>
        <p:spPr/>
        <p:txBody>
          <a:bodyPr/>
          <a:lstStyle/>
          <a:p>
            <a:pPr>
              <a:defRPr/>
            </a:pPr>
            <a:r>
              <a:rPr lang="en-US" altLang="ja-JP" dirty="0"/>
              <a:t>26</a:t>
            </a:r>
            <a:endParaRPr lang="ja-JP" altLang="en-US" dirty="0"/>
          </a:p>
        </p:txBody>
      </p:sp>
    </p:spTree>
    <p:extLst>
      <p:ext uri="{BB962C8B-B14F-4D97-AF65-F5344CB8AC3E}">
        <p14:creationId xmlns:p14="http://schemas.microsoft.com/office/powerpoint/2010/main" val="2917229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a:bodyPr>
          <a:lstStyle/>
          <a:p>
            <a:pPr algn="ctr" eaLnBrk="1" hangingPunct="1"/>
            <a:r>
              <a:rPr lang="en-US" altLang="ja-JP" sz="4000" dirty="0">
                <a:solidFill>
                  <a:srgbClr val="0000FF"/>
                </a:solidFill>
              </a:rPr>
              <a:t/>
            </a:r>
            <a:br>
              <a:rPr lang="en-US" altLang="ja-JP" sz="4000" dirty="0">
                <a:solidFill>
                  <a:srgbClr val="0000FF"/>
                </a:solidFill>
              </a:rPr>
            </a:br>
            <a:r>
              <a:rPr lang="ja-JP" altLang="en-US" sz="4000" dirty="0">
                <a:solidFill>
                  <a:srgbClr val="0000FF"/>
                </a:solidFill>
              </a:rPr>
              <a:t>アセスメントの実際</a:t>
            </a:r>
          </a:p>
        </p:txBody>
      </p:sp>
      <p:sp>
        <p:nvSpPr>
          <p:cNvPr id="14339" name="コンテンツ プレースホルダ 2"/>
          <p:cNvSpPr>
            <a:spLocks noGrp="1"/>
          </p:cNvSpPr>
          <p:nvPr>
            <p:ph idx="1"/>
          </p:nvPr>
        </p:nvSpPr>
        <p:spPr>
          <a:xfrm>
            <a:off x="970964" y="1771701"/>
            <a:ext cx="7395161" cy="4525963"/>
          </a:xfrm>
        </p:spPr>
        <p:txBody>
          <a:bodyPr>
            <a:normAutofit/>
          </a:bodyPr>
          <a:lstStyle/>
          <a:p>
            <a:pPr>
              <a:lnSpc>
                <a:spcPct val="100000"/>
              </a:lnSpc>
              <a:buFont typeface="Wingdings" panose="05000000000000000000" pitchFamily="2" charset="2"/>
              <a:buChar char="l"/>
            </a:pPr>
            <a:r>
              <a:rPr lang="ja-JP" altLang="en-US" sz="2400" dirty="0">
                <a:solidFill>
                  <a:schemeClr val="tx1"/>
                </a:solidFill>
              </a:rPr>
              <a:t>コアメンバーが、事実確認（面接と関係機関からの情報収集）を行う中で、話し合いながらアセスメントを深めていく方法</a:t>
            </a:r>
            <a:endParaRPr lang="en-US" altLang="ja-JP" sz="2400" dirty="0">
              <a:solidFill>
                <a:schemeClr val="tx1"/>
              </a:solidFill>
            </a:endParaRPr>
          </a:p>
          <a:p>
            <a:pPr>
              <a:lnSpc>
                <a:spcPct val="100000"/>
              </a:lnSpc>
              <a:buFont typeface="Wingdings" panose="05000000000000000000" pitchFamily="2" charset="2"/>
              <a:buChar char="l"/>
            </a:pPr>
            <a:endParaRPr lang="en-US" altLang="ja-JP" sz="2400" dirty="0">
              <a:solidFill>
                <a:schemeClr val="tx1"/>
              </a:solidFill>
            </a:endParaRPr>
          </a:p>
          <a:p>
            <a:pPr>
              <a:lnSpc>
                <a:spcPct val="100000"/>
              </a:lnSpc>
              <a:buFont typeface="Wingdings" panose="05000000000000000000" pitchFamily="2" charset="2"/>
              <a:buChar char="l"/>
            </a:pPr>
            <a:r>
              <a:rPr lang="ja-JP" altLang="en-US" sz="2400" dirty="0">
                <a:solidFill>
                  <a:schemeClr val="tx1"/>
                </a:solidFill>
              </a:rPr>
              <a:t>今関わっている関係機関を集めて、個別ケース会議の中でアセスメントを深めていく方法</a:t>
            </a:r>
            <a:endParaRPr lang="en-US" altLang="ja-JP" sz="2400" dirty="0">
              <a:solidFill>
                <a:schemeClr val="tx1"/>
              </a:solidFill>
            </a:endParaRPr>
          </a:p>
          <a:p>
            <a:pPr lvl="1">
              <a:lnSpc>
                <a:spcPct val="100000"/>
              </a:lnSpc>
              <a:buFont typeface="Arial" panose="020B0604020202020204" pitchFamily="34" charset="0"/>
              <a:buChar char="•"/>
            </a:pPr>
            <a:r>
              <a:rPr lang="ja-JP" altLang="en-US" sz="2200" dirty="0">
                <a:solidFill>
                  <a:schemeClr val="tx1"/>
                </a:solidFill>
              </a:rPr>
              <a:t>個別ケース会議については、スライド</a:t>
            </a:r>
            <a:r>
              <a:rPr lang="en-US" altLang="ja-JP" sz="2200" dirty="0">
                <a:solidFill>
                  <a:schemeClr val="tx1"/>
                </a:solidFill>
              </a:rPr>
              <a:t>NO.38</a:t>
            </a:r>
            <a:r>
              <a:rPr lang="ja-JP" altLang="en-US" sz="2200" dirty="0">
                <a:solidFill>
                  <a:schemeClr val="tx1"/>
                </a:solidFill>
              </a:rPr>
              <a:t>～</a:t>
            </a:r>
            <a:r>
              <a:rPr lang="en-US" altLang="ja-JP" sz="2200" dirty="0">
                <a:solidFill>
                  <a:schemeClr val="tx1"/>
                </a:solidFill>
              </a:rPr>
              <a:t>46</a:t>
            </a:r>
            <a:r>
              <a:rPr lang="ja-JP" altLang="en-US" sz="2200" dirty="0">
                <a:solidFill>
                  <a:schemeClr val="tx1"/>
                </a:solidFill>
              </a:rPr>
              <a:t>参照</a:t>
            </a:r>
          </a:p>
        </p:txBody>
      </p:sp>
      <p:sp>
        <p:nvSpPr>
          <p:cNvPr id="2" name="スライド番号プレースホルダー 1"/>
          <p:cNvSpPr>
            <a:spLocks noGrp="1"/>
          </p:cNvSpPr>
          <p:nvPr>
            <p:ph type="sldNum" sz="quarter" idx="12"/>
          </p:nvPr>
        </p:nvSpPr>
        <p:spPr/>
        <p:txBody>
          <a:bodyPr/>
          <a:lstStyle/>
          <a:p>
            <a:pPr>
              <a:defRPr/>
            </a:pPr>
            <a:r>
              <a:rPr lang="en-US" altLang="ja-JP" dirty="0"/>
              <a:t>27</a:t>
            </a:r>
            <a:endParaRPr lang="ja-JP" altLang="en-US" dirty="0"/>
          </a:p>
        </p:txBody>
      </p:sp>
    </p:spTree>
    <p:extLst>
      <p:ext uri="{BB962C8B-B14F-4D97-AF65-F5344CB8AC3E}">
        <p14:creationId xmlns:p14="http://schemas.microsoft.com/office/powerpoint/2010/main" val="68781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4" name="スライド番号プレースホルダ 2"/>
          <p:cNvSpPr>
            <a:spLocks noGrp="1"/>
          </p:cNvSpPr>
          <p:nvPr>
            <p:ph type="sldNum" sz="quarter" idx="12"/>
          </p:nvPr>
        </p:nvSpPr>
        <p:spPr>
          <a:xfrm>
            <a:off x="6875463" y="6409134"/>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ClrTx/>
              <a:buSzTx/>
              <a:buFontTx/>
              <a:buNone/>
            </a:pPr>
            <a:r>
              <a:rPr kumimoji="0" lang="en-US" altLang="ja-JP" sz="1200" dirty="0">
                <a:solidFill>
                  <a:schemeClr val="bg1"/>
                </a:solidFill>
              </a:rPr>
              <a:t>28</a:t>
            </a:r>
            <a:endParaRPr kumimoji="0" lang="ja-JP" altLang="en-US" sz="1200" dirty="0">
              <a:solidFill>
                <a:schemeClr val="bg1"/>
              </a:solidFill>
            </a:endParaRPr>
          </a:p>
        </p:txBody>
      </p:sp>
      <p:sp>
        <p:nvSpPr>
          <p:cNvPr id="64515" name="Rectangle 3"/>
          <p:cNvSpPr>
            <a:spLocks noGrp="1" noChangeArrowheads="1"/>
          </p:cNvSpPr>
          <p:nvPr>
            <p:ph type="body" sz="half" idx="4294967295"/>
          </p:nvPr>
        </p:nvSpPr>
        <p:spPr>
          <a:xfrm>
            <a:off x="0" y="1311275"/>
            <a:ext cx="4038600" cy="4389438"/>
          </a:xfrm>
        </p:spPr>
        <p:txBody>
          <a:bodyPr/>
          <a:lstStyle/>
          <a:p>
            <a:pPr eaLnBrk="1" hangingPunct="1"/>
            <a:r>
              <a:rPr lang="ja-JP" altLang="en-US" sz="2200" dirty="0">
                <a:latin typeface="+mn-ea"/>
              </a:rPr>
              <a:t>「安心づくり・安全探しアプローチ（</a:t>
            </a:r>
            <a:r>
              <a:rPr lang="en-US" altLang="ja-JP" sz="2200" dirty="0">
                <a:latin typeface="+mn-ea"/>
              </a:rPr>
              <a:t>AAA</a:t>
            </a:r>
            <a:r>
              <a:rPr lang="ja-JP" altLang="en-US" sz="2200" dirty="0">
                <a:latin typeface="+mn-ea"/>
              </a:rPr>
              <a:t>）」のタイムシート等</a:t>
            </a:r>
          </a:p>
        </p:txBody>
      </p:sp>
      <p:graphicFrame>
        <p:nvGraphicFramePr>
          <p:cNvPr id="207896" name="Group 24"/>
          <p:cNvGraphicFramePr>
            <a:graphicFrameLocks noGrp="1"/>
          </p:cNvGraphicFramePr>
          <p:nvPr>
            <p:ph sz="half" idx="4294967295"/>
            <p:extLst>
              <p:ext uri="{D42A27DB-BD31-4B8C-83A1-F6EECF244321}">
                <p14:modId xmlns:p14="http://schemas.microsoft.com/office/powerpoint/2010/main" val="820454702"/>
              </p:ext>
            </p:extLst>
          </p:nvPr>
        </p:nvGraphicFramePr>
        <p:xfrm>
          <a:off x="1222375" y="2314575"/>
          <a:ext cx="7921625" cy="3743325"/>
        </p:xfrm>
        <a:graphic>
          <a:graphicData uri="http://schemas.openxmlformats.org/drawingml/2006/table">
            <a:tbl>
              <a:tblPr/>
              <a:tblGrid>
                <a:gridCol w="3313112">
                  <a:extLst>
                    <a:ext uri="{9D8B030D-6E8A-4147-A177-3AD203B41FA5}">
                      <a16:colId xmlns:a16="http://schemas.microsoft.com/office/drawing/2014/main" val="20000"/>
                    </a:ext>
                  </a:extLst>
                </a:gridCol>
                <a:gridCol w="1081088">
                  <a:extLst>
                    <a:ext uri="{9D8B030D-6E8A-4147-A177-3AD203B41FA5}">
                      <a16:colId xmlns:a16="http://schemas.microsoft.com/office/drawing/2014/main" val="20001"/>
                    </a:ext>
                  </a:extLst>
                </a:gridCol>
                <a:gridCol w="3527425">
                  <a:extLst>
                    <a:ext uri="{9D8B030D-6E8A-4147-A177-3AD203B41FA5}">
                      <a16:colId xmlns:a16="http://schemas.microsoft.com/office/drawing/2014/main" val="20002"/>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dirty="0">
                          <a:ln>
                            <a:noFill/>
                          </a:ln>
                          <a:solidFill>
                            <a:schemeClr val="tx1"/>
                          </a:solidFill>
                          <a:effectLst/>
                          <a:latin typeface="+mn-ea"/>
                          <a:ea typeface="+mn-ea"/>
                        </a:rPr>
                        <a:t>高齢者本人Ａ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FC74"/>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a:ln>
                            <a:noFill/>
                          </a:ln>
                          <a:solidFill>
                            <a:schemeClr val="tx1"/>
                          </a:solidFill>
                          <a:effectLst/>
                          <a:latin typeface="+mn-ea"/>
                          <a:ea typeface="+mn-ea"/>
                        </a:rPr>
                        <a:t>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BEBE"/>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200" b="0" i="0" u="none" strike="noStrike" cap="none" normalizeH="0" baseline="0">
                          <a:ln>
                            <a:noFill/>
                          </a:ln>
                          <a:solidFill>
                            <a:schemeClr val="tx1"/>
                          </a:solidFill>
                          <a:effectLst/>
                          <a:latin typeface="+mn-ea"/>
                          <a:ea typeface="+mn-ea"/>
                        </a:rPr>
                        <a:t>長女Ｃ（養護者）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FAFF"/>
                    </a:solidFill>
                  </a:tcPr>
                </a:tc>
                <a:extLst>
                  <a:ext uri="{0D108BD9-81ED-4DB2-BD59-A6C34878D82A}">
                    <a16:rowId xmlns:a16="http://schemas.microsoft.com/office/drawing/2014/main" val="10000"/>
                  </a:ext>
                </a:extLst>
              </a:tr>
              <a:tr h="324008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起床</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通所のためにＣを起こす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FFC7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６時</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７時半</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１４時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BEBE"/>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寝ている</a:t>
                      </a: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endParaRPr kumimoji="1" lang="ja-JP" altLang="en-US" sz="20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
                          <a:schemeClr val="accent2"/>
                        </a:buClr>
                        <a:buSzPct val="95000"/>
                        <a:buFont typeface="Wingdings 2" pitchFamily="18" charset="2"/>
                        <a:buNone/>
                        <a:tabLst/>
                      </a:pPr>
                      <a:r>
                        <a:rPr kumimoji="1" lang="ja-JP" altLang="en-US" sz="2000" b="0" i="0" u="none" strike="noStrike" cap="none" normalizeH="0" baseline="0" dirty="0">
                          <a:ln>
                            <a:noFill/>
                          </a:ln>
                          <a:solidFill>
                            <a:schemeClr val="tx1"/>
                          </a:solidFill>
                          <a:effectLst/>
                          <a:latin typeface="+mn-ea"/>
                          <a:ea typeface="+mn-ea"/>
                        </a:rPr>
                        <a:t>起こされたことに腹を立ててＡへ暴力</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BFAFF"/>
                    </a:solidFill>
                  </a:tcPr>
                </a:tc>
                <a:extLst>
                  <a:ext uri="{0D108BD9-81ED-4DB2-BD59-A6C34878D82A}">
                    <a16:rowId xmlns:a16="http://schemas.microsoft.com/office/drawing/2014/main" val="10001"/>
                  </a:ext>
                </a:extLst>
              </a:tr>
            </a:tbl>
          </a:graphicData>
        </a:graphic>
      </p:graphicFrame>
      <p:sp>
        <p:nvSpPr>
          <p:cNvPr id="64530" name="AutoShape 34"/>
          <p:cNvSpPr>
            <a:spLocks/>
          </p:cNvSpPr>
          <p:nvPr/>
        </p:nvSpPr>
        <p:spPr bwMode="auto">
          <a:xfrm>
            <a:off x="1472053" y="3157538"/>
            <a:ext cx="110564" cy="451644"/>
          </a:xfrm>
          <a:prstGeom prst="rightBrace">
            <a:avLst>
              <a:gd name="adj1" fmla="val 5870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en-US" altLang="ja-JP" sz="2200"/>
          </a:p>
          <a:p>
            <a:pPr algn="ctr" eaLnBrk="1" hangingPunct="1">
              <a:spcBef>
                <a:spcPct val="0"/>
              </a:spcBef>
              <a:buClrTx/>
              <a:buSzTx/>
              <a:buFontTx/>
              <a:buNone/>
            </a:pPr>
            <a:endParaRPr lang="en-US" altLang="ja-JP" sz="2200"/>
          </a:p>
          <a:p>
            <a:pPr algn="ctr" eaLnBrk="1" hangingPunct="1">
              <a:spcBef>
                <a:spcPct val="0"/>
              </a:spcBef>
              <a:buClrTx/>
              <a:buSzTx/>
              <a:buFontTx/>
              <a:buNone/>
            </a:pPr>
            <a:endParaRPr lang="en-US" altLang="ja-JP" sz="2200"/>
          </a:p>
          <a:p>
            <a:pPr algn="ctr" eaLnBrk="1" hangingPunct="1">
              <a:spcBef>
                <a:spcPct val="0"/>
              </a:spcBef>
              <a:buClrTx/>
              <a:buSzTx/>
              <a:buFontTx/>
              <a:buNone/>
            </a:pPr>
            <a:endParaRPr lang="en-US" altLang="ja-JP" sz="2200"/>
          </a:p>
          <a:p>
            <a:pPr algn="ctr" eaLnBrk="1" hangingPunct="1">
              <a:spcBef>
                <a:spcPct val="0"/>
              </a:spcBef>
              <a:buClrTx/>
              <a:buSzTx/>
              <a:buFontTx/>
              <a:buNone/>
            </a:pPr>
            <a:endParaRPr lang="en-US" altLang="ja-JP" sz="2200"/>
          </a:p>
          <a:p>
            <a:pPr algn="ctr" eaLnBrk="1" hangingPunct="1">
              <a:spcBef>
                <a:spcPct val="0"/>
              </a:spcBef>
              <a:buClrTx/>
              <a:buSzTx/>
              <a:buFontTx/>
              <a:buNone/>
            </a:pPr>
            <a:endParaRPr lang="en-US" altLang="ja-JP" sz="2200"/>
          </a:p>
          <a:p>
            <a:pPr algn="ctr" eaLnBrk="1" hangingPunct="1">
              <a:spcBef>
                <a:spcPct val="0"/>
              </a:spcBef>
              <a:buClrTx/>
              <a:buSzTx/>
              <a:buFontTx/>
              <a:buNone/>
            </a:pPr>
            <a:endParaRPr lang="en-US" altLang="ja-JP" sz="2200"/>
          </a:p>
          <a:p>
            <a:pPr algn="ctr" eaLnBrk="1" hangingPunct="1">
              <a:spcBef>
                <a:spcPct val="0"/>
              </a:spcBef>
              <a:buClrTx/>
              <a:buSzTx/>
              <a:buFontTx/>
              <a:buNone/>
            </a:pPr>
            <a:endParaRPr lang="ja-JP" altLang="en-US" sz="2200"/>
          </a:p>
        </p:txBody>
      </p:sp>
      <p:sp>
        <p:nvSpPr>
          <p:cNvPr id="64531" name="Text Box 35"/>
          <p:cNvSpPr txBox="1">
            <a:spLocks noChangeArrowheads="1"/>
          </p:cNvSpPr>
          <p:nvPr/>
        </p:nvSpPr>
        <p:spPr bwMode="auto">
          <a:xfrm>
            <a:off x="1547664" y="3209132"/>
            <a:ext cx="2735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dirty="0"/>
              <a:t>朝食準備・自分の朝食</a:t>
            </a:r>
          </a:p>
        </p:txBody>
      </p:sp>
      <p:sp>
        <p:nvSpPr>
          <p:cNvPr id="64532" name="Text Box 38"/>
          <p:cNvSpPr txBox="1">
            <a:spLocks noChangeArrowheads="1"/>
          </p:cNvSpPr>
          <p:nvPr/>
        </p:nvSpPr>
        <p:spPr bwMode="auto">
          <a:xfrm>
            <a:off x="5148064" y="1234618"/>
            <a:ext cx="374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2000" dirty="0">
                <a:latin typeface="+mn-ea"/>
                <a:ea typeface="+mn-ea"/>
              </a:rPr>
              <a:t>介護負担による虐待やネグレクトの事例、暴力のパターンが決まっている事例の聴き取りで有効</a:t>
            </a:r>
          </a:p>
        </p:txBody>
      </p:sp>
      <p:sp>
        <p:nvSpPr>
          <p:cNvPr id="64533" name="AutoShape 39"/>
          <p:cNvSpPr>
            <a:spLocks noChangeArrowheads="1"/>
          </p:cNvSpPr>
          <p:nvPr/>
        </p:nvSpPr>
        <p:spPr bwMode="auto">
          <a:xfrm>
            <a:off x="5651500" y="5013325"/>
            <a:ext cx="2952750" cy="1584325"/>
          </a:xfrm>
          <a:prstGeom prst="wedgeEllipseCallout">
            <a:avLst>
              <a:gd name="adj1" fmla="val -70537"/>
              <a:gd name="adj2" fmla="val -42685"/>
            </a:avLst>
          </a:prstGeom>
          <a:solidFill>
            <a:srgbClr val="FFFFCC"/>
          </a:solidFill>
          <a:ln w="9525">
            <a:solidFill>
              <a:schemeClr val="tx1"/>
            </a:solidFill>
            <a:miter lim="800000"/>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800">
                <a:latin typeface="HG丸ｺﾞｼｯｸM-PRO" panose="020F0600000000000000" pitchFamily="50" charset="-128"/>
                <a:ea typeface="HG丸ｺﾞｼｯｸM-PRO" panose="020F0600000000000000" pitchFamily="50" charset="-128"/>
              </a:rPr>
              <a:t>どこに支援が必要かを探りやすい</a:t>
            </a:r>
          </a:p>
          <a:p>
            <a:pPr algn="ctr" eaLnBrk="1" hangingPunct="1">
              <a:spcBef>
                <a:spcPct val="0"/>
              </a:spcBef>
              <a:buClrTx/>
              <a:buSzTx/>
              <a:buFontTx/>
              <a:buNone/>
            </a:pPr>
            <a:r>
              <a:rPr lang="ja-JP" altLang="en-US" sz="1800">
                <a:latin typeface="HG丸ｺﾞｼｯｸM-PRO" panose="020F0600000000000000" pitchFamily="50" charset="-128"/>
                <a:ea typeface="HG丸ｺﾞｼｯｸM-PRO" panose="020F0600000000000000" pitchFamily="50" charset="-128"/>
              </a:rPr>
              <a:t>介護の実態が明白になる</a:t>
            </a:r>
          </a:p>
          <a:p>
            <a:pPr algn="ctr" eaLnBrk="1" hangingPunct="1">
              <a:spcBef>
                <a:spcPct val="0"/>
              </a:spcBef>
              <a:buClrTx/>
              <a:buSzTx/>
              <a:buFontTx/>
              <a:buNone/>
            </a:pPr>
            <a:endParaRPr lang="en-US" altLang="ja-JP" sz="1800"/>
          </a:p>
        </p:txBody>
      </p:sp>
      <p:sp>
        <p:nvSpPr>
          <p:cNvPr id="2" name="テキスト ボックス 1"/>
          <p:cNvSpPr txBox="1"/>
          <p:nvPr/>
        </p:nvSpPr>
        <p:spPr>
          <a:xfrm>
            <a:off x="989890" y="200505"/>
            <a:ext cx="7453958" cy="954107"/>
          </a:xfrm>
          <a:prstGeom prst="rect">
            <a:avLst/>
          </a:prstGeom>
          <a:noFill/>
        </p:spPr>
        <p:txBody>
          <a:bodyPr wrap="square" rtlCol="0">
            <a:spAutoFit/>
          </a:bodyPr>
          <a:lstStyle/>
          <a:p>
            <a:r>
              <a:rPr kumimoji="1" lang="ja-JP" altLang="en-US" sz="2000" dirty="0">
                <a:solidFill>
                  <a:srgbClr val="0000FF"/>
                </a:solidFill>
              </a:rPr>
              <a:t>情報収集の工夫①</a:t>
            </a:r>
            <a:endParaRPr kumimoji="1" lang="en-US" altLang="ja-JP" sz="2000" dirty="0">
              <a:solidFill>
                <a:srgbClr val="0000FF"/>
              </a:solidFill>
            </a:endParaRPr>
          </a:p>
          <a:p>
            <a:r>
              <a:rPr kumimoji="1" lang="ja-JP" altLang="en-US" sz="3600" dirty="0">
                <a:solidFill>
                  <a:srgbClr val="0000FF"/>
                </a:solidFill>
              </a:rPr>
              <a:t>生活時間での実態把握と情報の整理</a:t>
            </a:r>
          </a:p>
        </p:txBody>
      </p:sp>
    </p:spTree>
    <p:extLst>
      <p:ext uri="{BB962C8B-B14F-4D97-AF65-F5344CB8AC3E}">
        <p14:creationId xmlns:p14="http://schemas.microsoft.com/office/powerpoint/2010/main" val="3304344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Oval 4"/>
          <p:cNvSpPr>
            <a:spLocks noChangeArrowheads="1"/>
          </p:cNvSpPr>
          <p:nvPr/>
        </p:nvSpPr>
        <p:spPr bwMode="auto">
          <a:xfrm>
            <a:off x="3227388" y="1052736"/>
            <a:ext cx="3217862" cy="914400"/>
          </a:xfrm>
          <a:prstGeom prst="ellipse">
            <a:avLst/>
          </a:prstGeom>
          <a:solidFill>
            <a:srgbClr val="A3FF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長女Ｃが就職する</a:t>
            </a:r>
          </a:p>
        </p:txBody>
      </p:sp>
      <p:sp>
        <p:nvSpPr>
          <p:cNvPr id="63492" name="Oval 7"/>
          <p:cNvSpPr>
            <a:spLocks noChangeArrowheads="1"/>
          </p:cNvSpPr>
          <p:nvPr/>
        </p:nvSpPr>
        <p:spPr bwMode="auto">
          <a:xfrm>
            <a:off x="5942013" y="1606774"/>
            <a:ext cx="2735262" cy="914400"/>
          </a:xfrm>
          <a:prstGeom prst="ellipse">
            <a:avLst/>
          </a:prstGeom>
          <a:solidFill>
            <a:srgbClr val="FEBEBE"/>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環境の変化で</a:t>
            </a:r>
          </a:p>
          <a:p>
            <a:pPr algn="ctr" eaLnBrk="1" hangingPunct="1">
              <a:spcBef>
                <a:spcPct val="0"/>
              </a:spcBef>
              <a:buClrTx/>
              <a:buSzTx/>
              <a:buFontTx/>
              <a:buNone/>
            </a:pPr>
            <a:r>
              <a:rPr lang="ja-JP" altLang="en-US" sz="2200"/>
              <a:t>ストレスがかかる</a:t>
            </a:r>
          </a:p>
        </p:txBody>
      </p:sp>
      <p:sp>
        <p:nvSpPr>
          <p:cNvPr id="63493" name="Oval 8"/>
          <p:cNvSpPr>
            <a:spLocks noChangeArrowheads="1"/>
          </p:cNvSpPr>
          <p:nvPr/>
        </p:nvSpPr>
        <p:spPr bwMode="auto">
          <a:xfrm>
            <a:off x="6265863" y="2686274"/>
            <a:ext cx="2735262" cy="914400"/>
          </a:xfrm>
          <a:prstGeom prst="ellipse">
            <a:avLst/>
          </a:prstGeom>
          <a:solidFill>
            <a:srgbClr val="FEBEBE"/>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服薬中断</a:t>
            </a:r>
          </a:p>
        </p:txBody>
      </p:sp>
      <p:sp>
        <p:nvSpPr>
          <p:cNvPr id="63494" name="Oval 11"/>
          <p:cNvSpPr>
            <a:spLocks noChangeArrowheads="1"/>
          </p:cNvSpPr>
          <p:nvPr/>
        </p:nvSpPr>
        <p:spPr bwMode="auto">
          <a:xfrm>
            <a:off x="541338" y="4724624"/>
            <a:ext cx="2735262" cy="914400"/>
          </a:xfrm>
          <a:prstGeom prst="ellipse">
            <a:avLst/>
          </a:prstGeom>
          <a:solidFill>
            <a:srgbClr val="EFFC74"/>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Ａの自責の念強まる</a:t>
            </a:r>
          </a:p>
        </p:txBody>
      </p:sp>
      <p:sp>
        <p:nvSpPr>
          <p:cNvPr id="63495" name="Oval 13"/>
          <p:cNvSpPr>
            <a:spLocks noChangeArrowheads="1"/>
          </p:cNvSpPr>
          <p:nvPr/>
        </p:nvSpPr>
        <p:spPr bwMode="auto">
          <a:xfrm>
            <a:off x="3132138" y="5278661"/>
            <a:ext cx="2592387" cy="863600"/>
          </a:xfrm>
          <a:prstGeom prst="ellipse">
            <a:avLst/>
          </a:prstGeom>
          <a:solidFill>
            <a:srgbClr val="9BFA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Ｃが本人Ａへ暴力</a:t>
            </a:r>
          </a:p>
          <a:p>
            <a:pPr algn="ctr" eaLnBrk="1" hangingPunct="1">
              <a:spcBef>
                <a:spcPct val="0"/>
              </a:spcBef>
              <a:buClrTx/>
              <a:buSzTx/>
              <a:buFontTx/>
              <a:buNone/>
            </a:pPr>
            <a:r>
              <a:rPr lang="ja-JP" altLang="en-US" sz="2200"/>
              <a:t>「お前のせいだ！」</a:t>
            </a:r>
          </a:p>
        </p:txBody>
      </p:sp>
      <p:sp>
        <p:nvSpPr>
          <p:cNvPr id="63496" name="Oval 14"/>
          <p:cNvSpPr>
            <a:spLocks noChangeArrowheads="1"/>
          </p:cNvSpPr>
          <p:nvPr/>
        </p:nvSpPr>
        <p:spPr bwMode="auto">
          <a:xfrm>
            <a:off x="6084888" y="3838799"/>
            <a:ext cx="2735262" cy="914400"/>
          </a:xfrm>
          <a:prstGeom prst="ellipse">
            <a:avLst/>
          </a:prstGeom>
          <a:solidFill>
            <a:srgbClr val="9BFA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Ｃが会社を辞める</a:t>
            </a:r>
          </a:p>
        </p:txBody>
      </p:sp>
      <p:sp>
        <p:nvSpPr>
          <p:cNvPr id="63497" name="Oval 15"/>
          <p:cNvSpPr>
            <a:spLocks noChangeArrowheads="1"/>
          </p:cNvSpPr>
          <p:nvPr/>
        </p:nvSpPr>
        <p:spPr bwMode="auto">
          <a:xfrm>
            <a:off x="5654675" y="4940524"/>
            <a:ext cx="2735263" cy="914400"/>
          </a:xfrm>
          <a:prstGeom prst="ellipse">
            <a:avLst/>
          </a:prstGeom>
          <a:solidFill>
            <a:srgbClr val="9BFA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Ｃが家へ閉じこもり</a:t>
            </a:r>
          </a:p>
        </p:txBody>
      </p:sp>
      <p:sp>
        <p:nvSpPr>
          <p:cNvPr id="63498" name="Oval 18"/>
          <p:cNvSpPr>
            <a:spLocks noChangeArrowheads="1"/>
          </p:cNvSpPr>
          <p:nvPr/>
        </p:nvSpPr>
        <p:spPr bwMode="auto">
          <a:xfrm>
            <a:off x="107950" y="3716561"/>
            <a:ext cx="2735263" cy="914400"/>
          </a:xfrm>
          <a:prstGeom prst="ellipse">
            <a:avLst/>
          </a:prstGeom>
          <a:solidFill>
            <a:srgbClr val="FEBEBE"/>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ますますＡとＣ</a:t>
            </a:r>
          </a:p>
          <a:p>
            <a:pPr algn="ctr" eaLnBrk="1" hangingPunct="1">
              <a:spcBef>
                <a:spcPct val="0"/>
              </a:spcBef>
              <a:buClrTx/>
              <a:buSzTx/>
              <a:buFontTx/>
              <a:buNone/>
            </a:pPr>
            <a:r>
              <a:rPr lang="ja-JP" altLang="en-US" sz="2200"/>
              <a:t>ふたりだけの生活</a:t>
            </a:r>
          </a:p>
        </p:txBody>
      </p:sp>
      <p:sp>
        <p:nvSpPr>
          <p:cNvPr id="63499" name="Oval 19"/>
          <p:cNvSpPr>
            <a:spLocks noChangeArrowheads="1"/>
          </p:cNvSpPr>
          <p:nvPr/>
        </p:nvSpPr>
        <p:spPr bwMode="auto">
          <a:xfrm>
            <a:off x="468313" y="2564036"/>
            <a:ext cx="2735262" cy="914400"/>
          </a:xfrm>
          <a:prstGeom prst="ellipse">
            <a:avLst/>
          </a:prstGeom>
          <a:solidFill>
            <a:srgbClr val="9BFA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Ｃの社会参加への</a:t>
            </a:r>
          </a:p>
          <a:p>
            <a:pPr algn="ctr" eaLnBrk="1" hangingPunct="1">
              <a:spcBef>
                <a:spcPct val="0"/>
              </a:spcBef>
              <a:buClrTx/>
              <a:buSzTx/>
              <a:buFontTx/>
              <a:buNone/>
            </a:pPr>
            <a:r>
              <a:rPr lang="ja-JP" altLang="en-US" sz="2200"/>
              <a:t>欲求強まる</a:t>
            </a:r>
          </a:p>
        </p:txBody>
      </p:sp>
      <p:sp>
        <p:nvSpPr>
          <p:cNvPr id="63500" name="Oval 20"/>
          <p:cNvSpPr>
            <a:spLocks noChangeArrowheads="1"/>
          </p:cNvSpPr>
          <p:nvPr/>
        </p:nvSpPr>
        <p:spPr bwMode="auto">
          <a:xfrm>
            <a:off x="828675" y="1555974"/>
            <a:ext cx="2735263" cy="914400"/>
          </a:xfrm>
          <a:prstGeom prst="ellipse">
            <a:avLst/>
          </a:prstGeom>
          <a:solidFill>
            <a:srgbClr val="9BFA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200"/>
              <a:t>ＣがＡの支援で</a:t>
            </a:r>
          </a:p>
          <a:p>
            <a:pPr algn="ctr" eaLnBrk="1" hangingPunct="1">
              <a:spcBef>
                <a:spcPct val="0"/>
              </a:spcBef>
              <a:buClrTx/>
              <a:buSzTx/>
              <a:buFontTx/>
              <a:buNone/>
            </a:pPr>
            <a:r>
              <a:rPr lang="ja-JP" altLang="en-US" sz="2200"/>
              <a:t>通院と服薬を開始</a:t>
            </a:r>
          </a:p>
        </p:txBody>
      </p:sp>
      <p:sp>
        <p:nvSpPr>
          <p:cNvPr id="63501" name="AutoShape 21"/>
          <p:cNvSpPr>
            <a:spLocks noChangeArrowheads="1"/>
          </p:cNvSpPr>
          <p:nvPr/>
        </p:nvSpPr>
        <p:spPr bwMode="auto">
          <a:xfrm>
            <a:off x="6734175" y="2110011"/>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2" name="AutoShape 22"/>
          <p:cNvSpPr>
            <a:spLocks noChangeArrowheads="1"/>
          </p:cNvSpPr>
          <p:nvPr/>
        </p:nvSpPr>
        <p:spPr bwMode="auto">
          <a:xfrm rot="709632">
            <a:off x="6805613" y="3046636"/>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3" name="AutoShape 23"/>
          <p:cNvSpPr>
            <a:spLocks noChangeArrowheads="1"/>
          </p:cNvSpPr>
          <p:nvPr/>
        </p:nvSpPr>
        <p:spPr bwMode="auto">
          <a:xfrm rot="1843906">
            <a:off x="6589713" y="4054699"/>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785" y="12342"/>
                </a:moveTo>
                <a:cubicBezTo>
                  <a:pt x="20864" y="11832"/>
                  <a:pt x="20904" y="11316"/>
                  <a:pt x="20904" y="10800"/>
                </a:cubicBezTo>
                <a:cubicBezTo>
                  <a:pt x="20904" y="8418"/>
                  <a:pt x="20062" y="6113"/>
                  <a:pt x="18528" y="4291"/>
                </a:cubicBezTo>
                <a:lnTo>
                  <a:pt x="19061" y="3843"/>
                </a:lnTo>
                <a:cubicBezTo>
                  <a:pt x="20700" y="5790"/>
                  <a:pt x="21600" y="8254"/>
                  <a:pt x="21600" y="10800"/>
                </a:cubicBezTo>
                <a:cubicBezTo>
                  <a:pt x="21600" y="11352"/>
                  <a:pt x="21557" y="11903"/>
                  <a:pt x="21473" y="12449"/>
                </a:cubicBezTo>
                <a:lnTo>
                  <a:pt x="24141" y="12861"/>
                </a:lnTo>
                <a:lnTo>
                  <a:pt x="20663" y="15408"/>
                </a:lnTo>
                <a:lnTo>
                  <a:pt x="18117" y="11930"/>
                </a:lnTo>
                <a:lnTo>
                  <a:pt x="20785" y="12342"/>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4" name="AutoShape 24"/>
          <p:cNvSpPr>
            <a:spLocks noChangeArrowheads="1"/>
          </p:cNvSpPr>
          <p:nvPr/>
        </p:nvSpPr>
        <p:spPr bwMode="auto">
          <a:xfrm rot="4842904">
            <a:off x="5134507" y="4639625"/>
            <a:ext cx="1152525" cy="1152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5" name="AutoShape 25"/>
          <p:cNvSpPr>
            <a:spLocks noChangeArrowheads="1"/>
          </p:cNvSpPr>
          <p:nvPr/>
        </p:nvSpPr>
        <p:spPr bwMode="auto">
          <a:xfrm rot="7320041">
            <a:off x="2736056" y="4450781"/>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6" name="AutoShape 26"/>
          <p:cNvSpPr>
            <a:spLocks noChangeArrowheads="1"/>
          </p:cNvSpPr>
          <p:nvPr/>
        </p:nvSpPr>
        <p:spPr bwMode="auto">
          <a:xfrm rot="7994983">
            <a:off x="1404144" y="3730055"/>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7" name="AutoShape 27"/>
          <p:cNvSpPr>
            <a:spLocks noChangeArrowheads="1"/>
          </p:cNvSpPr>
          <p:nvPr/>
        </p:nvSpPr>
        <p:spPr bwMode="auto">
          <a:xfrm rot="-8899753">
            <a:off x="757238" y="3191099"/>
            <a:ext cx="1152525" cy="1223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8" name="AutoShape 28"/>
          <p:cNvSpPr>
            <a:spLocks noChangeArrowheads="1"/>
          </p:cNvSpPr>
          <p:nvPr/>
        </p:nvSpPr>
        <p:spPr bwMode="auto">
          <a:xfrm rot="-6998822">
            <a:off x="1272708" y="2471935"/>
            <a:ext cx="1152525" cy="1008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09" name="AutoShape 29"/>
          <p:cNvSpPr>
            <a:spLocks noChangeArrowheads="1"/>
          </p:cNvSpPr>
          <p:nvPr/>
        </p:nvSpPr>
        <p:spPr bwMode="auto">
          <a:xfrm rot="-5632775">
            <a:off x="2735440" y="1443371"/>
            <a:ext cx="1081087" cy="12255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10" name="AutoShape 30"/>
          <p:cNvSpPr>
            <a:spLocks noChangeArrowheads="1"/>
          </p:cNvSpPr>
          <p:nvPr/>
        </p:nvSpPr>
        <p:spPr bwMode="auto">
          <a:xfrm rot="-3789896">
            <a:off x="5544344" y="1498030"/>
            <a:ext cx="1152525" cy="1223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932" y="12898"/>
                </a:moveTo>
                <a:cubicBezTo>
                  <a:pt x="21075" y="12208"/>
                  <a:pt x="21148" y="11505"/>
                  <a:pt x="21148" y="10800"/>
                </a:cubicBezTo>
                <a:cubicBezTo>
                  <a:pt x="21148" y="8360"/>
                  <a:pt x="20286" y="6000"/>
                  <a:pt x="18715" y="4134"/>
                </a:cubicBezTo>
                <a:lnTo>
                  <a:pt x="19061" y="3843"/>
                </a:lnTo>
                <a:cubicBezTo>
                  <a:pt x="20700" y="5790"/>
                  <a:pt x="21600" y="8254"/>
                  <a:pt x="21600" y="10800"/>
                </a:cubicBezTo>
                <a:cubicBezTo>
                  <a:pt x="21600" y="11535"/>
                  <a:pt x="21524" y="12269"/>
                  <a:pt x="21375" y="12990"/>
                </a:cubicBezTo>
                <a:lnTo>
                  <a:pt x="24019" y="13538"/>
                </a:lnTo>
                <a:lnTo>
                  <a:pt x="20561" y="15809"/>
                </a:lnTo>
                <a:lnTo>
                  <a:pt x="18289" y="12351"/>
                </a:lnTo>
                <a:lnTo>
                  <a:pt x="20932" y="12898"/>
                </a:lnTo>
                <a:close/>
              </a:path>
            </a:pathLst>
          </a:custGeom>
          <a:solidFill>
            <a:schemeClr val="tx1"/>
          </a:solidFill>
          <a:ln w="9525">
            <a:solidFill>
              <a:schemeClr val="tx1"/>
            </a:solidFill>
            <a:miter lim="800000"/>
            <a:headEnd/>
            <a:tailEnd/>
          </a:ln>
        </p:spPr>
        <p:txBody>
          <a:bodyPr wrap="none" anchor="ctr"/>
          <a:lstStyle/>
          <a:p>
            <a:endParaRPr lang="ja-JP" altLang="en-US"/>
          </a:p>
        </p:txBody>
      </p:sp>
      <p:sp>
        <p:nvSpPr>
          <p:cNvPr id="63511" name="スライド番号プレースホルダ 2"/>
          <p:cNvSpPr>
            <a:spLocks noGrp="1"/>
          </p:cNvSpPr>
          <p:nvPr>
            <p:ph type="sldNum" sz="quarter" idx="12"/>
          </p:nvPr>
        </p:nvSpPr>
        <p:spPr>
          <a:xfrm>
            <a:off x="6867525" y="6381328"/>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ClrTx/>
              <a:buSzTx/>
              <a:buFontTx/>
              <a:buNone/>
            </a:pPr>
            <a:r>
              <a:rPr kumimoji="0" lang="en-US" altLang="ja-JP" sz="1200" dirty="0">
                <a:solidFill>
                  <a:schemeClr val="bg1"/>
                </a:solidFill>
              </a:rPr>
              <a:t>29</a:t>
            </a:r>
            <a:endParaRPr kumimoji="0" lang="ja-JP" altLang="en-US" sz="1200" dirty="0">
              <a:solidFill>
                <a:schemeClr val="bg1"/>
              </a:solidFill>
            </a:endParaRPr>
          </a:p>
        </p:txBody>
      </p:sp>
      <p:sp>
        <p:nvSpPr>
          <p:cNvPr id="2" name="テキスト ボックス 1"/>
          <p:cNvSpPr txBox="1"/>
          <p:nvPr/>
        </p:nvSpPr>
        <p:spPr>
          <a:xfrm>
            <a:off x="468313" y="44624"/>
            <a:ext cx="7921625" cy="954107"/>
          </a:xfrm>
          <a:prstGeom prst="rect">
            <a:avLst/>
          </a:prstGeom>
          <a:noFill/>
        </p:spPr>
        <p:txBody>
          <a:bodyPr wrap="square" rtlCol="0">
            <a:spAutoFit/>
          </a:bodyPr>
          <a:lstStyle/>
          <a:p>
            <a:r>
              <a:rPr kumimoji="1" lang="ja-JP" altLang="en-US" sz="2000" dirty="0">
                <a:solidFill>
                  <a:srgbClr val="0000FF"/>
                </a:solidFill>
              </a:rPr>
              <a:t>情報収集の工夫②</a:t>
            </a:r>
            <a:endParaRPr kumimoji="1" lang="en-US" altLang="ja-JP" sz="2000" dirty="0">
              <a:solidFill>
                <a:srgbClr val="0000FF"/>
              </a:solidFill>
            </a:endParaRPr>
          </a:p>
          <a:p>
            <a:pPr algn="ctr"/>
            <a:r>
              <a:rPr kumimoji="1" lang="ja-JP" altLang="en-US" sz="3600" dirty="0">
                <a:solidFill>
                  <a:srgbClr val="0000FF"/>
                </a:solidFill>
              </a:rPr>
              <a:t>繰り返されている</a:t>
            </a:r>
            <a:r>
              <a:rPr lang="ja-JP" altLang="en-US" sz="3600" dirty="0">
                <a:solidFill>
                  <a:srgbClr val="0000FF"/>
                </a:solidFill>
              </a:rPr>
              <a:t>パターン</a:t>
            </a:r>
            <a:r>
              <a:rPr kumimoji="1" lang="ja-JP" altLang="en-US" sz="3600" dirty="0">
                <a:solidFill>
                  <a:srgbClr val="0000FF"/>
                </a:solidFill>
              </a:rPr>
              <a:t>を探る</a:t>
            </a:r>
          </a:p>
        </p:txBody>
      </p:sp>
    </p:spTree>
    <p:extLst>
      <p:ext uri="{BB962C8B-B14F-4D97-AF65-F5344CB8AC3E}">
        <p14:creationId xmlns:p14="http://schemas.microsoft.com/office/powerpoint/2010/main" val="58938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
        <p:nvSpPr>
          <p:cNvPr id="3" name="スライド番号プレースホルダー 2"/>
          <p:cNvSpPr>
            <a:spLocks noGrp="1"/>
          </p:cNvSpPr>
          <p:nvPr>
            <p:ph type="sldNum" sz="quarter" idx="12"/>
          </p:nvPr>
        </p:nvSpPr>
        <p:spPr/>
        <p:txBody>
          <a:bodyPr/>
          <a:lstStyle/>
          <a:p>
            <a:pPr>
              <a:defRPr/>
            </a:pPr>
            <a:fld id="{D6DA143D-0F19-473E-8E7F-3A366AF80F16}" type="slidenum">
              <a:rPr lang="ja-JP" altLang="en-US" smtClean="0"/>
              <a:pPr>
                <a:defRPr/>
              </a:pPr>
              <a:t>3</a:t>
            </a:fld>
            <a:endParaRPr lang="ja-JP" altLang="en-US"/>
          </a:p>
        </p:txBody>
      </p:sp>
      <p:sp>
        <p:nvSpPr>
          <p:cNvPr id="4" name="タイトル 3"/>
          <p:cNvSpPr>
            <a:spLocks noGrp="1"/>
          </p:cNvSpPr>
          <p:nvPr>
            <p:ph type="title" idx="4294967295"/>
          </p:nvPr>
        </p:nvSpPr>
        <p:spPr>
          <a:xfrm>
            <a:off x="838002" y="-531440"/>
            <a:ext cx="7543800" cy="1450975"/>
          </a:xfrm>
        </p:spPr>
        <p:txBody>
          <a:bodyPr>
            <a:normAutofit/>
          </a:bodyPr>
          <a:lstStyle/>
          <a:p>
            <a:pPr algn="ctr"/>
            <a:r>
              <a:rPr kumimoji="1" lang="ja-JP" altLang="en-US" sz="4000" dirty="0">
                <a:solidFill>
                  <a:srgbClr val="0000FF"/>
                </a:solidFill>
              </a:rPr>
              <a:t>本日の構成</a:t>
            </a:r>
          </a:p>
        </p:txBody>
      </p:sp>
      <p:sp>
        <p:nvSpPr>
          <p:cNvPr id="6" name="コンテンツ プレースホルダー 5"/>
          <p:cNvSpPr>
            <a:spLocks noGrp="1"/>
          </p:cNvSpPr>
          <p:nvPr>
            <p:ph idx="4294967295"/>
          </p:nvPr>
        </p:nvSpPr>
        <p:spPr>
          <a:xfrm>
            <a:off x="539552" y="1052736"/>
            <a:ext cx="8140700" cy="4679950"/>
          </a:xfrm>
        </p:spPr>
        <p:txBody>
          <a:bodyPr>
            <a:noAutofit/>
          </a:bodyPr>
          <a:lstStyle/>
          <a:p>
            <a:pPr>
              <a:lnSpc>
                <a:spcPct val="150000"/>
              </a:lnSpc>
              <a:buFont typeface="Wingdings" panose="05000000000000000000" pitchFamily="2" charset="2"/>
              <a:buChar char="p"/>
            </a:pPr>
            <a:r>
              <a:rPr lang="ja-JP" altLang="en-US" sz="2400" dirty="0"/>
              <a:t>段階別演習</a:t>
            </a:r>
            <a:endParaRPr lang="en-US" altLang="ja-JP" sz="2400" dirty="0"/>
          </a:p>
          <a:p>
            <a:pPr lvl="1">
              <a:lnSpc>
                <a:spcPct val="150000"/>
              </a:lnSpc>
              <a:buFont typeface="Wingdings" panose="05000000000000000000" pitchFamily="2" charset="2"/>
              <a:buChar char="l"/>
            </a:pPr>
            <a:r>
              <a:rPr lang="ja-JP" altLang="en-US" sz="2000" dirty="0"/>
              <a:t>コアメンバーで方針を決定する</a:t>
            </a:r>
            <a:r>
              <a:rPr kumimoji="1" lang="ja-JP" altLang="en-US" sz="2000" dirty="0"/>
              <a:t>段階　　</a:t>
            </a:r>
            <a:r>
              <a:rPr lang="ja-JP" altLang="en-US" sz="2000" dirty="0"/>
              <a:t>　　　　　　　　　　　　　 ワークと講義</a:t>
            </a:r>
            <a:r>
              <a:rPr kumimoji="1" lang="ja-JP" altLang="en-US" sz="2000" dirty="0"/>
              <a:t>　　                  　　　　　　　　　</a:t>
            </a:r>
            <a:endParaRPr kumimoji="1" lang="en-US" altLang="ja-JP" sz="2000" dirty="0"/>
          </a:p>
          <a:p>
            <a:pPr lvl="1">
              <a:lnSpc>
                <a:spcPct val="150000"/>
              </a:lnSpc>
              <a:buFont typeface="Wingdings" panose="05000000000000000000" pitchFamily="2" charset="2"/>
              <a:buChar char="l"/>
            </a:pPr>
            <a:r>
              <a:rPr lang="ja-JP" altLang="en-US" sz="2000" dirty="0"/>
              <a:t>緊急対応とさらなるアセスメントの段階</a:t>
            </a:r>
            <a:endParaRPr lang="en-US" altLang="ja-JP" sz="2000" dirty="0"/>
          </a:p>
          <a:p>
            <a:pPr lvl="1">
              <a:lnSpc>
                <a:spcPts val="2000"/>
              </a:lnSpc>
              <a:buFont typeface="Wingdings" panose="05000000000000000000" pitchFamily="2" charset="2"/>
              <a:buChar char="l"/>
            </a:pPr>
            <a:r>
              <a:rPr lang="ja-JP" altLang="en-US" sz="2000" dirty="0"/>
              <a:t>終結に向けて支援体制を整えている段階</a:t>
            </a:r>
            <a:endParaRPr lang="en-US" altLang="ja-JP" sz="2000" dirty="0"/>
          </a:p>
          <a:p>
            <a:pPr marL="0" indent="0">
              <a:lnSpc>
                <a:spcPts val="2000"/>
              </a:lnSpc>
              <a:buNone/>
            </a:pPr>
            <a:r>
              <a:rPr lang="ja-JP" altLang="en-US" sz="2400" dirty="0"/>
              <a:t>　</a:t>
            </a:r>
            <a:r>
              <a:rPr lang="ja-JP" altLang="en-US" dirty="0"/>
              <a:t>　　　　　　　　　 個別ケース会議でのアセスメント、支援計画のワークと講義</a:t>
            </a:r>
            <a:endParaRPr lang="en-US" altLang="ja-JP" sz="2400" dirty="0"/>
          </a:p>
          <a:p>
            <a:pPr lvl="1">
              <a:lnSpc>
                <a:spcPct val="150000"/>
              </a:lnSpc>
              <a:buFont typeface="Wingdings" panose="05000000000000000000" pitchFamily="2" charset="2"/>
              <a:buChar char="l"/>
            </a:pPr>
            <a:r>
              <a:rPr lang="ja-JP" altLang="en-US" sz="2000" dirty="0"/>
              <a:t>支援の評価・見直しの段階　　　　　　　　　　　　　　　　     ミニワークと講義</a:t>
            </a:r>
            <a:endParaRPr lang="en-US" altLang="ja-JP" sz="2000" dirty="0"/>
          </a:p>
          <a:p>
            <a:pPr lvl="1">
              <a:lnSpc>
                <a:spcPct val="150000"/>
              </a:lnSpc>
              <a:buFont typeface="Wingdings" panose="05000000000000000000" pitchFamily="2" charset="2"/>
              <a:buChar char="l"/>
            </a:pPr>
            <a:r>
              <a:rPr lang="ja-JP" altLang="en-US" sz="2000" dirty="0"/>
              <a:t>虐待対応の終結の段階　　　　　　　　　　　　　　　　　　　　 　事例での確認</a:t>
            </a:r>
            <a:endParaRPr lang="en-US" altLang="ja-JP" sz="2000" dirty="0"/>
          </a:p>
          <a:p>
            <a:pPr>
              <a:lnSpc>
                <a:spcPct val="150000"/>
              </a:lnSpc>
              <a:buFont typeface="Wingdings" panose="05000000000000000000" pitchFamily="2" charset="2"/>
              <a:buChar char="p"/>
            </a:pPr>
            <a:r>
              <a:rPr lang="ja-JP" altLang="en-US" sz="2400" dirty="0"/>
              <a:t>緊急対応の実際について　　　　　　　　　　　　　　　　　　 　講義</a:t>
            </a:r>
            <a:endParaRPr lang="en-US" altLang="ja-JP" sz="2400" dirty="0"/>
          </a:p>
          <a:p>
            <a:pPr>
              <a:lnSpc>
                <a:spcPct val="150000"/>
              </a:lnSpc>
              <a:buFont typeface="Wingdings" panose="05000000000000000000" pitchFamily="2" charset="2"/>
              <a:buChar char="l"/>
            </a:pPr>
            <a:endParaRPr kumimoji="1" lang="en-US" altLang="ja-JP" sz="2400" dirty="0"/>
          </a:p>
          <a:p>
            <a:pPr>
              <a:buFont typeface="Wingdings" panose="05000000000000000000" pitchFamily="2" charset="2"/>
              <a:buChar char="l"/>
            </a:pPr>
            <a:endParaRPr kumimoji="1" lang="en-US" altLang="ja-JP" sz="2400" dirty="0"/>
          </a:p>
          <a:p>
            <a:pPr>
              <a:buFont typeface="Wingdings" panose="05000000000000000000" pitchFamily="2" charset="2"/>
              <a:buChar char="l"/>
            </a:pPr>
            <a:endParaRPr kumimoji="1" lang="ja-JP" altLang="en-US" sz="2400" dirty="0"/>
          </a:p>
        </p:txBody>
      </p:sp>
    </p:spTree>
    <p:extLst>
      <p:ext uri="{BB962C8B-B14F-4D97-AF65-F5344CB8AC3E}">
        <p14:creationId xmlns:p14="http://schemas.microsoft.com/office/powerpoint/2010/main" val="274946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11" name="スライド番号プレースホルダ 2"/>
          <p:cNvSpPr>
            <a:spLocks noGrp="1"/>
          </p:cNvSpPr>
          <p:nvPr>
            <p:ph type="sldNum" sz="quarter" idx="12"/>
          </p:nvPr>
        </p:nvSpPr>
        <p:spPr>
          <a:xfrm>
            <a:off x="6867525" y="6409134"/>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ClrTx/>
              <a:buSzTx/>
              <a:buFontTx/>
              <a:buNone/>
            </a:pPr>
            <a:r>
              <a:rPr kumimoji="0" lang="en-US" altLang="ja-JP" sz="1200" dirty="0">
                <a:solidFill>
                  <a:schemeClr val="bg1"/>
                </a:solidFill>
              </a:rPr>
              <a:t>30</a:t>
            </a:r>
            <a:endParaRPr kumimoji="0" lang="ja-JP" altLang="en-US" sz="1200" dirty="0">
              <a:solidFill>
                <a:schemeClr val="bg1"/>
              </a:solidFill>
            </a:endParaRPr>
          </a:p>
        </p:txBody>
      </p:sp>
      <p:sp>
        <p:nvSpPr>
          <p:cNvPr id="2" name="テキスト ボックス 1"/>
          <p:cNvSpPr txBox="1"/>
          <p:nvPr/>
        </p:nvSpPr>
        <p:spPr>
          <a:xfrm>
            <a:off x="467544" y="400595"/>
            <a:ext cx="8389938" cy="954107"/>
          </a:xfrm>
          <a:prstGeom prst="rect">
            <a:avLst/>
          </a:prstGeom>
          <a:noFill/>
        </p:spPr>
        <p:txBody>
          <a:bodyPr wrap="square" rtlCol="0">
            <a:spAutoFit/>
          </a:bodyPr>
          <a:lstStyle/>
          <a:p>
            <a:r>
              <a:rPr kumimoji="1" lang="ja-JP" altLang="en-US" sz="2000" dirty="0">
                <a:solidFill>
                  <a:srgbClr val="0000FF"/>
                </a:solidFill>
              </a:rPr>
              <a:t>情報収集の工夫③</a:t>
            </a:r>
            <a:endParaRPr kumimoji="1" lang="en-US" altLang="ja-JP" sz="2000" dirty="0">
              <a:solidFill>
                <a:srgbClr val="0000FF"/>
              </a:solidFill>
            </a:endParaRPr>
          </a:p>
          <a:p>
            <a:pPr algn="ctr"/>
            <a:r>
              <a:rPr kumimoji="1" lang="ja-JP" altLang="en-US" sz="3600" dirty="0">
                <a:solidFill>
                  <a:srgbClr val="0000FF"/>
                </a:solidFill>
              </a:rPr>
              <a:t>スペースでの生活</a:t>
            </a:r>
            <a:r>
              <a:rPr lang="ja-JP" altLang="en-US" sz="3600" dirty="0">
                <a:solidFill>
                  <a:srgbClr val="0000FF"/>
                </a:solidFill>
              </a:rPr>
              <a:t>の</a:t>
            </a:r>
            <a:r>
              <a:rPr kumimoji="1" lang="ja-JP" altLang="en-US" sz="3600" dirty="0">
                <a:solidFill>
                  <a:srgbClr val="0000FF"/>
                </a:solidFill>
              </a:rPr>
              <a:t>理解</a:t>
            </a:r>
          </a:p>
        </p:txBody>
      </p:sp>
      <p:graphicFrame>
        <p:nvGraphicFramePr>
          <p:cNvPr id="4" name="表 3"/>
          <p:cNvGraphicFramePr>
            <a:graphicFrameLocks noGrp="1"/>
          </p:cNvGraphicFramePr>
          <p:nvPr>
            <p:extLst>
              <p:ext uri="{D42A27DB-BD31-4B8C-83A1-F6EECF244321}">
                <p14:modId xmlns:p14="http://schemas.microsoft.com/office/powerpoint/2010/main" val="1829538831"/>
              </p:ext>
            </p:extLst>
          </p:nvPr>
        </p:nvGraphicFramePr>
        <p:xfrm>
          <a:off x="1763688" y="1628800"/>
          <a:ext cx="3120009" cy="3990140"/>
        </p:xfrm>
        <a:graphic>
          <a:graphicData uri="http://schemas.openxmlformats.org/drawingml/2006/table">
            <a:tbl>
              <a:tblPr firstRow="1" bandRow="1">
                <a:tableStyleId>{5940675A-B579-460E-94D1-54222C63F5DA}</a:tableStyleId>
              </a:tblPr>
              <a:tblGrid>
                <a:gridCol w="1463824">
                  <a:extLst>
                    <a:ext uri="{9D8B030D-6E8A-4147-A177-3AD203B41FA5}">
                      <a16:colId xmlns:a16="http://schemas.microsoft.com/office/drawing/2014/main" val="20000"/>
                    </a:ext>
                  </a:extLst>
                </a:gridCol>
                <a:gridCol w="616182">
                  <a:extLst>
                    <a:ext uri="{9D8B030D-6E8A-4147-A177-3AD203B41FA5}">
                      <a16:colId xmlns:a16="http://schemas.microsoft.com/office/drawing/2014/main" val="20001"/>
                    </a:ext>
                  </a:extLst>
                </a:gridCol>
                <a:gridCol w="1040003">
                  <a:extLst>
                    <a:ext uri="{9D8B030D-6E8A-4147-A177-3AD203B41FA5}">
                      <a16:colId xmlns:a16="http://schemas.microsoft.com/office/drawing/2014/main" val="20002"/>
                    </a:ext>
                  </a:extLst>
                </a:gridCol>
              </a:tblGrid>
              <a:tr h="1092729">
                <a:tc>
                  <a:txBody>
                    <a:bodyPr/>
                    <a:lstStyle/>
                    <a:p>
                      <a:r>
                        <a:rPr kumimoji="1" lang="ja-JP" altLang="en-US" dirty="0"/>
                        <a:t>客間</a:t>
                      </a:r>
                    </a:p>
                  </a:txBody>
                  <a:tcPr>
                    <a:lnR w="12700" cap="flat" cmpd="sng" algn="ctr">
                      <a:solidFill>
                        <a:schemeClr val="tx1"/>
                      </a:solidFill>
                      <a:prstDash val="solid"/>
                      <a:round/>
                      <a:headEnd type="none" w="med" len="med"/>
                      <a:tailEnd type="none" w="med" len="med"/>
                    </a:lnR>
                  </a:tcPr>
                </a:tc>
                <a:tc rowSpan="5">
                  <a:txBody>
                    <a:bodyPr/>
                    <a:lstStyle/>
                    <a:p>
                      <a:pPr algn="ctr"/>
                      <a:r>
                        <a:rPr kumimoji="1" lang="ja-JP" altLang="en-US" dirty="0"/>
                        <a:t>　　廊下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kumimoji="1" lang="ja-JP" altLang="en-US" dirty="0"/>
                        <a:t>本人が寝かされている部屋</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63455">
                <a:tc>
                  <a:txBody>
                    <a:bodyPr/>
                    <a:lstStyle/>
                    <a:p>
                      <a:r>
                        <a:rPr kumimoji="1" lang="ja-JP" altLang="en-US" dirty="0"/>
                        <a:t>トイレ</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1"/>
                  </a:ext>
                </a:extLst>
              </a:tr>
              <a:tr h="243483">
                <a:tc rowSpan="2">
                  <a:txBody>
                    <a:bodyPr/>
                    <a:lstStyle/>
                    <a:p>
                      <a:r>
                        <a:rPr kumimoji="1" lang="ja-JP" altLang="en-US" dirty="0"/>
                        <a:t>浴室</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2"/>
                  </a:ext>
                </a:extLst>
              </a:tr>
              <a:tr h="476597">
                <a:tc vMerge="1">
                  <a:txBody>
                    <a:bodyPr/>
                    <a:lstStyle/>
                    <a:p>
                      <a:endParaRPr kumimoji="1" lang="ja-JP" altLang="en-US" dirty="0"/>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rowSpan="2">
                  <a:txBody>
                    <a:bodyPr/>
                    <a:lstStyle/>
                    <a:p>
                      <a:pPr algn="ctr"/>
                      <a:r>
                        <a:rPr kumimoji="1" lang="ja-JP" altLang="en-US" dirty="0"/>
                        <a:t>長女の部屋</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06938">
                <a:tc rowSpan="2">
                  <a:txBody>
                    <a:bodyPr/>
                    <a:lstStyle/>
                    <a:p>
                      <a:r>
                        <a:rPr kumimoji="1" lang="ja-JP" altLang="en-US" dirty="0"/>
                        <a:t>ダイニングキッチン</a:t>
                      </a:r>
                    </a:p>
                  </a:txBody>
                  <a:tcPr>
                    <a:lnR w="12700" cap="flat" cmpd="sng" algn="ctr">
                      <a:solidFill>
                        <a:schemeClr val="tx1"/>
                      </a:solidFill>
                      <a:prstDash val="solid"/>
                      <a:round/>
                      <a:headEnd type="none" w="med" len="med"/>
                      <a:tailEnd type="none" w="med" len="med"/>
                    </a:lnR>
                  </a:tcPr>
                </a:tc>
                <a:tc vMerge="1">
                  <a:txBody>
                    <a:bodyPr/>
                    <a:lstStyle/>
                    <a:p>
                      <a:endParaRPr kumimoji="1" lang="ja-JP" altLang="en-US" dirty="0"/>
                    </a:p>
                  </a:txBody>
                  <a:tcPr/>
                </a:tc>
                <a:tc vMerge="1">
                  <a:txBody>
                    <a:bodyPr/>
                    <a:lstStyle/>
                    <a:p>
                      <a:endParaRPr kumimoji="1" lang="ja-JP" altLang="en-US" dirty="0"/>
                    </a:p>
                  </a:txBody>
                  <a:tcPr/>
                </a:tc>
                <a:extLst>
                  <a:ext uri="{0D108BD9-81ED-4DB2-BD59-A6C34878D82A}">
                    <a16:rowId xmlns:a16="http://schemas.microsoft.com/office/drawing/2014/main" val="10004"/>
                  </a:ext>
                </a:extLst>
              </a:tr>
              <a:tr h="806938">
                <a:tc vMerge="1">
                  <a:txBody>
                    <a:bodyPr/>
                    <a:lstStyle/>
                    <a:p>
                      <a:endParaRPr kumimoji="1" lang="ja-JP" altLang="en-US" dirty="0"/>
                    </a:p>
                  </a:txBody>
                  <a:tcPr/>
                </a:tc>
                <a:tc gridSpan="2">
                  <a:txBody>
                    <a:bodyPr/>
                    <a:lstStyle/>
                    <a:p>
                      <a:endParaRPr kumimoji="1" lang="ja-JP" altLang="en-US"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kumimoji="1" lang="ja-JP" altLang="en-US" dirty="0"/>
                    </a:p>
                  </a:txBody>
                  <a:tcPr/>
                </a:tc>
                <a:extLst>
                  <a:ext uri="{0D108BD9-81ED-4DB2-BD59-A6C34878D82A}">
                    <a16:rowId xmlns:a16="http://schemas.microsoft.com/office/drawing/2014/main" val="10005"/>
                  </a:ext>
                </a:extLst>
              </a:tr>
            </a:tbl>
          </a:graphicData>
        </a:graphic>
      </p:graphicFrame>
      <p:sp>
        <p:nvSpPr>
          <p:cNvPr id="9" name="テキスト ボックス 8"/>
          <p:cNvSpPr txBox="1"/>
          <p:nvPr/>
        </p:nvSpPr>
        <p:spPr>
          <a:xfrm>
            <a:off x="1763688" y="1628800"/>
            <a:ext cx="3120009" cy="3990140"/>
          </a:xfrm>
          <a:prstGeom prst="rect">
            <a:avLst/>
          </a:prstGeom>
          <a:noFill/>
          <a:ln w="19050">
            <a:solidFill>
              <a:schemeClr val="tx1"/>
            </a:solidFill>
          </a:ln>
        </p:spPr>
        <p:txBody>
          <a:bodyPr wrap="square" rtlCol="0">
            <a:spAutoFit/>
          </a:bodyPr>
          <a:lstStyle/>
          <a:p>
            <a:endParaRPr kumimoji="1" lang="ja-JP" altLang="en-US" dirty="0"/>
          </a:p>
        </p:txBody>
      </p:sp>
      <p:sp>
        <p:nvSpPr>
          <p:cNvPr id="10" name="十字形 9"/>
          <p:cNvSpPr/>
          <p:nvPr/>
        </p:nvSpPr>
        <p:spPr>
          <a:xfrm rot="2493928">
            <a:off x="2456170" y="2724102"/>
            <a:ext cx="442865" cy="474380"/>
          </a:xfrm>
          <a:prstGeom prst="plus">
            <a:avLst>
              <a:gd name="adj" fmla="val 30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形吹き出し 10"/>
          <p:cNvSpPr/>
          <p:nvPr/>
        </p:nvSpPr>
        <p:spPr>
          <a:xfrm>
            <a:off x="5580112" y="2060848"/>
            <a:ext cx="3421013" cy="3168352"/>
          </a:xfrm>
          <a:prstGeom prst="wedgeEllipseCallout">
            <a:avLst>
              <a:gd name="adj1" fmla="val -69033"/>
              <a:gd name="adj2" fmla="val -123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lumMod val="95000"/>
                    <a:lumOff val="5000"/>
                  </a:schemeClr>
                </a:solidFill>
              </a:rPr>
              <a:t>当事者が日常的に　　どこで生活しているのか、虐待がどこで起こっているのか、スペース上の情報を整理する</a:t>
            </a:r>
          </a:p>
        </p:txBody>
      </p:sp>
      <p:sp>
        <p:nvSpPr>
          <p:cNvPr id="43" name="十字形 42"/>
          <p:cNvSpPr/>
          <p:nvPr/>
        </p:nvSpPr>
        <p:spPr>
          <a:xfrm rot="2493928">
            <a:off x="3305460" y="2868117"/>
            <a:ext cx="442865" cy="474380"/>
          </a:xfrm>
          <a:prstGeom prst="plus">
            <a:avLst>
              <a:gd name="adj" fmla="val 3052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94588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1772816"/>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終結に向けて</a:t>
            </a:r>
            <a:endParaRPr lang="en-US" altLang="ja-JP" sz="4400" dirty="0">
              <a:solidFill>
                <a:srgbClr val="0000FF"/>
              </a:solidFill>
            </a:endParaRPr>
          </a:p>
          <a:p>
            <a:pPr algn="ctr" fontAlgn="auto">
              <a:spcAft>
                <a:spcPts val="0"/>
              </a:spcAft>
            </a:pPr>
            <a:r>
              <a:rPr lang="ja-JP" altLang="en-US" sz="4400" dirty="0">
                <a:solidFill>
                  <a:srgbClr val="0000FF"/>
                </a:solidFill>
              </a:rPr>
              <a:t>支援体制を整えている段階</a:t>
            </a:r>
          </a:p>
        </p:txBody>
      </p:sp>
      <p:sp>
        <p:nvSpPr>
          <p:cNvPr id="3" name="スライド番号プレースホルダー 2"/>
          <p:cNvSpPr>
            <a:spLocks noGrp="1"/>
          </p:cNvSpPr>
          <p:nvPr>
            <p:ph type="sldNum" sz="quarter" idx="12"/>
          </p:nvPr>
        </p:nvSpPr>
        <p:spPr>
          <a:xfrm>
            <a:off x="7884368" y="6465888"/>
            <a:ext cx="984019" cy="365125"/>
          </a:xfrm>
        </p:spPr>
        <p:txBody>
          <a:bodyPr/>
          <a:lstStyle/>
          <a:p>
            <a:pPr>
              <a:defRPr/>
            </a:pPr>
            <a:r>
              <a:rPr lang="en-US" altLang="ja-JP" sz="1100" dirty="0"/>
              <a:t>31</a:t>
            </a:r>
            <a:endParaRPr lang="ja-JP" altLang="en-US" sz="1100" dirty="0"/>
          </a:p>
        </p:txBody>
      </p:sp>
    </p:spTree>
    <p:extLst>
      <p:ext uri="{BB962C8B-B14F-4D97-AF65-F5344CB8AC3E}">
        <p14:creationId xmlns:p14="http://schemas.microsoft.com/office/powerpoint/2010/main" val="2937725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5FB9120-0849-64E9-8F8B-7721CB140803}"/>
              </a:ext>
            </a:extLst>
          </p:cNvPr>
          <p:cNvSpPr>
            <a:spLocks noGrp="1"/>
          </p:cNvSpPr>
          <p:nvPr>
            <p:ph type="title"/>
          </p:nvPr>
        </p:nvSpPr>
        <p:spPr>
          <a:xfrm>
            <a:off x="603394" y="-1881"/>
            <a:ext cx="7886700" cy="1325563"/>
          </a:xfrm>
        </p:spPr>
        <p:txBody>
          <a:bodyPr/>
          <a:lstStyle/>
          <a:p>
            <a:r>
              <a:rPr lang="ja-JP" altLang="en-US" dirty="0"/>
              <a:t>高齢者虐待対応計画とは</a:t>
            </a:r>
          </a:p>
        </p:txBody>
      </p:sp>
      <p:sp>
        <p:nvSpPr>
          <p:cNvPr id="2" name="スライド番号プレースホルダー 1">
            <a:extLst>
              <a:ext uri="{FF2B5EF4-FFF2-40B4-BE49-F238E27FC236}">
                <a16:creationId xmlns:a16="http://schemas.microsoft.com/office/drawing/2014/main" id="{69296656-1F0A-FDB9-F6D0-1F70DD11EF1A}"/>
              </a:ext>
            </a:extLst>
          </p:cNvPr>
          <p:cNvSpPr>
            <a:spLocks noGrp="1"/>
          </p:cNvSpPr>
          <p:nvPr>
            <p:ph type="sldNum" sz="quarter" idx="12"/>
          </p:nvPr>
        </p:nvSpPr>
        <p:spPr>
          <a:xfrm>
            <a:off x="6934547" y="6391523"/>
            <a:ext cx="20574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5" name="コンテンツ プレースホルダー 2">
            <a:extLst>
              <a:ext uri="{FF2B5EF4-FFF2-40B4-BE49-F238E27FC236}">
                <a16:creationId xmlns:a16="http://schemas.microsoft.com/office/drawing/2014/main" id="{0C6E7A39-A255-FDBC-5DC9-869670DE4489}"/>
              </a:ext>
            </a:extLst>
          </p:cNvPr>
          <p:cNvSpPr>
            <a:spLocks noGrp="1"/>
          </p:cNvSpPr>
          <p:nvPr>
            <p:ph idx="1"/>
          </p:nvPr>
        </p:nvSpPr>
        <p:spPr>
          <a:xfrm>
            <a:off x="628650" y="1249312"/>
            <a:ext cx="7886700" cy="2303686"/>
          </a:xfrm>
        </p:spPr>
        <p:txBody>
          <a:bodyPr>
            <a:normAutofit fontScale="85000" lnSpcReduction="20000"/>
          </a:bodyPr>
          <a:lstStyle/>
          <a:p>
            <a:pPr>
              <a:buFont typeface="Wingdings" panose="05000000000000000000" pitchFamily="2" charset="2"/>
              <a:buChar char="n"/>
            </a:pPr>
            <a:r>
              <a:rPr lang="ja-JP" altLang="en-US" dirty="0"/>
              <a:t>高齢者の生命や身体、財産を守るために必要な対応についての計画を、</a:t>
            </a:r>
            <a:r>
              <a:rPr lang="ja-JP" altLang="en-US" u="sng" dirty="0">
                <a:solidFill>
                  <a:srgbClr val="FF0000"/>
                </a:solidFill>
              </a:rPr>
              <a:t>区市町村の法的責任において実施する</a:t>
            </a:r>
            <a:r>
              <a:rPr lang="ja-JP" altLang="en-US" dirty="0"/>
              <a:t>ために作成するもの</a:t>
            </a:r>
            <a:endParaRPr lang="en-US" altLang="ja-JP" dirty="0"/>
          </a:p>
          <a:p>
            <a:pPr lvl="1">
              <a:buFont typeface="Wingdings" panose="05000000000000000000" pitchFamily="2" charset="2"/>
              <a:buChar char="n"/>
            </a:pPr>
            <a:r>
              <a:rPr lang="ja-JP" altLang="en-US" dirty="0"/>
              <a:t>ケアマネジャーが、本人の依頼と契約に基づいて作成するケアプランとは異なる</a:t>
            </a:r>
            <a:endParaRPr lang="en-US" altLang="ja-JP" dirty="0"/>
          </a:p>
          <a:p>
            <a:pPr>
              <a:buFont typeface="Wingdings" panose="05000000000000000000" pitchFamily="2" charset="2"/>
              <a:buChar char="n"/>
            </a:pPr>
            <a:r>
              <a:rPr lang="ja-JP" altLang="en-US" dirty="0"/>
              <a:t>「高齢者虐待対応の基本的考え方」に基づいて作成する</a:t>
            </a:r>
          </a:p>
          <a:p>
            <a:pPr>
              <a:buFont typeface="Wingdings" panose="05000000000000000000" pitchFamily="2" charset="2"/>
              <a:buChar char="n"/>
            </a:pPr>
            <a:r>
              <a:rPr lang="ja-JP" altLang="en-US" u="sng" dirty="0">
                <a:solidFill>
                  <a:srgbClr val="FF0000"/>
                </a:solidFill>
              </a:rPr>
              <a:t>区市町村と地域包括支援センターが連携して作成</a:t>
            </a:r>
            <a:r>
              <a:rPr lang="ja-JP" altLang="en-US" dirty="0"/>
              <a:t>する</a:t>
            </a:r>
            <a:endParaRPr lang="en-US" altLang="ja-JP" dirty="0"/>
          </a:p>
          <a:p>
            <a:pPr marL="0" indent="0">
              <a:buNone/>
            </a:pPr>
            <a:endParaRPr lang="en-US" altLang="ja-JP" dirty="0"/>
          </a:p>
          <a:p>
            <a:pPr marL="0" indent="0">
              <a:buNone/>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endParaRPr lang="en-US" altLang="ja-JP" dirty="0"/>
          </a:p>
        </p:txBody>
      </p:sp>
      <p:graphicFrame>
        <p:nvGraphicFramePr>
          <p:cNvPr id="6" name="表 6">
            <a:extLst>
              <a:ext uri="{FF2B5EF4-FFF2-40B4-BE49-F238E27FC236}">
                <a16:creationId xmlns:a16="http://schemas.microsoft.com/office/drawing/2014/main" id="{DD142EC5-3B25-F00A-9B32-8077FB3EF50F}"/>
              </a:ext>
            </a:extLst>
          </p:cNvPr>
          <p:cNvGraphicFramePr>
            <a:graphicFrameLocks noGrp="1"/>
          </p:cNvGraphicFramePr>
          <p:nvPr/>
        </p:nvGraphicFramePr>
        <p:xfrm>
          <a:off x="395536" y="3424980"/>
          <a:ext cx="8596411" cy="2895600"/>
        </p:xfrm>
        <a:graphic>
          <a:graphicData uri="http://schemas.openxmlformats.org/drawingml/2006/table">
            <a:tbl>
              <a:tblPr firstRow="1" bandRow="1">
                <a:tableStyleId>{5C22544A-7EE6-4342-B048-85BDC9FD1C3A}</a:tableStyleId>
              </a:tblPr>
              <a:tblGrid>
                <a:gridCol w="3396913">
                  <a:extLst>
                    <a:ext uri="{9D8B030D-6E8A-4147-A177-3AD203B41FA5}">
                      <a16:colId xmlns:a16="http://schemas.microsoft.com/office/drawing/2014/main" val="2545615717"/>
                    </a:ext>
                  </a:extLst>
                </a:gridCol>
                <a:gridCol w="5199498">
                  <a:extLst>
                    <a:ext uri="{9D8B030D-6E8A-4147-A177-3AD203B41FA5}">
                      <a16:colId xmlns:a16="http://schemas.microsoft.com/office/drawing/2014/main" val="2744486461"/>
                    </a:ext>
                  </a:extLst>
                </a:gridCol>
              </a:tblGrid>
              <a:tr h="328869">
                <a:tc gridSpan="2">
                  <a:txBody>
                    <a:bodyPr/>
                    <a:lstStyle/>
                    <a:p>
                      <a:r>
                        <a:rPr kumimoji="1" lang="ja-JP" altLang="en-US" dirty="0">
                          <a:latin typeface="HGSｺﾞｼｯｸE" panose="020B0900000000000000" pitchFamily="50" charset="-128"/>
                          <a:ea typeface="HGSｺﾞｼｯｸE" panose="020B0900000000000000" pitchFamily="50" charset="-128"/>
                        </a:rPr>
                        <a:t>市町村が地域包括支援センターに</a:t>
                      </a:r>
                      <a:r>
                        <a:rPr kumimoji="1" lang="ja-JP" altLang="en-US" dirty="0">
                          <a:solidFill>
                            <a:schemeClr val="bg1"/>
                          </a:solidFill>
                          <a:latin typeface="HGSｺﾞｼｯｸE" panose="020B0900000000000000" pitchFamily="50" charset="-128"/>
                          <a:ea typeface="HGSｺﾞｼｯｸE" panose="020B0900000000000000" pitchFamily="50" charset="-128"/>
                        </a:rPr>
                        <a:t>委託可能</a:t>
                      </a:r>
                      <a:r>
                        <a:rPr kumimoji="1" lang="ja-JP" altLang="en-US" dirty="0">
                          <a:latin typeface="HGSｺﾞｼｯｸE" panose="020B0900000000000000" pitchFamily="50" charset="-128"/>
                          <a:ea typeface="HGSｺﾞｼｯｸE" panose="020B0900000000000000" pitchFamily="50" charset="-128"/>
                        </a:rPr>
                        <a:t>な事務の具体例</a:t>
                      </a:r>
                    </a:p>
                  </a:txBody>
                  <a:tcPr/>
                </a:tc>
                <a:tc hMerge="1">
                  <a:txBody>
                    <a:bodyPr/>
                    <a:lstStyle/>
                    <a:p>
                      <a:endParaRPr kumimoji="1" lang="ja-JP" altLang="en-US" dirty="0"/>
                    </a:p>
                  </a:txBody>
                  <a:tcPr/>
                </a:tc>
                <a:extLst>
                  <a:ext uri="{0D108BD9-81ED-4DB2-BD59-A6C34878D82A}">
                    <a16:rowId xmlns:a16="http://schemas.microsoft.com/office/drawing/2014/main" val="1900491175"/>
                  </a:ext>
                </a:extLst>
              </a:tr>
              <a:tr h="328869">
                <a:tc>
                  <a:txBody>
                    <a:bodyPr/>
                    <a:lstStyle/>
                    <a:p>
                      <a:r>
                        <a:rPr kumimoji="1" lang="ja-JP" altLang="en-US" sz="1600" dirty="0">
                          <a:latin typeface="HGSｺﾞｼｯｸE" panose="020B0900000000000000" pitchFamily="50" charset="-128"/>
                          <a:ea typeface="HGSｺﾞｼｯｸE" panose="020B0900000000000000" pitchFamily="50" charset="-128"/>
                        </a:rPr>
                        <a:t>①広報、啓発活動</a:t>
                      </a:r>
                    </a:p>
                  </a:txBody>
                  <a:tcPr/>
                </a:tc>
                <a:tc>
                  <a:txBody>
                    <a:bodyPr/>
                    <a:lstStyle/>
                    <a:p>
                      <a:endParaRPr kumimoji="1" lang="ja-JP" altLang="en-US" dirty="0">
                        <a:latin typeface="HGSｺﾞｼｯｸE" panose="020B0900000000000000" pitchFamily="50" charset="-128"/>
                        <a:ea typeface="HGSｺﾞｼｯｸE" panose="020B0900000000000000" pitchFamily="50" charset="-128"/>
                      </a:endParaRPr>
                    </a:p>
                  </a:txBody>
                  <a:tcPr/>
                </a:tc>
                <a:extLst>
                  <a:ext uri="{0D108BD9-81ED-4DB2-BD59-A6C34878D82A}">
                    <a16:rowId xmlns:a16="http://schemas.microsoft.com/office/drawing/2014/main" val="2074060918"/>
                  </a:ext>
                </a:extLst>
              </a:tr>
              <a:tr h="328869">
                <a:tc>
                  <a:txBody>
                    <a:bodyPr/>
                    <a:lstStyle/>
                    <a:p>
                      <a:r>
                        <a:rPr kumimoji="1" lang="ja-JP" altLang="en-US" sz="1600" dirty="0">
                          <a:latin typeface="HGSｺﾞｼｯｸE" panose="020B0900000000000000" pitchFamily="50" charset="-128"/>
                          <a:ea typeface="HGSｺﾞｼｯｸE" panose="020B0900000000000000" pitchFamily="50" charset="-128"/>
                        </a:rPr>
                        <a:t>②相談・通報・届出への対応</a:t>
                      </a:r>
                    </a:p>
                  </a:txBody>
                  <a:tcPr/>
                </a:tc>
                <a:tc>
                  <a:txBody>
                    <a:bodyPr/>
                    <a:lstStyle/>
                    <a:p>
                      <a:endParaRPr kumimoji="1" lang="ja-JP" altLang="en-US" dirty="0">
                        <a:latin typeface="HGSｺﾞｼｯｸE" panose="020B0900000000000000" pitchFamily="50" charset="-128"/>
                        <a:ea typeface="HGSｺﾞｼｯｸE" panose="020B0900000000000000" pitchFamily="50" charset="-128"/>
                      </a:endParaRPr>
                    </a:p>
                  </a:txBody>
                  <a:tcPr/>
                </a:tc>
                <a:extLst>
                  <a:ext uri="{0D108BD9-81ED-4DB2-BD59-A6C34878D82A}">
                    <a16:rowId xmlns:a16="http://schemas.microsoft.com/office/drawing/2014/main" val="2854746276"/>
                  </a:ext>
                </a:extLst>
              </a:tr>
              <a:tr h="328869">
                <a:tc>
                  <a:txBody>
                    <a:bodyPr/>
                    <a:lstStyle/>
                    <a:p>
                      <a:r>
                        <a:rPr kumimoji="1" lang="ja-JP" altLang="en-US" sz="1600" dirty="0">
                          <a:latin typeface="HGSｺﾞｼｯｸE" panose="020B0900000000000000" pitchFamily="50" charset="-128"/>
                          <a:ea typeface="HGSｺﾞｼｯｸE" panose="020B0900000000000000" pitchFamily="50" charset="-128"/>
                        </a:rPr>
                        <a:t>③事実確認</a:t>
                      </a:r>
                    </a:p>
                  </a:txBody>
                  <a:tcPr/>
                </a:tc>
                <a:tc>
                  <a:txBody>
                    <a:bodyPr/>
                    <a:lstStyle/>
                    <a:p>
                      <a:endParaRPr kumimoji="1" lang="ja-JP" altLang="en-US" dirty="0">
                        <a:latin typeface="HGSｺﾞｼｯｸE" panose="020B0900000000000000" pitchFamily="50" charset="-128"/>
                        <a:ea typeface="HGSｺﾞｼｯｸE" panose="020B0900000000000000" pitchFamily="50" charset="-128"/>
                      </a:endParaRPr>
                    </a:p>
                  </a:txBody>
                  <a:tcPr/>
                </a:tc>
                <a:extLst>
                  <a:ext uri="{0D108BD9-81ED-4DB2-BD59-A6C34878D82A}">
                    <a16:rowId xmlns:a16="http://schemas.microsoft.com/office/drawing/2014/main" val="287801914"/>
                  </a:ext>
                </a:extLst>
              </a:tr>
              <a:tr h="630333">
                <a:tc>
                  <a:txBody>
                    <a:bodyPr/>
                    <a:lstStyle/>
                    <a:p>
                      <a:r>
                        <a:rPr kumimoji="1" lang="ja-JP" altLang="en-US" sz="2000" dirty="0">
                          <a:solidFill>
                            <a:srgbClr val="0000FF"/>
                          </a:solidFill>
                          <a:latin typeface="HGSｺﾞｼｯｸE" panose="020B0900000000000000" pitchFamily="50" charset="-128"/>
                          <a:ea typeface="HGSｺﾞｼｯｸE" panose="020B0900000000000000" pitchFamily="50" charset="-128"/>
                        </a:rPr>
                        <a:t>④対応方針の決定</a:t>
                      </a:r>
                    </a:p>
                  </a:txBody>
                  <a:tcPr/>
                </a:tc>
                <a:tc>
                  <a:txBody>
                    <a:bodyPr/>
                    <a:lstStyle/>
                    <a:p>
                      <a:r>
                        <a:rPr kumimoji="1" lang="ja-JP" altLang="en-US" sz="2000" dirty="0">
                          <a:solidFill>
                            <a:srgbClr val="0000FF"/>
                          </a:solidFill>
                          <a:latin typeface="HGSｺﾞｼｯｸE" panose="020B0900000000000000" pitchFamily="50" charset="-128"/>
                          <a:ea typeface="HGSｺﾞｼｯｸE" panose="020B0900000000000000" pitchFamily="50" charset="-128"/>
                        </a:rPr>
                        <a:t>個別ケース会議の開催（関係機関の収集）、</a:t>
                      </a:r>
                      <a:endParaRPr kumimoji="1" lang="en-US" altLang="ja-JP" sz="2000" dirty="0">
                        <a:solidFill>
                          <a:srgbClr val="0000FF"/>
                        </a:solidFill>
                        <a:latin typeface="HGSｺﾞｼｯｸE" panose="020B0900000000000000" pitchFamily="50" charset="-128"/>
                        <a:ea typeface="HGSｺﾞｼｯｸE" panose="020B0900000000000000" pitchFamily="50" charset="-128"/>
                      </a:endParaRPr>
                    </a:p>
                    <a:p>
                      <a:r>
                        <a:rPr kumimoji="1" lang="ja-JP" altLang="en-US" sz="2000" dirty="0">
                          <a:solidFill>
                            <a:srgbClr val="0000FF"/>
                          </a:solidFill>
                          <a:latin typeface="HGSｺﾞｼｯｸE" panose="020B0900000000000000" pitchFamily="50" charset="-128"/>
                          <a:ea typeface="HGSｺﾞｼｯｸE" panose="020B0900000000000000" pitchFamily="50" charset="-128"/>
                        </a:rPr>
                        <a:t>対応方針等の決定、対応計画の作成</a:t>
                      </a:r>
                    </a:p>
                  </a:txBody>
                  <a:tcPr/>
                </a:tc>
                <a:extLst>
                  <a:ext uri="{0D108BD9-81ED-4DB2-BD59-A6C34878D82A}">
                    <a16:rowId xmlns:a16="http://schemas.microsoft.com/office/drawing/2014/main" val="1675940128"/>
                  </a:ext>
                </a:extLst>
              </a:tr>
              <a:tr h="328869">
                <a:tc>
                  <a:txBody>
                    <a:bodyPr/>
                    <a:lstStyle/>
                    <a:p>
                      <a:r>
                        <a:rPr kumimoji="1" lang="ja-JP" altLang="en-US" sz="1600" dirty="0">
                          <a:latin typeface="HGSｺﾞｼｯｸE" panose="020B0900000000000000" pitchFamily="50" charset="-128"/>
                          <a:ea typeface="HGSｺﾞｼｯｸE" panose="020B0900000000000000" pitchFamily="50" charset="-128"/>
                        </a:rPr>
                        <a:t>⑤支援の実施、モニタリング</a:t>
                      </a:r>
                    </a:p>
                  </a:txBody>
                  <a:tcPr/>
                </a:tc>
                <a:tc>
                  <a:txBody>
                    <a:bodyPr/>
                    <a:lstStyle/>
                    <a:p>
                      <a:endParaRPr kumimoji="1" lang="ja-JP" altLang="en-US" dirty="0">
                        <a:latin typeface="HGSｺﾞｼｯｸE" panose="020B0900000000000000" pitchFamily="50" charset="-128"/>
                        <a:ea typeface="HGSｺﾞｼｯｸE" panose="020B0900000000000000" pitchFamily="50" charset="-128"/>
                      </a:endParaRPr>
                    </a:p>
                  </a:txBody>
                  <a:tcPr/>
                </a:tc>
                <a:extLst>
                  <a:ext uri="{0D108BD9-81ED-4DB2-BD59-A6C34878D82A}">
                    <a16:rowId xmlns:a16="http://schemas.microsoft.com/office/drawing/2014/main" val="395046725"/>
                  </a:ext>
                </a:extLst>
              </a:tr>
              <a:tr h="328869">
                <a:tc>
                  <a:txBody>
                    <a:bodyPr/>
                    <a:lstStyle/>
                    <a:p>
                      <a:r>
                        <a:rPr kumimoji="1" lang="ja-JP" altLang="en-US" sz="1600" dirty="0">
                          <a:latin typeface="HGSｺﾞｼｯｸE" panose="020B0900000000000000" pitchFamily="50" charset="-128"/>
                          <a:ea typeface="HGSｺﾞｼｯｸE" panose="020B0900000000000000" pitchFamily="50" charset="-128"/>
                        </a:rPr>
                        <a:t>⑥その他</a:t>
                      </a:r>
                    </a:p>
                  </a:txBody>
                  <a:tcPr/>
                </a:tc>
                <a:tc>
                  <a:txBody>
                    <a:bodyPr/>
                    <a:lstStyle/>
                    <a:p>
                      <a:endParaRPr kumimoji="1" lang="en-US" altLang="ja-JP" dirty="0">
                        <a:latin typeface="HGSｺﾞｼｯｸE" panose="020B0900000000000000" pitchFamily="50" charset="-128"/>
                        <a:ea typeface="HGSｺﾞｼｯｸE" panose="020B0900000000000000" pitchFamily="50" charset="-128"/>
                      </a:endParaRPr>
                    </a:p>
                  </a:txBody>
                  <a:tcPr/>
                </a:tc>
                <a:extLst>
                  <a:ext uri="{0D108BD9-81ED-4DB2-BD59-A6C34878D82A}">
                    <a16:rowId xmlns:a16="http://schemas.microsoft.com/office/drawing/2014/main" val="3241403558"/>
                  </a:ext>
                </a:extLst>
              </a:tr>
            </a:tbl>
          </a:graphicData>
        </a:graphic>
      </p:graphicFrame>
      <p:sp>
        <p:nvSpPr>
          <p:cNvPr id="8" name="正方形/長方形 7">
            <a:extLst>
              <a:ext uri="{FF2B5EF4-FFF2-40B4-BE49-F238E27FC236}">
                <a16:creationId xmlns:a16="http://schemas.microsoft.com/office/drawing/2014/main" id="{605E5A9D-F93B-9966-DE35-ECE07E4EC634}"/>
              </a:ext>
            </a:extLst>
          </p:cNvPr>
          <p:cNvSpPr/>
          <p:nvPr/>
        </p:nvSpPr>
        <p:spPr>
          <a:xfrm>
            <a:off x="2697406" y="5967014"/>
            <a:ext cx="6264696" cy="276999"/>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厚生労働省マニュアル</a:t>
            </a:r>
            <a:r>
              <a:rPr kumimoji="1" lang="ja-JP" altLang="en-US" sz="1200" b="0" i="0" u="none" strike="noStrike" kern="1200" cap="none" spc="0" normalizeH="0" baseline="0" noProof="0" dirty="0">
                <a:ln>
                  <a:noFill/>
                </a:ln>
                <a:solidFill>
                  <a:prstClr val="black"/>
                </a:solidFill>
                <a:effectLst/>
                <a:highlight>
                  <a:srgbClr val="C0C0C0"/>
                </a:highlight>
                <a:uLnTx/>
                <a:uFillTx/>
                <a:latin typeface="ＭＳ Ｐゴシック" panose="020B0600070205080204" pitchFamily="50" charset="-128"/>
                <a:ea typeface="ＭＳ Ｐゴシック" charset="-128"/>
                <a:cs typeface="+mn-cs"/>
              </a:rPr>
              <a:t>（</a:t>
            </a:r>
            <a:r>
              <a:rPr kumimoji="1" lang="en-US" altLang="ja-JP" sz="1200" b="0" i="0" u="none" strike="noStrike" kern="1200" cap="none" spc="0" normalizeH="0" baseline="0" noProof="0" dirty="0">
                <a:ln>
                  <a:noFill/>
                </a:ln>
                <a:solidFill>
                  <a:prstClr val="black"/>
                </a:solidFill>
                <a:effectLst/>
                <a:highlight>
                  <a:srgbClr val="C0C0C0"/>
                </a:highlight>
                <a:uLnTx/>
                <a:uFillTx/>
                <a:latin typeface="ＭＳ Ｐゴシック" panose="020B0600070205080204" pitchFamily="50" charset="-128"/>
                <a:ea typeface="ＭＳ Ｐゴシック" charset="-128"/>
                <a:cs typeface="+mn-cs"/>
              </a:rPr>
              <a:t>R5</a:t>
            </a:r>
            <a:r>
              <a:rPr kumimoji="1" lang="ja-JP" altLang="en-US" sz="1200" b="0" i="0" u="none" strike="noStrike" kern="1200" cap="none" spc="0" normalizeH="0" baseline="0" noProof="0" dirty="0">
                <a:ln>
                  <a:noFill/>
                </a:ln>
                <a:solidFill>
                  <a:prstClr val="black"/>
                </a:solidFill>
                <a:effectLst/>
                <a:highlight>
                  <a:srgbClr val="C0C0C0"/>
                </a:highlight>
                <a:uLnTx/>
                <a:uFillTx/>
                <a:latin typeface="ＭＳ Ｐゴシック" panose="020B0600070205080204" pitchFamily="50" charset="-128"/>
                <a:ea typeface="ＭＳ Ｐゴシック" charset="-128"/>
                <a:cs typeface="+mn-cs"/>
              </a:rPr>
              <a:t>） ｐ</a:t>
            </a:r>
            <a:r>
              <a:rPr kumimoji="1" lang="en-US" altLang="ja-JP" sz="1200" b="0" i="0" u="none" strike="noStrike" kern="1200" cap="none" spc="0" normalizeH="0" baseline="0" noProof="0" dirty="0">
                <a:ln>
                  <a:noFill/>
                </a:ln>
                <a:solidFill>
                  <a:prstClr val="black"/>
                </a:solidFill>
                <a:effectLst/>
                <a:highlight>
                  <a:srgbClr val="C0C0C0"/>
                </a:highlight>
                <a:uLnTx/>
                <a:uFillTx/>
                <a:latin typeface="ＭＳ Ｐゴシック" panose="020B0600070205080204" pitchFamily="50" charset="-128"/>
                <a:ea typeface="ＭＳ Ｐゴシック" charset="-128"/>
                <a:cs typeface="+mn-cs"/>
              </a:rPr>
              <a:t>47</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より一部引用</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charset="-128"/>
                <a:cs typeface="+mn-cs"/>
              </a:rPr>
              <a:t>)</a:t>
            </a:r>
          </a:p>
        </p:txBody>
      </p:sp>
      <p:sp>
        <p:nvSpPr>
          <p:cNvPr id="9" name="吹き出し: 円形 8">
            <a:extLst>
              <a:ext uri="{FF2B5EF4-FFF2-40B4-BE49-F238E27FC236}">
                <a16:creationId xmlns:a16="http://schemas.microsoft.com/office/drawing/2014/main" id="{EE3ABAB5-6210-F128-FCC3-7F81C3745708}"/>
              </a:ext>
            </a:extLst>
          </p:cNvPr>
          <p:cNvSpPr/>
          <p:nvPr/>
        </p:nvSpPr>
        <p:spPr>
          <a:xfrm>
            <a:off x="4472533" y="3861048"/>
            <a:ext cx="4131915" cy="864096"/>
          </a:xfrm>
          <a:prstGeom prst="wedgeEllipseCallout">
            <a:avLst>
              <a:gd name="adj1" fmla="val -48698"/>
              <a:gd name="adj2" fmla="val -56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業務の責任主体</a:t>
            </a:r>
            <a:r>
              <a:rPr kumimoji="1" lang="en-US" altLang="ja-JP" sz="18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rPr>
              <a:t>区市町村</a:t>
            </a:r>
          </a:p>
        </p:txBody>
      </p:sp>
    </p:spTree>
    <p:extLst>
      <p:ext uri="{BB962C8B-B14F-4D97-AF65-F5344CB8AC3E}">
        <p14:creationId xmlns:p14="http://schemas.microsoft.com/office/powerpoint/2010/main" val="42476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コンテンツ プレースホルダ 2"/>
          <p:cNvSpPr>
            <a:spLocks noGrp="1"/>
          </p:cNvSpPr>
          <p:nvPr>
            <p:ph idx="1"/>
          </p:nvPr>
        </p:nvSpPr>
        <p:spPr>
          <a:xfrm>
            <a:off x="179512" y="942180"/>
            <a:ext cx="8856983" cy="5596733"/>
          </a:xfrm>
        </p:spPr>
        <p:txBody>
          <a:bodyPr>
            <a:normAutofit fontScale="85000" lnSpcReduction="10000"/>
          </a:bodyPr>
          <a:lstStyle/>
          <a:p>
            <a:pPr>
              <a:lnSpc>
                <a:spcPct val="120000"/>
              </a:lnSpc>
              <a:buFont typeface="Wingdings" panose="05000000000000000000" pitchFamily="2" charset="2"/>
              <a:buChar char="n"/>
            </a:pPr>
            <a:r>
              <a:rPr lang="ja-JP" altLang="en-US" dirty="0"/>
              <a:t>対応計画は、高齢者虐待防止法 第</a:t>
            </a:r>
            <a:r>
              <a:rPr lang="en-US" altLang="ja-JP" dirty="0"/>
              <a:t>9</a:t>
            </a:r>
            <a:r>
              <a:rPr lang="ja-JP" altLang="en-US" dirty="0"/>
              <a:t>条第</a:t>
            </a:r>
            <a:r>
              <a:rPr lang="en-US" altLang="ja-JP" dirty="0"/>
              <a:t>1</a:t>
            </a:r>
            <a:r>
              <a:rPr lang="ja-JP" altLang="en-US" dirty="0"/>
              <a:t>項、第</a:t>
            </a:r>
            <a:r>
              <a:rPr lang="en-US" altLang="ja-JP" dirty="0"/>
              <a:t>16</a:t>
            </a:r>
            <a:r>
              <a:rPr lang="ja-JP" altLang="en-US" dirty="0"/>
              <a:t>条の具体化</a:t>
            </a:r>
            <a:endParaRPr lang="en-US" altLang="ja-JP" dirty="0"/>
          </a:p>
          <a:p>
            <a:pPr marL="0" indent="0">
              <a:lnSpc>
                <a:spcPct val="120000"/>
              </a:lnSpc>
              <a:buNone/>
            </a:pPr>
            <a:r>
              <a:rPr lang="ja-JP" altLang="en-US" b="1" dirty="0"/>
              <a:t>　　第</a:t>
            </a:r>
            <a:r>
              <a:rPr lang="en-US" altLang="ja-JP" b="1" dirty="0"/>
              <a:t>9</a:t>
            </a:r>
            <a:r>
              <a:rPr lang="ja-JP" altLang="en-US" b="1" dirty="0"/>
              <a:t>条第</a:t>
            </a:r>
            <a:r>
              <a:rPr lang="en-US" altLang="ja-JP" b="1" dirty="0"/>
              <a:t>1</a:t>
            </a:r>
            <a:r>
              <a:rPr lang="ja-JP" altLang="en-US" b="1" dirty="0"/>
              <a:t>項</a:t>
            </a:r>
            <a:endParaRPr lang="en-US" altLang="ja-JP" b="1" dirty="0"/>
          </a:p>
          <a:p>
            <a:pPr lvl="1">
              <a:lnSpc>
                <a:spcPct val="120000"/>
              </a:lnSpc>
              <a:buFont typeface="Arial" panose="020B0604020202020204" pitchFamily="34" charset="0"/>
              <a:buNone/>
            </a:pPr>
            <a:r>
              <a:rPr lang="ja-JP" altLang="en-US" dirty="0"/>
              <a:t>　市町村は、第七条第一項若しくは第二項の規定による通報又は高齢者からの養護者による高齢者虐待を受けた旨の届出を受けたときは、速やかに、</a:t>
            </a:r>
            <a:r>
              <a:rPr lang="ja-JP" altLang="en-US" dirty="0">
                <a:solidFill>
                  <a:schemeClr val="tx1"/>
                </a:solidFill>
              </a:rPr>
              <a:t>当該高齢者の安全の確認その他当該通報又は届出に係る事実の確認のための措置</a:t>
            </a:r>
            <a:r>
              <a:rPr lang="ja-JP" altLang="en-US" dirty="0"/>
              <a:t>を講ずるとともに、</a:t>
            </a:r>
            <a:r>
              <a:rPr lang="ja-JP" altLang="en-US" b="1" u="sng" dirty="0">
                <a:solidFill>
                  <a:srgbClr val="FF0000"/>
                </a:solidFill>
              </a:rPr>
              <a:t>第十六条の規定により当該市町村と連携協力する者（以下「高齢者虐待対応協力者」という。）とその対応について協議を行うものとする</a:t>
            </a:r>
            <a:endParaRPr lang="en-US" altLang="ja-JP" b="1" u="sng" dirty="0">
              <a:solidFill>
                <a:srgbClr val="FF0000"/>
              </a:solidFill>
            </a:endParaRPr>
          </a:p>
          <a:p>
            <a:pPr lvl="1">
              <a:lnSpc>
                <a:spcPct val="120000"/>
              </a:lnSpc>
              <a:buNone/>
            </a:pPr>
            <a:r>
              <a:rPr lang="ja-JP" altLang="en-US" sz="2800" b="1" dirty="0"/>
              <a:t>第</a:t>
            </a:r>
            <a:r>
              <a:rPr lang="en-US" altLang="ja-JP" sz="2800" b="1" dirty="0"/>
              <a:t>16</a:t>
            </a:r>
            <a:r>
              <a:rPr lang="ja-JP" altLang="en-US" sz="2800" b="1" dirty="0"/>
              <a:t>条</a:t>
            </a:r>
            <a:endParaRPr lang="en-US" altLang="ja-JP" sz="2800" b="1" dirty="0"/>
          </a:p>
          <a:p>
            <a:pPr lvl="1">
              <a:lnSpc>
                <a:spcPct val="120000"/>
              </a:lnSpc>
              <a:buNone/>
            </a:pPr>
            <a:r>
              <a:rPr lang="ja-JP" altLang="en-US" dirty="0"/>
              <a:t>　市町村は、養護者による高齢者虐待の防止、養護者による高齢者虐待を受けた高齢者の保護及び養護者に対する</a:t>
            </a:r>
            <a:r>
              <a:rPr lang="ja-JP" altLang="en-US" b="1" u="sng" dirty="0">
                <a:solidFill>
                  <a:srgbClr val="FF0000"/>
                </a:solidFill>
              </a:rPr>
              <a:t>支援を適切に実施するため</a:t>
            </a:r>
            <a:r>
              <a:rPr lang="ja-JP" altLang="en-US" b="1" dirty="0">
                <a:solidFill>
                  <a:schemeClr val="tx1"/>
                </a:solidFill>
              </a:rPr>
              <a:t>、</a:t>
            </a:r>
            <a:r>
              <a:rPr lang="ja-JP" altLang="en-US" dirty="0">
                <a:solidFill>
                  <a:schemeClr val="tx1"/>
                </a:solidFill>
              </a:rPr>
              <a:t>（・・・）</a:t>
            </a:r>
            <a:r>
              <a:rPr lang="ja-JP" altLang="en-US" b="1" u="sng" dirty="0">
                <a:solidFill>
                  <a:srgbClr val="FF0000"/>
                </a:solidFill>
              </a:rPr>
              <a:t>地域包括支援センターその他関係機関、民間団体等との連携協力体制を整備</a:t>
            </a:r>
            <a:r>
              <a:rPr lang="ja-JP" altLang="en-US" dirty="0"/>
              <a:t>しなければならない。この場合において、養護者による高齢者虐待にいつでも迅速に対応することができるよう、特に配慮しなければならない。 </a:t>
            </a:r>
            <a:endParaRPr lang="en-US" altLang="ja-JP" dirty="0"/>
          </a:p>
          <a:p>
            <a:pPr lvl="1">
              <a:lnSpc>
                <a:spcPct val="120000"/>
              </a:lnSpc>
              <a:buFont typeface="Arial" panose="020B0604020202020204" pitchFamily="34" charset="0"/>
              <a:buNone/>
            </a:pPr>
            <a:endParaRPr lang="en-US" altLang="ja-JP" dirty="0"/>
          </a:p>
        </p:txBody>
      </p:sp>
      <p:sp>
        <p:nvSpPr>
          <p:cNvPr id="2" name="スライド番号プレースホルダー 1">
            <a:extLst>
              <a:ext uri="{FF2B5EF4-FFF2-40B4-BE49-F238E27FC236}">
                <a16:creationId xmlns:a16="http://schemas.microsoft.com/office/drawing/2014/main" id="{0B59FB23-D9DD-44EB-9C9F-8F8F12C99919}"/>
              </a:ext>
            </a:extLst>
          </p:cNvPr>
          <p:cNvSpPr>
            <a:spLocks noGrp="1"/>
          </p:cNvSpPr>
          <p:nvPr>
            <p:ph type="sldNum" sz="quarter" idx="12"/>
          </p:nvPr>
        </p:nvSpPr>
        <p:spPr>
          <a:xfrm>
            <a:off x="6907088" y="6472199"/>
            <a:ext cx="20574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B138FA-8659-4165-8B77-44461445A368}" type="slidenum">
              <a:rPr kumimoji="1" lang="ja-JP" altLang="en-US"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p:cNvSpPr txBox="1">
            <a:spLocks noChangeArrowheads="1"/>
          </p:cNvSpPr>
          <p:nvPr/>
        </p:nvSpPr>
        <p:spPr bwMode="auto">
          <a:xfrm>
            <a:off x="575048" y="188640"/>
            <a:ext cx="8568952" cy="770003"/>
          </a:xfrm>
          <a:prstGeom prst="rect">
            <a:avLst/>
          </a:prstGeom>
          <a:noFill/>
          <a:ln w="9525">
            <a:noFill/>
            <a:miter lim="800000"/>
            <a:headEnd/>
            <a:tailEnd/>
          </a:ln>
        </p:spPr>
        <p:txBody>
          <a:bodyPr lIns="0" rIns="0" bIns="0" anchor="b"/>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600" b="0" i="0"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rPr>
              <a:t/>
            </a:r>
            <a:br>
              <a:rPr kumimoji="1" lang="en-US" altLang="ja-JP" sz="3600" b="0" i="0"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rPr>
            </a:br>
            <a:r>
              <a:rPr kumimoji="1" lang="ja-JP" altLang="en-US" sz="1600" b="0" i="0"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rPr>
              <a:t>　　　　関連する条文</a:t>
            </a:r>
            <a:r>
              <a:rPr kumimoji="1" lang="en-US" altLang="ja-JP" sz="1600" b="0" i="0"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rPr>
              <a:t/>
            </a:r>
            <a:br>
              <a:rPr kumimoji="1" lang="en-US" altLang="ja-JP" sz="1600" b="0" i="0"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rPr>
              <a:t>連携協力機関との協議による計画的支援</a:t>
            </a:r>
            <a:endParaRPr kumimoji="1" lang="ja-JP" altLang="en-US" sz="3600" b="0" i="1" u="none" strike="noStrike" kern="1200" cap="none" spc="0" normalizeH="0" baseline="0" noProof="0" dirty="0">
              <a:ln>
                <a:noFill/>
              </a:ln>
              <a:solidFill>
                <a:srgbClr val="000000"/>
              </a:solidFill>
              <a:effectLst/>
              <a:uLnTx/>
              <a:uFillTx/>
              <a:latin typeface="HG丸ｺﾞｼｯｸM-PRO" pitchFamily="50" charset="-128"/>
              <a:ea typeface="ＭＳ Ｐゴシック" panose="020B0600070205080204" pitchFamily="50" charset="-128"/>
              <a:cs typeface="+mn-cs"/>
            </a:endParaRPr>
          </a:p>
        </p:txBody>
      </p:sp>
      <p:sp>
        <p:nvSpPr>
          <p:cNvPr id="6" name="テキスト ボックス 5"/>
          <p:cNvSpPr txBox="1"/>
          <p:nvPr/>
        </p:nvSpPr>
        <p:spPr>
          <a:xfrm>
            <a:off x="22067" y="11723"/>
            <a:ext cx="2664296" cy="461665"/>
          </a:xfrm>
          <a:prstGeom prst="rect">
            <a:avLst/>
          </a:prstGeom>
          <a:noFill/>
        </p:spPr>
        <p:txBody>
          <a:bodyPr wrap="square" rtlCol="0">
            <a:spAutoFit/>
          </a:bodyPr>
          <a:lstStyle/>
          <a:p>
            <a:r>
              <a:rPr lang="ja-JP" altLang="en-US" sz="2400" b="1" dirty="0">
                <a:solidFill>
                  <a:srgbClr val="FF0000"/>
                </a:solidFill>
              </a:rPr>
              <a:t>再度！</a:t>
            </a:r>
            <a:endParaRPr kumimoji="1" lang="ja-JP" altLang="en-US" sz="2400" b="1" dirty="0">
              <a:solidFill>
                <a:srgbClr val="FF0000"/>
              </a:solidFill>
            </a:endParaRPr>
          </a:p>
        </p:txBody>
      </p:sp>
    </p:spTree>
    <p:extLst>
      <p:ext uri="{BB962C8B-B14F-4D97-AF65-F5344CB8AC3E}">
        <p14:creationId xmlns:p14="http://schemas.microsoft.com/office/powerpoint/2010/main" val="1255902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pPr>
              <a:defRPr/>
            </a:pPr>
            <a:r>
              <a:rPr lang="en-US" altLang="ja-JP" sz="1100" dirty="0"/>
              <a:t>34</a:t>
            </a:r>
            <a:endParaRPr lang="ja-JP" altLang="en-US" sz="1100" dirty="0"/>
          </a:p>
        </p:txBody>
      </p:sp>
      <p:sp>
        <p:nvSpPr>
          <p:cNvPr id="2" name="タイトル 1"/>
          <p:cNvSpPr>
            <a:spLocks noGrp="1"/>
          </p:cNvSpPr>
          <p:nvPr>
            <p:ph type="title" idx="4294967295"/>
          </p:nvPr>
        </p:nvSpPr>
        <p:spPr>
          <a:xfrm>
            <a:off x="0" y="182563"/>
            <a:ext cx="7543800" cy="612775"/>
          </a:xfrm>
        </p:spPr>
        <p:txBody>
          <a:bodyPr>
            <a:normAutofit/>
          </a:bodyPr>
          <a:lstStyle/>
          <a:p>
            <a:r>
              <a:rPr kumimoji="1" lang="ja-JP" altLang="en-US" sz="3600" dirty="0">
                <a:solidFill>
                  <a:srgbClr val="0000FF"/>
                </a:solidFill>
              </a:rPr>
              <a:t>アセスメントから支援計画へのプロセス</a:t>
            </a:r>
          </a:p>
        </p:txBody>
      </p:sp>
      <p:sp>
        <p:nvSpPr>
          <p:cNvPr id="6" name="角丸四角形 5"/>
          <p:cNvSpPr/>
          <p:nvPr/>
        </p:nvSpPr>
        <p:spPr>
          <a:xfrm>
            <a:off x="3449331" y="1124744"/>
            <a:ext cx="1800200" cy="1113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虐待の事実</a:t>
            </a:r>
          </a:p>
        </p:txBody>
      </p:sp>
      <p:sp>
        <p:nvSpPr>
          <p:cNvPr id="7" name="角丸四角形 6"/>
          <p:cNvSpPr/>
          <p:nvPr/>
        </p:nvSpPr>
        <p:spPr>
          <a:xfrm>
            <a:off x="5724127" y="1124744"/>
            <a:ext cx="2599275" cy="508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生じている事態（サイン）</a:t>
            </a:r>
          </a:p>
        </p:txBody>
      </p:sp>
      <p:sp>
        <p:nvSpPr>
          <p:cNvPr id="8" name="角丸四角形 7"/>
          <p:cNvSpPr/>
          <p:nvPr/>
        </p:nvSpPr>
        <p:spPr>
          <a:xfrm>
            <a:off x="6286435" y="2216483"/>
            <a:ext cx="1800200" cy="508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今後のリスクの予測</a:t>
            </a:r>
          </a:p>
        </p:txBody>
      </p:sp>
      <p:sp>
        <p:nvSpPr>
          <p:cNvPr id="9" name="角丸四角形 8"/>
          <p:cNvSpPr/>
          <p:nvPr/>
        </p:nvSpPr>
        <p:spPr>
          <a:xfrm>
            <a:off x="713027" y="1158506"/>
            <a:ext cx="1800200" cy="508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背景・要因</a:t>
            </a:r>
          </a:p>
        </p:txBody>
      </p:sp>
      <p:sp>
        <p:nvSpPr>
          <p:cNvPr id="10" name="角丸四角形 9"/>
          <p:cNvSpPr/>
          <p:nvPr/>
        </p:nvSpPr>
        <p:spPr>
          <a:xfrm>
            <a:off x="1115616" y="1772816"/>
            <a:ext cx="1800200" cy="50804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強み</a:t>
            </a:r>
          </a:p>
        </p:txBody>
      </p:sp>
      <p:sp>
        <p:nvSpPr>
          <p:cNvPr id="11" name="右矢印 10"/>
          <p:cNvSpPr/>
          <p:nvPr/>
        </p:nvSpPr>
        <p:spPr>
          <a:xfrm>
            <a:off x="2987824" y="1488770"/>
            <a:ext cx="43204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右矢印 13"/>
          <p:cNvSpPr/>
          <p:nvPr/>
        </p:nvSpPr>
        <p:spPr>
          <a:xfrm>
            <a:off x="5292080" y="1488770"/>
            <a:ext cx="43204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6" name="直線矢印コネクタ 15"/>
          <p:cNvCxnSpPr/>
          <p:nvPr/>
        </p:nvCxnSpPr>
        <p:spPr>
          <a:xfrm>
            <a:off x="821341" y="1658974"/>
            <a:ext cx="28714" cy="2869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角丸四角形吹き出し 22"/>
          <p:cNvSpPr/>
          <p:nvPr/>
        </p:nvSpPr>
        <p:spPr>
          <a:xfrm>
            <a:off x="114049" y="1721446"/>
            <a:ext cx="533515" cy="2668282"/>
          </a:xfrm>
          <a:prstGeom prst="wedgeRoundRectCallout">
            <a:avLst>
              <a:gd name="adj1" fmla="val 75140"/>
              <a:gd name="adj2" fmla="val -215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rPr>
              <a:t>対応が必要な背景・要因</a:t>
            </a:r>
          </a:p>
        </p:txBody>
      </p:sp>
      <p:sp>
        <p:nvSpPr>
          <p:cNvPr id="25" name="角丸四角形吹き出し 24"/>
          <p:cNvSpPr/>
          <p:nvPr/>
        </p:nvSpPr>
        <p:spPr>
          <a:xfrm>
            <a:off x="8127613" y="1759828"/>
            <a:ext cx="887009" cy="2668282"/>
          </a:xfrm>
          <a:prstGeom prst="wedgeRoundRectCallout">
            <a:avLst>
              <a:gd name="adj1" fmla="val -211560"/>
              <a:gd name="adj2" fmla="val 15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rPr>
              <a:t>対応が必要な事態</a:t>
            </a:r>
            <a:endParaRPr lang="en-US" altLang="ja-JP" dirty="0">
              <a:solidFill>
                <a:prstClr val="white"/>
              </a:solidFill>
            </a:endParaRPr>
          </a:p>
          <a:p>
            <a:pPr algn="ctr"/>
            <a:r>
              <a:rPr lang="ja-JP" altLang="en-US" dirty="0">
                <a:solidFill>
                  <a:prstClr val="white"/>
                </a:solidFill>
              </a:rPr>
              <a:t>リスク回避に必要な対応</a:t>
            </a:r>
          </a:p>
        </p:txBody>
      </p:sp>
      <p:sp>
        <p:nvSpPr>
          <p:cNvPr id="40" name="角丸四角形吹き出し 39"/>
          <p:cNvSpPr/>
          <p:nvPr/>
        </p:nvSpPr>
        <p:spPr>
          <a:xfrm>
            <a:off x="4644008" y="2348880"/>
            <a:ext cx="533515" cy="2092218"/>
          </a:xfrm>
          <a:prstGeom prst="wedgeRoundRectCallout">
            <a:avLst>
              <a:gd name="adj1" fmla="val -179631"/>
              <a:gd name="adj2" fmla="val -239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prstClr val="white"/>
                </a:solidFill>
              </a:rPr>
              <a:t>疑い・不明等、事実確認が必要な点</a:t>
            </a:r>
          </a:p>
        </p:txBody>
      </p:sp>
      <p:cxnSp>
        <p:nvCxnSpPr>
          <p:cNvPr id="43" name="直線コネクタ 42"/>
          <p:cNvCxnSpPr/>
          <p:nvPr/>
        </p:nvCxnSpPr>
        <p:spPr>
          <a:xfrm>
            <a:off x="3923928" y="2237948"/>
            <a:ext cx="0" cy="959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850055" y="3197839"/>
            <a:ext cx="30738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850055" y="3856285"/>
            <a:ext cx="5810175" cy="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6667486" y="2749239"/>
            <a:ext cx="9008" cy="1116971"/>
          </a:xfrm>
          <a:prstGeom prst="line">
            <a:avLst/>
          </a:prstGeom>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107504" y="4528965"/>
            <a:ext cx="900100" cy="825098"/>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prstClr val="white"/>
                </a:solidFill>
              </a:rPr>
              <a:t>支援課題</a:t>
            </a:r>
          </a:p>
        </p:txBody>
      </p:sp>
      <p:sp>
        <p:nvSpPr>
          <p:cNvPr id="62" name="角丸四角形 61"/>
          <p:cNvSpPr/>
          <p:nvPr/>
        </p:nvSpPr>
        <p:spPr>
          <a:xfrm>
            <a:off x="1058724" y="4509120"/>
            <a:ext cx="1440160" cy="84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支援内容を</a:t>
            </a:r>
            <a:endParaRPr lang="en-US" altLang="ja-JP" dirty="0">
              <a:solidFill>
                <a:srgbClr val="000000"/>
              </a:solidFill>
            </a:endParaRPr>
          </a:p>
          <a:p>
            <a:pPr algn="ctr"/>
            <a:r>
              <a:rPr lang="ja-JP" altLang="en-US" dirty="0">
                <a:solidFill>
                  <a:srgbClr val="000000"/>
                </a:solidFill>
              </a:rPr>
              <a:t>考える</a:t>
            </a:r>
          </a:p>
        </p:txBody>
      </p:sp>
      <p:sp>
        <p:nvSpPr>
          <p:cNvPr id="63" name="角丸四角形 62"/>
          <p:cNvSpPr/>
          <p:nvPr/>
        </p:nvSpPr>
        <p:spPr>
          <a:xfrm>
            <a:off x="2570892" y="4528965"/>
            <a:ext cx="1789928" cy="84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0000"/>
                </a:solidFill>
              </a:rPr>
              <a:t>支援を実施した場合に</a:t>
            </a:r>
            <a:endParaRPr lang="en-US" altLang="ja-JP" dirty="0">
              <a:solidFill>
                <a:srgbClr val="FF0000"/>
              </a:solidFill>
            </a:endParaRPr>
          </a:p>
          <a:p>
            <a:pPr algn="ctr"/>
            <a:r>
              <a:rPr lang="ja-JP" altLang="en-US" dirty="0">
                <a:solidFill>
                  <a:srgbClr val="FF0000"/>
                </a:solidFill>
              </a:rPr>
              <a:t>予測される事態</a:t>
            </a:r>
          </a:p>
        </p:txBody>
      </p:sp>
      <p:sp>
        <p:nvSpPr>
          <p:cNvPr id="64" name="角丸四角形 63"/>
          <p:cNvSpPr/>
          <p:nvPr/>
        </p:nvSpPr>
        <p:spPr>
          <a:xfrm>
            <a:off x="4443100" y="4513053"/>
            <a:ext cx="1800200" cy="84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0000"/>
                </a:solidFill>
              </a:rPr>
              <a:t>予測される事態への対応策</a:t>
            </a:r>
          </a:p>
        </p:txBody>
      </p:sp>
      <p:sp>
        <p:nvSpPr>
          <p:cNvPr id="65" name="角丸四角形 64"/>
          <p:cNvSpPr/>
          <p:nvPr/>
        </p:nvSpPr>
        <p:spPr>
          <a:xfrm>
            <a:off x="6315308" y="4528965"/>
            <a:ext cx="822324" cy="84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順番</a:t>
            </a:r>
          </a:p>
        </p:txBody>
      </p:sp>
      <p:sp>
        <p:nvSpPr>
          <p:cNvPr id="66" name="角丸四角形 65"/>
          <p:cNvSpPr/>
          <p:nvPr/>
        </p:nvSpPr>
        <p:spPr>
          <a:xfrm>
            <a:off x="7221176" y="4528965"/>
            <a:ext cx="822324" cy="84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役割分担</a:t>
            </a:r>
          </a:p>
        </p:txBody>
      </p:sp>
      <p:sp>
        <p:nvSpPr>
          <p:cNvPr id="67" name="角丸四角形 66"/>
          <p:cNvSpPr/>
          <p:nvPr/>
        </p:nvSpPr>
        <p:spPr>
          <a:xfrm>
            <a:off x="8114686" y="4528965"/>
            <a:ext cx="977433" cy="8449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当面の目標</a:t>
            </a:r>
          </a:p>
        </p:txBody>
      </p:sp>
      <p:sp>
        <p:nvSpPr>
          <p:cNvPr id="71" name="右矢印 70"/>
          <p:cNvSpPr/>
          <p:nvPr/>
        </p:nvSpPr>
        <p:spPr>
          <a:xfrm>
            <a:off x="352167" y="5394276"/>
            <a:ext cx="8583682" cy="547515"/>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rPr>
              <a:t>支援計画の思考プロセス</a:t>
            </a:r>
          </a:p>
        </p:txBody>
      </p:sp>
      <p:cxnSp>
        <p:nvCxnSpPr>
          <p:cNvPr id="80" name="直線コネクタ 79"/>
          <p:cNvCxnSpPr/>
          <p:nvPr/>
        </p:nvCxnSpPr>
        <p:spPr>
          <a:xfrm>
            <a:off x="5969610" y="1651549"/>
            <a:ext cx="0" cy="2204736"/>
          </a:xfrm>
          <a:prstGeom prst="line">
            <a:avLst/>
          </a:prstGeom>
        </p:spPr>
        <p:style>
          <a:lnRef idx="1">
            <a:schemeClr val="accent1"/>
          </a:lnRef>
          <a:fillRef idx="0">
            <a:schemeClr val="accent1"/>
          </a:fillRef>
          <a:effectRef idx="0">
            <a:schemeClr val="accent1"/>
          </a:effectRef>
          <a:fontRef idx="minor">
            <a:schemeClr val="tx1"/>
          </a:fontRef>
        </p:style>
      </p:cxnSp>
      <p:sp>
        <p:nvSpPr>
          <p:cNvPr id="81" name="右矢印 80"/>
          <p:cNvSpPr/>
          <p:nvPr/>
        </p:nvSpPr>
        <p:spPr>
          <a:xfrm rot="4227943">
            <a:off x="6761698" y="1677536"/>
            <a:ext cx="432048" cy="50405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下矢印 81"/>
          <p:cNvSpPr/>
          <p:nvPr/>
        </p:nvSpPr>
        <p:spPr>
          <a:xfrm>
            <a:off x="1619672" y="2339662"/>
            <a:ext cx="146254" cy="2160240"/>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角丸四角形吹き出し 82"/>
          <p:cNvSpPr/>
          <p:nvPr/>
        </p:nvSpPr>
        <p:spPr>
          <a:xfrm>
            <a:off x="1979712" y="2420888"/>
            <a:ext cx="1617942" cy="675925"/>
          </a:xfrm>
          <a:prstGeom prst="wedgeRoundRectCallout">
            <a:avLst>
              <a:gd name="adj1" fmla="val -65396"/>
              <a:gd name="adj2" fmla="val -8797"/>
              <a:gd name="adj3" fmla="val 16667"/>
            </a:avLst>
          </a:prstGeom>
          <a:solidFill>
            <a:schemeClr val="bg2">
              <a:lumMod val="9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solidFill>
                  <a:srgbClr val="000000"/>
                </a:solidFill>
              </a:rPr>
              <a:t>強みを生かして対応を考える</a:t>
            </a:r>
          </a:p>
        </p:txBody>
      </p:sp>
    </p:spTree>
    <p:extLst>
      <p:ext uri="{BB962C8B-B14F-4D97-AF65-F5344CB8AC3E}">
        <p14:creationId xmlns:p14="http://schemas.microsoft.com/office/powerpoint/2010/main" val="18528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500"/>
                                        <p:tgtEl>
                                          <p:spTgt spid="8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500"/>
                                        <p:tgtEl>
                                          <p:spTgt spid="8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500"/>
                                        <p:tgtEl>
                                          <p:spTgt spid="6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500"/>
                                        <p:tgtEl>
                                          <p:spTgt spid="6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animEffect transition="in" filter="fade">
                                      <p:cBhvr>
                                        <p:cTn id="10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23" grpId="0" animBg="1"/>
      <p:bldP spid="25" grpId="0" animBg="1"/>
      <p:bldP spid="40" grpId="0" animBg="1"/>
      <p:bldP spid="61" grpId="0" animBg="1"/>
      <p:bldP spid="62" grpId="0" animBg="1"/>
      <p:bldP spid="63" grpId="0" animBg="1"/>
      <p:bldP spid="64" grpId="0" animBg="1"/>
      <p:bldP spid="65" grpId="0" animBg="1"/>
      <p:bldP spid="66" grpId="0" animBg="1"/>
      <p:bldP spid="67" grpId="0" animBg="1"/>
      <p:bldP spid="81" grpId="0" animBg="1"/>
      <p:bldP spid="82"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ctr"/>
            <a:r>
              <a:rPr kumimoji="1" lang="ja-JP" altLang="en-US" dirty="0">
                <a:solidFill>
                  <a:srgbClr val="0000FF"/>
                </a:solidFill>
              </a:rPr>
              <a:t>支援計画の特徴</a:t>
            </a:r>
          </a:p>
        </p:txBody>
      </p:sp>
      <p:sp>
        <p:nvSpPr>
          <p:cNvPr id="4" name="コンテンツ プレースホルダー 3"/>
          <p:cNvSpPr>
            <a:spLocks noGrp="1"/>
          </p:cNvSpPr>
          <p:nvPr>
            <p:ph idx="1"/>
          </p:nvPr>
        </p:nvSpPr>
        <p:spPr>
          <a:xfrm>
            <a:off x="683568" y="1845734"/>
            <a:ext cx="7683192" cy="4319570"/>
          </a:xfrm>
        </p:spPr>
        <p:txBody>
          <a:bodyPr>
            <a:noAutofit/>
          </a:bodyPr>
          <a:lstStyle/>
          <a:p>
            <a:pPr>
              <a:buFont typeface="Wingdings" panose="05000000000000000000" pitchFamily="2" charset="2"/>
              <a:buChar char="l"/>
            </a:pPr>
            <a:r>
              <a:rPr lang="ja-JP" altLang="en-US" dirty="0"/>
              <a:t>支援対象</a:t>
            </a:r>
            <a:endParaRPr lang="en-US" altLang="ja-JP" dirty="0"/>
          </a:p>
          <a:p>
            <a:pPr lvl="1">
              <a:buFont typeface="Wingdings" panose="05000000000000000000" pitchFamily="2" charset="2"/>
              <a:buChar char="l"/>
            </a:pPr>
            <a:r>
              <a:rPr lang="ja-JP" altLang="en-US" dirty="0"/>
              <a:t>高齢者</a:t>
            </a:r>
            <a:endParaRPr lang="en-US" altLang="ja-JP" dirty="0"/>
          </a:p>
          <a:p>
            <a:pPr lvl="1">
              <a:buFont typeface="Wingdings" panose="05000000000000000000" pitchFamily="2" charset="2"/>
              <a:buChar char="l"/>
            </a:pPr>
            <a:r>
              <a:rPr lang="ja-JP" altLang="en-US" dirty="0"/>
              <a:t>養護者</a:t>
            </a:r>
            <a:endParaRPr lang="en-US" altLang="ja-JP" dirty="0"/>
          </a:p>
          <a:p>
            <a:pPr lvl="1">
              <a:buFont typeface="Wingdings" panose="05000000000000000000" pitchFamily="2" charset="2"/>
              <a:buChar char="l"/>
            </a:pPr>
            <a:r>
              <a:rPr lang="ja-JP" altLang="en-US" dirty="0"/>
              <a:t>養護者以外の親族</a:t>
            </a:r>
            <a:endParaRPr lang="en-US" altLang="ja-JP" dirty="0"/>
          </a:p>
          <a:p>
            <a:pPr lvl="1">
              <a:buFont typeface="Wingdings" panose="05000000000000000000" pitchFamily="2" charset="2"/>
              <a:buChar char="l"/>
            </a:pPr>
            <a:r>
              <a:rPr lang="ja-JP" altLang="en-US" dirty="0"/>
              <a:t>地域住民</a:t>
            </a:r>
            <a:endParaRPr lang="en-US" altLang="ja-JP" dirty="0"/>
          </a:p>
          <a:p>
            <a:pPr lvl="1">
              <a:buFont typeface="Wingdings" panose="05000000000000000000" pitchFamily="2" charset="2"/>
              <a:buChar char="l"/>
            </a:pPr>
            <a:r>
              <a:rPr lang="ja-JP" altLang="en-US" dirty="0"/>
              <a:t>関係機関</a:t>
            </a:r>
            <a:endParaRPr lang="en-US" altLang="ja-JP" dirty="0"/>
          </a:p>
          <a:p>
            <a:pPr>
              <a:buFont typeface="Wingdings" panose="05000000000000000000" pitchFamily="2" charset="2"/>
              <a:buChar char="l"/>
            </a:pPr>
            <a:r>
              <a:rPr lang="ja-JP" altLang="en-US" dirty="0"/>
              <a:t>支援期間</a:t>
            </a:r>
            <a:endParaRPr lang="en-US" altLang="ja-JP" dirty="0"/>
          </a:p>
          <a:p>
            <a:pPr lvl="1">
              <a:buFont typeface="Wingdings" panose="05000000000000000000" pitchFamily="2" charset="2"/>
              <a:buChar char="l"/>
            </a:pPr>
            <a:r>
              <a:rPr lang="ja-JP" altLang="en-US" dirty="0"/>
              <a:t>もっとも優先的に解決すべき支援課題を、どのくらいの期間で解決すべきかで考える</a:t>
            </a:r>
            <a:endParaRPr lang="en-US" altLang="ja-JP" dirty="0"/>
          </a:p>
          <a:p>
            <a:pPr lvl="1">
              <a:buFont typeface="Wingdings" panose="05000000000000000000" pitchFamily="2" charset="2"/>
              <a:buChar char="l"/>
            </a:pPr>
            <a:r>
              <a:rPr lang="ja-JP" altLang="en-US" dirty="0"/>
              <a:t>「次回のケース会議を、いつ行うべきか」と考えると、決定しやすい</a:t>
            </a:r>
          </a:p>
          <a:p>
            <a:pPr>
              <a:buFont typeface="Wingdings" panose="05000000000000000000" pitchFamily="2" charset="2"/>
              <a:buChar char="l"/>
            </a:pPr>
            <a:r>
              <a:rPr lang="ja-JP" altLang="en-US" dirty="0"/>
              <a:t>目標</a:t>
            </a:r>
            <a:endParaRPr lang="en-US" altLang="ja-JP" dirty="0"/>
          </a:p>
          <a:p>
            <a:pPr lvl="1">
              <a:buFont typeface="Wingdings" panose="05000000000000000000" pitchFamily="2" charset="2"/>
              <a:buChar char="l"/>
            </a:pPr>
            <a:r>
              <a:rPr lang="ja-JP" altLang="en-US" dirty="0"/>
              <a:t>具体的に何をするかという行動目標</a:t>
            </a:r>
            <a:endParaRPr lang="en-US" altLang="ja-JP" dirty="0"/>
          </a:p>
          <a:p>
            <a:pPr lvl="1">
              <a:buFont typeface="Wingdings" panose="05000000000000000000" pitchFamily="2" charset="2"/>
              <a:buChar char="l"/>
            </a:pPr>
            <a:r>
              <a:rPr lang="ja-JP" altLang="en-US" dirty="0"/>
              <a:t>「次回のケース会議までに何をしておくか」と考えると、決定しやすい</a:t>
            </a:r>
            <a:endParaRPr lang="en-US" altLang="ja-JP" dirty="0"/>
          </a:p>
          <a:p>
            <a:endParaRPr kumimoji="1" lang="ja-JP" altLang="en-US" dirty="0"/>
          </a:p>
        </p:txBody>
      </p:sp>
      <p:sp>
        <p:nvSpPr>
          <p:cNvPr id="2" name="スライド番号プレースホルダー 1"/>
          <p:cNvSpPr>
            <a:spLocks noGrp="1"/>
          </p:cNvSpPr>
          <p:nvPr>
            <p:ph type="sldNum" sz="quarter" idx="12"/>
          </p:nvPr>
        </p:nvSpPr>
        <p:spPr>
          <a:xfrm>
            <a:off x="7956376" y="6486937"/>
            <a:ext cx="984019" cy="365125"/>
          </a:xfrm>
        </p:spPr>
        <p:txBody>
          <a:bodyPr/>
          <a:lstStyle/>
          <a:p>
            <a:pPr>
              <a:defRPr/>
            </a:pPr>
            <a:r>
              <a:rPr lang="en-US" altLang="ja-JP" sz="1100" dirty="0"/>
              <a:t>35</a:t>
            </a:r>
            <a:endParaRPr lang="ja-JP" altLang="en-US" sz="1100" dirty="0"/>
          </a:p>
        </p:txBody>
      </p:sp>
    </p:spTree>
    <p:extLst>
      <p:ext uri="{BB962C8B-B14F-4D97-AF65-F5344CB8AC3E}">
        <p14:creationId xmlns:p14="http://schemas.microsoft.com/office/powerpoint/2010/main" val="4162339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7" y="980728"/>
            <a:ext cx="8184819"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ワーク６．　個別ケース会議による</a:t>
            </a:r>
            <a:endParaRPr lang="en-US" altLang="ja-JP" sz="4000" dirty="0">
              <a:solidFill>
                <a:srgbClr val="0000FF"/>
              </a:solidFill>
            </a:endParaRPr>
          </a:p>
          <a:p>
            <a:pPr fontAlgn="auto">
              <a:spcAft>
                <a:spcPts val="0"/>
              </a:spcAft>
            </a:pPr>
            <a:r>
              <a:rPr lang="ja-JP" altLang="en-US" sz="4000" dirty="0">
                <a:solidFill>
                  <a:srgbClr val="0000FF"/>
                </a:solidFill>
              </a:rPr>
              <a:t>　　　　　　　支援計画立案</a:t>
            </a:r>
            <a:endParaRPr lang="en-US" altLang="ja-JP" sz="4000" dirty="0">
              <a:solidFill>
                <a:srgbClr val="0000FF"/>
              </a:solidFill>
            </a:endParaRPr>
          </a:p>
          <a:p>
            <a:pPr fontAlgn="auto">
              <a:spcAft>
                <a:spcPts val="0"/>
              </a:spcAft>
            </a:pPr>
            <a:r>
              <a:rPr lang="ja-JP" altLang="en-US" sz="4000" dirty="0">
                <a:solidFill>
                  <a:srgbClr val="0000FF"/>
                </a:solidFill>
              </a:rPr>
              <a:t>　　　　　　　</a:t>
            </a:r>
            <a:endParaRPr lang="en-US" altLang="ja-JP" sz="4000" dirty="0">
              <a:solidFill>
                <a:srgbClr val="0000FF"/>
              </a:solidFill>
            </a:endParaRPr>
          </a:p>
        </p:txBody>
      </p:sp>
      <p:sp>
        <p:nvSpPr>
          <p:cNvPr id="2" name="テキスト ボックス 1"/>
          <p:cNvSpPr txBox="1"/>
          <p:nvPr/>
        </p:nvSpPr>
        <p:spPr>
          <a:xfrm>
            <a:off x="792647" y="2996952"/>
            <a:ext cx="7848872" cy="3108543"/>
          </a:xfrm>
          <a:prstGeom prst="rect">
            <a:avLst/>
          </a:prstGeom>
          <a:noFill/>
        </p:spPr>
        <p:txBody>
          <a:bodyPr wrap="square" rtlCol="0">
            <a:spAutoFit/>
          </a:bodyPr>
          <a:lstStyle/>
          <a:p>
            <a:r>
              <a:rPr lang="ja-JP" altLang="en-US" sz="2800" dirty="0">
                <a:solidFill>
                  <a:srgbClr val="000000"/>
                </a:solidFill>
              </a:rPr>
              <a:t>　</a:t>
            </a:r>
            <a:r>
              <a:rPr lang="ja-JP" altLang="ja-JP" sz="2800" dirty="0"/>
              <a:t>ワークシート１０　「課題分析＆支援課題整理シート（</a:t>
            </a:r>
            <a:r>
              <a:rPr lang="en-US" altLang="ja-JP" sz="2800" dirty="0"/>
              <a:t>p.18</a:t>
            </a:r>
            <a:r>
              <a:rPr lang="ja-JP" altLang="ja-JP" sz="2800" dirty="0"/>
              <a:t>）」の下半分を記入してみましょう。</a:t>
            </a:r>
          </a:p>
          <a:p>
            <a:r>
              <a:rPr lang="ja-JP" altLang="ja-JP" sz="2800" dirty="0"/>
              <a:t>ちょうど、</a:t>
            </a:r>
            <a:r>
              <a:rPr lang="en-US" altLang="ja-JP" sz="2800" dirty="0"/>
              <a:t>3</a:t>
            </a:r>
            <a:r>
              <a:rPr lang="ja-JP" altLang="ja-JP" sz="2800" dirty="0"/>
              <a:t>週間後にサービス担当者会議が予定されているため、そこにあわせて次のケース会議を実施することにしています。これから</a:t>
            </a:r>
            <a:r>
              <a:rPr lang="en-US" altLang="ja-JP" sz="2800" dirty="0"/>
              <a:t>3</a:t>
            </a:r>
            <a:r>
              <a:rPr lang="ja-JP" altLang="ja-JP" sz="2800" dirty="0"/>
              <a:t>週間後までの支援計画を立てます。</a:t>
            </a:r>
          </a:p>
          <a:p>
            <a:endParaRPr lang="ja-JP" altLang="en-US" sz="2800" dirty="0">
              <a:solidFill>
                <a:srgbClr val="000000"/>
              </a:solidFill>
            </a:endParaRPr>
          </a:p>
        </p:txBody>
      </p:sp>
      <p:sp>
        <p:nvSpPr>
          <p:cNvPr id="4" name="スライド番号プレースホルダー 3"/>
          <p:cNvSpPr>
            <a:spLocks noGrp="1"/>
          </p:cNvSpPr>
          <p:nvPr>
            <p:ph type="sldNum" sz="quarter" idx="12"/>
          </p:nvPr>
        </p:nvSpPr>
        <p:spPr>
          <a:xfrm>
            <a:off x="7884368" y="6457353"/>
            <a:ext cx="984019" cy="365125"/>
          </a:xfrm>
        </p:spPr>
        <p:txBody>
          <a:bodyPr/>
          <a:lstStyle/>
          <a:p>
            <a:pPr>
              <a:defRPr/>
            </a:pPr>
            <a:r>
              <a:rPr lang="en-US" altLang="ja-JP" dirty="0"/>
              <a:t>36</a:t>
            </a:r>
            <a:endParaRPr lang="ja-JP" altLang="en-US" dirty="0"/>
          </a:p>
        </p:txBody>
      </p:sp>
      <p:sp>
        <p:nvSpPr>
          <p:cNvPr id="8" name="正方形/長方形 7"/>
          <p:cNvSpPr/>
          <p:nvPr/>
        </p:nvSpPr>
        <p:spPr>
          <a:xfrm>
            <a:off x="1115616" y="2996952"/>
            <a:ext cx="2376264"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66295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kumimoji="1" lang="en-US" altLang="ja-JP" sz="4400" dirty="0">
                <a:solidFill>
                  <a:srgbClr val="0000FF"/>
                </a:solidFill>
              </a:rPr>
              <a:t/>
            </a:r>
            <a:br>
              <a:rPr kumimoji="1" lang="en-US" altLang="ja-JP" sz="4400" dirty="0">
                <a:solidFill>
                  <a:srgbClr val="0000FF"/>
                </a:solidFill>
              </a:rPr>
            </a:br>
            <a:r>
              <a:rPr kumimoji="1" lang="ja-JP" altLang="en-US" sz="4400" dirty="0">
                <a:solidFill>
                  <a:srgbClr val="0000FF"/>
                </a:solidFill>
              </a:rPr>
              <a:t>支援計画作成の必要性</a:t>
            </a:r>
          </a:p>
        </p:txBody>
      </p:sp>
      <p:sp>
        <p:nvSpPr>
          <p:cNvPr id="4" name="コンテンツ プレースホルダー 3"/>
          <p:cNvSpPr>
            <a:spLocks noGrp="1"/>
          </p:cNvSpPr>
          <p:nvPr>
            <p:ph idx="1"/>
          </p:nvPr>
        </p:nvSpPr>
        <p:spPr>
          <a:xfrm>
            <a:off x="822960" y="1988840"/>
            <a:ext cx="7781489" cy="4248472"/>
          </a:xfrm>
        </p:spPr>
        <p:txBody>
          <a:bodyPr>
            <a:normAutofit lnSpcReduction="10000"/>
          </a:bodyPr>
          <a:lstStyle/>
          <a:p>
            <a:pPr>
              <a:lnSpc>
                <a:spcPct val="100000"/>
              </a:lnSpc>
              <a:buFont typeface="Wingdings" panose="05000000000000000000" pitchFamily="2" charset="2"/>
              <a:buChar char="l"/>
            </a:pPr>
            <a:r>
              <a:rPr lang="ja-JP" altLang="en-US" sz="2400" u="sng" dirty="0">
                <a:solidFill>
                  <a:srgbClr val="FF0000"/>
                </a:solidFill>
              </a:rPr>
              <a:t>終結を目指した</a:t>
            </a:r>
            <a:r>
              <a:rPr kumimoji="1" lang="ja-JP" altLang="en-US" sz="2400" u="sng" dirty="0">
                <a:solidFill>
                  <a:srgbClr val="FF0000"/>
                </a:solidFill>
              </a:rPr>
              <a:t>、迅速で適切な支援</a:t>
            </a:r>
            <a:r>
              <a:rPr kumimoji="1" lang="ja-JP" altLang="en-US" sz="2400" dirty="0"/>
              <a:t>が求めら</a:t>
            </a:r>
            <a:r>
              <a:rPr lang="ja-JP" altLang="en-US" sz="2400" dirty="0"/>
              <a:t>れ</a:t>
            </a:r>
            <a:r>
              <a:rPr kumimoji="1" lang="ja-JP" altLang="en-US" sz="2400" dirty="0"/>
              <a:t>る</a:t>
            </a:r>
            <a:endParaRPr kumimoji="1" lang="en-US" altLang="ja-JP" sz="2400" dirty="0"/>
          </a:p>
          <a:p>
            <a:pPr lvl="1">
              <a:lnSpc>
                <a:spcPct val="100000"/>
              </a:lnSpc>
              <a:buFont typeface="Wingdings" panose="05000000000000000000" pitchFamily="2" charset="2"/>
              <a:buChar char="l"/>
            </a:pPr>
            <a:r>
              <a:rPr lang="ja-JP" altLang="en-US" sz="2200" dirty="0"/>
              <a:t>生命と生活、財産を護るための、法的責任に基づいた支援</a:t>
            </a:r>
            <a:endParaRPr lang="en-US" altLang="ja-JP" sz="2200" dirty="0"/>
          </a:p>
          <a:p>
            <a:pPr>
              <a:lnSpc>
                <a:spcPct val="100000"/>
              </a:lnSpc>
              <a:buFont typeface="Wingdings" panose="05000000000000000000" pitchFamily="2" charset="2"/>
              <a:buChar char="l"/>
            </a:pPr>
            <a:r>
              <a:rPr lang="ja-JP" altLang="en-US" sz="2400" u="sng" dirty="0">
                <a:solidFill>
                  <a:srgbClr val="FF0000"/>
                </a:solidFill>
              </a:rPr>
              <a:t>目標をもった、段取りや手順を踏んだ支援</a:t>
            </a:r>
            <a:r>
              <a:rPr lang="ja-JP" altLang="en-US" sz="2400" dirty="0"/>
              <a:t>が求められる</a:t>
            </a:r>
            <a:endParaRPr lang="en-US" altLang="ja-JP" sz="2400" dirty="0"/>
          </a:p>
          <a:p>
            <a:pPr lvl="1">
              <a:lnSpc>
                <a:spcPct val="100000"/>
              </a:lnSpc>
              <a:buFont typeface="Wingdings" panose="05000000000000000000" pitchFamily="2" charset="2"/>
              <a:buChar char="l"/>
            </a:pPr>
            <a:r>
              <a:rPr lang="ja-JP" altLang="en-US" sz="2200" dirty="0">
                <a:solidFill>
                  <a:schemeClr val="tx1"/>
                </a:solidFill>
              </a:rPr>
              <a:t>段取り・順番を誤った介入を行うと、さらなる被害の拡大を招くことになる</a:t>
            </a:r>
            <a:endParaRPr lang="en-US" altLang="ja-JP" sz="2200" dirty="0">
              <a:solidFill>
                <a:schemeClr val="tx1"/>
              </a:solidFill>
            </a:endParaRPr>
          </a:p>
          <a:p>
            <a:pPr>
              <a:lnSpc>
                <a:spcPct val="100000"/>
              </a:lnSpc>
              <a:buFont typeface="Wingdings" panose="05000000000000000000" pitchFamily="2" charset="2"/>
              <a:buChar char="l"/>
            </a:pPr>
            <a:r>
              <a:rPr lang="ja-JP" altLang="en-US" sz="2400" dirty="0">
                <a:solidFill>
                  <a:schemeClr val="tx1"/>
                </a:solidFill>
              </a:rPr>
              <a:t>関係機関と連携協働した</a:t>
            </a:r>
            <a:r>
              <a:rPr lang="ja-JP" altLang="en-US" sz="2400" u="sng" dirty="0">
                <a:solidFill>
                  <a:srgbClr val="FF0000"/>
                </a:solidFill>
              </a:rPr>
              <a:t>チームとしての支援</a:t>
            </a:r>
            <a:r>
              <a:rPr lang="ja-JP" altLang="en-US" sz="2400" dirty="0">
                <a:solidFill>
                  <a:schemeClr val="tx1"/>
                </a:solidFill>
              </a:rPr>
              <a:t>を行う</a:t>
            </a:r>
            <a:endParaRPr lang="en-US" altLang="ja-JP" sz="2400" dirty="0">
              <a:solidFill>
                <a:schemeClr val="tx1"/>
              </a:solidFill>
            </a:endParaRPr>
          </a:p>
          <a:p>
            <a:pPr lvl="1">
              <a:lnSpc>
                <a:spcPct val="100000"/>
              </a:lnSpc>
              <a:buFont typeface="Wingdings" panose="05000000000000000000" pitchFamily="2" charset="2"/>
              <a:buChar char="l"/>
            </a:pPr>
            <a:r>
              <a:rPr lang="ja-JP" altLang="en-US" sz="2200" dirty="0">
                <a:solidFill>
                  <a:schemeClr val="tx1"/>
                </a:solidFill>
              </a:rPr>
              <a:t>勘違いや漏れが無いように、安心して支援が実施できるように計画を共有する</a:t>
            </a:r>
            <a:endParaRPr lang="en-US" altLang="ja-JP" sz="2200" dirty="0">
              <a:solidFill>
                <a:schemeClr val="tx1"/>
              </a:solidFill>
            </a:endParaRPr>
          </a:p>
          <a:p>
            <a:pPr>
              <a:lnSpc>
                <a:spcPct val="100000"/>
              </a:lnSpc>
              <a:buFont typeface="Wingdings" panose="05000000000000000000" pitchFamily="2" charset="2"/>
              <a:buChar char="l"/>
            </a:pPr>
            <a:r>
              <a:rPr lang="ja-JP" altLang="en-US" sz="2400" u="sng" dirty="0">
                <a:solidFill>
                  <a:srgbClr val="FF0000"/>
                </a:solidFill>
              </a:rPr>
              <a:t>説明責任が果たせる支援</a:t>
            </a:r>
            <a:r>
              <a:rPr lang="ja-JP" altLang="en-US" sz="2400" dirty="0">
                <a:solidFill>
                  <a:schemeClr val="tx1"/>
                </a:solidFill>
              </a:rPr>
              <a:t>が求められる</a:t>
            </a:r>
            <a:endParaRPr lang="en-US" altLang="ja-JP" sz="2400" dirty="0">
              <a:solidFill>
                <a:schemeClr val="tx1"/>
              </a:solidFill>
            </a:endParaRPr>
          </a:p>
          <a:p>
            <a:pPr lvl="1">
              <a:lnSpc>
                <a:spcPct val="100000"/>
              </a:lnSpc>
              <a:buFont typeface="Wingdings" panose="05000000000000000000" pitchFamily="2" charset="2"/>
              <a:buChar char="l"/>
            </a:pPr>
            <a:r>
              <a:rPr lang="ja-JP" altLang="en-US" sz="2200" dirty="0">
                <a:solidFill>
                  <a:schemeClr val="tx1"/>
                </a:solidFill>
              </a:rPr>
              <a:t>根拠に基づく、合議によって決定した支援であることの記録</a:t>
            </a:r>
            <a:endParaRPr lang="en-US" altLang="ja-JP" sz="2200" dirty="0">
              <a:solidFill>
                <a:schemeClr val="tx1"/>
              </a:solidFill>
            </a:endParaRPr>
          </a:p>
        </p:txBody>
      </p:sp>
      <p:sp>
        <p:nvSpPr>
          <p:cNvPr id="2" name="スライド番号プレースホルダー 1"/>
          <p:cNvSpPr>
            <a:spLocks noGrp="1"/>
          </p:cNvSpPr>
          <p:nvPr>
            <p:ph type="sldNum" sz="quarter" idx="12"/>
          </p:nvPr>
        </p:nvSpPr>
        <p:spPr>
          <a:xfrm>
            <a:off x="7874750" y="6448251"/>
            <a:ext cx="984019" cy="365125"/>
          </a:xfrm>
        </p:spPr>
        <p:txBody>
          <a:bodyPr/>
          <a:lstStyle/>
          <a:p>
            <a:pPr>
              <a:defRPr/>
            </a:pPr>
            <a:r>
              <a:rPr lang="en-US" altLang="ja-JP" sz="1100" dirty="0"/>
              <a:t>37</a:t>
            </a:r>
            <a:endParaRPr lang="ja-JP" altLang="en-US" sz="1100" dirty="0"/>
          </a:p>
        </p:txBody>
      </p:sp>
    </p:spTree>
    <p:extLst>
      <p:ext uri="{BB962C8B-B14F-4D97-AF65-F5344CB8AC3E}">
        <p14:creationId xmlns:p14="http://schemas.microsoft.com/office/powerpoint/2010/main" val="2327617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solidFill>
                  <a:srgbClr val="0000FF"/>
                </a:solidFill>
              </a:rPr>
              <a:t>支援計画作成に必要な視点</a:t>
            </a:r>
          </a:p>
        </p:txBody>
      </p:sp>
      <p:sp>
        <p:nvSpPr>
          <p:cNvPr id="3" name="コンテンツ プレースホルダー 2"/>
          <p:cNvSpPr>
            <a:spLocks noGrp="1"/>
          </p:cNvSpPr>
          <p:nvPr>
            <p:ph idx="1"/>
          </p:nvPr>
        </p:nvSpPr>
        <p:spPr>
          <a:xfrm>
            <a:off x="611561" y="1845734"/>
            <a:ext cx="7632847" cy="4463586"/>
          </a:xfrm>
        </p:spPr>
        <p:txBody>
          <a:bodyPr>
            <a:normAutofit/>
          </a:bodyPr>
          <a:lstStyle/>
          <a:p>
            <a:pPr>
              <a:buFont typeface="Wingdings" panose="05000000000000000000" pitchFamily="2" charset="2"/>
              <a:buChar char="l"/>
            </a:pPr>
            <a:r>
              <a:rPr lang="ja-JP" altLang="en-US" sz="2400" u="sng" dirty="0">
                <a:solidFill>
                  <a:srgbClr val="FF0000"/>
                </a:solidFill>
              </a:rPr>
              <a:t>予測される事態への対応、背景要因への対応</a:t>
            </a:r>
            <a:r>
              <a:rPr lang="ja-JP" altLang="en-US" sz="2400" dirty="0"/>
              <a:t>を考える</a:t>
            </a:r>
            <a:endParaRPr lang="en-US" altLang="ja-JP" sz="2400" dirty="0"/>
          </a:p>
          <a:p>
            <a:pPr lvl="1">
              <a:buFont typeface="Wingdings" panose="05000000000000000000" pitchFamily="2" charset="2"/>
              <a:buChar char="l"/>
            </a:pPr>
            <a:r>
              <a:rPr lang="ja-JP" altLang="en-US" sz="2200" dirty="0"/>
              <a:t>危機的状況の対処だけを続け、アセスメントに基づかない「とりあえず」の支援をしていくと、事態の悪化を招く</a:t>
            </a:r>
            <a:endParaRPr lang="en-US" altLang="ja-JP" sz="2200" dirty="0"/>
          </a:p>
          <a:p>
            <a:pPr marL="201168" lvl="1" indent="0">
              <a:buNone/>
            </a:pPr>
            <a:endParaRPr lang="en-US" altLang="ja-JP" sz="2200" dirty="0"/>
          </a:p>
          <a:p>
            <a:pPr>
              <a:buFont typeface="Wingdings" panose="05000000000000000000" pitchFamily="2" charset="2"/>
              <a:buChar char="l"/>
            </a:pPr>
            <a:r>
              <a:rPr lang="ja-JP" altLang="en-US" sz="2400" dirty="0"/>
              <a:t>被虐待高齢者の</a:t>
            </a:r>
            <a:r>
              <a:rPr kumimoji="1" lang="ja-JP" altLang="en-US" sz="2400" u="sng" dirty="0">
                <a:solidFill>
                  <a:srgbClr val="FF0000"/>
                </a:solidFill>
              </a:rPr>
              <a:t>権利・生活を護るための対応</a:t>
            </a:r>
            <a:r>
              <a:rPr kumimoji="1" lang="ja-JP" altLang="en-US" sz="2400" dirty="0"/>
              <a:t>を考える</a:t>
            </a:r>
            <a:endParaRPr kumimoji="1" lang="en-US" altLang="ja-JP" sz="2400" dirty="0"/>
          </a:p>
          <a:p>
            <a:pPr lvl="1">
              <a:buFont typeface="Wingdings" panose="05000000000000000000" pitchFamily="2" charset="2"/>
              <a:buChar char="l"/>
            </a:pPr>
            <a:r>
              <a:rPr kumimoji="1" lang="ja-JP" altLang="en-US" sz="2200" dirty="0"/>
              <a:t>「虐待の事実が確認されていないので対応しない」と考えず、必要な権利擁護の支援を考える</a:t>
            </a:r>
            <a:endParaRPr kumimoji="1" lang="en-US" altLang="ja-JP" sz="2200" dirty="0"/>
          </a:p>
          <a:p>
            <a:pPr lvl="2">
              <a:buFont typeface="Wingdings" panose="05000000000000000000" pitchFamily="2" charset="2"/>
              <a:buChar char="l"/>
            </a:pPr>
            <a:r>
              <a:rPr lang="ja-JP" altLang="en-US" sz="1800" dirty="0"/>
              <a:t>権利擁護の支援の場合には、意思を尊重しながら行う</a:t>
            </a:r>
            <a:endParaRPr lang="en-US" altLang="ja-JP" sz="1800" dirty="0"/>
          </a:p>
          <a:p>
            <a:pPr lvl="2">
              <a:buFont typeface="Wingdings" panose="05000000000000000000" pitchFamily="2" charset="2"/>
              <a:buChar char="l"/>
            </a:pPr>
            <a:endParaRPr kumimoji="1" lang="en-US" altLang="ja-JP" dirty="0"/>
          </a:p>
          <a:p>
            <a:pPr>
              <a:buFont typeface="Wingdings" panose="05000000000000000000" pitchFamily="2" charset="2"/>
              <a:buChar char="l"/>
            </a:pPr>
            <a:r>
              <a:rPr lang="ja-JP" altLang="en-US" sz="2400" u="sng" dirty="0">
                <a:solidFill>
                  <a:srgbClr val="FF0000"/>
                </a:solidFill>
              </a:rPr>
              <a:t>全体状況を俯瞰</a:t>
            </a:r>
            <a:r>
              <a:rPr lang="ja-JP" altLang="en-US" sz="2400" dirty="0"/>
              <a:t>して、必要な支援を考える</a:t>
            </a:r>
            <a:endParaRPr lang="en-US" altLang="ja-JP" sz="2400" dirty="0"/>
          </a:p>
          <a:p>
            <a:pPr lvl="1">
              <a:buFont typeface="Wingdings" panose="05000000000000000000" pitchFamily="2" charset="2"/>
              <a:buChar char="l"/>
            </a:pPr>
            <a:r>
              <a:rPr kumimoji="1" lang="ja-JP" altLang="en-US" sz="2200" dirty="0"/>
              <a:t>一つの声だけを聴く支援にならないように・・・</a:t>
            </a:r>
          </a:p>
        </p:txBody>
      </p:sp>
      <p:sp>
        <p:nvSpPr>
          <p:cNvPr id="4" name="スライド番号プレースホルダー 3"/>
          <p:cNvSpPr>
            <a:spLocks noGrp="1"/>
          </p:cNvSpPr>
          <p:nvPr>
            <p:ph type="sldNum" sz="quarter" idx="12"/>
          </p:nvPr>
        </p:nvSpPr>
        <p:spPr>
          <a:xfrm>
            <a:off x="7908410" y="6459257"/>
            <a:ext cx="984019" cy="365125"/>
          </a:xfrm>
        </p:spPr>
        <p:txBody>
          <a:bodyPr/>
          <a:lstStyle/>
          <a:p>
            <a:pPr>
              <a:defRPr/>
            </a:pPr>
            <a:r>
              <a:rPr lang="en-US" altLang="ja-JP" sz="1100" dirty="0"/>
              <a:t>38</a:t>
            </a:r>
            <a:endParaRPr lang="ja-JP" altLang="en-US" sz="1100" dirty="0"/>
          </a:p>
        </p:txBody>
      </p:sp>
      <p:sp>
        <p:nvSpPr>
          <p:cNvPr id="5" name="角丸四角形 4"/>
          <p:cNvSpPr/>
          <p:nvPr/>
        </p:nvSpPr>
        <p:spPr>
          <a:xfrm>
            <a:off x="6837233" y="4869160"/>
            <a:ext cx="216024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個別ケース会議によって、これらを話し合う必要がある</a:t>
            </a:r>
            <a:endParaRPr kumimoji="1" lang="en-US" altLang="ja-JP" dirty="0"/>
          </a:p>
          <a:p>
            <a:pPr algn="ctr"/>
            <a:r>
              <a:rPr lang="ja-JP" altLang="en-US" dirty="0"/>
              <a:t>（虐待対応の中核）</a:t>
            </a:r>
            <a:endParaRPr kumimoji="1" lang="ja-JP" altLang="en-US" dirty="0"/>
          </a:p>
        </p:txBody>
      </p:sp>
    </p:spTree>
    <p:extLst>
      <p:ext uri="{BB962C8B-B14F-4D97-AF65-F5344CB8AC3E}">
        <p14:creationId xmlns:p14="http://schemas.microsoft.com/office/powerpoint/2010/main" val="4155632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タイトル 1"/>
          <p:cNvSpPr>
            <a:spLocks noGrp="1"/>
          </p:cNvSpPr>
          <p:nvPr>
            <p:ph type="title" idx="4294967295"/>
          </p:nvPr>
        </p:nvSpPr>
        <p:spPr>
          <a:xfrm>
            <a:off x="422275" y="128588"/>
            <a:ext cx="8229600" cy="1143000"/>
          </a:xfrm>
        </p:spPr>
        <p:txBody>
          <a:bodyPr>
            <a:normAutofit/>
          </a:bodyPr>
          <a:lstStyle/>
          <a:p>
            <a:pPr eaLnBrk="1" hangingPunct="1"/>
            <a:r>
              <a:rPr lang="ja-JP" altLang="en-US" sz="4000" dirty="0"/>
              <a:t>虐待対応ケース会議の参加メンバー</a:t>
            </a:r>
            <a:endParaRPr lang="ja-JP" altLang="en-US" sz="1800" dirty="0"/>
          </a:p>
        </p:txBody>
      </p:sp>
      <p:sp>
        <p:nvSpPr>
          <p:cNvPr id="3" name="スライド番号プレースホルダー 2">
            <a:extLst>
              <a:ext uri="{FF2B5EF4-FFF2-40B4-BE49-F238E27FC236}">
                <a16:creationId xmlns:a16="http://schemas.microsoft.com/office/drawing/2014/main" id="{89E9EB55-DFF5-4283-82F2-A2A8AD7AD854}"/>
              </a:ext>
            </a:extLst>
          </p:cNvPr>
          <p:cNvSpPr>
            <a:spLocks noGrp="1"/>
          </p:cNvSpPr>
          <p:nvPr>
            <p:ph type="sldNum" sz="quarter" idx="4294967295"/>
          </p:nvPr>
        </p:nvSpPr>
        <p:spPr>
          <a:xfrm>
            <a:off x="8159750" y="6465888"/>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39</a:t>
            </a: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026" name="Object 7"/>
          <p:cNvGraphicFramePr>
            <a:graphicFrameLocks noChangeAspect="1"/>
          </p:cNvGraphicFramePr>
          <p:nvPr/>
        </p:nvGraphicFramePr>
        <p:xfrm>
          <a:off x="109538" y="1271588"/>
          <a:ext cx="9163050" cy="4956175"/>
        </p:xfrm>
        <a:graphic>
          <a:graphicData uri="http://schemas.openxmlformats.org/presentationml/2006/ole">
            <mc:AlternateContent xmlns:mc="http://schemas.openxmlformats.org/markup-compatibility/2006">
              <mc:Choice xmlns:v="urn:schemas-microsoft-com:vml" Requires="v">
                <p:oleObj spid="_x0000_s7290" name="Document" r:id="rId4" imgW="5531544" imgH="2997254" progId="Word.Document.8">
                  <p:embed/>
                </p:oleObj>
              </mc:Choice>
              <mc:Fallback>
                <p:oleObj name="Document" r:id="rId4" imgW="5531544" imgH="2997254" progId="Word.Document.8">
                  <p:embed/>
                  <p:pic>
                    <p:nvPicPr>
                      <p:cNvPr id="1026" name="Object 7"/>
                      <p:cNvPicPr>
                        <a:picLocks noChangeAspect="1" noChangeArrowheads="1"/>
                      </p:cNvPicPr>
                      <p:nvPr/>
                    </p:nvPicPr>
                    <p:blipFill>
                      <a:blip r:embed="rId5"/>
                      <a:srcRect/>
                      <a:stretch>
                        <a:fillRect/>
                      </a:stretch>
                    </p:blipFill>
                    <p:spPr bwMode="auto">
                      <a:xfrm>
                        <a:off x="109538" y="1271588"/>
                        <a:ext cx="916305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テキスト ボックス 1"/>
          <p:cNvSpPr txBox="1"/>
          <p:nvPr/>
        </p:nvSpPr>
        <p:spPr>
          <a:xfrm>
            <a:off x="5004048" y="5877272"/>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H18)p.57</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」より引用</a:t>
            </a:r>
          </a:p>
        </p:txBody>
      </p:sp>
      <p:sp>
        <p:nvSpPr>
          <p:cNvPr id="6" name="テキスト ボックス 5"/>
          <p:cNvSpPr txBox="1"/>
          <p:nvPr/>
        </p:nvSpPr>
        <p:spPr>
          <a:xfrm>
            <a:off x="179512" y="26988"/>
            <a:ext cx="2664296" cy="461665"/>
          </a:xfrm>
          <a:prstGeom prst="rect">
            <a:avLst/>
          </a:prstGeom>
          <a:noFill/>
        </p:spPr>
        <p:txBody>
          <a:bodyPr wrap="square" rtlCol="0">
            <a:spAutoFit/>
          </a:bodyPr>
          <a:lstStyle/>
          <a:p>
            <a:r>
              <a:rPr lang="ja-JP" altLang="en-US" sz="2400" b="1" dirty="0">
                <a:solidFill>
                  <a:srgbClr val="FF0000"/>
                </a:solidFill>
              </a:rPr>
              <a:t>再度！</a:t>
            </a:r>
          </a:p>
        </p:txBody>
      </p:sp>
    </p:spTree>
    <p:extLst>
      <p:ext uri="{BB962C8B-B14F-4D97-AF65-F5344CB8AC3E}">
        <p14:creationId xmlns:p14="http://schemas.microsoft.com/office/powerpoint/2010/main" val="27200501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extLst>
              <a:ext uri="{28A0092B-C50C-407E-A947-70E740481C1C}">
                <a14:useLocalDpi xmlns:a14="http://schemas.microsoft.com/office/drawing/2010/main" val="0"/>
              </a:ext>
            </a:extLst>
          </a:blip>
          <a:srcRect/>
          <a:stretch/>
        </p:blipFill>
        <p:spPr>
          <a:xfrm>
            <a:off x="899290" y="669980"/>
            <a:ext cx="3866720" cy="5220845"/>
          </a:xfrm>
          <a:prstGeom prst="rect">
            <a:avLst/>
          </a:prstGeom>
        </p:spPr>
      </p:pic>
      <p:sp>
        <p:nvSpPr>
          <p:cNvPr id="7" name="テキスト ボックス 6"/>
          <p:cNvSpPr txBox="1"/>
          <p:nvPr/>
        </p:nvSpPr>
        <p:spPr>
          <a:xfrm>
            <a:off x="186003" y="74443"/>
            <a:ext cx="8892480" cy="461665"/>
          </a:xfrm>
          <a:prstGeom prst="rect">
            <a:avLst/>
          </a:prstGeom>
          <a:noFill/>
        </p:spPr>
        <p:txBody>
          <a:bodyPr wrap="square" rtlCol="0">
            <a:spAutoFit/>
          </a:bodyPr>
          <a:lstStyle/>
          <a:p>
            <a:pPr algn="ctr"/>
            <a:r>
              <a:rPr lang="ja-JP" altLang="en-US" sz="2400" dirty="0">
                <a:solidFill>
                  <a:srgbClr val="000000"/>
                </a:solidFill>
              </a:rPr>
              <a:t>●養護者による高齢者虐待対応の全体フロー図</a:t>
            </a:r>
            <a:r>
              <a:rPr lang="ja-JP" altLang="en-US" dirty="0">
                <a:solidFill>
                  <a:srgbClr val="000000"/>
                </a:solidFill>
              </a:rPr>
              <a:t>　（ワーク用フロー図参照）</a:t>
            </a:r>
            <a:endParaRPr lang="en-US" altLang="ja-JP" dirty="0">
              <a:solidFill>
                <a:srgbClr val="000000"/>
              </a:solidFill>
            </a:endParaRPr>
          </a:p>
        </p:txBody>
      </p:sp>
      <p:sp>
        <p:nvSpPr>
          <p:cNvPr id="8" name="テキスト ボックス 7"/>
          <p:cNvSpPr txBox="1"/>
          <p:nvPr/>
        </p:nvSpPr>
        <p:spPr>
          <a:xfrm>
            <a:off x="524368" y="5717975"/>
            <a:ext cx="4238422" cy="646331"/>
          </a:xfrm>
          <a:prstGeom prst="rect">
            <a:avLst/>
          </a:prstGeom>
          <a:noFill/>
        </p:spPr>
        <p:txBody>
          <a:bodyPr wrap="square" rtlCol="0">
            <a:spAutoFit/>
          </a:bodyPr>
          <a:lstStyle/>
          <a:p>
            <a:pPr algn="ctr"/>
            <a:r>
              <a:rPr lang="ja-JP" altLang="en-US" u="sng" dirty="0">
                <a:solidFill>
                  <a:srgbClr val="0000FF"/>
                </a:solidFill>
              </a:rPr>
              <a:t>「緊急性」を判断し、</a:t>
            </a:r>
            <a:endParaRPr lang="en-US" altLang="ja-JP" u="sng" dirty="0">
              <a:solidFill>
                <a:srgbClr val="0000FF"/>
              </a:solidFill>
            </a:endParaRPr>
          </a:p>
          <a:p>
            <a:pPr algn="ctr"/>
            <a:r>
              <a:rPr lang="ja-JP" altLang="en-US" u="sng" dirty="0">
                <a:solidFill>
                  <a:srgbClr val="0000FF"/>
                </a:solidFill>
              </a:rPr>
              <a:t>必要な</a:t>
            </a:r>
            <a:r>
              <a:rPr lang="ja-JP" altLang="en-US" u="sng" dirty="0">
                <a:solidFill>
                  <a:srgbClr val="FF0000"/>
                </a:solidFill>
              </a:rPr>
              <a:t>「緊急対応」</a:t>
            </a:r>
            <a:r>
              <a:rPr lang="ja-JP" altLang="en-US" u="sng" dirty="0">
                <a:solidFill>
                  <a:srgbClr val="0000FF"/>
                </a:solidFill>
              </a:rPr>
              <a:t>を実施するプロセス</a:t>
            </a:r>
          </a:p>
        </p:txBody>
      </p:sp>
      <p:sp>
        <p:nvSpPr>
          <p:cNvPr id="9" name="テキスト ボックス 8"/>
          <p:cNvSpPr txBox="1"/>
          <p:nvPr/>
        </p:nvSpPr>
        <p:spPr>
          <a:xfrm>
            <a:off x="4781119" y="5717975"/>
            <a:ext cx="4277227" cy="646331"/>
          </a:xfrm>
          <a:prstGeom prst="rect">
            <a:avLst/>
          </a:prstGeom>
          <a:noFill/>
        </p:spPr>
        <p:txBody>
          <a:bodyPr wrap="square" rtlCol="0">
            <a:spAutoFit/>
          </a:bodyPr>
          <a:lstStyle/>
          <a:p>
            <a:pPr algn="ctr"/>
            <a:r>
              <a:rPr lang="ja-JP" altLang="en-US" u="sng" dirty="0">
                <a:solidFill>
                  <a:srgbClr val="0000FF"/>
                </a:solidFill>
              </a:rPr>
              <a:t>虐待が再発しないよう、</a:t>
            </a:r>
            <a:r>
              <a:rPr lang="ja-JP" altLang="en-US" u="sng" dirty="0">
                <a:solidFill>
                  <a:srgbClr val="FF0000"/>
                </a:solidFill>
              </a:rPr>
              <a:t>虐待の要因に</a:t>
            </a:r>
            <a:endParaRPr lang="en-US" altLang="ja-JP" u="sng" dirty="0">
              <a:solidFill>
                <a:srgbClr val="FF0000"/>
              </a:solidFill>
            </a:endParaRPr>
          </a:p>
          <a:p>
            <a:pPr algn="ctr"/>
            <a:r>
              <a:rPr lang="ja-JP" altLang="en-US" u="sng" dirty="0">
                <a:solidFill>
                  <a:srgbClr val="FF0000"/>
                </a:solidFill>
              </a:rPr>
              <a:t>働きかけ</a:t>
            </a:r>
            <a:r>
              <a:rPr lang="ja-JP" altLang="en-US" u="sng" dirty="0">
                <a:solidFill>
                  <a:srgbClr val="0000FF"/>
                </a:solidFill>
              </a:rPr>
              <a:t>、生活を安定させていくプロセス</a:t>
            </a:r>
          </a:p>
        </p:txBody>
      </p:sp>
      <p:sp>
        <p:nvSpPr>
          <p:cNvPr id="11" name="テキスト ボックス 10"/>
          <p:cNvSpPr txBox="1"/>
          <p:nvPr/>
        </p:nvSpPr>
        <p:spPr>
          <a:xfrm>
            <a:off x="4526340" y="5856474"/>
            <a:ext cx="271771" cy="369332"/>
          </a:xfrm>
          <a:prstGeom prst="rect">
            <a:avLst/>
          </a:prstGeom>
          <a:noFill/>
        </p:spPr>
        <p:txBody>
          <a:bodyPr wrap="square" rtlCol="0">
            <a:spAutoFit/>
          </a:bodyPr>
          <a:lstStyle/>
          <a:p>
            <a:r>
              <a:rPr lang="ja-JP" altLang="en-US" dirty="0">
                <a:solidFill>
                  <a:srgbClr val="0000FF"/>
                </a:solidFill>
              </a:rPr>
              <a:t>⇒</a:t>
            </a:r>
          </a:p>
        </p:txBody>
      </p:sp>
      <p:sp>
        <p:nvSpPr>
          <p:cNvPr id="12" name="テキスト ボックス 11"/>
          <p:cNvSpPr txBox="1"/>
          <p:nvPr/>
        </p:nvSpPr>
        <p:spPr>
          <a:xfrm>
            <a:off x="213180" y="2771163"/>
            <a:ext cx="492443" cy="2808312"/>
          </a:xfrm>
          <a:prstGeom prst="rect">
            <a:avLst/>
          </a:prstGeom>
          <a:noFill/>
        </p:spPr>
        <p:txBody>
          <a:bodyPr vert="eaVert" wrap="square" rtlCol="0">
            <a:spAutoFit/>
          </a:bodyPr>
          <a:lstStyle/>
          <a:p>
            <a:r>
              <a:rPr lang="ja-JP" altLang="en-US" sz="2000" b="1" dirty="0">
                <a:solidFill>
                  <a:srgbClr val="FF0000"/>
                </a:solidFill>
              </a:rPr>
              <a:t>本日、扱う範囲</a:t>
            </a:r>
            <a:endParaRPr kumimoji="1" lang="ja-JP" altLang="en-US" sz="2000" b="1" dirty="0">
              <a:solidFill>
                <a:srgbClr val="FF0000"/>
              </a:solidFill>
            </a:endParaRPr>
          </a:p>
        </p:txBody>
      </p:sp>
      <p:sp>
        <p:nvSpPr>
          <p:cNvPr id="2" name="スライド番号プレースホルダー 1"/>
          <p:cNvSpPr>
            <a:spLocks noGrp="1"/>
          </p:cNvSpPr>
          <p:nvPr>
            <p:ph type="sldNum" sz="quarter" idx="12"/>
          </p:nvPr>
        </p:nvSpPr>
        <p:spPr/>
        <p:txBody>
          <a:bodyPr/>
          <a:lstStyle/>
          <a:p>
            <a:pPr>
              <a:defRPr/>
            </a:pPr>
            <a:fld id="{47B138FA-8659-4165-8B77-44461445A368}" type="slidenum">
              <a:rPr lang="ja-JP" altLang="en-US" smtClean="0"/>
              <a:pPr>
                <a:defRPr/>
              </a:pPr>
              <a:t>4</a:t>
            </a:fld>
            <a:endParaRPr lang="ja-JP" altLang="en-US" dirty="0"/>
          </a:p>
        </p:txBody>
      </p:sp>
      <p:sp>
        <p:nvSpPr>
          <p:cNvPr id="17" name="角丸四角形 16"/>
          <p:cNvSpPr/>
          <p:nvPr/>
        </p:nvSpPr>
        <p:spPr>
          <a:xfrm>
            <a:off x="822590" y="3220282"/>
            <a:ext cx="4041372" cy="2512974"/>
          </a:xfrm>
          <a:prstGeom prst="roundRect">
            <a:avLst>
              <a:gd name="adj" fmla="val 5311"/>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右矢印 13"/>
          <p:cNvSpPr/>
          <p:nvPr/>
        </p:nvSpPr>
        <p:spPr>
          <a:xfrm>
            <a:off x="201457" y="4581128"/>
            <a:ext cx="621133" cy="31386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rcRect/>
          <a:stretch/>
        </p:blipFill>
        <p:spPr>
          <a:xfrm>
            <a:off x="5011585" y="704187"/>
            <a:ext cx="3931053" cy="5294994"/>
          </a:xfrm>
          <a:prstGeom prst="rect">
            <a:avLst/>
          </a:prstGeom>
        </p:spPr>
      </p:pic>
      <p:sp>
        <p:nvSpPr>
          <p:cNvPr id="18" name="角丸四角形 17"/>
          <p:cNvSpPr/>
          <p:nvPr/>
        </p:nvSpPr>
        <p:spPr>
          <a:xfrm>
            <a:off x="4959678" y="692696"/>
            <a:ext cx="4098667" cy="5034584"/>
          </a:xfrm>
          <a:prstGeom prst="roundRect">
            <a:avLst>
              <a:gd name="adj" fmla="val 3965"/>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40572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kumimoji="1" lang="ja-JP" altLang="en-US" sz="4400" dirty="0">
                <a:solidFill>
                  <a:srgbClr val="0000FF"/>
                </a:solidFill>
              </a:rPr>
              <a:t>個別ケース会議開催のポイント</a:t>
            </a:r>
          </a:p>
        </p:txBody>
      </p:sp>
      <p:sp>
        <p:nvSpPr>
          <p:cNvPr id="4" name="コンテンツ プレースホルダー 3"/>
          <p:cNvSpPr>
            <a:spLocks noGrp="1"/>
          </p:cNvSpPr>
          <p:nvPr>
            <p:ph idx="1"/>
          </p:nvPr>
        </p:nvSpPr>
        <p:spPr>
          <a:xfrm>
            <a:off x="845432" y="1844824"/>
            <a:ext cx="7543801" cy="4023360"/>
          </a:xfrm>
        </p:spPr>
        <p:txBody>
          <a:bodyPr>
            <a:noAutofit/>
          </a:bodyPr>
          <a:lstStyle/>
          <a:p>
            <a:pPr>
              <a:buFont typeface="Wingdings" panose="05000000000000000000" pitchFamily="2" charset="2"/>
              <a:buChar char="l"/>
            </a:pPr>
            <a:r>
              <a:rPr kumimoji="1" lang="ja-JP" altLang="en-US" sz="2400" dirty="0"/>
              <a:t>区市町村</a:t>
            </a:r>
            <a:r>
              <a:rPr lang="ja-JP" altLang="en-US" sz="2400" dirty="0"/>
              <a:t>の責任において関係機関を招集する</a:t>
            </a:r>
            <a:endParaRPr lang="en-US" altLang="ja-JP" sz="2400" dirty="0"/>
          </a:p>
          <a:p>
            <a:pPr>
              <a:buFont typeface="Wingdings" panose="05000000000000000000" pitchFamily="2" charset="2"/>
              <a:buChar char="l"/>
            </a:pPr>
            <a:r>
              <a:rPr kumimoji="1" lang="ja-JP" altLang="en-US" sz="2400" dirty="0"/>
              <a:t>招集する関係機関の考え方</a:t>
            </a:r>
            <a:endParaRPr kumimoji="1" lang="en-US" altLang="ja-JP" sz="2400" dirty="0"/>
          </a:p>
          <a:p>
            <a:pPr lvl="1">
              <a:buFont typeface="Wingdings" panose="05000000000000000000" pitchFamily="2" charset="2"/>
              <a:buChar char="l"/>
            </a:pPr>
            <a:r>
              <a:rPr lang="ja-JP" altLang="en-US" sz="2000" dirty="0"/>
              <a:t>今、関わっている機関</a:t>
            </a:r>
            <a:endParaRPr lang="en-US" altLang="ja-JP" sz="2000" dirty="0"/>
          </a:p>
          <a:p>
            <a:pPr lvl="1">
              <a:buFont typeface="Wingdings" panose="05000000000000000000" pitchFamily="2" charset="2"/>
              <a:buChar char="l"/>
            </a:pPr>
            <a:r>
              <a:rPr kumimoji="1" lang="ja-JP" altLang="en-US" sz="2000" dirty="0"/>
              <a:t>過去、関わっていて、高齢者や養護者についての情報を持っている機関</a:t>
            </a:r>
            <a:endParaRPr kumimoji="1" lang="en-US" altLang="ja-JP" sz="2000" dirty="0"/>
          </a:p>
          <a:p>
            <a:pPr lvl="1">
              <a:buFont typeface="Wingdings" panose="05000000000000000000" pitchFamily="2" charset="2"/>
              <a:buChar char="l"/>
            </a:pPr>
            <a:r>
              <a:rPr lang="ja-JP" altLang="en-US" sz="2000" dirty="0"/>
              <a:t>今後、関わりが必要とされる機関</a:t>
            </a:r>
            <a:endParaRPr lang="en-US" altLang="ja-JP" sz="2000" dirty="0"/>
          </a:p>
          <a:p>
            <a:pPr lvl="1">
              <a:buFont typeface="Wingdings" panose="05000000000000000000" pitchFamily="2" charset="2"/>
              <a:buChar char="l"/>
            </a:pPr>
            <a:r>
              <a:rPr lang="ja-JP" altLang="en-US" sz="2000" dirty="0"/>
              <a:t>専門的見解や助言を得たい機関</a:t>
            </a:r>
            <a:endParaRPr lang="en-US" altLang="ja-JP" sz="2000" dirty="0"/>
          </a:p>
          <a:p>
            <a:pPr>
              <a:buFont typeface="Wingdings" panose="05000000000000000000" pitchFamily="2" charset="2"/>
              <a:buChar char="l"/>
            </a:pPr>
            <a:r>
              <a:rPr lang="ja-JP" altLang="en-US" sz="2400" dirty="0"/>
              <a:t>ファシリテーションの手法を使うと有効に進められる</a:t>
            </a:r>
            <a:endParaRPr lang="en-US" altLang="ja-JP" sz="2400" dirty="0"/>
          </a:p>
          <a:p>
            <a:pPr lvl="1">
              <a:buFont typeface="Wingdings" panose="05000000000000000000" pitchFamily="2" charset="2"/>
              <a:buChar char="l"/>
            </a:pPr>
            <a:r>
              <a:rPr kumimoji="1" lang="ja-JP" altLang="en-US" sz="2000" dirty="0"/>
              <a:t>通常、ファシリテーターは話し合いのプロセスにのみ関与するが、個別ケース会議の司会者は、あくまでも「高齢者虐待対応の基本的視点」に基づいて進行</a:t>
            </a:r>
            <a:r>
              <a:rPr lang="ja-JP" altLang="en-US" sz="2000" dirty="0"/>
              <a:t>する</a:t>
            </a:r>
            <a:endParaRPr kumimoji="1" lang="ja-JP" altLang="en-US" sz="2000" dirty="0"/>
          </a:p>
        </p:txBody>
      </p:sp>
      <p:sp>
        <p:nvSpPr>
          <p:cNvPr id="2" name="スライド番号プレースホルダー 1"/>
          <p:cNvSpPr>
            <a:spLocks noGrp="1"/>
          </p:cNvSpPr>
          <p:nvPr>
            <p:ph type="sldNum" sz="quarter" idx="12"/>
          </p:nvPr>
        </p:nvSpPr>
        <p:spPr>
          <a:xfrm>
            <a:off x="7874750" y="6486937"/>
            <a:ext cx="984019" cy="365125"/>
          </a:xfrm>
        </p:spPr>
        <p:txBody>
          <a:bodyPr/>
          <a:lstStyle/>
          <a:p>
            <a:pPr>
              <a:defRPr/>
            </a:pPr>
            <a:r>
              <a:rPr lang="en-US" altLang="ja-JP" sz="1100" dirty="0"/>
              <a:t>40</a:t>
            </a:r>
            <a:endParaRPr lang="ja-JP" altLang="en-US" sz="1100" dirty="0"/>
          </a:p>
        </p:txBody>
      </p:sp>
    </p:spTree>
    <p:extLst>
      <p:ext uri="{BB962C8B-B14F-4D97-AF65-F5344CB8AC3E}">
        <p14:creationId xmlns:p14="http://schemas.microsoft.com/office/powerpoint/2010/main" val="1369234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val 2"/>
          <p:cNvSpPr>
            <a:spLocks noChangeArrowheads="1"/>
          </p:cNvSpPr>
          <p:nvPr/>
        </p:nvSpPr>
        <p:spPr bwMode="auto">
          <a:xfrm>
            <a:off x="641598" y="2205956"/>
            <a:ext cx="4248150" cy="3313112"/>
          </a:xfrm>
          <a:prstGeom prst="ellipse">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rgbClr val="000000"/>
              </a:solidFill>
            </a:endParaRPr>
          </a:p>
        </p:txBody>
      </p:sp>
      <p:sp>
        <p:nvSpPr>
          <p:cNvPr id="3" name="スライド番号プレースホルダー 2"/>
          <p:cNvSpPr>
            <a:spLocks noGrp="1"/>
          </p:cNvSpPr>
          <p:nvPr>
            <p:ph type="sldNum" sz="quarter" idx="12"/>
          </p:nvPr>
        </p:nvSpPr>
        <p:spPr>
          <a:xfrm>
            <a:off x="7884368" y="6410489"/>
            <a:ext cx="984019" cy="365125"/>
          </a:xfrm>
        </p:spPr>
        <p:txBody>
          <a:bodyPr/>
          <a:lstStyle/>
          <a:p>
            <a:pPr>
              <a:defRPr/>
            </a:pPr>
            <a:r>
              <a:rPr lang="en-US" altLang="ja-JP" sz="1100" dirty="0"/>
              <a:t>41</a:t>
            </a:r>
            <a:endParaRPr lang="ja-JP" altLang="en-US" sz="1100" dirty="0"/>
          </a:p>
        </p:txBody>
      </p:sp>
      <p:pic>
        <p:nvPicPr>
          <p:cNvPr id="73732" name="Picture 4"/>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0" y="2133600"/>
            <a:ext cx="1000125" cy="13335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5"/>
          <p:cNvSpPr>
            <a:spLocks noGrp="1"/>
          </p:cNvSpPr>
          <p:nvPr>
            <p:ph type="body" sz="half" idx="4294967295"/>
          </p:nvPr>
        </p:nvSpPr>
        <p:spPr>
          <a:xfrm>
            <a:off x="5391150" y="3230563"/>
            <a:ext cx="3752850" cy="792162"/>
          </a:xfrm>
        </p:spPr>
        <p:txBody>
          <a:bodyPr>
            <a:noAutofit/>
          </a:bodyPr>
          <a:lstStyle/>
          <a:p>
            <a:pPr marL="201168" lvl="1" indent="0">
              <a:buNone/>
            </a:pPr>
            <a:r>
              <a:rPr lang="ja-JP" altLang="en-US" sz="2400" dirty="0"/>
              <a:t>チーム構成員間の意思や行動の調整が必要</a:t>
            </a:r>
            <a:endParaRPr lang="en-US" altLang="ja-JP" sz="2400" dirty="0"/>
          </a:p>
          <a:p>
            <a:pPr marL="201168" lvl="1" indent="0">
              <a:buNone/>
            </a:pPr>
            <a:endParaRPr lang="en-US" altLang="ja-JP" sz="2400" dirty="0">
              <a:solidFill>
                <a:srgbClr val="0066FF"/>
              </a:solidFill>
            </a:endParaRPr>
          </a:p>
          <a:p>
            <a:pPr marL="201168" lvl="1" indent="0">
              <a:buNone/>
            </a:pPr>
            <a:r>
              <a:rPr lang="ja-JP" altLang="en-US" sz="2400" dirty="0">
                <a:solidFill>
                  <a:srgbClr val="FF0000"/>
                </a:solidFill>
              </a:rPr>
              <a:t>この調整の場として個別ケース会議を用いる</a:t>
            </a:r>
          </a:p>
        </p:txBody>
      </p:sp>
      <p:sp>
        <p:nvSpPr>
          <p:cNvPr id="73739" name="Rectangle 11"/>
          <p:cNvSpPr>
            <a:spLocks noGrp="1"/>
          </p:cNvSpPr>
          <p:nvPr>
            <p:ph type="title" idx="4294967295"/>
          </p:nvPr>
        </p:nvSpPr>
        <p:spPr>
          <a:xfrm>
            <a:off x="1219200" y="171450"/>
            <a:ext cx="7924800" cy="876300"/>
          </a:xfrm>
        </p:spPr>
        <p:txBody>
          <a:bodyPr/>
          <a:lstStyle/>
          <a:p>
            <a:r>
              <a:rPr lang="ja-JP" altLang="en-US" sz="4000" dirty="0">
                <a:solidFill>
                  <a:srgbClr val="0000FF"/>
                </a:solidFill>
              </a:rPr>
              <a:t>多職種チームアプローチの成功の鍵</a:t>
            </a:r>
          </a:p>
        </p:txBody>
      </p:sp>
      <p:pic>
        <p:nvPicPr>
          <p:cNvPr id="737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136" y="1340768"/>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898" y="2205956"/>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11" y="4149056"/>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573" y="4653881"/>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3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923" y="4006181"/>
            <a:ext cx="1000125"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40" name="Text Box 12"/>
          <p:cNvSpPr txBox="1">
            <a:spLocks noChangeArrowheads="1"/>
          </p:cNvSpPr>
          <p:nvPr/>
        </p:nvSpPr>
        <p:spPr bwMode="auto">
          <a:xfrm>
            <a:off x="1423100" y="2780928"/>
            <a:ext cx="27368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dirty="0">
                <a:solidFill>
                  <a:srgbClr val="000000"/>
                </a:solidFill>
              </a:rPr>
              <a:t>ミッション・ビジョンの共有</a:t>
            </a:r>
          </a:p>
          <a:p>
            <a:pPr>
              <a:spcBef>
                <a:spcPct val="50000"/>
              </a:spcBef>
            </a:pPr>
            <a:r>
              <a:rPr lang="ja-JP" altLang="en-US" sz="2400" dirty="0">
                <a:solidFill>
                  <a:srgbClr val="000000"/>
                </a:solidFill>
              </a:rPr>
              <a:t>全体配置におけるそれぞれの役割認識の一致</a:t>
            </a:r>
          </a:p>
        </p:txBody>
      </p:sp>
      <p:sp>
        <p:nvSpPr>
          <p:cNvPr id="2" name="円形吹き出し 1"/>
          <p:cNvSpPr/>
          <p:nvPr/>
        </p:nvSpPr>
        <p:spPr>
          <a:xfrm>
            <a:off x="5870052" y="1085106"/>
            <a:ext cx="2913622" cy="1844824"/>
          </a:xfrm>
          <a:prstGeom prst="wedgeEllipseCallout">
            <a:avLst>
              <a:gd name="adj1" fmla="val -85985"/>
              <a:gd name="adj2" fmla="val 34994"/>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000000"/>
                </a:solidFill>
              </a:rPr>
              <a:t>それぞれの機関の専門性や協働の　意欲も求められる</a:t>
            </a:r>
          </a:p>
        </p:txBody>
      </p:sp>
    </p:spTree>
    <p:extLst>
      <p:ext uri="{BB962C8B-B14F-4D97-AF65-F5344CB8AC3E}">
        <p14:creationId xmlns:p14="http://schemas.microsoft.com/office/powerpoint/2010/main" val="114411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3">
                                            <p:txEl>
                                              <p:pRg st="0" end="0"/>
                                            </p:txEl>
                                          </p:spTgt>
                                        </p:tgtEl>
                                        <p:attrNameLst>
                                          <p:attrName>style.visibility</p:attrName>
                                        </p:attrNameLst>
                                      </p:cBhvr>
                                      <p:to>
                                        <p:strVal val="visible"/>
                                      </p:to>
                                    </p:set>
                                    <p:animEffect transition="in" filter="fade">
                                      <p:cBhvr>
                                        <p:cTn id="12" dur="500"/>
                                        <p:tgtEl>
                                          <p:spTgt spid="7373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733">
                                            <p:txEl>
                                              <p:pRg st="2" end="2"/>
                                            </p:txEl>
                                          </p:spTgt>
                                        </p:tgtEl>
                                        <p:attrNameLst>
                                          <p:attrName>style.visibility</p:attrName>
                                        </p:attrNameLst>
                                      </p:cBhvr>
                                      <p:to>
                                        <p:strVal val="visible"/>
                                      </p:to>
                                    </p:set>
                                    <p:animEffect transition="in" filter="fade">
                                      <p:cBhvr>
                                        <p:cTn id="15" dur="500"/>
                                        <p:tgtEl>
                                          <p:spTgt spid="737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80888" y="217390"/>
            <a:ext cx="8763112" cy="6212730"/>
          </a:xfrm>
          <a:prstGeom prst="rect">
            <a:avLst/>
          </a:prstGeom>
        </p:spPr>
      </p:pic>
      <p:sp>
        <p:nvSpPr>
          <p:cNvPr id="8" name="スライド番号プレースホルダー 2">
            <a:extLst>
              <a:ext uri="{FF2B5EF4-FFF2-40B4-BE49-F238E27FC236}">
                <a16:creationId xmlns:a16="http://schemas.microsoft.com/office/drawing/2014/main" id="{89E9EB55-DFF5-4283-82F2-A2A8AD7AD854}"/>
              </a:ext>
            </a:extLst>
          </p:cNvPr>
          <p:cNvSpPr txBox="1">
            <a:spLocks/>
          </p:cNvSpPr>
          <p:nvPr/>
        </p:nvSpPr>
        <p:spPr>
          <a:xfrm>
            <a:off x="8159750" y="6465888"/>
            <a:ext cx="98425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ja-JP" dirty="0">
                <a:solidFill>
                  <a:prstClr val="black"/>
                </a:solidFill>
              </a:rPr>
              <a:t>42</a:t>
            </a:r>
            <a:endParaRPr lang="ja-JP" altLang="en-US" dirty="0">
              <a:solidFill>
                <a:prstClr val="black"/>
              </a:solidFill>
            </a:endParaRPr>
          </a:p>
        </p:txBody>
      </p:sp>
    </p:spTree>
    <p:extLst>
      <p:ext uri="{BB962C8B-B14F-4D97-AF65-F5344CB8AC3E}">
        <p14:creationId xmlns:p14="http://schemas.microsoft.com/office/powerpoint/2010/main" val="130277901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6971" y="618338"/>
            <a:ext cx="7471453" cy="1139825"/>
          </a:xfrm>
        </p:spPr>
        <p:txBody>
          <a:bodyPr/>
          <a:lstStyle/>
          <a:p>
            <a:pPr algn="ctr" eaLnBrk="1" hangingPunct="1"/>
            <a:r>
              <a:rPr lang="ja-JP" altLang="en-US" dirty="0">
                <a:solidFill>
                  <a:srgbClr val="0000FF"/>
                </a:solidFill>
              </a:rPr>
              <a:t>会議の具体的準備①</a:t>
            </a:r>
          </a:p>
        </p:txBody>
      </p:sp>
      <p:sp>
        <p:nvSpPr>
          <p:cNvPr id="27651" name="Rectangle 3"/>
          <p:cNvSpPr>
            <a:spLocks noGrp="1" noChangeArrowheads="1"/>
          </p:cNvSpPr>
          <p:nvPr>
            <p:ph idx="1"/>
          </p:nvPr>
        </p:nvSpPr>
        <p:spPr>
          <a:xfrm>
            <a:off x="892198" y="1779588"/>
            <a:ext cx="8229600" cy="5078412"/>
          </a:xfrm>
        </p:spPr>
        <p:txBody>
          <a:bodyPr rtlCol="0">
            <a:normAutofit/>
          </a:bodyPr>
          <a:lstStyle/>
          <a:p>
            <a:pPr eaLnBrk="1" fontAlgn="auto" hangingPunct="1">
              <a:lnSpc>
                <a:spcPct val="110000"/>
              </a:lnSpc>
              <a:spcAft>
                <a:spcPts val="0"/>
              </a:spcAft>
              <a:defRPr/>
            </a:pPr>
            <a:r>
              <a:rPr lang="ja-JP" altLang="en-US" sz="2800" dirty="0"/>
              <a:t>会議の目的と検討内容の明確化</a:t>
            </a:r>
          </a:p>
          <a:p>
            <a:pPr lvl="1" eaLnBrk="1" fontAlgn="auto" hangingPunct="1">
              <a:lnSpc>
                <a:spcPct val="110000"/>
              </a:lnSpc>
              <a:spcAft>
                <a:spcPts val="0"/>
              </a:spcAft>
              <a:defRPr/>
            </a:pPr>
            <a:r>
              <a:rPr lang="ja-JP" altLang="en-US" sz="2400" dirty="0"/>
              <a:t>目的と検討内容を明らかにすると、足りない情報も見えてくる</a:t>
            </a:r>
            <a:endParaRPr lang="en-US" altLang="ja-JP" sz="2400" dirty="0"/>
          </a:p>
          <a:p>
            <a:pPr lvl="1" eaLnBrk="1" fontAlgn="auto" hangingPunct="1">
              <a:lnSpc>
                <a:spcPct val="110000"/>
              </a:lnSpc>
              <a:spcAft>
                <a:spcPts val="0"/>
              </a:spcAft>
              <a:defRPr/>
            </a:pPr>
            <a:r>
              <a:rPr lang="ja-JP" altLang="en-US" sz="2400" dirty="0"/>
              <a:t>コアメンバー間の共通認識の確認にも役立つ</a:t>
            </a:r>
          </a:p>
          <a:p>
            <a:pPr lvl="1" eaLnBrk="1" fontAlgn="auto" hangingPunct="1">
              <a:lnSpc>
                <a:spcPct val="110000"/>
              </a:lnSpc>
              <a:spcAft>
                <a:spcPts val="0"/>
              </a:spcAft>
              <a:buFont typeface="Wingdings" pitchFamily="2" charset="2"/>
              <a:buNone/>
              <a:defRPr/>
            </a:pPr>
            <a:r>
              <a:rPr lang="ja-JP" altLang="en-US" sz="2400" dirty="0"/>
              <a:t>　　　　</a:t>
            </a:r>
          </a:p>
          <a:p>
            <a:pPr lvl="1" eaLnBrk="1" fontAlgn="auto" hangingPunct="1">
              <a:lnSpc>
                <a:spcPct val="110000"/>
              </a:lnSpc>
              <a:spcAft>
                <a:spcPts val="0"/>
              </a:spcAft>
              <a:buFont typeface="Wingdings" pitchFamily="2" charset="2"/>
              <a:buNone/>
              <a:defRPr/>
            </a:pPr>
            <a:endParaRPr lang="ja-JP" altLang="en-US" sz="2400" dirty="0"/>
          </a:p>
          <a:p>
            <a:pPr eaLnBrk="1" fontAlgn="auto" hangingPunct="1">
              <a:lnSpc>
                <a:spcPct val="110000"/>
              </a:lnSpc>
              <a:spcAft>
                <a:spcPts val="0"/>
              </a:spcAft>
              <a:defRPr/>
            </a:pPr>
            <a:r>
              <a:rPr lang="ja-JP" altLang="en-US" sz="2800" dirty="0"/>
              <a:t>議事進行の順序と</a:t>
            </a:r>
            <a:r>
              <a:rPr lang="ja-JP" altLang="en-US" sz="2800" dirty="0">
                <a:solidFill>
                  <a:srgbClr val="FF0000"/>
                </a:solidFill>
              </a:rPr>
              <a:t>時間設定（具体的時刻）</a:t>
            </a:r>
            <a:r>
              <a:rPr lang="ja-JP" altLang="en-US" sz="2800" dirty="0"/>
              <a:t>の検討</a:t>
            </a:r>
          </a:p>
          <a:p>
            <a:pPr lvl="1" eaLnBrk="1" fontAlgn="auto" hangingPunct="1">
              <a:lnSpc>
                <a:spcPct val="110000"/>
              </a:lnSpc>
              <a:spcAft>
                <a:spcPts val="0"/>
              </a:spcAft>
              <a:defRPr/>
            </a:pPr>
            <a:r>
              <a:rPr lang="ja-JP" altLang="en-US" sz="2400" dirty="0"/>
              <a:t>「場の設定」→「発散」→「構造化」→「収束」を意識</a:t>
            </a:r>
          </a:p>
          <a:p>
            <a:pPr lvl="1" eaLnBrk="1" fontAlgn="auto" hangingPunct="1">
              <a:lnSpc>
                <a:spcPct val="110000"/>
              </a:lnSpc>
              <a:spcAft>
                <a:spcPts val="0"/>
              </a:spcAft>
              <a:defRPr/>
            </a:pPr>
            <a:r>
              <a:rPr lang="ja-JP" altLang="en-US" sz="2400" dirty="0">
                <a:solidFill>
                  <a:srgbClr val="FF0000"/>
                </a:solidFill>
              </a:rPr>
              <a:t>「見立て」</a:t>
            </a:r>
            <a:r>
              <a:rPr lang="ja-JP" altLang="en-US" sz="2400" dirty="0"/>
              <a:t>と</a:t>
            </a:r>
            <a:r>
              <a:rPr lang="ja-JP" altLang="en-US" sz="2400" dirty="0">
                <a:solidFill>
                  <a:srgbClr val="FF0000"/>
                </a:solidFill>
              </a:rPr>
              <a:t>「手立て」</a:t>
            </a:r>
            <a:r>
              <a:rPr lang="ja-JP" altLang="en-US" sz="2400" dirty="0"/>
              <a:t>は分けて話し合う</a:t>
            </a:r>
            <a:endParaRPr lang="en-US" altLang="ja-JP" sz="2400" dirty="0"/>
          </a:p>
          <a:p>
            <a:pPr lvl="2" eaLnBrk="1" fontAlgn="auto" hangingPunct="1">
              <a:lnSpc>
                <a:spcPct val="110000"/>
              </a:lnSpc>
              <a:spcAft>
                <a:spcPts val="0"/>
              </a:spcAft>
              <a:buFont typeface="Arial" panose="020B0604020202020204" pitchFamily="34" charset="0"/>
              <a:buNone/>
              <a:defRPr/>
            </a:pPr>
            <a:endParaRPr lang="ja-JP" altLang="en-US" sz="1800" dirty="0"/>
          </a:p>
        </p:txBody>
      </p:sp>
      <p:sp>
        <p:nvSpPr>
          <p:cNvPr id="2" name="スライド番号プレースホルダー 1"/>
          <p:cNvSpPr>
            <a:spLocks noGrp="1"/>
          </p:cNvSpPr>
          <p:nvPr>
            <p:ph type="sldNum" sz="quarter" idx="12"/>
          </p:nvPr>
        </p:nvSpPr>
        <p:spPr>
          <a:xfrm>
            <a:off x="7896414" y="6492875"/>
            <a:ext cx="984019" cy="365125"/>
          </a:xfrm>
        </p:spPr>
        <p:txBody>
          <a:bodyPr/>
          <a:lstStyle/>
          <a:p>
            <a:pPr>
              <a:defRPr/>
            </a:pPr>
            <a:r>
              <a:rPr lang="en-US" altLang="ja-JP" sz="1100" dirty="0"/>
              <a:t>43</a:t>
            </a:r>
            <a:endParaRPr lang="ja-JP" altLang="en-US" sz="1100" dirty="0"/>
          </a:p>
        </p:txBody>
      </p:sp>
    </p:spTree>
    <p:extLst>
      <p:ext uri="{BB962C8B-B14F-4D97-AF65-F5344CB8AC3E}">
        <p14:creationId xmlns:p14="http://schemas.microsoft.com/office/powerpoint/2010/main" val="350783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r>
              <a:rPr lang="ja-JP" altLang="en-US" dirty="0">
                <a:solidFill>
                  <a:srgbClr val="0000FF"/>
                </a:solidFill>
              </a:rPr>
              <a:t>会議の具体的準備②</a:t>
            </a:r>
          </a:p>
        </p:txBody>
      </p:sp>
      <p:sp>
        <p:nvSpPr>
          <p:cNvPr id="27651" name="Rectangle 3"/>
          <p:cNvSpPr>
            <a:spLocks noGrp="1" noChangeArrowheads="1"/>
          </p:cNvSpPr>
          <p:nvPr>
            <p:ph idx="1"/>
          </p:nvPr>
        </p:nvSpPr>
        <p:spPr>
          <a:xfrm>
            <a:off x="755576" y="1845734"/>
            <a:ext cx="7853497" cy="4023360"/>
          </a:xfrm>
        </p:spPr>
        <p:txBody>
          <a:bodyPr>
            <a:normAutofit/>
          </a:bodyPr>
          <a:lstStyle/>
          <a:p>
            <a:pPr eaLnBrk="1" hangingPunct="1"/>
            <a:r>
              <a:rPr lang="ja-JP" altLang="en-US" sz="2800" dirty="0"/>
              <a:t>配布資料の検討</a:t>
            </a:r>
          </a:p>
          <a:p>
            <a:pPr lvl="1" eaLnBrk="1" hangingPunct="1"/>
            <a:r>
              <a:rPr lang="ja-JP" altLang="en-US" sz="2400" dirty="0"/>
              <a:t>今の時点で分かっていること、分かっていないことを整理して伝える</a:t>
            </a:r>
          </a:p>
          <a:p>
            <a:pPr lvl="1" eaLnBrk="1" hangingPunct="1"/>
            <a:r>
              <a:rPr lang="ja-JP" altLang="en-US" sz="2400" dirty="0">
                <a:solidFill>
                  <a:srgbClr val="FF0000"/>
                </a:solidFill>
              </a:rPr>
              <a:t>短時間で、参加しやすい形</a:t>
            </a:r>
            <a:r>
              <a:rPr lang="ja-JP" altLang="en-US" sz="2400" dirty="0"/>
              <a:t>での情報の示し方を工夫</a:t>
            </a:r>
          </a:p>
          <a:p>
            <a:pPr lvl="2" eaLnBrk="1" hangingPunct="1"/>
            <a:r>
              <a:rPr lang="ja-JP" altLang="en-US" sz="1800" dirty="0"/>
              <a:t>視覚化して情報を伝える</a:t>
            </a:r>
          </a:p>
          <a:p>
            <a:pPr lvl="1" eaLnBrk="1" hangingPunct="1"/>
            <a:r>
              <a:rPr lang="ja-JP" altLang="en-US" sz="2400" dirty="0"/>
              <a:t>個人情報保護についての検討</a:t>
            </a:r>
            <a:endParaRPr lang="en-US" altLang="ja-JP" sz="2400" dirty="0"/>
          </a:p>
          <a:p>
            <a:pPr lvl="1" eaLnBrk="1" hangingPunct="1"/>
            <a:endParaRPr lang="ja-JP" altLang="en-US" sz="2400" dirty="0"/>
          </a:p>
          <a:p>
            <a:pPr eaLnBrk="1" hangingPunct="1"/>
            <a:r>
              <a:rPr lang="ja-JP" altLang="en-US" sz="2800" dirty="0"/>
              <a:t>備品準備</a:t>
            </a:r>
            <a:r>
              <a:rPr lang="ja-JP" altLang="en-US" sz="3200" dirty="0"/>
              <a:t>・・・</a:t>
            </a:r>
            <a:r>
              <a:rPr lang="ja-JP" altLang="en-US" sz="2800" dirty="0"/>
              <a:t>名札、時計、</a:t>
            </a:r>
            <a:r>
              <a:rPr lang="ja-JP" altLang="en-US" sz="2800" dirty="0">
                <a:solidFill>
                  <a:srgbClr val="FF0000"/>
                </a:solidFill>
              </a:rPr>
              <a:t>ホワイトボード</a:t>
            </a:r>
            <a:r>
              <a:rPr lang="ja-JP" altLang="en-US" sz="2800" dirty="0"/>
              <a:t>、掲示資料</a:t>
            </a:r>
          </a:p>
          <a:p>
            <a:pPr eaLnBrk="1" hangingPunct="1"/>
            <a:endParaRPr lang="ja-JP" altLang="en-US" sz="2800" dirty="0"/>
          </a:p>
        </p:txBody>
      </p:sp>
      <p:sp>
        <p:nvSpPr>
          <p:cNvPr id="2" name="スライド番号プレースホルダー 1"/>
          <p:cNvSpPr>
            <a:spLocks noGrp="1"/>
          </p:cNvSpPr>
          <p:nvPr>
            <p:ph type="sldNum" sz="quarter" idx="12"/>
          </p:nvPr>
        </p:nvSpPr>
        <p:spPr>
          <a:xfrm>
            <a:off x="7874750" y="6475062"/>
            <a:ext cx="984019" cy="365125"/>
          </a:xfrm>
        </p:spPr>
        <p:txBody>
          <a:bodyPr/>
          <a:lstStyle/>
          <a:p>
            <a:pPr>
              <a:defRPr/>
            </a:pPr>
            <a:r>
              <a:rPr lang="en-US" altLang="ja-JP" sz="1100" dirty="0"/>
              <a:t>44</a:t>
            </a:r>
            <a:endParaRPr lang="ja-JP" altLang="en-US" sz="1100" dirty="0"/>
          </a:p>
        </p:txBody>
      </p:sp>
    </p:spTree>
    <p:extLst>
      <p:ext uri="{BB962C8B-B14F-4D97-AF65-F5344CB8AC3E}">
        <p14:creationId xmlns:p14="http://schemas.microsoft.com/office/powerpoint/2010/main" val="2879975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44742" y="116632"/>
            <a:ext cx="7853496" cy="1450757"/>
          </a:xfrm>
        </p:spPr>
        <p:txBody>
          <a:bodyPr>
            <a:normAutofit/>
          </a:bodyPr>
          <a:lstStyle/>
          <a:p>
            <a:pPr algn="ctr" eaLnBrk="1" hangingPunct="1"/>
            <a:r>
              <a:rPr lang="ja-JP" altLang="en-US" dirty="0">
                <a:solidFill>
                  <a:srgbClr val="0000FF"/>
                </a:solidFill>
              </a:rPr>
              <a:t>会議の具体的準備③</a:t>
            </a:r>
          </a:p>
        </p:txBody>
      </p:sp>
      <p:sp>
        <p:nvSpPr>
          <p:cNvPr id="29699" name="Rectangle 3"/>
          <p:cNvSpPr>
            <a:spLocks noGrp="1" noChangeArrowheads="1"/>
          </p:cNvSpPr>
          <p:nvPr>
            <p:ph idx="1"/>
          </p:nvPr>
        </p:nvSpPr>
        <p:spPr>
          <a:xfrm>
            <a:off x="899591" y="1943428"/>
            <a:ext cx="7543799" cy="4718050"/>
          </a:xfrm>
        </p:spPr>
        <p:txBody>
          <a:bodyPr>
            <a:normAutofit/>
          </a:bodyPr>
          <a:lstStyle/>
          <a:p>
            <a:pPr eaLnBrk="1" hangingPunct="1">
              <a:lnSpc>
                <a:spcPct val="90000"/>
              </a:lnSpc>
            </a:pPr>
            <a:r>
              <a:rPr lang="ja-JP" altLang="en-US" sz="3000" dirty="0"/>
              <a:t>対立構造を生まない</a:t>
            </a:r>
            <a:r>
              <a:rPr lang="ja-JP" altLang="en-US" sz="3000" u="sng" dirty="0">
                <a:solidFill>
                  <a:srgbClr val="FF0000"/>
                </a:solidFill>
              </a:rPr>
              <a:t>出席者の配置の工夫</a:t>
            </a:r>
          </a:p>
          <a:p>
            <a:pPr lvl="1" eaLnBrk="1" hangingPunct="1">
              <a:lnSpc>
                <a:spcPct val="90000"/>
              </a:lnSpc>
            </a:pPr>
            <a:r>
              <a:rPr lang="ja-JP" altLang="en-US" sz="2600" dirty="0"/>
              <a:t>気持ちよく座ってもらえて、関係づくりにもなる配置を考える</a:t>
            </a:r>
            <a:endParaRPr lang="en-US" altLang="ja-JP" sz="2600" dirty="0"/>
          </a:p>
          <a:p>
            <a:pPr lvl="1" eaLnBrk="1" hangingPunct="1">
              <a:lnSpc>
                <a:spcPct val="90000"/>
              </a:lnSpc>
            </a:pPr>
            <a:endParaRPr lang="ja-JP" altLang="en-US" sz="2600" dirty="0"/>
          </a:p>
          <a:p>
            <a:pPr lvl="2"/>
            <a:r>
              <a:rPr lang="ja-JP" altLang="en-US" sz="2800" dirty="0"/>
              <a:t>お互いの顔が見える配置</a:t>
            </a:r>
          </a:p>
          <a:p>
            <a:pPr lvl="2"/>
            <a:r>
              <a:rPr lang="ja-JP" altLang="en-US" sz="2800" dirty="0"/>
              <a:t>それぞれの距離が遠すぎない距離</a:t>
            </a:r>
          </a:p>
          <a:p>
            <a:pPr lvl="2"/>
            <a:r>
              <a:rPr lang="ja-JP" altLang="en-US" sz="2800" dirty="0"/>
              <a:t>参加者にとってホワイトボードが見える位置</a:t>
            </a:r>
            <a:endParaRPr lang="en-US" altLang="ja-JP" sz="2800" dirty="0"/>
          </a:p>
          <a:p>
            <a:pPr lvl="2"/>
            <a:r>
              <a:rPr lang="ja-JP" altLang="en-US" sz="2800" dirty="0"/>
              <a:t>司会者にとってもホワイトボードが見える位置</a:t>
            </a:r>
          </a:p>
          <a:p>
            <a:pPr marL="201168" lvl="1" indent="0" eaLnBrk="1" hangingPunct="1">
              <a:lnSpc>
                <a:spcPct val="90000"/>
              </a:lnSpc>
              <a:buNone/>
            </a:pPr>
            <a:endParaRPr lang="ja-JP" altLang="en-US" sz="2600" dirty="0">
              <a:solidFill>
                <a:srgbClr val="FF0000"/>
              </a:solidFill>
            </a:endParaRPr>
          </a:p>
        </p:txBody>
      </p:sp>
      <p:sp>
        <p:nvSpPr>
          <p:cNvPr id="2" name="スライド番号プレースホルダー 1"/>
          <p:cNvSpPr>
            <a:spLocks noGrp="1"/>
          </p:cNvSpPr>
          <p:nvPr>
            <p:ph type="sldNum" sz="quarter" idx="12"/>
          </p:nvPr>
        </p:nvSpPr>
        <p:spPr>
          <a:xfrm>
            <a:off x="7951381" y="6478916"/>
            <a:ext cx="984019" cy="365125"/>
          </a:xfrm>
        </p:spPr>
        <p:txBody>
          <a:bodyPr/>
          <a:lstStyle/>
          <a:p>
            <a:pPr>
              <a:defRPr/>
            </a:pPr>
            <a:r>
              <a:rPr lang="en-US" altLang="ja-JP" sz="1100" dirty="0"/>
              <a:t>45</a:t>
            </a:r>
            <a:endParaRPr lang="ja-JP" altLang="en-US" sz="1100" dirty="0"/>
          </a:p>
        </p:txBody>
      </p:sp>
    </p:spTree>
    <p:extLst>
      <p:ext uri="{BB962C8B-B14F-4D97-AF65-F5344CB8AC3E}">
        <p14:creationId xmlns:p14="http://schemas.microsoft.com/office/powerpoint/2010/main" val="33349280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188640"/>
            <a:ext cx="7543800" cy="1450757"/>
          </a:xfrm>
        </p:spPr>
        <p:txBody>
          <a:bodyPr/>
          <a:lstStyle/>
          <a:p>
            <a:pPr algn="ctr"/>
            <a:r>
              <a:rPr kumimoji="1" lang="ja-JP" altLang="en-US" dirty="0">
                <a:solidFill>
                  <a:srgbClr val="0000FF"/>
                </a:solidFill>
              </a:rPr>
              <a:t>会議の締めくくり</a:t>
            </a:r>
          </a:p>
        </p:txBody>
      </p:sp>
      <p:sp>
        <p:nvSpPr>
          <p:cNvPr id="3" name="コンテンツ プレースホルダー 2"/>
          <p:cNvSpPr>
            <a:spLocks noGrp="1"/>
          </p:cNvSpPr>
          <p:nvPr>
            <p:ph idx="1"/>
          </p:nvPr>
        </p:nvSpPr>
        <p:spPr>
          <a:xfrm>
            <a:off x="836090" y="1844824"/>
            <a:ext cx="7543801" cy="4023360"/>
          </a:xfrm>
        </p:spPr>
        <p:txBody>
          <a:bodyPr>
            <a:normAutofit lnSpcReduction="10000"/>
          </a:bodyPr>
          <a:lstStyle/>
          <a:p>
            <a:pPr>
              <a:lnSpc>
                <a:spcPct val="100000"/>
              </a:lnSpc>
            </a:pPr>
            <a:r>
              <a:rPr lang="ja-JP" altLang="en-US" sz="3000" dirty="0"/>
              <a:t>決めなければいけないことで決まっていないことがないかを確認する</a:t>
            </a:r>
            <a:endParaRPr lang="en-US" altLang="ja-JP" sz="3000" dirty="0"/>
          </a:p>
          <a:p>
            <a:pPr>
              <a:lnSpc>
                <a:spcPct val="100000"/>
              </a:lnSpc>
            </a:pPr>
            <a:r>
              <a:rPr lang="ja-JP" altLang="en-US" sz="3000" dirty="0"/>
              <a:t>不明なこと、不安なことがないかを確認する</a:t>
            </a:r>
          </a:p>
          <a:p>
            <a:pPr lvl="1">
              <a:lnSpc>
                <a:spcPct val="100000"/>
              </a:lnSpc>
            </a:pPr>
            <a:r>
              <a:rPr lang="ja-JP" altLang="en-US" sz="2600" dirty="0"/>
              <a:t>議事にはない事項で、話し合いやフォローが必要な事項が出されることがある</a:t>
            </a:r>
          </a:p>
          <a:p>
            <a:pPr>
              <a:lnSpc>
                <a:spcPct val="100000"/>
              </a:lnSpc>
            </a:pPr>
            <a:r>
              <a:rPr lang="ja-JP" altLang="en-US" sz="3000" dirty="0"/>
              <a:t>情報の集約先を決定する</a:t>
            </a:r>
          </a:p>
          <a:p>
            <a:pPr lvl="1">
              <a:lnSpc>
                <a:spcPct val="100000"/>
              </a:lnSpc>
            </a:pPr>
            <a:r>
              <a:rPr lang="ja-JP" altLang="en-US" sz="2600" dirty="0"/>
              <a:t>不測の事態が起こることがあるが、その時の報告も含めて情報集約先を決定しておく</a:t>
            </a:r>
          </a:p>
          <a:p>
            <a:pPr>
              <a:lnSpc>
                <a:spcPct val="100000"/>
              </a:lnSpc>
            </a:pPr>
            <a:endParaRPr kumimoji="1" lang="ja-JP" altLang="en-US" dirty="0"/>
          </a:p>
        </p:txBody>
      </p:sp>
      <p:sp>
        <p:nvSpPr>
          <p:cNvPr id="4" name="スライド番号プレースホルダー 3"/>
          <p:cNvSpPr>
            <a:spLocks noGrp="1"/>
          </p:cNvSpPr>
          <p:nvPr>
            <p:ph type="sldNum" sz="quarter" idx="12"/>
          </p:nvPr>
        </p:nvSpPr>
        <p:spPr>
          <a:xfrm>
            <a:off x="8028384" y="6492875"/>
            <a:ext cx="984019" cy="365125"/>
          </a:xfrm>
        </p:spPr>
        <p:txBody>
          <a:bodyPr/>
          <a:lstStyle/>
          <a:p>
            <a:pPr>
              <a:defRPr/>
            </a:pPr>
            <a:r>
              <a:rPr lang="en-US" altLang="ja-JP" sz="1100" dirty="0"/>
              <a:t>46</a:t>
            </a:r>
            <a:endParaRPr lang="ja-JP" altLang="en-US" sz="1100" dirty="0"/>
          </a:p>
        </p:txBody>
      </p:sp>
    </p:spTree>
    <p:extLst>
      <p:ext uri="{BB962C8B-B14F-4D97-AF65-F5344CB8AC3E}">
        <p14:creationId xmlns:p14="http://schemas.microsoft.com/office/powerpoint/2010/main" val="2200628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59" y="12642"/>
            <a:ext cx="7543800" cy="1450757"/>
          </a:xfrm>
        </p:spPr>
        <p:txBody>
          <a:bodyPr>
            <a:normAutofit/>
          </a:bodyPr>
          <a:lstStyle/>
          <a:p>
            <a:pPr algn="ctr"/>
            <a:r>
              <a:rPr kumimoji="1" lang="ja-JP" altLang="en-US" sz="3600" dirty="0">
                <a:solidFill>
                  <a:srgbClr val="0000FF"/>
                </a:solidFill>
              </a:rPr>
              <a:t>コアメンバー会議と個別ケース会議</a:t>
            </a:r>
            <a:r>
              <a:rPr lang="ja-JP" altLang="en-US" sz="3600" dirty="0">
                <a:solidFill>
                  <a:srgbClr val="0000FF"/>
                </a:solidFill>
              </a:rPr>
              <a:t>の繰り返しによる組織決定</a:t>
            </a:r>
            <a:endParaRPr kumimoji="1" lang="ja-JP" altLang="en-US" sz="3600" dirty="0">
              <a:solidFill>
                <a:srgbClr val="0000FF"/>
              </a:solidFill>
            </a:endParaRPr>
          </a:p>
        </p:txBody>
      </p:sp>
      <p:sp>
        <p:nvSpPr>
          <p:cNvPr id="3" name="コンテンツ プレースホルダー 2"/>
          <p:cNvSpPr>
            <a:spLocks noGrp="1"/>
          </p:cNvSpPr>
          <p:nvPr>
            <p:ph idx="1"/>
          </p:nvPr>
        </p:nvSpPr>
        <p:spPr>
          <a:xfrm>
            <a:off x="1077280" y="1859313"/>
            <a:ext cx="7781489" cy="4240595"/>
          </a:xfrm>
        </p:spPr>
        <p:txBody>
          <a:bodyPr>
            <a:normAutofit lnSpcReduction="10000"/>
          </a:bodyPr>
          <a:lstStyle/>
          <a:p>
            <a:r>
              <a:rPr kumimoji="1" lang="ja-JP" altLang="en-US" dirty="0"/>
              <a:t>通報受付</a:t>
            </a:r>
            <a:endParaRPr kumimoji="1" lang="en-US" altLang="ja-JP" dirty="0"/>
          </a:p>
          <a:p>
            <a:r>
              <a:rPr kumimoji="1" lang="ja-JP" altLang="en-US" dirty="0"/>
              <a:t>事実確認の訪問調査</a:t>
            </a:r>
            <a:endParaRPr kumimoji="1" lang="en-US" altLang="ja-JP" dirty="0"/>
          </a:p>
          <a:p>
            <a:r>
              <a:rPr kumimoji="1" lang="ja-JP" altLang="en-US" dirty="0"/>
              <a:t>コアメンバー会議</a:t>
            </a:r>
            <a:endParaRPr kumimoji="1" lang="en-US" altLang="ja-JP" dirty="0"/>
          </a:p>
          <a:p>
            <a:r>
              <a:rPr lang="ja-JP" altLang="en-US" dirty="0"/>
              <a:t>事実確認の継続</a:t>
            </a:r>
            <a:endParaRPr lang="en-US" altLang="ja-JP" dirty="0"/>
          </a:p>
          <a:p>
            <a:pPr lvl="1"/>
            <a:r>
              <a:rPr lang="ja-JP" altLang="en-US" dirty="0"/>
              <a:t>この時、個別ケース会議  で情報収集、アセスメントを行う場合もある</a:t>
            </a:r>
            <a:endParaRPr lang="en-US" altLang="ja-JP" dirty="0"/>
          </a:p>
          <a:p>
            <a:r>
              <a:rPr lang="ja-JP" altLang="en-US" dirty="0"/>
              <a:t>コアメンバー会議</a:t>
            </a:r>
            <a:endParaRPr lang="en-US" altLang="ja-JP" dirty="0"/>
          </a:p>
          <a:p>
            <a:pPr lvl="1"/>
            <a:r>
              <a:rPr lang="ja-JP" altLang="en-US" dirty="0"/>
              <a:t>個別ケース会議の開催を決定し、支援計画案を作成</a:t>
            </a:r>
            <a:endParaRPr lang="en-US" altLang="ja-JP" dirty="0"/>
          </a:p>
          <a:p>
            <a:r>
              <a:rPr lang="ja-JP" altLang="en-US" dirty="0"/>
              <a:t>個別ケース会議</a:t>
            </a:r>
            <a:endParaRPr lang="en-US" altLang="ja-JP" dirty="0"/>
          </a:p>
          <a:p>
            <a:pPr lvl="1"/>
            <a:r>
              <a:rPr lang="ja-JP" altLang="en-US" dirty="0"/>
              <a:t>アセスメントをした上で支援計画案を検討し、決定する</a:t>
            </a:r>
            <a:endParaRPr lang="en-US" altLang="ja-JP" dirty="0"/>
          </a:p>
          <a:p>
            <a:r>
              <a:rPr lang="en-US" altLang="ja-JP" dirty="0"/>
              <a:t>※</a:t>
            </a:r>
            <a:r>
              <a:rPr lang="ja-JP" altLang="en-US" dirty="0"/>
              <a:t>この後、コアメンバー会議と個別ケース会議を繰り返しながら、支援の評価・見直しを行い、終結を目指す</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a:xfrm>
            <a:off x="7874750" y="6388833"/>
            <a:ext cx="984019" cy="365125"/>
          </a:xfrm>
        </p:spPr>
        <p:txBody>
          <a:bodyPr/>
          <a:lstStyle/>
          <a:p>
            <a:pPr>
              <a:defRPr/>
            </a:pPr>
            <a:r>
              <a:rPr lang="en-US" altLang="ja-JP" sz="1100" dirty="0"/>
              <a:t>47</a:t>
            </a:r>
            <a:endParaRPr lang="ja-JP" altLang="en-US" sz="1100" dirty="0"/>
          </a:p>
        </p:txBody>
      </p:sp>
      <p:cxnSp>
        <p:nvCxnSpPr>
          <p:cNvPr id="6" name="直線矢印コネクタ 5"/>
          <p:cNvCxnSpPr/>
          <p:nvPr/>
        </p:nvCxnSpPr>
        <p:spPr>
          <a:xfrm>
            <a:off x="822960" y="1844824"/>
            <a:ext cx="0" cy="352839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93372" y="3820671"/>
            <a:ext cx="209285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17212" y="2687148"/>
            <a:ext cx="209285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975720" y="4536478"/>
            <a:ext cx="2092856"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180226" y="3387070"/>
            <a:ext cx="1660808" cy="307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42414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1772816"/>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支援の評価・見直しの段階</a:t>
            </a:r>
          </a:p>
        </p:txBody>
      </p:sp>
      <p:sp>
        <p:nvSpPr>
          <p:cNvPr id="3" name="スライド番号プレースホルダー 2"/>
          <p:cNvSpPr>
            <a:spLocks noGrp="1"/>
          </p:cNvSpPr>
          <p:nvPr>
            <p:ph type="sldNum" sz="quarter" idx="12"/>
          </p:nvPr>
        </p:nvSpPr>
        <p:spPr>
          <a:xfrm>
            <a:off x="7956376" y="6436518"/>
            <a:ext cx="984019" cy="365125"/>
          </a:xfrm>
        </p:spPr>
        <p:txBody>
          <a:bodyPr/>
          <a:lstStyle/>
          <a:p>
            <a:pPr>
              <a:defRPr/>
            </a:pPr>
            <a:r>
              <a:rPr lang="en-US" altLang="ja-JP" sz="1100" dirty="0"/>
              <a:t>48</a:t>
            </a:r>
            <a:endParaRPr lang="ja-JP" altLang="en-US" sz="1100" dirty="0"/>
          </a:p>
        </p:txBody>
      </p:sp>
    </p:spTree>
    <p:extLst>
      <p:ext uri="{BB962C8B-B14F-4D97-AF65-F5344CB8AC3E}">
        <p14:creationId xmlns:p14="http://schemas.microsoft.com/office/powerpoint/2010/main" val="344222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kumimoji="1" lang="ja-JP" altLang="en-US" sz="4400" dirty="0">
                <a:solidFill>
                  <a:srgbClr val="0000FF"/>
                </a:solidFill>
              </a:rPr>
              <a:t>支援の評価・見直しの必要性</a:t>
            </a:r>
          </a:p>
        </p:txBody>
      </p:sp>
      <p:sp>
        <p:nvSpPr>
          <p:cNvPr id="4" name="コンテンツ プレースホルダー 3"/>
          <p:cNvSpPr>
            <a:spLocks noGrp="1"/>
          </p:cNvSpPr>
          <p:nvPr>
            <p:ph idx="1"/>
          </p:nvPr>
        </p:nvSpPr>
        <p:spPr/>
        <p:txBody>
          <a:bodyPr>
            <a:normAutofit lnSpcReduction="10000"/>
          </a:bodyPr>
          <a:lstStyle/>
          <a:p>
            <a:pPr>
              <a:lnSpc>
                <a:spcPct val="100000"/>
              </a:lnSpc>
              <a:buFont typeface="Wingdings" panose="05000000000000000000" pitchFamily="2" charset="2"/>
              <a:buChar char="l"/>
            </a:pPr>
            <a:r>
              <a:rPr kumimoji="1" lang="ja-JP" altLang="en-US" sz="2400" dirty="0"/>
              <a:t>高齢者の状態確認ができないまま、あるいは支援が実施されないまま、</a:t>
            </a:r>
            <a:r>
              <a:rPr kumimoji="1" lang="ja-JP" altLang="en-US" sz="2400" u="sng" dirty="0">
                <a:solidFill>
                  <a:srgbClr val="FF0000"/>
                </a:solidFill>
              </a:rPr>
              <a:t>緊急性が見過ごされてしまう</a:t>
            </a:r>
            <a:r>
              <a:rPr kumimoji="1" lang="ja-JP" altLang="en-US" sz="2400" dirty="0"/>
              <a:t>ことがある</a:t>
            </a:r>
            <a:endParaRPr kumimoji="1" lang="en-US" altLang="ja-JP" sz="2400" dirty="0"/>
          </a:p>
          <a:p>
            <a:pPr>
              <a:lnSpc>
                <a:spcPct val="100000"/>
              </a:lnSpc>
              <a:buFont typeface="Wingdings" panose="05000000000000000000" pitchFamily="2" charset="2"/>
              <a:buChar char="l"/>
            </a:pPr>
            <a:r>
              <a:rPr lang="ja-JP" altLang="en-US" sz="2400" dirty="0"/>
              <a:t>どのような支援が行われているのか分からないため、</a:t>
            </a:r>
            <a:r>
              <a:rPr lang="ja-JP" altLang="en-US" sz="2400" u="sng" dirty="0">
                <a:solidFill>
                  <a:srgbClr val="FF0000"/>
                </a:solidFill>
              </a:rPr>
              <a:t>関係機関が不安</a:t>
            </a:r>
            <a:r>
              <a:rPr lang="ja-JP" altLang="en-US" sz="2400" dirty="0"/>
              <a:t>を募らせていることがある</a:t>
            </a:r>
            <a:endParaRPr lang="en-US" altLang="ja-JP" sz="2400" dirty="0"/>
          </a:p>
          <a:p>
            <a:pPr>
              <a:lnSpc>
                <a:spcPct val="100000"/>
              </a:lnSpc>
              <a:buFont typeface="Wingdings" panose="05000000000000000000" pitchFamily="2" charset="2"/>
              <a:buChar char="l"/>
            </a:pPr>
            <a:r>
              <a:rPr lang="ja-JP" altLang="en-US" sz="2400" dirty="0"/>
              <a:t>実施した支援によって、</a:t>
            </a:r>
            <a:r>
              <a:rPr lang="ja-JP" altLang="en-US" sz="2400" u="sng" dirty="0">
                <a:solidFill>
                  <a:srgbClr val="FF0000"/>
                </a:solidFill>
              </a:rPr>
              <a:t>新たな支援課題が発生</a:t>
            </a:r>
            <a:r>
              <a:rPr lang="ja-JP" altLang="en-US" sz="2400" dirty="0"/>
              <a:t>していることがある</a:t>
            </a:r>
            <a:endParaRPr lang="en-US" altLang="ja-JP" sz="2400" dirty="0"/>
          </a:p>
          <a:p>
            <a:pPr lvl="1">
              <a:lnSpc>
                <a:spcPct val="100000"/>
              </a:lnSpc>
              <a:buFont typeface="Wingdings" panose="05000000000000000000" pitchFamily="2" charset="2"/>
              <a:buChar char="l"/>
            </a:pPr>
            <a:r>
              <a:rPr lang="ja-JP" altLang="en-US" sz="2200" dirty="0"/>
              <a:t>例）やむを得ない事由による措置で特別養護老人ホームに入所した後、本人の状態が悪化している　　　　　　　　　　等</a:t>
            </a:r>
            <a:endParaRPr lang="en-US" altLang="ja-JP" sz="2200" dirty="0"/>
          </a:p>
          <a:p>
            <a:pPr>
              <a:lnSpc>
                <a:spcPct val="100000"/>
              </a:lnSpc>
              <a:buFont typeface="Wingdings" panose="05000000000000000000" pitchFamily="2" charset="2"/>
              <a:buChar char="l"/>
            </a:pPr>
            <a:r>
              <a:rPr lang="ja-JP" altLang="en-US" sz="2400" dirty="0"/>
              <a:t>訴訟に備える上では、実施した支援の評価・見直しが求められる</a:t>
            </a:r>
            <a:endParaRPr lang="en-US" altLang="ja-JP" sz="2400" dirty="0"/>
          </a:p>
          <a:p>
            <a:pPr>
              <a:lnSpc>
                <a:spcPct val="100000"/>
              </a:lnSpc>
              <a:buFont typeface="Wingdings" panose="05000000000000000000" pitchFamily="2" charset="2"/>
              <a:buChar char="l"/>
            </a:pPr>
            <a:endParaRPr kumimoji="1" lang="ja-JP" altLang="en-US" sz="2400" dirty="0"/>
          </a:p>
        </p:txBody>
      </p:sp>
      <p:sp>
        <p:nvSpPr>
          <p:cNvPr id="2" name="スライド番号プレースホルダー 1"/>
          <p:cNvSpPr>
            <a:spLocks noGrp="1"/>
          </p:cNvSpPr>
          <p:nvPr>
            <p:ph type="sldNum" sz="quarter" idx="12"/>
          </p:nvPr>
        </p:nvSpPr>
        <p:spPr>
          <a:xfrm>
            <a:off x="7874750" y="6388833"/>
            <a:ext cx="984019" cy="365125"/>
          </a:xfrm>
        </p:spPr>
        <p:txBody>
          <a:bodyPr/>
          <a:lstStyle/>
          <a:p>
            <a:pPr>
              <a:defRPr/>
            </a:pPr>
            <a:r>
              <a:rPr lang="en-US" altLang="ja-JP" sz="1100" dirty="0"/>
              <a:t>49</a:t>
            </a:r>
            <a:endParaRPr lang="ja-JP" altLang="en-US" sz="1100" dirty="0"/>
          </a:p>
        </p:txBody>
      </p:sp>
    </p:spTree>
    <p:extLst>
      <p:ext uri="{BB962C8B-B14F-4D97-AF65-F5344CB8AC3E}">
        <p14:creationId xmlns:p14="http://schemas.microsoft.com/office/powerpoint/2010/main" val="185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1772816"/>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コアメンバーで</a:t>
            </a:r>
            <a:endParaRPr lang="en-US" altLang="ja-JP" sz="4400" dirty="0">
              <a:solidFill>
                <a:srgbClr val="0000FF"/>
              </a:solidFill>
            </a:endParaRPr>
          </a:p>
          <a:p>
            <a:pPr algn="ctr" fontAlgn="auto">
              <a:spcAft>
                <a:spcPts val="0"/>
              </a:spcAft>
            </a:pPr>
            <a:r>
              <a:rPr lang="ja-JP" altLang="en-US" sz="4400" dirty="0">
                <a:solidFill>
                  <a:srgbClr val="0000FF"/>
                </a:solidFill>
              </a:rPr>
              <a:t>方針を決定する段階</a:t>
            </a:r>
          </a:p>
        </p:txBody>
      </p:sp>
      <p:sp>
        <p:nvSpPr>
          <p:cNvPr id="3" name="スライド番号プレースホルダー 2"/>
          <p:cNvSpPr>
            <a:spLocks noGrp="1"/>
          </p:cNvSpPr>
          <p:nvPr>
            <p:ph type="sldNum" sz="quarter" idx="12"/>
          </p:nvPr>
        </p:nvSpPr>
        <p:spPr/>
        <p:txBody>
          <a:bodyPr/>
          <a:lstStyle/>
          <a:p>
            <a:pPr>
              <a:defRPr/>
            </a:pPr>
            <a:r>
              <a:rPr lang="en-US" altLang="ja-JP" dirty="0"/>
              <a:t>5</a:t>
            </a:r>
            <a:endParaRPr lang="ja-JP" altLang="en-US" dirty="0"/>
          </a:p>
        </p:txBody>
      </p:sp>
    </p:spTree>
    <p:extLst>
      <p:ext uri="{BB962C8B-B14F-4D97-AF65-F5344CB8AC3E}">
        <p14:creationId xmlns:p14="http://schemas.microsoft.com/office/powerpoint/2010/main" val="3575576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chorCtr="0">
            <a:normAutofit/>
          </a:bodyPr>
          <a:lstStyle/>
          <a:p>
            <a:r>
              <a:rPr kumimoji="1" lang="ja-JP" altLang="en-US" sz="4000" dirty="0"/>
              <a:t>支援の評価・見直しのポイント</a:t>
            </a:r>
          </a:p>
        </p:txBody>
      </p:sp>
      <p:sp>
        <p:nvSpPr>
          <p:cNvPr id="4" name="コンテンツ プレースホルダー 3"/>
          <p:cNvSpPr>
            <a:spLocks noGrp="1"/>
          </p:cNvSpPr>
          <p:nvPr>
            <p:ph idx="1"/>
          </p:nvPr>
        </p:nvSpPr>
        <p:spPr/>
        <p:txBody>
          <a:bodyPr>
            <a:normAutofit lnSpcReduction="10000"/>
          </a:bodyPr>
          <a:lstStyle/>
          <a:p>
            <a:pPr>
              <a:lnSpc>
                <a:spcPct val="100000"/>
              </a:lnSpc>
              <a:buFont typeface="Wingdings" panose="05000000000000000000" pitchFamily="2" charset="2"/>
              <a:buChar char="n"/>
            </a:pPr>
            <a:r>
              <a:rPr kumimoji="1" lang="ja-JP" altLang="en-US" sz="2400" dirty="0"/>
              <a:t>計画した支援が予定どおり実行できたか、</a:t>
            </a:r>
            <a:r>
              <a:rPr kumimoji="1" lang="ja-JP" altLang="en-US" sz="2400" u="sng" dirty="0">
                <a:solidFill>
                  <a:srgbClr val="0000FF"/>
                </a:solidFill>
              </a:rPr>
              <a:t>目的を達成しているか</a:t>
            </a:r>
            <a:r>
              <a:rPr kumimoji="1" lang="ja-JP" altLang="en-US" sz="2400" dirty="0"/>
              <a:t>について、</a:t>
            </a:r>
            <a:r>
              <a:rPr kumimoji="1" lang="ja-JP" altLang="en-US" sz="2400" dirty="0">
                <a:solidFill>
                  <a:srgbClr val="FF0000"/>
                </a:solidFill>
              </a:rPr>
              <a:t>終結まで定期的に評価</a:t>
            </a:r>
            <a:r>
              <a:rPr kumimoji="1" lang="ja-JP" altLang="en-US" sz="2400" dirty="0"/>
              <a:t>を行い、支援方針・対応計画を見直していく。</a:t>
            </a:r>
            <a:endParaRPr kumimoji="1" lang="en-US" altLang="ja-JP" sz="2400" dirty="0"/>
          </a:p>
          <a:p>
            <a:pPr>
              <a:lnSpc>
                <a:spcPct val="100000"/>
              </a:lnSpc>
              <a:buFont typeface="Wingdings" panose="05000000000000000000" pitchFamily="2" charset="2"/>
              <a:buChar char="n"/>
            </a:pPr>
            <a:r>
              <a:rPr lang="ja-JP" altLang="en-US" sz="2400" dirty="0"/>
              <a:t>対応の終結を見据えて、</a:t>
            </a:r>
            <a:r>
              <a:rPr lang="ja-JP" altLang="en-US" sz="2400" u="sng" dirty="0">
                <a:solidFill>
                  <a:srgbClr val="0000FF"/>
                </a:solidFill>
              </a:rPr>
              <a:t>虐待発生要因のアプローチが適切に行われているか</a:t>
            </a:r>
            <a:r>
              <a:rPr lang="ja-JP" altLang="en-US" sz="2400" dirty="0"/>
              <a:t>の観点での評価も必要（対応段階の評価）</a:t>
            </a:r>
          </a:p>
          <a:p>
            <a:pPr>
              <a:lnSpc>
                <a:spcPct val="100000"/>
              </a:lnSpc>
              <a:buFont typeface="Wingdings" panose="05000000000000000000" pitchFamily="2" charset="2"/>
              <a:buChar char="n"/>
            </a:pPr>
            <a:r>
              <a:rPr lang="ja-JP" altLang="en-US" sz="2400" dirty="0"/>
              <a:t>支援計画を担当したメンバーで、次の会議の最初に、評価と見直しを行うことが多い。</a:t>
            </a:r>
            <a:endParaRPr lang="en-US" altLang="ja-JP" sz="2400" dirty="0"/>
          </a:p>
          <a:p>
            <a:pPr>
              <a:lnSpc>
                <a:spcPct val="100000"/>
              </a:lnSpc>
              <a:buFont typeface="Wingdings" panose="05000000000000000000" pitchFamily="2" charset="2"/>
              <a:buChar char="n"/>
            </a:pPr>
            <a:r>
              <a:rPr kumimoji="1" lang="ja-JP" altLang="en-US" sz="2400" dirty="0"/>
              <a:t>最初の個別ケース会議の際に、</a:t>
            </a:r>
            <a:r>
              <a:rPr kumimoji="1" lang="ja-JP" altLang="en-US" sz="2400" u="sng" dirty="0">
                <a:solidFill>
                  <a:srgbClr val="0000FF"/>
                </a:solidFill>
              </a:rPr>
              <a:t>次のケース会議の日程</a:t>
            </a:r>
            <a:r>
              <a:rPr kumimoji="1" lang="ja-JP" altLang="en-US" sz="2400" dirty="0"/>
              <a:t>（時期）を決定しておくと</a:t>
            </a:r>
            <a:r>
              <a:rPr lang="ja-JP" altLang="en-US" sz="2400" dirty="0"/>
              <a:t>、</a:t>
            </a:r>
            <a:r>
              <a:rPr lang="ja-JP" altLang="en-US" sz="2400" dirty="0">
                <a:solidFill>
                  <a:srgbClr val="FF0000"/>
                </a:solidFill>
              </a:rPr>
              <a:t>計画的に評価・見直し</a:t>
            </a:r>
            <a:r>
              <a:rPr lang="ja-JP" altLang="en-US" sz="2400" dirty="0"/>
              <a:t>を行うことができる。</a:t>
            </a:r>
            <a:endParaRPr lang="en-US" altLang="ja-JP" sz="2400" dirty="0"/>
          </a:p>
        </p:txBody>
      </p:sp>
      <p:sp>
        <p:nvSpPr>
          <p:cNvPr id="5" name="スライド番号プレースホルダー 4">
            <a:extLst>
              <a:ext uri="{FF2B5EF4-FFF2-40B4-BE49-F238E27FC236}">
                <a16:creationId xmlns:a16="http://schemas.microsoft.com/office/drawing/2014/main" id="{3846030B-D79D-4879-A2BA-3A1B68B6AFA6}"/>
              </a:ext>
            </a:extLst>
          </p:cNvPr>
          <p:cNvSpPr txBox="1">
            <a:spLocks/>
          </p:cNvSpPr>
          <p:nvPr/>
        </p:nvSpPr>
        <p:spPr>
          <a:xfrm>
            <a:off x="6732240" y="6432701"/>
            <a:ext cx="20574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323528" y="134293"/>
            <a:ext cx="2664296"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FF0000"/>
                </a:solidFill>
                <a:effectLst/>
                <a:uLnTx/>
                <a:uFillTx/>
              </a:rPr>
              <a:t>再度！</a:t>
            </a:r>
          </a:p>
        </p:txBody>
      </p:sp>
    </p:spTree>
    <p:extLst>
      <p:ext uri="{BB962C8B-B14F-4D97-AF65-F5344CB8AC3E}">
        <p14:creationId xmlns:p14="http://schemas.microsoft.com/office/powerpoint/2010/main" val="1553050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980728"/>
            <a:ext cx="7513313"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fontAlgn="auto">
              <a:spcAft>
                <a:spcPts val="0"/>
              </a:spcAft>
            </a:pPr>
            <a:r>
              <a:rPr lang="ja-JP" altLang="en-US" sz="4000" dirty="0">
                <a:solidFill>
                  <a:srgbClr val="0000FF"/>
                </a:solidFill>
              </a:rPr>
              <a:t>ワーク７．　支援の評価・見直しの　　</a:t>
            </a:r>
            <a:endParaRPr lang="en-US" altLang="ja-JP" sz="4000" dirty="0">
              <a:solidFill>
                <a:srgbClr val="0000FF"/>
              </a:solidFill>
            </a:endParaRPr>
          </a:p>
          <a:p>
            <a:pPr fontAlgn="auto">
              <a:spcAft>
                <a:spcPts val="0"/>
              </a:spcAft>
            </a:pPr>
            <a:r>
              <a:rPr lang="ja-JP" altLang="en-US" sz="4000" dirty="0">
                <a:solidFill>
                  <a:srgbClr val="0000FF"/>
                </a:solidFill>
              </a:rPr>
              <a:t>　　　　　　　ワーク</a:t>
            </a:r>
            <a:endParaRPr lang="en-US" altLang="ja-JP" sz="4000" dirty="0">
              <a:solidFill>
                <a:srgbClr val="0000FF"/>
              </a:solidFill>
            </a:endParaRPr>
          </a:p>
        </p:txBody>
      </p:sp>
      <p:sp>
        <p:nvSpPr>
          <p:cNvPr id="2" name="テキスト ボックス 1"/>
          <p:cNvSpPr txBox="1"/>
          <p:nvPr/>
        </p:nvSpPr>
        <p:spPr>
          <a:xfrm>
            <a:off x="805004" y="2996952"/>
            <a:ext cx="7848872" cy="3539430"/>
          </a:xfrm>
          <a:prstGeom prst="rect">
            <a:avLst/>
          </a:prstGeom>
          <a:noFill/>
        </p:spPr>
        <p:txBody>
          <a:bodyPr wrap="square" rtlCol="0">
            <a:spAutoFit/>
          </a:bodyPr>
          <a:lstStyle/>
          <a:p>
            <a:r>
              <a:rPr lang="ja-JP" altLang="en-US" sz="2800" dirty="0">
                <a:solidFill>
                  <a:srgbClr val="000000"/>
                </a:solidFill>
              </a:rPr>
              <a:t>　「演習資料」</a:t>
            </a:r>
            <a:r>
              <a:rPr lang="ja-JP" altLang="en-US" sz="2800" dirty="0" err="1">
                <a:solidFill>
                  <a:srgbClr val="000000"/>
                </a:solidFill>
              </a:rPr>
              <a:t>ｐ</a:t>
            </a:r>
            <a:r>
              <a:rPr lang="en-US" altLang="ja-JP" sz="2800" dirty="0">
                <a:solidFill>
                  <a:srgbClr val="000000"/>
                </a:solidFill>
              </a:rPr>
              <a:t>.</a:t>
            </a:r>
            <a:r>
              <a:rPr lang="ja-JP" altLang="en-US" sz="2800" dirty="0">
                <a:solidFill>
                  <a:srgbClr val="000000"/>
                </a:solidFill>
              </a:rPr>
              <a:t>１２</a:t>
            </a:r>
            <a:r>
              <a:rPr lang="ja-JP" altLang="ja-JP" sz="2800" dirty="0"/>
              <a:t>会議での報告　その１・その２</a:t>
            </a:r>
            <a:r>
              <a:rPr lang="en-US" altLang="ja-JP" sz="2800" dirty="0"/>
              <a:t> </a:t>
            </a:r>
            <a:r>
              <a:rPr lang="ja-JP" altLang="ja-JP" sz="2800" dirty="0"/>
              <a:t>をもとに、初回の会議で支援計画立案をした際の５つの課題（①～⑤）が解消されているかどうか、話し合ってみましょう。</a:t>
            </a:r>
          </a:p>
          <a:p>
            <a:r>
              <a:rPr lang="en-US" altLang="ja-JP" sz="2800" dirty="0"/>
              <a:t>  </a:t>
            </a:r>
            <a:r>
              <a:rPr lang="ja-JP" altLang="ja-JP" sz="2800" dirty="0"/>
              <a:t>また、解消されていない課題についてどのような対応があるか、検討してみましょう。　</a:t>
            </a:r>
          </a:p>
          <a:p>
            <a:r>
              <a:rPr lang="ja-JP" altLang="en-US" sz="2800" dirty="0"/>
              <a:t>（次のスライド記入欄に記入します）</a:t>
            </a:r>
            <a:r>
              <a:rPr lang="ja-JP" altLang="ja-JP" sz="2800" dirty="0"/>
              <a:t>　</a:t>
            </a:r>
          </a:p>
          <a:p>
            <a:endParaRPr lang="ja-JP" altLang="en-US" sz="2800" dirty="0">
              <a:solidFill>
                <a:srgbClr val="000000"/>
              </a:solidFill>
            </a:endParaRPr>
          </a:p>
        </p:txBody>
      </p:sp>
      <p:sp>
        <p:nvSpPr>
          <p:cNvPr id="4" name="スライド番号プレースホルダー 3"/>
          <p:cNvSpPr>
            <a:spLocks noGrp="1"/>
          </p:cNvSpPr>
          <p:nvPr>
            <p:ph type="sldNum" sz="quarter" idx="12"/>
          </p:nvPr>
        </p:nvSpPr>
        <p:spPr>
          <a:xfrm>
            <a:off x="7884368" y="6436518"/>
            <a:ext cx="984019" cy="365125"/>
          </a:xfrm>
        </p:spPr>
        <p:txBody>
          <a:bodyPr/>
          <a:lstStyle/>
          <a:p>
            <a:pPr>
              <a:defRPr/>
            </a:pPr>
            <a:r>
              <a:rPr lang="en-US" altLang="ja-JP" sz="1100" dirty="0"/>
              <a:t>51</a:t>
            </a:r>
            <a:endParaRPr lang="ja-JP" altLang="en-US" sz="1100" dirty="0"/>
          </a:p>
        </p:txBody>
      </p:sp>
      <p:sp>
        <p:nvSpPr>
          <p:cNvPr id="8" name="正方形/長方形 7"/>
          <p:cNvSpPr/>
          <p:nvPr/>
        </p:nvSpPr>
        <p:spPr>
          <a:xfrm>
            <a:off x="3707904" y="2996952"/>
            <a:ext cx="439248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42139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908461" y="6492875"/>
            <a:ext cx="984019" cy="365125"/>
          </a:xfrm>
        </p:spPr>
        <p:txBody>
          <a:bodyPr/>
          <a:lstStyle/>
          <a:p>
            <a:pPr>
              <a:defRPr/>
            </a:pPr>
            <a:r>
              <a:rPr lang="en-US" altLang="ja-JP" sz="1100" dirty="0"/>
              <a:t>52</a:t>
            </a:r>
            <a:endParaRPr lang="ja-JP" altLang="en-US" sz="1100" dirty="0"/>
          </a:p>
        </p:txBody>
      </p:sp>
      <p:sp>
        <p:nvSpPr>
          <p:cNvPr id="3" name="テキスト ボックス 2"/>
          <p:cNvSpPr txBox="1"/>
          <p:nvPr/>
        </p:nvSpPr>
        <p:spPr>
          <a:xfrm>
            <a:off x="467544" y="260648"/>
            <a:ext cx="3096344" cy="461665"/>
          </a:xfrm>
          <a:prstGeom prst="rect">
            <a:avLst/>
          </a:prstGeom>
          <a:noFill/>
        </p:spPr>
        <p:txBody>
          <a:bodyPr wrap="square" rtlCol="0">
            <a:spAutoFit/>
          </a:bodyPr>
          <a:lstStyle/>
          <a:p>
            <a:r>
              <a:rPr kumimoji="1" lang="ja-JP" altLang="en-US" sz="2400" b="1" dirty="0"/>
              <a:t>ワーク７　</a:t>
            </a:r>
            <a:r>
              <a:rPr lang="ja-JP" altLang="en-US" sz="2400" b="1" dirty="0"/>
              <a:t>記入</a:t>
            </a:r>
            <a:r>
              <a:rPr kumimoji="1" lang="ja-JP" altLang="en-US" sz="2400" b="1" dirty="0"/>
              <a:t>欄</a:t>
            </a:r>
          </a:p>
        </p:txBody>
      </p:sp>
      <p:graphicFrame>
        <p:nvGraphicFramePr>
          <p:cNvPr id="4" name="表 3"/>
          <p:cNvGraphicFramePr>
            <a:graphicFrameLocks noGrp="1"/>
          </p:cNvGraphicFramePr>
          <p:nvPr>
            <p:extLst>
              <p:ext uri="{D42A27DB-BD31-4B8C-83A1-F6EECF244321}">
                <p14:modId xmlns:p14="http://schemas.microsoft.com/office/powerpoint/2010/main" val="1508974074"/>
              </p:ext>
            </p:extLst>
          </p:nvPr>
        </p:nvGraphicFramePr>
        <p:xfrm>
          <a:off x="107504" y="836712"/>
          <a:ext cx="8784976" cy="2590800"/>
        </p:xfrm>
        <a:graphic>
          <a:graphicData uri="http://schemas.openxmlformats.org/drawingml/2006/table">
            <a:tbl>
              <a:tblPr firstRow="1" bandRow="1">
                <a:tableStyleId>{5940675A-B579-460E-94D1-54222C63F5DA}</a:tableStyleId>
              </a:tblPr>
              <a:tblGrid>
                <a:gridCol w="74888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370840">
                <a:tc>
                  <a:txBody>
                    <a:bodyPr/>
                    <a:lstStyle/>
                    <a:p>
                      <a:pPr algn="ctr"/>
                      <a:r>
                        <a:rPr kumimoji="1" lang="ja-JP" altLang="en-US" dirty="0"/>
                        <a:t>課題</a:t>
                      </a:r>
                    </a:p>
                  </a:txBody>
                  <a:tcPr/>
                </a:tc>
                <a:tc>
                  <a:txBody>
                    <a:bodyPr/>
                    <a:lstStyle/>
                    <a:p>
                      <a:pPr algn="ctr"/>
                      <a:r>
                        <a:rPr kumimoji="1" lang="ja-JP" altLang="en-US" dirty="0"/>
                        <a:t>解消したか</a:t>
                      </a:r>
                    </a:p>
                  </a:txBody>
                  <a:tcPr/>
                </a:tc>
                <a:extLst>
                  <a:ext uri="{0D108BD9-81ED-4DB2-BD59-A6C34878D82A}">
                    <a16:rowId xmlns:a16="http://schemas.microsoft.com/office/drawing/2014/main" val="10000"/>
                  </a:ext>
                </a:extLst>
              </a:tr>
              <a:tr h="370840">
                <a:tc>
                  <a:txBody>
                    <a:bodyPr/>
                    <a:lstStyle/>
                    <a:p>
                      <a:r>
                        <a:rPr kumimoji="1" lang="ja-JP" altLang="en-US" dirty="0"/>
                        <a:t>①失禁の発生に、タマミさんもトシヒロさんもうまく対応できていない状況</a:t>
                      </a:r>
                    </a:p>
                  </a:txBody>
                  <a:tcPr/>
                </a:tc>
                <a:tc>
                  <a:txBody>
                    <a:bodyPr/>
                    <a:lstStyle/>
                    <a:p>
                      <a:endParaRPr kumimoji="1" lang="ja-JP" altLang="en-US" dirty="0"/>
                    </a:p>
                  </a:txBody>
                  <a:tcPr/>
                </a:tc>
                <a:extLst>
                  <a:ext uri="{0D108BD9-81ED-4DB2-BD59-A6C34878D82A}">
                    <a16:rowId xmlns:a16="http://schemas.microsoft.com/office/drawing/2014/main" val="10001"/>
                  </a:ext>
                </a:extLst>
              </a:tr>
              <a:tr h="349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②</a:t>
                      </a:r>
                      <a:r>
                        <a:rPr kumimoji="1" lang="ja-JP" altLang="ja-JP" sz="1800" kern="1200" dirty="0">
                          <a:solidFill>
                            <a:schemeClr val="tx1"/>
                          </a:solidFill>
                          <a:effectLst/>
                          <a:latin typeface="+mn-lt"/>
                          <a:ea typeface="+mn-ea"/>
                          <a:cs typeface="+mn-cs"/>
                        </a:rPr>
                        <a:t>ショートステイ利用中の「することがない状態」への、タマミさんの不満</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③</a:t>
                      </a:r>
                      <a:r>
                        <a:rPr kumimoji="1" lang="ja-JP" altLang="ja-JP" sz="1800" kern="1200" dirty="0">
                          <a:solidFill>
                            <a:schemeClr val="tx1"/>
                          </a:solidFill>
                          <a:effectLst/>
                          <a:latin typeface="+mn-lt"/>
                          <a:ea typeface="+mn-ea"/>
                          <a:cs typeface="+mn-cs"/>
                        </a:rPr>
                        <a:t>トシヒロさんの孤立した介護</a:t>
                      </a:r>
                    </a:p>
                  </a:txBody>
                  <a:tcPr/>
                </a:tc>
                <a:tc>
                  <a:txBody>
                    <a:bodyPr/>
                    <a:lstStyle/>
                    <a:p>
                      <a:endParaRPr kumimoji="1" lang="ja-JP" altLang="en-US"/>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④</a:t>
                      </a:r>
                      <a:r>
                        <a:rPr kumimoji="1" lang="ja-JP" altLang="ja-JP" sz="1800" kern="1200" dirty="0">
                          <a:solidFill>
                            <a:schemeClr val="tx1"/>
                          </a:solidFill>
                          <a:effectLst/>
                          <a:latin typeface="+mn-lt"/>
                          <a:ea typeface="+mn-ea"/>
                          <a:cs typeface="+mn-cs"/>
                        </a:rPr>
                        <a:t>父親（タマミさんの夫）をしっかりと看取れなかったというトシヒロさんの思い</a:t>
                      </a:r>
                    </a:p>
                  </a:txBody>
                  <a:tcPr/>
                </a:tc>
                <a:tc>
                  <a:txBody>
                    <a:bodyPr/>
                    <a:lstStyle/>
                    <a:p>
                      <a:endParaRPr kumimoji="1" lang="ja-JP" altLang="en-US"/>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effectLst/>
                          <a:latin typeface="+mn-lt"/>
                          <a:ea typeface="+mn-ea"/>
                          <a:cs typeface="+mn-cs"/>
                        </a:rPr>
                        <a:t>⑤</a:t>
                      </a:r>
                      <a:r>
                        <a:rPr kumimoji="1" lang="ja-JP" altLang="ja-JP" sz="1800" kern="1200" dirty="0">
                          <a:solidFill>
                            <a:schemeClr val="tx1"/>
                          </a:solidFill>
                          <a:effectLst/>
                          <a:latin typeface="+mn-lt"/>
                          <a:ea typeface="+mn-ea"/>
                          <a:cs typeface="+mn-cs"/>
                        </a:rPr>
                        <a:t>トシヒロさんの施設サービス利用への抵抗感</a:t>
                      </a:r>
                    </a:p>
                  </a:txBody>
                  <a:tcPr/>
                </a:tc>
                <a:tc>
                  <a:txBody>
                    <a:bodyPr/>
                    <a:lstStyle/>
                    <a:p>
                      <a:endParaRPr kumimoji="1" lang="ja-JP" altLang="en-US"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kern="1200" dirty="0" smtClean="0">
                          <a:solidFill>
                            <a:schemeClr val="tx1"/>
                          </a:solidFill>
                          <a:effectLst/>
                          <a:latin typeface="+mn-lt"/>
                          <a:ea typeface="+mn-ea"/>
                          <a:cs typeface="+mn-cs"/>
                        </a:rPr>
                        <a:t>⑥トシヒロさんが突発的な出来事に対して、怒りのコントロールができない</a:t>
                      </a:r>
                      <a:endParaRPr kumimoji="1" lang="ja-JP" altLang="ja-JP" sz="1800" kern="1200" dirty="0">
                        <a:solidFill>
                          <a:schemeClr val="tx1"/>
                        </a:solidFill>
                        <a:effectLst/>
                        <a:latin typeface="+mn-lt"/>
                        <a:ea typeface="+mn-ea"/>
                        <a:cs typeface="+mn-cs"/>
                      </a:endParaRPr>
                    </a:p>
                  </a:txBody>
                  <a:tcPr/>
                </a:tc>
                <a:tc>
                  <a:txBody>
                    <a:bodyPr/>
                    <a:lstStyle/>
                    <a:p>
                      <a:endParaRPr kumimoji="1" lang="ja-JP" altLang="en-US" dirty="0"/>
                    </a:p>
                  </a:txBody>
                  <a:tcPr/>
                </a:tc>
                <a:extLst>
                  <a:ext uri="{0D108BD9-81ED-4DB2-BD59-A6C34878D82A}">
                    <a16:rowId xmlns:a16="http://schemas.microsoft.com/office/drawing/2014/main" val="1512961936"/>
                  </a:ext>
                </a:extLst>
              </a:tr>
            </a:tbl>
          </a:graphicData>
        </a:graphic>
      </p:graphicFrame>
      <p:sp>
        <p:nvSpPr>
          <p:cNvPr id="5" name="角丸四角形 4"/>
          <p:cNvSpPr/>
          <p:nvPr/>
        </p:nvSpPr>
        <p:spPr>
          <a:xfrm>
            <a:off x="253335" y="3541911"/>
            <a:ext cx="8640960" cy="2623393"/>
          </a:xfrm>
          <a:prstGeom prst="roundRect">
            <a:avLst/>
          </a:prstGeom>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a:t>解消されていない課題についてどのような対応があるか</a:t>
            </a:r>
          </a:p>
        </p:txBody>
      </p:sp>
    </p:spTree>
    <p:extLst>
      <p:ext uri="{BB962C8B-B14F-4D97-AF65-F5344CB8AC3E}">
        <p14:creationId xmlns:p14="http://schemas.microsoft.com/office/powerpoint/2010/main" val="346190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836613" y="404813"/>
            <a:ext cx="7543800" cy="620712"/>
          </a:xfrm>
        </p:spPr>
        <p:txBody>
          <a:bodyPr>
            <a:noAutofit/>
          </a:bodyPr>
          <a:lstStyle/>
          <a:p>
            <a:pPr fontAlgn="auto">
              <a:spcAft>
                <a:spcPts val="0"/>
              </a:spcAft>
              <a:defRPr/>
            </a:pPr>
            <a:r>
              <a:rPr lang="ja-JP" altLang="en-US" sz="3600" dirty="0">
                <a:solidFill>
                  <a:srgbClr val="0000FF"/>
                </a:solidFill>
              </a:rPr>
              <a:t>安全プランについて</a:t>
            </a:r>
          </a:p>
        </p:txBody>
      </p:sp>
      <p:sp>
        <p:nvSpPr>
          <p:cNvPr id="3" name="コンテンツ プレースホルダー 2"/>
          <p:cNvSpPr>
            <a:spLocks noGrp="1"/>
          </p:cNvSpPr>
          <p:nvPr>
            <p:ph idx="4294967295"/>
          </p:nvPr>
        </p:nvSpPr>
        <p:spPr>
          <a:xfrm>
            <a:off x="395288" y="1196975"/>
            <a:ext cx="8424862" cy="4896321"/>
          </a:xfrm>
        </p:spPr>
        <p:txBody>
          <a:bodyPr rtlCol="0">
            <a:normAutofit fontScale="92500" lnSpcReduction="10000"/>
          </a:bodyPr>
          <a:lstStyle/>
          <a:p>
            <a:pPr marL="457200" indent="-457200" fontAlgn="auto">
              <a:buFont typeface="+mj-lt"/>
              <a:buAutoNum type="arabicPeriod"/>
              <a:defRPr/>
            </a:pPr>
            <a:r>
              <a:rPr lang="ja-JP" altLang="en-US" sz="2400" dirty="0">
                <a:solidFill>
                  <a:schemeClr val="tx1">
                    <a:lumMod val="75000"/>
                    <a:lumOff val="25000"/>
                  </a:schemeClr>
                </a:solidFill>
              </a:rPr>
              <a:t>何がおきたのか、共有する</a:t>
            </a:r>
            <a:endParaRPr lang="en-US" altLang="ja-JP" sz="2400" dirty="0">
              <a:solidFill>
                <a:schemeClr val="tx1">
                  <a:lumMod val="75000"/>
                  <a:lumOff val="25000"/>
                </a:schemeClr>
              </a:solidFill>
            </a:endParaRPr>
          </a:p>
          <a:p>
            <a:pPr marL="457200" indent="-457200" fontAlgn="auto">
              <a:buFont typeface="+mj-lt"/>
              <a:buAutoNum type="arabicPeriod"/>
              <a:defRPr/>
            </a:pPr>
            <a:r>
              <a:rPr lang="ja-JP" altLang="en-US" sz="2400" dirty="0">
                <a:solidFill>
                  <a:schemeClr val="tx1">
                    <a:lumMod val="75000"/>
                    <a:lumOff val="25000"/>
                  </a:schemeClr>
                </a:solidFill>
              </a:rPr>
              <a:t>その問題が解消されないときの心配を明確に示し、共有する</a:t>
            </a:r>
            <a:endParaRPr lang="en-US" altLang="ja-JP" sz="2400" dirty="0">
              <a:solidFill>
                <a:schemeClr val="tx1">
                  <a:lumMod val="75000"/>
                  <a:lumOff val="25000"/>
                </a:schemeClr>
              </a:solidFill>
            </a:endParaRPr>
          </a:p>
          <a:p>
            <a:pPr marL="457200" indent="-457200" fontAlgn="auto">
              <a:buFont typeface="+mj-lt"/>
              <a:buAutoNum type="arabicPeriod"/>
              <a:defRPr/>
            </a:pPr>
            <a:r>
              <a:rPr lang="ja-JP" altLang="en-US" sz="2400" dirty="0">
                <a:solidFill>
                  <a:schemeClr val="tx1">
                    <a:lumMod val="75000"/>
                    <a:lumOff val="25000"/>
                  </a:schemeClr>
                </a:solidFill>
              </a:rPr>
              <a:t>支援している側はどんな状態を求めているのか、明確に示す</a:t>
            </a:r>
            <a:endParaRPr lang="en-US" altLang="ja-JP" sz="2400" dirty="0">
              <a:solidFill>
                <a:schemeClr val="tx1">
                  <a:lumMod val="75000"/>
                  <a:lumOff val="25000"/>
                </a:schemeClr>
              </a:solidFill>
            </a:endParaRPr>
          </a:p>
          <a:p>
            <a:pPr marL="457200" indent="-457200" fontAlgn="auto">
              <a:buFont typeface="+mj-lt"/>
              <a:buAutoNum type="arabicPeriod"/>
              <a:defRPr/>
            </a:pPr>
            <a:r>
              <a:rPr lang="ja-JP" altLang="en-US" sz="2400" dirty="0">
                <a:solidFill>
                  <a:schemeClr val="tx1">
                    <a:lumMod val="75000"/>
                    <a:lumOff val="25000"/>
                  </a:schemeClr>
                </a:solidFill>
              </a:rPr>
              <a:t>当事者の目標（ゴール）を示してもらう</a:t>
            </a:r>
            <a:endParaRPr lang="en-US" altLang="ja-JP" sz="2400" dirty="0">
              <a:solidFill>
                <a:schemeClr val="tx1">
                  <a:lumMod val="75000"/>
                  <a:lumOff val="25000"/>
                </a:schemeClr>
              </a:solidFill>
            </a:endParaRPr>
          </a:p>
          <a:p>
            <a:pPr marL="457200" indent="-457200" fontAlgn="auto">
              <a:buFont typeface="+mj-lt"/>
              <a:buAutoNum type="arabicPeriod"/>
              <a:defRPr/>
            </a:pPr>
            <a:r>
              <a:rPr lang="ja-JP" altLang="en-US" sz="2400" dirty="0">
                <a:solidFill>
                  <a:schemeClr val="tx1">
                    <a:lumMod val="75000"/>
                    <a:lumOff val="25000"/>
                  </a:schemeClr>
                </a:solidFill>
              </a:rPr>
              <a:t>絶対譲れないラインを示し、目標を共有する</a:t>
            </a:r>
            <a:endParaRPr lang="en-US" altLang="ja-JP" sz="2400" dirty="0">
              <a:solidFill>
                <a:schemeClr val="tx1">
                  <a:lumMod val="75000"/>
                  <a:lumOff val="25000"/>
                </a:schemeClr>
              </a:solidFill>
            </a:endParaRPr>
          </a:p>
          <a:p>
            <a:pPr marL="457200" indent="-457200" fontAlgn="auto">
              <a:lnSpc>
                <a:spcPct val="110000"/>
              </a:lnSpc>
              <a:buFont typeface="+mj-lt"/>
              <a:buAutoNum type="arabicPeriod"/>
              <a:defRPr/>
            </a:pPr>
            <a:r>
              <a:rPr lang="ja-JP" altLang="en-US" sz="2400" dirty="0">
                <a:solidFill>
                  <a:schemeClr val="tx1">
                    <a:lumMod val="75000"/>
                    <a:lumOff val="25000"/>
                  </a:schemeClr>
                </a:solidFill>
              </a:rPr>
              <a:t>そして、この目標を実現するための安全計画を当事者自身に立ててもらう</a:t>
            </a:r>
            <a:endParaRPr lang="en-US" altLang="ja-JP" sz="2400" dirty="0">
              <a:solidFill>
                <a:schemeClr val="tx1">
                  <a:lumMod val="75000"/>
                  <a:lumOff val="25000"/>
                </a:schemeClr>
              </a:solidFill>
            </a:endParaRPr>
          </a:p>
          <a:p>
            <a:pPr marL="457200" indent="-457200" fontAlgn="auto">
              <a:buFont typeface="+mj-lt"/>
              <a:buAutoNum type="arabicPeriod"/>
              <a:defRPr/>
            </a:pPr>
            <a:endParaRPr lang="en-US" altLang="ja-JP" sz="2400" dirty="0">
              <a:solidFill>
                <a:schemeClr val="tx1">
                  <a:lumMod val="75000"/>
                  <a:lumOff val="25000"/>
                </a:schemeClr>
              </a:solidFill>
            </a:endParaRPr>
          </a:p>
          <a:p>
            <a:pPr marL="0" indent="0" fontAlgn="auto">
              <a:lnSpc>
                <a:spcPct val="100000"/>
              </a:lnSpc>
              <a:buFont typeface="Calibri" panose="020F0502020204030204" pitchFamily="34" charset="0"/>
              <a:buNone/>
              <a:defRPr/>
            </a:pPr>
            <a:r>
              <a:rPr lang="ja-JP" altLang="en-US" sz="2200" dirty="0">
                <a:solidFill>
                  <a:schemeClr val="tx1">
                    <a:lumMod val="75000"/>
                    <a:lumOff val="25000"/>
                  </a:schemeClr>
                </a:solidFill>
              </a:rPr>
              <a:t>参考）</a:t>
            </a:r>
            <a:endParaRPr lang="en-US" altLang="ja-JP" sz="2200" dirty="0">
              <a:solidFill>
                <a:schemeClr val="tx1">
                  <a:lumMod val="75000"/>
                  <a:lumOff val="25000"/>
                </a:schemeClr>
              </a:solidFill>
            </a:endParaRPr>
          </a:p>
          <a:p>
            <a:pPr marL="91440" indent="-91440" fontAlgn="auto">
              <a:lnSpc>
                <a:spcPct val="100000"/>
              </a:lnSpc>
              <a:spcBef>
                <a:spcPts val="0"/>
              </a:spcBef>
              <a:spcAft>
                <a:spcPts val="0"/>
              </a:spcAft>
              <a:buClrTx/>
              <a:buSzTx/>
              <a:buFont typeface="Calibri" panose="020F0502020204030204" pitchFamily="34" charset="0"/>
              <a:buNone/>
              <a:defRPr/>
            </a:pPr>
            <a:r>
              <a:rPr lang="ja-JP" altLang="en-US" sz="2200" dirty="0">
                <a:solidFill>
                  <a:srgbClr val="000000"/>
                </a:solidFill>
              </a:rPr>
              <a:t>「平成</a:t>
            </a:r>
            <a:r>
              <a:rPr lang="en-US" altLang="ja-JP" sz="2200" dirty="0">
                <a:solidFill>
                  <a:srgbClr val="000000"/>
                </a:solidFill>
              </a:rPr>
              <a:t>24</a:t>
            </a:r>
            <a:r>
              <a:rPr lang="ja-JP" altLang="en-US" sz="2200" dirty="0">
                <a:solidFill>
                  <a:srgbClr val="000000"/>
                </a:solidFill>
              </a:rPr>
              <a:t>～</a:t>
            </a:r>
            <a:r>
              <a:rPr lang="en-US" altLang="ja-JP" sz="2200" dirty="0">
                <a:solidFill>
                  <a:srgbClr val="000000"/>
                </a:solidFill>
              </a:rPr>
              <a:t>25</a:t>
            </a:r>
            <a:r>
              <a:rPr lang="ja-JP" altLang="en-US" sz="2200" dirty="0">
                <a:solidFill>
                  <a:srgbClr val="000000"/>
                </a:solidFill>
              </a:rPr>
              <a:t>年度　厚生労働科学研究費補助金（政策科学総合研究事業）　児童相談所における保護者支援のためのプログラム活用ハンドブック」平成</a:t>
            </a:r>
            <a:r>
              <a:rPr lang="en-US" altLang="ja-JP" sz="2200" dirty="0">
                <a:solidFill>
                  <a:srgbClr val="000000"/>
                </a:solidFill>
              </a:rPr>
              <a:t>26</a:t>
            </a:r>
            <a:r>
              <a:rPr lang="ja-JP" altLang="en-US" sz="2200" dirty="0">
                <a:solidFill>
                  <a:srgbClr val="000000"/>
                </a:solidFill>
              </a:rPr>
              <a:t>年</a:t>
            </a:r>
            <a:r>
              <a:rPr lang="en-US" altLang="ja-JP" sz="2200" dirty="0">
                <a:solidFill>
                  <a:srgbClr val="000000"/>
                </a:solidFill>
              </a:rPr>
              <a:t>,3</a:t>
            </a:r>
            <a:r>
              <a:rPr lang="ja-JP" altLang="en-US" sz="2200" dirty="0">
                <a:solidFill>
                  <a:srgbClr val="000000"/>
                </a:solidFill>
              </a:rPr>
              <a:t>月</a:t>
            </a:r>
            <a:r>
              <a:rPr lang="en-US" altLang="ja-JP" sz="2200" dirty="0">
                <a:solidFill>
                  <a:srgbClr val="000000"/>
                </a:solidFill>
              </a:rPr>
              <a:t>,p.17</a:t>
            </a:r>
            <a:r>
              <a:rPr lang="ja-JP" altLang="en-US" sz="2200" dirty="0">
                <a:solidFill>
                  <a:srgbClr val="000000"/>
                </a:solidFill>
              </a:rPr>
              <a:t>～</a:t>
            </a:r>
            <a:r>
              <a:rPr lang="en-US" altLang="ja-JP" sz="2200" dirty="0">
                <a:solidFill>
                  <a:srgbClr val="000000"/>
                </a:solidFill>
              </a:rPr>
              <a:t>23,</a:t>
            </a:r>
            <a:r>
              <a:rPr lang="ja-JP" altLang="en-US" sz="2200" dirty="0">
                <a:solidFill>
                  <a:srgbClr val="000000"/>
                </a:solidFill>
              </a:rPr>
              <a:t>子ども⇒高齢者、家族⇒養護者と改変して紹介</a:t>
            </a:r>
            <a:endParaRPr lang="en-US" altLang="ja-JP" sz="2200" dirty="0">
              <a:solidFill>
                <a:srgbClr val="000000"/>
              </a:solidFill>
            </a:endParaRPr>
          </a:p>
          <a:p>
            <a:pPr marL="91440" indent="-91440" fontAlgn="auto">
              <a:lnSpc>
                <a:spcPct val="100000"/>
              </a:lnSpc>
              <a:defRPr/>
            </a:pPr>
            <a:endParaRPr lang="ja-JP" altLang="en-US" sz="2400" dirty="0">
              <a:solidFill>
                <a:schemeClr val="tx1">
                  <a:lumMod val="75000"/>
                  <a:lumOff val="25000"/>
                </a:schemeClr>
              </a:solidFill>
            </a:endParaRPr>
          </a:p>
          <a:p>
            <a:pPr marL="0" indent="0" fontAlgn="auto">
              <a:buFont typeface="Calibri" panose="020F0502020204030204" pitchFamily="34" charset="0"/>
              <a:buNone/>
              <a:defRPr/>
            </a:pPr>
            <a:endParaRPr lang="en-US" altLang="ja-JP" sz="2400" dirty="0">
              <a:solidFill>
                <a:schemeClr val="tx1">
                  <a:lumMod val="75000"/>
                  <a:lumOff val="25000"/>
                </a:schemeClr>
              </a:solidFill>
            </a:endParaRPr>
          </a:p>
        </p:txBody>
      </p:sp>
      <p:sp>
        <p:nvSpPr>
          <p:cNvPr id="4" name="スライド番号プレースホルダー 3"/>
          <p:cNvSpPr>
            <a:spLocks noGrp="1"/>
          </p:cNvSpPr>
          <p:nvPr>
            <p:ph type="sldNum" sz="quarter" idx="10"/>
          </p:nvPr>
        </p:nvSpPr>
        <p:spPr>
          <a:xfrm>
            <a:off x="7835900" y="6453187"/>
            <a:ext cx="984250" cy="365125"/>
          </a:xfrm>
        </p:spPr>
        <p:txBody>
          <a:bodyPr/>
          <a:lstStyle/>
          <a:p>
            <a:pPr>
              <a:defRPr/>
            </a:pPr>
            <a:r>
              <a:rPr lang="en-US" altLang="ja-JP" sz="1100" dirty="0"/>
              <a:t>53</a:t>
            </a:r>
            <a:endParaRPr lang="ja-JP" altLang="en-US" sz="1100" dirty="0"/>
          </a:p>
        </p:txBody>
      </p:sp>
    </p:spTree>
    <p:extLst>
      <p:ext uri="{BB962C8B-B14F-4D97-AF65-F5344CB8AC3E}">
        <p14:creationId xmlns:p14="http://schemas.microsoft.com/office/powerpoint/2010/main" val="252712823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467544" y="404664"/>
            <a:ext cx="8047037" cy="4536157"/>
          </a:xfrm>
        </p:spPr>
        <p:txBody>
          <a:bodyPr rtlCol="0">
            <a:noAutofit/>
          </a:bodyPr>
          <a:lstStyle/>
          <a:p>
            <a:pPr marL="91440" indent="-91440" fontAlgn="auto">
              <a:lnSpc>
                <a:spcPct val="100000"/>
              </a:lnSpc>
              <a:buFont typeface="Wingdings" panose="05000000000000000000" pitchFamily="2" charset="2"/>
              <a:buChar char="l"/>
              <a:defRPr/>
            </a:pPr>
            <a:r>
              <a:rPr lang="ja-JP" altLang="en-US" sz="2400" dirty="0">
                <a:solidFill>
                  <a:schemeClr val="tx1">
                    <a:lumMod val="75000"/>
                    <a:lumOff val="25000"/>
                  </a:schemeClr>
                </a:solidFill>
              </a:rPr>
              <a:t>高齢者が安全計画づくりに参画していなければならない。</a:t>
            </a:r>
            <a:endParaRPr lang="en-US" altLang="ja-JP" sz="2400" dirty="0">
              <a:solidFill>
                <a:schemeClr val="tx1">
                  <a:lumMod val="75000"/>
                  <a:lumOff val="25000"/>
                </a:schemeClr>
              </a:solidFill>
            </a:endParaRPr>
          </a:p>
          <a:p>
            <a:pPr marL="91440" indent="-91440" fontAlgn="auto">
              <a:lnSpc>
                <a:spcPct val="100000"/>
              </a:lnSpc>
              <a:buFont typeface="Wingdings" panose="05000000000000000000" pitchFamily="2" charset="2"/>
              <a:buChar char="l"/>
              <a:defRPr/>
            </a:pPr>
            <a:r>
              <a:rPr lang="ja-JP" altLang="en-US" sz="2400" dirty="0">
                <a:solidFill>
                  <a:schemeClr val="tx1">
                    <a:lumMod val="75000"/>
                    <a:lumOff val="25000"/>
                  </a:schemeClr>
                </a:solidFill>
              </a:rPr>
              <a:t>高齢者の安全を前提としない「養護者支援」は成立しない</a:t>
            </a:r>
            <a:endParaRPr lang="en-US" altLang="ja-JP" sz="2400" dirty="0">
              <a:solidFill>
                <a:schemeClr val="tx1">
                  <a:lumMod val="75000"/>
                  <a:lumOff val="25000"/>
                </a:schemeClr>
              </a:solidFill>
            </a:endParaRPr>
          </a:p>
          <a:p>
            <a:pPr marL="91440" indent="-91440" fontAlgn="auto">
              <a:lnSpc>
                <a:spcPct val="100000"/>
              </a:lnSpc>
              <a:buFont typeface="Wingdings" panose="05000000000000000000" pitchFamily="2" charset="2"/>
              <a:buChar char="l"/>
              <a:defRPr/>
            </a:pPr>
            <a:r>
              <a:rPr lang="ja-JP" altLang="en-US" sz="2400" dirty="0">
                <a:solidFill>
                  <a:schemeClr val="tx1">
                    <a:lumMod val="75000"/>
                    <a:lumOff val="25000"/>
                  </a:schemeClr>
                </a:solidFill>
              </a:rPr>
              <a:t>「養護者支援」という枠組みが高齢者の安全から焦点が外れるのであれば、もはやそれは「養護者支援」とはいえない。</a:t>
            </a:r>
            <a:endParaRPr lang="en-US" altLang="ja-JP" sz="2400" dirty="0">
              <a:solidFill>
                <a:schemeClr val="tx1">
                  <a:lumMod val="75000"/>
                  <a:lumOff val="25000"/>
                </a:schemeClr>
              </a:solidFill>
            </a:endParaRPr>
          </a:p>
          <a:p>
            <a:pPr marL="91440" indent="-91440" fontAlgn="auto">
              <a:lnSpc>
                <a:spcPct val="100000"/>
              </a:lnSpc>
              <a:buFont typeface="Wingdings" panose="05000000000000000000" pitchFamily="2" charset="2"/>
              <a:buChar char="l"/>
              <a:defRPr/>
            </a:pPr>
            <a:r>
              <a:rPr lang="ja-JP" altLang="en-US" sz="2400" dirty="0">
                <a:solidFill>
                  <a:schemeClr val="tx1">
                    <a:lumMod val="75000"/>
                    <a:lumOff val="25000"/>
                  </a:schemeClr>
                </a:solidFill>
              </a:rPr>
              <a:t>養護者支援とは、「高齢者の安全を守るという目的に向かって、養護者が主体的になり続けることを支援すること」、そして、そのために養護者が考えていく枠組みを提供することで、養護者の＜これからのあり方＞についての選択肢を増やし、対話によって構築された目標に向かって、養護者と協働すること</a:t>
            </a:r>
            <a:endParaRPr lang="en-US" altLang="ja-JP" sz="2400" dirty="0">
              <a:solidFill>
                <a:schemeClr val="tx1">
                  <a:lumMod val="75000"/>
                  <a:lumOff val="25000"/>
                </a:schemeClr>
              </a:solidFill>
            </a:endParaRPr>
          </a:p>
          <a:p>
            <a:pPr marL="0" indent="0" fontAlgn="auto">
              <a:lnSpc>
                <a:spcPct val="100000"/>
              </a:lnSpc>
              <a:buFont typeface="Calibri" panose="020F0502020204030204" pitchFamily="34" charset="0"/>
              <a:buNone/>
              <a:defRPr/>
            </a:pPr>
            <a:endParaRPr lang="en-US" altLang="ja-JP" dirty="0">
              <a:solidFill>
                <a:schemeClr val="tx1">
                  <a:lumMod val="75000"/>
                  <a:lumOff val="25000"/>
                </a:schemeClr>
              </a:solidFill>
            </a:endParaRPr>
          </a:p>
          <a:p>
            <a:pPr marL="0" indent="0" fontAlgn="auto">
              <a:lnSpc>
                <a:spcPct val="100000"/>
              </a:lnSpc>
              <a:buFont typeface="Calibri" panose="020F0502020204030204" pitchFamily="34" charset="0"/>
              <a:buNone/>
              <a:defRPr/>
            </a:pPr>
            <a:r>
              <a:rPr lang="ja-JP" altLang="en-US" dirty="0">
                <a:solidFill>
                  <a:schemeClr val="tx1">
                    <a:lumMod val="75000"/>
                    <a:lumOff val="25000"/>
                  </a:schemeClr>
                </a:solidFill>
              </a:rPr>
              <a:t>参考）</a:t>
            </a:r>
            <a:endParaRPr lang="en-US" altLang="ja-JP" dirty="0">
              <a:solidFill>
                <a:schemeClr val="tx1">
                  <a:lumMod val="75000"/>
                  <a:lumOff val="25000"/>
                </a:schemeClr>
              </a:solidFill>
            </a:endParaRPr>
          </a:p>
          <a:p>
            <a:pPr marL="91440" indent="-91440" fontAlgn="auto">
              <a:lnSpc>
                <a:spcPct val="100000"/>
              </a:lnSpc>
              <a:spcBef>
                <a:spcPts val="0"/>
              </a:spcBef>
              <a:spcAft>
                <a:spcPts val="0"/>
              </a:spcAft>
              <a:buClrTx/>
              <a:buSzTx/>
              <a:buFont typeface="Calibri" panose="020F0502020204030204" pitchFamily="34" charset="0"/>
              <a:buNone/>
              <a:defRPr/>
            </a:pPr>
            <a:r>
              <a:rPr lang="ja-JP" altLang="en-US" dirty="0">
                <a:solidFill>
                  <a:srgbClr val="000000"/>
                </a:solidFill>
              </a:rPr>
              <a:t>「平成</a:t>
            </a:r>
            <a:r>
              <a:rPr lang="en-US" altLang="ja-JP" dirty="0">
                <a:solidFill>
                  <a:srgbClr val="000000"/>
                </a:solidFill>
              </a:rPr>
              <a:t>24</a:t>
            </a:r>
            <a:r>
              <a:rPr lang="ja-JP" altLang="en-US" dirty="0">
                <a:solidFill>
                  <a:srgbClr val="000000"/>
                </a:solidFill>
              </a:rPr>
              <a:t>～</a:t>
            </a:r>
            <a:r>
              <a:rPr lang="en-US" altLang="ja-JP" dirty="0">
                <a:solidFill>
                  <a:srgbClr val="000000"/>
                </a:solidFill>
              </a:rPr>
              <a:t>25</a:t>
            </a:r>
            <a:r>
              <a:rPr lang="ja-JP" altLang="en-US" dirty="0">
                <a:solidFill>
                  <a:srgbClr val="000000"/>
                </a:solidFill>
              </a:rPr>
              <a:t>年度　厚生労働科学研究費補助金（政策科学総合研究事業）　児童相談所における保護者支援のためのプログラム活用ハンドブック」平成</a:t>
            </a:r>
            <a:r>
              <a:rPr lang="en-US" altLang="ja-JP" dirty="0">
                <a:solidFill>
                  <a:srgbClr val="000000"/>
                </a:solidFill>
              </a:rPr>
              <a:t>26</a:t>
            </a:r>
            <a:r>
              <a:rPr lang="ja-JP" altLang="en-US" dirty="0">
                <a:solidFill>
                  <a:srgbClr val="000000"/>
                </a:solidFill>
              </a:rPr>
              <a:t>年</a:t>
            </a:r>
            <a:r>
              <a:rPr lang="en-US" altLang="ja-JP" dirty="0">
                <a:solidFill>
                  <a:srgbClr val="000000"/>
                </a:solidFill>
              </a:rPr>
              <a:t>,3</a:t>
            </a:r>
            <a:r>
              <a:rPr lang="ja-JP" altLang="en-US" dirty="0">
                <a:solidFill>
                  <a:srgbClr val="000000"/>
                </a:solidFill>
              </a:rPr>
              <a:t>月</a:t>
            </a:r>
            <a:r>
              <a:rPr lang="en-US" altLang="ja-JP" dirty="0">
                <a:solidFill>
                  <a:srgbClr val="000000"/>
                </a:solidFill>
              </a:rPr>
              <a:t>,p.17</a:t>
            </a:r>
            <a:r>
              <a:rPr lang="ja-JP" altLang="en-US" dirty="0">
                <a:solidFill>
                  <a:srgbClr val="000000"/>
                </a:solidFill>
              </a:rPr>
              <a:t>～</a:t>
            </a:r>
            <a:r>
              <a:rPr lang="en-US" altLang="ja-JP" dirty="0">
                <a:solidFill>
                  <a:srgbClr val="000000"/>
                </a:solidFill>
              </a:rPr>
              <a:t>23,</a:t>
            </a:r>
            <a:r>
              <a:rPr lang="ja-JP" altLang="en-US" dirty="0">
                <a:solidFill>
                  <a:srgbClr val="000000"/>
                </a:solidFill>
              </a:rPr>
              <a:t>子ども⇒高齢者、家族⇒養護者と改変して紹介</a:t>
            </a:r>
            <a:endParaRPr lang="en-US" altLang="ja-JP" dirty="0">
              <a:solidFill>
                <a:srgbClr val="000000"/>
              </a:solidFill>
            </a:endParaRPr>
          </a:p>
          <a:p>
            <a:pPr marL="91440" indent="-91440" fontAlgn="auto">
              <a:lnSpc>
                <a:spcPct val="100000"/>
              </a:lnSpc>
              <a:defRPr/>
            </a:pPr>
            <a:endParaRPr lang="ja-JP" altLang="en-US" sz="2400" dirty="0">
              <a:solidFill>
                <a:schemeClr val="tx1">
                  <a:lumMod val="75000"/>
                  <a:lumOff val="25000"/>
                </a:schemeClr>
              </a:solidFill>
            </a:endParaRPr>
          </a:p>
        </p:txBody>
      </p:sp>
      <p:sp>
        <p:nvSpPr>
          <p:cNvPr id="2" name="スライド番号プレースホルダー 1"/>
          <p:cNvSpPr>
            <a:spLocks noGrp="1"/>
          </p:cNvSpPr>
          <p:nvPr>
            <p:ph type="sldNum" sz="quarter" idx="10"/>
          </p:nvPr>
        </p:nvSpPr>
        <p:spPr>
          <a:xfrm>
            <a:off x="7812360" y="6453336"/>
            <a:ext cx="984250" cy="365125"/>
          </a:xfrm>
        </p:spPr>
        <p:txBody>
          <a:bodyPr/>
          <a:lstStyle/>
          <a:p>
            <a:pPr>
              <a:defRPr/>
            </a:pPr>
            <a:r>
              <a:rPr lang="en-US" altLang="ja-JP" sz="1100" dirty="0"/>
              <a:t>54</a:t>
            </a:r>
            <a:endParaRPr lang="ja-JP" altLang="en-US" sz="1100" dirty="0"/>
          </a:p>
        </p:txBody>
      </p:sp>
    </p:spTree>
    <p:extLst>
      <p:ext uri="{BB962C8B-B14F-4D97-AF65-F5344CB8AC3E}">
        <p14:creationId xmlns:p14="http://schemas.microsoft.com/office/powerpoint/2010/main" val="56831148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ctr"/>
            <a:r>
              <a:rPr kumimoji="1" lang="ja-JP" altLang="en-US" dirty="0">
                <a:solidFill>
                  <a:srgbClr val="0000FF"/>
                </a:solidFill>
              </a:rPr>
              <a:t>「見守り支援」について</a:t>
            </a:r>
          </a:p>
        </p:txBody>
      </p:sp>
      <p:sp>
        <p:nvSpPr>
          <p:cNvPr id="4" name="コンテンツ プレースホルダー 3"/>
          <p:cNvSpPr>
            <a:spLocks noGrp="1"/>
          </p:cNvSpPr>
          <p:nvPr>
            <p:ph idx="1"/>
          </p:nvPr>
        </p:nvSpPr>
        <p:spPr>
          <a:xfrm>
            <a:off x="822960" y="1844824"/>
            <a:ext cx="7683192" cy="4427943"/>
          </a:xfrm>
        </p:spPr>
        <p:txBody>
          <a:bodyPr>
            <a:normAutofit/>
          </a:bodyPr>
          <a:lstStyle/>
          <a:p>
            <a:pPr>
              <a:lnSpc>
                <a:spcPct val="100000"/>
              </a:lnSpc>
              <a:buFont typeface="Wingdings" panose="05000000000000000000" pitchFamily="2" charset="2"/>
              <a:buChar char="l"/>
            </a:pPr>
            <a:r>
              <a:rPr lang="ja-JP" altLang="en-US" sz="2400" dirty="0"/>
              <a:t>「見守り支援」は、緊急性が低い場合の対応手段。目的を明確にして行うことが求められる。</a:t>
            </a:r>
            <a:endParaRPr lang="en-US" altLang="ja-JP" sz="2400" dirty="0"/>
          </a:p>
          <a:p>
            <a:pPr lvl="1">
              <a:lnSpc>
                <a:spcPct val="100000"/>
              </a:lnSpc>
              <a:buFont typeface="Arial" panose="020B0604020202020204" pitchFamily="34" charset="0"/>
              <a:buChar char="•"/>
            </a:pPr>
            <a:r>
              <a:rPr lang="ja-JP" altLang="en-US" sz="2200" dirty="0"/>
              <a:t>介入のきっかけをつかむための「待機」としての一時的見守り</a:t>
            </a:r>
            <a:endParaRPr lang="en-US" altLang="ja-JP" sz="2200" dirty="0"/>
          </a:p>
          <a:p>
            <a:pPr lvl="2">
              <a:lnSpc>
                <a:spcPct val="100000"/>
              </a:lnSpc>
              <a:buFont typeface="Arial" panose="020B0604020202020204" pitchFamily="34" charset="0"/>
              <a:buChar char="•"/>
            </a:pPr>
            <a:r>
              <a:rPr lang="ja-JP" altLang="en-US" sz="1800" dirty="0"/>
              <a:t>例）被虐待高齢者本人の拒否が激しい場合に、「本人が</a:t>
            </a:r>
            <a:r>
              <a:rPr lang="en-US" altLang="ja-JP" sz="1800" dirty="0"/>
              <a:t>『</a:t>
            </a:r>
            <a:r>
              <a:rPr lang="ja-JP" altLang="en-US" sz="1800" dirty="0"/>
              <a:t>困りごと</a:t>
            </a:r>
            <a:r>
              <a:rPr lang="en-US" altLang="ja-JP" sz="1800" dirty="0"/>
              <a:t>』</a:t>
            </a:r>
            <a:r>
              <a:rPr lang="ja-JP" altLang="en-US" sz="1800" dirty="0"/>
              <a:t>を意識する場面」を「見守り」の中で待ち、それをきっかけにして支援を開始する。</a:t>
            </a:r>
            <a:endParaRPr lang="en-US" altLang="ja-JP" sz="1800" dirty="0"/>
          </a:p>
          <a:p>
            <a:pPr lvl="1">
              <a:lnSpc>
                <a:spcPct val="100000"/>
              </a:lnSpc>
              <a:buFont typeface="Wingdings" panose="05000000000000000000" pitchFamily="2" charset="2"/>
              <a:buChar char="l"/>
            </a:pPr>
            <a:r>
              <a:rPr lang="ja-JP" altLang="en-US" sz="2200" dirty="0"/>
              <a:t>目標を達成するための、最も有効な「支援」としての見守り</a:t>
            </a:r>
            <a:endParaRPr lang="en-US" altLang="ja-JP" sz="2200" dirty="0"/>
          </a:p>
          <a:p>
            <a:pPr lvl="2">
              <a:lnSpc>
                <a:spcPct val="100000"/>
              </a:lnSpc>
              <a:buFont typeface="Arial" panose="020B0604020202020204" pitchFamily="34" charset="0"/>
              <a:buChar char="•"/>
            </a:pPr>
            <a:r>
              <a:rPr lang="ja-JP" altLang="en-US" sz="1800" dirty="0"/>
              <a:t>例）介護負担が「つねる」という虐待を生んでいるような場合、今までの支援者で役割分担をして、介護ストレスを軽減するような関わりを、見守り支援の中で行うことで、虐待の解消を図る。</a:t>
            </a:r>
            <a:endParaRPr lang="en-US" altLang="ja-JP" sz="1800" dirty="0"/>
          </a:p>
          <a:p>
            <a:pPr>
              <a:lnSpc>
                <a:spcPct val="100000"/>
              </a:lnSpc>
              <a:buFont typeface="Wingdings" panose="05000000000000000000" pitchFamily="2" charset="2"/>
              <a:buChar char="l"/>
            </a:pPr>
            <a:r>
              <a:rPr lang="ja-JP" altLang="en-US" sz="2400" dirty="0"/>
              <a:t>モニタリング・評価を行い、虐待の解消が図られない場合には、見守り支援から介入や緊急対応に切り替える</a:t>
            </a:r>
            <a:endParaRPr lang="en-US" altLang="ja-JP" sz="2400" dirty="0"/>
          </a:p>
          <a:p>
            <a:pPr lvl="1">
              <a:lnSpc>
                <a:spcPct val="100000"/>
              </a:lnSpc>
              <a:buFont typeface="Wingdings" panose="05000000000000000000" pitchFamily="2" charset="2"/>
              <a:buChar char="l"/>
            </a:pPr>
            <a:endParaRPr lang="en-US" altLang="ja-JP" sz="2200" dirty="0"/>
          </a:p>
          <a:p>
            <a:pPr>
              <a:lnSpc>
                <a:spcPct val="100000"/>
              </a:lnSpc>
              <a:buFont typeface="Wingdings" panose="05000000000000000000" pitchFamily="2" charset="2"/>
              <a:buChar char="l"/>
            </a:pPr>
            <a:endParaRPr kumimoji="1" lang="ja-JP" altLang="en-US" sz="2400" dirty="0"/>
          </a:p>
        </p:txBody>
      </p:sp>
      <p:sp>
        <p:nvSpPr>
          <p:cNvPr id="2" name="スライド番号プレースホルダー 1"/>
          <p:cNvSpPr>
            <a:spLocks noGrp="1"/>
          </p:cNvSpPr>
          <p:nvPr>
            <p:ph type="sldNum" sz="quarter" idx="12"/>
          </p:nvPr>
        </p:nvSpPr>
        <p:spPr>
          <a:xfrm>
            <a:off x="7874750" y="6388833"/>
            <a:ext cx="984019" cy="365125"/>
          </a:xfrm>
        </p:spPr>
        <p:txBody>
          <a:bodyPr/>
          <a:lstStyle/>
          <a:p>
            <a:pPr>
              <a:defRPr/>
            </a:pPr>
            <a:r>
              <a:rPr lang="en-US" altLang="ja-JP" sz="1100" dirty="0"/>
              <a:t>55</a:t>
            </a:r>
            <a:endParaRPr lang="ja-JP" altLang="en-US" sz="1100" dirty="0"/>
          </a:p>
        </p:txBody>
      </p:sp>
    </p:spTree>
    <p:extLst>
      <p:ext uri="{BB962C8B-B14F-4D97-AF65-F5344CB8AC3E}">
        <p14:creationId xmlns:p14="http://schemas.microsoft.com/office/powerpoint/2010/main" val="3698969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4400" dirty="0">
                <a:solidFill>
                  <a:srgbClr val="0000FF"/>
                </a:solidFill>
              </a:rPr>
              <a:t>「見守り支援」をする場合に　　決めておきたいこと</a:t>
            </a:r>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l"/>
            </a:pPr>
            <a:r>
              <a:rPr kumimoji="1" lang="ja-JP" altLang="en-US" sz="2400" dirty="0"/>
              <a:t>それぞれの関係機関において、以下が分かるようにしておく</a:t>
            </a:r>
            <a:endParaRPr kumimoji="1" lang="en-US" altLang="ja-JP" sz="2400" dirty="0"/>
          </a:p>
          <a:p>
            <a:pPr lvl="1">
              <a:buFont typeface="Wingdings" panose="05000000000000000000" pitchFamily="2" charset="2"/>
              <a:buChar char="l"/>
            </a:pPr>
            <a:endParaRPr lang="en-US" altLang="ja-JP" sz="2400" dirty="0"/>
          </a:p>
          <a:p>
            <a:pPr lvl="1">
              <a:buFont typeface="Arial" panose="020B0604020202020204" pitchFamily="34" charset="0"/>
              <a:buChar char="•"/>
            </a:pPr>
            <a:r>
              <a:rPr lang="ja-JP" altLang="en-US" sz="2400" dirty="0"/>
              <a:t>誰が</a:t>
            </a:r>
            <a:endParaRPr lang="en-US" altLang="ja-JP" sz="2400" dirty="0"/>
          </a:p>
          <a:p>
            <a:pPr lvl="1">
              <a:buFont typeface="Arial" panose="020B0604020202020204" pitchFamily="34" charset="0"/>
              <a:buChar char="•"/>
            </a:pPr>
            <a:r>
              <a:rPr kumimoji="1" lang="ja-JP" altLang="en-US" sz="2400" dirty="0"/>
              <a:t>何を目標に</a:t>
            </a:r>
            <a:endParaRPr kumimoji="1" lang="en-US" altLang="ja-JP" sz="2400" dirty="0"/>
          </a:p>
          <a:p>
            <a:pPr lvl="1">
              <a:buFont typeface="Arial" panose="020B0604020202020204" pitchFamily="34" charset="0"/>
              <a:buChar char="•"/>
            </a:pPr>
            <a:r>
              <a:rPr lang="ja-JP" altLang="en-US" sz="2400" dirty="0"/>
              <a:t>どのように役割分担して</a:t>
            </a:r>
            <a:endParaRPr kumimoji="1" lang="en-US" altLang="ja-JP" sz="2400" dirty="0"/>
          </a:p>
          <a:p>
            <a:pPr lvl="1">
              <a:buFont typeface="Arial" panose="020B0604020202020204" pitchFamily="34" charset="0"/>
              <a:buChar char="•"/>
            </a:pPr>
            <a:r>
              <a:rPr lang="ja-JP" altLang="en-US" sz="2400" dirty="0"/>
              <a:t>何を見守るのか（どのように関わるのか）</a:t>
            </a:r>
            <a:endParaRPr lang="en-US" altLang="ja-JP" sz="2400" dirty="0"/>
          </a:p>
          <a:p>
            <a:pPr lvl="1">
              <a:buFont typeface="Arial" panose="020B0604020202020204" pitchFamily="34" charset="0"/>
              <a:buChar char="•"/>
            </a:pPr>
            <a:r>
              <a:rPr kumimoji="1" lang="ja-JP" altLang="en-US" sz="2400" dirty="0"/>
              <a:t>どのような状態になったら</a:t>
            </a:r>
            <a:endParaRPr kumimoji="1" lang="en-US" altLang="ja-JP" sz="2400" dirty="0"/>
          </a:p>
          <a:p>
            <a:pPr lvl="1">
              <a:buFont typeface="Arial" panose="020B0604020202020204" pitchFamily="34" charset="0"/>
              <a:buChar char="•"/>
            </a:pPr>
            <a:r>
              <a:rPr lang="ja-JP" altLang="en-US" sz="2400" dirty="0"/>
              <a:t>誰に知らせるのか（どう行動するのか）</a:t>
            </a:r>
            <a:endParaRPr lang="en-US" altLang="ja-JP" sz="2400" dirty="0"/>
          </a:p>
          <a:p>
            <a:pPr lvl="1">
              <a:buFont typeface="Arial" panose="020B0604020202020204" pitchFamily="34" charset="0"/>
              <a:buChar char="•"/>
            </a:pPr>
            <a:r>
              <a:rPr kumimoji="1" lang="ja-JP" altLang="en-US" sz="2400" dirty="0"/>
              <a:t>この見守り支援はいつまでか（評価日）</a:t>
            </a:r>
          </a:p>
        </p:txBody>
      </p:sp>
      <p:sp>
        <p:nvSpPr>
          <p:cNvPr id="4" name="スライド番号プレースホルダー 3"/>
          <p:cNvSpPr>
            <a:spLocks noGrp="1"/>
          </p:cNvSpPr>
          <p:nvPr>
            <p:ph type="sldNum" sz="quarter" idx="12"/>
          </p:nvPr>
        </p:nvSpPr>
        <p:spPr>
          <a:xfrm>
            <a:off x="7874750" y="6492875"/>
            <a:ext cx="984019" cy="365125"/>
          </a:xfrm>
        </p:spPr>
        <p:txBody>
          <a:bodyPr/>
          <a:lstStyle/>
          <a:p>
            <a:pPr>
              <a:defRPr/>
            </a:pPr>
            <a:r>
              <a:rPr lang="en-US" altLang="ja-JP" sz="1100" dirty="0"/>
              <a:t>56</a:t>
            </a:r>
            <a:endParaRPr lang="ja-JP" altLang="en-US" sz="1100" dirty="0"/>
          </a:p>
        </p:txBody>
      </p:sp>
    </p:spTree>
    <p:extLst>
      <p:ext uri="{BB962C8B-B14F-4D97-AF65-F5344CB8AC3E}">
        <p14:creationId xmlns:p14="http://schemas.microsoft.com/office/powerpoint/2010/main" val="3931629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1772816"/>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虐待対応の終結の段階</a:t>
            </a:r>
          </a:p>
        </p:txBody>
      </p:sp>
      <p:sp>
        <p:nvSpPr>
          <p:cNvPr id="3" name="スライド番号プレースホルダー 2"/>
          <p:cNvSpPr>
            <a:spLocks noGrp="1"/>
          </p:cNvSpPr>
          <p:nvPr>
            <p:ph type="sldNum" sz="quarter" idx="12"/>
          </p:nvPr>
        </p:nvSpPr>
        <p:spPr>
          <a:xfrm>
            <a:off x="7956376" y="6436518"/>
            <a:ext cx="984019" cy="365125"/>
          </a:xfrm>
        </p:spPr>
        <p:txBody>
          <a:bodyPr/>
          <a:lstStyle/>
          <a:p>
            <a:pPr>
              <a:defRPr/>
            </a:pPr>
            <a:r>
              <a:rPr lang="en-US" altLang="ja-JP" sz="1100" dirty="0"/>
              <a:t>57</a:t>
            </a:r>
            <a:endParaRPr lang="ja-JP" altLang="en-US" sz="1100" dirty="0"/>
          </a:p>
        </p:txBody>
      </p:sp>
    </p:spTree>
    <p:extLst>
      <p:ext uri="{BB962C8B-B14F-4D97-AF65-F5344CB8AC3E}">
        <p14:creationId xmlns:p14="http://schemas.microsoft.com/office/powerpoint/2010/main" val="3071463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lang="ja-JP" altLang="en-US" sz="4000" dirty="0"/>
              <a:t>終結の判断のポイント</a:t>
            </a:r>
            <a:endParaRPr kumimoji="1" lang="ja-JP" altLang="en-US" sz="4000" dirty="0"/>
          </a:p>
        </p:txBody>
      </p:sp>
      <p:sp>
        <p:nvSpPr>
          <p:cNvPr id="4" name="コンテンツ プレースホルダー 3"/>
          <p:cNvSpPr>
            <a:spLocks noGrp="1"/>
          </p:cNvSpPr>
          <p:nvPr>
            <p:ph idx="1"/>
          </p:nvPr>
        </p:nvSpPr>
        <p:spPr/>
        <p:txBody>
          <a:bodyPr>
            <a:normAutofit/>
          </a:bodyPr>
          <a:lstStyle/>
          <a:p>
            <a:pPr>
              <a:buFont typeface="Wingdings" panose="05000000000000000000" pitchFamily="2" charset="2"/>
              <a:buChar char="n"/>
            </a:pPr>
            <a:r>
              <a:rPr lang="ja-JP" altLang="en-US" sz="2800" dirty="0">
                <a:latin typeface="ＭＳ Ｐゴシック" panose="020B0600070205080204" pitchFamily="50" charset="-128"/>
              </a:rPr>
              <a:t>虐待対応が終結したのちも、必要に応じて、包括的・継続的ケアマネジメント支援業務や権利擁護業務を行う</a:t>
            </a:r>
            <a:endParaRPr lang="en-US" altLang="ja-JP" sz="2800" dirty="0">
              <a:latin typeface="ＭＳ Ｐゴシック" panose="020B0600070205080204" pitchFamily="50" charset="-128"/>
            </a:endParaRPr>
          </a:p>
          <a:p>
            <a:pPr>
              <a:buFont typeface="Wingdings" panose="05000000000000000000" pitchFamily="2" charset="2"/>
              <a:buChar char="n"/>
            </a:pPr>
            <a:r>
              <a:rPr lang="ja-JP" altLang="en-US" sz="2800" dirty="0">
                <a:latin typeface="ＭＳ Ｐゴシック" panose="020B0600070205080204" pitchFamily="50" charset="-128"/>
              </a:rPr>
              <a:t>この場合も、最終的にはこれらの業務の終結を目指す</a:t>
            </a:r>
          </a:p>
          <a:p>
            <a:pPr>
              <a:buFont typeface="Wingdings" panose="05000000000000000000" pitchFamily="2" charset="2"/>
              <a:buChar char="n"/>
            </a:pPr>
            <a:endParaRPr kumimoji="1" lang="ja-JP" altLang="en-US" sz="2800" dirty="0"/>
          </a:p>
        </p:txBody>
      </p:sp>
      <p:sp>
        <p:nvSpPr>
          <p:cNvPr id="5" name="角丸四角形 4"/>
          <p:cNvSpPr/>
          <p:nvPr/>
        </p:nvSpPr>
        <p:spPr>
          <a:xfrm>
            <a:off x="467543" y="4008993"/>
            <a:ext cx="8327849" cy="21679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虐待対応の終結は</a:t>
            </a:r>
            <a:r>
              <a:rPr kumimoji="1" lang="ja-JP" altLang="en-US" sz="2800" b="0" i="0" u="none" strike="noStrike" kern="1200" cap="none" spc="0" normalizeH="0" baseline="0" noProof="0" dirty="0">
                <a:ln>
                  <a:noFill/>
                </a:ln>
                <a:solidFill>
                  <a:srgbClr val="0000FF"/>
                </a:solidFill>
                <a:effectLst/>
                <a:uLnTx/>
                <a:uFillTx/>
                <a:latin typeface="ＭＳ ゴシック" panose="020B0609070205080204" pitchFamily="49" charset="-128"/>
                <a:ea typeface="ＭＳ ゴシック" panose="020B0609070205080204" pitchFamily="49" charset="-128"/>
                <a:cs typeface="+mn-cs"/>
              </a:rPr>
              <a:t>「虐待の発生要因の軽減等により高齢者の安全が確認できる項目が増え、高齢者の安全の確保が継続され、高齢者が安心して生活を送れている状態を確認すること」</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が必要</a:t>
            </a:r>
            <a:endPar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（厚生労働省マニュアル（</a:t>
            </a:r>
            <a:r>
              <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R5</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ｐ</a:t>
            </a:r>
            <a:r>
              <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86</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6" name="角丸四角形 5"/>
          <p:cNvSpPr/>
          <p:nvPr/>
        </p:nvSpPr>
        <p:spPr>
          <a:xfrm>
            <a:off x="6130506" y="102265"/>
            <a:ext cx="2664887" cy="342062"/>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.45-46</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7" name="スライド番号プレースホルダー 4">
            <a:extLst>
              <a:ext uri="{FF2B5EF4-FFF2-40B4-BE49-F238E27FC236}">
                <a16:creationId xmlns:a16="http://schemas.microsoft.com/office/drawing/2014/main" id="{7498F6F4-2025-4A44-B5D4-2B9E6DD9635D}"/>
              </a:ext>
            </a:extLst>
          </p:cNvPr>
          <p:cNvSpPr txBox="1">
            <a:spLocks/>
          </p:cNvSpPr>
          <p:nvPr/>
        </p:nvSpPr>
        <p:spPr>
          <a:xfrm>
            <a:off x="6732240" y="6432701"/>
            <a:ext cx="20574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1975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lang="ja-JP" altLang="en-US" sz="4000" dirty="0"/>
              <a:t>家族関係の再構築</a:t>
            </a:r>
            <a:endParaRPr kumimoji="1" lang="ja-JP" altLang="en-US" sz="4000" dirty="0"/>
          </a:p>
        </p:txBody>
      </p:sp>
      <p:sp>
        <p:nvSpPr>
          <p:cNvPr id="5" name="コンテンツ プレースホルダ 8"/>
          <p:cNvSpPr>
            <a:spLocks noGrp="1"/>
          </p:cNvSpPr>
          <p:nvPr>
            <p:ph idx="1"/>
          </p:nvPr>
        </p:nvSpPr>
        <p:spPr>
          <a:xfrm>
            <a:off x="899591" y="1844824"/>
            <a:ext cx="7467169" cy="4114527"/>
          </a:xfrm>
        </p:spPr>
        <p:txBody>
          <a:bodyPr>
            <a:noAutofit/>
          </a:bodyPr>
          <a:lstStyle/>
          <a:p>
            <a:pPr>
              <a:lnSpc>
                <a:spcPct val="120000"/>
              </a:lnSpc>
              <a:defRPr/>
            </a:pPr>
            <a:r>
              <a:rPr lang="ja-JP" altLang="en-US" dirty="0">
                <a:latin typeface="+mj-ea"/>
                <a:ea typeface="+mj-ea"/>
              </a:rPr>
              <a:t>未成年の子どもにとっての家族（成長に必要な人）と、高齢者にとっての家族（成人同士の関係）は、意味合いが違う。</a:t>
            </a:r>
            <a:endParaRPr lang="en-US" altLang="ja-JP" dirty="0">
              <a:latin typeface="+mj-ea"/>
              <a:ea typeface="+mj-ea"/>
            </a:endParaRPr>
          </a:p>
          <a:p>
            <a:pPr lvl="1">
              <a:lnSpc>
                <a:spcPct val="120000"/>
              </a:lnSpc>
              <a:defRPr/>
            </a:pPr>
            <a:r>
              <a:rPr lang="ja-JP" altLang="en-US" sz="2000" dirty="0">
                <a:latin typeface="+mj-ea"/>
                <a:ea typeface="+mj-ea"/>
              </a:rPr>
              <a:t>高齢者が家族と暮らしたいと思っているかどうか、から出発する支援をしなければならない。一緒に暮らすのが良いことかどうかは、本人が決めること。</a:t>
            </a:r>
            <a:endParaRPr lang="en-US" altLang="ja-JP" sz="2000" dirty="0">
              <a:latin typeface="+mj-ea"/>
              <a:ea typeface="+mj-ea"/>
            </a:endParaRPr>
          </a:p>
          <a:p>
            <a:pPr lvl="1">
              <a:lnSpc>
                <a:spcPct val="120000"/>
              </a:lnSpc>
              <a:defRPr/>
            </a:pPr>
            <a:r>
              <a:rPr lang="ja-JP" altLang="en-US" sz="2000" dirty="0">
                <a:latin typeface="+mj-ea"/>
                <a:ea typeface="+mj-ea"/>
              </a:rPr>
              <a:t>さらに、本人の意向だけで一緒に暮らせるわけではなく、家族の意向や事情もある。</a:t>
            </a:r>
            <a:endParaRPr lang="en-US" altLang="ja-JP" sz="2000" dirty="0">
              <a:latin typeface="+mj-ea"/>
              <a:ea typeface="+mj-ea"/>
            </a:endParaRPr>
          </a:p>
          <a:p>
            <a:pPr lvl="1">
              <a:lnSpc>
                <a:spcPct val="120000"/>
              </a:lnSpc>
              <a:defRPr/>
            </a:pPr>
            <a:r>
              <a:rPr lang="ja-JP" altLang="en-US" sz="2000" dirty="0">
                <a:latin typeface="+mj-ea"/>
                <a:ea typeface="+mj-ea"/>
              </a:rPr>
              <a:t>それぞれが一緒に暮らしたいと思っていても、一緒に暮らすと虐待が生じてしまうというパターンから抜け出せないこともある。</a:t>
            </a:r>
            <a:endParaRPr lang="en-US" altLang="ja-JP" sz="2000" dirty="0">
              <a:latin typeface="+mj-ea"/>
              <a:ea typeface="+mj-ea"/>
            </a:endParaRPr>
          </a:p>
          <a:p>
            <a:pPr lvl="1">
              <a:lnSpc>
                <a:spcPct val="120000"/>
              </a:lnSpc>
              <a:defRPr/>
            </a:pPr>
            <a:r>
              <a:rPr lang="ja-JP" altLang="en-US" sz="2000" u="sng" dirty="0">
                <a:latin typeface="+mj-ea"/>
                <a:ea typeface="+mj-ea"/>
              </a:rPr>
              <a:t>家族関係の再構築は、同居でなければできないというものではない</a:t>
            </a:r>
            <a:r>
              <a:rPr lang="ja-JP" altLang="en-US" sz="2000" dirty="0">
                <a:latin typeface="+mj-ea"/>
                <a:ea typeface="+mj-ea"/>
              </a:rPr>
              <a:t>。必ず目指されなければならない目標でもない。</a:t>
            </a:r>
            <a:endParaRPr lang="en-US" altLang="ja-JP" sz="2000" dirty="0">
              <a:latin typeface="+mj-ea"/>
              <a:ea typeface="+mj-ea"/>
            </a:endParaRPr>
          </a:p>
        </p:txBody>
      </p:sp>
      <p:sp>
        <p:nvSpPr>
          <p:cNvPr id="2" name="スライド番号プレースホルダー 1"/>
          <p:cNvSpPr>
            <a:spLocks noGrp="1"/>
          </p:cNvSpPr>
          <p:nvPr>
            <p:ph type="sldNum" sz="quarter" idx="12"/>
          </p:nvPr>
        </p:nvSpPr>
        <p:spPr/>
        <p:txBody>
          <a:bodyPr/>
          <a:lstStyle/>
          <a:p>
            <a:pPr>
              <a:defRPr/>
            </a:pPr>
            <a:r>
              <a:rPr lang="en-US" altLang="ja-JP" dirty="0"/>
              <a:t>59</a:t>
            </a:r>
            <a:endParaRPr lang="ja-JP" altLang="en-US" dirty="0"/>
          </a:p>
        </p:txBody>
      </p:sp>
      <p:sp>
        <p:nvSpPr>
          <p:cNvPr id="7" name="テキスト ボックス 6"/>
          <p:cNvSpPr txBox="1"/>
          <p:nvPr/>
        </p:nvSpPr>
        <p:spPr>
          <a:xfrm>
            <a:off x="827584" y="548680"/>
            <a:ext cx="2664296" cy="461665"/>
          </a:xfrm>
          <a:prstGeom prst="rect">
            <a:avLst/>
          </a:prstGeom>
          <a:noFill/>
        </p:spPr>
        <p:txBody>
          <a:bodyPr wrap="square" rtlCol="0">
            <a:spAutoFit/>
          </a:bodyPr>
          <a:lstStyle/>
          <a:p>
            <a:r>
              <a:rPr lang="ja-JP" altLang="en-US" sz="2400" b="1" dirty="0">
                <a:solidFill>
                  <a:srgbClr val="FF0000"/>
                </a:solidFill>
              </a:rPr>
              <a:t>再度！</a:t>
            </a:r>
            <a:endParaRPr kumimoji="1" lang="ja-JP" altLang="en-US" sz="2400" b="1" dirty="0">
              <a:solidFill>
                <a:srgbClr val="FF0000"/>
              </a:solidFill>
            </a:endParaRPr>
          </a:p>
        </p:txBody>
      </p:sp>
    </p:spTree>
    <p:extLst>
      <p:ext uri="{BB962C8B-B14F-4D97-AF65-F5344CB8AC3E}">
        <p14:creationId xmlns:p14="http://schemas.microsoft.com/office/powerpoint/2010/main" val="252834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title"/>
          </p:nvPr>
        </p:nvSpPr>
        <p:spPr>
          <a:xfrm>
            <a:off x="459685" y="-9055"/>
            <a:ext cx="8229600" cy="1143000"/>
          </a:xfrm>
        </p:spPr>
        <p:txBody>
          <a:bodyPr>
            <a:normAutofit fontScale="90000"/>
          </a:bodyPr>
          <a:lstStyle/>
          <a:p>
            <a:pPr algn="ctr"/>
            <a:r>
              <a:rPr lang="ja-JP" altLang="en-US" sz="4000" dirty="0"/>
              <a:t>コアメンバー会議で</a:t>
            </a:r>
            <a:r>
              <a:rPr lang="ja-JP" altLang="en-US" sz="4000" dirty="0">
                <a:solidFill>
                  <a:srgbClr val="0000FF"/>
                </a:solidFill>
              </a:rPr>
              <a:t>協議・決定</a:t>
            </a:r>
            <a:r>
              <a:rPr lang="ja-JP" altLang="en-US" sz="4000" dirty="0"/>
              <a:t>する内容</a:t>
            </a:r>
          </a:p>
        </p:txBody>
      </p:sp>
      <p:sp>
        <p:nvSpPr>
          <p:cNvPr id="2" name="スライド番号プレースホルダー 1">
            <a:extLst>
              <a:ext uri="{FF2B5EF4-FFF2-40B4-BE49-F238E27FC236}">
                <a16:creationId xmlns:a16="http://schemas.microsoft.com/office/drawing/2014/main" id="{467324D8-5549-4B3D-B039-11FE3CE8D59C}"/>
              </a:ext>
            </a:extLst>
          </p:cNvPr>
          <p:cNvSpPr>
            <a:spLocks noGrp="1"/>
          </p:cNvSpPr>
          <p:nvPr>
            <p:ph type="sldNum" sz="quarter" idx="4294967295"/>
          </p:nvPr>
        </p:nvSpPr>
        <p:spPr>
          <a:xfrm>
            <a:off x="8651875" y="6381328"/>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a:t>
            </a:r>
            <a:endPar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23555" name="コンテンツ プレースホルダ 2"/>
          <p:cNvSpPr>
            <a:spLocks noGrp="1"/>
          </p:cNvSpPr>
          <p:nvPr>
            <p:ph idx="4294967295"/>
          </p:nvPr>
        </p:nvSpPr>
        <p:spPr>
          <a:xfrm>
            <a:off x="484837" y="980728"/>
            <a:ext cx="8363272" cy="6048672"/>
          </a:xfrm>
        </p:spPr>
        <p:txBody>
          <a:bodyPr>
            <a:normAutofit fontScale="85000" lnSpcReduction="20000"/>
          </a:bodyPr>
          <a:lstStyle/>
          <a:p>
            <a:pPr>
              <a:buFont typeface="Wingdings" panose="05000000000000000000" pitchFamily="2" charset="2"/>
              <a:buChar char="n"/>
              <a:defRPr/>
            </a:pPr>
            <a:r>
              <a:rPr lang="ja-JP" altLang="en-US" sz="2800" dirty="0">
                <a:solidFill>
                  <a:srgbClr val="0000FF"/>
                </a:solidFill>
              </a:rPr>
              <a:t>高齢者虐待の有無の判断</a:t>
            </a:r>
            <a:endParaRPr lang="en-US" altLang="ja-JP" sz="2800" dirty="0">
              <a:solidFill>
                <a:srgbClr val="0000FF"/>
              </a:solidFill>
            </a:endParaRPr>
          </a:p>
          <a:p>
            <a:pPr marL="457200" lvl="1" indent="0">
              <a:lnSpc>
                <a:spcPct val="110000"/>
              </a:lnSpc>
              <a:buNone/>
              <a:defRPr/>
            </a:pPr>
            <a:r>
              <a:rPr lang="ja-JP" altLang="en-US" sz="2400" dirty="0"/>
              <a:t>初回コアメンバー会議で有無が完全に判断されない場合もあるが、「虐待ではない・虐待は無くなった」ことが確認されない限り、虐待対応は継続する</a:t>
            </a:r>
            <a:endParaRPr lang="en-US" altLang="ja-JP" sz="2400" dirty="0"/>
          </a:p>
          <a:p>
            <a:pPr lvl="1">
              <a:lnSpc>
                <a:spcPct val="110000"/>
              </a:lnSpc>
              <a:defRPr/>
            </a:pPr>
            <a:r>
              <a:rPr lang="ja-JP" altLang="en-US" sz="2400" dirty="0"/>
              <a:t>「疑いあり」「不明」をそのままにせずに事実確認を継続</a:t>
            </a:r>
          </a:p>
          <a:p>
            <a:pPr lvl="1">
              <a:lnSpc>
                <a:spcPct val="110000"/>
              </a:lnSpc>
              <a:defRPr/>
            </a:pPr>
            <a:endParaRPr lang="en-US" altLang="ja-JP" sz="2400" dirty="0"/>
          </a:p>
          <a:p>
            <a:pPr>
              <a:buFont typeface="Wingdings" panose="05000000000000000000" pitchFamily="2" charset="2"/>
              <a:buChar char="n"/>
              <a:defRPr/>
            </a:pPr>
            <a:r>
              <a:rPr lang="ja-JP" altLang="en-US" sz="2800" dirty="0">
                <a:solidFill>
                  <a:srgbClr val="0000FF"/>
                </a:solidFill>
              </a:rPr>
              <a:t>緊急性の判断</a:t>
            </a:r>
            <a:endParaRPr lang="en-US" altLang="ja-JP" sz="2400" dirty="0">
              <a:solidFill>
                <a:srgbClr val="0000FF"/>
              </a:solidFill>
            </a:endParaRPr>
          </a:p>
          <a:p>
            <a:pPr marL="457200" lvl="1" indent="0">
              <a:lnSpc>
                <a:spcPct val="110000"/>
              </a:lnSpc>
              <a:buNone/>
              <a:defRPr/>
            </a:pPr>
            <a:r>
              <a:rPr lang="ja-JP" altLang="en-US" sz="2400" dirty="0"/>
              <a:t>どのような緊急対応を要する状況で、それに対して権限行使の必要性があるか否か、今すぐに対応しなければならないことは何かについて判断する</a:t>
            </a:r>
            <a:endParaRPr lang="en-US" altLang="ja-JP" sz="2400" dirty="0"/>
          </a:p>
          <a:p>
            <a:pPr lvl="1">
              <a:lnSpc>
                <a:spcPct val="110000"/>
              </a:lnSpc>
              <a:defRPr/>
            </a:pPr>
            <a:r>
              <a:rPr lang="ja-JP" altLang="en-US" sz="2400" dirty="0"/>
              <a:t>高齢者の安全・安心の確保が目的</a:t>
            </a:r>
            <a:endParaRPr lang="en-US" altLang="ja-JP" sz="2400" dirty="0"/>
          </a:p>
          <a:p>
            <a:pPr>
              <a:lnSpc>
                <a:spcPct val="110000"/>
              </a:lnSpc>
              <a:buFont typeface="Wingdings" panose="05000000000000000000" pitchFamily="2" charset="2"/>
              <a:buChar char="n"/>
              <a:defRPr/>
            </a:pPr>
            <a:r>
              <a:rPr lang="ja-JP" altLang="en-US" sz="2800" dirty="0">
                <a:solidFill>
                  <a:srgbClr val="0000FF"/>
                </a:solidFill>
              </a:rPr>
              <a:t>深刻度の検討</a:t>
            </a:r>
            <a:endParaRPr lang="en-US" altLang="ja-JP" sz="2800" dirty="0">
              <a:solidFill>
                <a:srgbClr val="0000FF"/>
              </a:solidFill>
            </a:endParaRPr>
          </a:p>
          <a:p>
            <a:pPr>
              <a:buFont typeface="Wingdings" panose="05000000000000000000" pitchFamily="2" charset="2"/>
              <a:buChar char="n"/>
              <a:defRPr/>
            </a:pPr>
            <a:r>
              <a:rPr lang="ja-JP" altLang="en-US" sz="2800" dirty="0">
                <a:solidFill>
                  <a:srgbClr val="0000FF"/>
                </a:solidFill>
              </a:rPr>
              <a:t>今後の対応方針の決定</a:t>
            </a:r>
            <a:endParaRPr lang="en-US" altLang="ja-JP" sz="2800" dirty="0">
              <a:solidFill>
                <a:srgbClr val="0000FF"/>
              </a:solidFill>
            </a:endParaRPr>
          </a:p>
          <a:p>
            <a:pPr lvl="1">
              <a:lnSpc>
                <a:spcPct val="120000"/>
              </a:lnSpc>
              <a:defRPr/>
            </a:pPr>
            <a:r>
              <a:rPr lang="ja-JP" altLang="en-US" sz="2400" dirty="0"/>
              <a:t>今の時点（限定された情報量ではあっても）でのアセスメントを要約し、多面的に状況分析・多方面からの支援がなされる対応方針や支援者の役割分担や手順を決定する</a:t>
            </a:r>
            <a:endParaRPr lang="en-US" altLang="ja-JP" sz="2400" dirty="0"/>
          </a:p>
          <a:p>
            <a:pPr lvl="1">
              <a:lnSpc>
                <a:spcPct val="120000"/>
              </a:lnSpc>
              <a:defRPr/>
            </a:pPr>
            <a:r>
              <a:rPr lang="ja-JP" altLang="en-US" sz="2400" dirty="0"/>
              <a:t>初動期には、情報が不足しているため、さらに集めるべき情報を決定することも多い</a:t>
            </a:r>
            <a:endParaRPr lang="en-US" altLang="ja-JP" sz="2400" b="1" dirty="0"/>
          </a:p>
        </p:txBody>
      </p:sp>
      <p:sp>
        <p:nvSpPr>
          <p:cNvPr id="3" name="円形吹き出し 2">
            <a:extLst>
              <a:ext uri="{FF2B5EF4-FFF2-40B4-BE49-F238E27FC236}">
                <a16:creationId xmlns:a16="http://schemas.microsoft.com/office/drawing/2014/main" id="{F9867677-043D-8540-01BF-A9CF6EA86F66}"/>
              </a:ext>
            </a:extLst>
          </p:cNvPr>
          <p:cNvSpPr/>
          <p:nvPr/>
        </p:nvSpPr>
        <p:spPr>
          <a:xfrm>
            <a:off x="5004048" y="4581128"/>
            <a:ext cx="3951204" cy="576064"/>
          </a:xfrm>
          <a:prstGeom prst="wedgeEllipseCallout">
            <a:avLst>
              <a:gd name="adj1" fmla="val -65505"/>
              <a:gd name="adj2" fmla="val 668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家族状況を全体的に把握</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できる情報収集を意識</a:t>
            </a:r>
          </a:p>
        </p:txBody>
      </p:sp>
      <p:sp>
        <p:nvSpPr>
          <p:cNvPr id="6" name="テキスト ボックス 5"/>
          <p:cNvSpPr txBox="1"/>
          <p:nvPr/>
        </p:nvSpPr>
        <p:spPr>
          <a:xfrm>
            <a:off x="107504" y="24171"/>
            <a:ext cx="2664296" cy="461665"/>
          </a:xfrm>
          <a:prstGeom prst="rect">
            <a:avLst/>
          </a:prstGeom>
          <a:noFill/>
        </p:spPr>
        <p:txBody>
          <a:bodyPr wrap="square" rtlCol="0">
            <a:spAutoFit/>
          </a:bodyPr>
          <a:lstStyle/>
          <a:p>
            <a:r>
              <a:rPr lang="ja-JP" altLang="en-US" sz="2400" b="1" dirty="0">
                <a:solidFill>
                  <a:srgbClr val="FF0000"/>
                </a:solidFill>
              </a:rPr>
              <a:t>再度！</a:t>
            </a:r>
            <a:endParaRPr kumimoji="1" lang="ja-JP" altLang="en-US" sz="2400" b="1" dirty="0">
              <a:solidFill>
                <a:srgbClr val="FF0000"/>
              </a:solidFill>
            </a:endParaRPr>
          </a:p>
        </p:txBody>
      </p:sp>
    </p:spTree>
    <p:extLst>
      <p:ext uri="{BB962C8B-B14F-4D97-AF65-F5344CB8AC3E}">
        <p14:creationId xmlns:p14="http://schemas.microsoft.com/office/powerpoint/2010/main" val="186779942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solidFill>
                  <a:srgbClr val="0000FF"/>
                </a:solidFill>
              </a:rPr>
              <a:t>終結を目指す必要性</a:t>
            </a:r>
          </a:p>
        </p:txBody>
      </p:sp>
      <p:sp>
        <p:nvSpPr>
          <p:cNvPr id="3" name="コンテンツ プレースホルダー 2"/>
          <p:cNvSpPr>
            <a:spLocks noGrp="1"/>
          </p:cNvSpPr>
          <p:nvPr>
            <p:ph idx="1"/>
          </p:nvPr>
        </p:nvSpPr>
        <p:spPr/>
        <p:txBody>
          <a:bodyPr>
            <a:normAutofit/>
          </a:bodyPr>
          <a:lstStyle/>
          <a:p>
            <a:pPr>
              <a:lnSpc>
                <a:spcPct val="100000"/>
              </a:lnSpc>
              <a:buFont typeface="Wingdings" panose="05000000000000000000" pitchFamily="2" charset="2"/>
              <a:buChar char="l"/>
            </a:pPr>
            <a:r>
              <a:rPr kumimoji="1" lang="ja-JP" altLang="en-US" sz="2400" dirty="0"/>
              <a:t>虐待対応を継続しているということは、高齢者の権利侵害</a:t>
            </a:r>
            <a:r>
              <a:rPr lang="ja-JP" altLang="en-US" sz="2400" dirty="0"/>
              <a:t>が</a:t>
            </a:r>
            <a:r>
              <a:rPr kumimoji="1" lang="ja-JP" altLang="en-US" sz="2400" dirty="0"/>
              <a:t>継続しているということ</a:t>
            </a:r>
            <a:endParaRPr kumimoji="1" lang="en-US" altLang="ja-JP" sz="2400" dirty="0"/>
          </a:p>
          <a:p>
            <a:pPr>
              <a:lnSpc>
                <a:spcPct val="100000"/>
              </a:lnSpc>
              <a:buFont typeface="Wingdings" panose="05000000000000000000" pitchFamily="2" charset="2"/>
              <a:buChar char="l"/>
            </a:pPr>
            <a:r>
              <a:rPr lang="ja-JP" altLang="en-US" sz="2400" u="sng" dirty="0">
                <a:solidFill>
                  <a:srgbClr val="FF0000"/>
                </a:solidFill>
              </a:rPr>
              <a:t>終結を目指すのが基本</a:t>
            </a:r>
            <a:endParaRPr lang="en-US" altLang="ja-JP" sz="2400" u="sng" dirty="0">
              <a:solidFill>
                <a:srgbClr val="FF0000"/>
              </a:solidFill>
            </a:endParaRPr>
          </a:p>
          <a:p>
            <a:pPr>
              <a:lnSpc>
                <a:spcPct val="100000"/>
              </a:lnSpc>
              <a:buFont typeface="Wingdings" panose="05000000000000000000" pitchFamily="2" charset="2"/>
              <a:buChar char="l"/>
            </a:pPr>
            <a:r>
              <a:rPr lang="ja-JP" altLang="en-US" sz="2400" dirty="0">
                <a:solidFill>
                  <a:schemeClr val="tx1"/>
                </a:solidFill>
              </a:rPr>
              <a:t>集中的に対応・支援を行い、虐待対応を終結させていくことで、次の虐待対応に備えられる</a:t>
            </a:r>
            <a:endParaRPr lang="en-US" altLang="ja-JP" sz="2400" dirty="0">
              <a:solidFill>
                <a:schemeClr val="tx1"/>
              </a:solidFill>
            </a:endParaRPr>
          </a:p>
          <a:p>
            <a:pPr>
              <a:lnSpc>
                <a:spcPct val="100000"/>
              </a:lnSpc>
              <a:buFont typeface="Wingdings" panose="05000000000000000000" pitchFamily="2" charset="2"/>
              <a:buChar char="l"/>
            </a:pPr>
            <a:r>
              <a:rPr kumimoji="1" lang="ja-JP" altLang="en-US" sz="2400" u="sng" dirty="0">
                <a:solidFill>
                  <a:srgbClr val="FF0000"/>
                </a:solidFill>
              </a:rPr>
              <a:t>本人への支援、養護者への支援を関係機関につないでいく</a:t>
            </a:r>
            <a:r>
              <a:rPr kumimoji="1" lang="ja-JP" altLang="en-US" sz="2400" dirty="0">
                <a:solidFill>
                  <a:schemeClr val="tx1"/>
                </a:solidFill>
              </a:rPr>
              <a:t>こと、つなげる体制をとっていくことがポイントとなる</a:t>
            </a:r>
            <a:endParaRPr kumimoji="1" lang="en-US" altLang="ja-JP" sz="2400" dirty="0">
              <a:solidFill>
                <a:schemeClr val="tx1"/>
              </a:solidFill>
            </a:endParaRPr>
          </a:p>
          <a:p>
            <a:pPr marL="201168" lvl="1" indent="0">
              <a:lnSpc>
                <a:spcPct val="100000"/>
              </a:lnSpc>
              <a:buNone/>
            </a:pPr>
            <a:endParaRPr kumimoji="1" lang="en-US" altLang="ja-JP" sz="2200"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r>
              <a:rPr lang="en-US" altLang="ja-JP" dirty="0"/>
              <a:t>60</a:t>
            </a:r>
            <a:endParaRPr lang="ja-JP" altLang="en-US" dirty="0"/>
          </a:p>
        </p:txBody>
      </p:sp>
    </p:spTree>
    <p:extLst>
      <p:ext uri="{BB962C8B-B14F-4D97-AF65-F5344CB8AC3E}">
        <p14:creationId xmlns:p14="http://schemas.microsoft.com/office/powerpoint/2010/main" val="224467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100" y="263526"/>
            <a:ext cx="7543800" cy="1450757"/>
          </a:xfrm>
        </p:spPr>
        <p:txBody>
          <a:bodyPr>
            <a:normAutofit/>
          </a:bodyPr>
          <a:lstStyle/>
          <a:p>
            <a:pPr algn="ctr"/>
            <a:r>
              <a:rPr kumimoji="1" lang="ja-JP" altLang="en-US" sz="3600" dirty="0">
                <a:solidFill>
                  <a:srgbClr val="0000FF"/>
                </a:solidFill>
              </a:rPr>
              <a:t>連携できると思われる関係機関</a:t>
            </a:r>
          </a:p>
        </p:txBody>
      </p:sp>
      <p:sp>
        <p:nvSpPr>
          <p:cNvPr id="5" name="コンテンツ プレースホルダー 4"/>
          <p:cNvSpPr>
            <a:spLocks noGrp="1"/>
          </p:cNvSpPr>
          <p:nvPr>
            <p:ph sz="half" idx="1"/>
          </p:nvPr>
        </p:nvSpPr>
        <p:spPr>
          <a:xfrm>
            <a:off x="822960" y="1845734"/>
            <a:ext cx="3703320" cy="4439510"/>
          </a:xfrm>
        </p:spPr>
        <p:txBody>
          <a:bodyPr>
            <a:normAutofit fontScale="77500" lnSpcReduction="20000"/>
          </a:bodyPr>
          <a:lstStyle/>
          <a:p>
            <a:pPr>
              <a:buFont typeface="Arial" panose="020B0604020202020204" pitchFamily="34" charset="0"/>
              <a:buChar char="•"/>
            </a:pPr>
            <a:r>
              <a:rPr kumimoji="1" lang="ja-JP" altLang="en-US" dirty="0"/>
              <a:t>保健所・保健センター</a:t>
            </a:r>
            <a:endParaRPr kumimoji="1" lang="en-US" altLang="ja-JP" dirty="0"/>
          </a:p>
          <a:p>
            <a:pPr>
              <a:buFont typeface="Arial" panose="020B0604020202020204" pitchFamily="34" charset="0"/>
              <a:buChar char="•"/>
            </a:pPr>
            <a:r>
              <a:rPr lang="ja-JP" altLang="en-US" dirty="0"/>
              <a:t>配偶者暴力相談支援センター（東京ウィメンズプラザ、東京女性相談センター）</a:t>
            </a:r>
            <a:endParaRPr lang="en-US" altLang="ja-JP" dirty="0"/>
          </a:p>
          <a:p>
            <a:pPr>
              <a:buFont typeface="Arial" panose="020B0604020202020204" pitchFamily="34" charset="0"/>
              <a:buChar char="•"/>
            </a:pPr>
            <a:r>
              <a:rPr kumimoji="1" lang="ja-JP" altLang="en-US" dirty="0"/>
              <a:t>発達障害者支援センター</a:t>
            </a:r>
            <a:endParaRPr kumimoji="1" lang="en-US" altLang="ja-JP" dirty="0"/>
          </a:p>
          <a:p>
            <a:pPr marL="0" indent="0">
              <a:buNone/>
            </a:pPr>
            <a:r>
              <a:rPr lang="ja-JP" altLang="en-US" dirty="0"/>
              <a:t>　　</a:t>
            </a:r>
            <a:r>
              <a:rPr kumimoji="1" lang="ja-JP" altLang="en-US" dirty="0"/>
              <a:t>（</a:t>
            </a:r>
            <a:r>
              <a:rPr kumimoji="1" lang="en-US" altLang="ja-JP" dirty="0"/>
              <a:t>TOSCA</a:t>
            </a:r>
            <a:r>
              <a:rPr kumimoji="1" lang="ja-JP" altLang="en-US" dirty="0"/>
              <a:t>）</a:t>
            </a:r>
            <a:endParaRPr kumimoji="1" lang="en-US" altLang="ja-JP" dirty="0"/>
          </a:p>
          <a:p>
            <a:pPr>
              <a:buFont typeface="Arial" panose="020B0604020202020204" pitchFamily="34" charset="0"/>
              <a:buChar char="•"/>
            </a:pPr>
            <a:r>
              <a:rPr lang="ja-JP" altLang="en-US" dirty="0"/>
              <a:t>精神保健福祉センター</a:t>
            </a:r>
            <a:endParaRPr lang="en-US" altLang="ja-JP" dirty="0"/>
          </a:p>
          <a:p>
            <a:pPr>
              <a:buFont typeface="Arial" panose="020B0604020202020204" pitchFamily="34" charset="0"/>
              <a:buChar char="•"/>
            </a:pPr>
            <a:r>
              <a:rPr lang="ja-JP" altLang="en-US" dirty="0"/>
              <a:t>障害者基幹相談支援センター</a:t>
            </a:r>
            <a:endParaRPr lang="en-US" altLang="ja-JP" dirty="0"/>
          </a:p>
          <a:p>
            <a:pPr>
              <a:buFont typeface="Arial" panose="020B0604020202020204" pitchFamily="34" charset="0"/>
              <a:buChar char="•"/>
            </a:pPr>
            <a:r>
              <a:rPr lang="ja-JP" altLang="en-US" dirty="0"/>
              <a:t>障害者虐待防止センター</a:t>
            </a:r>
            <a:endParaRPr lang="en-US" altLang="ja-JP" dirty="0"/>
          </a:p>
          <a:p>
            <a:pPr>
              <a:buFont typeface="Arial" panose="020B0604020202020204" pitchFamily="34" charset="0"/>
              <a:buChar char="•"/>
            </a:pPr>
            <a:r>
              <a:rPr lang="en-US" altLang="ja-JP" dirty="0"/>
              <a:t>NPO</a:t>
            </a:r>
            <a:r>
              <a:rPr lang="ja-JP" altLang="en-US" dirty="0"/>
              <a:t>・ボランティアによる介護家族支援団体</a:t>
            </a:r>
            <a:endParaRPr lang="en-US" altLang="ja-JP" dirty="0"/>
          </a:p>
          <a:p>
            <a:pPr>
              <a:buFont typeface="Arial" panose="020B0604020202020204" pitchFamily="34" charset="0"/>
              <a:buChar char="•"/>
            </a:pPr>
            <a:r>
              <a:rPr lang="ja-JP" altLang="en-US" dirty="0"/>
              <a:t>介護者の会・家族会</a:t>
            </a:r>
            <a:endParaRPr lang="en-US" altLang="ja-JP" dirty="0"/>
          </a:p>
          <a:p>
            <a:pPr>
              <a:buFont typeface="Arial" panose="020B0604020202020204" pitchFamily="34" charset="0"/>
              <a:buChar char="•"/>
            </a:pPr>
            <a:endParaRPr kumimoji="1" lang="ja-JP" altLang="en-US" dirty="0"/>
          </a:p>
        </p:txBody>
      </p:sp>
      <p:sp>
        <p:nvSpPr>
          <p:cNvPr id="6" name="コンテンツ プレースホルダー 5"/>
          <p:cNvSpPr>
            <a:spLocks noGrp="1"/>
          </p:cNvSpPr>
          <p:nvPr>
            <p:ph sz="half" idx="2"/>
          </p:nvPr>
        </p:nvSpPr>
        <p:spPr>
          <a:xfrm>
            <a:off x="4663440" y="1845736"/>
            <a:ext cx="4013016" cy="4023359"/>
          </a:xfrm>
        </p:spPr>
        <p:txBody>
          <a:bodyPr>
            <a:normAutofit fontScale="77500" lnSpcReduction="20000"/>
          </a:bodyPr>
          <a:lstStyle/>
          <a:p>
            <a:pPr>
              <a:buFont typeface="Arial" panose="020B0604020202020204" pitchFamily="34" charset="0"/>
              <a:buChar char="•"/>
            </a:pPr>
            <a:r>
              <a:rPr kumimoji="1" lang="ja-JP" altLang="en-US" dirty="0"/>
              <a:t>日本司法支援センター</a:t>
            </a:r>
            <a:endParaRPr kumimoji="1" lang="en-US" altLang="ja-JP" dirty="0"/>
          </a:p>
          <a:p>
            <a:pPr>
              <a:buFont typeface="Arial" panose="020B0604020202020204" pitchFamily="34" charset="0"/>
              <a:buChar char="•"/>
            </a:pPr>
            <a:r>
              <a:rPr lang="ja-JP" altLang="en-US" dirty="0"/>
              <a:t>成年後見制度推進機関・中核機関</a:t>
            </a:r>
            <a:endParaRPr lang="en-US" altLang="ja-JP" dirty="0"/>
          </a:p>
          <a:p>
            <a:pPr>
              <a:buFont typeface="Arial" panose="020B0604020202020204" pitchFamily="34" charset="0"/>
              <a:buChar char="•"/>
            </a:pPr>
            <a:r>
              <a:rPr lang="ja-JP" altLang="en-US" dirty="0"/>
              <a:t>社会福祉協議会</a:t>
            </a:r>
            <a:endParaRPr lang="en-US" altLang="ja-JP" dirty="0"/>
          </a:p>
          <a:p>
            <a:pPr>
              <a:buFont typeface="Arial" panose="020B0604020202020204" pitchFamily="34" charset="0"/>
              <a:buChar char="•"/>
            </a:pPr>
            <a:r>
              <a:rPr lang="ja-JP" altLang="en-US" dirty="0"/>
              <a:t>生活困窮者相談窓口</a:t>
            </a:r>
            <a:endParaRPr lang="en-US" altLang="ja-JP" dirty="0"/>
          </a:p>
          <a:p>
            <a:pPr>
              <a:buFont typeface="Arial" panose="020B0604020202020204" pitchFamily="34" charset="0"/>
              <a:buChar char="•"/>
            </a:pPr>
            <a:r>
              <a:rPr kumimoji="1" lang="ja-JP" altLang="en-US" dirty="0"/>
              <a:t>ハローワークによる就労支援</a:t>
            </a:r>
            <a:endParaRPr kumimoji="1" lang="en-US" altLang="ja-JP" dirty="0"/>
          </a:p>
          <a:p>
            <a:pPr>
              <a:buFont typeface="Arial" panose="020B0604020202020204" pitchFamily="34" charset="0"/>
              <a:buChar char="•"/>
            </a:pPr>
            <a:r>
              <a:rPr lang="ja-JP" altLang="en-US" dirty="0"/>
              <a:t>若年性認知症総合支援センター</a:t>
            </a:r>
            <a:endParaRPr lang="en-US" altLang="ja-JP" dirty="0"/>
          </a:p>
          <a:p>
            <a:pPr>
              <a:buFont typeface="Arial" panose="020B0604020202020204" pitchFamily="34" charset="0"/>
              <a:buChar char="•"/>
            </a:pPr>
            <a:r>
              <a:rPr kumimoji="1" lang="ja-JP" altLang="en-US" dirty="0"/>
              <a:t>自殺予防担当所管</a:t>
            </a:r>
            <a:endParaRPr kumimoji="1" lang="en-US" altLang="ja-JP" dirty="0"/>
          </a:p>
          <a:p>
            <a:pPr>
              <a:buFont typeface="Arial" panose="020B0604020202020204" pitchFamily="34" charset="0"/>
              <a:buChar char="•"/>
            </a:pPr>
            <a:r>
              <a:rPr lang="ja-JP" altLang="en-US" dirty="0"/>
              <a:t>障害福祉担当所管</a:t>
            </a:r>
            <a:endParaRPr lang="en-US" altLang="ja-JP" dirty="0"/>
          </a:p>
          <a:p>
            <a:pPr>
              <a:buFont typeface="Arial" panose="020B0604020202020204" pitchFamily="34" charset="0"/>
              <a:buChar char="•"/>
            </a:pPr>
            <a:r>
              <a:rPr kumimoji="1" lang="ja-JP" altLang="en-US" dirty="0"/>
              <a:t>生活保護担当所管</a:t>
            </a:r>
          </a:p>
        </p:txBody>
      </p:sp>
      <p:sp>
        <p:nvSpPr>
          <p:cNvPr id="4" name="スライド番号プレースホルダー 3"/>
          <p:cNvSpPr>
            <a:spLocks noGrp="1"/>
          </p:cNvSpPr>
          <p:nvPr>
            <p:ph type="sldNum" sz="quarter" idx="12"/>
          </p:nvPr>
        </p:nvSpPr>
        <p:spPr/>
        <p:txBody>
          <a:bodyPr/>
          <a:lstStyle/>
          <a:p>
            <a:pPr>
              <a:defRPr/>
            </a:pPr>
            <a:r>
              <a:rPr lang="en-US" altLang="ja-JP" dirty="0"/>
              <a:t>61</a:t>
            </a:r>
            <a:endParaRPr lang="ja-JP" altLang="en-US" dirty="0"/>
          </a:p>
        </p:txBody>
      </p:sp>
      <p:sp>
        <p:nvSpPr>
          <p:cNvPr id="7" name="テキスト ボックス 6"/>
          <p:cNvSpPr txBox="1"/>
          <p:nvPr/>
        </p:nvSpPr>
        <p:spPr>
          <a:xfrm>
            <a:off x="4283968" y="5977467"/>
            <a:ext cx="4752528" cy="307777"/>
          </a:xfrm>
          <a:prstGeom prst="rect">
            <a:avLst/>
          </a:prstGeom>
          <a:noFill/>
        </p:spPr>
        <p:txBody>
          <a:bodyPr wrap="square" rtlCol="0">
            <a:spAutoFit/>
          </a:bodyPr>
          <a:lstStyle/>
          <a:p>
            <a:r>
              <a:rPr kumimoji="1" lang="ja-JP" altLang="en-US" sz="1400" dirty="0"/>
              <a:t>「事例分析検討委員会報告書」</a:t>
            </a:r>
            <a:r>
              <a:rPr kumimoji="1" lang="en-US" altLang="ja-JP" sz="1400" dirty="0"/>
              <a:t>p.80</a:t>
            </a:r>
            <a:r>
              <a:rPr kumimoji="1" lang="ja-JP" altLang="en-US" sz="1400" dirty="0"/>
              <a:t>～</a:t>
            </a:r>
            <a:r>
              <a:rPr lang="en-US" altLang="ja-JP" sz="1400" dirty="0"/>
              <a:t>8</a:t>
            </a:r>
            <a:r>
              <a:rPr kumimoji="1" lang="en-US" altLang="ja-JP" sz="1400" dirty="0"/>
              <a:t>6</a:t>
            </a:r>
            <a:r>
              <a:rPr lang="ja-JP" altLang="en-US" sz="1400" dirty="0"/>
              <a:t>を参考に</a:t>
            </a:r>
            <a:r>
              <a:rPr kumimoji="1" lang="ja-JP" altLang="en-US" sz="1400" dirty="0"/>
              <a:t>一部改変</a:t>
            </a:r>
          </a:p>
        </p:txBody>
      </p:sp>
    </p:spTree>
    <p:extLst>
      <p:ext uri="{BB962C8B-B14F-4D97-AF65-F5344CB8AC3E}">
        <p14:creationId xmlns:p14="http://schemas.microsoft.com/office/powerpoint/2010/main" val="351789980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2018</a:t>
            </a:r>
            <a:endParaRPr lang="ja-JP" altLang="en-US" sz="1400" dirty="0">
              <a:solidFill>
                <a:prstClr val="white"/>
              </a:solidFill>
            </a:endParaRPr>
          </a:p>
        </p:txBody>
      </p:sp>
      <p:sp>
        <p:nvSpPr>
          <p:cNvPr id="7" name="タイトル 1"/>
          <p:cNvSpPr txBox="1">
            <a:spLocks/>
          </p:cNvSpPr>
          <p:nvPr/>
        </p:nvSpPr>
        <p:spPr>
          <a:xfrm>
            <a:off x="683568" y="1772816"/>
            <a:ext cx="75438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fontAlgn="auto">
              <a:spcAft>
                <a:spcPts val="0"/>
              </a:spcAft>
            </a:pPr>
            <a:r>
              <a:rPr lang="ja-JP" altLang="en-US" sz="4400" dirty="0">
                <a:solidFill>
                  <a:srgbClr val="0000FF"/>
                </a:solidFill>
              </a:rPr>
              <a:t>緊急対応の実際について</a:t>
            </a:r>
          </a:p>
        </p:txBody>
      </p:sp>
      <p:sp>
        <p:nvSpPr>
          <p:cNvPr id="3" name="スライド番号プレースホルダー 2"/>
          <p:cNvSpPr>
            <a:spLocks noGrp="1"/>
          </p:cNvSpPr>
          <p:nvPr>
            <p:ph type="sldNum" sz="quarter" idx="12"/>
          </p:nvPr>
        </p:nvSpPr>
        <p:spPr/>
        <p:txBody>
          <a:bodyPr/>
          <a:lstStyle/>
          <a:p>
            <a:pPr>
              <a:defRPr/>
            </a:pPr>
            <a:r>
              <a:rPr lang="en-US" altLang="ja-JP" dirty="0"/>
              <a:t>62</a:t>
            </a:r>
            <a:endParaRPr lang="ja-JP" altLang="en-US" dirty="0"/>
          </a:p>
        </p:txBody>
      </p:sp>
    </p:spTree>
    <p:extLst>
      <p:ext uri="{BB962C8B-B14F-4D97-AF65-F5344CB8AC3E}">
        <p14:creationId xmlns:p14="http://schemas.microsoft.com/office/powerpoint/2010/main" val="3266414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solidFill>
                  <a:srgbClr val="0000FF"/>
                </a:solidFill>
              </a:rPr>
              <a:t>虐待対応と同意</a:t>
            </a:r>
          </a:p>
        </p:txBody>
      </p:sp>
      <p:sp>
        <p:nvSpPr>
          <p:cNvPr id="3" name="コンテンツ プレースホルダー 2"/>
          <p:cNvSpPr>
            <a:spLocks noGrp="1"/>
          </p:cNvSpPr>
          <p:nvPr>
            <p:ph idx="1"/>
          </p:nvPr>
        </p:nvSpPr>
        <p:spPr>
          <a:xfrm>
            <a:off x="822959" y="1737361"/>
            <a:ext cx="7853497" cy="4131733"/>
          </a:xfrm>
        </p:spPr>
        <p:txBody>
          <a:bodyPr>
            <a:normAutofit fontScale="92500" lnSpcReduction="10000"/>
          </a:bodyPr>
          <a:lstStyle/>
          <a:p>
            <a:pPr>
              <a:lnSpc>
                <a:spcPct val="100000"/>
              </a:lnSpc>
              <a:buFont typeface="Wingdings" panose="05000000000000000000" pitchFamily="2" charset="2"/>
              <a:buChar char="l"/>
            </a:pPr>
            <a:r>
              <a:rPr kumimoji="1" lang="ja-JP" altLang="en-US" sz="2400" dirty="0"/>
              <a:t>虐待対応は、区市町村</a:t>
            </a:r>
            <a:r>
              <a:rPr lang="ja-JP" altLang="en-US" sz="2400" dirty="0"/>
              <a:t>の法的責任に基づいて行うもの</a:t>
            </a:r>
            <a:endParaRPr lang="en-US" altLang="ja-JP" sz="2400" dirty="0"/>
          </a:p>
          <a:p>
            <a:pPr lvl="1">
              <a:lnSpc>
                <a:spcPct val="100000"/>
              </a:lnSpc>
              <a:buFont typeface="Wingdings" panose="05000000000000000000" pitchFamily="2" charset="2"/>
              <a:buChar char="l"/>
            </a:pPr>
            <a:r>
              <a:rPr lang="ja-JP" altLang="en-US" sz="2200" dirty="0"/>
              <a:t>契約に基づくサービス提供ではない</a:t>
            </a:r>
            <a:endParaRPr lang="en-US" altLang="ja-JP" sz="2200" dirty="0"/>
          </a:p>
          <a:p>
            <a:pPr>
              <a:lnSpc>
                <a:spcPct val="100000"/>
              </a:lnSpc>
              <a:buFont typeface="Wingdings" panose="05000000000000000000" pitchFamily="2" charset="2"/>
              <a:buChar char="l"/>
            </a:pPr>
            <a:r>
              <a:rPr kumimoji="1" lang="ja-JP" altLang="en-US" sz="2400" dirty="0"/>
              <a:t>被虐待高齢者の</a:t>
            </a:r>
            <a:r>
              <a:rPr kumimoji="1" lang="ja-JP" altLang="en-US" sz="2400" u="sng" dirty="0">
                <a:solidFill>
                  <a:srgbClr val="FF0000"/>
                </a:solidFill>
              </a:rPr>
              <a:t>意思の尊重は求められるが、必ずしも被虐待高齢者の同意を必要とするわけではない</a:t>
            </a:r>
            <a:endParaRPr kumimoji="1" lang="en-US" altLang="ja-JP" sz="2400" u="sng" dirty="0">
              <a:solidFill>
                <a:srgbClr val="FF0000"/>
              </a:solidFill>
            </a:endParaRPr>
          </a:p>
          <a:p>
            <a:pPr>
              <a:lnSpc>
                <a:spcPct val="100000"/>
              </a:lnSpc>
              <a:buFont typeface="Wingdings" panose="05000000000000000000" pitchFamily="2" charset="2"/>
              <a:buChar char="l"/>
            </a:pPr>
            <a:r>
              <a:rPr lang="ja-JP" altLang="en-US" sz="2400" dirty="0"/>
              <a:t>養護者には本人のことを勝手に決めてよい権限はなく（高齢者本人と養護者とは、成人と成人の関係）、養護者の同意を得る必要はない</a:t>
            </a:r>
            <a:endParaRPr lang="en-US" altLang="ja-JP" sz="2400" dirty="0"/>
          </a:p>
          <a:p>
            <a:pPr lvl="1">
              <a:lnSpc>
                <a:spcPct val="100000"/>
              </a:lnSpc>
              <a:buFont typeface="Wingdings" panose="05000000000000000000" pitchFamily="2" charset="2"/>
              <a:buChar char="l"/>
            </a:pPr>
            <a:r>
              <a:rPr kumimoji="1" lang="ja-JP" altLang="en-US" sz="2000" dirty="0"/>
              <a:t>例）被虐待高齢者が重度の認知症で、区市町村長による成年後見の</a:t>
            </a:r>
            <a:endParaRPr kumimoji="1" lang="en-US" altLang="ja-JP" sz="2000" dirty="0"/>
          </a:p>
          <a:p>
            <a:pPr marL="201168" lvl="1" indent="0">
              <a:lnSpc>
                <a:spcPct val="100000"/>
              </a:lnSpc>
              <a:buNone/>
            </a:pPr>
            <a:r>
              <a:rPr lang="ja-JP" altLang="en-US" sz="2000" dirty="0"/>
              <a:t>　　　 </a:t>
            </a:r>
            <a:r>
              <a:rPr kumimoji="1" lang="ja-JP" altLang="en-US" sz="2000" dirty="0"/>
              <a:t>申立てが必要</a:t>
            </a:r>
            <a:endParaRPr kumimoji="1" lang="en-US" altLang="ja-JP" sz="2000" dirty="0"/>
          </a:p>
          <a:p>
            <a:pPr lvl="1">
              <a:lnSpc>
                <a:spcPct val="100000"/>
              </a:lnSpc>
              <a:buFont typeface="Wingdings" panose="05000000000000000000" pitchFamily="2" charset="2"/>
              <a:buChar char="l"/>
            </a:pPr>
            <a:r>
              <a:rPr lang="ja-JP" altLang="en-US" sz="2000" dirty="0"/>
              <a:t>例）被虐待高齢者がパワレス状態で、自ら助けを求めることが困難だ</a:t>
            </a:r>
            <a:endParaRPr lang="en-US" altLang="ja-JP" sz="2000" dirty="0"/>
          </a:p>
          <a:p>
            <a:pPr marL="201168" lvl="1" indent="0">
              <a:lnSpc>
                <a:spcPct val="100000"/>
              </a:lnSpc>
              <a:buNone/>
            </a:pPr>
            <a:r>
              <a:rPr lang="en-US" altLang="ja-JP" sz="2000" dirty="0"/>
              <a:t>          </a:t>
            </a:r>
            <a:r>
              <a:rPr lang="ja-JP" altLang="en-US" sz="2000" dirty="0"/>
              <a:t>が、緊急保護が必要</a:t>
            </a:r>
            <a:endParaRPr lang="en-US" altLang="ja-JP" sz="2000" dirty="0"/>
          </a:p>
          <a:p>
            <a:pPr marL="201168" lvl="1" indent="0">
              <a:lnSpc>
                <a:spcPct val="100000"/>
              </a:lnSpc>
              <a:buNone/>
            </a:pPr>
            <a:endParaRPr kumimoji="1" lang="ja-JP" altLang="en-US" sz="2000" dirty="0"/>
          </a:p>
        </p:txBody>
      </p:sp>
      <p:sp>
        <p:nvSpPr>
          <p:cNvPr id="4" name="スライド番号プレースホルダー 3"/>
          <p:cNvSpPr>
            <a:spLocks noGrp="1"/>
          </p:cNvSpPr>
          <p:nvPr>
            <p:ph type="sldNum" sz="quarter" idx="12"/>
          </p:nvPr>
        </p:nvSpPr>
        <p:spPr>
          <a:xfrm>
            <a:off x="7956376" y="6474159"/>
            <a:ext cx="984019" cy="365125"/>
          </a:xfrm>
        </p:spPr>
        <p:txBody>
          <a:bodyPr/>
          <a:lstStyle/>
          <a:p>
            <a:pPr>
              <a:defRPr/>
            </a:pPr>
            <a:r>
              <a:rPr lang="en-US" altLang="ja-JP" sz="1100" dirty="0"/>
              <a:t>63</a:t>
            </a:r>
            <a:endParaRPr lang="ja-JP" altLang="en-US" sz="1100" dirty="0"/>
          </a:p>
        </p:txBody>
      </p:sp>
    </p:spTree>
    <p:extLst>
      <p:ext uri="{BB962C8B-B14F-4D97-AF65-F5344CB8AC3E}">
        <p14:creationId xmlns:p14="http://schemas.microsoft.com/office/powerpoint/2010/main" val="42160735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286604"/>
            <a:ext cx="7853496" cy="1450757"/>
          </a:xfrm>
        </p:spPr>
        <p:txBody>
          <a:bodyPr>
            <a:normAutofit/>
          </a:bodyPr>
          <a:lstStyle/>
          <a:p>
            <a:r>
              <a:rPr kumimoji="1" lang="ja-JP" altLang="en-US" sz="3600" dirty="0">
                <a:solidFill>
                  <a:srgbClr val="0000FF"/>
                </a:solidFill>
              </a:rPr>
              <a:t>ソフトアプローチかハードアプローチかを見極める</a:t>
            </a:r>
          </a:p>
        </p:txBody>
      </p:sp>
      <p:sp>
        <p:nvSpPr>
          <p:cNvPr id="3" name="コンテンツ プレースホルダー 2"/>
          <p:cNvSpPr>
            <a:spLocks noGrp="1"/>
          </p:cNvSpPr>
          <p:nvPr>
            <p:ph idx="1"/>
          </p:nvPr>
        </p:nvSpPr>
        <p:spPr/>
        <p:txBody>
          <a:bodyPr>
            <a:noAutofit/>
          </a:bodyPr>
          <a:lstStyle/>
          <a:p>
            <a:pPr>
              <a:lnSpc>
                <a:spcPct val="110000"/>
              </a:lnSpc>
              <a:buFont typeface="Wingdings" panose="05000000000000000000" pitchFamily="2" charset="2"/>
              <a:buChar char="l"/>
            </a:pPr>
            <a:r>
              <a:rPr lang="ja-JP" altLang="en-US" sz="2400" dirty="0"/>
              <a:t>高齢者や</a:t>
            </a:r>
            <a:r>
              <a:rPr kumimoji="1" lang="ja-JP" altLang="en-US" sz="2400" dirty="0"/>
              <a:t>養護者に寄り添いながら、当事者の同意を得つつ丁寧な課題解決をして</a:t>
            </a:r>
            <a:r>
              <a:rPr lang="ja-JP" altLang="en-US" sz="2400" dirty="0"/>
              <a:t>いくこと（ソフトアプローチ）で</a:t>
            </a:r>
            <a:r>
              <a:rPr kumimoji="1" lang="ja-JP" altLang="en-US" sz="2400" dirty="0"/>
              <a:t>、虐待が解消できる事例も多い</a:t>
            </a:r>
            <a:endParaRPr kumimoji="1" lang="en-US" altLang="ja-JP" sz="2400" dirty="0"/>
          </a:p>
          <a:p>
            <a:pPr>
              <a:lnSpc>
                <a:spcPct val="110000"/>
              </a:lnSpc>
              <a:buFont typeface="Wingdings" panose="05000000000000000000" pitchFamily="2" charset="2"/>
              <a:buChar char="l"/>
            </a:pPr>
            <a:r>
              <a:rPr lang="ja-JP" altLang="en-US" sz="2400" dirty="0"/>
              <a:t>しかし</a:t>
            </a:r>
            <a:r>
              <a:rPr kumimoji="1" lang="ja-JP" altLang="en-US" sz="2400" dirty="0"/>
              <a:t>、養護者自身が「虐待を止めることができないような</a:t>
            </a:r>
            <a:r>
              <a:rPr lang="ja-JP" altLang="en-US" sz="2400" dirty="0"/>
              <a:t>環境</a:t>
            </a:r>
            <a:r>
              <a:rPr kumimoji="1" lang="ja-JP" altLang="en-US" sz="2400" dirty="0"/>
              <a:t>」に置かれていることもあり、養護者支援が有効に機能しない場合もある。</a:t>
            </a:r>
            <a:r>
              <a:rPr lang="ja-JP" altLang="en-US" sz="2400" dirty="0"/>
              <a:t>緊急性の判断を行い、</a:t>
            </a:r>
            <a:r>
              <a:rPr kumimoji="1" lang="ja-JP" altLang="en-US" sz="2400" dirty="0"/>
              <a:t>適切にハードアプローチ（介入型支援）を行う必要がある</a:t>
            </a:r>
            <a:endParaRPr kumimoji="1" lang="en-US" altLang="ja-JP" sz="2400" dirty="0"/>
          </a:p>
          <a:p>
            <a:pPr>
              <a:lnSpc>
                <a:spcPct val="110000"/>
              </a:lnSpc>
              <a:buFont typeface="Wingdings" panose="05000000000000000000" pitchFamily="2" charset="2"/>
              <a:buChar char="l"/>
            </a:pPr>
            <a:r>
              <a:rPr kumimoji="1" lang="ja-JP" altLang="en-US" sz="2400" dirty="0"/>
              <a:t>ハードアプローチに</a:t>
            </a:r>
            <a:r>
              <a:rPr lang="ja-JP" altLang="en-US" sz="2400" dirty="0"/>
              <a:t>よる介入を行った後も、本人への支援体制、養護者への支援体制を整えるキーコーディネートを行い、ソフトランディングを目指す</a:t>
            </a:r>
            <a:endParaRPr lang="en-US" altLang="ja-JP" sz="2400" dirty="0"/>
          </a:p>
        </p:txBody>
      </p:sp>
      <p:sp>
        <p:nvSpPr>
          <p:cNvPr id="8" name="スライド番号プレースホルダー 7"/>
          <p:cNvSpPr>
            <a:spLocks noGrp="1"/>
          </p:cNvSpPr>
          <p:nvPr>
            <p:ph type="sldNum" sz="quarter" idx="12"/>
          </p:nvPr>
        </p:nvSpPr>
        <p:spPr>
          <a:xfrm>
            <a:off x="7874750" y="6388833"/>
            <a:ext cx="984019" cy="365125"/>
          </a:xfrm>
        </p:spPr>
        <p:txBody>
          <a:bodyPr/>
          <a:lstStyle/>
          <a:p>
            <a:r>
              <a:rPr lang="en-US" altLang="ja-JP" dirty="0"/>
              <a:t>64</a:t>
            </a:r>
            <a:endParaRPr lang="en-US" dirty="0"/>
          </a:p>
        </p:txBody>
      </p:sp>
    </p:spTree>
    <p:extLst>
      <p:ext uri="{BB962C8B-B14F-4D97-AF65-F5344CB8AC3E}">
        <p14:creationId xmlns:p14="http://schemas.microsoft.com/office/powerpoint/2010/main" val="2217723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607790" y="303653"/>
            <a:ext cx="7903839" cy="1449387"/>
          </a:xfrm>
        </p:spPr>
        <p:txBody>
          <a:bodyPr>
            <a:normAutofit/>
          </a:bodyPr>
          <a:lstStyle/>
          <a:p>
            <a:pPr algn="ctr"/>
            <a:r>
              <a:rPr lang="ja-JP" altLang="en-US" sz="4000" dirty="0"/>
              <a:t>養護者（家族等）支援のポイント①</a:t>
            </a:r>
            <a:endParaRPr kumimoji="1" lang="ja-JP" altLang="en-US" sz="4000" dirty="0"/>
          </a:p>
        </p:txBody>
      </p:sp>
      <p:sp>
        <p:nvSpPr>
          <p:cNvPr id="4" name="コンテンツ プレースホルダー 3"/>
          <p:cNvSpPr>
            <a:spLocks noGrp="1"/>
          </p:cNvSpPr>
          <p:nvPr>
            <p:ph idx="4294967295"/>
          </p:nvPr>
        </p:nvSpPr>
        <p:spPr>
          <a:xfrm>
            <a:off x="467545" y="1729459"/>
            <a:ext cx="8184330" cy="4763416"/>
          </a:xfrm>
        </p:spPr>
        <p:txBody>
          <a:bodyPr>
            <a:normAutofit/>
          </a:bodyPr>
          <a:lstStyle/>
          <a:p>
            <a:pPr>
              <a:buFont typeface="Wingdings" panose="05000000000000000000" pitchFamily="2" charset="2"/>
              <a:buChar char="n"/>
            </a:pPr>
            <a:r>
              <a:rPr lang="ja-JP" altLang="en-US" sz="2800" dirty="0">
                <a:latin typeface="ＭＳ Ｐゴシック" panose="020B0600070205080204" pitchFamily="50" charset="-128"/>
              </a:rPr>
              <a:t> </a:t>
            </a:r>
            <a:r>
              <a:rPr lang="ja-JP" altLang="en-US" sz="2800" dirty="0">
                <a:solidFill>
                  <a:srgbClr val="FF0000"/>
                </a:solidFill>
                <a:latin typeface="ＭＳ Ｐゴシック" panose="020B0600070205080204" pitchFamily="50" charset="-128"/>
              </a:rPr>
              <a:t>ストレングス</a:t>
            </a:r>
            <a:r>
              <a:rPr lang="ja-JP" altLang="en-US" sz="2800" dirty="0">
                <a:latin typeface="ＭＳ Ｐゴシック" panose="020B0600070205080204" pitchFamily="50" charset="-128"/>
              </a:rPr>
              <a:t>にも目を向ける</a:t>
            </a:r>
            <a:endParaRPr lang="en-US" altLang="ja-JP" sz="2800" dirty="0">
              <a:latin typeface="ＭＳ Ｐゴシック" panose="020B0600070205080204" pitchFamily="50" charset="-128"/>
            </a:endParaRPr>
          </a:p>
          <a:p>
            <a:pPr marL="0" indent="0">
              <a:buNone/>
            </a:pPr>
            <a:r>
              <a:rPr lang="ja-JP" altLang="en-US" sz="2800" dirty="0">
                <a:latin typeface="ＭＳ Ｐゴシック" panose="020B0600070205080204" pitchFamily="50" charset="-128"/>
              </a:rPr>
              <a:t>虐待のリスクや危害の状況を注視しつつ、同時に、養護者自身がこれまで担ってきた介護、養護者の取り組んできた工夫など、養護者のもつストレングスにも目を向け、それをねぎらうなどの働きかけが重要。</a:t>
            </a:r>
            <a:endParaRPr lang="en-US" altLang="ja-JP" sz="2800" dirty="0">
              <a:latin typeface="ＭＳ Ｐゴシック" panose="020B0600070205080204" pitchFamily="50" charset="-128"/>
            </a:endParaRPr>
          </a:p>
          <a:p>
            <a:pPr>
              <a:buFont typeface="Wingdings" panose="05000000000000000000" pitchFamily="2" charset="2"/>
              <a:buChar char="n"/>
            </a:pPr>
            <a:r>
              <a:rPr lang="ja-JP" altLang="en-US" sz="2800" dirty="0">
                <a:latin typeface="ＭＳ Ｐゴシック" panose="020B0600070205080204" pitchFamily="50" charset="-128"/>
              </a:rPr>
              <a:t> 養護者の</a:t>
            </a:r>
            <a:r>
              <a:rPr lang="ja-JP" altLang="en-US" sz="2800" dirty="0">
                <a:solidFill>
                  <a:srgbClr val="FF0000"/>
                </a:solidFill>
                <a:latin typeface="ＭＳ Ｐゴシック" panose="020B0600070205080204" pitchFamily="50" charset="-128"/>
              </a:rPr>
              <a:t>自己肯定感</a:t>
            </a:r>
            <a:r>
              <a:rPr lang="ja-JP" altLang="en-US" sz="2800" dirty="0">
                <a:latin typeface="ＭＳ Ｐゴシック" panose="020B0600070205080204" pitchFamily="50" charset="-128"/>
              </a:rPr>
              <a:t>を高める</a:t>
            </a:r>
            <a:endParaRPr lang="en-US" altLang="ja-JP" sz="2800" dirty="0">
              <a:latin typeface="ＭＳ Ｐゴシック" panose="020B0600070205080204" pitchFamily="50" charset="-128"/>
            </a:endParaRPr>
          </a:p>
          <a:p>
            <a:pPr marL="0" indent="0">
              <a:buNone/>
            </a:pPr>
            <a:r>
              <a:rPr lang="ja-JP" altLang="en-US" sz="2800" dirty="0">
                <a:latin typeface="ＭＳ Ｐゴシック" panose="020B0600070205080204" pitchFamily="50" charset="-128"/>
              </a:rPr>
              <a:t>こうした対話は、養護者の自己肯定感を高めるだけでなく、養護者と支援者の信頼関係の形成、虐待の未然防止等にも有効であるといえる。</a:t>
            </a:r>
            <a:endParaRPr lang="en-US" altLang="ja-JP" sz="2800"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65</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4355976" y="6367660"/>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R5)p.87</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」より引用</a:t>
            </a:r>
          </a:p>
        </p:txBody>
      </p:sp>
    </p:spTree>
    <p:extLst>
      <p:ext uri="{BB962C8B-B14F-4D97-AF65-F5344CB8AC3E}">
        <p14:creationId xmlns:p14="http://schemas.microsoft.com/office/powerpoint/2010/main" val="2902554588"/>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607790" y="280072"/>
            <a:ext cx="7903839" cy="1449387"/>
          </a:xfrm>
        </p:spPr>
        <p:txBody>
          <a:bodyPr>
            <a:normAutofit/>
          </a:bodyPr>
          <a:lstStyle/>
          <a:p>
            <a:r>
              <a:rPr lang="ja-JP" altLang="en-US" sz="4000" dirty="0"/>
              <a:t>養護者（家族等）支援のポイント②</a:t>
            </a:r>
            <a:endParaRPr kumimoji="1" lang="ja-JP" altLang="en-US" sz="4000" dirty="0"/>
          </a:p>
        </p:txBody>
      </p:sp>
      <p:sp>
        <p:nvSpPr>
          <p:cNvPr id="4" name="コンテンツ プレースホルダー 3"/>
          <p:cNvSpPr>
            <a:spLocks noGrp="1"/>
          </p:cNvSpPr>
          <p:nvPr>
            <p:ph idx="4294967295"/>
          </p:nvPr>
        </p:nvSpPr>
        <p:spPr>
          <a:xfrm>
            <a:off x="467545" y="1729459"/>
            <a:ext cx="8184330" cy="4763416"/>
          </a:xfrm>
        </p:spPr>
        <p:txBody>
          <a:bodyPr>
            <a:normAutofit lnSpcReduction="10000"/>
          </a:bodyPr>
          <a:lstStyle/>
          <a:p>
            <a:pPr>
              <a:buFont typeface="Wingdings" panose="05000000000000000000" pitchFamily="2" charset="2"/>
              <a:buChar char="n"/>
            </a:pPr>
            <a:r>
              <a:rPr lang="ja-JP" altLang="en-US" sz="2800" dirty="0">
                <a:latin typeface="ＭＳ Ｐゴシック" panose="020B0600070205080204" pitchFamily="50" charset="-128"/>
              </a:rPr>
              <a:t>養護者が援助を求めていたり虐待の程度が軽度の場合</a:t>
            </a:r>
            <a:endParaRPr lang="en-US" altLang="ja-JP" sz="2800" dirty="0">
              <a:latin typeface="ＭＳ Ｐゴシック" panose="020B0600070205080204" pitchFamily="50" charset="-128"/>
            </a:endParaRPr>
          </a:p>
          <a:p>
            <a:pPr marL="0" indent="0">
              <a:buNone/>
            </a:pPr>
            <a:r>
              <a:rPr lang="ja-JP" altLang="en-US" sz="2800" dirty="0">
                <a:latin typeface="ＭＳ Ｐゴシック" panose="020B0600070205080204" pitchFamily="50" charset="-128"/>
              </a:rPr>
              <a:t>介護等に関する相談支援として養護者の主訴に沿った受容的な態度で調査を実施</a:t>
            </a:r>
            <a:endParaRPr lang="en-US" altLang="ja-JP" sz="2800" dirty="0">
              <a:latin typeface="ＭＳ Ｐゴシック" panose="020B0600070205080204" pitchFamily="50" charset="-128"/>
            </a:endParaRPr>
          </a:p>
          <a:p>
            <a:pPr marL="0" indent="0">
              <a:buNone/>
            </a:pPr>
            <a:endParaRPr lang="en-US" altLang="ja-JP" sz="2800" dirty="0">
              <a:latin typeface="ＭＳ Ｐゴシック" panose="020B0600070205080204" pitchFamily="50" charset="-128"/>
            </a:endParaRPr>
          </a:p>
          <a:p>
            <a:pPr>
              <a:buFont typeface="Wingdings" panose="05000000000000000000" pitchFamily="2" charset="2"/>
              <a:buChar char="n"/>
            </a:pPr>
            <a:r>
              <a:rPr lang="ja-JP" altLang="en-US" sz="2800" dirty="0">
                <a:latin typeface="ＭＳ Ｐゴシック" panose="020B0600070205080204" pitchFamily="50" charset="-128"/>
              </a:rPr>
              <a:t>虐待の程度が重篤で再発の危険性が高く措置入所の必要性がある場合</a:t>
            </a:r>
            <a:endParaRPr lang="en-US" altLang="ja-JP" sz="2800" dirty="0">
              <a:latin typeface="ＭＳ Ｐゴシック" panose="020B0600070205080204" pitchFamily="50" charset="-128"/>
            </a:endParaRPr>
          </a:p>
          <a:p>
            <a:pPr marL="0" indent="0">
              <a:buNone/>
            </a:pPr>
            <a:r>
              <a:rPr lang="ja-JP" altLang="en-US" sz="3500" u="sng" dirty="0">
                <a:latin typeface="ＭＳ Ｐゴシック" panose="020B0600070205080204" pitchFamily="50" charset="-128"/>
              </a:rPr>
              <a:t>養護者の</a:t>
            </a:r>
            <a:r>
              <a:rPr lang="ja-JP" altLang="en-US" sz="3500" u="sng" dirty="0">
                <a:solidFill>
                  <a:srgbClr val="FF0000"/>
                </a:solidFill>
                <a:latin typeface="ＭＳ Ｐゴシック" panose="020B0600070205080204" pitchFamily="50" charset="-128"/>
              </a:rPr>
              <a:t>行為を焦点化</a:t>
            </a:r>
            <a:r>
              <a:rPr lang="ja-JP" altLang="en-US" sz="3500" dirty="0">
                <a:latin typeface="ＭＳ Ｐゴシック" panose="020B0600070205080204" pitchFamily="50" charset="-128"/>
              </a:rPr>
              <a:t>し、その</a:t>
            </a:r>
            <a:r>
              <a:rPr lang="ja-JP" altLang="en-US" sz="3500" u="sng" dirty="0">
                <a:latin typeface="ＭＳ Ｐゴシック" panose="020B0600070205080204" pitchFamily="50" charset="-128"/>
              </a:rPr>
              <a:t>危険性を伝え</a:t>
            </a:r>
            <a:r>
              <a:rPr lang="ja-JP" altLang="en-US" sz="3500" dirty="0">
                <a:latin typeface="ＭＳ Ｐゴシック" panose="020B0600070205080204" pitchFamily="50" charset="-128"/>
              </a:rPr>
              <a:t>、高齢者</a:t>
            </a:r>
            <a:r>
              <a:rPr lang="ja-JP" altLang="en-US" sz="3500" dirty="0" smtClean="0">
                <a:latin typeface="ＭＳ Ｐゴシック" panose="020B0600070205080204" pitchFamily="50" charset="-128"/>
              </a:rPr>
              <a:t>の安全確保</a:t>
            </a:r>
            <a:r>
              <a:rPr lang="ja-JP" altLang="en-US" sz="3500" dirty="0">
                <a:latin typeface="ＭＳ Ｐゴシック" panose="020B0600070205080204" pitchFamily="50" charset="-128"/>
              </a:rPr>
              <a:t>のための方策についての</a:t>
            </a:r>
            <a:r>
              <a:rPr lang="ja-JP" altLang="en-US" sz="3500" u="sng" dirty="0">
                <a:latin typeface="ＭＳ Ｐゴシック" panose="020B0600070205080204" pitchFamily="50" charset="-128"/>
              </a:rPr>
              <a:t>対話</a:t>
            </a:r>
            <a:r>
              <a:rPr lang="ja-JP" altLang="en-US" sz="3500" dirty="0">
                <a:latin typeface="ＭＳ Ｐゴシック" panose="020B0600070205080204" pitchFamily="50" charset="-128"/>
              </a:rPr>
              <a:t>が必要となる場面も生じる</a:t>
            </a:r>
            <a:endParaRPr kumimoji="1" lang="ja-JP" altLang="en-US" sz="3500" dirty="0"/>
          </a:p>
        </p:txBody>
      </p:sp>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66</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4355976" y="6367660"/>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R5)p.58</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」より引用</a:t>
            </a:r>
          </a:p>
        </p:txBody>
      </p:sp>
    </p:spTree>
    <p:extLst>
      <p:ext uri="{BB962C8B-B14F-4D97-AF65-F5344CB8AC3E}">
        <p14:creationId xmlns:p14="http://schemas.microsoft.com/office/powerpoint/2010/main" val="101349578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solidFill>
                  <a:srgbClr val="0000FF"/>
                </a:solidFill>
              </a:rPr>
              <a:t>ハードアプローチ（介入型支援）</a:t>
            </a:r>
            <a:r>
              <a:rPr kumimoji="1" lang="en-US" altLang="ja-JP" sz="3600" dirty="0">
                <a:solidFill>
                  <a:srgbClr val="0000FF"/>
                </a:solidFill>
              </a:rPr>
              <a:t/>
            </a:r>
            <a:br>
              <a:rPr kumimoji="1" lang="en-US" altLang="ja-JP" sz="3600" dirty="0">
                <a:solidFill>
                  <a:srgbClr val="0000FF"/>
                </a:solidFill>
              </a:rPr>
            </a:br>
            <a:r>
              <a:rPr kumimoji="1" lang="ja-JP" altLang="en-US" sz="3600" dirty="0">
                <a:solidFill>
                  <a:srgbClr val="0000FF"/>
                </a:solidFill>
              </a:rPr>
              <a:t>における養護者対応の基本原則①</a:t>
            </a:r>
          </a:p>
        </p:txBody>
      </p:sp>
      <p:sp>
        <p:nvSpPr>
          <p:cNvPr id="3" name="コンテンツ プレースホルダー 2"/>
          <p:cNvSpPr>
            <a:spLocks noGrp="1"/>
          </p:cNvSpPr>
          <p:nvPr>
            <p:ph idx="1"/>
          </p:nvPr>
        </p:nvSpPr>
        <p:spPr>
          <a:xfrm>
            <a:off x="822960" y="1898131"/>
            <a:ext cx="7810894" cy="4023360"/>
          </a:xfrm>
        </p:spPr>
        <p:txBody>
          <a:bodyPr>
            <a:noAutofit/>
          </a:bodyPr>
          <a:lstStyle/>
          <a:p>
            <a:pPr marL="457200" indent="-457200">
              <a:buFont typeface="+mj-lt"/>
              <a:buAutoNum type="arabicPeriod"/>
            </a:pPr>
            <a:r>
              <a:rPr kumimoji="1" lang="ja-JP" altLang="en-US" sz="2200" dirty="0"/>
              <a:t>組織、機関としての対応であることを前面に出す</a:t>
            </a:r>
            <a:endParaRPr kumimoji="1" lang="en-US" altLang="ja-JP" sz="2200" dirty="0"/>
          </a:p>
          <a:p>
            <a:pPr marL="457200" indent="-457200">
              <a:buFont typeface="+mj-lt"/>
              <a:buAutoNum type="arabicPeriod"/>
            </a:pPr>
            <a:r>
              <a:rPr lang="ja-JP" altLang="en-US" sz="2200" dirty="0"/>
              <a:t>仕組みや今後の見通し、養護者がとることができる手続きを説明する</a:t>
            </a:r>
            <a:endParaRPr lang="en-US" altLang="ja-JP" sz="2200" dirty="0"/>
          </a:p>
          <a:p>
            <a:pPr marL="457200" indent="-457200">
              <a:buFont typeface="+mj-lt"/>
              <a:buAutoNum type="arabicPeriod"/>
            </a:pPr>
            <a:r>
              <a:rPr kumimoji="1" lang="ja-JP" altLang="en-US" sz="2200" dirty="0"/>
              <a:t>挑発に乗らない、挑発しない</a:t>
            </a:r>
            <a:endParaRPr kumimoji="1" lang="en-US" altLang="ja-JP" sz="2200" dirty="0"/>
          </a:p>
          <a:p>
            <a:pPr marL="457200" indent="-457200">
              <a:buFont typeface="+mj-lt"/>
              <a:buAutoNum type="arabicPeriod"/>
            </a:pPr>
            <a:r>
              <a:rPr lang="ja-JP" altLang="en-US" sz="2200" dirty="0"/>
              <a:t>うそや安易な気休めは言わない</a:t>
            </a:r>
            <a:endParaRPr lang="en-US" altLang="ja-JP" sz="2200" dirty="0"/>
          </a:p>
          <a:p>
            <a:pPr marL="457200" indent="-457200">
              <a:buFont typeface="+mj-lt"/>
              <a:buAutoNum type="arabicPeriod"/>
            </a:pPr>
            <a:r>
              <a:rPr kumimoji="1" lang="ja-JP" altLang="en-US" sz="2200" dirty="0"/>
              <a:t>興奮が冷めるのを待つ、飲酒時には応接しない</a:t>
            </a:r>
            <a:endParaRPr kumimoji="1" lang="en-US" altLang="ja-JP" sz="2200" dirty="0"/>
          </a:p>
          <a:p>
            <a:pPr marL="457200" indent="-457200">
              <a:buFont typeface="+mj-lt"/>
              <a:buAutoNum type="arabicPeriod"/>
            </a:pPr>
            <a:r>
              <a:rPr lang="ja-JP" altLang="en-US" sz="2200" dirty="0"/>
              <a:t>こだわりと行動・思考パターンを読み取る</a:t>
            </a:r>
            <a:endParaRPr lang="en-US" altLang="ja-JP" sz="2200" dirty="0"/>
          </a:p>
          <a:p>
            <a:pPr marL="457200" indent="-457200">
              <a:buFont typeface="+mj-lt"/>
              <a:buAutoNum type="arabicPeriod"/>
            </a:pPr>
            <a:r>
              <a:rPr kumimoji="1" lang="ja-JP" altLang="en-US" sz="2200" dirty="0"/>
              <a:t>虐待の確認については虐待の有無よりも具体状況の確認</a:t>
            </a:r>
            <a:endParaRPr kumimoji="1" lang="en-US" altLang="ja-JP" sz="2200" dirty="0"/>
          </a:p>
          <a:p>
            <a:pPr marL="457200" indent="-457200">
              <a:buFont typeface="+mj-lt"/>
              <a:buAutoNum type="arabicPeriod"/>
            </a:pPr>
            <a:r>
              <a:rPr kumimoji="1" lang="ja-JP" altLang="en-US" sz="2200" dirty="0"/>
              <a:t>高齢者の思いの伝え方（「一時的に」「混乱」）</a:t>
            </a:r>
            <a:endParaRPr kumimoji="1" lang="en-US" altLang="ja-JP" sz="2200" dirty="0"/>
          </a:p>
        </p:txBody>
      </p:sp>
      <p:sp>
        <p:nvSpPr>
          <p:cNvPr id="4" name="スライド番号プレースホルダー 3"/>
          <p:cNvSpPr>
            <a:spLocks noGrp="1"/>
          </p:cNvSpPr>
          <p:nvPr>
            <p:ph type="sldNum" sz="quarter" idx="12"/>
          </p:nvPr>
        </p:nvSpPr>
        <p:spPr>
          <a:xfrm>
            <a:off x="7874750" y="6388833"/>
            <a:ext cx="984019" cy="365125"/>
          </a:xfrm>
        </p:spPr>
        <p:txBody>
          <a:bodyPr/>
          <a:lstStyle/>
          <a:p>
            <a:r>
              <a:rPr lang="en-US" altLang="ja-JP" dirty="0"/>
              <a:t>67</a:t>
            </a:r>
            <a:endParaRPr lang="en-US" dirty="0"/>
          </a:p>
        </p:txBody>
      </p:sp>
      <p:sp>
        <p:nvSpPr>
          <p:cNvPr id="5" name="テキスト ボックス 4"/>
          <p:cNvSpPr txBox="1"/>
          <p:nvPr/>
        </p:nvSpPr>
        <p:spPr>
          <a:xfrm>
            <a:off x="4283968" y="5957295"/>
            <a:ext cx="3926210" cy="307777"/>
          </a:xfrm>
          <a:prstGeom prst="rect">
            <a:avLst/>
          </a:prstGeom>
          <a:noFill/>
        </p:spPr>
        <p:txBody>
          <a:bodyPr wrap="square" rtlCol="0">
            <a:spAutoFit/>
          </a:bodyPr>
          <a:lstStyle/>
          <a:p>
            <a:pPr algn="r"/>
            <a:r>
              <a:rPr kumimoji="1" lang="ja-JP" altLang="en-US" sz="1400" dirty="0"/>
              <a:t>（「お役立ち帳 改訂版」</a:t>
            </a:r>
            <a:r>
              <a:rPr kumimoji="1" lang="en-US" altLang="ja-JP" sz="1400" dirty="0"/>
              <a:t>p.70</a:t>
            </a:r>
            <a:r>
              <a:rPr lang="ja-JP" altLang="en-US" sz="1400" dirty="0"/>
              <a:t>～</a:t>
            </a:r>
            <a:r>
              <a:rPr lang="en-US" altLang="ja-JP" sz="1400" dirty="0"/>
              <a:t>78</a:t>
            </a:r>
            <a:r>
              <a:rPr lang="ja-JP" altLang="en-US" sz="1400" dirty="0"/>
              <a:t>より、一部改変）</a:t>
            </a:r>
            <a:endParaRPr kumimoji="1" lang="ja-JP" altLang="en-US" sz="1400" dirty="0"/>
          </a:p>
        </p:txBody>
      </p:sp>
    </p:spTree>
    <p:extLst>
      <p:ext uri="{BB962C8B-B14F-4D97-AF65-F5344CB8AC3E}">
        <p14:creationId xmlns:p14="http://schemas.microsoft.com/office/powerpoint/2010/main" val="457259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solidFill>
                  <a:srgbClr val="0000FF"/>
                </a:solidFill>
              </a:rPr>
              <a:t>ハードアプローチ（介入型支援）</a:t>
            </a:r>
            <a:r>
              <a:rPr kumimoji="1" lang="en-US" altLang="ja-JP" sz="3600" dirty="0">
                <a:solidFill>
                  <a:srgbClr val="0000FF"/>
                </a:solidFill>
              </a:rPr>
              <a:t/>
            </a:r>
            <a:br>
              <a:rPr kumimoji="1" lang="en-US" altLang="ja-JP" sz="3600" dirty="0">
                <a:solidFill>
                  <a:srgbClr val="0000FF"/>
                </a:solidFill>
              </a:rPr>
            </a:br>
            <a:r>
              <a:rPr kumimoji="1" lang="ja-JP" altLang="en-US" sz="3600" dirty="0">
                <a:solidFill>
                  <a:srgbClr val="0000FF"/>
                </a:solidFill>
              </a:rPr>
              <a:t>における養護者対応の基本原則②</a:t>
            </a:r>
          </a:p>
        </p:txBody>
      </p:sp>
      <p:sp>
        <p:nvSpPr>
          <p:cNvPr id="3" name="コンテンツ プレースホルダー 2"/>
          <p:cNvSpPr>
            <a:spLocks noGrp="1"/>
          </p:cNvSpPr>
          <p:nvPr>
            <p:ph idx="1"/>
          </p:nvPr>
        </p:nvSpPr>
        <p:spPr>
          <a:xfrm>
            <a:off x="345651" y="1885148"/>
            <a:ext cx="8452698" cy="4023360"/>
          </a:xfrm>
        </p:spPr>
        <p:txBody>
          <a:bodyPr>
            <a:normAutofit lnSpcReduction="10000"/>
          </a:bodyPr>
          <a:lstStyle/>
          <a:p>
            <a:pPr marL="457200" indent="-457200">
              <a:buFont typeface="+mj-lt"/>
              <a:buAutoNum type="arabicPeriod" startAt="9"/>
            </a:pPr>
            <a:r>
              <a:rPr lang="ja-JP" altLang="en-US" dirty="0"/>
              <a:t>こう着性の打破（介入もありうることの警告）　</a:t>
            </a:r>
            <a:r>
              <a:rPr lang="ja-JP" altLang="en-US" sz="1700" dirty="0"/>
              <a:t>⇒「お役立ち帳 改訂版」</a:t>
            </a:r>
            <a:r>
              <a:rPr lang="en-US" altLang="ja-JP" sz="1700" dirty="0"/>
              <a:t>p.79,80</a:t>
            </a:r>
          </a:p>
          <a:p>
            <a:pPr marL="578358" lvl="1" indent="-285750">
              <a:buFont typeface="Wingdings" panose="05000000000000000000" pitchFamily="2" charset="2"/>
              <a:buChar char="u"/>
            </a:pPr>
            <a:r>
              <a:rPr lang="ja-JP" altLang="en-US" dirty="0"/>
              <a:t>理屈の立たない拒否や先延ばしに対して、相手のペースに合わせない</a:t>
            </a:r>
          </a:p>
          <a:p>
            <a:pPr marL="457200" indent="-457200">
              <a:buFont typeface="+mj-lt"/>
              <a:buAutoNum type="arabicPeriod" startAt="9"/>
            </a:pPr>
            <a:r>
              <a:rPr kumimoji="1" lang="ja-JP" altLang="en-US" dirty="0"/>
              <a:t>ハードアプローチの基本的流れを理解する</a:t>
            </a:r>
            <a:r>
              <a:rPr kumimoji="1" lang="ja-JP" altLang="en-US" sz="1400" dirty="0"/>
              <a:t>（１日目配付「非公開資料」</a:t>
            </a:r>
            <a:r>
              <a:rPr kumimoji="1" lang="ja-JP" altLang="en-US" sz="1400" dirty="0" err="1"/>
              <a:t>ｐ</a:t>
            </a:r>
            <a:r>
              <a:rPr kumimoji="1" lang="en-US" altLang="ja-JP" sz="1400" dirty="0"/>
              <a:t>.11</a:t>
            </a:r>
            <a:r>
              <a:rPr kumimoji="1" lang="ja-JP" altLang="en-US" sz="1400" dirty="0"/>
              <a:t>参照）</a:t>
            </a:r>
            <a:endParaRPr kumimoji="1" lang="en-US" altLang="ja-JP" dirty="0"/>
          </a:p>
          <a:p>
            <a:pPr marL="749808" lvl="1" indent="-457200">
              <a:buFont typeface="+mj-ea"/>
              <a:buAutoNum type="circleNumDbPlain"/>
            </a:pPr>
            <a:r>
              <a:rPr lang="ja-JP" altLang="en-US" sz="2000" dirty="0"/>
              <a:t>介入による虐待・不適切行為の歯止めと虐待の告知・意識づけ</a:t>
            </a:r>
            <a:endParaRPr lang="en-US" altLang="ja-JP" sz="2000" dirty="0"/>
          </a:p>
          <a:p>
            <a:pPr marL="749808" lvl="1" indent="-457200">
              <a:buFont typeface="+mj-ea"/>
              <a:buAutoNum type="circleNumDbPlain"/>
            </a:pPr>
            <a:r>
              <a:rPr lang="ja-JP" altLang="en-US" sz="2000" dirty="0"/>
              <a:t>対立と混乱</a:t>
            </a:r>
            <a:endParaRPr lang="en-US" altLang="ja-JP" sz="2000" dirty="0"/>
          </a:p>
          <a:p>
            <a:pPr marL="749808" lvl="1" indent="-457200">
              <a:buFont typeface="+mj-ea"/>
              <a:buAutoNum type="circleNumDbPlain"/>
            </a:pPr>
            <a:r>
              <a:rPr lang="ja-JP" altLang="en-US" sz="2000" dirty="0"/>
              <a:t>現実規範に基づく養護者の壁の体験</a:t>
            </a:r>
            <a:endParaRPr lang="en-US" altLang="ja-JP" sz="2000" dirty="0"/>
          </a:p>
          <a:p>
            <a:pPr marL="749808" lvl="1" indent="-457200">
              <a:buFont typeface="+mj-ea"/>
              <a:buAutoNum type="circleNumDbPlain"/>
            </a:pPr>
            <a:r>
              <a:rPr lang="ja-JP" altLang="en-US" sz="2000" dirty="0"/>
              <a:t>養護者の妥協と援助者のねぎらい</a:t>
            </a:r>
            <a:endParaRPr lang="en-US" altLang="ja-JP" sz="2000" dirty="0"/>
          </a:p>
          <a:p>
            <a:pPr marL="749808" lvl="1" indent="-457200">
              <a:buFont typeface="+mj-ea"/>
              <a:buAutoNum type="circleNumDbPlain"/>
            </a:pPr>
            <a:r>
              <a:rPr lang="ja-JP" altLang="en-US" sz="2000" dirty="0"/>
              <a:t>改善条件の合意</a:t>
            </a:r>
            <a:endParaRPr lang="en-US" altLang="ja-JP" sz="2000" dirty="0"/>
          </a:p>
          <a:p>
            <a:pPr marL="749808" lvl="1" indent="-457200">
              <a:buFont typeface="+mj-ea"/>
              <a:buAutoNum type="circleNumDbPlain"/>
            </a:pPr>
            <a:r>
              <a:rPr lang="ja-JP" altLang="en-US" sz="2000" dirty="0"/>
              <a:t>支援の開始</a:t>
            </a:r>
            <a:endParaRPr lang="en-US" altLang="ja-JP" sz="2000" dirty="0"/>
          </a:p>
          <a:p>
            <a:pPr marL="457200" indent="-457200">
              <a:buFont typeface="+mj-lt"/>
              <a:buAutoNum type="arabicPeriod" startAt="9"/>
            </a:pPr>
            <a:r>
              <a:rPr kumimoji="1" lang="ja-JP" altLang="en-US" dirty="0"/>
              <a:t>対立を新たな関係性への糸口ととらえる</a:t>
            </a:r>
            <a:endParaRPr kumimoji="1" lang="en-US" altLang="ja-JP" dirty="0"/>
          </a:p>
          <a:p>
            <a:pPr marL="457200" indent="-457200">
              <a:buFont typeface="+mj-lt"/>
              <a:buAutoNum type="arabicPeriod" startAt="9"/>
            </a:pPr>
            <a:r>
              <a:rPr lang="ja-JP" altLang="en-US" dirty="0"/>
              <a:t>養護者の立場、生活、考えなどに配慮した具体的な改善策の実施</a:t>
            </a:r>
            <a:endParaRPr lang="en-US" altLang="ja-JP" dirty="0"/>
          </a:p>
        </p:txBody>
      </p:sp>
      <p:sp>
        <p:nvSpPr>
          <p:cNvPr id="4" name="スライド番号プレースホルダー 3"/>
          <p:cNvSpPr>
            <a:spLocks noGrp="1"/>
          </p:cNvSpPr>
          <p:nvPr>
            <p:ph type="sldNum" sz="quarter" idx="12"/>
          </p:nvPr>
        </p:nvSpPr>
        <p:spPr>
          <a:xfrm>
            <a:off x="7851094" y="6448251"/>
            <a:ext cx="984019" cy="365125"/>
          </a:xfrm>
        </p:spPr>
        <p:txBody>
          <a:bodyPr/>
          <a:lstStyle/>
          <a:p>
            <a:r>
              <a:rPr lang="en-US" altLang="ja-JP" dirty="0"/>
              <a:t>68</a:t>
            </a:r>
            <a:endParaRPr lang="en-US" dirty="0"/>
          </a:p>
        </p:txBody>
      </p:sp>
      <p:sp>
        <p:nvSpPr>
          <p:cNvPr id="5" name="テキスト ボックス 4"/>
          <p:cNvSpPr txBox="1"/>
          <p:nvPr/>
        </p:nvSpPr>
        <p:spPr>
          <a:xfrm>
            <a:off x="4416893" y="5908508"/>
            <a:ext cx="3926210" cy="307777"/>
          </a:xfrm>
          <a:prstGeom prst="rect">
            <a:avLst/>
          </a:prstGeom>
          <a:noFill/>
        </p:spPr>
        <p:txBody>
          <a:bodyPr wrap="square" rtlCol="0">
            <a:spAutoFit/>
          </a:bodyPr>
          <a:lstStyle/>
          <a:p>
            <a:pPr algn="r"/>
            <a:r>
              <a:rPr kumimoji="1" lang="ja-JP" altLang="en-US" sz="1400" dirty="0"/>
              <a:t>「お役立ち帳 改訂版」</a:t>
            </a:r>
            <a:r>
              <a:rPr kumimoji="1" lang="en-US" altLang="ja-JP" sz="1400" dirty="0"/>
              <a:t>p.70</a:t>
            </a:r>
            <a:r>
              <a:rPr lang="ja-JP" altLang="en-US" sz="1400" dirty="0"/>
              <a:t>～</a:t>
            </a:r>
            <a:r>
              <a:rPr lang="en-US" altLang="ja-JP" sz="1400" dirty="0"/>
              <a:t>78</a:t>
            </a:r>
            <a:r>
              <a:rPr lang="ja-JP" altLang="en-US" sz="1400" dirty="0"/>
              <a:t>より、一部改変</a:t>
            </a:r>
            <a:endParaRPr kumimoji="1" lang="ja-JP" altLang="en-US" sz="1400" dirty="0"/>
          </a:p>
        </p:txBody>
      </p:sp>
    </p:spTree>
    <p:extLst>
      <p:ext uri="{BB962C8B-B14F-4D97-AF65-F5344CB8AC3E}">
        <p14:creationId xmlns:p14="http://schemas.microsoft.com/office/powerpoint/2010/main" val="1835584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solidFill>
                  <a:srgbClr val="0000FF"/>
                </a:solidFill>
              </a:rPr>
              <a:t>緊急対応の内容</a:t>
            </a:r>
          </a:p>
        </p:txBody>
      </p:sp>
      <p:sp>
        <p:nvSpPr>
          <p:cNvPr id="3" name="コンテンツ プレースホルダー 2"/>
          <p:cNvSpPr>
            <a:spLocks noGrp="1"/>
          </p:cNvSpPr>
          <p:nvPr>
            <p:ph idx="1"/>
          </p:nvPr>
        </p:nvSpPr>
        <p:spPr/>
        <p:txBody>
          <a:bodyPr>
            <a:noAutofit/>
          </a:bodyPr>
          <a:lstStyle/>
          <a:p>
            <a:pPr>
              <a:buFont typeface="Wingdings" panose="05000000000000000000" pitchFamily="2" charset="2"/>
              <a:buChar char="l"/>
            </a:pPr>
            <a:r>
              <a:rPr kumimoji="1" lang="ja-JP" altLang="en-US" sz="2800" dirty="0"/>
              <a:t>警察への通報・相談</a:t>
            </a:r>
            <a:endParaRPr kumimoji="1" lang="en-US" altLang="ja-JP" sz="2800" dirty="0"/>
          </a:p>
          <a:p>
            <a:pPr>
              <a:buFont typeface="Wingdings" panose="05000000000000000000" pitchFamily="2" charset="2"/>
              <a:buChar char="l"/>
            </a:pPr>
            <a:r>
              <a:rPr lang="ja-JP" altLang="en-US" sz="2800" dirty="0"/>
              <a:t>立入調査／立入調査についての警察への援助要請（スライド</a:t>
            </a:r>
            <a:r>
              <a:rPr lang="en-US" altLang="ja-JP" sz="2800" dirty="0"/>
              <a:t>NO.</a:t>
            </a:r>
            <a:r>
              <a:rPr lang="ja-JP" altLang="en-US" sz="2800" dirty="0"/>
              <a:t>７０参照）</a:t>
            </a:r>
          </a:p>
          <a:p>
            <a:pPr>
              <a:buFont typeface="Wingdings" panose="05000000000000000000" pitchFamily="2" charset="2"/>
              <a:buChar char="l"/>
            </a:pPr>
            <a:r>
              <a:rPr kumimoji="1" lang="ja-JP" altLang="en-US" sz="2800" dirty="0"/>
              <a:t>高齢者や養護者の分離（スライド</a:t>
            </a:r>
            <a:r>
              <a:rPr kumimoji="1" lang="en-US" altLang="ja-JP" sz="2800" dirty="0"/>
              <a:t>NO</a:t>
            </a:r>
            <a:r>
              <a:rPr lang="en-US" altLang="ja-JP" sz="2800" dirty="0"/>
              <a:t>.</a:t>
            </a:r>
            <a:r>
              <a:rPr lang="ja-JP" altLang="en-US" sz="2800" dirty="0"/>
              <a:t>７１</a:t>
            </a:r>
            <a:r>
              <a:rPr kumimoji="1" lang="ja-JP" altLang="en-US" sz="2800" dirty="0"/>
              <a:t>参照）</a:t>
            </a:r>
            <a:endParaRPr kumimoji="1" lang="en-US" altLang="ja-JP" sz="2800" dirty="0"/>
          </a:p>
          <a:p>
            <a:pPr>
              <a:buFont typeface="Wingdings" panose="05000000000000000000" pitchFamily="2" charset="2"/>
              <a:buChar char="l"/>
            </a:pPr>
            <a:r>
              <a:rPr kumimoji="1" lang="ja-JP" altLang="en-US" sz="2800" dirty="0"/>
              <a:t>面会制限（スライド</a:t>
            </a:r>
            <a:r>
              <a:rPr kumimoji="1" lang="en-US" altLang="ja-JP" sz="2800" dirty="0"/>
              <a:t>NO</a:t>
            </a:r>
            <a:r>
              <a:rPr lang="en-US" altLang="ja-JP" sz="2800" dirty="0"/>
              <a:t>.</a:t>
            </a:r>
            <a:r>
              <a:rPr lang="ja-JP" altLang="en-US" sz="2800" dirty="0"/>
              <a:t>７２</a:t>
            </a:r>
            <a:r>
              <a:rPr kumimoji="1" lang="ja-JP" altLang="en-US" sz="2800" dirty="0"/>
              <a:t>参照）</a:t>
            </a:r>
            <a:endParaRPr kumimoji="1" lang="en-US" altLang="ja-JP" sz="2800" dirty="0"/>
          </a:p>
          <a:p>
            <a:pPr>
              <a:buFont typeface="Wingdings" panose="05000000000000000000" pitchFamily="2" charset="2"/>
              <a:buChar char="l"/>
            </a:pPr>
            <a:r>
              <a:rPr lang="ja-JP" altLang="en-US" sz="2800" dirty="0"/>
              <a:t>在宅サービスの措置導入</a:t>
            </a:r>
            <a:endParaRPr kumimoji="1" lang="en-US" altLang="ja-JP" sz="2800" dirty="0"/>
          </a:p>
          <a:p>
            <a:pPr>
              <a:buFont typeface="Wingdings" panose="05000000000000000000" pitchFamily="2" charset="2"/>
              <a:buChar char="l"/>
            </a:pPr>
            <a:r>
              <a:rPr lang="ja-JP" altLang="en-US" sz="2800" dirty="0"/>
              <a:t>受診支援（入院支援）　</a:t>
            </a:r>
            <a:r>
              <a:rPr lang="en-US" altLang="ja-JP" sz="2800" dirty="0"/>
              <a:t>※</a:t>
            </a:r>
            <a:r>
              <a:rPr lang="ja-JP" altLang="en-US" sz="2800" dirty="0"/>
              <a:t>生活保護の医療扶助</a:t>
            </a:r>
            <a:endParaRPr lang="en-US" altLang="ja-JP" sz="2800" dirty="0"/>
          </a:p>
          <a:p>
            <a:pPr>
              <a:buFont typeface="Wingdings" panose="05000000000000000000" pitchFamily="2" charset="2"/>
              <a:buChar char="l"/>
            </a:pPr>
            <a:r>
              <a:rPr lang="ja-JP" altLang="en-US" sz="2800" dirty="0"/>
              <a:t>財産の保護（スライド</a:t>
            </a:r>
            <a:r>
              <a:rPr lang="en-US" altLang="ja-JP" sz="2800" dirty="0"/>
              <a:t>NO.</a:t>
            </a:r>
            <a:r>
              <a:rPr lang="ja-JP" altLang="en-US" sz="2800" dirty="0"/>
              <a:t>７３参照）</a:t>
            </a:r>
            <a:endParaRPr lang="en-US" altLang="ja-JP" sz="2800" dirty="0"/>
          </a:p>
          <a:p>
            <a:pPr>
              <a:buFont typeface="Wingdings" panose="05000000000000000000" pitchFamily="2" charset="2"/>
              <a:buChar char="l"/>
            </a:pPr>
            <a:r>
              <a:rPr lang="ja-JP" altLang="en-US" sz="2800" dirty="0"/>
              <a:t>ライフラインの確保</a:t>
            </a:r>
            <a:endParaRPr lang="en-US" altLang="ja-JP" sz="2800" dirty="0"/>
          </a:p>
          <a:p>
            <a:pPr marL="0" indent="0">
              <a:buNone/>
            </a:pPr>
            <a:endParaRPr lang="en-US" altLang="ja-JP" sz="2400" dirty="0"/>
          </a:p>
        </p:txBody>
      </p:sp>
      <p:sp>
        <p:nvSpPr>
          <p:cNvPr id="4" name="スライド番号プレースホルダー 3"/>
          <p:cNvSpPr>
            <a:spLocks noGrp="1"/>
          </p:cNvSpPr>
          <p:nvPr>
            <p:ph type="sldNum" sz="quarter" idx="12"/>
          </p:nvPr>
        </p:nvSpPr>
        <p:spPr>
          <a:xfrm>
            <a:off x="7740352" y="6388833"/>
            <a:ext cx="984019" cy="365125"/>
          </a:xfrm>
        </p:spPr>
        <p:txBody>
          <a:bodyPr/>
          <a:lstStyle/>
          <a:p>
            <a:pPr>
              <a:defRPr/>
            </a:pPr>
            <a:r>
              <a:rPr lang="en-US" altLang="ja-JP" sz="1100" dirty="0"/>
              <a:t>69</a:t>
            </a:r>
            <a:endParaRPr lang="ja-JP" altLang="en-US" sz="1100" dirty="0"/>
          </a:p>
        </p:txBody>
      </p:sp>
    </p:spTree>
    <p:extLst>
      <p:ext uri="{BB962C8B-B14F-4D97-AF65-F5344CB8AC3E}">
        <p14:creationId xmlns:p14="http://schemas.microsoft.com/office/powerpoint/2010/main" val="137571530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タイトル 1"/>
          <p:cNvSpPr>
            <a:spLocks noGrp="1"/>
          </p:cNvSpPr>
          <p:nvPr>
            <p:ph type="title"/>
          </p:nvPr>
        </p:nvSpPr>
        <p:spPr/>
        <p:txBody>
          <a:bodyPr>
            <a:normAutofit/>
          </a:bodyPr>
          <a:lstStyle/>
          <a:p>
            <a:pPr algn="ctr" eaLnBrk="1" hangingPunct="1"/>
            <a:r>
              <a:rPr lang="ja-JP" altLang="en-US" sz="4000" dirty="0"/>
              <a:t>コアメンバー会議のポイント</a:t>
            </a:r>
            <a:endParaRPr lang="ja-JP" altLang="en-US" sz="1800" dirty="0"/>
          </a:p>
        </p:txBody>
      </p:sp>
      <p:sp>
        <p:nvSpPr>
          <p:cNvPr id="2" name="テキスト ボックス 1"/>
          <p:cNvSpPr txBox="1"/>
          <p:nvPr/>
        </p:nvSpPr>
        <p:spPr>
          <a:xfrm>
            <a:off x="4932040" y="2839282"/>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R5p.60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」を参考</a:t>
            </a:r>
          </a:p>
        </p:txBody>
      </p:sp>
      <p:sp>
        <p:nvSpPr>
          <p:cNvPr id="3" name="テキスト ボックス 2"/>
          <p:cNvSpPr txBox="1"/>
          <p:nvPr/>
        </p:nvSpPr>
        <p:spPr>
          <a:xfrm>
            <a:off x="553094" y="3322727"/>
            <a:ext cx="8267378" cy="255454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事例の内容に応じて、庁内関係部署の職員（生活保護ケースワーカー、保健センター保健師等）や、専門的に助言をすることができる者（医師や弁護士等）の出席を要請することがある。</a:t>
            </a: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令和３年</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度厚生労働省調査結果では、</a:t>
            </a:r>
            <a:r>
              <a:rPr kumimoji="1" lang="ja-JP" altLang="en-US" sz="2000" b="1" i="0" u="sng"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相談・通報受付から虐待判断までの期間の中央値は２日。</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多くの事例で、通報受付後、翌日から翌々日には虐待の有無の判断が行われていると考えられる。</a:t>
            </a: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sng" strike="noStrike" kern="1200" cap="none" spc="0" normalizeH="0" baseline="0" noProof="0" dirty="0">
              <a:ln>
                <a:noFill/>
              </a:ln>
              <a:solidFill>
                <a:srgbClr val="0000FF"/>
              </a:solidFill>
              <a:effectLst/>
              <a:uLnTx/>
              <a:uFillTx/>
              <a:latin typeface="Arial" panose="020B0604020202020204" pitchFamily="34" charset="0"/>
              <a:ea typeface="ＭＳ Ｐゴシック" panose="020B0600070205080204" pitchFamily="50" charset="-128"/>
              <a:cs typeface="+mn-cs"/>
            </a:endParaRPr>
          </a:p>
        </p:txBody>
      </p:sp>
      <p:sp>
        <p:nvSpPr>
          <p:cNvPr id="6" name="角丸四角形 5"/>
          <p:cNvSpPr/>
          <p:nvPr/>
        </p:nvSpPr>
        <p:spPr>
          <a:xfrm>
            <a:off x="179512" y="1412776"/>
            <a:ext cx="8640960"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＜コアメンバー会議＞</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高齢者虐待防止を担当する区市町村</a:t>
            </a:r>
            <a:r>
              <a:rPr kumimoji="1" lang="ja-JP" altLang="en-US" sz="18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管理職</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及び担当職員と地域包括支援センター職員によって構成され、虐待の有無や緊急性の判断、対応方針を</a:t>
            </a:r>
            <a:r>
              <a:rPr kumimoji="1" lang="ja-JP" altLang="en-US" sz="18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市町村の責任において決定</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する会議。市町村権限行使の必要があるため、</a:t>
            </a:r>
            <a:r>
              <a:rPr kumimoji="1" lang="ja-JP" altLang="en-US" sz="18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意思決定者である市町村管理者が参加</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a:t>
            </a:r>
            <a:r>
              <a:rPr kumimoji="1" lang="ja-JP" altLang="en-US" sz="1800"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合議にて意思決定</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していく</a:t>
            </a:r>
          </a:p>
        </p:txBody>
      </p:sp>
      <p:sp>
        <p:nvSpPr>
          <p:cNvPr id="5" name="スライド番号プレースホルダー 4">
            <a:extLst>
              <a:ext uri="{FF2B5EF4-FFF2-40B4-BE49-F238E27FC236}">
                <a16:creationId xmlns:a16="http://schemas.microsoft.com/office/drawing/2014/main" id="{47BDDC4C-68C7-47B2-BCD3-36D9A8F2C7F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2671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a:solidFill>
                  <a:srgbClr val="0000FF"/>
                </a:solidFill>
              </a:rPr>
              <a:t>立入調査について</a:t>
            </a:r>
          </a:p>
        </p:txBody>
      </p:sp>
      <p:sp>
        <p:nvSpPr>
          <p:cNvPr id="3" name="コンテンツ プレースホルダー 2"/>
          <p:cNvSpPr>
            <a:spLocks noGrp="1"/>
          </p:cNvSpPr>
          <p:nvPr>
            <p:ph idx="1"/>
          </p:nvPr>
        </p:nvSpPr>
        <p:spPr>
          <a:xfrm>
            <a:off x="438825" y="1174995"/>
            <a:ext cx="8229600" cy="5257800"/>
          </a:xfrm>
        </p:spPr>
        <p:txBody>
          <a:bodyPr>
            <a:normAutofit fontScale="92500" lnSpcReduction="10000"/>
          </a:bodyPr>
          <a:lstStyle/>
          <a:p>
            <a:pPr>
              <a:lnSpc>
                <a:spcPct val="100000"/>
              </a:lnSpc>
              <a:buFont typeface="Wingdings" panose="05000000000000000000" pitchFamily="2" charset="2"/>
              <a:buChar char="l"/>
            </a:pPr>
            <a:r>
              <a:rPr kumimoji="1" lang="ja-JP" altLang="en-US" sz="2800" dirty="0"/>
              <a:t>高齢者虐待防止法</a:t>
            </a:r>
            <a:r>
              <a:rPr kumimoji="1" lang="en-US" altLang="ja-JP" sz="2800" dirty="0"/>
              <a:t>11</a:t>
            </a:r>
            <a:r>
              <a:rPr kumimoji="1" lang="ja-JP" altLang="en-US" sz="2800" dirty="0"/>
              <a:t>条に基づく権限行使で、立入調査証票（身分証明書）</a:t>
            </a:r>
            <a:r>
              <a:rPr kumimoji="1" lang="ja-JP" altLang="en-US" sz="1900" dirty="0"/>
              <a:t>（「お役立ち帳 改訂版」</a:t>
            </a:r>
            <a:r>
              <a:rPr kumimoji="1" lang="en-US" altLang="ja-JP" sz="1900" dirty="0"/>
              <a:t>p.91</a:t>
            </a:r>
            <a:r>
              <a:rPr kumimoji="1" lang="ja-JP" altLang="en-US" sz="1900" dirty="0"/>
              <a:t>参照）</a:t>
            </a:r>
            <a:r>
              <a:rPr kumimoji="1" lang="ja-JP" altLang="en-US" sz="2800" dirty="0"/>
              <a:t>が必要となる</a:t>
            </a:r>
            <a:endParaRPr kumimoji="1" lang="en-US" altLang="ja-JP" sz="2800" dirty="0"/>
          </a:p>
          <a:p>
            <a:pPr>
              <a:lnSpc>
                <a:spcPct val="100000"/>
              </a:lnSpc>
              <a:buFont typeface="Wingdings" panose="05000000000000000000" pitchFamily="2" charset="2"/>
              <a:buChar char="l"/>
            </a:pPr>
            <a:r>
              <a:rPr kumimoji="1" lang="ja-JP" altLang="en-US" sz="2800" dirty="0"/>
              <a:t>「高齢者虐待により高齢者の生命または身体に重大な危険が生じているおそれがあると認めるとき」に認められる</a:t>
            </a:r>
            <a:endParaRPr kumimoji="1" lang="en-US" altLang="ja-JP" sz="2800" dirty="0"/>
          </a:p>
          <a:p>
            <a:pPr lvl="1">
              <a:lnSpc>
                <a:spcPct val="100000"/>
              </a:lnSpc>
              <a:buFont typeface="Arial" panose="020B0604020202020204" pitchFamily="34" charset="0"/>
              <a:buChar char="•"/>
            </a:pPr>
            <a:r>
              <a:rPr kumimoji="1" lang="ja-JP" altLang="en-US" sz="2400" dirty="0"/>
              <a:t>他に手段がないかの検討</a:t>
            </a:r>
            <a:endParaRPr kumimoji="1" lang="en-US" altLang="ja-JP" sz="2400" dirty="0"/>
          </a:p>
          <a:p>
            <a:pPr>
              <a:lnSpc>
                <a:spcPct val="100000"/>
              </a:lnSpc>
              <a:buFont typeface="Wingdings" panose="05000000000000000000" pitchFamily="2" charset="2"/>
              <a:buChar char="l"/>
            </a:pPr>
            <a:r>
              <a:rPr kumimoji="1" lang="ja-JP" altLang="en-US" sz="2800" dirty="0"/>
              <a:t>高齢者の住所または居所へ立ち入り、必要な調査又は質問を行うことができる</a:t>
            </a:r>
            <a:endParaRPr kumimoji="1" lang="en-US" altLang="ja-JP" sz="2800" dirty="0"/>
          </a:p>
          <a:p>
            <a:pPr lvl="1">
              <a:lnSpc>
                <a:spcPct val="100000"/>
              </a:lnSpc>
              <a:buFont typeface="Arial" panose="020B0604020202020204" pitchFamily="34" charset="0"/>
              <a:buChar char="•"/>
            </a:pPr>
            <a:r>
              <a:rPr lang="ja-JP" altLang="en-US" sz="2400" dirty="0"/>
              <a:t>高齢者や養護者の同意なく住居内に入っても、住居侵入罪等の罪に問われない</a:t>
            </a:r>
            <a:endParaRPr lang="en-US" altLang="ja-JP" sz="2400" dirty="0"/>
          </a:p>
          <a:p>
            <a:pPr lvl="1">
              <a:lnSpc>
                <a:spcPct val="100000"/>
              </a:lnSpc>
              <a:buFont typeface="Arial" panose="020B0604020202020204" pitchFamily="34" charset="0"/>
              <a:buChar char="•"/>
            </a:pPr>
            <a:r>
              <a:rPr lang="ja-JP" altLang="en-US" sz="2400" dirty="0"/>
              <a:t>物理的な有形力の行使は認められない（ドアや窓を壊して立入ることはできない）　</a:t>
            </a:r>
            <a:r>
              <a:rPr lang="ja-JP" altLang="en-US" sz="1900" dirty="0"/>
              <a:t>　（「お役立ち帳 改訂版」</a:t>
            </a:r>
            <a:r>
              <a:rPr lang="ja-JP" altLang="en-US" sz="1900" dirty="0" err="1"/>
              <a:t>ｐ</a:t>
            </a:r>
            <a:r>
              <a:rPr lang="en-US" altLang="ja-JP" sz="1900" dirty="0"/>
              <a:t>.88</a:t>
            </a:r>
            <a:r>
              <a:rPr lang="ja-JP" altLang="en-US" sz="1900" dirty="0" err="1"/>
              <a:t>、</a:t>
            </a:r>
            <a:r>
              <a:rPr lang="en-US" altLang="ja-JP" sz="1900" dirty="0"/>
              <a:t>95</a:t>
            </a:r>
            <a:r>
              <a:rPr lang="ja-JP" altLang="en-US" sz="1900" dirty="0"/>
              <a:t>参照）</a:t>
            </a:r>
            <a:endParaRPr lang="en-US" altLang="ja-JP" sz="1900" dirty="0"/>
          </a:p>
          <a:p>
            <a:pPr>
              <a:lnSpc>
                <a:spcPct val="100000"/>
              </a:lnSpc>
              <a:buFont typeface="Wingdings" panose="05000000000000000000" pitchFamily="2" charset="2"/>
              <a:buChar char="l"/>
            </a:pPr>
            <a:r>
              <a:rPr kumimoji="1" lang="ja-JP" altLang="en-US" sz="2800" dirty="0"/>
              <a:t>シミュレーションに基づく準備、適切な役割分担が求められる</a:t>
            </a:r>
          </a:p>
        </p:txBody>
      </p:sp>
      <p:sp>
        <p:nvSpPr>
          <p:cNvPr id="4" name="スライド番号プレースホルダー 3"/>
          <p:cNvSpPr>
            <a:spLocks noGrp="1"/>
          </p:cNvSpPr>
          <p:nvPr>
            <p:ph type="sldNum" sz="quarter" idx="4294967295"/>
          </p:nvPr>
        </p:nvSpPr>
        <p:spPr>
          <a:xfrm>
            <a:off x="8159750" y="6459538"/>
            <a:ext cx="984250" cy="365125"/>
          </a:xfrm>
          <a:prstGeom prst="rect">
            <a:avLst/>
          </a:prstGeom>
        </p:spPr>
        <p:txBody>
          <a:bodyPr/>
          <a:lstStyle/>
          <a:p>
            <a:pPr>
              <a:defRPr/>
            </a:pPr>
            <a:r>
              <a:rPr lang="en-US" altLang="ja-JP" sz="1200" dirty="0"/>
              <a:t>70</a:t>
            </a:r>
            <a:endParaRPr lang="ja-JP" altLang="en-US" sz="1200" dirty="0"/>
          </a:p>
        </p:txBody>
      </p:sp>
      <p:sp>
        <p:nvSpPr>
          <p:cNvPr id="5" name="角丸四角形 4"/>
          <p:cNvSpPr/>
          <p:nvPr/>
        </p:nvSpPr>
        <p:spPr>
          <a:xfrm>
            <a:off x="6300192" y="173029"/>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１日目参考資料　</a:t>
            </a:r>
            <a:r>
              <a:rPr kumimoji="1" lang="ja-JP" altLang="en-US" sz="1200" dirty="0" smtClean="0">
                <a:solidFill>
                  <a:schemeClr val="tx1"/>
                </a:solidFill>
                <a:latin typeface="UD デジタル 教科書体 N-B" panose="02020700000000000000" pitchFamily="17" charset="-128"/>
                <a:ea typeface="UD デジタル 教科書体 N-B" panose="02020700000000000000" pitchFamily="17" charset="-128"/>
              </a:rPr>
              <a:t>追加　</a:t>
            </a:r>
            <a:r>
              <a:rPr kumimoji="1" lang="ja-JP" altLang="en-US" sz="1200" dirty="0" err="1" smtClean="0">
                <a:solidFill>
                  <a:schemeClr val="tx1"/>
                </a:solidFill>
                <a:latin typeface="UD デジタル 教科書体 N-B" panose="02020700000000000000" pitchFamily="17" charset="-128"/>
                <a:ea typeface="UD デジタル 教科書体 N-B" panose="02020700000000000000" pitchFamily="17" charset="-128"/>
              </a:rPr>
              <a:t>ｐ</a:t>
            </a:r>
            <a:r>
              <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rPr>
              <a:t>.6</a:t>
            </a:r>
            <a:r>
              <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200" dirty="0">
                <a:solidFill>
                  <a:schemeClr val="tx1"/>
                </a:solidFill>
                <a:latin typeface="UD デジタル 教科書体 N-B" panose="02020700000000000000" pitchFamily="17" charset="-128"/>
                <a:ea typeface="UD デジタル 教科書体 N-B" panose="02020700000000000000" pitchFamily="17" charset="-128"/>
              </a:rPr>
              <a:t>9</a:t>
            </a:r>
            <a:endParaRPr kumimoji="1" lang="ja-JP" altLang="en-US" sz="12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676243008"/>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8212"/>
            <a:ext cx="7886700" cy="1325563"/>
          </a:xfrm>
          <a:noFill/>
        </p:spPr>
        <p:txBody>
          <a:bodyPr anchor="ctr" anchorCtr="0">
            <a:normAutofit/>
          </a:bodyPr>
          <a:lstStyle/>
          <a:p>
            <a:pPr algn="ctr"/>
            <a:r>
              <a:rPr kumimoji="1" lang="ja-JP" altLang="en-US" sz="4000" dirty="0"/>
              <a:t>分離の方法</a:t>
            </a:r>
          </a:p>
        </p:txBody>
      </p:sp>
      <p:sp>
        <p:nvSpPr>
          <p:cNvPr id="3" name="コンテンツ プレースホルダー 2"/>
          <p:cNvSpPr>
            <a:spLocks noGrp="1"/>
          </p:cNvSpPr>
          <p:nvPr>
            <p:ph idx="1"/>
          </p:nvPr>
        </p:nvSpPr>
        <p:spPr>
          <a:xfrm>
            <a:off x="251520" y="1093689"/>
            <a:ext cx="8263830" cy="5445224"/>
          </a:xfrm>
          <a:noFill/>
        </p:spPr>
        <p:txBody>
          <a:bodyPr>
            <a:normAutofit fontScale="70000" lnSpcReduction="20000"/>
          </a:bodyPr>
          <a:lstStyle/>
          <a:p>
            <a:pPr>
              <a:buFont typeface="Wingdings" panose="05000000000000000000" pitchFamily="2" charset="2"/>
              <a:buChar char="n"/>
            </a:pPr>
            <a:r>
              <a:rPr kumimoji="1" lang="ja-JP" altLang="en-US" b="1" dirty="0">
                <a:solidFill>
                  <a:srgbClr val="0000FF"/>
                </a:solidFill>
              </a:rPr>
              <a:t>本人の明確な意思表示</a:t>
            </a:r>
            <a:r>
              <a:rPr kumimoji="1" lang="ja-JP" altLang="en-US" b="1" dirty="0"/>
              <a:t>に基づく分離</a:t>
            </a:r>
            <a:endParaRPr kumimoji="1" lang="en-US" altLang="ja-JP" b="1" dirty="0"/>
          </a:p>
          <a:p>
            <a:pPr lvl="1"/>
            <a:r>
              <a:rPr kumimoji="1" lang="ja-JP" altLang="en-US" b="1" dirty="0"/>
              <a:t>本人契約</a:t>
            </a:r>
            <a:endParaRPr kumimoji="1" lang="en-US" altLang="ja-JP" b="1" dirty="0"/>
          </a:p>
          <a:p>
            <a:pPr marL="457200" lvl="1" indent="0">
              <a:lnSpc>
                <a:spcPct val="120000"/>
              </a:lnSpc>
              <a:buNone/>
            </a:pPr>
            <a:r>
              <a:rPr lang="en-US" altLang="ja-JP" dirty="0"/>
              <a:t>※</a:t>
            </a:r>
            <a:r>
              <a:rPr lang="ja-JP" altLang="en-US" dirty="0"/>
              <a:t>虐待の事実の有無とは関係なく、判断能力に低下がない本人からの依頼に基づいて対応することが可能</a:t>
            </a:r>
            <a:endParaRPr kumimoji="1" lang="en-US" altLang="ja-JP" dirty="0"/>
          </a:p>
          <a:p>
            <a:pPr>
              <a:buFont typeface="Wingdings" panose="05000000000000000000" pitchFamily="2" charset="2"/>
              <a:buChar char="n"/>
            </a:pPr>
            <a:r>
              <a:rPr kumimoji="1" lang="ja-JP" altLang="en-US" b="1" dirty="0"/>
              <a:t>虐待の事実や緊急性の判断に基づく</a:t>
            </a:r>
            <a:r>
              <a:rPr kumimoji="1" lang="ja-JP" altLang="en-US" b="1" dirty="0">
                <a:solidFill>
                  <a:srgbClr val="0000FF"/>
                </a:solidFill>
              </a:rPr>
              <a:t>行政主導</a:t>
            </a:r>
            <a:r>
              <a:rPr kumimoji="1" lang="ja-JP" altLang="en-US" b="1" dirty="0"/>
              <a:t>での分離</a:t>
            </a:r>
            <a:endParaRPr kumimoji="1" lang="en-US" altLang="ja-JP" b="1" dirty="0"/>
          </a:p>
          <a:p>
            <a:pPr lvl="1">
              <a:buFont typeface="Wingdings" panose="05000000000000000000" pitchFamily="2" charset="2"/>
              <a:buChar char="p"/>
            </a:pPr>
            <a:r>
              <a:rPr lang="en-US" altLang="ja-JP" dirty="0"/>
              <a:t>  </a:t>
            </a:r>
            <a:r>
              <a:rPr kumimoji="1" lang="ja-JP" altLang="en-US" dirty="0"/>
              <a:t>保護　（法</a:t>
            </a:r>
            <a:r>
              <a:rPr kumimoji="1" lang="en-US" altLang="ja-JP" dirty="0"/>
              <a:t>9</a:t>
            </a:r>
            <a:r>
              <a:rPr kumimoji="1" lang="ja-JP" altLang="en-US" dirty="0"/>
              <a:t>条第</a:t>
            </a:r>
            <a:r>
              <a:rPr kumimoji="1" lang="en-US" altLang="ja-JP" dirty="0"/>
              <a:t>2</a:t>
            </a:r>
            <a:r>
              <a:rPr kumimoji="1" lang="ja-JP" altLang="en-US" dirty="0"/>
              <a:t>項）</a:t>
            </a:r>
            <a:endParaRPr kumimoji="1" lang="en-US" altLang="ja-JP" dirty="0"/>
          </a:p>
          <a:p>
            <a:pPr lvl="1"/>
            <a:r>
              <a:rPr lang="ja-JP" altLang="en-US" dirty="0"/>
              <a:t>老人福祉法に基づく措置（老人福祉法第</a:t>
            </a:r>
            <a:r>
              <a:rPr lang="en-US" altLang="ja-JP" dirty="0"/>
              <a:t>11</a:t>
            </a:r>
            <a:r>
              <a:rPr lang="ja-JP" altLang="en-US" dirty="0"/>
              <a:t>条第</a:t>
            </a:r>
            <a:r>
              <a:rPr lang="en-US" altLang="ja-JP" dirty="0"/>
              <a:t>1</a:t>
            </a:r>
            <a:r>
              <a:rPr lang="ja-JP" altLang="en-US" dirty="0"/>
              <a:t>項</a:t>
            </a:r>
            <a:r>
              <a:rPr lang="en-US" altLang="ja-JP" dirty="0"/>
              <a:t>1</a:t>
            </a:r>
            <a:r>
              <a:rPr lang="ja-JP" altLang="en-US" dirty="0"/>
              <a:t>号～</a:t>
            </a:r>
            <a:r>
              <a:rPr lang="en-US" altLang="ja-JP" dirty="0"/>
              <a:t>3</a:t>
            </a:r>
            <a:r>
              <a:rPr lang="ja-JP" altLang="en-US" dirty="0"/>
              <a:t>号、第</a:t>
            </a:r>
            <a:r>
              <a:rPr lang="en-US" altLang="ja-JP" dirty="0"/>
              <a:t>10</a:t>
            </a:r>
            <a:r>
              <a:rPr lang="ja-JP" altLang="en-US" dirty="0"/>
              <a:t>条の４）</a:t>
            </a:r>
            <a:endParaRPr kumimoji="1" lang="en-US" altLang="ja-JP" dirty="0"/>
          </a:p>
          <a:p>
            <a:pPr lvl="2"/>
            <a:r>
              <a:rPr lang="ja-JP" altLang="en-US" sz="2600" dirty="0"/>
              <a:t>養護老人ホームへの措置　（第</a:t>
            </a:r>
            <a:r>
              <a:rPr lang="en-US" altLang="ja-JP" sz="2600" dirty="0"/>
              <a:t>1</a:t>
            </a:r>
            <a:r>
              <a:rPr lang="ja-JP" altLang="en-US" sz="2600" dirty="0"/>
              <a:t>号）</a:t>
            </a:r>
            <a:endParaRPr lang="en-US" altLang="ja-JP" sz="2600" dirty="0"/>
          </a:p>
          <a:p>
            <a:pPr lvl="2"/>
            <a:r>
              <a:rPr lang="ja-JP" altLang="en-US" sz="2600" dirty="0"/>
              <a:t>特別養護老人ホームへのやむを得ない事由による措置　（第</a:t>
            </a:r>
            <a:r>
              <a:rPr lang="en-US" altLang="ja-JP" sz="2600" dirty="0"/>
              <a:t>2</a:t>
            </a:r>
            <a:r>
              <a:rPr lang="ja-JP" altLang="en-US" sz="2600" dirty="0"/>
              <a:t>号）</a:t>
            </a:r>
            <a:endParaRPr lang="en-US" altLang="ja-JP" sz="2600" dirty="0"/>
          </a:p>
          <a:p>
            <a:pPr lvl="2"/>
            <a:r>
              <a:rPr kumimoji="1" lang="ja-JP" altLang="en-US" sz="2600" dirty="0"/>
              <a:t>養護受託者への委託（医療機関、老健、有料老人ホームなど）　（第</a:t>
            </a:r>
            <a:r>
              <a:rPr kumimoji="1" lang="en-US" altLang="ja-JP" sz="2600" dirty="0"/>
              <a:t>3</a:t>
            </a:r>
            <a:r>
              <a:rPr kumimoji="1" lang="ja-JP" altLang="en-US" sz="2600" dirty="0"/>
              <a:t>号）</a:t>
            </a:r>
            <a:endParaRPr lang="en-US" altLang="ja-JP" sz="2600" dirty="0"/>
          </a:p>
          <a:p>
            <a:pPr lvl="2"/>
            <a:r>
              <a:rPr kumimoji="1" lang="ja-JP" altLang="en-US" sz="2600" dirty="0"/>
              <a:t>短期入所生活介護・認知症対応型共同生活介護（法第</a:t>
            </a:r>
            <a:r>
              <a:rPr kumimoji="1" lang="en-US" altLang="ja-JP" sz="2600" dirty="0"/>
              <a:t>10</a:t>
            </a:r>
            <a:r>
              <a:rPr kumimoji="1" lang="ja-JP" altLang="en-US" sz="2600" dirty="0"/>
              <a:t>条の</a:t>
            </a:r>
            <a:r>
              <a:rPr kumimoji="1" lang="en-US" altLang="ja-JP" sz="2600" dirty="0"/>
              <a:t>4</a:t>
            </a:r>
            <a:r>
              <a:rPr kumimoji="1" lang="ja-JP" altLang="en-US" sz="2600" dirty="0"/>
              <a:t>）</a:t>
            </a:r>
            <a:endParaRPr kumimoji="1" lang="en-US" altLang="ja-JP" sz="2600" dirty="0"/>
          </a:p>
          <a:p>
            <a:pPr lvl="1"/>
            <a:r>
              <a:rPr lang="ja-JP" altLang="en-US" dirty="0"/>
              <a:t>各区市町村ごとに整備している「緊急一時保護」</a:t>
            </a:r>
            <a:endParaRPr lang="en-US" altLang="ja-JP" dirty="0"/>
          </a:p>
          <a:p>
            <a:pPr lvl="2">
              <a:lnSpc>
                <a:spcPct val="120000"/>
              </a:lnSpc>
            </a:pPr>
            <a:r>
              <a:rPr lang="ja-JP" altLang="en-US" sz="2300" b="1" dirty="0"/>
              <a:t>区市町村によっては、虐待の場合には応能負担の支払いにしているところもあり</a:t>
            </a:r>
            <a:endParaRPr lang="en-US" altLang="ja-JP" sz="2300" b="1" dirty="0"/>
          </a:p>
          <a:p>
            <a:pPr lvl="1"/>
            <a:endParaRPr lang="en-US" altLang="ja-JP" sz="400" dirty="0"/>
          </a:p>
          <a:p>
            <a:pPr lvl="1"/>
            <a:r>
              <a:rPr lang="ja-JP" altLang="en-US" dirty="0"/>
              <a:t>女性相談利用によるシェルター利用（介護が必要のない女性のみ）</a:t>
            </a:r>
            <a:endParaRPr kumimoji="1" lang="en-US" altLang="ja-JP" sz="1600" dirty="0"/>
          </a:p>
          <a:p>
            <a:pPr lvl="1"/>
            <a:endParaRPr kumimoji="1" lang="en-US" altLang="ja-JP" sz="400" dirty="0"/>
          </a:p>
          <a:p>
            <a:pPr lvl="1">
              <a:buFont typeface="Wingdings" panose="05000000000000000000" pitchFamily="2" charset="2"/>
              <a:buChar char="p"/>
            </a:pPr>
            <a:r>
              <a:rPr lang="en-US" altLang="ja-JP" dirty="0"/>
              <a:t> </a:t>
            </a:r>
            <a:r>
              <a:rPr lang="ja-JP" altLang="en-US" b="1" dirty="0"/>
              <a:t>その他</a:t>
            </a:r>
            <a:endParaRPr lang="en-US" altLang="ja-JP" b="1" dirty="0"/>
          </a:p>
          <a:p>
            <a:pPr lvl="1">
              <a:lnSpc>
                <a:spcPct val="120000"/>
              </a:lnSpc>
            </a:pPr>
            <a:r>
              <a:rPr lang="ja-JP" altLang="en-US" dirty="0"/>
              <a:t>他</a:t>
            </a:r>
            <a:r>
              <a:rPr kumimoji="1" lang="ja-JP" altLang="en-US" dirty="0"/>
              <a:t>親族、知人、友人宅への避難、他親族の契約による施設入所、養護者の分離（入院や別の場所への避難等）</a:t>
            </a:r>
            <a:endParaRPr kumimoji="1" lang="en-US" altLang="ja-JP" dirty="0"/>
          </a:p>
          <a:p>
            <a:pPr marL="201168" lvl="1" indent="0" algn="r">
              <a:buNone/>
            </a:pPr>
            <a:endParaRPr kumimoji="1" lang="ja-JP" altLang="en-US" dirty="0"/>
          </a:p>
        </p:txBody>
      </p:sp>
      <p:sp>
        <p:nvSpPr>
          <p:cNvPr id="7" name="角丸四角形 6"/>
          <p:cNvSpPr/>
          <p:nvPr/>
        </p:nvSpPr>
        <p:spPr>
          <a:xfrm>
            <a:off x="6032147" y="242736"/>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.99</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102</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スライド番号プレースホルダー 4">
            <a:extLst>
              <a:ext uri="{FF2B5EF4-FFF2-40B4-BE49-F238E27FC236}">
                <a16:creationId xmlns:a16="http://schemas.microsoft.com/office/drawing/2014/main" id="{CA7E730C-4663-457B-A6A0-7ADFA124A9B9}"/>
              </a:ext>
            </a:extLst>
          </p:cNvPr>
          <p:cNvSpPr txBox="1">
            <a:spLocks/>
          </p:cNvSpPr>
          <p:nvPr/>
        </p:nvSpPr>
        <p:spPr>
          <a:xfrm>
            <a:off x="6732240" y="6432701"/>
            <a:ext cx="20574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755576" y="137828"/>
            <a:ext cx="26642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再度！</a:t>
            </a:r>
          </a:p>
        </p:txBody>
      </p:sp>
    </p:spTree>
    <p:extLst>
      <p:ext uri="{BB962C8B-B14F-4D97-AF65-F5344CB8AC3E}">
        <p14:creationId xmlns:p14="http://schemas.microsoft.com/office/powerpoint/2010/main" val="3265057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71400"/>
            <a:ext cx="7886700" cy="1325563"/>
          </a:xfrm>
          <a:noFill/>
        </p:spPr>
        <p:txBody>
          <a:bodyPr anchor="ctr" anchorCtr="0">
            <a:normAutofit/>
          </a:bodyPr>
          <a:lstStyle/>
          <a:p>
            <a:pPr algn="ctr"/>
            <a:r>
              <a:rPr kumimoji="1" lang="ja-JP" altLang="en-US" sz="4000" dirty="0"/>
              <a:t>面会制限について</a:t>
            </a:r>
          </a:p>
        </p:txBody>
      </p:sp>
      <p:sp>
        <p:nvSpPr>
          <p:cNvPr id="3" name="コンテンツ プレースホルダー 2"/>
          <p:cNvSpPr>
            <a:spLocks noGrp="1"/>
          </p:cNvSpPr>
          <p:nvPr>
            <p:ph idx="1"/>
          </p:nvPr>
        </p:nvSpPr>
        <p:spPr>
          <a:xfrm>
            <a:off x="-26676" y="979754"/>
            <a:ext cx="9351204" cy="6265670"/>
          </a:xfrm>
          <a:noFill/>
        </p:spPr>
        <p:txBody>
          <a:bodyPr>
            <a:normAutofit fontScale="70000" lnSpcReduction="20000"/>
          </a:bodyPr>
          <a:lstStyle/>
          <a:p>
            <a:pPr>
              <a:buClr>
                <a:srgbClr val="5FCBEF"/>
              </a:buClr>
              <a:buFont typeface="Wingdings" panose="05000000000000000000" pitchFamily="2" charset="2"/>
              <a:buChar char="n"/>
              <a:defRPr/>
            </a:pPr>
            <a:r>
              <a:rPr lang="ja-JP" altLang="en-US" dirty="0">
                <a:solidFill>
                  <a:prstClr val="black">
                    <a:lumMod val="75000"/>
                    <a:lumOff val="25000"/>
                  </a:prstClr>
                </a:solidFill>
              </a:rPr>
              <a:t>面会制限（第</a:t>
            </a:r>
            <a:r>
              <a:rPr lang="en-US" altLang="ja-JP" dirty="0">
                <a:solidFill>
                  <a:prstClr val="black">
                    <a:lumMod val="75000"/>
                    <a:lumOff val="25000"/>
                  </a:prstClr>
                </a:solidFill>
              </a:rPr>
              <a:t>13</a:t>
            </a:r>
            <a:r>
              <a:rPr lang="ja-JP" altLang="en-US" dirty="0">
                <a:solidFill>
                  <a:prstClr val="black">
                    <a:lumMod val="75000"/>
                    <a:lumOff val="25000"/>
                  </a:prstClr>
                </a:solidFill>
              </a:rPr>
              <a:t>条）</a:t>
            </a:r>
            <a:endParaRPr lang="en-US" altLang="ja-JP" dirty="0">
              <a:solidFill>
                <a:prstClr val="black">
                  <a:lumMod val="75000"/>
                  <a:lumOff val="25000"/>
                </a:prstClr>
              </a:solidFill>
            </a:endParaRPr>
          </a:p>
          <a:p>
            <a:pPr lvl="2">
              <a:buClr>
                <a:srgbClr val="5FCBEF"/>
              </a:buClr>
              <a:buFont typeface="Wingdings" panose="05000000000000000000" pitchFamily="2" charset="2"/>
              <a:buChar char="p"/>
              <a:defRPr/>
            </a:pPr>
            <a:endParaRPr lang="en-US" altLang="ja-JP" dirty="0">
              <a:solidFill>
                <a:prstClr val="black">
                  <a:lumMod val="75000"/>
                  <a:lumOff val="25000"/>
                </a:prstClr>
              </a:solidFill>
            </a:endParaRPr>
          </a:p>
          <a:p>
            <a:pPr lvl="2">
              <a:buClr>
                <a:srgbClr val="5FCBEF"/>
              </a:buClr>
              <a:buFont typeface="Wingdings" panose="05000000000000000000" pitchFamily="2" charset="2"/>
              <a:buChar char="p"/>
              <a:defRPr/>
            </a:pPr>
            <a:r>
              <a:rPr lang="ja-JP" altLang="en-US" sz="2300" dirty="0">
                <a:solidFill>
                  <a:prstClr val="black">
                    <a:lumMod val="75000"/>
                    <a:lumOff val="25000"/>
                  </a:prstClr>
                </a:solidFill>
              </a:rPr>
              <a:t>高齢者虐待防止法に基づく面会制限は、老人福祉法第</a:t>
            </a:r>
            <a:r>
              <a:rPr lang="en-US" altLang="ja-JP" sz="2300" dirty="0">
                <a:solidFill>
                  <a:prstClr val="black">
                    <a:lumMod val="75000"/>
                    <a:lumOff val="25000"/>
                  </a:prstClr>
                </a:solidFill>
              </a:rPr>
              <a:t>11</a:t>
            </a:r>
            <a:r>
              <a:rPr lang="ja-JP" altLang="en-US" sz="2300" dirty="0">
                <a:solidFill>
                  <a:prstClr val="black">
                    <a:lumMod val="75000"/>
                    <a:lumOff val="25000"/>
                  </a:prstClr>
                </a:solidFill>
              </a:rPr>
              <a:t>条第</a:t>
            </a:r>
            <a:r>
              <a:rPr lang="en-US" altLang="ja-JP" sz="2300" dirty="0">
                <a:solidFill>
                  <a:prstClr val="black">
                    <a:lumMod val="75000"/>
                    <a:lumOff val="25000"/>
                  </a:prstClr>
                </a:solidFill>
              </a:rPr>
              <a:t>1</a:t>
            </a:r>
            <a:r>
              <a:rPr lang="ja-JP" altLang="en-US" sz="2300" dirty="0">
                <a:solidFill>
                  <a:prstClr val="black">
                    <a:lumMod val="75000"/>
                    <a:lumOff val="25000"/>
                  </a:prstClr>
                </a:solidFill>
              </a:rPr>
              <a:t>項第</a:t>
            </a:r>
            <a:r>
              <a:rPr lang="en-US" altLang="ja-JP" sz="2300" dirty="0">
                <a:solidFill>
                  <a:prstClr val="black">
                    <a:lumMod val="75000"/>
                    <a:lumOff val="25000"/>
                  </a:prstClr>
                </a:solidFill>
              </a:rPr>
              <a:t>2</a:t>
            </a:r>
            <a:r>
              <a:rPr lang="ja-JP" altLang="en-US" sz="2300" dirty="0">
                <a:solidFill>
                  <a:prstClr val="black">
                    <a:lumMod val="75000"/>
                    <a:lumOff val="25000"/>
                  </a:prstClr>
                </a:solidFill>
              </a:rPr>
              <a:t>号（</a:t>
            </a:r>
            <a:r>
              <a:rPr lang="ja-JP" altLang="en-US" sz="2300" dirty="0">
                <a:solidFill>
                  <a:srgbClr val="FF0000"/>
                </a:solidFill>
              </a:rPr>
              <a:t>特別養</a:t>
            </a:r>
            <a:endParaRPr lang="en-US" altLang="ja-JP" sz="2300" dirty="0">
              <a:solidFill>
                <a:srgbClr val="FF0000"/>
              </a:solidFill>
            </a:endParaRPr>
          </a:p>
          <a:p>
            <a:pPr marL="914400" lvl="2" indent="0">
              <a:buClr>
                <a:srgbClr val="5FCBEF"/>
              </a:buClr>
              <a:buNone/>
              <a:defRPr/>
            </a:pPr>
            <a:r>
              <a:rPr lang="ja-JP" altLang="en-US" sz="2300" dirty="0">
                <a:solidFill>
                  <a:srgbClr val="FF0000"/>
                </a:solidFill>
              </a:rPr>
              <a:t>　護老人ホーム</a:t>
            </a:r>
            <a:r>
              <a:rPr lang="ja-JP" altLang="en-US" sz="2300" dirty="0">
                <a:solidFill>
                  <a:prstClr val="black">
                    <a:lumMod val="75000"/>
                    <a:lumOff val="25000"/>
                  </a:prstClr>
                </a:solidFill>
              </a:rPr>
              <a:t>への措置）及び第</a:t>
            </a:r>
            <a:r>
              <a:rPr lang="en-US" altLang="ja-JP" sz="2300" dirty="0">
                <a:solidFill>
                  <a:prstClr val="black">
                    <a:lumMod val="75000"/>
                    <a:lumOff val="25000"/>
                  </a:prstClr>
                </a:solidFill>
              </a:rPr>
              <a:t>3</a:t>
            </a:r>
            <a:r>
              <a:rPr lang="ja-JP" altLang="en-US" sz="2300" dirty="0">
                <a:solidFill>
                  <a:prstClr val="black">
                    <a:lumMod val="75000"/>
                    <a:lumOff val="25000"/>
                  </a:prstClr>
                </a:solidFill>
              </a:rPr>
              <a:t>号（</a:t>
            </a:r>
            <a:r>
              <a:rPr lang="ja-JP" altLang="en-US" sz="2300" dirty="0">
                <a:solidFill>
                  <a:srgbClr val="FF0000"/>
                </a:solidFill>
              </a:rPr>
              <a:t>養護委託</a:t>
            </a:r>
            <a:r>
              <a:rPr lang="ja-JP" altLang="en-US" sz="2300" dirty="0">
                <a:solidFill>
                  <a:prstClr val="black">
                    <a:lumMod val="75000"/>
                    <a:lumOff val="25000"/>
                  </a:prstClr>
                </a:solidFill>
              </a:rPr>
              <a:t>）の措置の場合のみ</a:t>
            </a:r>
            <a:endParaRPr lang="en-US" altLang="ja-JP" sz="2300" dirty="0">
              <a:solidFill>
                <a:prstClr val="black">
                  <a:lumMod val="75000"/>
                  <a:lumOff val="25000"/>
                </a:prstClr>
              </a:solidFill>
            </a:endParaRPr>
          </a:p>
          <a:p>
            <a:pPr lvl="2">
              <a:buClr>
                <a:srgbClr val="5FCBEF"/>
              </a:buClr>
              <a:buFont typeface="Wingdings" panose="05000000000000000000" pitchFamily="2" charset="2"/>
              <a:buChar char="p"/>
              <a:defRPr/>
            </a:pPr>
            <a:endParaRPr lang="en-US" altLang="ja-JP" sz="2300" dirty="0">
              <a:solidFill>
                <a:prstClr val="black">
                  <a:lumMod val="75000"/>
                  <a:lumOff val="25000"/>
                </a:prstClr>
              </a:solidFill>
            </a:endParaRPr>
          </a:p>
          <a:p>
            <a:pPr lvl="2">
              <a:buClr>
                <a:srgbClr val="5FCBEF"/>
              </a:buClr>
              <a:buFont typeface="Wingdings" panose="05000000000000000000" pitchFamily="2" charset="2"/>
              <a:buChar char="p"/>
              <a:defRPr/>
            </a:pPr>
            <a:r>
              <a:rPr lang="ja-JP" altLang="en-US" sz="2300" dirty="0">
                <a:solidFill>
                  <a:schemeClr val="tx2">
                    <a:lumMod val="75000"/>
                  </a:schemeClr>
                </a:solidFill>
              </a:rPr>
              <a:t>老人福祉法第</a:t>
            </a:r>
            <a:r>
              <a:rPr lang="en-US" altLang="ja-JP" sz="2300" dirty="0">
                <a:solidFill>
                  <a:schemeClr val="tx2">
                    <a:lumMod val="75000"/>
                  </a:schemeClr>
                </a:solidFill>
              </a:rPr>
              <a:t>11</a:t>
            </a:r>
            <a:r>
              <a:rPr lang="ja-JP" altLang="en-US" sz="2300" dirty="0">
                <a:solidFill>
                  <a:schemeClr val="tx2">
                    <a:lumMod val="75000"/>
                  </a:schemeClr>
                </a:solidFill>
              </a:rPr>
              <a:t>条第</a:t>
            </a:r>
            <a:r>
              <a:rPr lang="en-US" altLang="ja-JP" sz="2300" dirty="0">
                <a:solidFill>
                  <a:schemeClr val="tx2">
                    <a:lumMod val="75000"/>
                  </a:schemeClr>
                </a:solidFill>
              </a:rPr>
              <a:t>1</a:t>
            </a:r>
            <a:r>
              <a:rPr lang="ja-JP" altLang="en-US" sz="2300" dirty="0">
                <a:solidFill>
                  <a:schemeClr val="tx2">
                    <a:lumMod val="75000"/>
                  </a:schemeClr>
                </a:solidFill>
              </a:rPr>
              <a:t>項</a:t>
            </a:r>
            <a:r>
              <a:rPr lang="en-US" altLang="ja-JP" sz="2300" dirty="0">
                <a:solidFill>
                  <a:schemeClr val="tx2">
                    <a:lumMod val="75000"/>
                  </a:schemeClr>
                </a:solidFill>
              </a:rPr>
              <a:t>1</a:t>
            </a:r>
            <a:r>
              <a:rPr lang="ja-JP" altLang="en-US" sz="2300" dirty="0">
                <a:solidFill>
                  <a:schemeClr val="tx2">
                    <a:lumMod val="75000"/>
                  </a:schemeClr>
                </a:solidFill>
              </a:rPr>
              <a:t>号の</a:t>
            </a:r>
            <a:r>
              <a:rPr lang="ja-JP" altLang="en-US" sz="2300" b="1" u="sng" dirty="0">
                <a:solidFill>
                  <a:srgbClr val="FF0000"/>
                </a:solidFill>
              </a:rPr>
              <a:t>養護老人ホーム</a:t>
            </a:r>
            <a:r>
              <a:rPr lang="ja-JP" altLang="en-US" sz="2300" dirty="0">
                <a:solidFill>
                  <a:schemeClr val="tx2">
                    <a:lumMod val="75000"/>
                  </a:schemeClr>
                </a:solidFill>
              </a:rPr>
              <a:t>への措置時に、</a:t>
            </a:r>
            <a:r>
              <a:rPr lang="ja-JP" altLang="en-US" sz="2300" u="sng" dirty="0">
                <a:solidFill>
                  <a:srgbClr val="FF0000"/>
                </a:solidFill>
              </a:rPr>
              <a:t>高齢者虐待防止法第</a:t>
            </a:r>
            <a:r>
              <a:rPr lang="en-US" altLang="ja-JP" sz="2300" u="sng" dirty="0">
                <a:solidFill>
                  <a:srgbClr val="FF0000"/>
                </a:solidFill>
              </a:rPr>
              <a:t>13</a:t>
            </a:r>
          </a:p>
          <a:p>
            <a:pPr marL="914400" lvl="2" indent="0">
              <a:buClr>
                <a:srgbClr val="5FCBEF"/>
              </a:buClr>
              <a:buNone/>
              <a:defRPr/>
            </a:pPr>
            <a:r>
              <a:rPr lang="ja-JP" altLang="en-US" sz="2300" dirty="0">
                <a:solidFill>
                  <a:srgbClr val="FF0000"/>
                </a:solidFill>
              </a:rPr>
              <a:t>　</a:t>
            </a:r>
            <a:r>
              <a:rPr lang="ja-JP" altLang="en-US" sz="2300" u="sng" dirty="0">
                <a:solidFill>
                  <a:srgbClr val="FF0000"/>
                </a:solidFill>
              </a:rPr>
              <a:t>条に基づく面会制限の権限は行使できない</a:t>
            </a:r>
            <a:r>
              <a:rPr lang="ja-JP" altLang="en-US" sz="2300" dirty="0">
                <a:solidFill>
                  <a:schemeClr val="tx2">
                    <a:lumMod val="75000"/>
                  </a:schemeClr>
                </a:solidFill>
              </a:rPr>
              <a:t>ことに</a:t>
            </a:r>
            <a:r>
              <a:rPr lang="ja-JP" altLang="en-US" sz="2300" b="1" dirty="0">
                <a:solidFill>
                  <a:srgbClr val="FF0000"/>
                </a:solidFill>
              </a:rPr>
              <a:t>注意！</a:t>
            </a:r>
            <a:endParaRPr lang="en-US" altLang="ja-JP" sz="2300" b="1" dirty="0">
              <a:solidFill>
                <a:srgbClr val="FF0000"/>
              </a:solidFill>
            </a:endParaRPr>
          </a:p>
          <a:p>
            <a:pPr lvl="2">
              <a:buClr>
                <a:srgbClr val="5FCBEF"/>
              </a:buClr>
              <a:buFont typeface="Wingdings" panose="05000000000000000000" pitchFamily="2" charset="2"/>
              <a:buChar char="p"/>
              <a:defRPr/>
            </a:pPr>
            <a:endParaRPr lang="en-US" altLang="ja-JP" sz="2300" b="1" dirty="0">
              <a:solidFill>
                <a:srgbClr val="FF0000"/>
              </a:solidFill>
            </a:endParaRPr>
          </a:p>
          <a:p>
            <a:pPr lvl="2">
              <a:buClr>
                <a:srgbClr val="5FCBEF"/>
              </a:buClr>
              <a:buFont typeface="Wingdings" panose="05000000000000000000" pitchFamily="2" charset="2"/>
              <a:buChar char="p"/>
              <a:defRPr/>
            </a:pPr>
            <a:r>
              <a:rPr lang="ja-JP" altLang="en-US" sz="2300" dirty="0">
                <a:solidFill>
                  <a:schemeClr val="tx2">
                    <a:lumMod val="75000"/>
                  </a:schemeClr>
                </a:solidFill>
              </a:rPr>
              <a:t>老人福祉法第</a:t>
            </a:r>
            <a:r>
              <a:rPr lang="en-US" altLang="ja-JP" sz="2300" dirty="0">
                <a:solidFill>
                  <a:schemeClr val="tx2">
                    <a:lumMod val="75000"/>
                  </a:schemeClr>
                </a:solidFill>
              </a:rPr>
              <a:t>10</a:t>
            </a:r>
            <a:r>
              <a:rPr lang="ja-JP" altLang="en-US" sz="2300" dirty="0">
                <a:solidFill>
                  <a:schemeClr val="tx2">
                    <a:lumMod val="75000"/>
                  </a:schemeClr>
                </a:solidFill>
              </a:rPr>
              <a:t>条の４第</a:t>
            </a:r>
            <a:r>
              <a:rPr lang="en-US" altLang="ja-JP" sz="2300" dirty="0">
                <a:solidFill>
                  <a:schemeClr val="tx2">
                    <a:lumMod val="75000"/>
                  </a:schemeClr>
                </a:solidFill>
              </a:rPr>
              <a:t>1</a:t>
            </a:r>
            <a:r>
              <a:rPr lang="ja-JP" altLang="en-US" sz="2300" dirty="0">
                <a:solidFill>
                  <a:schemeClr val="tx2">
                    <a:lumMod val="75000"/>
                  </a:schemeClr>
                </a:solidFill>
              </a:rPr>
              <a:t>項</a:t>
            </a:r>
            <a:r>
              <a:rPr lang="en-US" altLang="ja-JP" sz="2300" dirty="0">
                <a:solidFill>
                  <a:schemeClr val="tx2">
                    <a:lumMod val="75000"/>
                  </a:schemeClr>
                </a:solidFill>
              </a:rPr>
              <a:t>3</a:t>
            </a:r>
            <a:r>
              <a:rPr lang="ja-JP" altLang="en-US" sz="2300" dirty="0">
                <a:solidFill>
                  <a:schemeClr val="tx2">
                    <a:lumMod val="75000"/>
                  </a:schemeClr>
                </a:solidFill>
              </a:rPr>
              <a:t>号の</a:t>
            </a:r>
            <a:r>
              <a:rPr lang="zh-TW" altLang="en-US" sz="2300" b="1" dirty="0">
                <a:solidFill>
                  <a:srgbClr val="FF0000"/>
                </a:solidFill>
              </a:rPr>
              <a:t>短期入所生活介護</a:t>
            </a:r>
            <a:r>
              <a:rPr lang="ja-JP" altLang="en-US" sz="2300" dirty="0" err="1">
                <a:solidFill>
                  <a:schemeClr val="tx2">
                    <a:lumMod val="75000"/>
                  </a:schemeClr>
                </a:solidFill>
              </a:rPr>
              <a:t>への</a:t>
            </a:r>
            <a:r>
              <a:rPr lang="ja-JP" altLang="en-US" sz="2300" dirty="0">
                <a:solidFill>
                  <a:schemeClr val="tx2">
                    <a:lumMod val="75000"/>
                  </a:schemeClr>
                </a:solidFill>
              </a:rPr>
              <a:t>措置時に、</a:t>
            </a:r>
            <a:r>
              <a:rPr lang="ja-JP" altLang="en-US" sz="2300" u="sng" dirty="0">
                <a:solidFill>
                  <a:srgbClr val="FF0000"/>
                </a:solidFill>
              </a:rPr>
              <a:t>高齢者虐待防止</a:t>
            </a:r>
            <a:endParaRPr lang="en-US" altLang="ja-JP" sz="2300" u="sng" dirty="0">
              <a:solidFill>
                <a:srgbClr val="FF0000"/>
              </a:solidFill>
            </a:endParaRPr>
          </a:p>
          <a:p>
            <a:pPr marL="914400" lvl="2" indent="0">
              <a:buClr>
                <a:srgbClr val="5FCBEF"/>
              </a:buClr>
              <a:buNone/>
              <a:defRPr/>
            </a:pPr>
            <a:r>
              <a:rPr lang="ja-JP" altLang="en-US" sz="2300" dirty="0">
                <a:solidFill>
                  <a:srgbClr val="FF0000"/>
                </a:solidFill>
              </a:rPr>
              <a:t>　</a:t>
            </a:r>
            <a:r>
              <a:rPr lang="ja-JP" altLang="en-US" sz="2300" u="sng" dirty="0">
                <a:solidFill>
                  <a:srgbClr val="FF0000"/>
                </a:solidFill>
              </a:rPr>
              <a:t>法第</a:t>
            </a:r>
            <a:r>
              <a:rPr lang="en-US" altLang="ja-JP" sz="2300" u="sng" dirty="0">
                <a:solidFill>
                  <a:srgbClr val="FF0000"/>
                </a:solidFill>
              </a:rPr>
              <a:t>13</a:t>
            </a:r>
            <a:r>
              <a:rPr lang="ja-JP" altLang="en-US" sz="2300" u="sng" dirty="0">
                <a:solidFill>
                  <a:srgbClr val="FF0000"/>
                </a:solidFill>
              </a:rPr>
              <a:t>条に基づく面会制限の権限は行使できない</a:t>
            </a:r>
            <a:r>
              <a:rPr lang="ja-JP" altLang="en-US" sz="2300" dirty="0">
                <a:solidFill>
                  <a:schemeClr val="tx2">
                    <a:lumMod val="75000"/>
                  </a:schemeClr>
                </a:solidFill>
              </a:rPr>
              <a:t>ことに</a:t>
            </a:r>
            <a:r>
              <a:rPr lang="ja-JP" altLang="en-US" sz="2300" b="1" dirty="0">
                <a:solidFill>
                  <a:srgbClr val="FF0000"/>
                </a:solidFill>
              </a:rPr>
              <a:t>注意！</a:t>
            </a:r>
            <a:endParaRPr lang="en-US" altLang="ja-JP" sz="2300" b="1" dirty="0">
              <a:solidFill>
                <a:srgbClr val="FF0000"/>
              </a:solidFill>
            </a:endParaRPr>
          </a:p>
          <a:p>
            <a:pPr lvl="2">
              <a:buClr>
                <a:srgbClr val="5FCBEF"/>
              </a:buClr>
              <a:buFont typeface="Wingdings" panose="05000000000000000000" pitchFamily="2" charset="2"/>
              <a:buChar char="p"/>
              <a:defRPr/>
            </a:pPr>
            <a:endParaRPr lang="en-US" altLang="ja-JP" sz="2300" b="1" dirty="0">
              <a:solidFill>
                <a:srgbClr val="FF0000"/>
              </a:solidFill>
            </a:endParaRPr>
          </a:p>
          <a:p>
            <a:pPr lvl="2">
              <a:buClr>
                <a:srgbClr val="5FCBEF"/>
              </a:buClr>
              <a:buFont typeface="Wingdings" panose="05000000000000000000" pitchFamily="2" charset="2"/>
              <a:buChar char="p"/>
              <a:defRPr/>
            </a:pPr>
            <a:endParaRPr lang="en-US" altLang="ja-JP" sz="2300" b="1" dirty="0">
              <a:solidFill>
                <a:srgbClr val="FF0000"/>
              </a:solidFill>
            </a:endParaRPr>
          </a:p>
          <a:p>
            <a:pPr lvl="2">
              <a:buClr>
                <a:srgbClr val="5FCBEF"/>
              </a:buClr>
              <a:buFont typeface="Wingdings" panose="05000000000000000000" pitchFamily="2" charset="2"/>
              <a:buChar char="p"/>
              <a:defRPr/>
            </a:pPr>
            <a:r>
              <a:rPr lang="ja-JP" altLang="en-US" sz="2300" dirty="0">
                <a:solidFill>
                  <a:prstClr val="black">
                    <a:lumMod val="75000"/>
                    <a:lumOff val="25000"/>
                  </a:prstClr>
                </a:solidFill>
              </a:rPr>
              <a:t>上記以外の施設等に措置した場合は、施設長・医院長等の権限で</a:t>
            </a:r>
            <a:r>
              <a:rPr lang="ja-JP" altLang="en-US" sz="2300" dirty="0">
                <a:solidFill>
                  <a:srgbClr val="FF0000"/>
                </a:solidFill>
              </a:rPr>
              <a:t>施設管理権</a:t>
            </a:r>
            <a:r>
              <a:rPr lang="ja-JP" altLang="en-US" sz="2300" dirty="0">
                <a:solidFill>
                  <a:prstClr val="black">
                    <a:lumMod val="75000"/>
                    <a:lumOff val="25000"/>
                  </a:prstClr>
                </a:solidFill>
              </a:rPr>
              <a:t>に基</a:t>
            </a:r>
            <a:r>
              <a:rPr lang="ja-JP" altLang="en-US" sz="2300" dirty="0" err="1">
                <a:solidFill>
                  <a:prstClr val="black">
                    <a:lumMod val="75000"/>
                    <a:lumOff val="25000"/>
                  </a:prstClr>
                </a:solidFill>
              </a:rPr>
              <a:t>づ</a:t>
            </a:r>
            <a:endParaRPr lang="en-US" altLang="ja-JP" sz="2300" dirty="0">
              <a:solidFill>
                <a:prstClr val="black">
                  <a:lumMod val="75000"/>
                  <a:lumOff val="25000"/>
                </a:prstClr>
              </a:solidFill>
            </a:endParaRPr>
          </a:p>
          <a:p>
            <a:pPr marL="914400" lvl="2" indent="0">
              <a:buClr>
                <a:srgbClr val="5FCBEF"/>
              </a:buClr>
              <a:buNone/>
              <a:defRPr/>
            </a:pPr>
            <a:r>
              <a:rPr lang="ja-JP" altLang="en-US" sz="2300" dirty="0">
                <a:solidFill>
                  <a:prstClr val="black">
                    <a:lumMod val="75000"/>
                    <a:lumOff val="25000"/>
                  </a:prstClr>
                </a:solidFill>
              </a:rPr>
              <a:t>　</a:t>
            </a:r>
            <a:r>
              <a:rPr lang="ja-JP" altLang="en-US" sz="2300" dirty="0" err="1">
                <a:solidFill>
                  <a:prstClr val="black">
                    <a:lumMod val="75000"/>
                    <a:lumOff val="25000"/>
                  </a:prstClr>
                </a:solidFill>
              </a:rPr>
              <a:t>き</a:t>
            </a:r>
            <a:r>
              <a:rPr lang="ja-JP" altLang="en-US" sz="2300" dirty="0">
                <a:solidFill>
                  <a:prstClr val="black">
                    <a:lumMod val="75000"/>
                    <a:lumOff val="25000"/>
                  </a:prstClr>
                </a:solidFill>
              </a:rPr>
              <a:t>面会を制限することができる</a:t>
            </a:r>
            <a:endParaRPr lang="en-US" altLang="ja-JP" sz="2300" dirty="0">
              <a:solidFill>
                <a:prstClr val="black">
                  <a:lumMod val="75000"/>
                  <a:lumOff val="25000"/>
                </a:prstClr>
              </a:solidFill>
            </a:endParaRPr>
          </a:p>
          <a:p>
            <a:pPr lvl="2">
              <a:buClr>
                <a:srgbClr val="5FCBEF"/>
              </a:buClr>
              <a:buFont typeface="Wingdings" panose="05000000000000000000" pitchFamily="2" charset="2"/>
              <a:buChar char="p"/>
              <a:defRPr/>
            </a:pPr>
            <a:endParaRPr lang="en-US" altLang="ja-JP" sz="2300" dirty="0">
              <a:solidFill>
                <a:prstClr val="black">
                  <a:lumMod val="75000"/>
                  <a:lumOff val="25000"/>
                </a:prstClr>
              </a:solidFill>
            </a:endParaRPr>
          </a:p>
          <a:p>
            <a:pPr lvl="2">
              <a:buClr>
                <a:srgbClr val="5FCBEF"/>
              </a:buClr>
              <a:buFont typeface="Wingdings" panose="05000000000000000000" pitchFamily="2" charset="2"/>
              <a:buChar char="p"/>
              <a:defRPr/>
            </a:pPr>
            <a:r>
              <a:rPr lang="ja-JP" altLang="en-US" sz="2300" dirty="0">
                <a:solidFill>
                  <a:prstClr val="black">
                    <a:lumMod val="75000"/>
                    <a:lumOff val="25000"/>
                  </a:prstClr>
                </a:solidFill>
              </a:rPr>
              <a:t>措置による保護を行っている場合で、「連れ帰り」や「面会による本人の精神的苦</a:t>
            </a:r>
            <a:endParaRPr lang="en-US" altLang="ja-JP" sz="2300" dirty="0">
              <a:solidFill>
                <a:prstClr val="black">
                  <a:lumMod val="75000"/>
                  <a:lumOff val="25000"/>
                </a:prstClr>
              </a:solidFill>
            </a:endParaRPr>
          </a:p>
          <a:p>
            <a:pPr marL="914400" lvl="2" indent="0">
              <a:buClr>
                <a:srgbClr val="5FCBEF"/>
              </a:buClr>
              <a:buNone/>
              <a:defRPr/>
            </a:pPr>
            <a:r>
              <a:rPr lang="ja-JP" altLang="en-US" sz="2300" dirty="0">
                <a:solidFill>
                  <a:prstClr val="black">
                    <a:lumMod val="75000"/>
                    <a:lumOff val="25000"/>
                  </a:prstClr>
                </a:solidFill>
              </a:rPr>
              <a:t>　痛、不穏」が想定されるとき、面会制限を行う</a:t>
            </a:r>
            <a:endParaRPr lang="en-US" altLang="ja-JP" sz="2300" dirty="0">
              <a:solidFill>
                <a:prstClr val="black">
                  <a:lumMod val="75000"/>
                  <a:lumOff val="25000"/>
                </a:prstClr>
              </a:solidFill>
            </a:endParaRPr>
          </a:p>
          <a:p>
            <a:pPr marL="914400" lvl="2" indent="0">
              <a:buClr>
                <a:srgbClr val="5FCBEF"/>
              </a:buClr>
              <a:buNone/>
              <a:defRPr/>
            </a:pPr>
            <a:endParaRPr lang="ja-JP" altLang="en-US" sz="2300" dirty="0">
              <a:solidFill>
                <a:prstClr val="black">
                  <a:lumMod val="75000"/>
                  <a:lumOff val="25000"/>
                </a:prstClr>
              </a:solidFill>
            </a:endParaRPr>
          </a:p>
          <a:p>
            <a:pPr lvl="2">
              <a:buClr>
                <a:srgbClr val="5FCBEF"/>
              </a:buClr>
              <a:buFont typeface="Wingdings" panose="05000000000000000000" pitchFamily="2" charset="2"/>
              <a:buChar char="p"/>
              <a:defRPr/>
            </a:pPr>
            <a:r>
              <a:rPr lang="ja-JP" altLang="en-US" sz="2300" dirty="0">
                <a:solidFill>
                  <a:prstClr val="black">
                    <a:lumMod val="75000"/>
                    <a:lumOff val="25000"/>
                  </a:prstClr>
                </a:solidFill>
              </a:rPr>
              <a:t>面会を求める養護者に「高齢者と面会する権利」はなく、区市町村には措置権、施設長に</a:t>
            </a:r>
            <a:r>
              <a:rPr lang="ja-JP" altLang="en-US" sz="2300" dirty="0" smtClean="0">
                <a:solidFill>
                  <a:prstClr val="black">
                    <a:lumMod val="75000"/>
                    <a:lumOff val="25000"/>
                  </a:prstClr>
                </a:solidFill>
              </a:rPr>
              <a:t>は</a:t>
            </a:r>
            <a:endParaRPr lang="en-US" altLang="ja-JP" sz="2300" dirty="0" smtClean="0">
              <a:solidFill>
                <a:prstClr val="black">
                  <a:lumMod val="75000"/>
                  <a:lumOff val="25000"/>
                </a:prstClr>
              </a:solidFill>
            </a:endParaRPr>
          </a:p>
          <a:p>
            <a:pPr marL="914400" lvl="2" indent="0">
              <a:buClr>
                <a:srgbClr val="5FCBEF"/>
              </a:buClr>
              <a:buNone/>
              <a:defRPr/>
            </a:pPr>
            <a:r>
              <a:rPr lang="ja-JP" altLang="en-US" sz="2300" dirty="0">
                <a:solidFill>
                  <a:prstClr val="black">
                    <a:lumMod val="75000"/>
                    <a:lumOff val="25000"/>
                  </a:prstClr>
                </a:solidFill>
              </a:rPr>
              <a:t>　</a:t>
            </a:r>
            <a:r>
              <a:rPr lang="ja-JP" altLang="en-US" sz="2300" dirty="0" smtClean="0">
                <a:solidFill>
                  <a:prstClr val="black">
                    <a:lumMod val="75000"/>
                    <a:lumOff val="25000"/>
                  </a:prstClr>
                </a:solidFill>
              </a:rPr>
              <a:t>施設</a:t>
            </a:r>
            <a:r>
              <a:rPr lang="ja-JP" altLang="en-US" sz="2300" dirty="0">
                <a:solidFill>
                  <a:prstClr val="black">
                    <a:lumMod val="75000"/>
                    <a:lumOff val="25000"/>
                  </a:prstClr>
                </a:solidFill>
              </a:rPr>
              <a:t>管理権があることによって、養護者に対抗するもの</a:t>
            </a:r>
          </a:p>
          <a:p>
            <a:pPr lvl="2">
              <a:buClr>
                <a:srgbClr val="5FCBEF"/>
              </a:buClr>
              <a:buFont typeface="Wingdings" panose="05000000000000000000" pitchFamily="2" charset="2"/>
              <a:buChar char="p"/>
              <a:defRPr/>
            </a:pPr>
            <a:endParaRPr lang="en-US" altLang="ja-JP" sz="2300" dirty="0">
              <a:solidFill>
                <a:prstClr val="black">
                  <a:lumMod val="75000"/>
                  <a:lumOff val="25000"/>
                </a:prstClr>
              </a:solidFill>
            </a:endParaRPr>
          </a:p>
          <a:p>
            <a:pPr lvl="2">
              <a:buClr>
                <a:srgbClr val="5FCBEF"/>
              </a:buClr>
              <a:buFont typeface="Wingdings" panose="05000000000000000000" pitchFamily="2" charset="2"/>
              <a:buChar char="p"/>
              <a:defRPr/>
            </a:pPr>
            <a:r>
              <a:rPr lang="ja-JP" altLang="en-US" sz="2300" dirty="0">
                <a:solidFill>
                  <a:prstClr val="black">
                    <a:lumMod val="75000"/>
                    <a:lumOff val="25000"/>
                  </a:prstClr>
                </a:solidFill>
              </a:rPr>
              <a:t>解除していくことの検討が必須</a:t>
            </a:r>
            <a:endParaRPr lang="en-US" altLang="ja-JP" sz="2300" dirty="0">
              <a:solidFill>
                <a:prstClr val="black">
                  <a:lumMod val="75000"/>
                  <a:lumOff val="25000"/>
                </a:prstClr>
              </a:solidFill>
            </a:endParaRPr>
          </a:p>
          <a:p>
            <a:pPr lvl="2">
              <a:buClr>
                <a:srgbClr val="5FCBEF"/>
              </a:buClr>
              <a:buFont typeface="Wingdings" panose="05000000000000000000" pitchFamily="2" charset="2"/>
              <a:buChar char="p"/>
              <a:defRPr/>
            </a:pPr>
            <a:endParaRPr lang="en-US" altLang="ja-JP" b="1" dirty="0">
              <a:solidFill>
                <a:srgbClr val="FF0000"/>
              </a:solidFill>
              <a:latin typeface="Trebuchet MS" panose="020B0603020202020204"/>
              <a:ea typeface="メイリオ" panose="020B0604030504040204" pitchFamily="50" charset="-128"/>
            </a:endParaRPr>
          </a:p>
          <a:p>
            <a:pPr marL="384048" lvl="2" indent="0">
              <a:buClr>
                <a:srgbClr val="5FCBEF"/>
              </a:buClr>
              <a:buNone/>
              <a:defRPr/>
            </a:pPr>
            <a:endParaRPr lang="en-US" altLang="ja-JP" dirty="0">
              <a:solidFill>
                <a:schemeClr val="tx2">
                  <a:lumMod val="75000"/>
                </a:schemeClr>
              </a:solidFill>
              <a:latin typeface="Trebuchet MS" panose="020B0603020202020204"/>
              <a:ea typeface="メイリオ" panose="020B0604030504040204" pitchFamily="50" charset="-128"/>
            </a:endParaRPr>
          </a:p>
          <a:p>
            <a:pPr marL="384048" lvl="2" indent="0">
              <a:buClr>
                <a:srgbClr val="5FCBEF"/>
              </a:buClr>
              <a:buNone/>
              <a:defRPr/>
            </a:pPr>
            <a:r>
              <a:rPr lang="ja-JP" altLang="en-US" sz="1800" dirty="0">
                <a:solidFill>
                  <a:schemeClr val="tx2">
                    <a:lumMod val="75000"/>
                  </a:schemeClr>
                </a:solidFill>
                <a:latin typeface="Trebuchet MS" panose="020B0603020202020204"/>
                <a:ea typeface="メイリオ" panose="020B0604030504040204" pitchFamily="50" charset="-128"/>
              </a:rPr>
              <a:t>　　</a:t>
            </a:r>
            <a:endParaRPr kumimoji="1" lang="ja-JP" altLang="en-US" dirty="0"/>
          </a:p>
        </p:txBody>
      </p:sp>
      <p:sp>
        <p:nvSpPr>
          <p:cNvPr id="7" name="角丸四角形 6"/>
          <p:cNvSpPr/>
          <p:nvPr/>
        </p:nvSpPr>
        <p:spPr>
          <a:xfrm>
            <a:off x="6433613" y="34570"/>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a:t>
            </a:r>
            <a:r>
              <a:rPr kumimoji="1" lang="ja-JP" altLang="en-US" sz="1200" b="0" i="0" u="none" strike="noStrike" kern="1200" cap="none" spc="0" normalizeH="0" baseline="0" noProof="0" dirty="0" err="1">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.121</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131</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スライド番号プレースホルダー 4">
            <a:extLst>
              <a:ext uri="{FF2B5EF4-FFF2-40B4-BE49-F238E27FC236}">
                <a16:creationId xmlns:a16="http://schemas.microsoft.com/office/drawing/2014/main" id="{CA7E730C-4663-457B-A6A0-7ADFA124A9B9}"/>
              </a:ext>
            </a:extLst>
          </p:cNvPr>
          <p:cNvSpPr txBox="1">
            <a:spLocks/>
          </p:cNvSpPr>
          <p:nvPr/>
        </p:nvSpPr>
        <p:spPr>
          <a:xfrm>
            <a:off x="6732240" y="6432701"/>
            <a:ext cx="20574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6228184" y="424671"/>
            <a:ext cx="2860083" cy="196018"/>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講義１－１スライド２２を参考に作成</a:t>
            </a:r>
          </a:p>
        </p:txBody>
      </p:sp>
    </p:spTree>
    <p:extLst>
      <p:ext uri="{BB962C8B-B14F-4D97-AF65-F5344CB8AC3E}">
        <p14:creationId xmlns:p14="http://schemas.microsoft.com/office/powerpoint/2010/main" val="4213937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41679"/>
            <a:ext cx="7886700" cy="1325563"/>
          </a:xfrm>
        </p:spPr>
        <p:txBody>
          <a:bodyPr>
            <a:normAutofit/>
          </a:bodyPr>
          <a:lstStyle/>
          <a:p>
            <a:pPr algn="ctr"/>
            <a:r>
              <a:rPr kumimoji="1" lang="ja-JP" altLang="en-US" sz="4400" dirty="0">
                <a:solidFill>
                  <a:srgbClr val="0000FF"/>
                </a:solidFill>
              </a:rPr>
              <a:t>財産を</a:t>
            </a:r>
            <a:r>
              <a:rPr lang="ja-JP" altLang="en-US" sz="4400" dirty="0">
                <a:solidFill>
                  <a:srgbClr val="0000FF"/>
                </a:solidFill>
              </a:rPr>
              <a:t>保護</a:t>
            </a:r>
            <a:r>
              <a:rPr kumimoji="1" lang="ja-JP" altLang="en-US" sz="4400" dirty="0">
                <a:solidFill>
                  <a:srgbClr val="0000FF"/>
                </a:solidFill>
              </a:rPr>
              <a:t>する方法</a:t>
            </a:r>
          </a:p>
        </p:txBody>
      </p:sp>
      <p:sp>
        <p:nvSpPr>
          <p:cNvPr id="4" name="スライド番号プレースホルダー 3"/>
          <p:cNvSpPr>
            <a:spLocks noGrp="1"/>
          </p:cNvSpPr>
          <p:nvPr>
            <p:ph type="sldNum" sz="quarter" idx="12"/>
          </p:nvPr>
        </p:nvSpPr>
        <p:spPr/>
        <p:txBody>
          <a:bodyPr/>
          <a:lstStyle/>
          <a:p>
            <a:pPr>
              <a:defRPr/>
            </a:pPr>
            <a:r>
              <a:rPr lang="en-US" altLang="ja-JP" dirty="0">
                <a:solidFill>
                  <a:schemeClr val="bg1"/>
                </a:solidFill>
              </a:rPr>
              <a:t>73</a:t>
            </a:r>
            <a:endParaRPr lang="ja-JP" altLang="en-US" dirty="0">
              <a:solidFill>
                <a:schemeClr val="bg1"/>
              </a:solidFill>
            </a:endParaRPr>
          </a:p>
        </p:txBody>
      </p:sp>
      <p:sp>
        <p:nvSpPr>
          <p:cNvPr id="3" name="コンテンツ プレースホルダー 2"/>
          <p:cNvSpPr>
            <a:spLocks noGrp="1"/>
          </p:cNvSpPr>
          <p:nvPr>
            <p:ph idx="4294967295"/>
          </p:nvPr>
        </p:nvSpPr>
        <p:spPr>
          <a:xfrm>
            <a:off x="-324544" y="1340768"/>
            <a:ext cx="8438573" cy="4608512"/>
          </a:xfrm>
        </p:spPr>
        <p:txBody>
          <a:bodyPr>
            <a:noAutofit/>
          </a:bodyPr>
          <a:lstStyle/>
          <a:p>
            <a:pPr lvl="1">
              <a:lnSpc>
                <a:spcPct val="100000"/>
              </a:lnSpc>
              <a:buFont typeface="Wingdings" panose="05000000000000000000" pitchFamily="2" charset="2"/>
              <a:buChar char="l"/>
            </a:pPr>
            <a:r>
              <a:rPr lang="ja-JP" altLang="en-US" sz="2800" dirty="0"/>
              <a:t>本人を支援して行う</a:t>
            </a:r>
            <a:endParaRPr lang="en-US" altLang="ja-JP" sz="2800" dirty="0"/>
          </a:p>
          <a:p>
            <a:pPr lvl="2">
              <a:lnSpc>
                <a:spcPct val="100000"/>
              </a:lnSpc>
              <a:buFont typeface="Arial" panose="020B0604020202020204" pitchFamily="34" charset="0"/>
              <a:buChar char="•"/>
            </a:pPr>
            <a:r>
              <a:rPr lang="ja-JP" altLang="en-US" sz="2000" dirty="0"/>
              <a:t>金融機関への紛失届の提出（キャッシュカードのみにしておく等の工夫）</a:t>
            </a:r>
            <a:endParaRPr lang="en-US" altLang="ja-JP" sz="2000" dirty="0"/>
          </a:p>
          <a:p>
            <a:pPr lvl="2">
              <a:lnSpc>
                <a:spcPct val="100000"/>
              </a:lnSpc>
              <a:buFont typeface="Arial" panose="020B0604020202020204" pitchFamily="34" charset="0"/>
              <a:buChar char="•"/>
            </a:pPr>
            <a:r>
              <a:rPr lang="ja-JP" altLang="en-US" sz="2000" dirty="0"/>
              <a:t>年金の振込口座の変更</a:t>
            </a:r>
            <a:endParaRPr lang="en-US" altLang="ja-JP" sz="2000" dirty="0"/>
          </a:p>
          <a:p>
            <a:pPr lvl="2">
              <a:lnSpc>
                <a:spcPct val="100000"/>
              </a:lnSpc>
              <a:buFont typeface="Arial" panose="020B0604020202020204" pitchFamily="34" charset="0"/>
              <a:buChar char="•"/>
            </a:pPr>
            <a:r>
              <a:rPr lang="ja-JP" altLang="en-US" sz="2000" dirty="0"/>
              <a:t>日常生活自立支援事業利用</a:t>
            </a:r>
            <a:endParaRPr lang="en-US" altLang="ja-JP" sz="2000" dirty="0"/>
          </a:p>
          <a:p>
            <a:pPr marL="384048" lvl="2" indent="0">
              <a:lnSpc>
                <a:spcPct val="100000"/>
              </a:lnSpc>
              <a:buNone/>
            </a:pPr>
            <a:r>
              <a:rPr lang="ja-JP" altLang="en-US" sz="2000" b="1" dirty="0">
                <a:solidFill>
                  <a:srgbClr val="0000FF"/>
                </a:solidFill>
              </a:rPr>
              <a:t>　　　</a:t>
            </a:r>
            <a:r>
              <a:rPr lang="en-US" altLang="ja-JP" sz="2000" b="1" dirty="0">
                <a:solidFill>
                  <a:srgbClr val="0000FF"/>
                </a:solidFill>
              </a:rPr>
              <a:t>※</a:t>
            </a:r>
            <a:r>
              <a:rPr lang="ja-JP" altLang="en-US" sz="2000" b="1" dirty="0">
                <a:solidFill>
                  <a:srgbClr val="0000FF"/>
                </a:solidFill>
              </a:rPr>
              <a:t>本人が自分のしていることを理解できる程度の判断能力が必要</a:t>
            </a:r>
            <a:endParaRPr lang="en-US" altLang="ja-JP" sz="2000" b="1" dirty="0">
              <a:solidFill>
                <a:srgbClr val="0000FF"/>
              </a:solidFill>
            </a:endParaRPr>
          </a:p>
          <a:p>
            <a:pPr marL="384048" lvl="2" indent="0">
              <a:lnSpc>
                <a:spcPct val="100000"/>
              </a:lnSpc>
              <a:buNone/>
            </a:pPr>
            <a:endParaRPr lang="en-US" altLang="ja-JP" sz="2000" dirty="0"/>
          </a:p>
          <a:p>
            <a:pPr lvl="1">
              <a:lnSpc>
                <a:spcPct val="100000"/>
              </a:lnSpc>
              <a:buFont typeface="Wingdings" panose="05000000000000000000" pitchFamily="2" charset="2"/>
              <a:buChar char="l"/>
            </a:pPr>
            <a:r>
              <a:rPr lang="ja-JP" altLang="en-US" sz="2800" dirty="0"/>
              <a:t>行政主導で行う</a:t>
            </a:r>
            <a:endParaRPr lang="en-US" altLang="ja-JP" sz="2800" dirty="0"/>
          </a:p>
          <a:p>
            <a:pPr lvl="2">
              <a:lnSpc>
                <a:spcPct val="100000"/>
              </a:lnSpc>
              <a:buFont typeface="Arial" panose="020B0604020202020204" pitchFamily="34" charset="0"/>
              <a:buChar char="•"/>
            </a:pPr>
            <a:r>
              <a:rPr lang="ja-JP" altLang="en-US" sz="2000" dirty="0"/>
              <a:t>金融機関への協力依頼</a:t>
            </a:r>
            <a:endParaRPr lang="en-US" altLang="ja-JP" sz="2000" dirty="0"/>
          </a:p>
          <a:p>
            <a:pPr lvl="2">
              <a:lnSpc>
                <a:spcPct val="100000"/>
              </a:lnSpc>
              <a:buFont typeface="Arial" panose="020B0604020202020204" pitchFamily="34" charset="0"/>
              <a:buChar char="•"/>
            </a:pPr>
            <a:r>
              <a:rPr lang="ja-JP" altLang="en-US" sz="2000" dirty="0"/>
              <a:t>首長申立て＋審判前の保全処分申立て</a:t>
            </a:r>
            <a:endParaRPr lang="en-US" altLang="ja-JP" sz="2000" dirty="0"/>
          </a:p>
          <a:p>
            <a:pPr marL="914400" lvl="2" indent="0">
              <a:lnSpc>
                <a:spcPct val="100000"/>
              </a:lnSpc>
              <a:buNone/>
            </a:pPr>
            <a:r>
              <a:rPr lang="en-US" altLang="ja-JP" dirty="0"/>
              <a:t>※</a:t>
            </a:r>
            <a:r>
              <a:rPr lang="ja-JP" altLang="en-US" dirty="0"/>
              <a:t>審判前の保全処分は後見開始等の審判に</a:t>
            </a:r>
          </a:p>
          <a:p>
            <a:pPr marL="914400" lvl="2" indent="0">
              <a:lnSpc>
                <a:spcPct val="100000"/>
              </a:lnSpc>
              <a:buNone/>
            </a:pPr>
            <a:r>
              <a:rPr lang="ja-JP" altLang="en-US" dirty="0"/>
              <a:t>　　付随するもの</a:t>
            </a:r>
          </a:p>
          <a:p>
            <a:pPr marL="914400" lvl="2" indent="0">
              <a:lnSpc>
                <a:spcPct val="100000"/>
              </a:lnSpc>
              <a:buNone/>
            </a:pPr>
            <a:endParaRPr lang="en-US" altLang="ja-JP" sz="2000" dirty="0"/>
          </a:p>
        </p:txBody>
      </p:sp>
      <p:sp>
        <p:nvSpPr>
          <p:cNvPr id="5" name="角丸四角形 4"/>
          <p:cNvSpPr/>
          <p:nvPr/>
        </p:nvSpPr>
        <p:spPr>
          <a:xfrm>
            <a:off x="5724128" y="4151267"/>
            <a:ext cx="3134122" cy="20162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dirty="0"/>
              <a:t>高齢者の財産を保全すると養護者が金融機関で騒ぐことが予想される。</a:t>
            </a:r>
            <a:endParaRPr lang="en-US" altLang="ja-JP" dirty="0"/>
          </a:p>
          <a:p>
            <a:r>
              <a:rPr lang="ja-JP" altLang="en-US" dirty="0"/>
              <a:t>「金融機関に対処方法を伝えておく」</a:t>
            </a:r>
            <a:r>
              <a:rPr kumimoji="1" lang="ja-JP" altLang="en-US" dirty="0"/>
              <a:t>あるいは「事前に養護者に説明しておく」等の対処が必要となる。</a:t>
            </a:r>
          </a:p>
        </p:txBody>
      </p:sp>
    </p:spTree>
    <p:extLst>
      <p:ext uri="{BB962C8B-B14F-4D97-AF65-F5344CB8AC3E}">
        <p14:creationId xmlns:p14="http://schemas.microsoft.com/office/powerpoint/2010/main" val="3180792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pPr algn="ctr"/>
            <a:r>
              <a:rPr lang="ja-JP" altLang="en-US" sz="4400" dirty="0">
                <a:solidFill>
                  <a:srgbClr val="0000FF"/>
                </a:solidFill>
              </a:rPr>
              <a:t>虐待対応従事者の</a:t>
            </a:r>
            <a:r>
              <a:rPr lang="en-US" altLang="ja-JP" sz="4400" dirty="0">
                <a:solidFill>
                  <a:srgbClr val="0000FF"/>
                </a:solidFill>
              </a:rPr>
              <a:t/>
            </a:r>
            <a:br>
              <a:rPr lang="en-US" altLang="ja-JP" sz="4400" dirty="0">
                <a:solidFill>
                  <a:srgbClr val="0000FF"/>
                </a:solidFill>
              </a:rPr>
            </a:br>
            <a:r>
              <a:rPr lang="ja-JP" altLang="en-US" sz="4400" dirty="0">
                <a:solidFill>
                  <a:srgbClr val="0000FF"/>
                </a:solidFill>
              </a:rPr>
              <a:t>安心・安全の確保</a:t>
            </a:r>
            <a:endParaRPr kumimoji="1" lang="ja-JP" altLang="en-US" sz="4400" dirty="0">
              <a:solidFill>
                <a:srgbClr val="0000FF"/>
              </a:solidFill>
            </a:endParaRPr>
          </a:p>
        </p:txBody>
      </p:sp>
      <p:sp>
        <p:nvSpPr>
          <p:cNvPr id="4" name="コンテンツ プレースホルダー 3"/>
          <p:cNvSpPr>
            <a:spLocks noGrp="1"/>
          </p:cNvSpPr>
          <p:nvPr>
            <p:ph idx="1"/>
          </p:nvPr>
        </p:nvSpPr>
        <p:spPr>
          <a:xfrm>
            <a:off x="822959" y="1845734"/>
            <a:ext cx="7709481" cy="4023360"/>
          </a:xfrm>
        </p:spPr>
        <p:txBody>
          <a:bodyPr>
            <a:normAutofit/>
          </a:bodyPr>
          <a:lstStyle/>
          <a:p>
            <a:pPr marL="358775" indent="-358775">
              <a:lnSpc>
                <a:spcPct val="100000"/>
              </a:lnSpc>
              <a:buFont typeface="Wingdings" panose="05000000000000000000" pitchFamily="2" charset="2"/>
              <a:buChar char="p"/>
            </a:pPr>
            <a:r>
              <a:rPr kumimoji="1" lang="ja-JP" altLang="en-US" sz="2800" dirty="0"/>
              <a:t>虐待対応従事者が安心・安全に対応していける環境の整備</a:t>
            </a:r>
            <a:endParaRPr kumimoji="1" lang="en-US" altLang="ja-JP" sz="2800" dirty="0"/>
          </a:p>
          <a:p>
            <a:pPr marL="358775" indent="-358775">
              <a:lnSpc>
                <a:spcPct val="100000"/>
              </a:lnSpc>
              <a:buFont typeface="Wingdings" panose="05000000000000000000" pitchFamily="2" charset="2"/>
              <a:buChar char="p"/>
            </a:pPr>
            <a:endParaRPr kumimoji="1" lang="en-US" altLang="ja-JP" sz="2800" dirty="0"/>
          </a:p>
          <a:p>
            <a:pPr marL="358775" indent="-358775">
              <a:lnSpc>
                <a:spcPct val="100000"/>
              </a:lnSpc>
              <a:buFont typeface="Wingdings" panose="05000000000000000000" pitchFamily="2" charset="2"/>
              <a:buChar char="p"/>
            </a:pPr>
            <a:r>
              <a:rPr lang="ja-JP" altLang="en-US" sz="2800" dirty="0"/>
              <a:t>心身の健康を保てるチーム形成</a:t>
            </a:r>
            <a:endParaRPr lang="en-US" altLang="ja-JP" sz="2800" dirty="0"/>
          </a:p>
          <a:p>
            <a:pPr marL="358775" indent="-358775">
              <a:lnSpc>
                <a:spcPct val="100000"/>
              </a:lnSpc>
              <a:buFont typeface="Wingdings" panose="05000000000000000000" pitchFamily="2" charset="2"/>
              <a:buChar char="p"/>
            </a:pPr>
            <a:endParaRPr lang="en-US" altLang="ja-JP" sz="2800" dirty="0"/>
          </a:p>
          <a:p>
            <a:pPr marL="358775" indent="-358775">
              <a:lnSpc>
                <a:spcPct val="100000"/>
              </a:lnSpc>
              <a:buFont typeface="Wingdings" panose="05000000000000000000" pitchFamily="2" charset="2"/>
              <a:buChar char="p"/>
            </a:pPr>
            <a:r>
              <a:rPr lang="ja-JP" altLang="en-US" sz="2800" dirty="0"/>
              <a:t>虐待対応従事者の安全の確保を最優先と考える</a:t>
            </a:r>
            <a:endParaRPr kumimoji="1" lang="ja-JP" altLang="en-US" sz="2800" dirty="0"/>
          </a:p>
        </p:txBody>
      </p:sp>
      <p:sp>
        <p:nvSpPr>
          <p:cNvPr id="2" name="スライド番号プレースホルダー 1"/>
          <p:cNvSpPr>
            <a:spLocks noGrp="1"/>
          </p:cNvSpPr>
          <p:nvPr>
            <p:ph type="sldNum" sz="quarter" idx="12"/>
          </p:nvPr>
        </p:nvSpPr>
        <p:spPr>
          <a:xfrm>
            <a:off x="7874750" y="6475062"/>
            <a:ext cx="984019" cy="365125"/>
          </a:xfrm>
        </p:spPr>
        <p:txBody>
          <a:bodyPr/>
          <a:lstStyle/>
          <a:p>
            <a:pPr>
              <a:defRPr/>
            </a:pPr>
            <a:r>
              <a:rPr lang="en-US" altLang="ja-JP" sz="1100" dirty="0"/>
              <a:t>74</a:t>
            </a:r>
            <a:endParaRPr lang="ja-JP" altLang="en-US" sz="1100" dirty="0"/>
          </a:p>
        </p:txBody>
      </p:sp>
    </p:spTree>
    <p:extLst>
      <p:ext uri="{BB962C8B-B14F-4D97-AF65-F5344CB8AC3E}">
        <p14:creationId xmlns:p14="http://schemas.microsoft.com/office/powerpoint/2010/main" val="2633916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rPr>
              <a:t>75</a:t>
            </a:r>
            <a:endParaRPr kumimoji="1" lang="ja-JP" altLang="en-US" sz="12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endParaRPr>
          </a:p>
        </p:txBody>
      </p:sp>
      <p:sp>
        <p:nvSpPr>
          <p:cNvPr id="3" name="角丸四角形 2"/>
          <p:cNvSpPr/>
          <p:nvPr/>
        </p:nvSpPr>
        <p:spPr>
          <a:xfrm>
            <a:off x="631259" y="659864"/>
            <a:ext cx="8189213" cy="5145400"/>
          </a:xfrm>
          <a:prstGeom prst="roundRect">
            <a:avLst/>
          </a:prstGeom>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ご清聴ありがとうございました</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皆さまのご活躍を心より祈念しております</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不安なときや迷うとき、情報や資料がほしい、ケースを整理したいときなど、</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高齢者権利擁護支援センター</a:t>
            </a: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をご活用ください</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皆さまと共に、高齢者の権利擁護を</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推進</a:t>
            </a:r>
            <a:r>
              <a:rPr kumimoji="1" lang="ja-JP" altLang="en-US" sz="28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してまいります</a:t>
            </a:r>
            <a:endParaRPr kumimoji="1" lang="en-US" altLang="ja-JP"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680438649"/>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3"/>
            <a:ext cx="7543800" cy="560388"/>
          </a:xfrm>
        </p:spPr>
        <p:txBody>
          <a:bodyPr>
            <a:noAutofit/>
          </a:bodyPr>
          <a:lstStyle/>
          <a:p>
            <a:pPr algn="ctr"/>
            <a:r>
              <a:rPr kumimoji="1" lang="ja-JP" altLang="en-US" sz="2800" dirty="0"/>
              <a:t>スライド中の略語一覧</a:t>
            </a:r>
          </a:p>
        </p:txBody>
      </p:sp>
      <p:sp>
        <p:nvSpPr>
          <p:cNvPr id="3" name="コンテンツ プレースホルダー 2"/>
          <p:cNvSpPr>
            <a:spLocks noGrp="1"/>
          </p:cNvSpPr>
          <p:nvPr>
            <p:ph idx="4294967295"/>
          </p:nvPr>
        </p:nvSpPr>
        <p:spPr>
          <a:xfrm>
            <a:off x="179512" y="523875"/>
            <a:ext cx="8913813" cy="6264275"/>
          </a:xfrm>
        </p:spPr>
        <p:txBody>
          <a:bodyPr>
            <a:normAutofit fontScale="92500" lnSpcReduction="10000"/>
          </a:bodyPr>
          <a:lstStyle/>
          <a:p>
            <a:pPr>
              <a:lnSpc>
                <a:spcPct val="100000"/>
              </a:lnSpc>
            </a:pPr>
            <a:r>
              <a:rPr kumimoji="1" lang="ja-JP" altLang="en-US" sz="1800" dirty="0">
                <a:solidFill>
                  <a:schemeClr val="tx1"/>
                </a:solidFill>
              </a:rPr>
              <a:t>「厚生労働省</a:t>
            </a:r>
            <a:r>
              <a:rPr lang="ja-JP" altLang="en-US" sz="1800" dirty="0">
                <a:solidFill>
                  <a:schemeClr val="tx1"/>
                </a:solidFill>
              </a:rPr>
              <a:t>マニュアル（</a:t>
            </a:r>
            <a:r>
              <a:rPr lang="en-US" altLang="ja-JP" sz="1800" dirty="0">
                <a:solidFill>
                  <a:schemeClr val="tx1"/>
                </a:solidFill>
              </a:rPr>
              <a:t>H18)</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4</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solidFill>
                  <a:schemeClr val="tx1"/>
                </a:solidFill>
              </a:rPr>
              <a:t>「厚生労働省マニュアル（</a:t>
            </a:r>
            <a:r>
              <a:rPr lang="en-US" altLang="ja-JP" sz="1800" dirty="0">
                <a:solidFill>
                  <a:schemeClr val="tx1"/>
                </a:solidFill>
              </a:rPr>
              <a:t>H30</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30</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月改訂）</a:t>
            </a:r>
            <a:endParaRPr lang="en-US" altLang="ja-JP" sz="1800" dirty="0">
              <a:solidFill>
                <a:schemeClr val="tx1"/>
              </a:solidFill>
            </a:endParaRPr>
          </a:p>
          <a:p>
            <a:r>
              <a:rPr lang="ja-JP" altLang="en-US" sz="1800" dirty="0"/>
              <a:t>「厚生労働省マニュアル（</a:t>
            </a:r>
            <a:r>
              <a:rPr lang="en-US" altLang="ja-JP" sz="1800" dirty="0"/>
              <a:t>R5</a:t>
            </a:r>
            <a:r>
              <a:rPr lang="ja-JP" altLang="en-US" sz="1800" dirty="0"/>
              <a:t>）」・・・厚生労働省老健局</a:t>
            </a:r>
            <a:r>
              <a:rPr lang="en-US" altLang="ja-JP" sz="1800" dirty="0"/>
              <a:t>『</a:t>
            </a:r>
            <a:r>
              <a:rPr lang="ja-JP" altLang="en-US" sz="1800" dirty="0"/>
              <a:t>市町村・都道府県における高齢者虐待への対応と養護者支援について</a:t>
            </a:r>
            <a:r>
              <a:rPr lang="en-US" altLang="ja-JP" sz="1800" dirty="0"/>
              <a:t>』</a:t>
            </a:r>
            <a:r>
              <a:rPr lang="ja-JP" altLang="en-US" sz="1800" dirty="0"/>
              <a:t>（令和</a:t>
            </a:r>
            <a:r>
              <a:rPr lang="en-US" altLang="ja-JP" sz="1800" dirty="0"/>
              <a:t>5</a:t>
            </a:r>
            <a:r>
              <a:rPr lang="ja-JP" altLang="en-US" sz="1800" dirty="0"/>
              <a:t>年</a:t>
            </a:r>
            <a:r>
              <a:rPr lang="en-US" altLang="ja-JP" sz="1800" dirty="0"/>
              <a:t>3</a:t>
            </a:r>
            <a:r>
              <a:rPr lang="ja-JP" altLang="en-US" sz="1800" dirty="0"/>
              <a:t>月改訂）</a:t>
            </a:r>
            <a:endParaRPr lang="en-US" altLang="ja-JP" sz="1800" dirty="0">
              <a:solidFill>
                <a:schemeClr val="tx1"/>
              </a:solidFill>
            </a:endParaRPr>
          </a:p>
          <a:p>
            <a:pPr>
              <a:lnSpc>
                <a:spcPct val="100000"/>
              </a:lnSpc>
            </a:pPr>
            <a:r>
              <a:rPr kumimoji="1" lang="ja-JP" altLang="en-US" sz="1800" dirty="0">
                <a:solidFill>
                  <a:schemeClr val="tx1"/>
                </a:solidFill>
              </a:rPr>
              <a:t>「東京都マニュアル」・・・</a:t>
            </a:r>
            <a:r>
              <a:rPr lang="ja-JP" altLang="en-US" sz="1800" dirty="0">
                <a:solidFill>
                  <a:schemeClr val="tx1"/>
                </a:solidFill>
              </a:rPr>
              <a:t>東京都</a:t>
            </a:r>
            <a:r>
              <a:rPr lang="en-US" altLang="ja-JP" sz="1800" dirty="0">
                <a:solidFill>
                  <a:schemeClr val="tx1"/>
                </a:solidFill>
              </a:rPr>
              <a:t>『</a:t>
            </a:r>
            <a:r>
              <a:rPr lang="ja-JP" altLang="en-US" sz="1800" dirty="0">
                <a:solidFill>
                  <a:schemeClr val="tx1"/>
                </a:solidFill>
              </a:rPr>
              <a:t>高齢者虐待防止に向けた体制構築のために　</a:t>
            </a:r>
            <a:r>
              <a:rPr lang="en-US" altLang="ja-JP" sz="1800" dirty="0">
                <a:solidFill>
                  <a:schemeClr val="tx1"/>
                </a:solidFill>
              </a:rPr>
              <a:t>―</a:t>
            </a:r>
            <a:r>
              <a:rPr lang="ja-JP" altLang="en-US" sz="1800" dirty="0">
                <a:solidFill>
                  <a:schemeClr val="tx1"/>
                </a:solidFill>
              </a:rPr>
              <a:t>東京都高齢者虐待対応マニュアル</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p>
          <a:p>
            <a:pPr>
              <a:lnSpc>
                <a:spcPct val="100000"/>
              </a:lnSpc>
            </a:pPr>
            <a:r>
              <a:rPr kumimoji="1" lang="ja-JP" altLang="en-US" sz="1800" dirty="0">
                <a:solidFill>
                  <a:schemeClr val="tx1"/>
                </a:solidFill>
              </a:rPr>
              <a:t>「社会福祉士会手引き」・・・</a:t>
            </a:r>
            <a:r>
              <a:rPr lang="ja-JP" altLang="en-US" sz="1800" dirty="0">
                <a:solidFill>
                  <a:schemeClr val="tx1"/>
                </a:solidFill>
              </a:rPr>
              <a:t>日本社会福祉士会</a:t>
            </a:r>
            <a:r>
              <a:rPr lang="en-US" altLang="ja-JP" sz="1800" dirty="0">
                <a:solidFill>
                  <a:schemeClr val="tx1"/>
                </a:solidFill>
              </a:rPr>
              <a:t>『</a:t>
            </a:r>
            <a:r>
              <a:rPr lang="ja-JP" altLang="en-US" sz="1800" dirty="0">
                <a:solidFill>
                  <a:schemeClr val="tx1"/>
                </a:solidFill>
              </a:rPr>
              <a:t>市町村・地域包括支援センター・都道府県のための養護者による高齢者虐待対応の手引き</a:t>
            </a:r>
            <a:r>
              <a:rPr lang="en-US" altLang="ja-JP" sz="1800" dirty="0">
                <a:solidFill>
                  <a:schemeClr val="tx1"/>
                </a:solidFill>
              </a:rPr>
              <a:t>』</a:t>
            </a:r>
            <a:r>
              <a:rPr lang="ja-JP" altLang="en-US" sz="1800" dirty="0">
                <a:solidFill>
                  <a:schemeClr val="tx1"/>
                </a:solidFill>
              </a:rPr>
              <a:t>中央法規、</a:t>
            </a:r>
            <a:r>
              <a:rPr lang="en-US" altLang="ja-JP" sz="1800" dirty="0">
                <a:solidFill>
                  <a:schemeClr val="tx1"/>
                </a:solidFill>
              </a:rPr>
              <a:t>2011</a:t>
            </a:r>
          </a:p>
          <a:p>
            <a:pPr>
              <a:lnSpc>
                <a:spcPct val="100000"/>
              </a:lnSpc>
              <a:spcBef>
                <a:spcPts val="0"/>
              </a:spcBef>
            </a:pPr>
            <a:r>
              <a:rPr lang="ja-JP" altLang="en-US" sz="1400" dirty="0">
                <a:solidFill>
                  <a:schemeClr val="tx1"/>
                </a:solidFill>
              </a:rPr>
              <a:t>＊「社会福祉士会手引き」は、厚生労働省マニュアルと補完するものであるという事務連絡がだされている。（厚生労働省老健局高齢者支援課平成</a:t>
            </a:r>
            <a:r>
              <a:rPr lang="en-US" altLang="ja-JP" sz="1400" dirty="0">
                <a:solidFill>
                  <a:schemeClr val="tx1"/>
                </a:solidFill>
              </a:rPr>
              <a:t>24</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a:t>
            </a:r>
            <a:r>
              <a:rPr lang="en-US" altLang="ja-JP" sz="1400" dirty="0">
                <a:solidFill>
                  <a:schemeClr val="tx1"/>
                </a:solidFill>
              </a:rPr>
              <a:t>3</a:t>
            </a:r>
            <a:r>
              <a:rPr lang="ja-JP" altLang="en-US" sz="1400" dirty="0">
                <a:solidFill>
                  <a:schemeClr val="tx1"/>
                </a:solidFill>
              </a:rPr>
              <a:t>日事務連絡「高齢者虐待の防止に向けた取り組みについて」）</a:t>
            </a:r>
            <a:endParaRPr lang="en-US" altLang="ja-JP" sz="1400" dirty="0">
              <a:solidFill>
                <a:schemeClr val="tx1"/>
              </a:solidFill>
            </a:endParaRPr>
          </a:p>
          <a:p>
            <a:pPr>
              <a:lnSpc>
                <a:spcPct val="100000"/>
              </a:lnSpc>
            </a:pPr>
            <a:r>
              <a:rPr lang="ja-JP" altLang="en-US" sz="1800" dirty="0">
                <a:solidFill>
                  <a:schemeClr val="tx1"/>
                </a:solidFill>
              </a:rPr>
              <a:t>「事例分析検討委員会報告書」・・・東京都福祉保健局</a:t>
            </a:r>
            <a:r>
              <a:rPr lang="en-US" altLang="ja-JP" sz="1800" dirty="0">
                <a:solidFill>
                  <a:schemeClr val="tx1"/>
                </a:solidFill>
              </a:rPr>
              <a:t>『</a:t>
            </a:r>
            <a:r>
              <a:rPr lang="ja-JP" altLang="en-US" sz="1800" dirty="0">
                <a:solidFill>
                  <a:schemeClr val="tx1"/>
                </a:solidFill>
              </a:rPr>
              <a:t>東京都高齢者権利擁護推進事業 高齢者虐待事例分析検討委員会報告書</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25</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solidFill>
                  <a:schemeClr val="tx1"/>
                </a:solidFill>
              </a:rPr>
              <a:t>「厚生労働省令和</a:t>
            </a:r>
            <a:r>
              <a:rPr lang="en-US" altLang="ja-JP" sz="1800" dirty="0">
                <a:solidFill>
                  <a:schemeClr val="tx1"/>
                </a:solidFill>
              </a:rPr>
              <a:t>3</a:t>
            </a:r>
            <a:r>
              <a:rPr lang="ja-JP" altLang="en-US" sz="1800" dirty="0">
                <a:solidFill>
                  <a:schemeClr val="tx1"/>
                </a:solidFill>
              </a:rPr>
              <a:t>年度調査結果」・・・厚生労働省発表 令和</a:t>
            </a:r>
            <a:r>
              <a:rPr lang="en-US" altLang="ja-JP" sz="1800" dirty="0">
                <a:solidFill>
                  <a:schemeClr val="tx1"/>
                </a:solidFill>
              </a:rPr>
              <a:t>3</a:t>
            </a:r>
            <a:r>
              <a:rPr lang="ja-JP" altLang="en-US" sz="1800" dirty="0">
                <a:solidFill>
                  <a:schemeClr val="tx1"/>
                </a:solidFill>
              </a:rPr>
              <a:t>年度 高齢者虐待の防止、高齢者の養護者に対する支援等に関する法律に基づく対応状況等に関する調査結果</a:t>
            </a:r>
            <a:endParaRPr lang="en-US" altLang="ja-JP" sz="1800" dirty="0">
              <a:solidFill>
                <a:schemeClr val="tx1"/>
              </a:solidFill>
            </a:endParaRPr>
          </a:p>
          <a:p>
            <a:pPr>
              <a:lnSpc>
                <a:spcPct val="100000"/>
              </a:lnSpc>
            </a:pPr>
            <a:r>
              <a:rPr lang="ja-JP" altLang="en-US" sz="1800" dirty="0">
                <a:solidFill>
                  <a:schemeClr val="tx1"/>
                </a:solidFill>
              </a:rPr>
              <a:t>「東京都令和</a:t>
            </a:r>
            <a:r>
              <a:rPr lang="en-US" altLang="ja-JP" sz="1800" dirty="0">
                <a:solidFill>
                  <a:schemeClr val="tx1"/>
                </a:solidFill>
              </a:rPr>
              <a:t>3</a:t>
            </a:r>
            <a:r>
              <a:rPr lang="ja-JP" altLang="en-US" sz="1800" dirty="0">
                <a:solidFill>
                  <a:schemeClr val="tx1"/>
                </a:solidFill>
              </a:rPr>
              <a:t>年度調査結果」・・・東京都発表令和</a:t>
            </a:r>
            <a:r>
              <a:rPr lang="en-US" altLang="ja-JP" sz="1800" dirty="0">
                <a:solidFill>
                  <a:schemeClr val="tx1"/>
                </a:solidFill>
              </a:rPr>
              <a:t>3</a:t>
            </a:r>
            <a:r>
              <a:rPr lang="ja-JP" altLang="en-US" sz="1800" dirty="0">
                <a:solidFill>
                  <a:schemeClr val="tx1"/>
                </a:solidFill>
              </a:rPr>
              <a:t>年度 高齢者虐待の防止、高齢者の養護者に対する支援等に関する法律に基づく対応状況等に関する調査結果</a:t>
            </a:r>
            <a:endParaRPr lang="en-US" altLang="ja-JP" sz="1800" dirty="0">
              <a:solidFill>
                <a:schemeClr val="tx1"/>
              </a:solidFill>
            </a:endParaRPr>
          </a:p>
          <a:p>
            <a:pPr>
              <a:lnSpc>
                <a:spcPct val="100000"/>
              </a:lnSpc>
            </a:pPr>
            <a:r>
              <a:rPr lang="ja-JP" altLang="en-US" sz="1800" dirty="0">
                <a:solidFill>
                  <a:schemeClr val="tx1"/>
                </a:solidFill>
              </a:rPr>
              <a:t>区市町村・・・区市町村における高齢者虐待防止法所管課</a:t>
            </a:r>
            <a:endParaRPr lang="en-US" altLang="ja-JP" sz="1800" dirty="0">
              <a:solidFill>
                <a:schemeClr val="tx1"/>
              </a:solidFill>
            </a:endParaRPr>
          </a:p>
          <a:p>
            <a:pPr>
              <a:lnSpc>
                <a:spcPct val="100000"/>
              </a:lnSpc>
            </a:pPr>
            <a:r>
              <a:rPr lang="ja-JP" altLang="en-US" sz="1800" dirty="0">
                <a:solidFill>
                  <a:schemeClr val="tx1"/>
                </a:solidFill>
              </a:rPr>
              <a:t>地域包括支援センター・・・高齢者虐待対応の委託を受けた地域包括支援センター・サブセンター・在宅介護支援センター</a:t>
            </a:r>
            <a:endParaRPr lang="en-US" altLang="ja-JP" sz="1800" dirty="0">
              <a:solidFill>
                <a:schemeClr val="tx1"/>
              </a:solidFill>
            </a:endParaRPr>
          </a:p>
          <a:p>
            <a:pPr>
              <a:lnSpc>
                <a:spcPct val="100000"/>
              </a:lnSpc>
            </a:pPr>
            <a:r>
              <a:rPr lang="ja-JP" altLang="en-US" sz="1800" dirty="0">
                <a:solidFill>
                  <a:schemeClr val="tx1"/>
                </a:solidFill>
              </a:rPr>
              <a:t>関係機関・・・上記の区市町村・地域包括支援センターを除く高齢者虐待対応に関わる機関</a:t>
            </a:r>
            <a:endParaRPr lang="en-US" altLang="ja-JP" sz="1800" dirty="0">
              <a:solidFill>
                <a:schemeClr val="tx1"/>
              </a:solidFill>
            </a:endParaRPr>
          </a:p>
          <a:p>
            <a:pPr>
              <a:lnSpc>
                <a:spcPct val="100000"/>
              </a:lnSpc>
            </a:pPr>
            <a:r>
              <a:rPr lang="ja-JP" altLang="en-US" sz="1800" dirty="0">
                <a:solidFill>
                  <a:srgbClr val="000000"/>
                </a:solidFill>
              </a:rPr>
              <a:t>お役立ち帳改訂版・・・（公財）東京都福祉保健財団</a:t>
            </a:r>
            <a:r>
              <a:rPr lang="en-US" altLang="ja-JP" sz="1800" dirty="0">
                <a:solidFill>
                  <a:srgbClr val="000000"/>
                </a:solidFill>
              </a:rPr>
              <a:t>『</a:t>
            </a:r>
            <a:r>
              <a:rPr lang="ja-JP" altLang="en-US" sz="1800" dirty="0">
                <a:solidFill>
                  <a:srgbClr val="000000"/>
                </a:solidFill>
              </a:rPr>
              <a:t>区市町村職員・地域包括支援センター職員必携高齢者の権利擁護と虐待対応お役立ち帳 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月改訂版</a:t>
            </a:r>
            <a:r>
              <a:rPr lang="en-US" altLang="ja-JP" sz="1800" dirty="0">
                <a:solidFill>
                  <a:srgbClr val="000000"/>
                </a:solidFill>
              </a:rPr>
              <a:t>』</a:t>
            </a:r>
            <a:r>
              <a:rPr lang="ja-JP" altLang="en-US" sz="1800" dirty="0">
                <a:solidFill>
                  <a:srgbClr val="000000"/>
                </a:solidFill>
              </a:rPr>
              <a:t>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a:t>
            </a:r>
            <a:endParaRPr lang="en-US" altLang="ja-JP" sz="1800" dirty="0">
              <a:solidFill>
                <a:srgbClr val="000000"/>
              </a:solidFill>
            </a:endParaRPr>
          </a:p>
        </p:txBody>
      </p:sp>
      <p:sp>
        <p:nvSpPr>
          <p:cNvPr id="4" name="スライド番号プレースホルダー 3">
            <a:extLst>
              <a:ext uri="{FF2B5EF4-FFF2-40B4-BE49-F238E27FC236}">
                <a16:creationId xmlns:a16="http://schemas.microsoft.com/office/drawing/2014/main" id="{1EC5058D-613E-46A1-8CA2-CF77769857D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BDA4D7-1DC0-4512-81FB-1E70C51A4BB7}" type="slidenum">
              <a:rPr kumimoji="1" lang="ja-JP" alt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1" lang="ja-JP" alt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9787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5950" y="77026"/>
            <a:ext cx="8229600" cy="68113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1" lang="ja-JP" alt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ＭＳ Ｐゴシック" panose="020B0600070205080204" pitchFamily="50" charset="-128"/>
                <a:cs typeface="+mj-cs"/>
              </a:rPr>
              <a:t>参考文献</a:t>
            </a:r>
          </a:p>
        </p:txBody>
      </p:sp>
      <p:sp>
        <p:nvSpPr>
          <p:cNvPr id="7" name="Text Box 3"/>
          <p:cNvSpPr txBox="1">
            <a:spLocks noChangeArrowheads="1"/>
          </p:cNvSpPr>
          <p:nvPr/>
        </p:nvSpPr>
        <p:spPr bwMode="auto">
          <a:xfrm>
            <a:off x="109592" y="436257"/>
            <a:ext cx="8924816" cy="64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lnSpcReduction="10000"/>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厚生労働省老健局</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市町村・都道府県における高齢者虐待への対応と養護者支援について</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月及び平成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月、令和５年３月</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高齢者虐待防止に向けた体制構築のために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東京都高齢者虐待対応マニュアル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大渕修一監修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高齢者虐待対応・権利擁護　実践ハンドブック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法研出版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日本社会福祉士会編</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市町村・地域包括支援センター・都道府県のための養護者による高齢者虐待対応の手引き</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東京都福祉保健局</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東京都高齢者権利擁護推進事業 高齢者虐待事例分析検討委員会報告書</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（公社）あい権利擁護支援ネット監修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事例で学ぶ「高齢者虐待」実践対応ガイド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（一財）長寿社会開発センター地域包括支援センター運営マニュアル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訂令和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厚生労働省老健局「高齢者虐待の実態把握等のための調査研究事業報告書」</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（福）東北福祉会 認知症介護研究・研修仙台センター「令和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年度老人保健健康推進事業</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高齢者虐待に伴う死亡事例等検証の手引き</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個人情報保護委員会「個人情報の保護に関する法律についてのガイドライン（行政機関等編」令和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個人情報保護委員会事務局「個人情報の保護に関する法律についての事務対応ガイド（行政機関等向け）」令和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8442F0DB-AFC5-44F1-A702-56C2D9EE85E5}"/>
              </a:ext>
            </a:extLst>
          </p:cNvPr>
          <p:cNvSpPr>
            <a:spLocks noGrp="1"/>
          </p:cNvSpPr>
          <p:nvPr>
            <p:ph type="sldNum" sz="quarter" idx="12"/>
          </p:nvPr>
        </p:nvSpPr>
        <p:spPr>
          <a:xfrm>
            <a:off x="8050389" y="6463447"/>
            <a:ext cx="98401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26800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467545" y="404664"/>
            <a:ext cx="8332117" cy="1449387"/>
          </a:xfrm>
        </p:spPr>
        <p:txBody>
          <a:bodyPr>
            <a:normAutofit fontScale="90000"/>
          </a:bodyPr>
          <a:lstStyle/>
          <a:p>
            <a:pPr algn="ctr"/>
            <a:r>
              <a:rPr lang="ja-JP" altLang="en-US" sz="4000" dirty="0"/>
              <a:t>コアメンバー会議における協議の留意点</a:t>
            </a:r>
            <a:r>
              <a:rPr lang="en-US" altLang="ja-JP" sz="4000" dirty="0"/>
              <a:t/>
            </a:r>
            <a:br>
              <a:rPr lang="en-US" altLang="ja-JP" sz="4000" dirty="0"/>
            </a:br>
            <a:endParaRPr kumimoji="1" lang="ja-JP" altLang="en-US" sz="4000" dirty="0"/>
          </a:p>
        </p:txBody>
      </p:sp>
      <p:sp>
        <p:nvSpPr>
          <p:cNvPr id="4" name="コンテンツ プレースホルダー 3"/>
          <p:cNvSpPr>
            <a:spLocks noGrp="1"/>
          </p:cNvSpPr>
          <p:nvPr>
            <p:ph idx="4294967295"/>
          </p:nvPr>
        </p:nvSpPr>
        <p:spPr>
          <a:xfrm>
            <a:off x="467545" y="1729459"/>
            <a:ext cx="8184330" cy="4763416"/>
          </a:xfrm>
        </p:spPr>
        <p:txBody>
          <a:bodyPr>
            <a:normAutofit/>
          </a:bodyPr>
          <a:lstStyle/>
          <a:p>
            <a:pPr>
              <a:buFont typeface="Wingdings" panose="05000000000000000000" pitchFamily="2" charset="2"/>
              <a:buChar char="n"/>
            </a:pPr>
            <a:r>
              <a:rPr lang="ja-JP" altLang="en-US" sz="2800" dirty="0">
                <a:latin typeface="ＭＳ Ｐゴシック" panose="020B0600070205080204" pitchFamily="50" charset="-128"/>
              </a:rPr>
              <a:t> </a:t>
            </a:r>
            <a:r>
              <a:rPr lang="ja-JP" altLang="en-US" sz="2800" dirty="0">
                <a:solidFill>
                  <a:srgbClr val="FF0000"/>
                </a:solidFill>
                <a:latin typeface="ＭＳ Ｐゴシック" panose="020B0600070205080204" pitchFamily="50" charset="-128"/>
              </a:rPr>
              <a:t>多面的に状況分析</a:t>
            </a:r>
            <a:r>
              <a:rPr lang="ja-JP" altLang="en-US" sz="2800" dirty="0">
                <a:latin typeface="ＭＳ Ｐゴシック" panose="020B0600070205080204" pitchFamily="50" charset="-128"/>
              </a:rPr>
              <a:t>を行い、多方面からの支援がなされるよう検討する</a:t>
            </a:r>
            <a:endParaRPr lang="en-US" altLang="ja-JP" sz="2800" dirty="0">
              <a:latin typeface="ＭＳ Ｐゴシック" panose="020B0600070205080204" pitchFamily="50" charset="-128"/>
            </a:endParaRPr>
          </a:p>
          <a:p>
            <a:pPr marL="0" indent="0">
              <a:buNone/>
            </a:pPr>
            <a:endParaRPr lang="en-US" altLang="ja-JP" sz="2800" dirty="0">
              <a:latin typeface="ＭＳ Ｐゴシック" panose="020B0600070205080204" pitchFamily="50" charset="-128"/>
            </a:endParaRPr>
          </a:p>
          <a:p>
            <a:pPr marL="0" indent="0">
              <a:buNone/>
            </a:pPr>
            <a:r>
              <a:rPr lang="ja-JP" altLang="en-US" sz="2800" dirty="0">
                <a:latin typeface="ＭＳ Ｐゴシック" panose="020B0600070205080204" pitchFamily="50" charset="-128"/>
              </a:rPr>
              <a:t>■ </a:t>
            </a:r>
            <a:r>
              <a:rPr lang="ja-JP" altLang="en-US" sz="2800" dirty="0">
                <a:solidFill>
                  <a:srgbClr val="FF0000"/>
                </a:solidFill>
                <a:latin typeface="ＭＳ Ｐゴシック" panose="020B0600070205080204" pitchFamily="50" charset="-128"/>
              </a:rPr>
              <a:t>高齢者がどのような支援や生活を望んでいるか</a:t>
            </a:r>
            <a:r>
              <a:rPr lang="ja-JP" altLang="en-US" sz="2800" dirty="0">
                <a:latin typeface="ＭＳ Ｐゴシック" panose="020B0600070205080204" pitchFamily="50" charset="-128"/>
              </a:rPr>
              <a:t>、高齢者の意思を確認し尊重することが重要</a:t>
            </a:r>
            <a:endParaRPr lang="en-US" altLang="ja-JP" sz="2800" dirty="0">
              <a:latin typeface="ＭＳ Ｐゴシック" panose="020B0600070205080204" pitchFamily="50" charset="-128"/>
            </a:endParaRPr>
          </a:p>
          <a:p>
            <a:pPr marL="0" indent="0">
              <a:buNone/>
            </a:pPr>
            <a:endParaRPr lang="en-US" altLang="ja-JP" sz="2800" dirty="0">
              <a:latin typeface="ＭＳ Ｐゴシック" panose="020B0600070205080204" pitchFamily="50" charset="-128"/>
            </a:endParaRPr>
          </a:p>
          <a:p>
            <a:pPr marL="0" indent="0">
              <a:buNone/>
            </a:pPr>
            <a:r>
              <a:rPr lang="ja-JP" altLang="en-US" sz="2800" dirty="0">
                <a:latin typeface="ＭＳ Ｐゴシック" panose="020B0600070205080204" pitchFamily="50" charset="-128"/>
              </a:rPr>
              <a:t>■ただし、高齢者の生命や身体にかかわる危険が大きいと判断される場合は</a:t>
            </a:r>
            <a:r>
              <a:rPr lang="ja-JP" altLang="en-US" sz="2800" dirty="0" smtClean="0">
                <a:latin typeface="ＭＳ Ｐゴシック" panose="020B0600070205080204" pitchFamily="50" charset="-128"/>
              </a:rPr>
              <a:t>、高齢者</a:t>
            </a:r>
            <a:r>
              <a:rPr lang="ja-JP" altLang="en-US" sz="2800" dirty="0">
                <a:latin typeface="ＭＳ Ｐゴシック" panose="020B0600070205080204" pitchFamily="50" charset="-128"/>
              </a:rPr>
              <a:t>の自己決定の尊重より、客観的状況から判断される</a:t>
            </a:r>
            <a:r>
              <a:rPr lang="ja-JP" altLang="en-US" sz="2800" dirty="0">
                <a:solidFill>
                  <a:srgbClr val="FF0000"/>
                </a:solidFill>
                <a:latin typeface="ＭＳ Ｐゴシック" panose="020B0600070205080204" pitchFamily="50" charset="-128"/>
              </a:rPr>
              <a:t>高齢者の安全・安心の確保を優先</a:t>
            </a:r>
            <a:r>
              <a:rPr lang="ja-JP" altLang="en-US" sz="2800" dirty="0">
                <a:latin typeface="ＭＳ Ｐゴシック" panose="020B0600070205080204" pitchFamily="50" charset="-128"/>
              </a:rPr>
              <a:t>させる必要がある場合もあります。</a:t>
            </a:r>
            <a:endParaRPr lang="en-US" altLang="ja-JP" sz="2800" dirty="0">
              <a:latin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456B9703-B585-4D71-AEE9-5938A6CF171E}"/>
              </a:ext>
            </a:extLst>
          </p:cNvPr>
          <p:cNvSpPr>
            <a:spLocks noGrp="1"/>
          </p:cNvSpPr>
          <p:nvPr>
            <p:ph type="sldNum" sz="quarter" idx="4294967295"/>
          </p:nvPr>
        </p:nvSpPr>
        <p:spPr>
          <a:xfrm>
            <a:off x="8651875" y="6492875"/>
            <a:ext cx="98425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8</a:t>
            </a:r>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p:cNvSpPr txBox="1"/>
          <p:nvPr/>
        </p:nvSpPr>
        <p:spPr>
          <a:xfrm>
            <a:off x="4355976" y="6367660"/>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R5)p.60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」より引用</a:t>
            </a:r>
          </a:p>
        </p:txBody>
      </p:sp>
    </p:spTree>
    <p:extLst>
      <p:ext uri="{BB962C8B-B14F-4D97-AF65-F5344CB8AC3E}">
        <p14:creationId xmlns:p14="http://schemas.microsoft.com/office/powerpoint/2010/main" val="7921143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pPr algn="ctr"/>
            <a:r>
              <a:rPr kumimoji="1" lang="ja-JP" altLang="en-US" sz="3200" dirty="0">
                <a:solidFill>
                  <a:srgbClr val="0000FF"/>
                </a:solidFill>
              </a:rPr>
              <a:t>コアメンバー会議での判断内容</a:t>
            </a:r>
            <a:r>
              <a:rPr lang="ja-JP" altLang="en-US" sz="3200" dirty="0">
                <a:solidFill>
                  <a:srgbClr val="0000FF"/>
                </a:solidFill>
              </a:rPr>
              <a:t>①</a:t>
            </a:r>
            <a:r>
              <a:rPr kumimoji="1" lang="en-US" altLang="ja-JP" dirty="0">
                <a:solidFill>
                  <a:srgbClr val="0000FF"/>
                </a:solidFill>
              </a:rPr>
              <a:t/>
            </a:r>
            <a:br>
              <a:rPr kumimoji="1" lang="en-US" altLang="ja-JP" dirty="0">
                <a:solidFill>
                  <a:srgbClr val="0000FF"/>
                </a:solidFill>
              </a:rPr>
            </a:br>
            <a:r>
              <a:rPr kumimoji="1" lang="ja-JP" altLang="en-US" dirty="0">
                <a:solidFill>
                  <a:srgbClr val="0000FF"/>
                </a:solidFill>
              </a:rPr>
              <a:t>虐待の有無</a:t>
            </a:r>
            <a:r>
              <a:rPr lang="ja-JP" altLang="en-US" dirty="0">
                <a:solidFill>
                  <a:srgbClr val="0000FF"/>
                </a:solidFill>
              </a:rPr>
              <a:t>の判断</a:t>
            </a:r>
            <a:endParaRPr kumimoji="1" lang="ja-JP" altLang="en-US" dirty="0">
              <a:solidFill>
                <a:srgbClr val="0000FF"/>
              </a:solidFill>
            </a:endParaRPr>
          </a:p>
        </p:txBody>
      </p:sp>
      <p:sp>
        <p:nvSpPr>
          <p:cNvPr id="4" name="コンテンツ プレースホルダー 3"/>
          <p:cNvSpPr>
            <a:spLocks noGrp="1"/>
          </p:cNvSpPr>
          <p:nvPr>
            <p:ph idx="1"/>
          </p:nvPr>
        </p:nvSpPr>
        <p:spPr>
          <a:xfrm>
            <a:off x="822959" y="1781904"/>
            <a:ext cx="7543801" cy="4959464"/>
          </a:xfrm>
        </p:spPr>
        <p:txBody>
          <a:bodyPr>
            <a:normAutofit/>
          </a:bodyPr>
          <a:lstStyle/>
          <a:p>
            <a:pPr>
              <a:lnSpc>
                <a:spcPct val="100000"/>
              </a:lnSpc>
              <a:buFont typeface="Wingdings" panose="05000000000000000000" pitchFamily="2" charset="2"/>
              <a:buChar char="l"/>
            </a:pPr>
            <a:r>
              <a:rPr kumimoji="1" lang="ja-JP" altLang="en-US" sz="2400" dirty="0"/>
              <a:t>虐待があるという判断は、</a:t>
            </a:r>
            <a:r>
              <a:rPr kumimoji="1" lang="ja-JP" altLang="en-US" sz="2400" u="sng" dirty="0">
                <a:solidFill>
                  <a:srgbClr val="FF0000"/>
                </a:solidFill>
              </a:rPr>
              <a:t>客観的</a:t>
            </a:r>
            <a:r>
              <a:rPr kumimoji="1" lang="ja-JP" altLang="en-US" sz="2400" dirty="0"/>
              <a:t>事実に基づいて行う</a:t>
            </a:r>
            <a:endParaRPr kumimoji="1" lang="en-US" altLang="ja-JP" sz="2400" dirty="0"/>
          </a:p>
          <a:p>
            <a:pPr lvl="1">
              <a:lnSpc>
                <a:spcPct val="100000"/>
              </a:lnSpc>
              <a:buFont typeface="Arial" panose="020B0604020202020204" pitchFamily="34" charset="0"/>
              <a:buChar char="•"/>
            </a:pPr>
            <a:r>
              <a:rPr lang="ja-JP" altLang="en-US" sz="2000" u="sng" dirty="0">
                <a:solidFill>
                  <a:srgbClr val="FF0000"/>
                </a:solidFill>
              </a:rPr>
              <a:t>確かな裏付け</a:t>
            </a:r>
            <a:endParaRPr lang="en-US" altLang="ja-JP" sz="2000" u="sng" dirty="0">
              <a:solidFill>
                <a:srgbClr val="FF0000"/>
              </a:solidFill>
            </a:endParaRPr>
          </a:p>
          <a:p>
            <a:pPr lvl="2">
              <a:lnSpc>
                <a:spcPct val="100000"/>
              </a:lnSpc>
              <a:buFont typeface="Arial" panose="020B0604020202020204" pitchFamily="34" charset="0"/>
              <a:buChar char="•"/>
            </a:pPr>
            <a:r>
              <a:rPr lang="ja-JP" altLang="en-US" sz="1600" dirty="0"/>
              <a:t>デイサービスの送迎時に、殴っているのを見た（複数が直接目撃）</a:t>
            </a:r>
            <a:endParaRPr lang="en-US" altLang="ja-JP" sz="1600" dirty="0"/>
          </a:p>
          <a:p>
            <a:pPr marL="384048" lvl="2" indent="0">
              <a:lnSpc>
                <a:spcPct val="100000"/>
              </a:lnSpc>
              <a:buNone/>
            </a:pPr>
            <a:r>
              <a:rPr lang="ja-JP" altLang="en-US" sz="1600" dirty="0"/>
              <a:t>　⇒目撃した内容を忘れてしまうことが無いように、複数機関それぞれが記録</a:t>
            </a:r>
            <a:endParaRPr lang="en-US" altLang="ja-JP" sz="1600" dirty="0"/>
          </a:p>
          <a:p>
            <a:pPr marL="384048" lvl="2" indent="0">
              <a:lnSpc>
                <a:spcPct val="100000"/>
              </a:lnSpc>
              <a:buNone/>
            </a:pPr>
            <a:endParaRPr lang="en-US" altLang="ja-JP" sz="900" dirty="0"/>
          </a:p>
          <a:p>
            <a:pPr lvl="1">
              <a:lnSpc>
                <a:spcPct val="100000"/>
              </a:lnSpc>
              <a:buFont typeface="Arial" panose="020B0604020202020204" pitchFamily="34" charset="0"/>
              <a:buChar char="•"/>
            </a:pPr>
            <a:r>
              <a:rPr lang="ja-JP" altLang="en-US" sz="2000" dirty="0"/>
              <a:t>いくつかの証拠の</a:t>
            </a:r>
            <a:r>
              <a:rPr lang="ja-JP" altLang="en-US" sz="2000" u="sng" dirty="0">
                <a:solidFill>
                  <a:srgbClr val="FF0000"/>
                </a:solidFill>
              </a:rPr>
              <a:t>組み合わせ</a:t>
            </a:r>
            <a:endParaRPr lang="en-US" altLang="ja-JP" sz="2000" u="sng" dirty="0">
              <a:solidFill>
                <a:srgbClr val="FF0000"/>
              </a:solidFill>
            </a:endParaRPr>
          </a:p>
          <a:p>
            <a:pPr lvl="2">
              <a:lnSpc>
                <a:spcPct val="100000"/>
              </a:lnSpc>
              <a:buFont typeface="Arial" panose="020B0604020202020204" pitchFamily="34" charset="0"/>
              <a:buChar char="•"/>
            </a:pPr>
            <a:r>
              <a:rPr kumimoji="1" lang="ja-JP" altLang="en-US" sz="1600" dirty="0"/>
              <a:t>「殴られた」という本人の言葉＋その部位に痣がある</a:t>
            </a:r>
            <a:endParaRPr lang="en-US" altLang="ja-JP" sz="1600" dirty="0"/>
          </a:p>
          <a:p>
            <a:pPr marL="384048" lvl="2" indent="0">
              <a:lnSpc>
                <a:spcPct val="100000"/>
              </a:lnSpc>
              <a:buNone/>
            </a:pPr>
            <a:r>
              <a:rPr kumimoji="1" lang="ja-JP" altLang="en-US" sz="1600" dirty="0"/>
              <a:t>　　⇒本人から聴き取った言葉の記録（直接聞いた人が作成した</a:t>
            </a:r>
            <a:r>
              <a:rPr lang="ja-JP" altLang="en-US" sz="1600" dirty="0"/>
              <a:t>記録</a:t>
            </a:r>
            <a:r>
              <a:rPr kumimoji="1" lang="ja-JP" altLang="en-US" sz="1600" dirty="0"/>
              <a:t>）＋痣の写真</a:t>
            </a:r>
            <a:endParaRPr kumimoji="1" lang="en-US" altLang="ja-JP" sz="1600" dirty="0"/>
          </a:p>
          <a:p>
            <a:pPr marL="384048" lvl="2" indent="0">
              <a:lnSpc>
                <a:spcPct val="100000"/>
              </a:lnSpc>
              <a:buNone/>
            </a:pPr>
            <a:endParaRPr lang="en-US" altLang="ja-JP" sz="900" dirty="0"/>
          </a:p>
          <a:p>
            <a:pPr marL="542925" lvl="2" indent="-160338">
              <a:lnSpc>
                <a:spcPct val="100000"/>
              </a:lnSpc>
              <a:buNone/>
            </a:pPr>
            <a:r>
              <a:rPr lang="en-US" altLang="ja-JP" sz="1600" dirty="0"/>
              <a:t>※</a:t>
            </a:r>
            <a:r>
              <a:rPr lang="ja-JP" altLang="en-US" sz="1600" dirty="0"/>
              <a:t>「叩いた」「殴った」と</a:t>
            </a:r>
            <a:r>
              <a:rPr lang="ja-JP" altLang="en-US" sz="1600" u="sng" dirty="0">
                <a:solidFill>
                  <a:srgbClr val="0000FF"/>
                </a:solidFill>
              </a:rPr>
              <a:t>養護者が認めていなければ、虐待があると判断できないわけではない</a:t>
            </a:r>
            <a:endParaRPr lang="en-US" altLang="ja-JP" sz="1600" u="sng" dirty="0">
              <a:solidFill>
                <a:srgbClr val="0000FF"/>
              </a:solidFill>
            </a:endParaRPr>
          </a:p>
          <a:p>
            <a:pPr marL="384048" lvl="2" indent="0">
              <a:lnSpc>
                <a:spcPct val="100000"/>
              </a:lnSpc>
              <a:buNone/>
            </a:pPr>
            <a:r>
              <a:rPr kumimoji="1" lang="en-US" altLang="ja-JP" sz="1600" dirty="0"/>
              <a:t>※</a:t>
            </a:r>
            <a:r>
              <a:rPr kumimoji="1" lang="ja-JP" altLang="en-US" sz="1600" dirty="0">
                <a:solidFill>
                  <a:srgbClr val="0000FF"/>
                </a:solidFill>
              </a:rPr>
              <a:t>区市町村職員が直接目視していないから、判断できないわけではない</a:t>
            </a:r>
            <a:endParaRPr kumimoji="1" lang="en-US" altLang="ja-JP" sz="1600" dirty="0">
              <a:solidFill>
                <a:srgbClr val="0000FF"/>
              </a:solidFill>
            </a:endParaRPr>
          </a:p>
          <a:p>
            <a:pPr marL="542925" lvl="2" indent="-160338">
              <a:lnSpc>
                <a:spcPct val="100000"/>
              </a:lnSpc>
              <a:buNone/>
            </a:pPr>
            <a:r>
              <a:rPr lang="en-US" altLang="ja-JP" sz="1600" dirty="0"/>
              <a:t>※</a:t>
            </a:r>
            <a:r>
              <a:rPr lang="ja-JP" altLang="en-US" sz="1600" dirty="0"/>
              <a:t>一つの証言だけがある場合には、その証言が</a:t>
            </a:r>
            <a:r>
              <a:rPr lang="ja-JP" altLang="en-US" sz="1600" u="sng" dirty="0">
                <a:solidFill>
                  <a:srgbClr val="0000FF"/>
                </a:solidFill>
              </a:rPr>
              <a:t>勘違いや思い込み等の可能性があるかどうかを検証</a:t>
            </a:r>
            <a:r>
              <a:rPr lang="ja-JP" altLang="en-US" sz="1600" dirty="0"/>
              <a:t>する（確かな裏付けのある虐待について判断する）</a:t>
            </a:r>
            <a:endParaRPr kumimoji="1" lang="ja-JP" altLang="en-US" sz="2000" dirty="0"/>
          </a:p>
        </p:txBody>
      </p:sp>
      <p:sp>
        <p:nvSpPr>
          <p:cNvPr id="2" name="スライド番号プレースホルダー 1"/>
          <p:cNvSpPr>
            <a:spLocks noGrp="1"/>
          </p:cNvSpPr>
          <p:nvPr>
            <p:ph type="sldNum" sz="quarter" idx="12"/>
          </p:nvPr>
        </p:nvSpPr>
        <p:spPr/>
        <p:txBody>
          <a:bodyPr/>
          <a:lstStyle/>
          <a:p>
            <a:pPr>
              <a:defRPr/>
            </a:pPr>
            <a:r>
              <a:rPr lang="en-US" altLang="ja-JP" dirty="0"/>
              <a:t>9</a:t>
            </a:r>
            <a:endParaRPr lang="ja-JP" altLang="en-US" dirty="0"/>
          </a:p>
        </p:txBody>
      </p:sp>
    </p:spTree>
    <p:extLst>
      <p:ext uri="{BB962C8B-B14F-4D97-AF65-F5344CB8AC3E}">
        <p14:creationId xmlns:p14="http://schemas.microsoft.com/office/powerpoint/2010/main" val="3191750788"/>
      </p:ext>
    </p:extLst>
  </p:cSld>
  <p:clrMapOvr>
    <a:masterClrMapping/>
  </p:clrMapOvr>
</p:sld>
</file>

<file path=ppt/theme/theme1.xml><?xml version="1.0" encoding="utf-8"?>
<a:theme xmlns:a="http://schemas.openxmlformats.org/drawingml/2006/main" name="デザインの設定">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2_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5_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6639</Words>
  <Application>Microsoft Office PowerPoint</Application>
  <PresentationFormat>画面に合わせる (4:3)</PresentationFormat>
  <Paragraphs>957</Paragraphs>
  <Slides>77</Slides>
  <Notes>54</Notes>
  <HiddenSlides>0</HiddenSlides>
  <MMClips>0</MMClips>
  <ScaleCrop>false</ScaleCrop>
  <HeadingPairs>
    <vt:vector size="8" baseType="variant">
      <vt:variant>
        <vt:lpstr>使用されているフォント</vt:lpstr>
      </vt:variant>
      <vt:variant>
        <vt:i4>16</vt:i4>
      </vt:variant>
      <vt:variant>
        <vt:lpstr>テーマ</vt:lpstr>
      </vt:variant>
      <vt:variant>
        <vt:i4>8</vt:i4>
      </vt:variant>
      <vt:variant>
        <vt:lpstr>埋め込まれた OLE サーバー</vt:lpstr>
      </vt:variant>
      <vt:variant>
        <vt:i4>1</vt:i4>
      </vt:variant>
      <vt:variant>
        <vt:lpstr>スライド タイトル</vt:lpstr>
      </vt:variant>
      <vt:variant>
        <vt:i4>77</vt:i4>
      </vt:variant>
    </vt:vector>
  </HeadingPairs>
  <TitlesOfParts>
    <vt:vector size="102" baseType="lpstr">
      <vt:lpstr>BIZ UDPゴシック</vt:lpstr>
      <vt:lpstr>BIZ UDゴシック</vt:lpstr>
      <vt:lpstr>HGSｺﾞｼｯｸE</vt:lpstr>
      <vt:lpstr>HG丸ｺﾞｼｯｸM-PRO</vt:lpstr>
      <vt:lpstr>ＭＳ Ｐゴシック</vt:lpstr>
      <vt:lpstr>ＭＳ ゴシック</vt:lpstr>
      <vt:lpstr>UD デジタル 教科書体 N-B</vt:lpstr>
      <vt:lpstr>メイリオ</vt:lpstr>
      <vt:lpstr>游ゴシック</vt:lpstr>
      <vt:lpstr>Arial</vt:lpstr>
      <vt:lpstr>Calibri</vt:lpstr>
      <vt:lpstr>Calibri Light</vt:lpstr>
      <vt:lpstr>Times New Roman</vt:lpstr>
      <vt:lpstr>Trebuchet MS</vt:lpstr>
      <vt:lpstr>Wingdings</vt:lpstr>
      <vt:lpstr>Wingdings 2</vt:lpstr>
      <vt:lpstr>デザインの設定</vt:lpstr>
      <vt:lpstr>3_レトロスペクト</vt:lpstr>
      <vt:lpstr>2_レトロスペクト</vt:lpstr>
      <vt:lpstr>5_レトロスペクト</vt:lpstr>
      <vt:lpstr>1_デザインの設定</vt:lpstr>
      <vt:lpstr>4_Office テーマ</vt:lpstr>
      <vt:lpstr>2_デザインの設定</vt:lpstr>
      <vt:lpstr>Office テーマ</vt:lpstr>
      <vt:lpstr>Document</vt:lpstr>
      <vt:lpstr>演習2  　　コアメンバー会議 　　　 アセスメントと支援計画　 　　　　　　　　　　　　評価と終結</vt:lpstr>
      <vt:lpstr>演習の目的</vt:lpstr>
      <vt:lpstr>本日の構成</vt:lpstr>
      <vt:lpstr>PowerPoint プレゼンテーション</vt:lpstr>
      <vt:lpstr>PowerPoint プレゼンテーション</vt:lpstr>
      <vt:lpstr>コアメンバー会議で協議・決定する内容</vt:lpstr>
      <vt:lpstr>コアメンバー会議のポイント</vt:lpstr>
      <vt:lpstr>コアメンバー会議における協議の留意点 </vt:lpstr>
      <vt:lpstr>コアメンバー会議での判断内容① 虐待の有無の判断</vt:lpstr>
      <vt:lpstr>コアメンバー会議での判断内容② 緊急対応の決定</vt:lpstr>
      <vt:lpstr>コアメンバー会議での判断内容③ 深刻度</vt:lpstr>
      <vt:lpstr>コアメンバー会議での判断内容④ 今後の方針決定</vt:lpstr>
      <vt:lpstr>PowerPoint プレゼンテーション</vt:lpstr>
      <vt:lpstr>緊急性の考え方</vt:lpstr>
      <vt:lpstr>コアメンバーでの決定の実際</vt:lpstr>
      <vt:lpstr>PowerPoint プレゼンテーション</vt:lpstr>
      <vt:lpstr>PowerPoint プレゼンテーション</vt:lpstr>
      <vt:lpstr>高齢者虐待を引き起こす背景・因子と考えられるもの①</vt:lpstr>
      <vt:lpstr>PowerPoint プレゼンテーション</vt:lpstr>
      <vt:lpstr>PowerPoint プレゼンテーション</vt:lpstr>
      <vt:lpstr>PowerPoint プレゼンテーション</vt:lpstr>
      <vt:lpstr>PowerPoint プレゼンテーション</vt:lpstr>
      <vt:lpstr>思い、強み、パターンをつかむ</vt:lpstr>
      <vt:lpstr>PowerPoint プレゼンテーション</vt:lpstr>
      <vt:lpstr>同じように見えても対応は違う </vt:lpstr>
      <vt:lpstr>虐待の背景・要因や強みをつかむ上での注意事項</vt:lpstr>
      <vt:lpstr> アセスメントの実際</vt:lpstr>
      <vt:lpstr>PowerPoint プレゼンテーション</vt:lpstr>
      <vt:lpstr>PowerPoint プレゼンテーション</vt:lpstr>
      <vt:lpstr>PowerPoint プレゼンテーション</vt:lpstr>
      <vt:lpstr>PowerPoint プレゼンテーション</vt:lpstr>
      <vt:lpstr>高齢者虐待対応計画とは</vt:lpstr>
      <vt:lpstr>PowerPoint プレゼンテーション</vt:lpstr>
      <vt:lpstr>アセスメントから支援計画へのプロセス</vt:lpstr>
      <vt:lpstr>支援計画の特徴</vt:lpstr>
      <vt:lpstr>PowerPoint プレゼンテーション</vt:lpstr>
      <vt:lpstr> 支援計画作成の必要性</vt:lpstr>
      <vt:lpstr>支援計画作成に必要な視点</vt:lpstr>
      <vt:lpstr>虐待対応ケース会議の参加メンバー</vt:lpstr>
      <vt:lpstr>個別ケース会議開催のポイント</vt:lpstr>
      <vt:lpstr>多職種チームアプローチの成功の鍵</vt:lpstr>
      <vt:lpstr>PowerPoint プレゼンテーション</vt:lpstr>
      <vt:lpstr>会議の具体的準備①</vt:lpstr>
      <vt:lpstr>会議の具体的準備②</vt:lpstr>
      <vt:lpstr>会議の具体的準備③</vt:lpstr>
      <vt:lpstr>会議の締めくくり</vt:lpstr>
      <vt:lpstr>コアメンバー会議と個別ケース会議の繰り返しによる組織決定</vt:lpstr>
      <vt:lpstr>PowerPoint プレゼンテーション</vt:lpstr>
      <vt:lpstr>支援の評価・見直しの必要性</vt:lpstr>
      <vt:lpstr>支援の評価・見直しのポイント</vt:lpstr>
      <vt:lpstr>PowerPoint プレゼンテーション</vt:lpstr>
      <vt:lpstr>PowerPoint プレゼンテーション</vt:lpstr>
      <vt:lpstr>安全プランについて</vt:lpstr>
      <vt:lpstr>PowerPoint プレゼンテーション</vt:lpstr>
      <vt:lpstr>「見守り支援」について</vt:lpstr>
      <vt:lpstr>「見守り支援」をする場合に　　決めておきたいこと</vt:lpstr>
      <vt:lpstr>PowerPoint プレゼンテーション</vt:lpstr>
      <vt:lpstr>終結の判断のポイント</vt:lpstr>
      <vt:lpstr>家族関係の再構築</vt:lpstr>
      <vt:lpstr>終結を目指す必要性</vt:lpstr>
      <vt:lpstr>連携できると思われる関係機関</vt:lpstr>
      <vt:lpstr>PowerPoint プレゼンテーション</vt:lpstr>
      <vt:lpstr>虐待対応と同意</vt:lpstr>
      <vt:lpstr>ソフトアプローチかハードアプローチかを見極める</vt:lpstr>
      <vt:lpstr>養護者（家族等）支援のポイント①</vt:lpstr>
      <vt:lpstr>養護者（家族等）支援のポイント②</vt:lpstr>
      <vt:lpstr>ハードアプローチ（介入型支援） における養護者対応の基本原則①</vt:lpstr>
      <vt:lpstr>ハードアプローチ（介入型支援） における養護者対応の基本原則②</vt:lpstr>
      <vt:lpstr>緊急対応の内容</vt:lpstr>
      <vt:lpstr>立入調査について</vt:lpstr>
      <vt:lpstr>分離の方法</vt:lpstr>
      <vt:lpstr>面会制限について</vt:lpstr>
      <vt:lpstr>財産を保護する方法</vt:lpstr>
      <vt:lpstr>虐待対応従事者の 安心・安全の確保</vt:lpstr>
      <vt:lpstr>PowerPoint プレゼンテーション</vt:lpstr>
      <vt:lpstr>スライド中の略語一覧</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2023-05-29T07:04:00Z</dcterms:created>
  <dcterms:modified xsi:type="dcterms:W3CDTF">2023-05-29T07:06:08Z</dcterms:modified>
</cp:coreProperties>
</file>