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6477" r:id="rId1"/>
    <p:sldMasterId id="2147486491" r:id="rId2"/>
    <p:sldMasterId id="2147486503" r:id="rId3"/>
    <p:sldMasterId id="2147486515" r:id="rId4"/>
    <p:sldMasterId id="2147486528" r:id="rId5"/>
    <p:sldMasterId id="2147486553" r:id="rId6"/>
    <p:sldMasterId id="2147486578" r:id="rId7"/>
    <p:sldMasterId id="2147486602" r:id="rId8"/>
    <p:sldMasterId id="2147486614" r:id="rId9"/>
  </p:sldMasterIdLst>
  <p:notesMasterIdLst>
    <p:notesMasterId r:id="rId88"/>
  </p:notesMasterIdLst>
  <p:handoutMasterIdLst>
    <p:handoutMasterId r:id="rId89"/>
  </p:handoutMasterIdLst>
  <p:sldIdLst>
    <p:sldId id="719" r:id="rId10"/>
    <p:sldId id="731" r:id="rId11"/>
    <p:sldId id="818" r:id="rId12"/>
    <p:sldId id="2770" r:id="rId13"/>
    <p:sldId id="735" r:id="rId14"/>
    <p:sldId id="756" r:id="rId15"/>
    <p:sldId id="827" r:id="rId16"/>
    <p:sldId id="788" r:id="rId17"/>
    <p:sldId id="832" r:id="rId18"/>
    <p:sldId id="791" r:id="rId19"/>
    <p:sldId id="833" r:id="rId20"/>
    <p:sldId id="828" r:id="rId21"/>
    <p:sldId id="794" r:id="rId22"/>
    <p:sldId id="834" r:id="rId23"/>
    <p:sldId id="830" r:id="rId24"/>
    <p:sldId id="2772" r:id="rId25"/>
    <p:sldId id="737" r:id="rId26"/>
    <p:sldId id="738" r:id="rId27"/>
    <p:sldId id="739" r:id="rId28"/>
    <p:sldId id="757" r:id="rId29"/>
    <p:sldId id="740" r:id="rId30"/>
    <p:sldId id="793" r:id="rId31"/>
    <p:sldId id="801" r:id="rId32"/>
    <p:sldId id="2773" r:id="rId33"/>
    <p:sldId id="2774" r:id="rId34"/>
    <p:sldId id="741" r:id="rId35"/>
    <p:sldId id="742" r:id="rId36"/>
    <p:sldId id="774" r:id="rId37"/>
    <p:sldId id="802" r:id="rId38"/>
    <p:sldId id="2775" r:id="rId39"/>
    <p:sldId id="835" r:id="rId40"/>
    <p:sldId id="831" r:id="rId41"/>
    <p:sldId id="744" r:id="rId42"/>
    <p:sldId id="758" r:id="rId43"/>
    <p:sldId id="745" r:id="rId44"/>
    <p:sldId id="746" r:id="rId45"/>
    <p:sldId id="747" r:id="rId46"/>
    <p:sldId id="748" r:id="rId47"/>
    <p:sldId id="836" r:id="rId48"/>
    <p:sldId id="763" r:id="rId49"/>
    <p:sldId id="750" r:id="rId50"/>
    <p:sldId id="751" r:id="rId51"/>
    <p:sldId id="809" r:id="rId52"/>
    <p:sldId id="752" r:id="rId53"/>
    <p:sldId id="764" r:id="rId54"/>
    <p:sldId id="765" r:id="rId55"/>
    <p:sldId id="810" r:id="rId56"/>
    <p:sldId id="2776" r:id="rId57"/>
    <p:sldId id="812" r:id="rId58"/>
    <p:sldId id="2777" r:id="rId59"/>
    <p:sldId id="816" r:id="rId60"/>
    <p:sldId id="815" r:id="rId61"/>
    <p:sldId id="842" r:id="rId62"/>
    <p:sldId id="844" r:id="rId63"/>
    <p:sldId id="845" r:id="rId64"/>
    <p:sldId id="846" r:id="rId65"/>
    <p:sldId id="847" r:id="rId66"/>
    <p:sldId id="848" r:id="rId67"/>
    <p:sldId id="843" r:id="rId68"/>
    <p:sldId id="766" r:id="rId69"/>
    <p:sldId id="767" r:id="rId70"/>
    <p:sldId id="826" r:id="rId71"/>
    <p:sldId id="768" r:id="rId72"/>
    <p:sldId id="769" r:id="rId73"/>
    <p:sldId id="770" r:id="rId74"/>
    <p:sldId id="782" r:id="rId75"/>
    <p:sldId id="783" r:id="rId76"/>
    <p:sldId id="784" r:id="rId77"/>
    <p:sldId id="785" r:id="rId78"/>
    <p:sldId id="786" r:id="rId79"/>
    <p:sldId id="753" r:id="rId80"/>
    <p:sldId id="754" r:id="rId81"/>
    <p:sldId id="773" r:id="rId82"/>
    <p:sldId id="779" r:id="rId83"/>
    <p:sldId id="781" r:id="rId84"/>
    <p:sldId id="780" r:id="rId85"/>
    <p:sldId id="2778" r:id="rId86"/>
    <p:sldId id="872" r:id="rId87"/>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Ud7Dv0PnHHVDe6jmb5H+iw==" hashData="x5pJ/ZL3zkUb9YTvkvm/5pVuhLZOXXstsnFu8VbSC8hbpjWsIFfUZZ1gOVOR54Pcz4LcD6g0easG+CbgOplRFg=="/>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9" userDrawn="1">
          <p15:clr>
            <a:srgbClr val="A4A3A4"/>
          </p15:clr>
        </p15:guide>
        <p15:guide id="2" pos="2169" userDrawn="1">
          <p15:clr>
            <a:srgbClr val="A4A3A4"/>
          </p15:clr>
        </p15:guide>
        <p15:guide id="3" orient="horz" pos="3224"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FF"/>
    <a:srgbClr val="FFFFCC"/>
    <a:srgbClr val="FFFFFF"/>
    <a:srgbClr val="FF9900"/>
    <a:srgbClr val="FFF3FD"/>
    <a:srgbClr val="FEDAF9"/>
    <a:srgbClr val="FFCCFF"/>
    <a:srgbClr val="008000"/>
    <a:srgbClr val="983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6400" autoAdjust="0"/>
  </p:normalViewPr>
  <p:slideViewPr>
    <p:cSldViewPr>
      <p:cViewPr varScale="1">
        <p:scale>
          <a:sx n="112" d="100"/>
          <a:sy n="112" d="100"/>
        </p:scale>
        <p:origin x="1350" y="96"/>
      </p:cViewPr>
      <p:guideLst>
        <p:guide orient="horz" pos="2160"/>
        <p:guide pos="2880"/>
      </p:guideLst>
    </p:cSldViewPr>
  </p:slideViewPr>
  <p:outlineViewPr>
    <p:cViewPr>
      <p:scale>
        <a:sx n="33" d="100"/>
        <a:sy n="33" d="100"/>
      </p:scale>
      <p:origin x="0" y="-11718"/>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58" d="100"/>
          <a:sy n="58" d="100"/>
        </p:scale>
        <p:origin x="3264" y="72"/>
      </p:cViewPr>
      <p:guideLst>
        <p:guide orient="horz" pos="3159"/>
        <p:guide pos="2169"/>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3" csCatId="colorful" phldr="1"/>
      <dgm:spPr/>
    </dgm:pt>
    <dgm:pt modelId="{A6C81211-4C8F-4477-8A88-6EE9C5BAD738}">
      <dgm:prSet phldrT="[テキスト]"/>
      <dgm:spPr/>
      <dgm:t>
        <a:bodyPr/>
        <a:lstStyle/>
        <a:p>
          <a:r>
            <a:rPr kumimoji="1" lang="ja-JP" altLang="en-US" dirty="0"/>
            <a:t>考えられる</a:t>
          </a:r>
          <a:r>
            <a:rPr kumimoji="1" lang="ja-JP" altLang="en-US" b="1" dirty="0">
              <a:solidFill>
                <a:srgbClr val="0000FF"/>
              </a:solidFill>
            </a:rPr>
            <a:t>可能性</a:t>
          </a:r>
        </a:p>
      </dgm:t>
    </dgm:pt>
    <dgm:pt modelId="{5DCE9EA9-DBDE-4D7E-BD4E-7CC561053939}" type="parTrans" cxnId="{0394443C-4C0B-4B21-B6D3-C02BBD0F8E47}">
      <dgm:prSet/>
      <dgm:spPr/>
      <dgm:t>
        <a:bodyPr/>
        <a:lstStyle/>
        <a:p>
          <a:endParaRPr kumimoji="1" lang="ja-JP" altLang="en-US"/>
        </a:p>
      </dgm:t>
    </dgm:pt>
    <dgm:pt modelId="{0FDEB12A-A39D-42FC-9CFD-6A71440D9138}" type="sibTrans" cxnId="{0394443C-4C0B-4B21-B6D3-C02BBD0F8E47}">
      <dgm:prSet/>
      <dgm:spPr/>
      <dgm:t>
        <a:bodyPr/>
        <a:lstStyle/>
        <a:p>
          <a:endParaRPr kumimoji="1" lang="ja-JP" altLang="en-US"/>
        </a:p>
      </dgm:t>
    </dgm:pt>
    <dgm:pt modelId="{5660FBBA-B114-4660-B2EB-6556D75EF2A9}">
      <dgm:prSet phldrT="[テキスト]"/>
      <dgm:spPr/>
      <dgm:t>
        <a:bodyPr/>
        <a:lstStyle/>
        <a:p>
          <a:r>
            <a:rPr kumimoji="1" lang="ja-JP" altLang="en-US" dirty="0"/>
            <a:t>訪問・面接前の情報収集</a:t>
          </a:r>
        </a:p>
      </dgm:t>
    </dgm:pt>
    <dgm:pt modelId="{12C1B4FB-615B-4BDC-8D13-9B66A1C23B23}" type="parTrans" cxnId="{C9FBB172-AFF0-4156-B8FD-BF7534258DA3}">
      <dgm:prSet/>
      <dgm:spPr/>
      <dgm:t>
        <a:bodyPr/>
        <a:lstStyle/>
        <a:p>
          <a:endParaRPr kumimoji="1" lang="ja-JP" altLang="en-US"/>
        </a:p>
      </dgm:t>
    </dgm:pt>
    <dgm:pt modelId="{ADB3858D-872C-4C85-96FA-6B0F45BB09A8}" type="sibTrans" cxnId="{C9FBB172-AFF0-4156-B8FD-BF7534258DA3}">
      <dgm:prSet/>
      <dgm:spPr/>
      <dgm:t>
        <a:bodyPr/>
        <a:lstStyle/>
        <a:p>
          <a:endParaRPr kumimoji="1" lang="ja-JP" altLang="en-US"/>
        </a:p>
      </dgm:t>
    </dgm:pt>
    <dgm:pt modelId="{D56DB449-FD58-4968-829C-87DE9421E0F3}">
      <dgm:prSet phldrT="[テキスト]"/>
      <dgm:spPr/>
      <dgm:t>
        <a:bodyPr/>
        <a:lstStyle/>
        <a:p>
          <a:r>
            <a:rPr kumimoji="1" lang="ja-JP" altLang="en-US" dirty="0"/>
            <a:t>面接計画</a:t>
          </a:r>
        </a:p>
      </dgm:t>
    </dgm:pt>
    <dgm:pt modelId="{7CC0C296-E9BC-4419-974E-D2EE7295EC38}" type="parTrans" cxnId="{FA704D5B-B9B9-42FF-8A10-46F187DAAFDD}">
      <dgm:prSet/>
      <dgm:spPr/>
      <dgm:t>
        <a:bodyPr/>
        <a:lstStyle/>
        <a:p>
          <a:endParaRPr kumimoji="1" lang="ja-JP" altLang="en-US"/>
        </a:p>
      </dgm:t>
    </dgm:pt>
    <dgm:pt modelId="{6BCA70F8-681A-4A5B-9A2F-2CD90746E20A}" type="sibTrans" cxnId="{FA704D5B-B9B9-42FF-8A10-46F187DAAFDD}">
      <dgm:prSet/>
      <dgm:spPr/>
      <dgm:t>
        <a:bodyPr/>
        <a:lstStyle/>
        <a:p>
          <a:endParaRPr kumimoji="1" lang="ja-JP" altLang="en-US"/>
        </a:p>
      </dgm:t>
    </dgm:pt>
    <dgm:pt modelId="{8B2B5E59-D944-461C-A428-2912B8F0570D}">
      <dgm:prSet phldrT="[テキスト]"/>
      <dgm:spPr/>
      <dgm:t>
        <a:bodyPr/>
        <a:lstStyle/>
        <a:p>
          <a:r>
            <a:rPr kumimoji="1" lang="ja-JP" altLang="en-US" dirty="0"/>
            <a:t>面接で確認すること</a:t>
          </a:r>
        </a:p>
      </dgm:t>
    </dgm:pt>
    <dgm:pt modelId="{69B0BF9A-76BC-418B-B762-EA295EC65AE5}" type="parTrans" cxnId="{BBE03ACD-8AB9-4E53-8408-2DDBCCF87076}">
      <dgm:prSet/>
      <dgm:spPr/>
      <dgm:t>
        <a:bodyPr/>
        <a:lstStyle/>
        <a:p>
          <a:endParaRPr kumimoji="1" lang="ja-JP" altLang="en-US"/>
        </a:p>
      </dgm:t>
    </dgm:pt>
    <dgm:pt modelId="{E6B00139-5DF6-4D2F-BA93-ED2ADE4B45A4}" type="sibTrans" cxnId="{BBE03ACD-8AB9-4E53-8408-2DDBCCF87076}">
      <dgm:prSet/>
      <dgm:spPr/>
      <dgm:t>
        <a:bodyPr/>
        <a:lstStyle/>
        <a:p>
          <a:endParaRPr kumimoji="1" lang="ja-JP" altLang="en-US"/>
        </a:p>
      </dgm:t>
    </dgm:pt>
    <dgm:pt modelId="{AB60DF5B-1148-49C3-B284-D8E7C8A8C014}">
      <dgm:prSet phldrT="[テキスト]"/>
      <dgm:spPr/>
      <dgm:t>
        <a:bodyPr/>
        <a:lstStyle/>
        <a:p>
          <a:r>
            <a:rPr kumimoji="1" lang="ja-JP" altLang="en-US" dirty="0"/>
            <a:t>事実確認</a:t>
          </a:r>
        </a:p>
      </dgm:t>
    </dgm:pt>
    <dgm:pt modelId="{F8EBA0FE-F55B-4538-98C2-E304B71CC4B8}" type="parTrans" cxnId="{D476F966-6145-414F-8B7D-03AED2D9C58C}">
      <dgm:prSet/>
      <dgm:spPr/>
      <dgm:t>
        <a:bodyPr/>
        <a:lstStyle/>
        <a:p>
          <a:endParaRPr kumimoji="1" lang="ja-JP" altLang="en-US"/>
        </a:p>
      </dgm:t>
    </dgm:pt>
    <dgm:pt modelId="{3751A630-ED5C-4DE0-A62F-8AD166990DC6}" type="sibTrans" cxnId="{D476F966-6145-414F-8B7D-03AED2D9C58C}">
      <dgm:prSet/>
      <dgm:spPr/>
      <dgm:t>
        <a:bodyPr/>
        <a:lstStyle/>
        <a:p>
          <a:endParaRPr kumimoji="1" lang="ja-JP" altLang="en-US"/>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t>
        <a:bodyPr/>
        <a:lstStyle/>
        <a:p>
          <a:endParaRPr kumimoji="1" lang="ja-JP" altLang="en-US"/>
        </a:p>
      </dgm:t>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t>
        <a:bodyPr/>
        <a:lstStyle/>
        <a:p>
          <a:endParaRPr kumimoji="1" lang="ja-JP" altLang="en-US"/>
        </a:p>
      </dgm:t>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t>
        <a:bodyPr/>
        <a:lstStyle/>
        <a:p>
          <a:endParaRPr kumimoji="1" lang="ja-JP" altLang="en-US"/>
        </a:p>
      </dgm:t>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t>
        <a:bodyPr/>
        <a:lstStyle/>
        <a:p>
          <a:endParaRPr kumimoji="1" lang="ja-JP" altLang="en-US"/>
        </a:p>
      </dgm:t>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t>
        <a:bodyPr/>
        <a:lstStyle/>
        <a:p>
          <a:endParaRPr kumimoji="1" lang="ja-JP" altLang="en-US"/>
        </a:p>
      </dgm:t>
    </dgm:pt>
  </dgm:ptLst>
  <dgm:cxnLst>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0CD4D952-79F2-49F5-B5E9-869A9CA10FF2}" type="presOf" srcId="{AB60DF5B-1148-49C3-B284-D8E7C8A8C014}" destId="{D27F5E41-DDB9-4BEA-BDDF-0E0B6031D0E1}" srcOrd="0" destOrd="0" presId="urn:microsoft.com/office/officeart/2005/8/layout/chevron1"/>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47FFA476-8586-428A-96FE-ED014B26ED6A}" type="presOf" srcId="{8B2B5E59-D944-461C-A428-2912B8F0570D}" destId="{8B31317E-ACF6-4B94-8E7A-7975515CAB02}" srcOrd="0" destOrd="0" presId="urn:microsoft.com/office/officeart/2005/8/layout/chevron1"/>
    <dgm:cxn modelId="{7F757BDB-681C-4B40-B4DC-386A04BB452C}" type="presOf" srcId="{5660FBBA-B114-4660-B2EB-6556D75EF2A9}" destId="{E86535E6-BABD-49B8-AAF7-9CEE3FE70CD0}" srcOrd="0" destOrd="0" presId="urn:microsoft.com/office/officeart/2005/8/layout/chevron1"/>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3" csCatId="colorful" phldr="1"/>
      <dgm:spPr/>
    </dgm:pt>
    <dgm:pt modelId="{A6C81211-4C8F-4477-8A88-6EE9C5BAD738}">
      <dgm:prSet phldrT="[テキスト]"/>
      <dgm:spPr/>
      <dgm:t>
        <a:bodyPr/>
        <a:lstStyle/>
        <a:p>
          <a:r>
            <a:rPr kumimoji="1" lang="ja-JP" altLang="en-US" dirty="0"/>
            <a:t>考えられる</a:t>
          </a:r>
          <a:r>
            <a:rPr kumimoji="1" lang="ja-JP" altLang="en-US" b="1" dirty="0">
              <a:solidFill>
                <a:srgbClr val="0000FF"/>
              </a:solidFill>
            </a:rPr>
            <a:t>可能性</a:t>
          </a:r>
        </a:p>
      </dgm:t>
    </dgm:pt>
    <dgm:pt modelId="{5DCE9EA9-DBDE-4D7E-BD4E-7CC561053939}" type="parTrans" cxnId="{0394443C-4C0B-4B21-B6D3-C02BBD0F8E47}">
      <dgm:prSet/>
      <dgm:spPr/>
      <dgm:t>
        <a:bodyPr/>
        <a:lstStyle/>
        <a:p>
          <a:endParaRPr kumimoji="1" lang="ja-JP" altLang="en-US"/>
        </a:p>
      </dgm:t>
    </dgm:pt>
    <dgm:pt modelId="{0FDEB12A-A39D-42FC-9CFD-6A71440D9138}" type="sibTrans" cxnId="{0394443C-4C0B-4B21-B6D3-C02BBD0F8E47}">
      <dgm:prSet/>
      <dgm:spPr/>
      <dgm:t>
        <a:bodyPr/>
        <a:lstStyle/>
        <a:p>
          <a:endParaRPr kumimoji="1" lang="ja-JP" altLang="en-US"/>
        </a:p>
      </dgm:t>
    </dgm:pt>
    <dgm:pt modelId="{5660FBBA-B114-4660-B2EB-6556D75EF2A9}">
      <dgm:prSet phldrT="[テキスト]"/>
      <dgm:spPr/>
      <dgm:t>
        <a:bodyPr/>
        <a:lstStyle/>
        <a:p>
          <a:r>
            <a:rPr kumimoji="1" lang="ja-JP" altLang="en-US" dirty="0"/>
            <a:t>訪問・面接前の情報収集</a:t>
          </a:r>
        </a:p>
      </dgm:t>
    </dgm:pt>
    <dgm:pt modelId="{12C1B4FB-615B-4BDC-8D13-9B66A1C23B23}" type="parTrans" cxnId="{C9FBB172-AFF0-4156-B8FD-BF7534258DA3}">
      <dgm:prSet/>
      <dgm:spPr/>
      <dgm:t>
        <a:bodyPr/>
        <a:lstStyle/>
        <a:p>
          <a:endParaRPr kumimoji="1" lang="ja-JP" altLang="en-US"/>
        </a:p>
      </dgm:t>
    </dgm:pt>
    <dgm:pt modelId="{ADB3858D-872C-4C85-96FA-6B0F45BB09A8}" type="sibTrans" cxnId="{C9FBB172-AFF0-4156-B8FD-BF7534258DA3}">
      <dgm:prSet/>
      <dgm:spPr/>
      <dgm:t>
        <a:bodyPr/>
        <a:lstStyle/>
        <a:p>
          <a:endParaRPr kumimoji="1" lang="ja-JP" altLang="en-US"/>
        </a:p>
      </dgm:t>
    </dgm:pt>
    <dgm:pt modelId="{D56DB449-FD58-4968-829C-87DE9421E0F3}">
      <dgm:prSet phldrT="[テキスト]"/>
      <dgm:spPr/>
      <dgm:t>
        <a:bodyPr/>
        <a:lstStyle/>
        <a:p>
          <a:r>
            <a:rPr kumimoji="1" lang="ja-JP" altLang="en-US" dirty="0"/>
            <a:t>面接計画</a:t>
          </a:r>
        </a:p>
      </dgm:t>
    </dgm:pt>
    <dgm:pt modelId="{7CC0C296-E9BC-4419-974E-D2EE7295EC38}" type="parTrans" cxnId="{FA704D5B-B9B9-42FF-8A10-46F187DAAFDD}">
      <dgm:prSet/>
      <dgm:spPr/>
      <dgm:t>
        <a:bodyPr/>
        <a:lstStyle/>
        <a:p>
          <a:endParaRPr kumimoji="1" lang="ja-JP" altLang="en-US"/>
        </a:p>
      </dgm:t>
    </dgm:pt>
    <dgm:pt modelId="{6BCA70F8-681A-4A5B-9A2F-2CD90746E20A}" type="sibTrans" cxnId="{FA704D5B-B9B9-42FF-8A10-46F187DAAFDD}">
      <dgm:prSet/>
      <dgm:spPr/>
      <dgm:t>
        <a:bodyPr/>
        <a:lstStyle/>
        <a:p>
          <a:endParaRPr kumimoji="1" lang="ja-JP" altLang="en-US"/>
        </a:p>
      </dgm:t>
    </dgm:pt>
    <dgm:pt modelId="{8B2B5E59-D944-461C-A428-2912B8F0570D}">
      <dgm:prSet phldrT="[テキスト]"/>
      <dgm:spPr/>
      <dgm:t>
        <a:bodyPr/>
        <a:lstStyle/>
        <a:p>
          <a:r>
            <a:rPr kumimoji="1" lang="ja-JP" altLang="en-US" dirty="0"/>
            <a:t>面接で確認すること</a:t>
          </a:r>
        </a:p>
      </dgm:t>
    </dgm:pt>
    <dgm:pt modelId="{69B0BF9A-76BC-418B-B762-EA295EC65AE5}" type="parTrans" cxnId="{BBE03ACD-8AB9-4E53-8408-2DDBCCF87076}">
      <dgm:prSet/>
      <dgm:spPr/>
      <dgm:t>
        <a:bodyPr/>
        <a:lstStyle/>
        <a:p>
          <a:endParaRPr kumimoji="1" lang="ja-JP" altLang="en-US"/>
        </a:p>
      </dgm:t>
    </dgm:pt>
    <dgm:pt modelId="{E6B00139-5DF6-4D2F-BA93-ED2ADE4B45A4}" type="sibTrans" cxnId="{BBE03ACD-8AB9-4E53-8408-2DDBCCF87076}">
      <dgm:prSet/>
      <dgm:spPr/>
      <dgm:t>
        <a:bodyPr/>
        <a:lstStyle/>
        <a:p>
          <a:endParaRPr kumimoji="1" lang="ja-JP" altLang="en-US"/>
        </a:p>
      </dgm:t>
    </dgm:pt>
    <dgm:pt modelId="{AB60DF5B-1148-49C3-B284-D8E7C8A8C014}">
      <dgm:prSet phldrT="[テキスト]"/>
      <dgm:spPr/>
      <dgm:t>
        <a:bodyPr/>
        <a:lstStyle/>
        <a:p>
          <a:r>
            <a:rPr kumimoji="1" lang="ja-JP" altLang="en-US" dirty="0"/>
            <a:t>事実確認</a:t>
          </a:r>
        </a:p>
      </dgm:t>
    </dgm:pt>
    <dgm:pt modelId="{F8EBA0FE-F55B-4538-98C2-E304B71CC4B8}" type="parTrans" cxnId="{D476F966-6145-414F-8B7D-03AED2D9C58C}">
      <dgm:prSet/>
      <dgm:spPr/>
      <dgm:t>
        <a:bodyPr/>
        <a:lstStyle/>
        <a:p>
          <a:endParaRPr kumimoji="1" lang="ja-JP" altLang="en-US"/>
        </a:p>
      </dgm:t>
    </dgm:pt>
    <dgm:pt modelId="{3751A630-ED5C-4DE0-A62F-8AD166990DC6}" type="sibTrans" cxnId="{D476F966-6145-414F-8B7D-03AED2D9C58C}">
      <dgm:prSet/>
      <dgm:spPr/>
      <dgm:t>
        <a:bodyPr/>
        <a:lstStyle/>
        <a:p>
          <a:endParaRPr kumimoji="1" lang="ja-JP" altLang="en-US"/>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t>
        <a:bodyPr/>
        <a:lstStyle/>
        <a:p>
          <a:endParaRPr kumimoji="1" lang="ja-JP" altLang="en-US"/>
        </a:p>
      </dgm:t>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t>
        <a:bodyPr/>
        <a:lstStyle/>
        <a:p>
          <a:endParaRPr kumimoji="1" lang="ja-JP" altLang="en-US"/>
        </a:p>
      </dgm:t>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t>
        <a:bodyPr/>
        <a:lstStyle/>
        <a:p>
          <a:endParaRPr kumimoji="1" lang="ja-JP" altLang="en-US"/>
        </a:p>
      </dgm:t>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t>
        <a:bodyPr/>
        <a:lstStyle/>
        <a:p>
          <a:endParaRPr kumimoji="1" lang="ja-JP" altLang="en-US"/>
        </a:p>
      </dgm:t>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t>
        <a:bodyPr/>
        <a:lstStyle/>
        <a:p>
          <a:endParaRPr kumimoji="1" lang="ja-JP" altLang="en-US"/>
        </a:p>
      </dgm:t>
    </dgm:pt>
  </dgm:ptLst>
  <dgm:cxnLst>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0CD4D952-79F2-49F5-B5E9-869A9CA10FF2}" type="presOf" srcId="{AB60DF5B-1148-49C3-B284-D8E7C8A8C014}" destId="{D27F5E41-DDB9-4BEA-BDDF-0E0B6031D0E1}" srcOrd="0" destOrd="0" presId="urn:microsoft.com/office/officeart/2005/8/layout/chevron1"/>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47FFA476-8586-428A-96FE-ED014B26ED6A}" type="presOf" srcId="{8B2B5E59-D944-461C-A428-2912B8F0570D}" destId="{8B31317E-ACF6-4B94-8E7A-7975515CAB02}" srcOrd="0" destOrd="0" presId="urn:microsoft.com/office/officeart/2005/8/layout/chevron1"/>
    <dgm:cxn modelId="{7F757BDB-681C-4B40-B4DC-386A04BB452C}" type="presOf" srcId="{5660FBBA-B114-4660-B2EB-6556D75EF2A9}" destId="{E86535E6-BABD-49B8-AAF7-9CEE3FE70CD0}" srcOrd="0" destOrd="0" presId="urn:microsoft.com/office/officeart/2005/8/layout/chevron1"/>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考えられる</a:t>
          </a:r>
          <a:r>
            <a:rPr kumimoji="1" lang="ja-JP" altLang="en-US" sz="1800" b="1" kern="1200" dirty="0">
              <a:solidFill>
                <a:srgbClr val="0000FF"/>
              </a:solidFill>
            </a:rPr>
            <a:t>可能性</a:t>
          </a: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事実確認</a:t>
          </a:r>
        </a:p>
      </dsp:txBody>
      <dsp:txXfrm>
        <a:off x="7518445" y="1677417"/>
        <a:ext cx="1083355" cy="722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考えられる</a:t>
          </a:r>
          <a:r>
            <a:rPr kumimoji="1" lang="ja-JP" altLang="en-US" sz="1800" b="1" kern="1200" dirty="0">
              <a:solidFill>
                <a:srgbClr val="0000FF"/>
              </a:solidFill>
            </a:rPr>
            <a:t>可能性</a:t>
          </a: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kern="1200" dirty="0"/>
            <a:t>事実確認</a:t>
          </a:r>
        </a:p>
      </dsp:txBody>
      <dsp:txXfrm>
        <a:off x="7518445" y="1677417"/>
        <a:ext cx="1083355" cy="7222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9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5320" tIns="47661" rIns="95320" bIns="47661" rtlCol="0" anchor="ctr"/>
          <a:lstStyle/>
          <a:p>
            <a:pPr lvl="0"/>
            <a:endParaRPr lang="ja-JP" altLang="en-US" noProof="0" dirty="0"/>
          </a:p>
        </p:txBody>
      </p:sp>
      <p:sp>
        <p:nvSpPr>
          <p:cNvPr id="5" name="ノート プレースホルダ 4"/>
          <p:cNvSpPr>
            <a:spLocks noGrp="1"/>
          </p:cNvSpPr>
          <p:nvPr>
            <p:ph type="body" sz="quarter" idx="3"/>
          </p:nvPr>
        </p:nvSpPr>
        <p:spPr>
          <a:xfrm>
            <a:off x="709618" y="4860929"/>
            <a:ext cx="5680075" cy="4606925"/>
          </a:xfrm>
          <a:prstGeom prst="rect">
            <a:avLst/>
          </a:prstGeom>
        </p:spPr>
        <p:txBody>
          <a:bodyPr vert="horz" lIns="95320" tIns="47661" rIns="95320" bIns="47661" rtlCol="0">
            <a:normAutofit/>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41159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8330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6" y="10079867"/>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2" tIns="47706" rIns="95412" bIns="47706"/>
          <a:lstStyle>
            <a:lvl1pPr defTabSz="967366" eaLnBrk="0" hangingPunct="0">
              <a:spcBef>
                <a:spcPct val="30000"/>
              </a:spcBef>
              <a:defRPr kumimoji="1" sz="1300">
                <a:solidFill>
                  <a:schemeClr val="tx1"/>
                </a:solidFill>
                <a:latin typeface="Arial" charset="0"/>
                <a:ea typeface="ＭＳ Ｐ明朝" pitchFamily="18" charset="-128"/>
              </a:defRPr>
            </a:lvl1pPr>
            <a:lvl2pPr marL="793439" indent="-304786" defTabSz="967366" eaLnBrk="0" hangingPunct="0">
              <a:spcBef>
                <a:spcPct val="30000"/>
              </a:spcBef>
              <a:defRPr kumimoji="1" sz="1300">
                <a:solidFill>
                  <a:schemeClr val="tx1"/>
                </a:solidFill>
                <a:latin typeface="Arial" charset="0"/>
                <a:ea typeface="ＭＳ Ｐ明朝" pitchFamily="18" charset="-128"/>
              </a:defRPr>
            </a:lvl2pPr>
            <a:lvl3pPr marL="1222459" indent="-243498" defTabSz="967366" eaLnBrk="0" hangingPunct="0">
              <a:spcBef>
                <a:spcPct val="30000"/>
              </a:spcBef>
              <a:defRPr kumimoji="1" sz="1300">
                <a:solidFill>
                  <a:schemeClr val="tx1"/>
                </a:solidFill>
                <a:latin typeface="Arial" charset="0"/>
                <a:ea typeface="ＭＳ Ｐ明朝" pitchFamily="18" charset="-128"/>
              </a:defRPr>
            </a:lvl3pPr>
            <a:lvl4pPr marL="1711111" indent="-243498" defTabSz="967366" eaLnBrk="0" hangingPunct="0">
              <a:spcBef>
                <a:spcPct val="30000"/>
              </a:spcBef>
              <a:defRPr kumimoji="1" sz="1300">
                <a:solidFill>
                  <a:schemeClr val="tx1"/>
                </a:solidFill>
                <a:latin typeface="Arial" charset="0"/>
                <a:ea typeface="ＭＳ Ｐ明朝" pitchFamily="18" charset="-128"/>
              </a:defRPr>
            </a:lvl4pPr>
            <a:lvl5pPr marL="2199763" indent="-243498" defTabSz="967366" eaLnBrk="0" hangingPunct="0">
              <a:spcBef>
                <a:spcPct val="30000"/>
              </a:spcBef>
              <a:defRPr kumimoji="1" sz="1300">
                <a:solidFill>
                  <a:schemeClr val="tx1"/>
                </a:solidFill>
                <a:latin typeface="Arial" charset="0"/>
                <a:ea typeface="ＭＳ Ｐ明朝" pitchFamily="18" charset="-128"/>
              </a:defRPr>
            </a:lvl5pPr>
            <a:lvl6pPr marL="2676821"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6pPr>
            <a:lvl7pPr marL="3153877"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7pPr>
            <a:lvl8pPr marL="3630933"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8pPr>
            <a:lvl9pPr marL="4107992"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91757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84377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8974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6" y="10079867"/>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2" tIns="47706" rIns="95412" bIns="47706"/>
          <a:lstStyle>
            <a:lvl1pPr defTabSz="967366" eaLnBrk="0" hangingPunct="0">
              <a:spcBef>
                <a:spcPct val="30000"/>
              </a:spcBef>
              <a:defRPr kumimoji="1" sz="1300">
                <a:solidFill>
                  <a:schemeClr val="tx1"/>
                </a:solidFill>
                <a:latin typeface="Arial" charset="0"/>
                <a:ea typeface="ＭＳ Ｐ明朝" pitchFamily="18" charset="-128"/>
              </a:defRPr>
            </a:lvl1pPr>
            <a:lvl2pPr marL="793439" indent="-304786" defTabSz="967366" eaLnBrk="0" hangingPunct="0">
              <a:spcBef>
                <a:spcPct val="30000"/>
              </a:spcBef>
              <a:defRPr kumimoji="1" sz="1300">
                <a:solidFill>
                  <a:schemeClr val="tx1"/>
                </a:solidFill>
                <a:latin typeface="Arial" charset="0"/>
                <a:ea typeface="ＭＳ Ｐ明朝" pitchFamily="18" charset="-128"/>
              </a:defRPr>
            </a:lvl2pPr>
            <a:lvl3pPr marL="1222459" indent="-243498" defTabSz="967366" eaLnBrk="0" hangingPunct="0">
              <a:spcBef>
                <a:spcPct val="30000"/>
              </a:spcBef>
              <a:defRPr kumimoji="1" sz="1300">
                <a:solidFill>
                  <a:schemeClr val="tx1"/>
                </a:solidFill>
                <a:latin typeface="Arial" charset="0"/>
                <a:ea typeface="ＭＳ Ｐ明朝" pitchFamily="18" charset="-128"/>
              </a:defRPr>
            </a:lvl3pPr>
            <a:lvl4pPr marL="1711111" indent="-243498" defTabSz="967366" eaLnBrk="0" hangingPunct="0">
              <a:spcBef>
                <a:spcPct val="30000"/>
              </a:spcBef>
              <a:defRPr kumimoji="1" sz="1300">
                <a:solidFill>
                  <a:schemeClr val="tx1"/>
                </a:solidFill>
                <a:latin typeface="Arial" charset="0"/>
                <a:ea typeface="ＭＳ Ｐ明朝" pitchFamily="18" charset="-128"/>
              </a:defRPr>
            </a:lvl4pPr>
            <a:lvl5pPr marL="2199763" indent="-243498" defTabSz="967366" eaLnBrk="0" hangingPunct="0">
              <a:spcBef>
                <a:spcPct val="30000"/>
              </a:spcBef>
              <a:defRPr kumimoji="1" sz="1300">
                <a:solidFill>
                  <a:schemeClr val="tx1"/>
                </a:solidFill>
                <a:latin typeface="Arial" charset="0"/>
                <a:ea typeface="ＭＳ Ｐ明朝" pitchFamily="18" charset="-128"/>
              </a:defRPr>
            </a:lvl5pPr>
            <a:lvl6pPr marL="2676821"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6pPr>
            <a:lvl7pPr marL="3153877"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7pPr>
            <a:lvl8pPr marL="3630933"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8pPr>
            <a:lvl9pPr marL="4107992"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974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69569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1161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4115">
              <a:defRPr/>
            </a:pPr>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04366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20933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71835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01841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88317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75148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4696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6763"/>
            <a:ext cx="5111750" cy="38338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a:xfrm>
            <a:off x="4021143" y="9720266"/>
            <a:ext cx="3076575" cy="512763"/>
          </a:xfrm>
          <a:prstGeom prst="rect">
            <a:avLst/>
          </a:prstGeom>
        </p:spPr>
        <p:txBody>
          <a:bodyPr lIns="93673" tIns="46836" rIns="93673" bIns="46836"/>
          <a:lstStyle/>
          <a:p>
            <a:fld id="{F0ED2FC6-23B9-4AC1-8645-7715E9416F16}" type="slidenum">
              <a:rPr kumimoji="1" lang="ja-JP" altLang="en-US" smtClean="0"/>
              <a:t>23</a:t>
            </a:fld>
            <a:endParaRPr kumimoji="1" lang="ja-JP" altLang="en-US"/>
          </a:p>
        </p:txBody>
      </p:sp>
    </p:spTree>
    <p:extLst>
      <p:ext uri="{BB962C8B-B14F-4D97-AF65-F5344CB8AC3E}">
        <p14:creationId xmlns:p14="http://schemas.microsoft.com/office/powerpoint/2010/main" val="116004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74885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628245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60195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481129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049479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035989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773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3721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6" y="10079867"/>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2" tIns="47706" rIns="95412" bIns="47706"/>
          <a:lstStyle>
            <a:lvl1pPr defTabSz="967366" eaLnBrk="0" hangingPunct="0">
              <a:spcBef>
                <a:spcPct val="30000"/>
              </a:spcBef>
              <a:defRPr kumimoji="1" sz="1300">
                <a:solidFill>
                  <a:schemeClr val="tx1"/>
                </a:solidFill>
                <a:latin typeface="Arial" charset="0"/>
                <a:ea typeface="ＭＳ Ｐ明朝" pitchFamily="18" charset="-128"/>
              </a:defRPr>
            </a:lvl1pPr>
            <a:lvl2pPr marL="793439" indent="-304786" defTabSz="967366" eaLnBrk="0" hangingPunct="0">
              <a:spcBef>
                <a:spcPct val="30000"/>
              </a:spcBef>
              <a:defRPr kumimoji="1" sz="1300">
                <a:solidFill>
                  <a:schemeClr val="tx1"/>
                </a:solidFill>
                <a:latin typeface="Arial" charset="0"/>
                <a:ea typeface="ＭＳ Ｐ明朝" pitchFamily="18" charset="-128"/>
              </a:defRPr>
            </a:lvl2pPr>
            <a:lvl3pPr marL="1222459" indent="-243498" defTabSz="967366" eaLnBrk="0" hangingPunct="0">
              <a:spcBef>
                <a:spcPct val="30000"/>
              </a:spcBef>
              <a:defRPr kumimoji="1" sz="1300">
                <a:solidFill>
                  <a:schemeClr val="tx1"/>
                </a:solidFill>
                <a:latin typeface="Arial" charset="0"/>
                <a:ea typeface="ＭＳ Ｐ明朝" pitchFamily="18" charset="-128"/>
              </a:defRPr>
            </a:lvl3pPr>
            <a:lvl4pPr marL="1711111" indent="-243498" defTabSz="967366" eaLnBrk="0" hangingPunct="0">
              <a:spcBef>
                <a:spcPct val="30000"/>
              </a:spcBef>
              <a:defRPr kumimoji="1" sz="1300">
                <a:solidFill>
                  <a:schemeClr val="tx1"/>
                </a:solidFill>
                <a:latin typeface="Arial" charset="0"/>
                <a:ea typeface="ＭＳ Ｐ明朝" pitchFamily="18" charset="-128"/>
              </a:defRPr>
            </a:lvl4pPr>
            <a:lvl5pPr marL="2199763" indent="-243498" defTabSz="967366" eaLnBrk="0" hangingPunct="0">
              <a:spcBef>
                <a:spcPct val="30000"/>
              </a:spcBef>
              <a:defRPr kumimoji="1" sz="1300">
                <a:solidFill>
                  <a:schemeClr val="tx1"/>
                </a:solidFill>
                <a:latin typeface="Arial" charset="0"/>
                <a:ea typeface="ＭＳ Ｐ明朝" pitchFamily="18" charset="-128"/>
              </a:defRPr>
            </a:lvl5pPr>
            <a:lvl6pPr marL="2676821"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6pPr>
            <a:lvl7pPr marL="3153877"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7pPr>
            <a:lvl8pPr marL="3630933"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8pPr>
            <a:lvl9pPr marL="4107992"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674431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6763"/>
            <a:ext cx="5111750" cy="3833812"/>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555371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712208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623899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972357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961271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892684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775515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6" y="10079867"/>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2" tIns="47706" rIns="95412" bIns="47706"/>
          <a:lstStyle>
            <a:lvl1pPr defTabSz="967366" eaLnBrk="0" hangingPunct="0">
              <a:spcBef>
                <a:spcPct val="30000"/>
              </a:spcBef>
              <a:defRPr kumimoji="1" sz="1300">
                <a:solidFill>
                  <a:schemeClr val="tx1"/>
                </a:solidFill>
                <a:latin typeface="Arial" charset="0"/>
                <a:ea typeface="ＭＳ Ｐ明朝" pitchFamily="18" charset="-128"/>
              </a:defRPr>
            </a:lvl1pPr>
            <a:lvl2pPr marL="793439" indent="-304786" defTabSz="967366" eaLnBrk="0" hangingPunct="0">
              <a:spcBef>
                <a:spcPct val="30000"/>
              </a:spcBef>
              <a:defRPr kumimoji="1" sz="1300">
                <a:solidFill>
                  <a:schemeClr val="tx1"/>
                </a:solidFill>
                <a:latin typeface="Arial" charset="0"/>
                <a:ea typeface="ＭＳ Ｐ明朝" pitchFamily="18" charset="-128"/>
              </a:defRPr>
            </a:lvl2pPr>
            <a:lvl3pPr marL="1222459" indent="-243498" defTabSz="967366" eaLnBrk="0" hangingPunct="0">
              <a:spcBef>
                <a:spcPct val="30000"/>
              </a:spcBef>
              <a:defRPr kumimoji="1" sz="1300">
                <a:solidFill>
                  <a:schemeClr val="tx1"/>
                </a:solidFill>
                <a:latin typeface="Arial" charset="0"/>
                <a:ea typeface="ＭＳ Ｐ明朝" pitchFamily="18" charset="-128"/>
              </a:defRPr>
            </a:lvl3pPr>
            <a:lvl4pPr marL="1711111" indent="-243498" defTabSz="967366" eaLnBrk="0" hangingPunct="0">
              <a:spcBef>
                <a:spcPct val="30000"/>
              </a:spcBef>
              <a:defRPr kumimoji="1" sz="1300">
                <a:solidFill>
                  <a:schemeClr val="tx1"/>
                </a:solidFill>
                <a:latin typeface="Arial" charset="0"/>
                <a:ea typeface="ＭＳ Ｐ明朝" pitchFamily="18" charset="-128"/>
              </a:defRPr>
            </a:lvl4pPr>
            <a:lvl5pPr marL="2199763" indent="-243498" defTabSz="967366" eaLnBrk="0" hangingPunct="0">
              <a:spcBef>
                <a:spcPct val="30000"/>
              </a:spcBef>
              <a:defRPr kumimoji="1" sz="1300">
                <a:solidFill>
                  <a:schemeClr val="tx1"/>
                </a:solidFill>
                <a:latin typeface="Arial" charset="0"/>
                <a:ea typeface="ＭＳ Ｐ明朝" pitchFamily="18" charset="-128"/>
              </a:defRPr>
            </a:lvl5pPr>
            <a:lvl6pPr marL="2676821"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6pPr>
            <a:lvl7pPr marL="3153877"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7pPr>
            <a:lvl8pPr marL="3630933"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8pPr>
            <a:lvl9pPr marL="4107992"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432806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3345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937950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56021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024136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113410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962358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288015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324">
              <a:lnSpc>
                <a:spcPts val="1999"/>
              </a:lnSpc>
              <a:spcBef>
                <a:spcPts val="599"/>
              </a:spcBef>
            </a:pPr>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87916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20769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103664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3606094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51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67705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793186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52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92084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5238207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692150" y="995363"/>
            <a:ext cx="6638925" cy="497840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541656" y="12627736"/>
            <a:ext cx="3474821" cy="666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12" tIns="53257" rIns="106512" bIns="53257"/>
          <a:lstStyle>
            <a:lvl1pPr defTabSz="1053370" eaLnBrk="0" hangingPunct="0">
              <a:spcBef>
                <a:spcPct val="30000"/>
              </a:spcBef>
              <a:defRPr kumimoji="1" sz="1600">
                <a:solidFill>
                  <a:schemeClr val="tx1"/>
                </a:solidFill>
                <a:latin typeface="Arial" charset="0"/>
                <a:ea typeface="ＭＳ Ｐ明朝" pitchFamily="18" charset="-128"/>
              </a:defRPr>
            </a:lvl1pPr>
            <a:lvl2pPr marL="863979" indent="-331884" defTabSz="1053370" eaLnBrk="0" hangingPunct="0">
              <a:spcBef>
                <a:spcPct val="30000"/>
              </a:spcBef>
              <a:defRPr kumimoji="1" sz="1600">
                <a:solidFill>
                  <a:schemeClr val="tx1"/>
                </a:solidFill>
                <a:latin typeface="Arial" charset="0"/>
                <a:ea typeface="ＭＳ Ｐ明朝" pitchFamily="18" charset="-128"/>
              </a:defRPr>
            </a:lvl2pPr>
            <a:lvl3pPr marL="1331140" indent="-265147" defTabSz="1053370" eaLnBrk="0" hangingPunct="0">
              <a:spcBef>
                <a:spcPct val="30000"/>
              </a:spcBef>
              <a:defRPr kumimoji="1" sz="1600">
                <a:solidFill>
                  <a:schemeClr val="tx1"/>
                </a:solidFill>
                <a:latin typeface="Arial" charset="0"/>
                <a:ea typeface="ＭＳ Ｐ明朝" pitchFamily="18" charset="-128"/>
              </a:defRPr>
            </a:lvl3pPr>
            <a:lvl4pPr marL="1863238" indent="-265147" defTabSz="1053370" eaLnBrk="0" hangingPunct="0">
              <a:spcBef>
                <a:spcPct val="30000"/>
              </a:spcBef>
              <a:defRPr kumimoji="1" sz="1600">
                <a:solidFill>
                  <a:schemeClr val="tx1"/>
                </a:solidFill>
                <a:latin typeface="Arial" charset="0"/>
                <a:ea typeface="ＭＳ Ｐ明朝" pitchFamily="18" charset="-128"/>
              </a:defRPr>
            </a:lvl4pPr>
            <a:lvl5pPr marL="2395332" indent="-265147" defTabSz="1053370" eaLnBrk="0" hangingPunct="0">
              <a:spcBef>
                <a:spcPct val="30000"/>
              </a:spcBef>
              <a:defRPr kumimoji="1" sz="1600">
                <a:solidFill>
                  <a:schemeClr val="tx1"/>
                </a:solidFill>
                <a:latin typeface="Arial" charset="0"/>
                <a:ea typeface="ＭＳ Ｐ明朝" pitchFamily="18" charset="-128"/>
              </a:defRPr>
            </a:lvl5pPr>
            <a:lvl6pPr marL="2914801"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6pPr>
            <a:lvl7pPr marL="343427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7pPr>
            <a:lvl8pPr marL="395374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8pPr>
            <a:lvl9pPr marL="4473215"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9pPr>
          </a:lstStyle>
          <a:p>
            <a:pPr algn="r" eaLnBrk="1" fontAlgn="auto" hangingPunct="1">
              <a:spcBef>
                <a:spcPct val="0"/>
              </a:spcBef>
              <a:spcAft>
                <a:spcPts val="0"/>
              </a:spcAft>
              <a:defRPr/>
            </a:pPr>
            <a:fld id="{F9F0E466-0BCB-44E6-86C8-F1FCC2120737}" type="slidenum">
              <a:rPr lang="en-US" altLang="ja-JP">
                <a:solidFill>
                  <a:srgbClr val="000000"/>
                </a:solidFill>
                <a:ea typeface="ＭＳ Ｐゴシック" charset="-128"/>
              </a:rPr>
              <a:pPr algn="r" eaLnBrk="1" fontAlgn="auto" hangingPunct="1">
                <a:spcBef>
                  <a:spcPct val="0"/>
                </a:spcBef>
                <a:spcAft>
                  <a:spcPts val="0"/>
                </a:spcAft>
                <a:defRPr/>
              </a:pPr>
              <a:t>54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306065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692150" y="995363"/>
            <a:ext cx="6638925" cy="497840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541656" y="12627736"/>
            <a:ext cx="3474821" cy="666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12" tIns="53257" rIns="106512" bIns="53257"/>
          <a:lstStyle>
            <a:lvl1pPr defTabSz="1053370" eaLnBrk="0" hangingPunct="0">
              <a:spcBef>
                <a:spcPct val="30000"/>
              </a:spcBef>
              <a:defRPr kumimoji="1" sz="1600">
                <a:solidFill>
                  <a:schemeClr val="tx1"/>
                </a:solidFill>
                <a:latin typeface="Arial" charset="0"/>
                <a:ea typeface="ＭＳ Ｐ明朝" pitchFamily="18" charset="-128"/>
              </a:defRPr>
            </a:lvl1pPr>
            <a:lvl2pPr marL="863979" indent="-331884" defTabSz="1053370" eaLnBrk="0" hangingPunct="0">
              <a:spcBef>
                <a:spcPct val="30000"/>
              </a:spcBef>
              <a:defRPr kumimoji="1" sz="1600">
                <a:solidFill>
                  <a:schemeClr val="tx1"/>
                </a:solidFill>
                <a:latin typeface="Arial" charset="0"/>
                <a:ea typeface="ＭＳ Ｐ明朝" pitchFamily="18" charset="-128"/>
              </a:defRPr>
            </a:lvl2pPr>
            <a:lvl3pPr marL="1331140" indent="-265147" defTabSz="1053370" eaLnBrk="0" hangingPunct="0">
              <a:spcBef>
                <a:spcPct val="30000"/>
              </a:spcBef>
              <a:defRPr kumimoji="1" sz="1600">
                <a:solidFill>
                  <a:schemeClr val="tx1"/>
                </a:solidFill>
                <a:latin typeface="Arial" charset="0"/>
                <a:ea typeface="ＭＳ Ｐ明朝" pitchFamily="18" charset="-128"/>
              </a:defRPr>
            </a:lvl3pPr>
            <a:lvl4pPr marL="1863238" indent="-265147" defTabSz="1053370" eaLnBrk="0" hangingPunct="0">
              <a:spcBef>
                <a:spcPct val="30000"/>
              </a:spcBef>
              <a:defRPr kumimoji="1" sz="1600">
                <a:solidFill>
                  <a:schemeClr val="tx1"/>
                </a:solidFill>
                <a:latin typeface="Arial" charset="0"/>
                <a:ea typeface="ＭＳ Ｐ明朝" pitchFamily="18" charset="-128"/>
              </a:defRPr>
            </a:lvl4pPr>
            <a:lvl5pPr marL="2395332" indent="-265147" defTabSz="1053370" eaLnBrk="0" hangingPunct="0">
              <a:spcBef>
                <a:spcPct val="30000"/>
              </a:spcBef>
              <a:defRPr kumimoji="1" sz="1600">
                <a:solidFill>
                  <a:schemeClr val="tx1"/>
                </a:solidFill>
                <a:latin typeface="Arial" charset="0"/>
                <a:ea typeface="ＭＳ Ｐ明朝" pitchFamily="18" charset="-128"/>
              </a:defRPr>
            </a:lvl5pPr>
            <a:lvl6pPr marL="2914801"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6pPr>
            <a:lvl7pPr marL="343427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7pPr>
            <a:lvl8pPr marL="395374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8pPr>
            <a:lvl9pPr marL="4473215"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9pPr>
          </a:lstStyle>
          <a:p>
            <a:pPr algn="r" eaLnBrk="1" fontAlgn="auto" hangingPunct="1">
              <a:spcBef>
                <a:spcPct val="0"/>
              </a:spcBef>
              <a:spcAft>
                <a:spcPts val="0"/>
              </a:spcAft>
              <a:defRPr/>
            </a:pPr>
            <a:fld id="{F9F0E466-0BCB-44E6-86C8-F1FCC2120737}" type="slidenum">
              <a:rPr lang="en-US" altLang="ja-JP">
                <a:solidFill>
                  <a:srgbClr val="000000"/>
                </a:solidFill>
                <a:ea typeface="ＭＳ Ｐゴシック" charset="-128"/>
              </a:rPr>
              <a:pPr algn="r" eaLnBrk="1" fontAlgn="auto" hangingPunct="1">
                <a:spcBef>
                  <a:spcPct val="0"/>
                </a:spcBef>
                <a:spcAft>
                  <a:spcPts val="0"/>
                </a:spcAft>
                <a:defRPr/>
              </a:pPr>
              <a:t>55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378506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692150" y="995363"/>
            <a:ext cx="6638925" cy="497840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541656" y="12627736"/>
            <a:ext cx="3474821" cy="666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12" tIns="53257" rIns="106512" bIns="53257"/>
          <a:lstStyle>
            <a:lvl1pPr defTabSz="1053370" eaLnBrk="0" hangingPunct="0">
              <a:spcBef>
                <a:spcPct val="30000"/>
              </a:spcBef>
              <a:defRPr kumimoji="1" sz="1600">
                <a:solidFill>
                  <a:schemeClr val="tx1"/>
                </a:solidFill>
                <a:latin typeface="Arial" charset="0"/>
                <a:ea typeface="ＭＳ Ｐ明朝" pitchFamily="18" charset="-128"/>
              </a:defRPr>
            </a:lvl1pPr>
            <a:lvl2pPr marL="863979" indent="-331884" defTabSz="1053370" eaLnBrk="0" hangingPunct="0">
              <a:spcBef>
                <a:spcPct val="30000"/>
              </a:spcBef>
              <a:defRPr kumimoji="1" sz="1600">
                <a:solidFill>
                  <a:schemeClr val="tx1"/>
                </a:solidFill>
                <a:latin typeface="Arial" charset="0"/>
                <a:ea typeface="ＭＳ Ｐ明朝" pitchFamily="18" charset="-128"/>
              </a:defRPr>
            </a:lvl2pPr>
            <a:lvl3pPr marL="1331140" indent="-265147" defTabSz="1053370" eaLnBrk="0" hangingPunct="0">
              <a:spcBef>
                <a:spcPct val="30000"/>
              </a:spcBef>
              <a:defRPr kumimoji="1" sz="1600">
                <a:solidFill>
                  <a:schemeClr val="tx1"/>
                </a:solidFill>
                <a:latin typeface="Arial" charset="0"/>
                <a:ea typeface="ＭＳ Ｐ明朝" pitchFamily="18" charset="-128"/>
              </a:defRPr>
            </a:lvl3pPr>
            <a:lvl4pPr marL="1863238" indent="-265147" defTabSz="1053370" eaLnBrk="0" hangingPunct="0">
              <a:spcBef>
                <a:spcPct val="30000"/>
              </a:spcBef>
              <a:defRPr kumimoji="1" sz="1600">
                <a:solidFill>
                  <a:schemeClr val="tx1"/>
                </a:solidFill>
                <a:latin typeface="Arial" charset="0"/>
                <a:ea typeface="ＭＳ Ｐ明朝" pitchFamily="18" charset="-128"/>
              </a:defRPr>
            </a:lvl4pPr>
            <a:lvl5pPr marL="2395332" indent="-265147" defTabSz="1053370" eaLnBrk="0" hangingPunct="0">
              <a:spcBef>
                <a:spcPct val="30000"/>
              </a:spcBef>
              <a:defRPr kumimoji="1" sz="1600">
                <a:solidFill>
                  <a:schemeClr val="tx1"/>
                </a:solidFill>
                <a:latin typeface="Arial" charset="0"/>
                <a:ea typeface="ＭＳ Ｐ明朝" pitchFamily="18" charset="-128"/>
              </a:defRPr>
            </a:lvl5pPr>
            <a:lvl6pPr marL="2914801"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6pPr>
            <a:lvl7pPr marL="343427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7pPr>
            <a:lvl8pPr marL="395374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8pPr>
            <a:lvl9pPr marL="4473215"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9pPr>
          </a:lstStyle>
          <a:p>
            <a:pPr algn="r" eaLnBrk="1" fontAlgn="auto" hangingPunct="1">
              <a:spcBef>
                <a:spcPct val="0"/>
              </a:spcBef>
              <a:spcAft>
                <a:spcPts val="0"/>
              </a:spcAft>
              <a:defRPr/>
            </a:pPr>
            <a:fld id="{F9F0E466-0BCB-44E6-86C8-F1FCC2120737}" type="slidenum">
              <a:rPr lang="en-US" altLang="ja-JP">
                <a:solidFill>
                  <a:srgbClr val="000000"/>
                </a:solidFill>
                <a:ea typeface="ＭＳ Ｐゴシック" charset="-128"/>
              </a:rPr>
              <a:pPr algn="r" eaLnBrk="1" fontAlgn="auto" hangingPunct="1">
                <a:spcBef>
                  <a:spcPct val="0"/>
                </a:spcBef>
                <a:spcAft>
                  <a:spcPts val="0"/>
                </a:spcAft>
                <a:defRPr/>
              </a:pPr>
              <a:t>56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576268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692150" y="995363"/>
            <a:ext cx="6638925" cy="497840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541656" y="12627736"/>
            <a:ext cx="3474821" cy="666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12" tIns="53257" rIns="106512" bIns="53257"/>
          <a:lstStyle>
            <a:lvl1pPr defTabSz="1053370" eaLnBrk="0" hangingPunct="0">
              <a:spcBef>
                <a:spcPct val="30000"/>
              </a:spcBef>
              <a:defRPr kumimoji="1" sz="1600">
                <a:solidFill>
                  <a:schemeClr val="tx1"/>
                </a:solidFill>
                <a:latin typeface="Arial" charset="0"/>
                <a:ea typeface="ＭＳ Ｐ明朝" pitchFamily="18" charset="-128"/>
              </a:defRPr>
            </a:lvl1pPr>
            <a:lvl2pPr marL="863979" indent="-331884" defTabSz="1053370" eaLnBrk="0" hangingPunct="0">
              <a:spcBef>
                <a:spcPct val="30000"/>
              </a:spcBef>
              <a:defRPr kumimoji="1" sz="1600">
                <a:solidFill>
                  <a:schemeClr val="tx1"/>
                </a:solidFill>
                <a:latin typeface="Arial" charset="0"/>
                <a:ea typeface="ＭＳ Ｐ明朝" pitchFamily="18" charset="-128"/>
              </a:defRPr>
            </a:lvl2pPr>
            <a:lvl3pPr marL="1331140" indent="-265147" defTabSz="1053370" eaLnBrk="0" hangingPunct="0">
              <a:spcBef>
                <a:spcPct val="30000"/>
              </a:spcBef>
              <a:defRPr kumimoji="1" sz="1600">
                <a:solidFill>
                  <a:schemeClr val="tx1"/>
                </a:solidFill>
                <a:latin typeface="Arial" charset="0"/>
                <a:ea typeface="ＭＳ Ｐ明朝" pitchFamily="18" charset="-128"/>
              </a:defRPr>
            </a:lvl3pPr>
            <a:lvl4pPr marL="1863238" indent="-265147" defTabSz="1053370" eaLnBrk="0" hangingPunct="0">
              <a:spcBef>
                <a:spcPct val="30000"/>
              </a:spcBef>
              <a:defRPr kumimoji="1" sz="1600">
                <a:solidFill>
                  <a:schemeClr val="tx1"/>
                </a:solidFill>
                <a:latin typeface="Arial" charset="0"/>
                <a:ea typeface="ＭＳ Ｐ明朝" pitchFamily="18" charset="-128"/>
              </a:defRPr>
            </a:lvl4pPr>
            <a:lvl5pPr marL="2395332" indent="-265147" defTabSz="1053370" eaLnBrk="0" hangingPunct="0">
              <a:spcBef>
                <a:spcPct val="30000"/>
              </a:spcBef>
              <a:defRPr kumimoji="1" sz="1600">
                <a:solidFill>
                  <a:schemeClr val="tx1"/>
                </a:solidFill>
                <a:latin typeface="Arial" charset="0"/>
                <a:ea typeface="ＭＳ Ｐ明朝" pitchFamily="18" charset="-128"/>
              </a:defRPr>
            </a:lvl5pPr>
            <a:lvl6pPr marL="2914801"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6pPr>
            <a:lvl7pPr marL="343427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7pPr>
            <a:lvl8pPr marL="3953743"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8pPr>
            <a:lvl9pPr marL="4473215" indent="-265147" defTabSz="1053370" eaLnBrk="0" fontAlgn="base" hangingPunct="0">
              <a:spcBef>
                <a:spcPct val="30000"/>
              </a:spcBef>
              <a:spcAft>
                <a:spcPct val="0"/>
              </a:spcAft>
              <a:defRPr kumimoji="1" sz="1600">
                <a:solidFill>
                  <a:schemeClr val="tx1"/>
                </a:solidFill>
                <a:latin typeface="Arial" charset="0"/>
                <a:ea typeface="ＭＳ Ｐ明朝" pitchFamily="18" charset="-128"/>
              </a:defRPr>
            </a:lvl9pPr>
          </a:lstStyle>
          <a:p>
            <a:pPr algn="r" eaLnBrk="1" fontAlgn="auto" hangingPunct="1">
              <a:spcBef>
                <a:spcPct val="0"/>
              </a:spcBef>
              <a:spcAft>
                <a:spcPts val="0"/>
              </a:spcAft>
              <a:defRPr/>
            </a:pPr>
            <a:fld id="{F9F0E466-0BCB-44E6-86C8-F1FCC2120737}" type="slidenum">
              <a:rPr lang="en-US" altLang="ja-JP">
                <a:solidFill>
                  <a:srgbClr val="000000"/>
                </a:solidFill>
                <a:ea typeface="ＭＳ Ｐゴシック" charset="-128"/>
              </a:rPr>
              <a:pPr algn="r" eaLnBrk="1" fontAlgn="auto" hangingPunct="1">
                <a:spcBef>
                  <a:spcPct val="0"/>
                </a:spcBef>
                <a:spcAft>
                  <a:spcPts val="0"/>
                </a:spcAft>
                <a:defRPr/>
              </a:pPr>
              <a:t>57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744331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603375"/>
            <a:ext cx="5767387" cy="4324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lIns="95412" tIns="47706" rIns="95412" bIns="47706"/>
          <a:lstStyle/>
          <a:p>
            <a:pPr algn="r" defTabSz="995761" eaLnBrk="1" fontAlgn="auto" hangingPunct="1">
              <a:spcBef>
                <a:spcPts val="0"/>
              </a:spcBef>
              <a:spcAft>
                <a:spcPts val="0"/>
              </a:spcAft>
              <a:defRPr/>
            </a:pPr>
            <a:fld id="{C8C66B4E-BEFD-4F03-AB2F-F6F60CE17432}" type="slidenum">
              <a:rPr lang="ja-JP" altLang="en-US" sz="1100">
                <a:solidFill>
                  <a:prstClr val="black"/>
                </a:solidFill>
                <a:latin typeface="游ゴシック" panose="020F0502020204030204"/>
                <a:ea typeface="游ゴシック" panose="020B0400000000000000" pitchFamily="50" charset="-128"/>
              </a:rPr>
              <a:pPr algn="r" defTabSz="995761" eaLnBrk="1" fontAlgn="auto" hangingPunct="1">
                <a:spcBef>
                  <a:spcPts val="0"/>
                </a:spcBef>
                <a:spcAft>
                  <a:spcPts val="0"/>
                </a:spcAft>
                <a:defRPr/>
              </a:pPr>
              <a:t>58</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527832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603375"/>
            <a:ext cx="5767387" cy="4324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lIns="95412" tIns="47706" rIns="95412" bIns="47706"/>
          <a:lstStyle/>
          <a:p>
            <a:pPr algn="r" defTabSz="995761" eaLnBrk="1" fontAlgn="auto" hangingPunct="1">
              <a:spcBef>
                <a:spcPts val="0"/>
              </a:spcBef>
              <a:spcAft>
                <a:spcPts val="0"/>
              </a:spcAft>
              <a:defRPr/>
            </a:pPr>
            <a:fld id="{C8C66B4E-BEFD-4F03-AB2F-F6F60CE17432}" type="slidenum">
              <a:rPr lang="ja-JP" altLang="en-US" sz="1100">
                <a:solidFill>
                  <a:prstClr val="black"/>
                </a:solidFill>
                <a:latin typeface="游ゴシック" panose="020F0502020204030204"/>
                <a:ea typeface="游ゴシック" panose="020B0400000000000000" pitchFamily="50" charset="-128"/>
              </a:rPr>
              <a:pPr algn="r" defTabSz="995761" eaLnBrk="1" fontAlgn="auto" hangingPunct="1">
                <a:spcBef>
                  <a:spcPts val="0"/>
                </a:spcBef>
                <a:spcAft>
                  <a:spcPts val="0"/>
                </a:spcAft>
                <a:defRPr/>
              </a:pPr>
              <a:t>59</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6168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5425985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25386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221947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018104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6508744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384344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5568791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266591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4115">
              <a:defRPr/>
            </a:pPr>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391904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093924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8704590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70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9603943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4115">
              <a:defRPr/>
            </a:pPr>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71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08958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8044566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72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6263787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324">
              <a:lnSpc>
                <a:spcPts val="1999"/>
              </a:lnSpc>
              <a:spcBef>
                <a:spcPts val="599"/>
              </a:spcBef>
            </a:pPr>
            <a:endParaRPr lang="en-US" altLang="ja-JP"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73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0503149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324">
              <a:lnSpc>
                <a:spcPts val="1999"/>
              </a:lnSpc>
              <a:spcBef>
                <a:spcPts val="599"/>
              </a:spcBef>
            </a:pPr>
            <a:endParaRPr lang="en-US" altLang="ja-JP"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74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289769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324">
              <a:lnSpc>
                <a:spcPts val="1999"/>
              </a:lnSpc>
              <a:spcBef>
                <a:spcPts val="599"/>
              </a:spcBef>
            </a:pPr>
            <a:endParaRPr lang="en-US" altLang="ja-JP"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75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5291379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324">
              <a:lnSpc>
                <a:spcPts val="1999"/>
              </a:lnSpc>
              <a:spcBef>
                <a:spcPts val="599"/>
              </a:spcBef>
            </a:pPr>
            <a:endParaRPr lang="en-US" altLang="ja-JP"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76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587393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70713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66153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6" y="10079867"/>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2" tIns="47706" rIns="95412" bIns="47706"/>
          <a:lstStyle>
            <a:lvl1pPr defTabSz="967366" eaLnBrk="0" hangingPunct="0">
              <a:spcBef>
                <a:spcPct val="30000"/>
              </a:spcBef>
              <a:defRPr kumimoji="1" sz="1300">
                <a:solidFill>
                  <a:schemeClr val="tx1"/>
                </a:solidFill>
                <a:latin typeface="Arial" charset="0"/>
                <a:ea typeface="ＭＳ Ｐ明朝" pitchFamily="18" charset="-128"/>
              </a:defRPr>
            </a:lvl1pPr>
            <a:lvl2pPr marL="793439" indent="-304786" defTabSz="967366" eaLnBrk="0" hangingPunct="0">
              <a:spcBef>
                <a:spcPct val="30000"/>
              </a:spcBef>
              <a:defRPr kumimoji="1" sz="1300">
                <a:solidFill>
                  <a:schemeClr val="tx1"/>
                </a:solidFill>
                <a:latin typeface="Arial" charset="0"/>
                <a:ea typeface="ＭＳ Ｐ明朝" pitchFamily="18" charset="-128"/>
              </a:defRPr>
            </a:lvl2pPr>
            <a:lvl3pPr marL="1222459" indent="-243498" defTabSz="967366" eaLnBrk="0" hangingPunct="0">
              <a:spcBef>
                <a:spcPct val="30000"/>
              </a:spcBef>
              <a:defRPr kumimoji="1" sz="1300">
                <a:solidFill>
                  <a:schemeClr val="tx1"/>
                </a:solidFill>
                <a:latin typeface="Arial" charset="0"/>
                <a:ea typeface="ＭＳ Ｐ明朝" pitchFamily="18" charset="-128"/>
              </a:defRPr>
            </a:lvl3pPr>
            <a:lvl4pPr marL="1711111" indent="-243498" defTabSz="967366" eaLnBrk="0" hangingPunct="0">
              <a:spcBef>
                <a:spcPct val="30000"/>
              </a:spcBef>
              <a:defRPr kumimoji="1" sz="1300">
                <a:solidFill>
                  <a:schemeClr val="tx1"/>
                </a:solidFill>
                <a:latin typeface="Arial" charset="0"/>
                <a:ea typeface="ＭＳ Ｐ明朝" pitchFamily="18" charset="-128"/>
              </a:defRPr>
            </a:lvl4pPr>
            <a:lvl5pPr marL="2199763" indent="-243498" defTabSz="967366" eaLnBrk="0" hangingPunct="0">
              <a:spcBef>
                <a:spcPct val="30000"/>
              </a:spcBef>
              <a:defRPr kumimoji="1" sz="1300">
                <a:solidFill>
                  <a:schemeClr val="tx1"/>
                </a:solidFill>
                <a:latin typeface="Arial" charset="0"/>
                <a:ea typeface="ＭＳ Ｐ明朝" pitchFamily="18" charset="-128"/>
              </a:defRPr>
            </a:lvl5pPr>
            <a:lvl6pPr marL="2676821"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6pPr>
            <a:lvl7pPr marL="3153877"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7pPr>
            <a:lvl8pPr marL="3630933"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8pPr>
            <a:lvl9pPr marL="4107992" indent="-243498" defTabSz="967366"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7203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3" y="9720266"/>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3" tIns="46836" rIns="93673" bIns="46836"/>
          <a:lstStyle>
            <a:lvl1pPr defTabSz="926384" eaLnBrk="0" hangingPunct="0">
              <a:spcBef>
                <a:spcPct val="30000"/>
              </a:spcBef>
              <a:defRPr kumimoji="1" sz="1300">
                <a:solidFill>
                  <a:schemeClr val="tx1"/>
                </a:solidFill>
                <a:latin typeface="Arial" charset="0"/>
                <a:ea typeface="ＭＳ Ｐ明朝" pitchFamily="18" charset="-128"/>
              </a:defRPr>
            </a:lvl1pPr>
            <a:lvl2pPr marL="759827" indent="-291875" defTabSz="926384" eaLnBrk="0" hangingPunct="0">
              <a:spcBef>
                <a:spcPct val="30000"/>
              </a:spcBef>
              <a:defRPr kumimoji="1" sz="1300">
                <a:solidFill>
                  <a:schemeClr val="tx1"/>
                </a:solidFill>
                <a:latin typeface="Arial" charset="0"/>
                <a:ea typeface="ＭＳ Ｐ明朝" pitchFamily="18" charset="-128"/>
              </a:defRPr>
            </a:lvl2pPr>
            <a:lvl3pPr marL="1170671" indent="-233184" defTabSz="926384" eaLnBrk="0" hangingPunct="0">
              <a:spcBef>
                <a:spcPct val="30000"/>
              </a:spcBef>
              <a:defRPr kumimoji="1" sz="1300">
                <a:solidFill>
                  <a:schemeClr val="tx1"/>
                </a:solidFill>
                <a:latin typeface="Arial" charset="0"/>
                <a:ea typeface="ＭＳ Ｐ明朝" pitchFamily="18" charset="-128"/>
              </a:defRPr>
            </a:lvl3pPr>
            <a:lvl4pPr marL="1638623" indent="-233184" defTabSz="926384" eaLnBrk="0" hangingPunct="0">
              <a:spcBef>
                <a:spcPct val="30000"/>
              </a:spcBef>
              <a:defRPr kumimoji="1" sz="1300">
                <a:solidFill>
                  <a:schemeClr val="tx1"/>
                </a:solidFill>
                <a:latin typeface="Arial" charset="0"/>
                <a:ea typeface="ＭＳ Ｐ明朝" pitchFamily="18" charset="-128"/>
              </a:defRPr>
            </a:lvl4pPr>
            <a:lvl5pPr marL="2106573" indent="-233184" defTabSz="926384" eaLnBrk="0" hangingPunct="0">
              <a:spcBef>
                <a:spcPct val="30000"/>
              </a:spcBef>
              <a:defRPr kumimoji="1" sz="1300">
                <a:solidFill>
                  <a:schemeClr val="tx1"/>
                </a:solidFill>
                <a:latin typeface="Arial" charset="0"/>
                <a:ea typeface="ＭＳ Ｐ明朝" pitchFamily="18" charset="-128"/>
              </a:defRPr>
            </a:lvl5pPr>
            <a:lvl6pPr marL="2563420"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20269"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7pPr>
            <a:lvl8pPr marL="3477116"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8pPr>
            <a:lvl9pPr marL="3933965" indent="-233184" defTabSz="926384"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25430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付プレースホルダー 9"/>
          <p:cNvSpPr>
            <a:spLocks noGrp="1"/>
          </p:cNvSpPr>
          <p:nvPr>
            <p:ph type="dt" sz="half" idx="10"/>
          </p:nvPr>
        </p:nvSpPr>
        <p:spPr/>
        <p:txBody>
          <a:bodyPr/>
          <a:lstStyle/>
          <a:p>
            <a:pPr>
              <a:defRPr/>
            </a:pPr>
            <a:endParaRPr lang="ja-JP" altLang="en-US"/>
          </a:p>
        </p:txBody>
      </p:sp>
      <p:sp>
        <p:nvSpPr>
          <p:cNvPr id="11" name="フッター プレースホルダー 10"/>
          <p:cNvSpPr>
            <a:spLocks noGrp="1"/>
          </p:cNvSpPr>
          <p:nvPr>
            <p:ph type="ftr" sz="quarter" idx="11"/>
          </p:nvPr>
        </p:nvSpPr>
        <p:spPr/>
        <p:txBody>
          <a:bodyPr/>
          <a:lstStyle/>
          <a:p>
            <a:pPr>
              <a:defRPr/>
            </a:pPr>
            <a:endParaRPr lang="ja-JP" altLang="en-US"/>
          </a:p>
        </p:txBody>
      </p:sp>
      <p:sp>
        <p:nvSpPr>
          <p:cNvPr id="12" name="スライド番号プレースホルダー 11"/>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a:p>
        </p:txBody>
      </p:sp>
      <p:sp>
        <p:nvSpPr>
          <p:cNvPr id="13" name="テキスト ボックス 5"/>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22283382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317458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10614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51931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3693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033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524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5342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3562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316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35906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668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556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957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E3AD79E1-2AF9-433D-972E-3C7B19E3D5DC}" type="slidenum">
              <a:rPr lang="ja-JP" altLang="en-US" smtClean="0"/>
              <a:pPr>
                <a:defRPr/>
              </a:pPr>
              <a:t>‹#›</a:t>
            </a:fld>
            <a:endParaRPr lang="ja-JP" altLang="en-US"/>
          </a:p>
        </p:txBody>
      </p:sp>
    </p:spTree>
    <p:extLst>
      <p:ext uri="{BB962C8B-B14F-4D97-AF65-F5344CB8AC3E}">
        <p14:creationId xmlns:p14="http://schemas.microsoft.com/office/powerpoint/2010/main" val="10694025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0118090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495439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97187834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240014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7948535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5437487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7844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7046414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428138726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690740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DF1F4F4-1D06-4C21-8956-C1AE40DCA10A}" type="slidenum">
              <a:rPr lang="ja-JP" altLang="en-US" smtClean="0"/>
              <a:pPr>
                <a:defRPr/>
              </a:pPr>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5"/>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241260170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0268047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91474-3E74-496B-ABAB-79183425C5D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60533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756237-36EB-453C-AB3E-39CD8AE0A17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5369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360471-C7B9-448C-B49D-A3CD4DE917A8}"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3442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64BF0D-EFEA-43C5-8222-5A235FD491E3}"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6226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9E1CE0-8013-46FE-8918-C6AB3850DCCB}"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13532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E0A129-657F-46D3-8822-E6BC4F279F9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16279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FB16F2-30B3-4C1B-8BC4-4805DF7AC1FE}"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7412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99EDAB-714A-42BF-BE0D-7F83B8B63114}"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5270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A6D5C3-8B19-40D1-B563-5DF1A8216541}"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52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AEA53734-3937-4989-B037-FC8F6B3CA88F}" type="slidenum">
              <a:rPr lang="ja-JP" altLang="en-US" smtClean="0"/>
              <a:pPr>
                <a:defRPr/>
              </a:pPr>
              <a:t>‹#›</a:t>
            </a:fld>
            <a:endParaRPr lang="ja-JP" altLang="en-US"/>
          </a:p>
        </p:txBody>
      </p:sp>
      <p:sp>
        <p:nvSpPr>
          <p:cNvPr id="6" name="タイトル 5">
            <a:extLst>
              <a:ext uri="{FF2B5EF4-FFF2-40B4-BE49-F238E27FC236}">
                <a16:creationId xmlns:a16="http://schemas.microsoft.com/office/drawing/2014/main" id="{6024F9F2-4D77-6911-8C86-33632E5A227C}"/>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07935828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5A3CB6-FA29-4D96-9658-3DB8B62AF6D0}"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601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CEA55-2C1E-4A41-8101-BD288E74C029}"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0678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FFFFFF"/>
                </a:solidFill>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E585C5-E82E-47F2-A4E1-8FADD5046BC4}" type="slidenum">
              <a:rPr kumimoji="1" lang="ja-JP" altLang="en-US" sz="1200" b="0" i="0" u="none" strike="noStrike" kern="1200" cap="none" spc="0" normalizeH="0" baseline="0" noProof="0">
                <a:ln>
                  <a:noFill/>
                </a:ln>
                <a:solidFill>
                  <a:srgbClr val="FFFFFF"/>
                </a:solidFill>
                <a:effectLst/>
                <a:uLnTx/>
                <a:uFillTx/>
                <a:latin typeface="Calibri" panose="020F0502020204030204" pitchFamily="34" charset="0"/>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FFFFFF"/>
              </a:solidFill>
              <a:effectLst/>
              <a:uLnTx/>
              <a:uFillTx/>
              <a:latin typeface="Calibri" panose="020F0502020204030204" pitchFamily="34" charset="0"/>
              <a:ea typeface="游ゴシック" panose="020B0400000000000000" pitchFamily="50" charset="-128"/>
              <a:cs typeface="+mn-cs"/>
            </a:endParaRPr>
          </a:p>
        </p:txBody>
      </p:sp>
    </p:spTree>
    <p:extLst>
      <p:ext uri="{BB962C8B-B14F-4D97-AF65-F5344CB8AC3E}">
        <p14:creationId xmlns:p14="http://schemas.microsoft.com/office/powerpoint/2010/main" val="3597522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91474-3E74-496B-ABAB-79183425C5D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31083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756237-36EB-453C-AB3E-39CD8AE0A17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5749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360471-C7B9-448C-B49D-A3CD4DE917A8}"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88031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64BF0D-EFEA-43C5-8222-5A235FD491E3}"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5435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9E1CE0-8013-46FE-8918-C6AB3850DCCB}"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38175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E0A129-657F-46D3-8822-E6BC4F279F9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49738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FB16F2-30B3-4C1B-8BC4-4805DF7AC1FE}"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263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D6DA143D-0F19-473E-8E7F-3A366AF80F16}" type="slidenum">
              <a:rPr lang="ja-JP" altLang="en-US" smtClean="0"/>
              <a:pPr>
                <a:defRPr/>
              </a:pPr>
              <a:t>‹#›</a:t>
            </a:fld>
            <a:endParaRPr lang="ja-JP" altLang="en-US"/>
          </a:p>
        </p:txBody>
      </p:sp>
      <p:sp>
        <p:nvSpPr>
          <p:cNvPr id="10" name="テキスト ボックス 5"/>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386323640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99EDAB-714A-42BF-BE0D-7F83B8B63114}"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0892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A6D5C3-8B19-40D1-B563-5DF1A8216541}"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55381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5A3CB6-FA29-4D96-9658-3DB8B62AF6D0}"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69760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CEA55-2C1E-4A41-8101-BD288E74C029}"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06753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FFFFFF"/>
                </a:solidFill>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E585C5-E82E-47F2-A4E1-8FADD5046BC4}" type="slidenum">
              <a:rPr kumimoji="1" lang="ja-JP" altLang="en-US" sz="1200" b="0" i="0" u="none" strike="noStrike" kern="1200" cap="none" spc="0" normalizeH="0" baseline="0" noProof="0">
                <a:ln>
                  <a:noFill/>
                </a:ln>
                <a:solidFill>
                  <a:srgbClr val="FFFFFF"/>
                </a:solidFill>
                <a:effectLst/>
                <a:uLnTx/>
                <a:uFillTx/>
                <a:latin typeface="Calibri" panose="020F0502020204030204" pitchFamily="34" charset="0"/>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FFFFFF"/>
              </a:solidFill>
              <a:effectLst/>
              <a:uLnTx/>
              <a:uFillTx/>
              <a:latin typeface="Calibri" panose="020F0502020204030204" pitchFamily="34" charset="0"/>
              <a:ea typeface="游ゴシック" panose="020B0400000000000000" pitchFamily="50" charset="-128"/>
              <a:cs typeface="+mn-cs"/>
            </a:endParaRPr>
          </a:p>
        </p:txBody>
      </p:sp>
    </p:spTree>
    <p:extLst>
      <p:ext uri="{BB962C8B-B14F-4D97-AF65-F5344CB8AC3E}">
        <p14:creationId xmlns:p14="http://schemas.microsoft.com/office/powerpoint/2010/main" val="142382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A95E28-9247-4738-A140-6AEE794194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4031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919BF90-A241-4987-B49B-1A1801C0D912}" type="slidenum">
              <a:rPr lang="ja-JP" altLang="en-US" smtClean="0"/>
              <a:pPr>
                <a:defRPr/>
              </a:pPr>
              <a:t>‹#›</a:t>
            </a:fld>
            <a:endParaRPr lang="ja-JP" altLang="en-US"/>
          </a:p>
        </p:txBody>
      </p:sp>
    </p:spTree>
    <p:extLst>
      <p:ext uri="{BB962C8B-B14F-4D97-AF65-F5344CB8AC3E}">
        <p14:creationId xmlns:p14="http://schemas.microsoft.com/office/powerpoint/2010/main" val="1104770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DA834A2-78D0-49BE-8667-6C2D1CBECB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84960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9250BD5-3540-49AC-9517-1F42FA2A74B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15987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AA44026-B4D6-492B-8D2A-B82A20095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494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a:p>
        </p:txBody>
      </p:sp>
    </p:spTree>
    <p:extLst>
      <p:ext uri="{BB962C8B-B14F-4D97-AF65-F5344CB8AC3E}">
        <p14:creationId xmlns:p14="http://schemas.microsoft.com/office/powerpoint/2010/main" val="3163287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071E442-D127-46B5-B3C8-37C2A5885B8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5427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4BDA4D7-1DC0-4512-81FB-1E70C51A4B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19813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3D9C079-1EF0-495A-9392-0B66DF8DD4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831785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8F7662E-820D-43F5-80E7-E3058AF19D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87138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0A39AC3-37C9-474D-8FC9-67D2515623E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17547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FED5D-59D6-42D2-B104-0C6BC8A886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20889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ACA08FE-F284-47C9-908A-5210C5320A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4217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5">
            <a:extLst>
              <a:ext uri="{FF2B5EF4-FFF2-40B4-BE49-F238E27FC236}">
                <a16:creationId xmlns:a16="http://schemas.microsoft.com/office/drawing/2014/main" id="{3DF2C49B-1B73-C26D-309D-D086BE4113A8}"/>
              </a:ext>
            </a:extLst>
          </p:cNvPr>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216830530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E3AD79E1-2AF9-433D-972E-3C7B19E3D5DC}" type="slidenum">
              <a:rPr lang="ja-JP" altLang="en-US" smtClean="0"/>
              <a:pPr>
                <a:defRPr/>
              </a:pPr>
              <a:t>‹#›</a:t>
            </a:fld>
            <a:endParaRPr lang="ja-JP" altLang="en-US"/>
          </a:p>
        </p:txBody>
      </p:sp>
    </p:spTree>
    <p:extLst>
      <p:ext uri="{BB962C8B-B14F-4D97-AF65-F5344CB8AC3E}">
        <p14:creationId xmlns:p14="http://schemas.microsoft.com/office/powerpoint/2010/main" val="291167025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DF1F4F4-1D06-4C21-8956-C1AE40DCA10A}" type="slidenum">
              <a:rPr lang="ja-JP" altLang="en-US" smtClean="0"/>
              <a:pPr>
                <a:defRPr/>
              </a:pPr>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5">
            <a:extLst>
              <a:ext uri="{FF2B5EF4-FFF2-40B4-BE49-F238E27FC236}">
                <a16:creationId xmlns:a16="http://schemas.microsoft.com/office/drawing/2014/main" id="{12DC03D7-2944-D073-0722-F3FF182996BE}"/>
              </a:ext>
            </a:extLst>
          </p:cNvPr>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34400082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a:p>
        </p:txBody>
      </p:sp>
      <p:sp>
        <p:nvSpPr>
          <p:cNvPr id="9" name="テキスト ボックス 5"/>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3361742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dirty="0"/>
          </a:p>
        </p:txBody>
      </p:sp>
    </p:spTree>
    <p:extLst>
      <p:ext uri="{BB962C8B-B14F-4D97-AF65-F5344CB8AC3E}">
        <p14:creationId xmlns:p14="http://schemas.microsoft.com/office/powerpoint/2010/main" val="314968816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dirty="0"/>
          </a:p>
        </p:txBody>
      </p:sp>
    </p:spTree>
    <p:extLst>
      <p:ext uri="{BB962C8B-B14F-4D97-AF65-F5344CB8AC3E}">
        <p14:creationId xmlns:p14="http://schemas.microsoft.com/office/powerpoint/2010/main" val="48226516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AEA53734-3937-4989-B037-FC8F6B3CA88F}" type="slidenum">
              <a:rPr lang="ja-JP" altLang="en-US" smtClean="0"/>
              <a:pPr>
                <a:defRPr/>
              </a:pPr>
              <a:t>‹#›</a:t>
            </a:fld>
            <a:endParaRPr lang="ja-JP" altLang="en-US"/>
          </a:p>
        </p:txBody>
      </p:sp>
    </p:spTree>
    <p:extLst>
      <p:ext uri="{BB962C8B-B14F-4D97-AF65-F5344CB8AC3E}">
        <p14:creationId xmlns:p14="http://schemas.microsoft.com/office/powerpoint/2010/main" val="198604448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D6DA143D-0F19-473E-8E7F-3A366AF80F16}" type="slidenum">
              <a:rPr lang="ja-JP" altLang="en-US" smtClean="0"/>
              <a:pPr>
                <a:defRPr/>
              </a:pPr>
              <a:t>‹#›</a:t>
            </a:fld>
            <a:endParaRPr lang="ja-JP" altLang="en-US"/>
          </a:p>
        </p:txBody>
      </p:sp>
      <p:sp>
        <p:nvSpPr>
          <p:cNvPr id="10" name="テキスト ボックス 5">
            <a:extLst>
              <a:ext uri="{FF2B5EF4-FFF2-40B4-BE49-F238E27FC236}">
                <a16:creationId xmlns:a16="http://schemas.microsoft.com/office/drawing/2014/main" id="{0E57276F-0F3E-6A19-8811-83494E862A57}"/>
              </a:ext>
            </a:extLst>
          </p:cNvPr>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282572132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248DE1B-F238-422A-8B5A-791D5F301DA1}" type="slidenum">
              <a:rPr lang="ja-JP" altLang="en-US" smtClean="0"/>
              <a:pPr>
                <a:defRPr/>
              </a:pPr>
              <a:t>‹#›</a:t>
            </a:fld>
            <a:endParaRPr lang="ja-JP" altLang="en-US" dirty="0"/>
          </a:p>
        </p:txBody>
      </p:sp>
    </p:spTree>
    <p:extLst>
      <p:ext uri="{BB962C8B-B14F-4D97-AF65-F5344CB8AC3E}">
        <p14:creationId xmlns:p14="http://schemas.microsoft.com/office/powerpoint/2010/main" val="116120732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dirty="0"/>
          </a:p>
        </p:txBody>
      </p:sp>
    </p:spTree>
    <p:extLst>
      <p:ext uri="{BB962C8B-B14F-4D97-AF65-F5344CB8AC3E}">
        <p14:creationId xmlns:p14="http://schemas.microsoft.com/office/powerpoint/2010/main" val="1003113226"/>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dirty="0"/>
          </a:p>
        </p:txBody>
      </p:sp>
    </p:spTree>
    <p:extLst>
      <p:ext uri="{BB962C8B-B14F-4D97-AF65-F5344CB8AC3E}">
        <p14:creationId xmlns:p14="http://schemas.microsoft.com/office/powerpoint/2010/main" val="3281802154"/>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248DE1B-F238-422A-8B5A-791D5F301DA1}" type="slidenum">
              <a:rPr lang="ja-JP" altLang="en-US" smtClean="0"/>
              <a:pPr>
                <a:defRPr/>
              </a:pPr>
              <a:t>‹#›</a:t>
            </a:fld>
            <a:endParaRPr lang="ja-JP" altLang="en-US"/>
          </a:p>
        </p:txBody>
      </p:sp>
      <p:sp>
        <p:nvSpPr>
          <p:cNvPr id="9" name="テキスト ボックス 5">
            <a:extLst>
              <a:ext uri="{FF2B5EF4-FFF2-40B4-BE49-F238E27FC236}">
                <a16:creationId xmlns:a16="http://schemas.microsoft.com/office/drawing/2014/main" id="{E809E4CA-DF9E-76B5-5A6B-CDB0659AF1D6}"/>
              </a:ext>
            </a:extLst>
          </p:cNvPr>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2813308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457123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eaLnBrk="1" fontAlgn="auto" hangingPunct="1">
              <a:spcBef>
                <a:spcPts val="0"/>
              </a:spcBef>
              <a:spcAft>
                <a:spcPts val="0"/>
              </a:spcAft>
              <a:defRPr/>
            </a:pPr>
            <a:fld id="{EEB36F89-9317-468F-AA75-43D308970289}" type="slidenum">
              <a:rPr lang="ja-JP" altLang="en-US" smtClean="0">
                <a:latin typeface="Calibri" panose="020F0502020204030204"/>
                <a:ea typeface="游ゴシック" panose="020B0400000000000000" pitchFamily="50" charset="-128"/>
              </a:rPr>
              <a:pPr defTabSz="457200" eaLnBrk="1" fontAlgn="auto" hangingPunct="1">
                <a:spcBef>
                  <a:spcPts val="0"/>
                </a:spcBef>
                <a:spcAft>
                  <a:spcPts val="0"/>
                </a:spcAft>
                <a:defRPr/>
              </a:pPr>
              <a:t>‹#›</a:t>
            </a:fld>
            <a:endParaRPr lang="ja-JP" altLang="en-US">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17335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テキスト ボックス 5"/>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
        <p:nvSpPr>
          <p:cNvPr id="6" name="Slide Number Placeholder 5"/>
          <p:cNvSpPr>
            <a:spLocks noGrp="1"/>
          </p:cNvSpPr>
          <p:nvPr>
            <p:ph type="sldNum" sz="quarter" idx="4"/>
          </p:nvPr>
        </p:nvSpPr>
        <p:spPr>
          <a:xfrm>
            <a:off x="7956377" y="6492877"/>
            <a:ext cx="984019" cy="365125"/>
          </a:xfrm>
          <a:prstGeom prst="rect">
            <a:avLst/>
          </a:prstGeom>
        </p:spPr>
        <p:txBody>
          <a:bodyPr vert="horz" lIns="91440" tIns="45720" rIns="91440" bIns="45720" rtlCol="0" anchor="ctr"/>
          <a:lstStyle>
            <a:lvl1pPr algn="r">
              <a:defRPr sz="1200">
                <a:solidFill>
                  <a:srgbClr val="FFFFFF"/>
                </a:solidFill>
              </a:defRPr>
            </a:lvl1pPr>
          </a:lstStyle>
          <a:p>
            <a:pPr>
              <a:defRPr/>
            </a:pPr>
            <a:fld id="{6248DE1B-F238-422A-8B5A-791D5F301DA1}" type="slidenum">
              <a:rPr lang="ja-JP" altLang="en-US" smtClean="0"/>
              <a:pPr>
                <a:defRPr/>
              </a:pPr>
              <a:t>‹#›</a:t>
            </a:fld>
            <a:endParaRPr lang="ja-JP" altLang="en-US" dirty="0"/>
          </a:p>
        </p:txBody>
      </p:sp>
    </p:spTree>
    <p:extLst>
      <p:ext uri="{BB962C8B-B14F-4D97-AF65-F5344CB8AC3E}">
        <p14:creationId xmlns:p14="http://schemas.microsoft.com/office/powerpoint/2010/main" val="3891219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88456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8514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4510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2711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28079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09758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48139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0212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818919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5859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264414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95210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79322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652969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133240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312131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403159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936781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875269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644443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3119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9.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ja-JP" alt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ja-JP" altLang="en-US"/>
          </a:p>
        </p:txBody>
      </p:sp>
      <p:sp>
        <p:nvSpPr>
          <p:cNvPr id="6" name="Slide Number Placeholder 5"/>
          <p:cNvSpPr>
            <a:spLocks noGrp="1"/>
          </p:cNvSpPr>
          <p:nvPr>
            <p:ph type="sldNum" sz="quarter" idx="4"/>
          </p:nvPr>
        </p:nvSpPr>
        <p:spPr>
          <a:xfrm>
            <a:off x="7956377" y="6492877"/>
            <a:ext cx="984019" cy="365125"/>
          </a:xfrm>
          <a:prstGeom prst="rect">
            <a:avLst/>
          </a:prstGeom>
        </p:spPr>
        <p:txBody>
          <a:bodyPr vert="horz" lIns="91440" tIns="45720" rIns="91440" bIns="45720" rtlCol="0" anchor="ctr"/>
          <a:lstStyle>
            <a:lvl1pPr algn="r">
              <a:defRPr sz="1200">
                <a:solidFill>
                  <a:srgbClr val="FFFFFF"/>
                </a:solidFill>
              </a:defRPr>
            </a:lvl1pPr>
          </a:lstStyle>
          <a:p>
            <a:pPr>
              <a:defRPr/>
            </a:pPr>
            <a:fld id="{6248DE1B-F238-422A-8B5A-791D5F301DA1}" type="slidenum">
              <a:rPr lang="ja-JP" altLang="en-US" smtClean="0"/>
              <a:pPr>
                <a:defRPr/>
              </a:pPr>
              <a:t>‹#›</a:t>
            </a:fld>
            <a:endParaRPr lang="ja-JP"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5"/>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1841375023"/>
      </p:ext>
    </p:extLst>
  </p:cSld>
  <p:clrMap bg1="lt1" tx1="dk1" bg2="lt2" tx2="dk2" accent1="accent1" accent2="accent2" accent3="accent3" accent4="accent4" accent5="accent5" accent6="accent6" hlink="hlink" folHlink="folHlink"/>
  <p:sldLayoutIdLst>
    <p:sldLayoutId id="2147486478" r:id="rId1"/>
    <p:sldLayoutId id="2147486479" r:id="rId2"/>
    <p:sldLayoutId id="2147486480" r:id="rId3"/>
    <p:sldLayoutId id="2147486483" r:id="rId4"/>
    <p:sldLayoutId id="2147486484" r:id="rId5"/>
    <p:sldLayoutId id="2147486487" r:id="rId6"/>
    <p:sldLayoutId id="2147486488" r:id="rId7"/>
    <p:sldLayoutId id="2147486490" r:id="rId8"/>
  </p:sldLayoutIdLst>
  <p:transition>
    <p:fade/>
  </p:transition>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84525353"/>
      </p:ext>
    </p:extLst>
  </p:cSld>
  <p:clrMap bg1="lt1" tx1="dk1" bg2="lt2" tx2="dk2" accent1="accent1" accent2="accent2" accent3="accent3" accent4="accent4" accent5="accent5" accent6="accent6" hlink="hlink" folHlink="folHlink"/>
  <p:sldLayoutIdLst>
    <p:sldLayoutId id="2147486492" r:id="rId1"/>
    <p:sldLayoutId id="2147486493" r:id="rId2"/>
    <p:sldLayoutId id="2147486494" r:id="rId3"/>
    <p:sldLayoutId id="2147486495" r:id="rId4"/>
    <p:sldLayoutId id="2147486496" r:id="rId5"/>
    <p:sldLayoutId id="2147486497" r:id="rId6"/>
    <p:sldLayoutId id="2147486498" r:id="rId7"/>
    <p:sldLayoutId id="2147486499" r:id="rId8"/>
    <p:sldLayoutId id="2147486500" r:id="rId9"/>
    <p:sldLayoutId id="2147486501" r:id="rId10"/>
    <p:sldLayoutId id="214748650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69888670"/>
      </p:ext>
    </p:extLst>
  </p:cSld>
  <p:clrMap bg1="lt1" tx1="dk1" bg2="lt2" tx2="dk2" accent1="accent1" accent2="accent2" accent3="accent3" accent4="accent4" accent5="accent5" accent6="accent6" hlink="hlink" folHlink="folHlink"/>
  <p:sldLayoutIdLst>
    <p:sldLayoutId id="2147486504" r:id="rId1"/>
    <p:sldLayoutId id="2147486505" r:id="rId2"/>
    <p:sldLayoutId id="2147486506" r:id="rId3"/>
    <p:sldLayoutId id="2147486507" r:id="rId4"/>
    <p:sldLayoutId id="2147486508" r:id="rId5"/>
    <p:sldLayoutId id="2147486509" r:id="rId6"/>
    <p:sldLayoutId id="2147486510" r:id="rId7"/>
    <p:sldLayoutId id="2147486511" r:id="rId8"/>
    <p:sldLayoutId id="2147486512" r:id="rId9"/>
    <p:sldLayoutId id="2147486513" r:id="rId10"/>
    <p:sldLayoutId id="2147486514"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626BF8-8A85-4D24-8EAF-F047724EEE1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68200642"/>
      </p:ext>
    </p:extLst>
  </p:cSld>
  <p:clrMap bg1="lt1" tx1="dk1" bg2="lt2" tx2="dk2" accent1="accent1" accent2="accent2" accent3="accent3" accent4="accent4" accent5="accent5" accent6="accent6" hlink="hlink" folHlink="folHlink"/>
  <p:sldLayoutIdLst>
    <p:sldLayoutId id="2147486516" r:id="rId1"/>
    <p:sldLayoutId id="2147486517" r:id="rId2"/>
    <p:sldLayoutId id="2147486518" r:id="rId3"/>
    <p:sldLayoutId id="2147486519" r:id="rId4"/>
    <p:sldLayoutId id="2147486520" r:id="rId5"/>
    <p:sldLayoutId id="2147486521" r:id="rId6"/>
    <p:sldLayoutId id="2147486522" r:id="rId7"/>
    <p:sldLayoutId id="2147486523" r:id="rId8"/>
    <p:sldLayoutId id="2147486524" r:id="rId9"/>
    <p:sldLayoutId id="2147486525" r:id="rId10"/>
    <p:sldLayoutId id="2147486526" r:id="rId11"/>
    <p:sldLayoutId id="214748652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626BF8-8A85-4D24-8EAF-F047724EEE1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2023/5/29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05783597"/>
      </p:ext>
    </p:extLst>
  </p:cSld>
  <p:clrMap bg1="lt1" tx1="dk1" bg2="lt2" tx2="dk2" accent1="accent1" accent2="accent2" accent3="accent3" accent4="accent4" accent5="accent5" accent6="accent6" hlink="hlink" folHlink="folHlink"/>
  <p:sldLayoutIdLst>
    <p:sldLayoutId id="2147486529" r:id="rId1"/>
    <p:sldLayoutId id="2147486530" r:id="rId2"/>
    <p:sldLayoutId id="2147486531" r:id="rId3"/>
    <p:sldLayoutId id="2147486532" r:id="rId4"/>
    <p:sldLayoutId id="2147486533" r:id="rId5"/>
    <p:sldLayoutId id="2147486534" r:id="rId6"/>
    <p:sldLayoutId id="2147486535" r:id="rId7"/>
    <p:sldLayoutId id="2147486536" r:id="rId8"/>
    <p:sldLayoutId id="2147486537" r:id="rId9"/>
    <p:sldLayoutId id="2147486538" r:id="rId10"/>
    <p:sldLayoutId id="2147486539" r:id="rId11"/>
    <p:sldLayoutId id="214748654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2021491C-9837-4556-B273-95C3C8231D61}" type="slidenum">
              <a:rPr lang="ja-JP" altLang="en-US">
                <a:solidFill>
                  <a:prstClr val="black">
                    <a:tint val="75000"/>
                  </a:prstClr>
                </a:solidFill>
                <a:latin typeface="Arial" charset="0"/>
                <a:ea typeface="HG丸ｺﾞｼｯｸM-PRO" pitchFamily="50" charset="-128"/>
              </a:rPr>
              <a:pPr eaLnBrk="1" hangingPunct="1">
                <a:defRPr/>
              </a:pPr>
              <a:t>‹#›</a:t>
            </a:fld>
            <a:endParaRPr lang="ja-JP" altLang="en-US">
              <a:solidFill>
                <a:prstClr val="black">
                  <a:tint val="75000"/>
                </a:prstClr>
              </a:solidFill>
              <a:latin typeface="Arial" charset="0"/>
              <a:ea typeface="HG丸ｺﾞｼｯｸM-PRO" pitchFamily="50" charset="-128"/>
            </a:endParaRPr>
          </a:p>
        </p:txBody>
      </p:sp>
    </p:spTree>
    <p:extLst>
      <p:ext uri="{BB962C8B-B14F-4D97-AF65-F5344CB8AC3E}">
        <p14:creationId xmlns:p14="http://schemas.microsoft.com/office/powerpoint/2010/main" val="2175185747"/>
      </p:ext>
    </p:extLst>
  </p:cSld>
  <p:clrMap bg1="lt1" tx1="dk1" bg2="lt2" tx2="dk2" accent1="accent1" accent2="accent2" accent3="accent3" accent4="accent4" accent5="accent5" accent6="accent6" hlink="hlink" folHlink="folHlink"/>
  <p:sldLayoutIdLst>
    <p:sldLayoutId id="2147486554" r:id="rId1"/>
    <p:sldLayoutId id="2147486555" r:id="rId2"/>
    <p:sldLayoutId id="2147486556" r:id="rId3"/>
    <p:sldLayoutId id="2147486557" r:id="rId4"/>
    <p:sldLayoutId id="2147486558" r:id="rId5"/>
    <p:sldLayoutId id="2147486559" r:id="rId6"/>
    <p:sldLayoutId id="2147486560" r:id="rId7"/>
    <p:sldLayoutId id="2147486561" r:id="rId8"/>
    <p:sldLayoutId id="2147486562" r:id="rId9"/>
    <p:sldLayoutId id="2147486563" r:id="rId10"/>
    <p:sldLayoutId id="2147486564" r:id="rId11"/>
    <p:sldLayoutId id="214748656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6248DE1B-F238-422A-8B5A-791D5F301DA1}" type="slidenum">
              <a:rPr lang="ja-JP" altLang="en-US" smtClean="0"/>
              <a:pPr>
                <a:defRPr/>
              </a:pPr>
              <a:t>‹#›</a:t>
            </a:fld>
            <a:endParaRPr lang="ja-JP"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5">
            <a:extLst>
              <a:ext uri="{FF2B5EF4-FFF2-40B4-BE49-F238E27FC236}">
                <a16:creationId xmlns:a16="http://schemas.microsoft.com/office/drawing/2014/main" id="{88BDF0E0-7D30-9224-AF59-2E37B3ACD78A}"/>
              </a:ext>
            </a:extLst>
          </p:cNvPr>
          <p:cNvSpPr txBox="1">
            <a:spLocks noChangeArrowheads="1"/>
          </p:cNvSpPr>
          <p:nvPr userDrawn="1"/>
        </p:nvSpPr>
        <p:spPr bwMode="auto">
          <a:xfrm>
            <a:off x="-180975" y="6465890"/>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4098181029"/>
      </p:ext>
    </p:extLst>
  </p:cSld>
  <p:clrMap bg1="lt1" tx1="dk1" bg2="lt2" tx2="dk2" accent1="accent1" accent2="accent2" accent3="accent3" accent4="accent4" accent5="accent5" accent6="accent6" hlink="hlink" folHlink="folHlink"/>
  <p:sldLayoutIdLst>
    <p:sldLayoutId id="2147486579" r:id="rId1"/>
    <p:sldLayoutId id="2147486580" r:id="rId2"/>
    <p:sldLayoutId id="2147486581" r:id="rId3"/>
    <p:sldLayoutId id="2147486582" r:id="rId4"/>
    <p:sldLayoutId id="2147486583" r:id="rId5"/>
    <p:sldLayoutId id="2147486584" r:id="rId6"/>
    <p:sldLayoutId id="2147486585" r:id="rId7"/>
    <p:sldLayoutId id="2147486586" r:id="rId8"/>
    <p:sldLayoutId id="2147486587" r:id="rId9"/>
    <p:sldLayoutId id="2147486588" r:id="rId10"/>
    <p:sldLayoutId id="2147486589" r:id="rId11"/>
  </p:sldLayoutIdLst>
  <p:transition>
    <p:fade/>
  </p:transition>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19177"/>
      </p:ext>
    </p:extLst>
  </p:cSld>
  <p:clrMap bg1="lt1" tx1="dk1" bg2="lt2" tx2="dk2" accent1="accent1" accent2="accent2" accent3="accent3" accent4="accent4" accent5="accent5" accent6="accent6" hlink="hlink" folHlink="folHlink"/>
  <p:sldLayoutIdLst>
    <p:sldLayoutId id="214748660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87240485"/>
      </p:ext>
    </p:extLst>
  </p:cSld>
  <p:clrMap bg1="lt1" tx1="dk1" bg2="lt2" tx2="dk2" accent1="accent1" accent2="accent2" accent3="accent3" accent4="accent4" accent5="accent5" accent6="accent6" hlink="hlink" folHlink="folHlink"/>
  <p:sldLayoutIdLst>
    <p:sldLayoutId id="2147486615" r:id="rId1"/>
    <p:sldLayoutId id="2147486616" r:id="rId2"/>
    <p:sldLayoutId id="2147486617" r:id="rId3"/>
    <p:sldLayoutId id="2147486618" r:id="rId4"/>
    <p:sldLayoutId id="2147486619" r:id="rId5"/>
    <p:sldLayoutId id="2147486620" r:id="rId6"/>
    <p:sldLayoutId id="2147486621" r:id="rId7"/>
    <p:sldLayoutId id="2147486622" r:id="rId8"/>
    <p:sldLayoutId id="2147486623" r:id="rId9"/>
    <p:sldLayoutId id="2147486624" r:id="rId10"/>
    <p:sldLayoutId id="2147486625" r:id="rId11"/>
    <p:sldLayoutId id="2147486626" r:id="rId12"/>
    <p:sldLayoutId id="2147486627" r:id="rId13"/>
    <p:sldLayoutId id="2147486628"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1"/>
          <p:cNvSpPr>
            <a:spLocks noGrp="1"/>
          </p:cNvSpPr>
          <p:nvPr>
            <p:ph type="ctrTitle"/>
          </p:nvPr>
        </p:nvSpPr>
        <p:spPr>
          <a:xfrm>
            <a:off x="685800" y="692696"/>
            <a:ext cx="7772400" cy="2387600"/>
          </a:xfrm>
        </p:spPr>
        <p:txBody>
          <a:bodyPr>
            <a:normAutofit/>
          </a:bodyPr>
          <a:lstStyle/>
          <a:p>
            <a:pPr algn="l"/>
            <a:r>
              <a:rPr lang="ja-JP" altLang="en-US" sz="4400" dirty="0">
                <a:latin typeface="ＭＳ ゴシック" panose="020B0609070205080204" pitchFamily="49" charset="-128"/>
                <a:ea typeface="ＭＳ ゴシック" panose="020B0609070205080204" pitchFamily="49" charset="-128"/>
              </a:rPr>
              <a:t>演習</a:t>
            </a:r>
            <a:r>
              <a:rPr lang="en-US" altLang="ja-JP" sz="4400" dirty="0">
                <a:latin typeface="ＭＳ ゴシック" panose="020B0609070205080204" pitchFamily="49" charset="-128"/>
                <a:ea typeface="ＭＳ ゴシック" panose="020B0609070205080204" pitchFamily="49" charset="-128"/>
              </a:rPr>
              <a:t>1</a:t>
            </a:r>
            <a:br>
              <a:rPr lang="en-US" altLang="ja-JP" sz="4400" dirty="0">
                <a:latin typeface="ＭＳ ゴシック" panose="020B0609070205080204" pitchFamily="49" charset="-128"/>
                <a:ea typeface="ＭＳ ゴシック" panose="020B0609070205080204" pitchFamily="49" charset="-128"/>
              </a:rPr>
            </a:br>
            <a:r>
              <a:rPr lang="en-US" altLang="ja-JP" sz="4400" dirty="0">
                <a:latin typeface="ＭＳ ゴシック" panose="020B0609070205080204" pitchFamily="49" charset="-128"/>
                <a:ea typeface="ＭＳ ゴシック" panose="020B0609070205080204" pitchFamily="49" charset="-128"/>
              </a:rPr>
              <a:t/>
            </a:r>
            <a:br>
              <a:rPr lang="en-US" altLang="ja-JP" sz="4400" dirty="0">
                <a:latin typeface="ＭＳ ゴシック" panose="020B0609070205080204" pitchFamily="49" charset="-128"/>
                <a:ea typeface="ＭＳ ゴシック" panose="020B0609070205080204" pitchFamily="49" charset="-128"/>
              </a:rPr>
            </a:br>
            <a:r>
              <a:rPr lang="ja-JP" altLang="en-US" sz="4400" dirty="0">
                <a:latin typeface="ＭＳ ゴシック" panose="020B0609070205080204" pitchFamily="49" charset="-128"/>
                <a:ea typeface="ＭＳ ゴシック" panose="020B0609070205080204" pitchFamily="49" charset="-128"/>
              </a:rPr>
              <a:t>　相談受付から事実確認まで</a:t>
            </a:r>
          </a:p>
        </p:txBody>
      </p:sp>
      <p:sp>
        <p:nvSpPr>
          <p:cNvPr id="7" name="サブタイトル 2"/>
          <p:cNvSpPr>
            <a:spLocks noGrp="1"/>
          </p:cNvSpPr>
          <p:nvPr>
            <p:ph type="subTitle" idx="1"/>
          </p:nvPr>
        </p:nvSpPr>
        <p:spPr>
          <a:xfrm>
            <a:off x="1936520" y="4079875"/>
            <a:ext cx="6858000" cy="1655762"/>
          </a:xfrm>
        </p:spPr>
        <p:txBody>
          <a:bodyPr>
            <a:normAutofit fontScale="92500" lnSpcReduction="20000"/>
          </a:bodyPr>
          <a:lstStyle/>
          <a:p>
            <a:pPr algn="l"/>
            <a:r>
              <a:rPr kumimoji="1" lang="ja-JP" altLang="en-US" sz="2800" dirty="0">
                <a:latin typeface="ＭＳ ゴシック" panose="020B0609070205080204" pitchFamily="49" charset="-128"/>
                <a:ea typeface="ＭＳ ゴシック" panose="020B0609070205080204" pitchFamily="49" charset="-128"/>
              </a:rPr>
              <a:t>公益財団法人東京都福祉保健財団</a:t>
            </a:r>
            <a:endParaRPr kumimoji="1" lang="en-US" altLang="ja-JP" sz="2800" dirty="0">
              <a:latin typeface="ＭＳ ゴシック" panose="020B0609070205080204" pitchFamily="49" charset="-128"/>
              <a:ea typeface="ＭＳ ゴシック" panose="020B0609070205080204" pitchFamily="49" charset="-128"/>
            </a:endParaRPr>
          </a:p>
          <a:p>
            <a:pPr algn="l"/>
            <a:r>
              <a:rPr lang="ja-JP" altLang="en-US" sz="2800" dirty="0">
                <a:latin typeface="ＭＳ ゴシック" panose="020B0609070205080204" pitchFamily="49" charset="-128"/>
                <a:ea typeface="ＭＳ ゴシック" panose="020B0609070205080204" pitchFamily="49" charset="-128"/>
              </a:rPr>
              <a:t>高齢者権利擁護支援センター　</a:t>
            </a:r>
            <a:endParaRPr kumimoji="1" lang="en-US" altLang="ja-JP" sz="2800" dirty="0">
              <a:latin typeface="ＭＳ ゴシック" panose="020B0609070205080204" pitchFamily="49" charset="-128"/>
              <a:ea typeface="ＭＳ ゴシック" panose="020B0609070205080204" pitchFamily="49" charset="-128"/>
            </a:endParaRPr>
          </a:p>
          <a:p>
            <a:pPr algn="l"/>
            <a:r>
              <a:rPr lang="ja-JP" altLang="en-US" sz="2800" dirty="0">
                <a:latin typeface="ＭＳ ゴシック" panose="020B0609070205080204" pitchFamily="49" charset="-128"/>
                <a:ea typeface="ＭＳ ゴシック" panose="020B0609070205080204" pitchFamily="49" charset="-128"/>
              </a:rPr>
              <a:t>　　　　　　　　　　　主査　髙橋　智子</a:t>
            </a:r>
            <a:endParaRPr lang="en-US" altLang="ja-JP" sz="2800" dirty="0">
              <a:latin typeface="ＭＳ ゴシック" panose="020B0609070205080204" pitchFamily="49" charset="-128"/>
              <a:ea typeface="ＭＳ ゴシック" panose="020B0609070205080204" pitchFamily="49" charset="-128"/>
            </a:endParaRPr>
          </a:p>
          <a:p>
            <a:pPr algn="r"/>
            <a:r>
              <a:rPr kumimoji="1" lang="ja-JP" altLang="en-US" sz="2200" dirty="0">
                <a:latin typeface="ＭＳ ゴシック" panose="020B0609070205080204" pitchFamily="49" charset="-128"/>
                <a:ea typeface="ＭＳ ゴシック" panose="020B0609070205080204" pitchFamily="49" charset="-128"/>
              </a:rPr>
              <a:t>（社会福祉士・専門相談員）</a:t>
            </a:r>
          </a:p>
        </p:txBody>
      </p:sp>
      <p:sp>
        <p:nvSpPr>
          <p:cNvPr id="2" name="スライド番号プレースホルダー 1"/>
          <p:cNvSpPr>
            <a:spLocks noGrp="1"/>
          </p:cNvSpPr>
          <p:nvPr>
            <p:ph type="sldNum" sz="quarter" idx="12"/>
          </p:nvPr>
        </p:nvSpPr>
        <p:spPr/>
        <p:txBody>
          <a:bodyPr/>
          <a:lstStyle/>
          <a:p>
            <a:pPr>
              <a:defRPr/>
            </a:pPr>
            <a:fld id="{6248DE1B-F238-422A-8B5A-791D5F301DA1}" type="slidenum">
              <a:rPr lang="ja-JP" altLang="en-US" smtClean="0"/>
              <a:pPr>
                <a:defRPr/>
              </a:pPr>
              <a:t>1</a:t>
            </a:fld>
            <a:endParaRPr lang="ja-JP" altLang="en-US"/>
          </a:p>
        </p:txBody>
      </p:sp>
    </p:spTree>
    <p:extLst>
      <p:ext uri="{BB962C8B-B14F-4D97-AF65-F5344CB8AC3E}">
        <p14:creationId xmlns:p14="http://schemas.microsoft.com/office/powerpoint/2010/main" val="142116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98674" y="993883"/>
            <a:ext cx="8352928"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4000" dirty="0">
                <a:solidFill>
                  <a:srgbClr val="0000FF"/>
                </a:solidFill>
              </a:rPr>
              <a:t>ワーク１－２．</a:t>
            </a:r>
            <a:endParaRPr lang="en-US" altLang="ja-JP" sz="4000" dirty="0">
              <a:solidFill>
                <a:srgbClr val="0000FF"/>
              </a:solidFill>
            </a:endParaRPr>
          </a:p>
          <a:p>
            <a:pPr fontAlgn="auto">
              <a:spcAft>
                <a:spcPts val="0"/>
              </a:spcAft>
            </a:pPr>
            <a:endParaRPr lang="en-US" altLang="ja-JP" sz="4000" dirty="0">
              <a:solidFill>
                <a:srgbClr val="0000FF"/>
              </a:solidFill>
            </a:endParaRPr>
          </a:p>
          <a:p>
            <a:pPr algn="ctr" fontAlgn="auto">
              <a:spcAft>
                <a:spcPts val="0"/>
              </a:spcAft>
            </a:pPr>
            <a:r>
              <a:rPr lang="ja-JP" altLang="en-US" sz="4000" dirty="0">
                <a:solidFill>
                  <a:srgbClr val="0000FF"/>
                </a:solidFill>
              </a:rPr>
              <a:t>通報受付後のワーク①</a:t>
            </a:r>
            <a:endParaRPr lang="en-US" altLang="ja-JP" sz="4000" dirty="0">
              <a:solidFill>
                <a:srgbClr val="0000FF"/>
              </a:solidFill>
            </a:endParaRPr>
          </a:p>
        </p:txBody>
      </p:sp>
      <p:sp>
        <p:nvSpPr>
          <p:cNvPr id="2" name="テキスト ボックス 1"/>
          <p:cNvSpPr txBox="1"/>
          <p:nvPr/>
        </p:nvSpPr>
        <p:spPr>
          <a:xfrm>
            <a:off x="755576" y="2996954"/>
            <a:ext cx="7639124" cy="954107"/>
          </a:xfrm>
          <a:prstGeom prst="rect">
            <a:avLst/>
          </a:prstGeom>
          <a:noFill/>
        </p:spPr>
        <p:txBody>
          <a:bodyPr wrap="square" rtlCol="0">
            <a:spAutoFit/>
          </a:bodyPr>
          <a:lstStyle/>
          <a:p>
            <a:r>
              <a:rPr lang="ja-JP" altLang="en-US" sz="2800" dirty="0"/>
              <a:t>ワークシート２　「事実情報の整理シート」（</a:t>
            </a:r>
            <a:r>
              <a:rPr lang="ja-JP" altLang="en-US" sz="2800" dirty="0" err="1"/>
              <a:t>ｐ</a:t>
            </a:r>
            <a:r>
              <a:rPr lang="en-US" altLang="ja-JP" sz="2800" dirty="0"/>
              <a:t>.3</a:t>
            </a:r>
            <a:r>
              <a:rPr lang="ja-JP" altLang="en-US" sz="2800" dirty="0"/>
              <a:t>）の右側を記入してみましょう。</a:t>
            </a:r>
          </a:p>
        </p:txBody>
      </p:sp>
      <p:sp>
        <p:nvSpPr>
          <p:cNvPr id="6" name="正方形/長方形 5"/>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10</a:t>
            </a:fld>
            <a:endParaRPr lang="ja-JP" altLang="en-US"/>
          </a:p>
        </p:txBody>
      </p:sp>
    </p:spTree>
    <p:extLst>
      <p:ext uri="{BB962C8B-B14F-4D97-AF65-F5344CB8AC3E}">
        <p14:creationId xmlns:p14="http://schemas.microsoft.com/office/powerpoint/2010/main" val="16926251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115618" y="120256"/>
            <a:ext cx="6595159" cy="4295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ワークシート２　「事実情報の整理シート」（</a:t>
            </a:r>
            <a:r>
              <a:rPr kumimoji="1" lang="en-US" altLang="ja-JP" b="1" dirty="0">
                <a:solidFill>
                  <a:schemeClr val="tx1"/>
                </a:solidFill>
              </a:rPr>
              <a:t>P.3</a:t>
            </a:r>
            <a:r>
              <a:rPr kumimoji="1" lang="ja-JP" altLang="en-US" b="1" dirty="0">
                <a:solidFill>
                  <a:schemeClr val="tx1"/>
                </a:solidFill>
              </a:rPr>
              <a:t>）　</a:t>
            </a:r>
          </a:p>
        </p:txBody>
      </p:sp>
      <p:pic>
        <p:nvPicPr>
          <p:cNvPr id="2" name="図 1"/>
          <p:cNvPicPr>
            <a:picLocks noChangeAspect="1"/>
          </p:cNvPicPr>
          <p:nvPr/>
        </p:nvPicPr>
        <p:blipFill>
          <a:blip r:embed="rId3"/>
          <a:stretch>
            <a:fillRect/>
          </a:stretch>
        </p:blipFill>
        <p:spPr>
          <a:xfrm>
            <a:off x="467544" y="571297"/>
            <a:ext cx="8352928" cy="5707984"/>
          </a:xfrm>
          <a:prstGeom prst="rect">
            <a:avLst/>
          </a:prstGeom>
        </p:spPr>
      </p:pic>
      <p:sp>
        <p:nvSpPr>
          <p:cNvPr id="3" name="角丸四角形 2"/>
          <p:cNvSpPr/>
          <p:nvPr/>
        </p:nvSpPr>
        <p:spPr>
          <a:xfrm>
            <a:off x="755578" y="1484784"/>
            <a:ext cx="3535555" cy="446449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＜高齢者虐待発生時に</a:t>
            </a:r>
            <a:endParaRPr lang="en-US" altLang="ja-JP" sz="2000" dirty="0">
              <a:solidFill>
                <a:schemeClr val="tx1"/>
              </a:solidFill>
            </a:endParaRPr>
          </a:p>
          <a:p>
            <a:r>
              <a:rPr lang="ja-JP" altLang="en-US" sz="2000" dirty="0">
                <a:solidFill>
                  <a:schemeClr val="tx1"/>
                </a:solidFill>
              </a:rPr>
              <a:t>　　　　　　みられるサイン＞</a:t>
            </a:r>
            <a:endParaRPr lang="en-US" altLang="ja-JP" sz="2000" dirty="0">
              <a:solidFill>
                <a:schemeClr val="tx1"/>
              </a:solidFill>
            </a:endParaRPr>
          </a:p>
          <a:p>
            <a:r>
              <a:rPr lang="ja-JP" altLang="en-US" sz="2000" dirty="0">
                <a:solidFill>
                  <a:schemeClr val="tx1"/>
                </a:solidFill>
              </a:rPr>
              <a:t>聴き取りの内容から把握したサインについて、該当する項目を〇で囲みます。（サインはすでに記入済です）</a:t>
            </a:r>
          </a:p>
        </p:txBody>
      </p:sp>
      <p:sp>
        <p:nvSpPr>
          <p:cNvPr id="12" name="角丸四角形 11"/>
          <p:cNvSpPr/>
          <p:nvPr/>
        </p:nvSpPr>
        <p:spPr>
          <a:xfrm>
            <a:off x="5004050" y="1412776"/>
            <a:ext cx="3513603" cy="453650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＜高齢者虐待の</a:t>
            </a:r>
            <a:endParaRPr lang="en-US" altLang="ja-JP" sz="2000" dirty="0">
              <a:solidFill>
                <a:schemeClr val="tx1"/>
              </a:solidFill>
            </a:endParaRPr>
          </a:p>
          <a:p>
            <a:r>
              <a:rPr lang="ja-JP" altLang="en-US" sz="2000" dirty="0">
                <a:solidFill>
                  <a:schemeClr val="tx1"/>
                </a:solidFill>
              </a:rPr>
              <a:t>　　　具体的な行為・状況＞</a:t>
            </a:r>
            <a:endParaRPr lang="en-US" altLang="ja-JP" sz="2000" dirty="0">
              <a:solidFill>
                <a:schemeClr val="tx1"/>
              </a:solidFill>
            </a:endParaRPr>
          </a:p>
          <a:p>
            <a:endParaRPr lang="en-US" altLang="ja-JP" sz="2000" dirty="0">
              <a:solidFill>
                <a:schemeClr val="tx1"/>
              </a:solidFill>
            </a:endParaRPr>
          </a:p>
          <a:p>
            <a:r>
              <a:rPr lang="ja-JP" altLang="en-US" sz="2000" dirty="0">
                <a:solidFill>
                  <a:schemeClr val="tx1"/>
                </a:solidFill>
              </a:rPr>
              <a:t>サインから考えられる具体的な行為や状況に☑します</a:t>
            </a:r>
            <a:r>
              <a:rPr lang="ja-JP" altLang="en-US" sz="2000">
                <a:solidFill>
                  <a:schemeClr val="tx1"/>
                </a:solidFill>
              </a:rPr>
              <a:t>（可能性で考えて</a:t>
            </a:r>
            <a:r>
              <a:rPr lang="ja-JP" altLang="en-US" sz="2000" dirty="0">
                <a:solidFill>
                  <a:schemeClr val="tx1"/>
                </a:solidFill>
              </a:rPr>
              <a:t>☑して</a:t>
            </a:r>
            <a:r>
              <a:rPr lang="en-US" altLang="ja-JP" sz="2000" dirty="0">
                <a:solidFill>
                  <a:schemeClr val="tx1"/>
                </a:solidFill>
              </a:rPr>
              <a:t>OK)</a:t>
            </a:r>
          </a:p>
          <a:p>
            <a:endParaRPr lang="en-US" altLang="ja-JP" sz="2000" dirty="0">
              <a:solidFill>
                <a:schemeClr val="tx1"/>
              </a:solidFill>
            </a:endParaRPr>
          </a:p>
          <a:p>
            <a:r>
              <a:rPr lang="ja-JP" altLang="en-US" sz="2000" dirty="0">
                <a:solidFill>
                  <a:schemeClr val="tx1"/>
                </a:solidFill>
              </a:rPr>
              <a:t>一番下の「根拠」欄の該当する番号に〇をつけます。</a:t>
            </a:r>
            <a:endParaRPr lang="en-US" altLang="ja-JP" sz="2000" dirty="0">
              <a:solidFill>
                <a:schemeClr val="tx1"/>
              </a:solidFill>
            </a:endParaRPr>
          </a:p>
          <a:p>
            <a:endParaRPr lang="en-US" altLang="ja-JP" sz="2000" dirty="0">
              <a:solidFill>
                <a:schemeClr val="tx1"/>
              </a:solidFill>
            </a:endParaRPr>
          </a:p>
          <a:p>
            <a:r>
              <a:rPr lang="en-US" altLang="ja-JP" sz="2000" dirty="0">
                <a:solidFill>
                  <a:srgbClr val="FF0000"/>
                </a:solidFill>
              </a:rPr>
              <a:t>※</a:t>
            </a:r>
            <a:r>
              <a:rPr lang="ja-JP" altLang="en-US" sz="2000" dirty="0">
                <a:solidFill>
                  <a:srgbClr val="FF0000"/>
                </a:solidFill>
              </a:rPr>
              <a:t>ワーク１－２はこちら側の記入のみ</a:t>
            </a:r>
          </a:p>
        </p:txBody>
      </p:sp>
      <p:sp>
        <p:nvSpPr>
          <p:cNvPr id="4" name="スライド番号プレースホルダー 3"/>
          <p:cNvSpPr>
            <a:spLocks noGrp="1"/>
          </p:cNvSpPr>
          <p:nvPr>
            <p:ph type="sldNum" sz="quarter" idx="12"/>
          </p:nvPr>
        </p:nvSpPr>
        <p:spPr/>
        <p:txBody>
          <a:bodyPr/>
          <a:lstStyle/>
          <a:p>
            <a:pPr>
              <a:defRPr/>
            </a:pPr>
            <a:fld id="{D6DA143D-0F19-473E-8E7F-3A366AF80F16}" type="slidenum">
              <a:rPr lang="ja-JP" altLang="en-US" smtClean="0"/>
              <a:pPr>
                <a:defRPr/>
              </a:pPr>
              <a:t>11</a:t>
            </a:fld>
            <a:endParaRPr lang="ja-JP" altLang="en-US"/>
          </a:p>
        </p:txBody>
      </p:sp>
    </p:spTree>
    <p:extLst>
      <p:ext uri="{BB962C8B-B14F-4D97-AF65-F5344CB8AC3E}">
        <p14:creationId xmlns:p14="http://schemas.microsoft.com/office/powerpoint/2010/main" val="16966714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49712" y="392167"/>
            <a:ext cx="8407846" cy="1325563"/>
          </a:xfrm>
        </p:spPr>
        <p:txBody>
          <a:bodyPr>
            <a:noAutofit/>
          </a:bodyPr>
          <a:lstStyle/>
          <a:p>
            <a:pPr>
              <a:lnSpc>
                <a:spcPct val="100000"/>
              </a:lnSpc>
            </a:pPr>
            <a:r>
              <a:rPr lang="ja-JP" altLang="en-US" sz="2800" dirty="0"/>
              <a:t>演習のワークシート「事実情報の整理シート」について</a:t>
            </a:r>
          </a:p>
        </p:txBody>
      </p:sp>
      <p:sp>
        <p:nvSpPr>
          <p:cNvPr id="4" name="コンテンツ プレースホルダー 3"/>
          <p:cNvSpPr>
            <a:spLocks noGrp="1"/>
          </p:cNvSpPr>
          <p:nvPr>
            <p:ph idx="1"/>
          </p:nvPr>
        </p:nvSpPr>
        <p:spPr>
          <a:xfrm>
            <a:off x="269159" y="1628800"/>
            <a:ext cx="8568952" cy="4447574"/>
          </a:xfrm>
        </p:spPr>
        <p:txBody>
          <a:bodyPr>
            <a:normAutofit/>
          </a:bodyPr>
          <a:lstStyle/>
          <a:p>
            <a:pPr marL="0" indent="0">
              <a:lnSpc>
                <a:spcPct val="100000"/>
              </a:lnSpc>
              <a:buNone/>
            </a:pPr>
            <a:r>
              <a:rPr lang="ja-JP" altLang="en-US" sz="2800" dirty="0"/>
              <a:t>　</a:t>
            </a:r>
            <a:endParaRPr lang="en-US" altLang="ja-JP" sz="2800" dirty="0"/>
          </a:p>
          <a:p>
            <a:pPr lvl="1">
              <a:lnSpc>
                <a:spcPct val="100000"/>
              </a:lnSpc>
              <a:buFont typeface="Wingdings" panose="05000000000000000000" pitchFamily="2" charset="2"/>
              <a:buChar char="l"/>
            </a:pPr>
            <a:r>
              <a:rPr lang="ja-JP" altLang="en-US" sz="2800" dirty="0"/>
              <a:t>「事実情報の整理シート」の左側の「サインの欄」は、</a:t>
            </a:r>
            <a:r>
              <a:rPr lang="ja-JP" altLang="en-US" sz="2800" dirty="0">
                <a:solidFill>
                  <a:srgbClr val="0000FF"/>
                </a:solidFill>
              </a:rPr>
              <a:t>聴き取ったり、目視したりして得た情報のサイン</a:t>
            </a:r>
            <a:r>
              <a:rPr lang="ja-JP" altLang="en-US" sz="2800" dirty="0"/>
              <a:t>をつけるもの（こちらは</a:t>
            </a:r>
            <a:r>
              <a:rPr lang="ja-JP" altLang="en-US" sz="2800" u="sng" dirty="0">
                <a:solidFill>
                  <a:schemeClr val="tx1"/>
                </a:solidFill>
              </a:rPr>
              <a:t>可能性では付けていません</a:t>
            </a:r>
            <a:r>
              <a:rPr lang="ja-JP" altLang="en-US" sz="2800" dirty="0"/>
              <a:t>）</a:t>
            </a:r>
            <a:endParaRPr lang="en-US" altLang="ja-JP" sz="2800" dirty="0"/>
          </a:p>
          <a:p>
            <a:pPr marL="201168" lvl="1" indent="0">
              <a:lnSpc>
                <a:spcPct val="100000"/>
              </a:lnSpc>
              <a:buNone/>
            </a:pPr>
            <a:endParaRPr lang="en-US" altLang="ja-JP" sz="2800" dirty="0"/>
          </a:p>
          <a:p>
            <a:pPr lvl="1">
              <a:lnSpc>
                <a:spcPct val="100000"/>
              </a:lnSpc>
              <a:buFont typeface="Wingdings" panose="05000000000000000000" pitchFamily="2" charset="2"/>
              <a:buChar char="l"/>
            </a:pPr>
            <a:r>
              <a:rPr lang="ja-JP" altLang="en-US" sz="2800" dirty="0"/>
              <a:t>右側の「具体的行為・状況」は</a:t>
            </a:r>
            <a:r>
              <a:rPr lang="ja-JP" altLang="en-US" sz="2800" dirty="0">
                <a:solidFill>
                  <a:srgbClr val="0000FF"/>
                </a:solidFill>
              </a:rPr>
              <a:t>可能性でつける時</a:t>
            </a:r>
            <a:r>
              <a:rPr lang="ja-JP" altLang="en-US" sz="2800" dirty="0"/>
              <a:t>と、</a:t>
            </a:r>
            <a:r>
              <a:rPr lang="ja-JP" altLang="en-US" sz="2800" dirty="0">
                <a:solidFill>
                  <a:srgbClr val="0000FF"/>
                </a:solidFill>
              </a:rPr>
              <a:t>確認してつける時</a:t>
            </a:r>
            <a:r>
              <a:rPr lang="ja-JP" altLang="en-US" sz="2800" dirty="0"/>
              <a:t>で分けて記入するものです。</a:t>
            </a:r>
            <a:endParaRPr lang="en-US" altLang="ja-JP" sz="2800" dirty="0"/>
          </a:p>
          <a:p>
            <a:pPr lvl="2">
              <a:lnSpc>
                <a:spcPct val="100000"/>
              </a:lnSpc>
              <a:buFont typeface="Wingdings" panose="05000000000000000000" pitchFamily="2" charset="2"/>
              <a:buChar char="l"/>
            </a:pPr>
            <a:r>
              <a:rPr lang="ja-JP" altLang="en-US" sz="2400" b="1" u="sng" dirty="0">
                <a:solidFill>
                  <a:srgbClr val="FF0000"/>
                </a:solidFill>
              </a:rPr>
              <a:t>記録用の帳票として使用する場合は、可能性でつけるときは☑、実際に確認した時は■にする等、記入の方法を決めてください。</a:t>
            </a:r>
            <a:endParaRPr lang="en-US" altLang="ja-JP" sz="2400" b="1" u="sng"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solidFill>
                  <a:schemeClr val="bg1"/>
                </a:solidFill>
              </a:rPr>
              <a:pPr>
                <a:defRPr/>
              </a:pPr>
              <a:t>12</a:t>
            </a:fld>
            <a:endParaRPr lang="ja-JP" altLang="en-US">
              <a:solidFill>
                <a:schemeClr val="bg1"/>
              </a:solidFill>
            </a:endParaRPr>
          </a:p>
        </p:txBody>
      </p:sp>
    </p:spTree>
    <p:extLst>
      <p:ext uri="{BB962C8B-B14F-4D97-AF65-F5344CB8AC3E}">
        <p14:creationId xmlns:p14="http://schemas.microsoft.com/office/powerpoint/2010/main" val="312403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362670" y="980730"/>
            <a:ext cx="8424936"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4000" dirty="0">
                <a:solidFill>
                  <a:srgbClr val="0000FF"/>
                </a:solidFill>
              </a:rPr>
              <a:t>ワーク１－２．</a:t>
            </a:r>
            <a:endParaRPr lang="en-US" altLang="ja-JP" sz="4000" dirty="0">
              <a:solidFill>
                <a:srgbClr val="0000FF"/>
              </a:solidFill>
            </a:endParaRPr>
          </a:p>
          <a:p>
            <a:pPr fontAlgn="auto">
              <a:spcAft>
                <a:spcPts val="0"/>
              </a:spcAft>
            </a:pPr>
            <a:endParaRPr lang="en-US" altLang="ja-JP" sz="4000" dirty="0">
              <a:solidFill>
                <a:srgbClr val="0000FF"/>
              </a:solidFill>
            </a:endParaRPr>
          </a:p>
          <a:p>
            <a:pPr algn="ctr" fontAlgn="auto">
              <a:spcAft>
                <a:spcPts val="0"/>
              </a:spcAft>
            </a:pPr>
            <a:r>
              <a:rPr lang="ja-JP" altLang="en-US" sz="4000" dirty="0">
                <a:solidFill>
                  <a:srgbClr val="0000FF"/>
                </a:solidFill>
              </a:rPr>
              <a:t>通報受付後のワーク②</a:t>
            </a:r>
            <a:endParaRPr lang="en-US" altLang="ja-JP" sz="4000" dirty="0">
              <a:solidFill>
                <a:srgbClr val="0000FF"/>
              </a:solidFill>
            </a:endParaRPr>
          </a:p>
        </p:txBody>
      </p:sp>
      <p:sp>
        <p:nvSpPr>
          <p:cNvPr id="2" name="テキスト ボックス 1"/>
          <p:cNvSpPr txBox="1"/>
          <p:nvPr/>
        </p:nvSpPr>
        <p:spPr>
          <a:xfrm>
            <a:off x="755576" y="2996952"/>
            <a:ext cx="7639124" cy="1815882"/>
          </a:xfrm>
          <a:prstGeom prst="rect">
            <a:avLst/>
          </a:prstGeom>
          <a:noFill/>
        </p:spPr>
        <p:txBody>
          <a:bodyPr wrap="square" rtlCol="0">
            <a:spAutoFit/>
          </a:bodyPr>
          <a:lstStyle/>
          <a:p>
            <a:r>
              <a:rPr lang="ja-JP" altLang="en-US" sz="2800" dirty="0"/>
              <a:t>次に、</a:t>
            </a:r>
            <a:endParaRPr lang="en-US" altLang="ja-JP" sz="2800" dirty="0"/>
          </a:p>
          <a:p>
            <a:r>
              <a:rPr lang="ja-JP" altLang="en-US" sz="2800" dirty="0"/>
              <a:t>ワークシート３　「高齢者虐待対応における緊急保護・緊急対応が必要な状況例」（</a:t>
            </a:r>
            <a:r>
              <a:rPr lang="ja-JP" altLang="en-US" sz="2800" dirty="0" err="1"/>
              <a:t>ｐ</a:t>
            </a:r>
            <a:r>
              <a:rPr lang="en-US" altLang="ja-JP" sz="2800" dirty="0"/>
              <a:t>.5</a:t>
            </a:r>
            <a:r>
              <a:rPr lang="ja-JP" altLang="en-US" sz="2800" dirty="0"/>
              <a:t>）を記入してみましょう。</a:t>
            </a:r>
          </a:p>
        </p:txBody>
      </p:sp>
      <p:sp>
        <p:nvSpPr>
          <p:cNvPr id="6" name="正方形/長方形 5"/>
          <p:cNvSpPr/>
          <p:nvPr/>
        </p:nvSpPr>
        <p:spPr>
          <a:xfrm>
            <a:off x="771853" y="3445807"/>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13</a:t>
            </a:fld>
            <a:endParaRPr lang="ja-JP" altLang="en-US"/>
          </a:p>
        </p:txBody>
      </p:sp>
    </p:spTree>
    <p:extLst>
      <p:ext uri="{BB962C8B-B14F-4D97-AF65-F5344CB8AC3E}">
        <p14:creationId xmlns:p14="http://schemas.microsoft.com/office/powerpoint/2010/main" val="718140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923928" y="0"/>
            <a:ext cx="4752528" cy="6711051"/>
          </a:xfrm>
          <a:prstGeom prst="rect">
            <a:avLst/>
          </a:prstGeom>
        </p:spPr>
      </p:pic>
      <p:sp>
        <p:nvSpPr>
          <p:cNvPr id="25" name="角丸四角形 24"/>
          <p:cNvSpPr/>
          <p:nvPr/>
        </p:nvSpPr>
        <p:spPr>
          <a:xfrm>
            <a:off x="408560" y="480294"/>
            <a:ext cx="3251428" cy="1580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ワークシート３「高齢者</a:t>
            </a:r>
            <a:r>
              <a:rPr lang="ja-JP" altLang="en-US" b="1" dirty="0">
                <a:solidFill>
                  <a:schemeClr val="tx1"/>
                </a:solidFill>
              </a:rPr>
              <a:t>虐待対応における緊急保護・緊急対応が必要な状況例」（</a:t>
            </a:r>
            <a:r>
              <a:rPr lang="en-US" altLang="ja-JP" b="1" dirty="0">
                <a:solidFill>
                  <a:schemeClr val="tx1"/>
                </a:solidFill>
              </a:rPr>
              <a:t>P.5)</a:t>
            </a:r>
            <a:endParaRPr kumimoji="1" lang="ja-JP" altLang="en-US" b="1" dirty="0">
              <a:solidFill>
                <a:schemeClr val="tx1"/>
              </a:solidFill>
            </a:endParaRPr>
          </a:p>
        </p:txBody>
      </p:sp>
      <p:sp>
        <p:nvSpPr>
          <p:cNvPr id="12" name="角丸四角形 11"/>
          <p:cNvSpPr/>
          <p:nvPr/>
        </p:nvSpPr>
        <p:spPr>
          <a:xfrm>
            <a:off x="4975441" y="1388731"/>
            <a:ext cx="2980937" cy="453650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①右側の状況の欄に☑がついたら、左側へ</a:t>
            </a:r>
          </a:p>
        </p:txBody>
      </p:sp>
      <p:sp>
        <p:nvSpPr>
          <p:cNvPr id="6" name="角丸四角形吹き出し 5"/>
          <p:cNvSpPr/>
          <p:nvPr/>
        </p:nvSpPr>
        <p:spPr>
          <a:xfrm>
            <a:off x="408560" y="3609927"/>
            <a:ext cx="2230201" cy="1259235"/>
          </a:xfrm>
          <a:prstGeom prst="wedgeRoundRectCallout">
            <a:avLst>
              <a:gd name="adj1" fmla="val 116752"/>
              <a:gd name="adj2" fmla="val -66793"/>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②左側の欄に〇等を記入する</a:t>
            </a:r>
          </a:p>
        </p:txBody>
      </p:sp>
      <p:sp>
        <p:nvSpPr>
          <p:cNvPr id="7" name="角丸四角形 6"/>
          <p:cNvSpPr/>
          <p:nvPr/>
        </p:nvSpPr>
        <p:spPr>
          <a:xfrm>
            <a:off x="3995936" y="764704"/>
            <a:ext cx="288032" cy="561662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矢印 7"/>
          <p:cNvSpPr/>
          <p:nvPr/>
        </p:nvSpPr>
        <p:spPr>
          <a:xfrm>
            <a:off x="4305670" y="2996954"/>
            <a:ext cx="669771" cy="403197"/>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14</a:t>
            </a:fld>
            <a:endParaRPr lang="ja-JP" altLang="en-US"/>
          </a:p>
        </p:txBody>
      </p:sp>
    </p:spTree>
    <p:extLst>
      <p:ext uri="{BB962C8B-B14F-4D97-AF65-F5344CB8AC3E}">
        <p14:creationId xmlns:p14="http://schemas.microsoft.com/office/powerpoint/2010/main" val="13755919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800100" y="332656"/>
            <a:ext cx="7543800" cy="1008112"/>
          </a:xfrm>
        </p:spPr>
        <p:txBody>
          <a:bodyPr>
            <a:noAutofit/>
          </a:bodyPr>
          <a:lstStyle/>
          <a:p>
            <a:pPr>
              <a:lnSpc>
                <a:spcPct val="100000"/>
              </a:lnSpc>
            </a:pPr>
            <a:r>
              <a:rPr lang="en-US" altLang="ja-JP" sz="3200" dirty="0"/>
              <a:t/>
            </a:r>
            <a:br>
              <a:rPr lang="en-US" altLang="ja-JP" sz="3200" dirty="0"/>
            </a:br>
            <a:r>
              <a:rPr lang="en-US" altLang="ja-JP" sz="3200" dirty="0"/>
              <a:t>【</a:t>
            </a:r>
            <a:r>
              <a:rPr lang="ja-JP" altLang="en-US" sz="3200" dirty="0"/>
              <a:t>演習のワークシート活用時の注意点</a:t>
            </a:r>
            <a:r>
              <a:rPr lang="en-US" altLang="ja-JP" sz="3200" dirty="0"/>
              <a:t>】</a:t>
            </a:r>
            <a:br>
              <a:rPr lang="en-US" altLang="ja-JP" sz="3200" dirty="0"/>
            </a:br>
            <a:r>
              <a:rPr lang="ja-JP" altLang="en-US" sz="3200" dirty="0"/>
              <a:t>「高齢者虐待対応における緊急保護・緊急対応が必要な状況例」について</a:t>
            </a:r>
          </a:p>
        </p:txBody>
      </p:sp>
      <p:sp>
        <p:nvSpPr>
          <p:cNvPr id="4" name="コンテンツ プレースホルダー 3"/>
          <p:cNvSpPr>
            <a:spLocks noGrp="1"/>
          </p:cNvSpPr>
          <p:nvPr>
            <p:ph idx="4294967295"/>
          </p:nvPr>
        </p:nvSpPr>
        <p:spPr>
          <a:xfrm>
            <a:off x="395536" y="1722437"/>
            <a:ext cx="8352927" cy="5079449"/>
          </a:xfrm>
        </p:spPr>
        <p:txBody>
          <a:bodyPr>
            <a:normAutofit/>
          </a:bodyPr>
          <a:lstStyle/>
          <a:p>
            <a:pPr marL="0" indent="0">
              <a:lnSpc>
                <a:spcPct val="100000"/>
              </a:lnSpc>
              <a:buNone/>
            </a:pPr>
            <a:r>
              <a:rPr lang="ja-JP" altLang="en-US" sz="2800" dirty="0"/>
              <a:t>　</a:t>
            </a:r>
            <a:endParaRPr lang="en-US" altLang="ja-JP" sz="2800" dirty="0"/>
          </a:p>
          <a:p>
            <a:pPr lvl="1">
              <a:lnSpc>
                <a:spcPct val="100000"/>
              </a:lnSpc>
              <a:buFont typeface="Wingdings" panose="05000000000000000000" pitchFamily="2" charset="2"/>
              <a:buChar char="l"/>
            </a:pPr>
            <a:r>
              <a:rPr lang="ja-JP" altLang="en-US" dirty="0"/>
              <a:t>「緊急性の高い状況例」も、</a:t>
            </a:r>
            <a:endParaRPr lang="en-US" altLang="ja-JP" dirty="0"/>
          </a:p>
          <a:p>
            <a:pPr marL="201168" lvl="1" indent="0">
              <a:lnSpc>
                <a:spcPct val="100000"/>
              </a:lnSpc>
              <a:buNone/>
            </a:pPr>
            <a:r>
              <a:rPr lang="ja-JP" altLang="en-US" b="1" u="sng" dirty="0">
                <a:solidFill>
                  <a:srgbClr val="FF0000"/>
                </a:solidFill>
              </a:rPr>
              <a:t>聴き取りだけの可能性でつけるときは☑⇒△、</a:t>
            </a:r>
            <a:endParaRPr lang="en-US" altLang="ja-JP" b="1" u="sng" dirty="0">
              <a:solidFill>
                <a:srgbClr val="FF0000"/>
              </a:solidFill>
            </a:endParaRPr>
          </a:p>
          <a:p>
            <a:pPr marL="201168" lvl="1" indent="0">
              <a:lnSpc>
                <a:spcPct val="100000"/>
              </a:lnSpc>
              <a:buNone/>
            </a:pPr>
            <a:r>
              <a:rPr lang="ja-JP" altLang="en-US" b="1" u="sng" dirty="0">
                <a:solidFill>
                  <a:srgbClr val="FF0000"/>
                </a:solidFill>
              </a:rPr>
              <a:t>確認できている事実でつけるときは■⇒〇にする等、工夫してください。</a:t>
            </a:r>
            <a:endParaRPr lang="en-US" altLang="ja-JP" b="1" u="sng" dirty="0">
              <a:solidFill>
                <a:srgbClr val="FF0000"/>
              </a:solidFill>
            </a:endParaRPr>
          </a:p>
          <a:p>
            <a:pPr marL="201168" lvl="1" indent="0">
              <a:lnSpc>
                <a:spcPct val="100000"/>
              </a:lnSpc>
              <a:buNone/>
            </a:pPr>
            <a:endParaRPr lang="en-US" altLang="ja-JP" b="1" u="sng" dirty="0">
              <a:solidFill>
                <a:srgbClr val="FF0000"/>
              </a:solidFill>
            </a:endParaRPr>
          </a:p>
          <a:p>
            <a:pPr marL="450850" lvl="1" indent="-250825">
              <a:lnSpc>
                <a:spcPct val="100000"/>
              </a:lnSpc>
              <a:buNone/>
            </a:pPr>
            <a:r>
              <a:rPr lang="en-US" altLang="ja-JP" b="1" dirty="0">
                <a:solidFill>
                  <a:srgbClr val="0000FF"/>
                </a:solidFill>
              </a:rPr>
              <a:t>※</a:t>
            </a:r>
            <a:r>
              <a:rPr lang="ja-JP" altLang="en-US" b="1" u="sng" dirty="0">
                <a:solidFill>
                  <a:srgbClr val="0000FF"/>
                </a:solidFill>
              </a:rPr>
              <a:t>「確認できている事実」と「可能性・推測」の書き分けが出来ていないと、残念な記録になってしまいます。くれぐれもご注意ください。</a:t>
            </a:r>
            <a:endParaRPr lang="ja-JP" altLang="en-US" dirty="0"/>
          </a:p>
        </p:txBody>
      </p:sp>
      <p:sp>
        <p:nvSpPr>
          <p:cNvPr id="2" name="スライド番号プレースホルダー 1"/>
          <p:cNvSpPr>
            <a:spLocks noGrp="1"/>
          </p:cNvSpPr>
          <p:nvPr>
            <p:ph type="sldNum" sz="quarter" idx="4294967295"/>
          </p:nvPr>
        </p:nvSpPr>
        <p:spPr>
          <a:xfrm>
            <a:off x="8323704" y="6436761"/>
            <a:ext cx="2057400" cy="365125"/>
          </a:xfrm>
          <a:prstGeom prst="rect">
            <a:avLst/>
          </a:prstGeom>
        </p:spPr>
        <p:txBody>
          <a:bodyPr/>
          <a:lstStyle/>
          <a:p>
            <a:pPr>
              <a:defRPr/>
            </a:pPr>
            <a:fld id="{D6DA143D-0F19-473E-8E7F-3A366AF80F16}" type="slidenum">
              <a:rPr lang="ja-JP" altLang="en-US" sz="1400" smtClean="0"/>
              <a:pPr>
                <a:defRPr/>
              </a:pPr>
              <a:t>15</a:t>
            </a:fld>
            <a:endParaRPr lang="ja-JP" altLang="en-US" sz="1400"/>
          </a:p>
        </p:txBody>
      </p:sp>
    </p:spTree>
    <p:extLst>
      <p:ext uri="{BB962C8B-B14F-4D97-AF65-F5344CB8AC3E}">
        <p14:creationId xmlns:p14="http://schemas.microsoft.com/office/powerpoint/2010/main" val="21114232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000" dirty="0"/>
              <a:t>相談・通報の受付のポイント</a:t>
            </a:r>
          </a:p>
        </p:txBody>
      </p:sp>
      <p:sp>
        <p:nvSpPr>
          <p:cNvPr id="7" name="コンテンツ プレースホルダー 6"/>
          <p:cNvSpPr>
            <a:spLocks noGrp="1"/>
          </p:cNvSpPr>
          <p:nvPr>
            <p:ph idx="1"/>
          </p:nvPr>
        </p:nvSpPr>
        <p:spPr>
          <a:xfrm>
            <a:off x="628650" y="1556792"/>
            <a:ext cx="7886700" cy="4620171"/>
          </a:xfrm>
        </p:spPr>
        <p:txBody>
          <a:bodyPr>
            <a:normAutofit fontScale="85000" lnSpcReduction="20000"/>
          </a:bodyPr>
          <a:lstStyle/>
          <a:p>
            <a:pPr>
              <a:lnSpc>
                <a:spcPct val="110000"/>
              </a:lnSpc>
              <a:buFont typeface="Wingdings" panose="05000000000000000000" pitchFamily="2" charset="2"/>
              <a:buChar char="n"/>
            </a:pPr>
            <a:r>
              <a:rPr lang="ja-JP" altLang="en-US" sz="2400" u="sng" dirty="0">
                <a:solidFill>
                  <a:srgbClr val="FF0000"/>
                </a:solidFill>
              </a:rPr>
              <a:t>通報時に証拠や根拠がそろっていなかったとしても、通報として受け付ける</a:t>
            </a:r>
            <a:endParaRPr lang="en-US" altLang="ja-JP" sz="2400" u="sng" dirty="0">
              <a:solidFill>
                <a:srgbClr val="FF0000"/>
              </a:solidFill>
            </a:endParaRPr>
          </a:p>
          <a:p>
            <a:pPr lvl="1">
              <a:lnSpc>
                <a:spcPct val="110000"/>
              </a:lnSpc>
              <a:buFont typeface="Wingdings" panose="05000000000000000000" pitchFamily="2" charset="2"/>
              <a:buChar char="n"/>
            </a:pPr>
            <a:r>
              <a:rPr lang="ja-JP" altLang="en-US" sz="2000" u="sng" dirty="0"/>
              <a:t>匿名による通報</a:t>
            </a:r>
            <a:r>
              <a:rPr lang="ja-JP" altLang="en-US" sz="2000" dirty="0"/>
              <a:t>も通報内容を正確に聴く必要がある</a:t>
            </a:r>
            <a:endParaRPr lang="en-US" altLang="ja-JP" sz="2000" dirty="0"/>
          </a:p>
          <a:p>
            <a:pPr marL="0" indent="0">
              <a:lnSpc>
                <a:spcPct val="110000"/>
              </a:lnSpc>
              <a:buNone/>
            </a:pPr>
            <a:endParaRPr lang="en-US" altLang="ja-JP" sz="2400" u="sng" dirty="0">
              <a:solidFill>
                <a:srgbClr val="FF0000"/>
              </a:solidFill>
            </a:endParaRPr>
          </a:p>
          <a:p>
            <a:pPr>
              <a:buFont typeface="Wingdings" panose="05000000000000000000" pitchFamily="2" charset="2"/>
              <a:buChar char="n"/>
            </a:pPr>
            <a:r>
              <a:rPr kumimoji="1" lang="ja-JP" altLang="en-US" sz="2400" dirty="0"/>
              <a:t>「通報の不受理」という考え方は、法的に存在しない</a:t>
            </a:r>
            <a:endParaRPr kumimoji="1" lang="en-US" altLang="ja-JP" sz="2400" dirty="0"/>
          </a:p>
          <a:p>
            <a:pPr marL="457200" lvl="1" indent="0">
              <a:buNone/>
            </a:pPr>
            <a:endParaRPr kumimoji="1" lang="en-US" altLang="ja-JP" sz="2000" dirty="0"/>
          </a:p>
          <a:p>
            <a:pPr eaLnBrk="1">
              <a:lnSpc>
                <a:spcPct val="110000"/>
              </a:lnSpc>
              <a:buFont typeface="Wingdings" panose="05000000000000000000" pitchFamily="2" charset="2"/>
              <a:buChar char="n"/>
            </a:pPr>
            <a:r>
              <a:rPr kumimoji="1" lang="ja-JP" altLang="en-US" sz="2400" dirty="0"/>
              <a:t>相談者が「虐待」と言わなかったとしても、</a:t>
            </a:r>
            <a:r>
              <a:rPr kumimoji="1" lang="ja-JP" altLang="en-US" sz="2400" u="sng" dirty="0">
                <a:solidFill>
                  <a:srgbClr val="FF0000"/>
                </a:solidFill>
              </a:rPr>
              <a:t>受付担当者が「虐待があるかもしれない」「不適切な状況があるかもしれない」と感じた場合には、通報として受け付ける</a:t>
            </a:r>
            <a:endParaRPr kumimoji="1" lang="en-US" altLang="ja-JP" sz="2400" u="sng" dirty="0">
              <a:solidFill>
                <a:srgbClr val="FF0000"/>
              </a:solidFill>
            </a:endParaRPr>
          </a:p>
          <a:p>
            <a:pPr lvl="1" eaLnBrk="1">
              <a:lnSpc>
                <a:spcPct val="120000"/>
              </a:lnSpc>
              <a:buFont typeface="Arial" panose="020B0604020202020204" pitchFamily="34" charset="0"/>
              <a:buChar char="•"/>
            </a:pPr>
            <a:r>
              <a:rPr kumimoji="1" lang="ja-JP" altLang="en-US" sz="2000" dirty="0"/>
              <a:t>区市町村・包括全職員が通報受付担当者となる可能性があり、「発見の目」を共有しておくことが必要</a:t>
            </a:r>
            <a:endParaRPr kumimoji="1" lang="en-US" altLang="ja-JP" sz="2000" dirty="0"/>
          </a:p>
          <a:p>
            <a:pPr eaLnBrk="1">
              <a:lnSpc>
                <a:spcPct val="110000"/>
              </a:lnSpc>
              <a:buFont typeface="Wingdings" panose="05000000000000000000" pitchFamily="2" charset="2"/>
              <a:buChar char="n"/>
            </a:pPr>
            <a:r>
              <a:rPr lang="ja-JP" altLang="en-US" sz="2400" dirty="0"/>
              <a:t>たと</a:t>
            </a:r>
            <a:r>
              <a:rPr kumimoji="1" lang="ja-JP" altLang="en-US" sz="2400" dirty="0"/>
              <a:t>え親族間の争いがあると感じたとしても、</a:t>
            </a:r>
            <a:r>
              <a:rPr kumimoji="1" lang="ja-JP" altLang="en-US" sz="2400" u="sng" dirty="0">
                <a:solidFill>
                  <a:srgbClr val="FF0000"/>
                </a:solidFill>
              </a:rPr>
              <a:t>「虐待がある」と通報者が主張する場合には、</a:t>
            </a:r>
            <a:r>
              <a:rPr lang="ja-JP" altLang="en-US" sz="2400" u="sng" dirty="0">
                <a:solidFill>
                  <a:srgbClr val="FF0000"/>
                </a:solidFill>
              </a:rPr>
              <a:t>高齢者</a:t>
            </a:r>
            <a:r>
              <a:rPr kumimoji="1" lang="ja-JP" altLang="en-US" sz="2400" u="sng" dirty="0">
                <a:solidFill>
                  <a:srgbClr val="FF0000"/>
                </a:solidFill>
              </a:rPr>
              <a:t>虐待の通報として受付け</a:t>
            </a:r>
            <a:r>
              <a:rPr kumimoji="1" lang="ja-JP" altLang="en-US" sz="2400" dirty="0"/>
              <a:t>、丁寧に事実確認をして虐待の有無の判断を行う</a:t>
            </a:r>
          </a:p>
        </p:txBody>
      </p:sp>
      <p:sp>
        <p:nvSpPr>
          <p:cNvPr id="3" name="スライド番号プレースホルダー 2">
            <a:extLst>
              <a:ext uri="{FF2B5EF4-FFF2-40B4-BE49-F238E27FC236}">
                <a16:creationId xmlns:a16="http://schemas.microsoft.com/office/drawing/2014/main" id="{EDDABF8A-E5C1-40F7-860C-7E35F5E261FF}"/>
              </a:ext>
            </a:extLst>
          </p:cNvPr>
          <p:cNvSpPr>
            <a:spLocks noGrp="1"/>
          </p:cNvSpPr>
          <p:nvPr>
            <p:ph type="sldNum" sz="quarter" idx="12"/>
          </p:nvPr>
        </p:nvSpPr>
        <p:spPr>
          <a:xfrm>
            <a:off x="6876256" y="6492874"/>
            <a:ext cx="2057400" cy="365125"/>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B138FA-8659-4165-8B77-44461445A368}" type="slidenum">
              <a:rPr kumimoji="1" lang="ja-JP" altLang="en-US"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605E5A9D-F93B-9966-DE35-ECE07E4EC634}"/>
              </a:ext>
            </a:extLst>
          </p:cNvPr>
          <p:cNvSpPr/>
          <p:nvPr/>
        </p:nvSpPr>
        <p:spPr>
          <a:xfrm>
            <a:off x="2250654" y="2204864"/>
            <a:ext cx="6264696"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厚生労働省マニュアル（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R5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 ｐ</a:t>
            </a:r>
            <a:r>
              <a:rPr lang="en-US" altLang="ja-JP" sz="1200" dirty="0">
                <a:solidFill>
                  <a:prstClr val="black"/>
                </a:solidFill>
                <a:latin typeface="ＭＳ Ｐゴシック" panose="020B0600070205080204" pitchFamily="50" charset="-128"/>
                <a:ea typeface="ＭＳ Ｐゴシック" charset="-128"/>
              </a:rPr>
              <a:t>52</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p>
        </p:txBody>
      </p:sp>
    </p:spTree>
    <p:extLst>
      <p:ext uri="{BB962C8B-B14F-4D97-AF65-F5344CB8AC3E}">
        <p14:creationId xmlns:p14="http://schemas.microsoft.com/office/powerpoint/2010/main" val="265900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03290" y="1769286"/>
            <a:ext cx="7543801" cy="4692162"/>
          </a:xfrm>
        </p:spPr>
        <p:txBody>
          <a:bodyPr>
            <a:normAutofit/>
          </a:bodyPr>
          <a:lstStyle/>
          <a:p>
            <a:pPr>
              <a:buFont typeface="Wingdings" panose="05000000000000000000" pitchFamily="2" charset="2"/>
              <a:buChar char="l"/>
            </a:pPr>
            <a:r>
              <a:rPr lang="ja-JP" altLang="en-US" sz="2400" dirty="0">
                <a:solidFill>
                  <a:schemeClr val="tx1"/>
                </a:solidFill>
              </a:rPr>
              <a:t>日常の相談の中で、「虐待かもしれない」「不適切なケアの状況があるかもしれない」と感じたら「虐待」という言葉が出なかったとしても、（おそれも含め）虐待の</a:t>
            </a:r>
            <a:r>
              <a:rPr lang="ja-JP" altLang="en-US" sz="2400" b="1" u="sng" dirty="0">
                <a:solidFill>
                  <a:schemeClr val="tx1"/>
                </a:solidFill>
              </a:rPr>
              <a:t>「</a:t>
            </a:r>
            <a:r>
              <a:rPr lang="ja-JP" altLang="en-US" sz="2400" b="1" u="sng" dirty="0">
                <a:solidFill>
                  <a:srgbClr val="FF0000"/>
                </a:solidFill>
              </a:rPr>
              <a:t>通報</a:t>
            </a:r>
            <a:r>
              <a:rPr lang="ja-JP" altLang="en-US" sz="2400" b="1" u="sng" dirty="0">
                <a:solidFill>
                  <a:schemeClr val="tx1"/>
                </a:solidFill>
              </a:rPr>
              <a:t>」</a:t>
            </a:r>
            <a:r>
              <a:rPr lang="ja-JP" altLang="en-US" sz="2400" dirty="0">
                <a:solidFill>
                  <a:schemeClr val="tx1"/>
                </a:solidFill>
              </a:rPr>
              <a:t>としてとらえ、</a:t>
            </a:r>
            <a:r>
              <a:rPr lang="ja-JP" altLang="en-US" sz="2400" b="1" u="sng" dirty="0">
                <a:solidFill>
                  <a:srgbClr val="FF0000"/>
                </a:solidFill>
              </a:rPr>
              <a:t>必要事項</a:t>
            </a:r>
            <a:r>
              <a:rPr lang="ja-JP" altLang="en-US" sz="2400" dirty="0">
                <a:solidFill>
                  <a:srgbClr val="FF0000"/>
                </a:solidFill>
              </a:rPr>
              <a:t>を聴き取る</a:t>
            </a:r>
            <a:r>
              <a:rPr lang="ja-JP" altLang="en-US" sz="2400" dirty="0">
                <a:solidFill>
                  <a:schemeClr val="tx1"/>
                </a:solidFill>
              </a:rPr>
              <a:t>ことが大切。</a:t>
            </a:r>
            <a:endParaRPr lang="en-US" altLang="ja-JP" sz="2400" dirty="0">
              <a:solidFill>
                <a:schemeClr val="tx1"/>
              </a:solidFill>
            </a:endParaRPr>
          </a:p>
          <a:p>
            <a:pPr marL="0" indent="0">
              <a:spcBef>
                <a:spcPts val="600"/>
              </a:spcBef>
              <a:buNone/>
            </a:pPr>
            <a:r>
              <a:rPr lang="en-US" altLang="ja-JP" sz="1900" dirty="0">
                <a:solidFill>
                  <a:schemeClr val="tx1"/>
                </a:solidFill>
              </a:rPr>
              <a:t>※</a:t>
            </a:r>
            <a:r>
              <a:rPr lang="ja-JP" altLang="en-US" sz="1900" dirty="0">
                <a:solidFill>
                  <a:schemeClr val="tx1"/>
                </a:solidFill>
              </a:rPr>
              <a:t>（虐待の）芽の小さいうちに気づくことが重要</a:t>
            </a:r>
            <a:endParaRPr lang="en-US" altLang="ja-JP" sz="2400" dirty="0">
              <a:solidFill>
                <a:schemeClr val="tx1"/>
              </a:solidFill>
            </a:endParaRPr>
          </a:p>
          <a:p>
            <a:pPr>
              <a:buFont typeface="Wingdings" panose="05000000000000000000" pitchFamily="2" charset="2"/>
              <a:buChar char="l"/>
            </a:pPr>
            <a:r>
              <a:rPr lang="ja-JP" altLang="en-US" sz="2400" dirty="0">
                <a:solidFill>
                  <a:schemeClr val="tx1"/>
                </a:solidFill>
              </a:rPr>
              <a:t>特にケアマネジャーからの「困難事例」の相談は注意が必要。</a:t>
            </a:r>
            <a:endParaRPr lang="en-US" altLang="ja-JP" sz="2400" dirty="0">
              <a:solidFill>
                <a:schemeClr val="tx1"/>
              </a:solidFill>
            </a:endParaRPr>
          </a:p>
          <a:p>
            <a:pPr marL="0" indent="0">
              <a:buNone/>
            </a:pPr>
            <a:endParaRPr lang="en-US" altLang="ja-JP" sz="2400" dirty="0">
              <a:solidFill>
                <a:schemeClr val="tx1"/>
              </a:solidFill>
            </a:endParaRPr>
          </a:p>
          <a:p>
            <a:pPr marL="0" indent="0">
              <a:buNone/>
            </a:pPr>
            <a:r>
              <a:rPr lang="ja-JP" altLang="en-US" sz="2400" dirty="0">
                <a:solidFill>
                  <a:schemeClr val="tx1"/>
                </a:solidFill>
              </a:rPr>
              <a:t>　地域包括支援センター、行政担当職員など通報窓口に立つ</a:t>
            </a:r>
            <a:r>
              <a:rPr lang="ja-JP" altLang="en-US" sz="2400" u="sng" dirty="0">
                <a:solidFill>
                  <a:schemeClr val="tx1"/>
                </a:solidFill>
              </a:rPr>
              <a:t>職員全員が高齢者虐待対応に関する知識を持つ</a:t>
            </a:r>
            <a:r>
              <a:rPr lang="ja-JP" altLang="en-US" sz="2400" dirty="0">
                <a:solidFill>
                  <a:schemeClr val="tx1"/>
                </a:solidFill>
              </a:rPr>
              <a:t>ことが求められる。</a:t>
            </a:r>
            <a:endParaRPr lang="en-US" altLang="ja-JP" sz="2400" dirty="0">
              <a:solidFill>
                <a:schemeClr val="tx1"/>
              </a:solidFill>
            </a:endParaRPr>
          </a:p>
          <a:p>
            <a:pPr marL="0" indent="0">
              <a:spcBef>
                <a:spcPts val="0"/>
              </a:spcBef>
              <a:buNone/>
            </a:pPr>
            <a:r>
              <a:rPr lang="en-US" altLang="ja-JP" sz="1900" dirty="0">
                <a:solidFill>
                  <a:schemeClr val="tx1"/>
                </a:solidFill>
              </a:rPr>
              <a:t>※</a:t>
            </a:r>
            <a:r>
              <a:rPr lang="ja-JP" altLang="en-US" sz="1900" dirty="0">
                <a:solidFill>
                  <a:schemeClr val="tx1"/>
                </a:solidFill>
              </a:rPr>
              <a:t>気づいてもらえなければ、権利侵害状態から抜け出せない可能性も・・・</a:t>
            </a:r>
            <a:endParaRPr lang="en-US" altLang="ja-JP" sz="1900" dirty="0">
              <a:solidFill>
                <a:schemeClr val="tx1"/>
              </a:solidFill>
            </a:endParaRPr>
          </a:p>
          <a:p>
            <a:pPr marL="0" indent="0">
              <a:spcBef>
                <a:spcPts val="0"/>
              </a:spcBef>
              <a:buNone/>
            </a:pPr>
            <a:endParaRPr lang="ja-JP" altLang="en-US" sz="1900" dirty="0"/>
          </a:p>
        </p:txBody>
      </p:sp>
      <p:sp>
        <p:nvSpPr>
          <p:cNvPr id="6" name="タイトル 1"/>
          <p:cNvSpPr>
            <a:spLocks noGrp="1"/>
          </p:cNvSpPr>
          <p:nvPr>
            <p:ph type="title"/>
          </p:nvPr>
        </p:nvSpPr>
        <p:spPr>
          <a:xfrm>
            <a:off x="822960" y="116634"/>
            <a:ext cx="7543800" cy="1450757"/>
          </a:xfrm>
        </p:spPr>
        <p:txBody>
          <a:bodyPr>
            <a:normAutofit/>
          </a:bodyPr>
          <a:lstStyle/>
          <a:p>
            <a:r>
              <a:rPr lang="ja-JP" altLang="en-US" sz="3600" dirty="0">
                <a:solidFill>
                  <a:srgbClr val="0000FF"/>
                </a:solidFill>
              </a:rPr>
              <a:t>相談の中での「気づき」が重要</a:t>
            </a:r>
          </a:p>
        </p:txBody>
      </p:sp>
      <p:sp>
        <p:nvSpPr>
          <p:cNvPr id="4" name="下矢印 3"/>
          <p:cNvSpPr/>
          <p:nvPr/>
        </p:nvSpPr>
        <p:spPr>
          <a:xfrm>
            <a:off x="4067944" y="4149080"/>
            <a:ext cx="79208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E3AD79E1-2AF9-433D-972E-3C7B19E3D5DC}" type="slidenum">
              <a:rPr lang="ja-JP" altLang="en-US" smtClean="0"/>
              <a:pPr>
                <a:defRPr/>
              </a:pPr>
              <a:t>17</a:t>
            </a:fld>
            <a:endParaRPr lang="ja-JP" altLang="en-US"/>
          </a:p>
        </p:txBody>
      </p:sp>
    </p:spTree>
    <p:extLst>
      <p:ext uri="{BB962C8B-B14F-4D97-AF65-F5344CB8AC3E}">
        <p14:creationId xmlns:p14="http://schemas.microsoft.com/office/powerpoint/2010/main" val="33761516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11560" y="188642"/>
            <a:ext cx="7543800" cy="657299"/>
          </a:xfrm>
        </p:spPr>
        <p:txBody>
          <a:bodyPr>
            <a:normAutofit/>
          </a:bodyPr>
          <a:lstStyle/>
          <a:p>
            <a:r>
              <a:rPr lang="ja-JP" altLang="en-US" sz="3600" dirty="0"/>
              <a:t>例えば・・・</a:t>
            </a:r>
          </a:p>
        </p:txBody>
      </p:sp>
      <p:sp>
        <p:nvSpPr>
          <p:cNvPr id="4" name="角丸四角形 3"/>
          <p:cNvSpPr/>
          <p:nvPr/>
        </p:nvSpPr>
        <p:spPr>
          <a:xfrm>
            <a:off x="395536" y="831245"/>
            <a:ext cx="8424936" cy="4757996"/>
          </a:xfrm>
          <a:prstGeom prst="roundRect">
            <a:avLst>
              <a:gd name="adj" fmla="val 33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2400" dirty="0">
                <a:solidFill>
                  <a:schemeClr val="tx1"/>
                </a:solidFill>
              </a:rPr>
              <a:t>「家から怒鳴り声や泣き声が聞こえたり、大きな物音がする」</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「暑い日や寒い日、雨の日なのに高齢者が長時間外にいる」</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「介護が必要なのに、サービスを利用している様子がない。サービスを受け入れることを拒否する」</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「高齢者の服が汚れていたり、お風呂に入っている様子がない」</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「あざや傷がある」</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「問いかけに反応がない。無表情、怯えている」</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「食事をきちんと食べていない。以前より痩せてきた」</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「年金などお金の管理ができていない」「家族が高齢者の年金に依存して生活しているみたい」</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「近所で厄介な人がいる。何とかしてほしい」</a:t>
            </a:r>
            <a:endParaRPr lang="en-US" altLang="ja-JP" sz="2400" dirty="0">
              <a:solidFill>
                <a:schemeClr val="tx1"/>
              </a:solidFill>
            </a:endParaRPr>
          </a:p>
        </p:txBody>
      </p:sp>
      <p:sp>
        <p:nvSpPr>
          <p:cNvPr id="6" name="テキスト ボックス 5"/>
          <p:cNvSpPr txBox="1"/>
          <p:nvPr/>
        </p:nvSpPr>
        <p:spPr>
          <a:xfrm>
            <a:off x="395536" y="5735179"/>
            <a:ext cx="8532948" cy="584775"/>
          </a:xfrm>
          <a:prstGeom prst="rect">
            <a:avLst/>
          </a:prstGeom>
          <a:noFill/>
        </p:spPr>
        <p:txBody>
          <a:bodyPr wrap="square" rtlCol="0">
            <a:spAutoFit/>
          </a:bodyPr>
          <a:lstStyle/>
          <a:p>
            <a:r>
              <a:rPr lang="ja-JP" altLang="en-US" sz="1600" dirty="0"/>
              <a:t>社団法人日本社会福祉士会作成高齢者虐待対応帳票</a:t>
            </a:r>
            <a:r>
              <a:rPr lang="en-US" altLang="ja-JP" sz="1600" dirty="0" err="1"/>
              <a:t>VerⅡ</a:t>
            </a:r>
            <a:r>
              <a:rPr lang="ja-JP" altLang="en-US" sz="1600" dirty="0"/>
              <a:t>「相談・通報・届出受付票（総合相談）</a:t>
            </a:r>
            <a:r>
              <a:rPr lang="en-US" altLang="ja-JP" sz="1600" dirty="0"/>
              <a:t>【</a:t>
            </a:r>
            <a:r>
              <a:rPr lang="ja-JP" altLang="en-US" sz="1600" dirty="0"/>
              <a:t>主訴・相談の概要</a:t>
            </a:r>
            <a:r>
              <a:rPr lang="en-US" altLang="ja-JP" sz="1600" dirty="0"/>
              <a:t>】</a:t>
            </a:r>
            <a:r>
              <a:rPr lang="ja-JP" altLang="en-US" sz="1600" dirty="0"/>
              <a:t>」を参考に一部改変</a:t>
            </a:r>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18</a:t>
            </a:fld>
            <a:endParaRPr lang="ja-JP" altLang="en-US"/>
          </a:p>
        </p:txBody>
      </p:sp>
    </p:spTree>
    <p:extLst>
      <p:ext uri="{BB962C8B-B14F-4D97-AF65-F5344CB8AC3E}">
        <p14:creationId xmlns:p14="http://schemas.microsoft.com/office/powerpoint/2010/main" val="42690267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5799" y="116634"/>
            <a:ext cx="7543800" cy="1450757"/>
          </a:xfrm>
        </p:spPr>
        <p:txBody>
          <a:bodyPr>
            <a:normAutofit/>
          </a:bodyPr>
          <a:lstStyle/>
          <a:p>
            <a:r>
              <a:rPr lang="ja-JP" altLang="en-US" sz="3600" dirty="0">
                <a:solidFill>
                  <a:srgbClr val="0000FF"/>
                </a:solidFill>
              </a:rPr>
              <a:t>相談・通報段階での聴き取り①</a:t>
            </a:r>
          </a:p>
        </p:txBody>
      </p:sp>
      <p:sp>
        <p:nvSpPr>
          <p:cNvPr id="3" name="コンテンツ プレースホルダー 2"/>
          <p:cNvSpPr>
            <a:spLocks noGrp="1"/>
          </p:cNvSpPr>
          <p:nvPr>
            <p:ph idx="1"/>
          </p:nvPr>
        </p:nvSpPr>
        <p:spPr>
          <a:xfrm>
            <a:off x="822961" y="1845735"/>
            <a:ext cx="7709481" cy="4926541"/>
          </a:xfrm>
        </p:spPr>
        <p:txBody>
          <a:bodyPr>
            <a:normAutofit fontScale="92500" lnSpcReduction="10000"/>
          </a:bodyPr>
          <a:lstStyle/>
          <a:p>
            <a:pPr>
              <a:buFont typeface="Wingdings" panose="05000000000000000000" pitchFamily="2" charset="2"/>
              <a:buChar char="l"/>
            </a:pPr>
            <a:r>
              <a:rPr lang="ja-JP" altLang="en-US" sz="2800" dirty="0"/>
              <a:t>聴き取る姿勢</a:t>
            </a:r>
            <a:endParaRPr lang="en-US" altLang="ja-JP" sz="2800" dirty="0"/>
          </a:p>
          <a:p>
            <a:pPr marL="444500" indent="-88900">
              <a:lnSpc>
                <a:spcPct val="100000"/>
              </a:lnSpc>
              <a:spcBef>
                <a:spcPts val="600"/>
              </a:spcBef>
              <a:spcAft>
                <a:spcPts val="0"/>
              </a:spcAft>
              <a:buFont typeface="Arial" panose="020B0604020202020204" pitchFamily="34" charset="0"/>
              <a:buChar char="•"/>
            </a:pPr>
            <a:r>
              <a:rPr lang="ja-JP" altLang="en-US" sz="2400" dirty="0"/>
              <a:t>「通報」という行為に不安を感じている通報者は多い</a:t>
            </a:r>
            <a:endParaRPr lang="en-US" altLang="ja-JP" sz="2400" dirty="0"/>
          </a:p>
          <a:p>
            <a:pPr marL="355600" indent="0">
              <a:lnSpc>
                <a:spcPct val="100000"/>
              </a:lnSpc>
              <a:spcBef>
                <a:spcPts val="600"/>
              </a:spcBef>
              <a:spcAft>
                <a:spcPts val="0"/>
              </a:spcAft>
              <a:buNone/>
            </a:pPr>
            <a:r>
              <a:rPr lang="ja-JP" altLang="en-US" sz="2400" dirty="0"/>
              <a:t>　　⇒</a:t>
            </a:r>
            <a:r>
              <a:rPr lang="ja-JP" altLang="en-US" sz="2400" u="sng" dirty="0"/>
              <a:t>通報者への「いたわり」「感謝」を示し</a:t>
            </a:r>
            <a:r>
              <a:rPr lang="ja-JP" altLang="en-US" sz="2400" dirty="0"/>
              <a:t>、情報提供者</a:t>
            </a:r>
            <a:endParaRPr lang="en-US" altLang="ja-JP" sz="2400" dirty="0"/>
          </a:p>
          <a:p>
            <a:pPr marL="355600" indent="0">
              <a:lnSpc>
                <a:spcPct val="100000"/>
              </a:lnSpc>
              <a:spcBef>
                <a:spcPts val="600"/>
              </a:spcBef>
              <a:spcAft>
                <a:spcPts val="0"/>
              </a:spcAft>
              <a:buNone/>
            </a:pPr>
            <a:r>
              <a:rPr lang="ja-JP" altLang="en-US" sz="2400" dirty="0"/>
              <a:t>　　　が特定されないなどの</a:t>
            </a:r>
            <a:r>
              <a:rPr lang="ja-JP" altLang="en-US" sz="2400" u="sng" dirty="0"/>
              <a:t>安心感を与える</a:t>
            </a:r>
            <a:r>
              <a:rPr lang="ja-JP" altLang="en-US" sz="2400" dirty="0"/>
              <a:t>ことが重要</a:t>
            </a:r>
            <a:endParaRPr lang="en-US" altLang="ja-JP" sz="2400" dirty="0"/>
          </a:p>
          <a:p>
            <a:pPr marL="444500" indent="-88900">
              <a:lnSpc>
                <a:spcPct val="100000"/>
              </a:lnSpc>
              <a:spcBef>
                <a:spcPts val="600"/>
              </a:spcBef>
              <a:buFont typeface="Arial" panose="020B0604020202020204" pitchFamily="34" charset="0"/>
              <a:buChar char="•"/>
            </a:pPr>
            <a:r>
              <a:rPr lang="ja-JP" altLang="en-US" sz="2400" dirty="0"/>
              <a:t>相手の言うことを「聞く」のではなく、必要な事項を積極的に</a:t>
            </a:r>
            <a:r>
              <a:rPr lang="ja-JP" altLang="en-US" sz="2400" u="sng" dirty="0"/>
              <a:t>「聴き出す」</a:t>
            </a:r>
            <a:r>
              <a:rPr lang="ja-JP" altLang="en-US" sz="2400" dirty="0"/>
              <a:t>姿勢で、</a:t>
            </a:r>
            <a:r>
              <a:rPr lang="ja-JP" altLang="en-US" sz="2400" u="sng" dirty="0"/>
              <a:t>「聴き漏らさない」</a:t>
            </a:r>
            <a:r>
              <a:rPr lang="ja-JP" altLang="en-US" sz="2400" dirty="0"/>
              <a:t>ことが大切</a:t>
            </a:r>
            <a:endParaRPr lang="en-US" altLang="ja-JP" sz="2400" dirty="0"/>
          </a:p>
          <a:p>
            <a:pPr marL="355600" indent="0">
              <a:lnSpc>
                <a:spcPct val="100000"/>
              </a:lnSpc>
              <a:spcBef>
                <a:spcPts val="600"/>
              </a:spcBef>
              <a:buNone/>
            </a:pPr>
            <a:r>
              <a:rPr lang="ja-JP" altLang="en-US" sz="2400" dirty="0"/>
              <a:t>　　⇒「質問攻め」と感じられないようにするために、話を訊く</a:t>
            </a:r>
            <a:endParaRPr lang="en-US" altLang="ja-JP" sz="2400" dirty="0"/>
          </a:p>
          <a:p>
            <a:pPr marL="355600" indent="0">
              <a:lnSpc>
                <a:spcPct val="100000"/>
              </a:lnSpc>
              <a:spcBef>
                <a:spcPts val="600"/>
              </a:spcBef>
              <a:buNone/>
            </a:pPr>
            <a:r>
              <a:rPr lang="ja-JP" altLang="en-US" sz="2400" dirty="0"/>
              <a:t>　　　　目的を伝えることと、質問の仕方の工夫（オープン＆</a:t>
            </a:r>
            <a:endParaRPr lang="en-US" altLang="ja-JP" sz="2400" dirty="0"/>
          </a:p>
          <a:p>
            <a:pPr marL="355600" indent="0">
              <a:lnSpc>
                <a:spcPct val="100000"/>
              </a:lnSpc>
              <a:spcBef>
                <a:spcPts val="600"/>
              </a:spcBef>
              <a:buNone/>
            </a:pPr>
            <a:r>
              <a:rPr lang="ja-JP" altLang="en-US" sz="2400" dirty="0"/>
              <a:t>　　　　クローズドクエスチョンの使い分け）が大切</a:t>
            </a:r>
            <a:endParaRPr lang="en-US" altLang="ja-JP" sz="2400" dirty="0"/>
          </a:p>
          <a:p>
            <a:pPr marL="444500" indent="-88900">
              <a:lnSpc>
                <a:spcPct val="100000"/>
              </a:lnSpc>
              <a:spcBef>
                <a:spcPts val="600"/>
              </a:spcBef>
              <a:buFont typeface="Arial" panose="020B0604020202020204" pitchFamily="34" charset="0"/>
              <a:buChar char="•"/>
            </a:pPr>
            <a:r>
              <a:rPr lang="ja-JP" altLang="en-US" sz="2400" u="sng" dirty="0"/>
              <a:t>事実確認</a:t>
            </a:r>
            <a:r>
              <a:rPr lang="ja-JP" altLang="en-US" sz="2400" dirty="0"/>
              <a:t>を行うことを意識して聴く</a:t>
            </a:r>
            <a:endParaRPr lang="en-US" altLang="ja-JP" sz="2400" dirty="0"/>
          </a:p>
          <a:p>
            <a:pPr marL="444500" indent="-88900">
              <a:lnSpc>
                <a:spcPct val="100000"/>
              </a:lnSpc>
              <a:spcBef>
                <a:spcPts val="600"/>
              </a:spcBef>
              <a:buFont typeface="Arial" panose="020B0604020202020204" pitchFamily="34" charset="0"/>
              <a:buChar char="•"/>
            </a:pPr>
            <a:r>
              <a:rPr lang="ja-JP" altLang="en-US" sz="2400" u="sng" dirty="0"/>
              <a:t>「情報のズレ」</a:t>
            </a:r>
            <a:r>
              <a:rPr lang="ja-JP" altLang="en-US" sz="1800" dirty="0"/>
              <a:t>（時間の経過、個人的主観等によって発生）</a:t>
            </a:r>
            <a:r>
              <a:rPr lang="ja-JP" altLang="en-US" sz="2400" dirty="0"/>
              <a:t>を意識して聴き取る　</a:t>
            </a:r>
            <a:endParaRPr lang="en-US" altLang="ja-JP" sz="24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19</a:t>
            </a:fld>
            <a:endParaRPr lang="ja-JP" altLang="en-US"/>
          </a:p>
        </p:txBody>
      </p:sp>
    </p:spTree>
    <p:extLst>
      <p:ext uri="{BB962C8B-B14F-4D97-AF65-F5344CB8AC3E}">
        <p14:creationId xmlns:p14="http://schemas.microsoft.com/office/powerpoint/2010/main" val="6425244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822961" y="1845734"/>
            <a:ext cx="7925505"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buNone/>
            </a:pPr>
            <a:r>
              <a:rPr lang="ja-JP" altLang="en-US" sz="2800" dirty="0">
                <a:solidFill>
                  <a:schemeClr val="tx1"/>
                </a:solidFill>
              </a:rPr>
              <a:t>①　演習事例の対応をワークシートを記入しながら</a:t>
            </a:r>
            <a:endParaRPr lang="en-US" altLang="ja-JP" sz="2800" dirty="0">
              <a:solidFill>
                <a:schemeClr val="tx1"/>
              </a:solidFill>
            </a:endParaRPr>
          </a:p>
          <a:p>
            <a:pPr marL="0" indent="0" fontAlgn="auto">
              <a:buNone/>
            </a:pPr>
            <a:r>
              <a:rPr lang="ja-JP" altLang="en-US" sz="2800" dirty="0">
                <a:solidFill>
                  <a:schemeClr val="tx1"/>
                </a:solidFill>
              </a:rPr>
              <a:t>　　考えていく事で、</a:t>
            </a:r>
            <a:r>
              <a:rPr lang="ja-JP" altLang="en-US" sz="2800" dirty="0">
                <a:solidFill>
                  <a:srgbClr val="FF0000"/>
                </a:solidFill>
              </a:rPr>
              <a:t>虐待対応のプロセス</a:t>
            </a:r>
            <a:r>
              <a:rPr lang="ja-JP" altLang="en-US" sz="2800" dirty="0">
                <a:solidFill>
                  <a:schemeClr val="tx1"/>
                </a:solidFill>
              </a:rPr>
              <a:t>を理解し身</a:t>
            </a:r>
            <a:endParaRPr lang="en-US" altLang="ja-JP" sz="2800" dirty="0">
              <a:solidFill>
                <a:schemeClr val="tx1"/>
              </a:solidFill>
            </a:endParaRPr>
          </a:p>
          <a:p>
            <a:pPr marL="0" indent="0" fontAlgn="auto">
              <a:buNone/>
            </a:pPr>
            <a:r>
              <a:rPr lang="ja-JP" altLang="en-US" sz="2800" dirty="0">
                <a:solidFill>
                  <a:schemeClr val="tx1"/>
                </a:solidFill>
              </a:rPr>
              <a:t>　　につける。</a:t>
            </a:r>
            <a:endParaRPr lang="en-US" altLang="ja-JP" sz="2800" dirty="0">
              <a:solidFill>
                <a:schemeClr val="tx1"/>
              </a:solidFill>
            </a:endParaRPr>
          </a:p>
          <a:p>
            <a:pPr marL="0" indent="0" fontAlgn="auto">
              <a:buNone/>
            </a:pPr>
            <a:r>
              <a:rPr lang="ja-JP" altLang="en-US" sz="2800" dirty="0">
                <a:solidFill>
                  <a:schemeClr val="tx1"/>
                </a:solidFill>
              </a:rPr>
              <a:t>②　</a:t>
            </a:r>
            <a:r>
              <a:rPr lang="ja-JP" altLang="en-US" sz="2800" dirty="0">
                <a:solidFill>
                  <a:srgbClr val="FF0000"/>
                </a:solidFill>
              </a:rPr>
              <a:t>ワークシートを活用</a:t>
            </a:r>
            <a:r>
              <a:rPr lang="ja-JP" altLang="en-US" sz="2800" dirty="0">
                <a:solidFill>
                  <a:schemeClr val="tx1"/>
                </a:solidFill>
              </a:rPr>
              <a:t>することで、研修後も「今は</a:t>
            </a:r>
            <a:endParaRPr lang="en-US" altLang="ja-JP" sz="2800" dirty="0">
              <a:solidFill>
                <a:schemeClr val="tx1"/>
              </a:solidFill>
            </a:endParaRPr>
          </a:p>
          <a:p>
            <a:pPr marL="0" indent="0" fontAlgn="auto">
              <a:buNone/>
            </a:pPr>
            <a:r>
              <a:rPr lang="ja-JP" altLang="en-US" sz="2800" dirty="0">
                <a:solidFill>
                  <a:schemeClr val="tx1"/>
                </a:solidFill>
              </a:rPr>
              <a:t>　　どのシートを記入する段階なのか」を意識できる</a:t>
            </a:r>
            <a:endParaRPr lang="en-US" altLang="ja-JP" sz="2800" dirty="0">
              <a:solidFill>
                <a:schemeClr val="tx1"/>
              </a:solidFill>
            </a:endParaRPr>
          </a:p>
          <a:p>
            <a:pPr marL="0" indent="0" fontAlgn="auto">
              <a:buNone/>
            </a:pPr>
            <a:r>
              <a:rPr lang="ja-JP" altLang="en-US" sz="2800" dirty="0">
                <a:solidFill>
                  <a:schemeClr val="tx1"/>
                </a:solidFill>
              </a:rPr>
              <a:t>　　ようにする。</a:t>
            </a:r>
            <a:endParaRPr lang="en-US" altLang="ja-JP" sz="2800" dirty="0">
              <a:solidFill>
                <a:schemeClr val="tx1"/>
              </a:solidFill>
            </a:endParaRPr>
          </a:p>
          <a:p>
            <a:pPr marL="0" indent="0" fontAlgn="auto">
              <a:buNone/>
            </a:pPr>
            <a:r>
              <a:rPr lang="ja-JP" altLang="en-US" sz="2800" dirty="0">
                <a:solidFill>
                  <a:schemeClr val="tx1"/>
                </a:solidFill>
              </a:rPr>
              <a:t>③ワークを通して、</a:t>
            </a:r>
            <a:r>
              <a:rPr lang="ja-JP" altLang="en-US" sz="2800" dirty="0">
                <a:solidFill>
                  <a:srgbClr val="FF0000"/>
                </a:solidFill>
              </a:rPr>
              <a:t>対人援助の原点</a:t>
            </a:r>
            <a:r>
              <a:rPr lang="ja-JP" altLang="en-US" sz="2800" dirty="0">
                <a:solidFill>
                  <a:schemeClr val="tx1"/>
                </a:solidFill>
              </a:rPr>
              <a:t>を再確認する。</a:t>
            </a:r>
            <a:endParaRPr lang="en-US" altLang="ja-JP" sz="2800" dirty="0">
              <a:solidFill>
                <a:schemeClr val="tx1"/>
              </a:solidFill>
            </a:endParaRPr>
          </a:p>
        </p:txBody>
      </p:sp>
      <p:sp>
        <p:nvSpPr>
          <p:cNvPr id="7" name="タイトル 6"/>
          <p:cNvSpPr txBox="1">
            <a:spLocks noGrp="1"/>
          </p:cNvSpPr>
          <p:nvPr>
            <p:ph type="title"/>
          </p:nvPr>
        </p:nvSpPr>
        <p:spPr>
          <a:xfrm>
            <a:off x="683568" y="941165"/>
            <a:ext cx="7543800" cy="615553"/>
          </a:xfrm>
          <a:prstGeom prst="rect">
            <a:avLst/>
          </a:prstGeom>
          <a:noFill/>
        </p:spPr>
        <p:txBody>
          <a:bodyPr wrap="square" rtlCol="0">
            <a:spAutoFit/>
          </a:bodyPr>
          <a:lstStyle/>
          <a:p>
            <a:pPr algn="ctr"/>
            <a:r>
              <a:rPr lang="ja-JP" altLang="en-US" sz="4000" dirty="0">
                <a:solidFill>
                  <a:srgbClr val="0000FF"/>
                </a:solidFill>
              </a:rPr>
              <a:t>演習の目的</a:t>
            </a:r>
          </a:p>
        </p:txBody>
      </p:sp>
      <p:sp>
        <p:nvSpPr>
          <p:cNvPr id="2" name="スライド番号プレースホルダー 1"/>
          <p:cNvSpPr>
            <a:spLocks noGrp="1"/>
          </p:cNvSpPr>
          <p:nvPr>
            <p:ph type="sldNum" sz="quarter" idx="12"/>
          </p:nvPr>
        </p:nvSpPr>
        <p:spPr/>
        <p:txBody>
          <a:bodyPr/>
          <a:lstStyle/>
          <a:p>
            <a:pPr>
              <a:defRPr/>
            </a:pPr>
            <a:fld id="{E3AD79E1-2AF9-433D-972E-3C7B19E3D5DC}" type="slidenum">
              <a:rPr lang="ja-JP" altLang="en-US" smtClean="0"/>
              <a:pPr>
                <a:defRPr/>
              </a:pPr>
              <a:t>2</a:t>
            </a:fld>
            <a:endParaRPr lang="ja-JP" altLang="en-US"/>
          </a:p>
        </p:txBody>
      </p:sp>
    </p:spTree>
    <p:extLst>
      <p:ext uri="{BB962C8B-B14F-4D97-AF65-F5344CB8AC3E}">
        <p14:creationId xmlns:p14="http://schemas.microsoft.com/office/powerpoint/2010/main" val="41200129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相談・通報段階での聴き取り②</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lang="ja-JP" altLang="en-US" sz="2800" dirty="0">
                <a:solidFill>
                  <a:schemeClr val="tx1"/>
                </a:solidFill>
              </a:rPr>
              <a:t>聴き取る内容</a:t>
            </a:r>
            <a:endParaRPr lang="en-US" altLang="ja-JP" sz="2800" dirty="0">
              <a:solidFill>
                <a:schemeClr val="tx1"/>
              </a:solidFill>
            </a:endParaRPr>
          </a:p>
          <a:p>
            <a:pPr marL="444500" indent="-88900">
              <a:lnSpc>
                <a:spcPct val="100000"/>
              </a:lnSpc>
              <a:spcBef>
                <a:spcPts val="600"/>
              </a:spcBef>
              <a:spcAft>
                <a:spcPts val="0"/>
              </a:spcAft>
              <a:buFont typeface="Arial" panose="020B0604020202020204" pitchFamily="34" charset="0"/>
              <a:buChar char="•"/>
            </a:pPr>
            <a:r>
              <a:rPr lang="ja-JP" altLang="en-US" sz="2400" dirty="0">
                <a:solidFill>
                  <a:schemeClr val="tx1"/>
                </a:solidFill>
              </a:rPr>
              <a:t>相談主訴・相談者（通報者）の情報</a:t>
            </a:r>
            <a:endParaRPr lang="en-US" altLang="ja-JP" sz="2400" dirty="0">
              <a:solidFill>
                <a:schemeClr val="tx1"/>
              </a:solidFill>
            </a:endParaRPr>
          </a:p>
          <a:p>
            <a:pPr marL="444500" indent="-88900">
              <a:lnSpc>
                <a:spcPct val="100000"/>
              </a:lnSpc>
              <a:spcBef>
                <a:spcPts val="600"/>
              </a:spcBef>
              <a:spcAft>
                <a:spcPts val="0"/>
              </a:spcAft>
              <a:buFont typeface="Arial" panose="020B0604020202020204" pitchFamily="34" charset="0"/>
              <a:buChar char="•"/>
            </a:pPr>
            <a:r>
              <a:rPr lang="ja-JP" altLang="en-US" sz="2400" dirty="0">
                <a:solidFill>
                  <a:schemeClr val="tx1"/>
                </a:solidFill>
              </a:rPr>
              <a:t>虐待（おそれ）の状況、把握方法</a:t>
            </a:r>
            <a:endParaRPr lang="en-US" altLang="ja-JP" sz="2400" dirty="0">
              <a:solidFill>
                <a:schemeClr val="tx1"/>
              </a:solidFill>
            </a:endParaRPr>
          </a:p>
          <a:p>
            <a:pPr marL="444500" indent="-88900">
              <a:lnSpc>
                <a:spcPct val="100000"/>
              </a:lnSpc>
              <a:spcBef>
                <a:spcPts val="600"/>
              </a:spcBef>
              <a:spcAft>
                <a:spcPts val="0"/>
              </a:spcAft>
              <a:buFont typeface="Arial" panose="020B0604020202020204" pitchFamily="34" charset="0"/>
              <a:buChar char="•"/>
            </a:pPr>
            <a:r>
              <a:rPr lang="ja-JP" altLang="en-US" sz="2400" dirty="0">
                <a:solidFill>
                  <a:schemeClr val="tx1"/>
                </a:solidFill>
              </a:rPr>
              <a:t>高齢者本人の状況</a:t>
            </a:r>
            <a:endParaRPr lang="en-US" altLang="ja-JP" sz="2400" dirty="0">
              <a:solidFill>
                <a:schemeClr val="tx1"/>
              </a:solidFill>
            </a:endParaRPr>
          </a:p>
          <a:p>
            <a:pPr marL="444500" indent="-88900">
              <a:lnSpc>
                <a:spcPct val="100000"/>
              </a:lnSpc>
              <a:spcBef>
                <a:spcPts val="600"/>
              </a:spcBef>
              <a:spcAft>
                <a:spcPts val="0"/>
              </a:spcAft>
              <a:buFont typeface="Arial" panose="020B0604020202020204" pitchFamily="34" charset="0"/>
              <a:buChar char="•"/>
            </a:pPr>
            <a:r>
              <a:rPr lang="ja-JP" altLang="en-US" sz="2400" dirty="0">
                <a:solidFill>
                  <a:schemeClr val="tx1"/>
                </a:solidFill>
              </a:rPr>
              <a:t>虐待者の心身の状況</a:t>
            </a:r>
            <a:endParaRPr lang="en-US" altLang="ja-JP" sz="2400" dirty="0">
              <a:solidFill>
                <a:schemeClr val="tx1"/>
              </a:solidFill>
            </a:endParaRPr>
          </a:p>
          <a:p>
            <a:pPr marL="444500" indent="-88900">
              <a:lnSpc>
                <a:spcPct val="100000"/>
              </a:lnSpc>
              <a:spcBef>
                <a:spcPts val="600"/>
              </a:spcBef>
              <a:spcAft>
                <a:spcPts val="0"/>
              </a:spcAft>
              <a:buFont typeface="Arial" panose="020B0604020202020204" pitchFamily="34" charset="0"/>
              <a:buChar char="•"/>
            </a:pPr>
            <a:r>
              <a:rPr lang="ja-JP" altLang="en-US" sz="2400" dirty="0">
                <a:solidFill>
                  <a:schemeClr val="tx1"/>
                </a:solidFill>
              </a:rPr>
              <a:t>周囲を取り巻く環境</a:t>
            </a:r>
            <a:endParaRPr lang="en-US" altLang="ja-JP" sz="2400" dirty="0">
              <a:solidFill>
                <a:schemeClr val="tx1"/>
              </a:solidFill>
            </a:endParaRPr>
          </a:p>
          <a:p>
            <a:pPr marL="444500" indent="-88900">
              <a:lnSpc>
                <a:spcPct val="100000"/>
              </a:lnSpc>
              <a:spcBef>
                <a:spcPts val="600"/>
              </a:spcBef>
              <a:spcAft>
                <a:spcPts val="0"/>
              </a:spcAft>
              <a:buFont typeface="Arial" panose="020B0604020202020204" pitchFamily="34" charset="0"/>
              <a:buChar char="•"/>
            </a:pPr>
            <a:r>
              <a:rPr lang="ja-JP" altLang="en-US" sz="2400" dirty="0">
                <a:solidFill>
                  <a:schemeClr val="tx1"/>
                </a:solidFill>
              </a:rPr>
              <a:t>介護サービス等の利用状況や関係者の有無</a:t>
            </a:r>
            <a:endParaRPr lang="en-US" altLang="ja-JP" sz="2400" dirty="0">
              <a:solidFill>
                <a:schemeClr val="tx1"/>
              </a:solidFill>
            </a:endParaRPr>
          </a:p>
          <a:p>
            <a:pPr marL="901700" indent="355600">
              <a:lnSpc>
                <a:spcPct val="100000"/>
              </a:lnSpc>
              <a:spcBef>
                <a:spcPts val="600"/>
              </a:spcBef>
              <a:spcAft>
                <a:spcPts val="0"/>
              </a:spcAft>
              <a:buFont typeface="Arial" panose="020B0604020202020204" pitchFamily="34" charset="0"/>
              <a:buChar char="•"/>
            </a:pPr>
            <a:r>
              <a:rPr lang="ja-JP" altLang="en-US" sz="2400" dirty="0">
                <a:solidFill>
                  <a:schemeClr val="tx1"/>
                </a:solidFill>
              </a:rPr>
              <a:t>誰から情報をとればよいかが考えられる</a:t>
            </a:r>
            <a:endParaRPr lang="en-US" altLang="ja-JP" sz="2400" dirty="0">
              <a:solidFill>
                <a:schemeClr val="tx1"/>
              </a:solidFill>
            </a:endParaRPr>
          </a:p>
          <a:p>
            <a:pPr marL="355600" indent="546100">
              <a:lnSpc>
                <a:spcPct val="100000"/>
              </a:lnSpc>
              <a:spcBef>
                <a:spcPts val="600"/>
              </a:spcBef>
              <a:spcAft>
                <a:spcPts val="0"/>
              </a:spcAft>
              <a:buNone/>
            </a:pPr>
            <a:endParaRPr lang="en-US" altLang="ja-JP" sz="2400"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solidFill>
                  <a:schemeClr val="bg1"/>
                </a:solidFill>
              </a:rPr>
              <a:pPr>
                <a:defRPr/>
              </a:pPr>
              <a:t>20</a:t>
            </a:fld>
            <a:endParaRPr lang="ja-JP" altLang="en-US" dirty="0">
              <a:solidFill>
                <a:schemeClr val="bg1"/>
              </a:solidFill>
            </a:endParaRPr>
          </a:p>
        </p:txBody>
      </p:sp>
    </p:spTree>
    <p:extLst>
      <p:ext uri="{BB962C8B-B14F-4D97-AF65-F5344CB8AC3E}">
        <p14:creationId xmlns:p14="http://schemas.microsoft.com/office/powerpoint/2010/main" val="5391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3" y="250053"/>
            <a:ext cx="8352926" cy="1450757"/>
          </a:xfrm>
        </p:spPr>
        <p:txBody>
          <a:bodyPr>
            <a:noAutofit/>
          </a:bodyPr>
          <a:lstStyle/>
          <a:p>
            <a:r>
              <a:rPr lang="ja-JP" altLang="en-US" sz="3600" dirty="0">
                <a:solidFill>
                  <a:srgbClr val="0000FF"/>
                </a:solidFill>
              </a:rPr>
              <a:t>何のために質問をするのか？</a:t>
            </a:r>
            <a:r>
              <a:rPr lang="en-US" altLang="ja-JP" sz="3600" dirty="0">
                <a:solidFill>
                  <a:srgbClr val="0000FF"/>
                </a:solidFill>
              </a:rPr>
              <a:t/>
            </a:r>
            <a:br>
              <a:rPr lang="en-US" altLang="ja-JP" sz="3600" dirty="0">
                <a:solidFill>
                  <a:srgbClr val="0000FF"/>
                </a:solidFill>
              </a:rPr>
            </a:br>
            <a:r>
              <a:rPr lang="ja-JP" altLang="en-US" sz="3600" dirty="0">
                <a:solidFill>
                  <a:srgbClr val="0000FF"/>
                </a:solidFill>
              </a:rPr>
              <a:t>　（</a:t>
            </a:r>
            <a:r>
              <a:rPr lang="ja-JP" altLang="en-US" sz="3200" dirty="0">
                <a:solidFill>
                  <a:srgbClr val="0000FF"/>
                </a:solidFill>
              </a:rPr>
              <a:t>⇐　次の段階の事実確認やコアメンバー会議を意識して、見通しを持った聴き取りを行う）</a:t>
            </a:r>
          </a:p>
        </p:txBody>
      </p:sp>
      <p:sp>
        <p:nvSpPr>
          <p:cNvPr id="3" name="コンテンツ プレースホルダー 2"/>
          <p:cNvSpPr>
            <a:spLocks noGrp="1"/>
          </p:cNvSpPr>
          <p:nvPr>
            <p:ph idx="1"/>
          </p:nvPr>
        </p:nvSpPr>
        <p:spPr>
          <a:xfrm>
            <a:off x="611561" y="1881379"/>
            <a:ext cx="8352928" cy="4571959"/>
          </a:xfrm>
        </p:spPr>
        <p:txBody>
          <a:bodyPr>
            <a:noAutofit/>
          </a:bodyPr>
          <a:lstStyle/>
          <a:p>
            <a:pPr>
              <a:lnSpc>
                <a:spcPts val="2100"/>
              </a:lnSpc>
              <a:buFont typeface="Wingdings" panose="05000000000000000000" pitchFamily="2" charset="2"/>
              <a:buChar char="l"/>
            </a:pPr>
            <a:r>
              <a:rPr lang="ja-JP" altLang="en-US" sz="2200" dirty="0">
                <a:solidFill>
                  <a:schemeClr val="tx1"/>
                </a:solidFill>
              </a:rPr>
              <a:t>当該高齢者を特定するため</a:t>
            </a:r>
            <a:endParaRPr lang="en-US" altLang="ja-JP" sz="2200" dirty="0">
              <a:solidFill>
                <a:schemeClr val="tx1"/>
              </a:solidFill>
            </a:endParaRPr>
          </a:p>
          <a:p>
            <a:pPr>
              <a:lnSpc>
                <a:spcPts val="2100"/>
              </a:lnSpc>
              <a:buFont typeface="Wingdings" panose="05000000000000000000" pitchFamily="2" charset="2"/>
              <a:buChar char="l"/>
            </a:pPr>
            <a:r>
              <a:rPr lang="ja-JP" altLang="en-US" sz="2200" dirty="0">
                <a:solidFill>
                  <a:schemeClr val="tx1"/>
                </a:solidFill>
              </a:rPr>
              <a:t>相談内容から「気になること」「事実」を具体化するため</a:t>
            </a:r>
            <a:endParaRPr lang="en-US" altLang="ja-JP" sz="2200" dirty="0">
              <a:solidFill>
                <a:schemeClr val="tx1"/>
              </a:solidFill>
            </a:endParaRPr>
          </a:p>
          <a:p>
            <a:pPr>
              <a:lnSpc>
                <a:spcPts val="2100"/>
              </a:lnSpc>
              <a:buFont typeface="Wingdings" panose="05000000000000000000" pitchFamily="2" charset="2"/>
              <a:buChar char="l"/>
            </a:pPr>
            <a:r>
              <a:rPr lang="ja-JP" altLang="en-US" sz="2200" dirty="0">
                <a:solidFill>
                  <a:schemeClr val="tx1"/>
                </a:solidFill>
              </a:rPr>
              <a:t>情報のどこまでが事実で、どこからが推測なのかを確認するため</a:t>
            </a:r>
            <a:endParaRPr lang="en-US" altLang="ja-JP" sz="2200" dirty="0">
              <a:solidFill>
                <a:schemeClr val="tx1"/>
              </a:solidFill>
            </a:endParaRPr>
          </a:p>
          <a:p>
            <a:pPr>
              <a:lnSpc>
                <a:spcPts val="2100"/>
              </a:lnSpc>
              <a:buFont typeface="Wingdings" panose="05000000000000000000" pitchFamily="2" charset="2"/>
              <a:buChar char="l"/>
            </a:pPr>
            <a:r>
              <a:rPr lang="ja-JP" altLang="en-US" sz="2200" dirty="0">
                <a:solidFill>
                  <a:schemeClr val="tx1"/>
                </a:solidFill>
              </a:rPr>
              <a:t>緊急対応の必要性を確認するため　⇒</a:t>
            </a:r>
            <a:r>
              <a:rPr lang="ja-JP" altLang="en-US" sz="2200" u="sng" dirty="0">
                <a:solidFill>
                  <a:srgbClr val="FF0000"/>
                </a:solidFill>
              </a:rPr>
              <a:t>「緊急性の高い状況例」</a:t>
            </a:r>
            <a:endParaRPr lang="en-US" altLang="ja-JP" sz="2200" u="sng" dirty="0">
              <a:solidFill>
                <a:srgbClr val="FF0000"/>
              </a:solidFill>
            </a:endParaRPr>
          </a:p>
          <a:p>
            <a:pPr marL="723900" indent="-190500">
              <a:lnSpc>
                <a:spcPts val="2100"/>
              </a:lnSpc>
              <a:buFont typeface="Arial" panose="020B0604020202020204" pitchFamily="34" charset="0"/>
              <a:buChar char="•"/>
            </a:pPr>
            <a:r>
              <a:rPr lang="ja-JP" altLang="en-US" sz="2200" dirty="0">
                <a:solidFill>
                  <a:schemeClr val="tx1"/>
                </a:solidFill>
              </a:rPr>
              <a:t>危機回避能力の有無は重要な判断材料</a:t>
            </a:r>
            <a:endParaRPr lang="en-US" altLang="ja-JP" sz="2200" dirty="0">
              <a:solidFill>
                <a:schemeClr val="tx1"/>
              </a:solidFill>
            </a:endParaRPr>
          </a:p>
          <a:p>
            <a:pPr marL="723900" indent="-190500">
              <a:lnSpc>
                <a:spcPts val="2100"/>
              </a:lnSpc>
              <a:buFont typeface="Arial" panose="020B0604020202020204" pitchFamily="34" charset="0"/>
              <a:buChar char="•"/>
            </a:pPr>
            <a:r>
              <a:rPr lang="ja-JP" altLang="en-US" sz="2200" dirty="0">
                <a:solidFill>
                  <a:schemeClr val="tx1"/>
                </a:solidFill>
              </a:rPr>
              <a:t>心身・生活状況等の「現状」と「過去」の違いは重要な判断材料</a:t>
            </a:r>
            <a:endParaRPr lang="en-US" altLang="ja-JP" sz="2200" dirty="0">
              <a:solidFill>
                <a:schemeClr val="tx1"/>
              </a:solidFill>
            </a:endParaRPr>
          </a:p>
          <a:p>
            <a:pPr>
              <a:lnSpc>
                <a:spcPts val="2100"/>
              </a:lnSpc>
              <a:buFont typeface="Wingdings" panose="05000000000000000000" pitchFamily="2" charset="2"/>
              <a:buChar char="l"/>
            </a:pPr>
            <a:r>
              <a:rPr lang="ja-JP" altLang="en-US" sz="2200" dirty="0">
                <a:solidFill>
                  <a:schemeClr val="tx1"/>
                </a:solidFill>
              </a:rPr>
              <a:t>相談者（情報提供者）を把握するため</a:t>
            </a:r>
            <a:endParaRPr lang="en-US" altLang="ja-JP" sz="2200" dirty="0">
              <a:solidFill>
                <a:schemeClr val="tx1"/>
              </a:solidFill>
            </a:endParaRPr>
          </a:p>
          <a:p>
            <a:pPr marL="723900" indent="-190500">
              <a:lnSpc>
                <a:spcPts val="2100"/>
              </a:lnSpc>
              <a:buFont typeface="Arial" panose="020B0604020202020204" pitchFamily="34" charset="0"/>
              <a:buChar char="•"/>
            </a:pPr>
            <a:r>
              <a:rPr lang="ja-JP" altLang="en-US" sz="2200" dirty="0">
                <a:solidFill>
                  <a:schemeClr val="tx1"/>
                </a:solidFill>
              </a:rPr>
              <a:t>相談内容の「確からしさ」を確認できる材料となる</a:t>
            </a:r>
            <a:endParaRPr lang="en-US" altLang="ja-JP" sz="2200" dirty="0">
              <a:solidFill>
                <a:schemeClr val="tx1"/>
              </a:solidFill>
            </a:endParaRPr>
          </a:p>
          <a:p>
            <a:pPr>
              <a:lnSpc>
                <a:spcPts val="2100"/>
              </a:lnSpc>
              <a:buFont typeface="Wingdings" panose="05000000000000000000" pitchFamily="2" charset="2"/>
              <a:buChar char="l"/>
            </a:pPr>
            <a:r>
              <a:rPr lang="ja-JP" altLang="en-US" sz="2200" dirty="0">
                <a:solidFill>
                  <a:schemeClr val="tx1"/>
                </a:solidFill>
              </a:rPr>
              <a:t>客観性を高めるため</a:t>
            </a:r>
            <a:endParaRPr lang="en-US" altLang="ja-JP" sz="2200" dirty="0">
              <a:solidFill>
                <a:schemeClr val="tx1"/>
              </a:solidFill>
            </a:endParaRPr>
          </a:p>
          <a:p>
            <a:pPr marL="723900" indent="-190500">
              <a:lnSpc>
                <a:spcPts val="2100"/>
              </a:lnSpc>
              <a:buFont typeface="Arial" panose="020B0604020202020204" pitchFamily="34" charset="0"/>
              <a:buChar char="•"/>
            </a:pPr>
            <a:r>
              <a:rPr lang="ja-JP" altLang="en-US" sz="2200" dirty="0">
                <a:solidFill>
                  <a:schemeClr val="tx1"/>
                </a:solidFill>
              </a:rPr>
              <a:t>複数の関係者・関係機関を把握し、そこからの裏付けを取れる</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21</a:t>
            </a:fld>
            <a:endParaRPr lang="ja-JP" altLang="en-US"/>
          </a:p>
        </p:txBody>
      </p:sp>
    </p:spTree>
    <p:extLst>
      <p:ext uri="{BB962C8B-B14F-4D97-AF65-F5344CB8AC3E}">
        <p14:creationId xmlns:p14="http://schemas.microsoft.com/office/powerpoint/2010/main" val="1372367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a:spLocks noGrp="1"/>
          </p:cNvSpPr>
          <p:nvPr>
            <p:ph type="title"/>
          </p:nvPr>
        </p:nvSpPr>
        <p:spPr>
          <a:xfrm>
            <a:off x="459685" y="125760"/>
            <a:ext cx="8229600" cy="1143000"/>
          </a:xfrm>
        </p:spPr>
        <p:txBody>
          <a:bodyPr>
            <a:normAutofit/>
          </a:bodyPr>
          <a:lstStyle/>
          <a:p>
            <a:pPr algn="ctr"/>
            <a:r>
              <a:rPr lang="ja-JP" altLang="en-US" sz="3200" dirty="0"/>
              <a:t>コアメンバー会議で</a:t>
            </a:r>
            <a:r>
              <a:rPr lang="ja-JP" altLang="en-US" sz="3200" dirty="0">
                <a:solidFill>
                  <a:srgbClr val="0000FF"/>
                </a:solidFill>
              </a:rPr>
              <a:t>協議・決定</a:t>
            </a:r>
            <a:r>
              <a:rPr lang="ja-JP" altLang="en-US" sz="3200" dirty="0"/>
              <a:t>する内容</a:t>
            </a:r>
          </a:p>
        </p:txBody>
      </p:sp>
      <p:sp>
        <p:nvSpPr>
          <p:cNvPr id="2" name="スライド番号プレースホルダー 1">
            <a:extLst>
              <a:ext uri="{FF2B5EF4-FFF2-40B4-BE49-F238E27FC236}">
                <a16:creationId xmlns:a16="http://schemas.microsoft.com/office/drawing/2014/main" id="{467324D8-5549-4B3D-B039-11FE3CE8D59C}"/>
              </a:ext>
            </a:extLst>
          </p:cNvPr>
          <p:cNvSpPr>
            <a:spLocks noGrp="1"/>
          </p:cNvSpPr>
          <p:nvPr>
            <p:ph type="sldNum" sz="quarter" idx="4294967295"/>
          </p:nvPr>
        </p:nvSpPr>
        <p:spPr>
          <a:xfrm>
            <a:off x="8651875" y="6381328"/>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22</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5" name="コンテンツ プレースホルダ 2"/>
          <p:cNvSpPr>
            <a:spLocks noGrp="1"/>
          </p:cNvSpPr>
          <p:nvPr>
            <p:ph idx="4294967295"/>
          </p:nvPr>
        </p:nvSpPr>
        <p:spPr>
          <a:xfrm>
            <a:off x="484837" y="980728"/>
            <a:ext cx="8363272" cy="6048672"/>
          </a:xfrm>
        </p:spPr>
        <p:txBody>
          <a:bodyPr>
            <a:normAutofit fontScale="85000" lnSpcReduction="20000"/>
          </a:bodyPr>
          <a:lstStyle/>
          <a:p>
            <a:pPr>
              <a:buFont typeface="Wingdings" panose="05000000000000000000" pitchFamily="2" charset="2"/>
              <a:buChar char="n"/>
              <a:defRPr/>
            </a:pPr>
            <a:r>
              <a:rPr lang="ja-JP" altLang="en-US" sz="2800" dirty="0">
                <a:solidFill>
                  <a:srgbClr val="0000FF"/>
                </a:solidFill>
              </a:rPr>
              <a:t>高齢者虐待の有無の判断</a:t>
            </a:r>
            <a:endParaRPr lang="en-US" altLang="ja-JP" sz="2800" dirty="0">
              <a:solidFill>
                <a:srgbClr val="0000FF"/>
              </a:solidFill>
            </a:endParaRPr>
          </a:p>
          <a:p>
            <a:pPr marL="457200" lvl="1" indent="0">
              <a:lnSpc>
                <a:spcPct val="110000"/>
              </a:lnSpc>
              <a:buNone/>
              <a:defRPr/>
            </a:pPr>
            <a:r>
              <a:rPr lang="ja-JP" altLang="en-US" sz="2400" dirty="0"/>
              <a:t>初回コアメンバー会議で有無が完全に判断されない場合もあるが、「虐待ではない・虐待は無くなった」ことが確認されない限り、虐待対応は継続する</a:t>
            </a:r>
            <a:endParaRPr lang="en-US" altLang="ja-JP" sz="2400" dirty="0"/>
          </a:p>
          <a:p>
            <a:pPr lvl="1">
              <a:lnSpc>
                <a:spcPct val="110000"/>
              </a:lnSpc>
              <a:defRPr/>
            </a:pPr>
            <a:r>
              <a:rPr lang="ja-JP" altLang="en-US" sz="2400" dirty="0"/>
              <a:t>「疑いあり」「不明」をそのままにせずに事実確認を継続</a:t>
            </a:r>
          </a:p>
          <a:p>
            <a:pPr lvl="1">
              <a:lnSpc>
                <a:spcPct val="110000"/>
              </a:lnSpc>
              <a:defRPr/>
            </a:pPr>
            <a:endParaRPr lang="en-US" altLang="ja-JP" sz="2400" dirty="0"/>
          </a:p>
          <a:p>
            <a:pPr>
              <a:buFont typeface="Wingdings" panose="05000000000000000000" pitchFamily="2" charset="2"/>
              <a:buChar char="n"/>
              <a:defRPr/>
            </a:pPr>
            <a:r>
              <a:rPr lang="ja-JP" altLang="en-US" sz="2800" dirty="0">
                <a:solidFill>
                  <a:srgbClr val="0000FF"/>
                </a:solidFill>
              </a:rPr>
              <a:t>緊急性の判断</a:t>
            </a:r>
            <a:endParaRPr lang="en-US" altLang="ja-JP" sz="2400" dirty="0">
              <a:solidFill>
                <a:srgbClr val="0000FF"/>
              </a:solidFill>
            </a:endParaRPr>
          </a:p>
          <a:p>
            <a:pPr marL="457200" lvl="1" indent="0">
              <a:lnSpc>
                <a:spcPct val="110000"/>
              </a:lnSpc>
              <a:buNone/>
              <a:defRPr/>
            </a:pPr>
            <a:r>
              <a:rPr lang="ja-JP" altLang="en-US" sz="2400" dirty="0"/>
              <a:t>どのような緊急対応を要する状況で、それに対して権限行使の必要性があるか否か、今すぐに対応しなければならないことは何かについて判断する</a:t>
            </a:r>
            <a:endParaRPr lang="en-US" altLang="ja-JP" sz="2400" dirty="0"/>
          </a:p>
          <a:p>
            <a:pPr lvl="1">
              <a:lnSpc>
                <a:spcPct val="110000"/>
              </a:lnSpc>
              <a:defRPr/>
            </a:pPr>
            <a:r>
              <a:rPr lang="ja-JP" altLang="en-US" sz="2400" dirty="0"/>
              <a:t>高齢者の安全・安心の確保が目的</a:t>
            </a:r>
            <a:endParaRPr lang="en-US" altLang="ja-JP" sz="2400" dirty="0"/>
          </a:p>
          <a:p>
            <a:pPr>
              <a:lnSpc>
                <a:spcPct val="110000"/>
              </a:lnSpc>
              <a:buFont typeface="Wingdings" panose="05000000000000000000" pitchFamily="2" charset="2"/>
              <a:buChar char="n"/>
              <a:defRPr/>
            </a:pPr>
            <a:r>
              <a:rPr lang="ja-JP" altLang="en-US" sz="2800" dirty="0">
                <a:solidFill>
                  <a:srgbClr val="0000FF"/>
                </a:solidFill>
              </a:rPr>
              <a:t>深刻度の検討</a:t>
            </a:r>
            <a:endParaRPr lang="en-US" altLang="ja-JP" sz="2800" dirty="0">
              <a:solidFill>
                <a:srgbClr val="0000FF"/>
              </a:solidFill>
            </a:endParaRPr>
          </a:p>
          <a:p>
            <a:pPr>
              <a:buFont typeface="Wingdings" panose="05000000000000000000" pitchFamily="2" charset="2"/>
              <a:buChar char="n"/>
              <a:defRPr/>
            </a:pPr>
            <a:r>
              <a:rPr lang="ja-JP" altLang="en-US" sz="2800" dirty="0">
                <a:solidFill>
                  <a:srgbClr val="0000FF"/>
                </a:solidFill>
              </a:rPr>
              <a:t>今後の対応方針の決定</a:t>
            </a:r>
            <a:endParaRPr lang="en-US" altLang="ja-JP" sz="2800" dirty="0">
              <a:solidFill>
                <a:srgbClr val="0000FF"/>
              </a:solidFill>
            </a:endParaRPr>
          </a:p>
          <a:p>
            <a:pPr lvl="1">
              <a:lnSpc>
                <a:spcPct val="120000"/>
              </a:lnSpc>
              <a:defRPr/>
            </a:pPr>
            <a:r>
              <a:rPr lang="ja-JP" altLang="en-US" sz="2400" dirty="0"/>
              <a:t>今の時点（限定された情報量ではあっても）でのアセスメントを要約し、多面的に状況分析・多方面からの支援がなされる対応方針や支援者の役割分担や手順を決定する</a:t>
            </a:r>
            <a:endParaRPr lang="en-US" altLang="ja-JP" sz="2400" dirty="0"/>
          </a:p>
          <a:p>
            <a:pPr lvl="1">
              <a:lnSpc>
                <a:spcPct val="120000"/>
              </a:lnSpc>
              <a:defRPr/>
            </a:pPr>
            <a:r>
              <a:rPr lang="ja-JP" altLang="en-US" sz="2400" dirty="0"/>
              <a:t>初動期には、情報が不足しているため、さらに集めるべき情報を決定することも多い</a:t>
            </a:r>
            <a:endParaRPr lang="en-US" altLang="ja-JP" sz="2400" b="1" dirty="0"/>
          </a:p>
        </p:txBody>
      </p:sp>
      <p:sp>
        <p:nvSpPr>
          <p:cNvPr id="3" name="円形吹き出し 2">
            <a:extLst>
              <a:ext uri="{FF2B5EF4-FFF2-40B4-BE49-F238E27FC236}">
                <a16:creationId xmlns:a16="http://schemas.microsoft.com/office/drawing/2014/main" id="{F9867677-043D-8540-01BF-A9CF6EA86F66}"/>
              </a:ext>
            </a:extLst>
          </p:cNvPr>
          <p:cNvSpPr/>
          <p:nvPr/>
        </p:nvSpPr>
        <p:spPr>
          <a:xfrm>
            <a:off x="5004048" y="4581128"/>
            <a:ext cx="3951204" cy="576064"/>
          </a:xfrm>
          <a:prstGeom prst="wedgeEllipseCallout">
            <a:avLst>
              <a:gd name="adj1" fmla="val -65505"/>
              <a:gd name="adj2" fmla="val 668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BIZ UDPゴシック" panose="020B0400000000000000" pitchFamily="50" charset="-128"/>
                <a:ea typeface="BIZ UDPゴシック" panose="020B0400000000000000" pitchFamily="50" charset="-128"/>
              </a:rPr>
              <a:t>家族状況を全体的に把握</a:t>
            </a:r>
            <a:r>
              <a:rPr lang="ja-JP" altLang="en-US" dirty="0">
                <a:solidFill>
                  <a:schemeClr val="tx1"/>
                </a:solidFill>
                <a:latin typeface="BIZ UDPゴシック" panose="020B0400000000000000" pitchFamily="50" charset="-128"/>
                <a:ea typeface="BIZ UDPゴシック" panose="020B0400000000000000" pitchFamily="50" charset="-128"/>
              </a:rPr>
              <a:t>できる情報収集を意識</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79512" y="44813"/>
            <a:ext cx="2664296" cy="461665"/>
          </a:xfrm>
          <a:prstGeom prst="rect">
            <a:avLst/>
          </a:prstGeom>
          <a:noFill/>
        </p:spPr>
        <p:txBody>
          <a:bodyPr wrap="square" rtlCol="0">
            <a:spAutoFit/>
          </a:bodyPr>
          <a:lstStyle/>
          <a:p>
            <a:r>
              <a:rPr lang="ja-JP" altLang="en-US" sz="2400" b="1" dirty="0">
                <a:solidFill>
                  <a:srgbClr val="FF0000"/>
                </a:solidFill>
              </a:rPr>
              <a:t>再度！＋　</a:t>
            </a:r>
            <a:r>
              <a:rPr lang="en-US" altLang="ja-JP" sz="2400" b="1" dirty="0">
                <a:solidFill>
                  <a:srgbClr val="FF0000"/>
                </a:solidFill>
              </a:rPr>
              <a:t>α</a:t>
            </a:r>
            <a:endParaRPr lang="ja-JP" altLang="en-US" sz="2400" b="1" dirty="0">
              <a:solidFill>
                <a:srgbClr val="FF0000"/>
              </a:solidFill>
            </a:endParaRPr>
          </a:p>
        </p:txBody>
      </p:sp>
    </p:spTree>
    <p:extLst>
      <p:ext uri="{BB962C8B-B14F-4D97-AF65-F5344CB8AC3E}">
        <p14:creationId xmlns:p14="http://schemas.microsoft.com/office/powerpoint/2010/main" val="31614168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031082"/>
            <a:ext cx="8229600" cy="718016"/>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dirty="0">
                <a:solidFill>
                  <a:srgbClr val="0000FF"/>
                </a:solidFill>
              </a:rPr>
              <a:t>求められる「緊急性」への意識</a:t>
            </a:r>
          </a:p>
        </p:txBody>
      </p:sp>
      <p:sp>
        <p:nvSpPr>
          <p:cNvPr id="3" name="コンテンツ プレースホルダ 2"/>
          <p:cNvSpPr txBox="1">
            <a:spLocks/>
          </p:cNvSpPr>
          <p:nvPr/>
        </p:nvSpPr>
        <p:spPr>
          <a:xfrm>
            <a:off x="251522" y="2062420"/>
            <a:ext cx="8713787" cy="407231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l"/>
            </a:pPr>
            <a:r>
              <a:rPr lang="ja-JP" altLang="en-US" sz="2800" dirty="0">
                <a:solidFill>
                  <a:schemeClr val="tx1"/>
                </a:solidFill>
              </a:rPr>
              <a:t>「緊急対応」は</a:t>
            </a:r>
            <a:r>
              <a:rPr lang="en-US" altLang="ja-JP" sz="2800" dirty="0">
                <a:solidFill>
                  <a:schemeClr val="tx1"/>
                </a:solidFill>
              </a:rPr>
              <a:t>110</a:t>
            </a:r>
            <a:r>
              <a:rPr lang="ja-JP" altLang="en-US" sz="2800" dirty="0">
                <a:solidFill>
                  <a:schemeClr val="tx1"/>
                </a:solidFill>
              </a:rPr>
              <a:t>番対応、</a:t>
            </a:r>
            <a:r>
              <a:rPr lang="en-US" altLang="ja-JP" sz="2800" dirty="0">
                <a:solidFill>
                  <a:schemeClr val="tx1"/>
                </a:solidFill>
              </a:rPr>
              <a:t>119</a:t>
            </a:r>
            <a:r>
              <a:rPr lang="ja-JP" altLang="en-US" sz="2800" dirty="0">
                <a:solidFill>
                  <a:schemeClr val="tx1"/>
                </a:solidFill>
              </a:rPr>
              <a:t>番対応だけではない</a:t>
            </a:r>
            <a:endParaRPr lang="en-US" altLang="ja-JP" sz="2800" dirty="0">
              <a:solidFill>
                <a:schemeClr val="tx1"/>
              </a:solidFill>
            </a:endParaRPr>
          </a:p>
          <a:p>
            <a:pPr lvl="1">
              <a:buFont typeface="Wingdings" panose="05000000000000000000" pitchFamily="2" charset="2"/>
              <a:buChar char="l"/>
            </a:pPr>
            <a:r>
              <a:rPr lang="ja-JP" altLang="en-US" sz="2400" dirty="0">
                <a:solidFill>
                  <a:schemeClr val="tx1"/>
                </a:solidFill>
              </a:rPr>
              <a:t>「何かあってから」ではなく「何か起こる前」をとらえる</a:t>
            </a:r>
            <a:endParaRPr lang="en-US" altLang="ja-JP" sz="2400" dirty="0">
              <a:solidFill>
                <a:schemeClr val="tx1"/>
              </a:solidFill>
            </a:endParaRPr>
          </a:p>
          <a:p>
            <a:pPr lvl="2">
              <a:buFont typeface="Arial" panose="020B0604020202020204" pitchFamily="34" charset="0"/>
              <a:buChar char="•"/>
            </a:pPr>
            <a:r>
              <a:rPr lang="ja-JP" altLang="en-US" sz="2000" dirty="0">
                <a:solidFill>
                  <a:schemeClr val="tx1"/>
                </a:solidFill>
              </a:rPr>
              <a:t>分離・保護の必要性（知らせて即分離は難しいことも）</a:t>
            </a:r>
            <a:endParaRPr lang="en-US" altLang="ja-JP" sz="2000" dirty="0">
              <a:solidFill>
                <a:schemeClr val="tx1"/>
              </a:solidFill>
            </a:endParaRPr>
          </a:p>
          <a:p>
            <a:pPr lvl="2">
              <a:buFont typeface="Arial" panose="020B0604020202020204" pitchFamily="34" charset="0"/>
              <a:buChar char="•"/>
            </a:pPr>
            <a:r>
              <a:rPr lang="ja-JP" altLang="en-US" sz="2000" dirty="0">
                <a:solidFill>
                  <a:schemeClr val="tx1"/>
                </a:solidFill>
              </a:rPr>
              <a:t>生命・生活存続のための、そのほかの緊急対応の必要性</a:t>
            </a:r>
            <a:endParaRPr lang="en-US" altLang="ja-JP" sz="2000" dirty="0">
              <a:solidFill>
                <a:schemeClr val="tx1"/>
              </a:solidFill>
            </a:endParaRPr>
          </a:p>
          <a:p>
            <a:pPr lvl="2">
              <a:buFont typeface="Arial" panose="020B0604020202020204" pitchFamily="34" charset="0"/>
              <a:buChar char="•"/>
            </a:pPr>
            <a:r>
              <a:rPr lang="ja-JP" altLang="en-US" sz="2000" dirty="0">
                <a:solidFill>
                  <a:schemeClr val="tx1"/>
                </a:solidFill>
              </a:rPr>
              <a:t>高齢者の財産の保護等の必要性</a:t>
            </a:r>
            <a:endParaRPr lang="en-US" altLang="ja-JP" sz="2000" dirty="0">
              <a:solidFill>
                <a:schemeClr val="tx1"/>
              </a:solidFill>
            </a:endParaRPr>
          </a:p>
          <a:p>
            <a:pPr>
              <a:buFont typeface="Wingdings" panose="05000000000000000000" pitchFamily="2" charset="2"/>
              <a:buChar char="l"/>
            </a:pPr>
            <a:r>
              <a:rPr lang="ja-JP" altLang="en-US" sz="2800" dirty="0">
                <a:solidFill>
                  <a:schemeClr val="tx1"/>
                </a:solidFill>
              </a:rPr>
              <a:t>緊急対応について例示されているものだけを緊急性の目安にするのではなく、「本人の心身の状況」「養護者の心身の状況」「周囲の環境」の関係を</a:t>
            </a:r>
            <a:r>
              <a:rPr lang="ja-JP" altLang="en-US" sz="2800" b="1" dirty="0">
                <a:solidFill>
                  <a:srgbClr val="FF0000"/>
                </a:solidFill>
              </a:rPr>
              <a:t>総合的に</a:t>
            </a:r>
            <a:r>
              <a:rPr lang="ja-JP" altLang="en-US" sz="2800" dirty="0">
                <a:solidFill>
                  <a:schemeClr val="tx1"/>
                </a:solidFill>
              </a:rPr>
              <a:t>とらえて、柔軟に緊急性を予測することが大切</a:t>
            </a:r>
            <a:endParaRPr lang="en-US" altLang="ja-JP" sz="2800" dirty="0">
              <a:solidFill>
                <a:schemeClr val="tx1"/>
              </a:solidFill>
            </a:endParaRPr>
          </a:p>
        </p:txBody>
      </p:sp>
      <p:sp>
        <p:nvSpPr>
          <p:cNvPr id="7" name="テキスト ボックス 6"/>
          <p:cNvSpPr txBox="1"/>
          <p:nvPr/>
        </p:nvSpPr>
        <p:spPr>
          <a:xfrm>
            <a:off x="827584" y="486931"/>
            <a:ext cx="2664296" cy="461665"/>
          </a:xfrm>
          <a:prstGeom prst="rect">
            <a:avLst/>
          </a:prstGeom>
          <a:noFill/>
        </p:spPr>
        <p:txBody>
          <a:bodyPr wrap="square" rtlCol="0">
            <a:spAutoFit/>
          </a:bodyPr>
          <a:lstStyle/>
          <a:p>
            <a:r>
              <a:rPr lang="ja-JP" altLang="en-US" sz="2400" b="1" dirty="0">
                <a:solidFill>
                  <a:srgbClr val="FF0000"/>
                </a:solidFill>
              </a:rPr>
              <a:t>再度！</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23</a:t>
            </a:fld>
            <a:endParaRPr lang="ja-JP" altLang="en-US"/>
          </a:p>
        </p:txBody>
      </p:sp>
    </p:spTree>
    <p:extLst>
      <p:ext uri="{BB962C8B-B14F-4D97-AF65-F5344CB8AC3E}">
        <p14:creationId xmlns:p14="http://schemas.microsoft.com/office/powerpoint/2010/main" val="31608962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D35B528-CFAC-4793-AA1E-5083D453C76C}"/>
              </a:ext>
            </a:extLst>
          </p:cNvPr>
          <p:cNvSpPr>
            <a:spLocks noGrp="1"/>
          </p:cNvSpPr>
          <p:nvPr>
            <p:ph type="title"/>
          </p:nvPr>
        </p:nvSpPr>
        <p:spPr>
          <a:xfrm>
            <a:off x="0" y="1916"/>
            <a:ext cx="9144000" cy="736269"/>
          </a:xfrm>
        </p:spPr>
        <p:txBody>
          <a:bodyPr/>
          <a:lstStyle/>
          <a:p>
            <a:r>
              <a:rPr lang="ja-JP" altLang="en-US" sz="3600" dirty="0">
                <a:solidFill>
                  <a:prstClr val="black"/>
                </a:solidFill>
                <a:latin typeface="Meiryo UI" panose="020B0604030504040204" pitchFamily="50" charset="-128"/>
                <a:ea typeface="Meiryo UI" panose="020B0604030504040204" pitchFamily="50" charset="-128"/>
              </a:rPr>
              <a:t>「事実確認（調査）」の流れ</a:t>
            </a:r>
            <a:endParaRPr kumimoji="1" lang="ja-JP" altLang="en-US" sz="3600" dirty="0">
              <a:latin typeface="Meiryo UI" panose="020B0604030504040204" pitchFamily="50" charset="-128"/>
              <a:ea typeface="Meiryo UI" panose="020B0604030504040204" pitchFamily="50" charset="-128"/>
            </a:endParaRPr>
          </a:p>
        </p:txBody>
      </p:sp>
      <p:graphicFrame>
        <p:nvGraphicFramePr>
          <p:cNvPr id="5" name="図表 4">
            <a:extLst>
              <a:ext uri="{FF2B5EF4-FFF2-40B4-BE49-F238E27FC236}">
                <a16:creationId xmlns:a16="http://schemas.microsoft.com/office/drawing/2014/main" id="{581E88F0-D382-4B59-A3C8-FBE37EA09519}"/>
              </a:ext>
            </a:extLst>
          </p:cNvPr>
          <p:cNvGraphicFramePr/>
          <p:nvPr/>
        </p:nvGraphicFramePr>
        <p:xfrm>
          <a:off x="0" y="1461902"/>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671248" y="4446542"/>
            <a:ext cx="5040561" cy="2333371"/>
          </a:xfrm>
          <a:prstGeom prst="wedgeRoundRectCallout">
            <a:avLst>
              <a:gd name="adj1" fmla="val -6410"/>
              <a:gd name="adj2" fmla="val -7491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cs typeface="+mn-cs"/>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「緊急対応への予測」</a:t>
            </a:r>
            <a:endParaRPr kumimoji="1"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979260" y="1709767"/>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157316" y="4446541"/>
            <a:ext cx="2974524" cy="1816150"/>
          </a:xfrm>
          <a:prstGeom prst="wedgeRoundRectCallout">
            <a:avLst>
              <a:gd name="adj1" fmla="val -15197"/>
              <a:gd name="adj2" fmla="val -84013"/>
              <a:gd name="adj3" fmla="val 16667"/>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相談・通報内容から</a:t>
            </a:r>
            <a:r>
              <a:rPr kumimoji="1" lang="ja-JP" altLang="en-US" sz="1600" b="1"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rPr>
              <a:t>気になること</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en-US"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多角的視点</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から洗い出す</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「見立てる」</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157316" y="1188874"/>
            <a:ext cx="3312368" cy="1617850"/>
          </a:xfrm>
          <a:prstGeom prst="wedgeRoundRectCallout">
            <a:avLst>
              <a:gd name="adj1" fmla="val 18600"/>
              <a:gd name="adj2" fmla="val 72866"/>
              <a:gd name="adj3" fmla="val 16667"/>
            </a:avLst>
          </a:prstGeom>
          <a:solidFill>
            <a:schemeClr val="bg2"/>
          </a:solidFill>
          <a:ln>
            <a:solidFill>
              <a:srgbClr val="399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627000" y="1245822"/>
            <a:ext cx="3816424" cy="1560902"/>
          </a:xfrm>
          <a:prstGeom prst="wedgeRoundRectCallout">
            <a:avLst>
              <a:gd name="adj1" fmla="val 11453"/>
              <a:gd name="adj2" fmla="val 78253"/>
              <a:gd name="adj3" fmla="val 16667"/>
            </a:avLst>
          </a:prstGeom>
          <a:solidFill>
            <a:schemeClr val="bg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「段取り」</a:t>
            </a:r>
          </a:p>
        </p:txBody>
      </p:sp>
      <p:sp>
        <p:nvSpPr>
          <p:cNvPr id="2" name="スライド番号プレースホルダー 1"/>
          <p:cNvSpPr>
            <a:spLocks noGrp="1"/>
          </p:cNvSpPr>
          <p:nvPr>
            <p:ph type="sldNum" sz="quarter" idx="12"/>
          </p:nvPr>
        </p:nvSpPr>
        <p:spPr>
          <a:xfrm>
            <a:off x="6909255" y="6414788"/>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71E442-D127-46B5-B3C8-37C2A5885B81}"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E7D6E517-6A9C-FFE2-F586-035AF6D2F8C5}"/>
              </a:ext>
            </a:extLst>
          </p:cNvPr>
          <p:cNvSpPr txBox="1"/>
          <p:nvPr/>
        </p:nvSpPr>
        <p:spPr>
          <a:xfrm>
            <a:off x="179512" y="133600"/>
            <a:ext cx="2639888" cy="461665"/>
          </a:xfrm>
          <a:prstGeom prst="rect">
            <a:avLst/>
          </a:prstGeom>
          <a:noFill/>
        </p:spPr>
        <p:txBody>
          <a:bodyPr wrap="square" rtlCol="0">
            <a:spAutoFit/>
          </a:bodyPr>
          <a:lstStyle/>
          <a:p>
            <a:r>
              <a:rPr lang="ja-JP" altLang="en-US" sz="2400" b="1" dirty="0">
                <a:solidFill>
                  <a:srgbClr val="FF0000"/>
                </a:solidFill>
              </a:rPr>
              <a:t>再度！</a:t>
            </a:r>
          </a:p>
        </p:txBody>
      </p:sp>
    </p:spTree>
    <p:extLst>
      <p:ext uri="{BB962C8B-B14F-4D97-AF65-F5344CB8AC3E}">
        <p14:creationId xmlns:p14="http://schemas.microsoft.com/office/powerpoint/2010/main" val="60698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565" y="16"/>
            <a:ext cx="9144000" cy="736269"/>
          </a:xfrm>
        </p:spPr>
        <p:txBody>
          <a:bodyPr/>
          <a:lstStyle/>
          <a:p>
            <a:r>
              <a:rPr lang="ja-JP" altLang="en-US" sz="2800" dirty="0">
                <a:solidFill>
                  <a:prstClr val="black"/>
                </a:solidFill>
                <a:latin typeface="Meiryo UI" panose="020B0604030504040204" pitchFamily="50" charset="-128"/>
                <a:ea typeface="Meiryo UI" panose="020B0604030504040204" pitchFamily="50" charset="-128"/>
              </a:rPr>
              <a:t>可能性、リスクをとらえた事実確認の思考プロセス</a:t>
            </a:r>
            <a:endParaRPr kumimoji="1" lang="ja-JP" altLang="en-US" sz="28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426428658"/>
              </p:ext>
            </p:extLst>
          </p:nvPr>
        </p:nvGraphicFramePr>
        <p:xfrm>
          <a:off x="107504" y="836712"/>
          <a:ext cx="8915847" cy="5573928"/>
        </p:xfrm>
        <a:graphic>
          <a:graphicData uri="http://schemas.openxmlformats.org/drawingml/2006/table">
            <a:tbl>
              <a:tblPr firstRow="1" firstCol="1" bandRow="1"/>
              <a:tblGrid>
                <a:gridCol w="846317">
                  <a:extLst>
                    <a:ext uri="{9D8B030D-6E8A-4147-A177-3AD203B41FA5}">
                      <a16:colId xmlns:a16="http://schemas.microsoft.com/office/drawing/2014/main" val="20000"/>
                    </a:ext>
                  </a:extLst>
                </a:gridCol>
                <a:gridCol w="786154">
                  <a:extLst>
                    <a:ext uri="{9D8B030D-6E8A-4147-A177-3AD203B41FA5}">
                      <a16:colId xmlns:a16="http://schemas.microsoft.com/office/drawing/2014/main" val="20001"/>
                    </a:ext>
                  </a:extLst>
                </a:gridCol>
                <a:gridCol w="1258772">
                  <a:extLst>
                    <a:ext uri="{9D8B030D-6E8A-4147-A177-3AD203B41FA5}">
                      <a16:colId xmlns:a16="http://schemas.microsoft.com/office/drawing/2014/main" val="20002"/>
                    </a:ext>
                  </a:extLst>
                </a:gridCol>
                <a:gridCol w="1622635">
                  <a:extLst>
                    <a:ext uri="{9D8B030D-6E8A-4147-A177-3AD203B41FA5}">
                      <a16:colId xmlns:a16="http://schemas.microsoft.com/office/drawing/2014/main" val="20003"/>
                    </a:ext>
                  </a:extLst>
                </a:gridCol>
                <a:gridCol w="1108564">
                  <a:extLst>
                    <a:ext uri="{9D8B030D-6E8A-4147-A177-3AD203B41FA5}">
                      <a16:colId xmlns:a16="http://schemas.microsoft.com/office/drawing/2014/main" val="20004"/>
                    </a:ext>
                  </a:extLst>
                </a:gridCol>
                <a:gridCol w="2220747">
                  <a:extLst>
                    <a:ext uri="{9D8B030D-6E8A-4147-A177-3AD203B41FA5}">
                      <a16:colId xmlns:a16="http://schemas.microsoft.com/office/drawing/2014/main" val="20005"/>
                    </a:ext>
                  </a:extLst>
                </a:gridCol>
                <a:gridCol w="1072658">
                  <a:extLst>
                    <a:ext uri="{9D8B030D-6E8A-4147-A177-3AD203B41FA5}">
                      <a16:colId xmlns:a16="http://schemas.microsoft.com/office/drawing/2014/main" val="20006"/>
                    </a:ext>
                  </a:extLst>
                </a:gridCol>
              </a:tblGrid>
              <a:tr h="153568">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Aft>
                          <a:spcPts val="0"/>
                        </a:spcAft>
                      </a:pPr>
                      <a:endParaRPr lang="en-US" altLang="ja-JP" sz="1200" b="1" kern="100" dirty="0">
                        <a:effectLst/>
                        <a:latin typeface="+mj-ea"/>
                        <a:ea typeface="+mj-ea"/>
                        <a:cs typeface="Times New Roman" panose="02020603050405020304" pitchFamily="18" charset="0"/>
                      </a:endParaRPr>
                    </a:p>
                    <a:p>
                      <a:pPr algn="ctr">
                        <a:spcAft>
                          <a:spcPts val="0"/>
                        </a:spcAft>
                      </a:pPr>
                      <a:r>
                        <a:rPr lang="ja-JP" sz="1200" b="1" kern="100" dirty="0">
                          <a:effectLst/>
                          <a:latin typeface="+mj-ea"/>
                          <a:ea typeface="+mj-ea"/>
                          <a:cs typeface="Times New Roman" panose="02020603050405020304" pitchFamily="18" charset="0"/>
                        </a:rPr>
                        <a:t>現時点で</a:t>
                      </a:r>
                      <a:endParaRPr lang="en-US" altLang="ja-JP" sz="1200" b="1" kern="100" dirty="0">
                        <a:effectLst/>
                        <a:latin typeface="+mj-ea"/>
                        <a:ea typeface="+mj-ea"/>
                        <a:cs typeface="Times New Roman" panose="02020603050405020304" pitchFamily="18" charset="0"/>
                      </a:endParaRPr>
                    </a:p>
                    <a:p>
                      <a:pPr algn="ctr">
                        <a:spcAft>
                          <a:spcPts val="0"/>
                        </a:spcAft>
                      </a:pPr>
                      <a:r>
                        <a:rPr lang="ja-JP" sz="1200" b="1" kern="100" dirty="0">
                          <a:effectLst/>
                          <a:latin typeface="+mj-ea"/>
                          <a:ea typeface="+mj-ea"/>
                          <a:cs typeface="Times New Roman" panose="02020603050405020304" pitchFamily="18" charset="0"/>
                        </a:rPr>
                        <a:t>把握して</a:t>
                      </a:r>
                      <a:endParaRPr lang="en-US" altLang="ja-JP" sz="1200" b="1" kern="100" dirty="0">
                        <a:effectLst/>
                        <a:latin typeface="+mj-ea"/>
                        <a:ea typeface="+mj-ea"/>
                        <a:cs typeface="Times New Roman" panose="02020603050405020304" pitchFamily="18" charset="0"/>
                      </a:endParaRPr>
                    </a:p>
                    <a:p>
                      <a:pPr algn="ctr">
                        <a:spcAft>
                          <a:spcPts val="0"/>
                        </a:spcAft>
                      </a:pPr>
                      <a:r>
                        <a:rPr lang="ja-JP" sz="1200" b="1" kern="100" dirty="0">
                          <a:effectLst/>
                          <a:latin typeface="+mj-ea"/>
                          <a:ea typeface="+mj-ea"/>
                          <a:cs typeface="Times New Roman" panose="02020603050405020304" pitchFamily="18" charset="0"/>
                        </a:rPr>
                        <a:t>いる情報</a:t>
                      </a:r>
                      <a:r>
                        <a:rPr lang="en-US" altLang="ja-JP" sz="1200" b="1" kern="100" dirty="0">
                          <a:effectLst/>
                          <a:latin typeface="+mj-ea"/>
                          <a:ea typeface="+mj-ea"/>
                          <a:cs typeface="Times New Roman" panose="02020603050405020304" pitchFamily="18" charset="0"/>
                        </a:rPr>
                        <a:t>to</a:t>
                      </a:r>
                      <a:endParaRPr lang="ja-JP" sz="1200" b="1" kern="100" dirty="0">
                        <a:effectLst/>
                        <a:latin typeface="+mj-ea"/>
                        <a:ea typeface="+mj-ea"/>
                        <a:cs typeface="Times New Roman" panose="02020603050405020304" pitchFamily="18" charset="0"/>
                      </a:endParaRPr>
                    </a:p>
                  </a:txBody>
                  <a:tcPr marL="37320" marR="37320" marT="0" marB="0">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Aft>
                          <a:spcPts val="0"/>
                        </a:spcAft>
                      </a:pPr>
                      <a:endParaRPr lang="en-US" altLang="ja-JP" sz="1200" b="1" kern="100" dirty="0">
                        <a:effectLst/>
                        <a:latin typeface="+mj-ea"/>
                        <a:ea typeface="+mj-ea"/>
                        <a:cs typeface="Times New Roman" panose="02020603050405020304" pitchFamily="18" charset="0"/>
                      </a:endParaRPr>
                    </a:p>
                    <a:p>
                      <a:pPr algn="ctr">
                        <a:spcAft>
                          <a:spcPts val="0"/>
                        </a:spcAft>
                      </a:pPr>
                      <a:r>
                        <a:rPr lang="ja-JP" sz="1200" b="1" kern="100" dirty="0">
                          <a:effectLst/>
                          <a:latin typeface="+mj-ea"/>
                          <a:ea typeface="+mj-ea"/>
                          <a:cs typeface="Times New Roman" panose="02020603050405020304" pitchFamily="18" charset="0"/>
                        </a:rPr>
                        <a:t>気になる</a:t>
                      </a:r>
                      <a:endParaRPr lang="en-US" altLang="ja-JP" sz="1200" b="1" kern="100" dirty="0">
                        <a:effectLst/>
                        <a:latin typeface="+mj-ea"/>
                        <a:ea typeface="+mj-ea"/>
                        <a:cs typeface="Times New Roman" panose="02020603050405020304" pitchFamily="18" charset="0"/>
                      </a:endParaRPr>
                    </a:p>
                    <a:p>
                      <a:pPr algn="ctr">
                        <a:spcAft>
                          <a:spcPts val="0"/>
                        </a:spcAft>
                      </a:pPr>
                      <a:r>
                        <a:rPr lang="ja-JP" sz="1200" b="1" kern="100" dirty="0">
                          <a:effectLst/>
                          <a:latin typeface="+mj-ea"/>
                          <a:ea typeface="+mj-ea"/>
                          <a:cs typeface="Times New Roman" panose="02020603050405020304" pitchFamily="18" charset="0"/>
                        </a:rPr>
                        <a:t>こと</a:t>
                      </a:r>
                    </a:p>
                  </a:txBody>
                  <a:tcPr marL="37320" marR="37320" marT="0" marB="0">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Aft>
                          <a:spcPts val="0"/>
                        </a:spcAft>
                      </a:pPr>
                      <a:r>
                        <a:rPr lang="ja-JP" sz="1200" b="1" kern="100" dirty="0">
                          <a:effectLst/>
                          <a:latin typeface="+mj-ea"/>
                          <a:ea typeface="+mj-ea"/>
                          <a:cs typeface="Times New Roman" panose="02020603050405020304" pitchFamily="18" charset="0"/>
                        </a:rPr>
                        <a:t>何が起きていると予測されるか？</a:t>
                      </a:r>
                    </a:p>
                  </a:txBody>
                  <a:tcPr marL="37320" marR="37320" marT="0" marB="0">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en-US" altLang="ja-JP" sz="1200" b="1" kern="100" dirty="0">
                        <a:effectLst/>
                        <a:latin typeface="+mj-ea"/>
                        <a:ea typeface="+mj-ea"/>
                        <a:cs typeface="Times New Roman" panose="02020603050405020304" pitchFamily="18" charset="0"/>
                      </a:endParaRPr>
                    </a:p>
                    <a:p>
                      <a:pPr algn="just">
                        <a:spcAft>
                          <a:spcPts val="0"/>
                        </a:spcAft>
                      </a:pPr>
                      <a:r>
                        <a:rPr lang="ja-JP" sz="1200" b="1" kern="100" dirty="0">
                          <a:effectLst/>
                          <a:latin typeface="+mj-ea"/>
                          <a:ea typeface="+mj-ea"/>
                          <a:cs typeface="Times New Roman" panose="02020603050405020304" pitchFamily="18" charset="0"/>
                        </a:rPr>
                        <a:t>その状態が続いた時にどうなるか（リスク）</a:t>
                      </a: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Aft>
                          <a:spcPts val="0"/>
                        </a:spcAft>
                      </a:pPr>
                      <a:r>
                        <a:rPr lang="ja-JP" sz="1200" b="1" kern="100" dirty="0">
                          <a:effectLst/>
                          <a:latin typeface="+mj-ea"/>
                          <a:ea typeface="+mj-ea"/>
                          <a:cs typeface="Times New Roman" panose="02020603050405020304" pitchFamily="18" charset="0"/>
                        </a:rPr>
                        <a:t>訪問（面接）時に行う必要のあること</a:t>
                      </a: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0"/>
                  </a:ext>
                </a:extLst>
              </a:tr>
              <a:tr h="779179">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r>
                        <a:rPr lang="ja-JP" sz="1200" b="1" kern="100" dirty="0">
                          <a:effectLst/>
                          <a:latin typeface="+mj-ea"/>
                          <a:ea typeface="+mj-ea"/>
                          <a:cs typeface="Times New Roman" panose="02020603050405020304" pitchFamily="18" charset="0"/>
                        </a:rPr>
                        <a:t>何が起きていて</a:t>
                      </a:r>
                      <a:endParaRPr lang="en-US" altLang="ja-JP" sz="1200" b="1" kern="100" dirty="0">
                        <a:effectLst/>
                        <a:latin typeface="+mj-ea"/>
                        <a:ea typeface="+mj-ea"/>
                        <a:cs typeface="Times New Roman" panose="02020603050405020304" pitchFamily="18" charset="0"/>
                      </a:endParaRPr>
                    </a:p>
                    <a:p>
                      <a:pPr algn="just">
                        <a:spcAft>
                          <a:spcPts val="0"/>
                        </a:spcAft>
                      </a:pPr>
                      <a:r>
                        <a:rPr lang="ja-JP" altLang="en-US" sz="1200" b="1" kern="100" dirty="0">
                          <a:effectLst/>
                          <a:latin typeface="+mj-ea"/>
                          <a:ea typeface="+mj-ea"/>
                          <a:cs typeface="Times New Roman" panose="02020603050405020304" pitchFamily="18" charset="0"/>
                        </a:rPr>
                        <a:t>（気になることはなぜ起きたか）</a:t>
                      </a:r>
                      <a:endParaRPr lang="ja-JP" sz="1200" b="1" kern="100" dirty="0">
                        <a:effectLst/>
                        <a:latin typeface="+mj-ea"/>
                        <a:ea typeface="+mj-ea"/>
                        <a:cs typeface="Times New Roman" panose="02020603050405020304" pitchFamily="18" charset="0"/>
                      </a:endParaRPr>
                    </a:p>
                    <a:p>
                      <a:pPr algn="just">
                        <a:spcAft>
                          <a:spcPts val="0"/>
                        </a:spcAft>
                      </a:pPr>
                      <a:r>
                        <a:rPr lang="en-US" sz="1200" b="1" kern="100" dirty="0">
                          <a:effectLst/>
                          <a:latin typeface="+mj-ea"/>
                          <a:ea typeface="+mj-ea"/>
                          <a:cs typeface="Times New Roman" panose="02020603050405020304" pitchFamily="18" charset="0"/>
                        </a:rPr>
                        <a:t> </a:t>
                      </a:r>
                      <a:endParaRPr lang="ja-JP" sz="1200" b="1" kern="100" dirty="0">
                        <a:effectLst/>
                        <a:latin typeface="+mj-ea"/>
                        <a:ea typeface="+mj-ea"/>
                        <a:cs typeface="Times New Roman" panose="02020603050405020304" pitchFamily="18" charset="0"/>
                      </a:endParaRPr>
                    </a:p>
                  </a:txBody>
                  <a:tcPr marL="37320" marR="37320" marT="0" marB="0">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r>
                        <a:rPr lang="ja-JP" sz="1200" b="1" kern="100" dirty="0">
                          <a:effectLst/>
                          <a:latin typeface="+mj-ea"/>
                          <a:ea typeface="+mj-ea"/>
                          <a:cs typeface="Times New Roman" panose="02020603050405020304" pitchFamily="18" charset="0"/>
                        </a:rPr>
                        <a:t>その結果、どのような状態になっているか</a:t>
                      </a:r>
                    </a:p>
                    <a:p>
                      <a:pPr algn="just">
                        <a:spcAft>
                          <a:spcPts val="0"/>
                        </a:spcAft>
                      </a:pPr>
                      <a:r>
                        <a:rPr lang="ja-JP" sz="1200" b="1" kern="100" dirty="0">
                          <a:effectLst/>
                          <a:latin typeface="+mj-ea"/>
                          <a:ea typeface="+mj-ea"/>
                          <a:cs typeface="Times New Roman" panose="02020603050405020304" pitchFamily="18" charset="0"/>
                        </a:rPr>
                        <a:t>（本人・養護者の心身の状態等）</a:t>
                      </a: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r>
                        <a:rPr lang="ja-JP" sz="1200" b="1" kern="100" dirty="0">
                          <a:effectLst/>
                          <a:latin typeface="+mj-ea"/>
                          <a:ea typeface="+mj-ea"/>
                          <a:cs typeface="Times New Roman" panose="02020603050405020304" pitchFamily="18" charset="0"/>
                        </a:rPr>
                        <a:t>何を確認するか</a:t>
                      </a:r>
                    </a:p>
                    <a:p>
                      <a:pPr algn="just">
                        <a:spcAft>
                          <a:spcPts val="0"/>
                        </a:spcAft>
                      </a:pPr>
                      <a:r>
                        <a:rPr lang="en-US" sz="1200" b="1" kern="100" dirty="0">
                          <a:effectLst/>
                          <a:latin typeface="+mj-ea"/>
                          <a:ea typeface="+mj-ea"/>
                          <a:cs typeface="Times New Roman" panose="02020603050405020304" pitchFamily="18" charset="0"/>
                        </a:rPr>
                        <a:t> </a:t>
                      </a:r>
                      <a:endParaRPr lang="ja-JP" sz="1200" b="1" kern="100" dirty="0">
                        <a:effectLst/>
                        <a:latin typeface="+mj-ea"/>
                        <a:ea typeface="+mj-ea"/>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r>
                        <a:rPr lang="ja-JP" sz="1200" b="1" kern="100" dirty="0">
                          <a:effectLst/>
                          <a:latin typeface="+mj-ea"/>
                          <a:ea typeface="+mj-ea"/>
                          <a:cs typeface="Times New Roman" panose="02020603050405020304" pitchFamily="18" charset="0"/>
                        </a:rPr>
                        <a:t>その場で対応する可能性のあることは？</a:t>
                      </a: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881069">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 </a:t>
                      </a:r>
                    </a:p>
                    <a:p>
                      <a:pPr algn="just">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（考え方）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9761" marR="49761" marT="0" marB="0">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1" kern="100" dirty="0">
                        <a:solidFill>
                          <a:srgbClr val="548235"/>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lnSpc>
                          <a:spcPts val="1200"/>
                        </a:lnSpc>
                        <a:spcAft>
                          <a:spcPts val="0"/>
                        </a:spcAft>
                      </a:pPr>
                      <a:endParaRPr lang="en-US" altLang="ja-JP" sz="900" b="1" kern="100" dirty="0">
                        <a:solidFill>
                          <a:srgbClr val="548235"/>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900" b="1" kern="100" dirty="0">
                          <a:solidFill>
                            <a:srgbClr val="2E75B6"/>
                          </a:solidFill>
                          <a:effectLst/>
                          <a:latin typeface="Century" panose="02040604050505020304" pitchFamily="18" charset="0"/>
                          <a:ea typeface="ＭＳ ゴシック" panose="020B0609070205080204" pitchFamily="49" charset="-128"/>
                          <a:cs typeface="Times New Roman" panose="02020603050405020304" pitchFamily="18" charset="0"/>
                        </a:rPr>
                        <a:t>　　</a:t>
                      </a:r>
                      <a:endParaRPr lang="en-US" altLang="ja-JP" sz="900" b="1" kern="100" dirty="0">
                        <a:solidFill>
                          <a:srgbClr val="2E75B6"/>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b="1" kern="100" dirty="0">
                          <a:solidFill>
                            <a:srgbClr val="2E75B6"/>
                          </a:solidFill>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900" b="1" kern="100" dirty="0">
                          <a:solidFill>
                            <a:srgbClr val="2E75B6"/>
                          </a:solidFill>
                          <a:effectLst/>
                          <a:latin typeface="Century" panose="02040604050505020304" pitchFamily="18" charset="0"/>
                          <a:ea typeface="ＭＳ ゴシック" panose="020B0609070205080204" pitchFamily="49" charset="-128"/>
                          <a:cs typeface="Times New Roman" panose="02020603050405020304" pitchFamily="18" charset="0"/>
                        </a:rPr>
                        <a:t> </a:t>
                      </a:r>
                      <a:endParaRPr lang="ja-JP"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900" b="1" kern="100" dirty="0">
                        <a:solidFill>
                          <a:schemeClr val="accent2">
                            <a:lumMod val="75000"/>
                          </a:schemeClr>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b="1" kern="100" dirty="0">
                          <a:solidFill>
                            <a:schemeClr val="accent2">
                              <a:lumMod val="75000"/>
                            </a:schemeClr>
                          </a:solidFill>
                          <a:effectLst/>
                          <a:latin typeface="Century" panose="02040604050505020304" pitchFamily="18" charset="0"/>
                          <a:ea typeface="ＭＳ ゴシック" panose="020B0609070205080204" pitchFamily="49"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b="1" kern="100" dirty="0">
                          <a:solidFill>
                            <a:srgbClr val="548235"/>
                          </a:solidFill>
                          <a:effectLst/>
                          <a:latin typeface="Century" panose="02040604050505020304" pitchFamily="18" charset="0"/>
                          <a:ea typeface="ＭＳ ゴシック" panose="020B0609070205080204" pitchFamily="49" charset="-128"/>
                          <a:cs typeface="Times New Roman" panose="02020603050405020304" pitchFamily="18" charset="0"/>
                        </a:rPr>
                        <a:t>  </a:t>
                      </a: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08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あざだらけの高齢者をみかけた（近隣からの相談・通報）</a:t>
                      </a:r>
                      <a:endParaRPr 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altLang="en-US" sz="9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あざだらけ</a:t>
                      </a:r>
                      <a:endParaRPr lang="ja-JP" sz="9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暴力による可能性</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乱暴な介護による</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可能性</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転倒による可能性</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視力の低下・悪化</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ＡＤＬの低下</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薬による可能性</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179388" indent="0"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あざによる痛み・腫れの可能性</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79388" indent="-179388"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900" b="0" kern="100" baseline="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あざ以外の被害（外傷等）の可能性</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おびえの可能性</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悲鳴をあげている可能性</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本人は</a:t>
                      </a:r>
                      <a:r>
                        <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rPr>
                        <a:t>SOS</a:t>
                      </a: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を出すことがで　</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900" b="0" kern="100" dirty="0" err="1">
                          <a:effectLst/>
                          <a:latin typeface="Century" panose="02040604050505020304" pitchFamily="18" charset="0"/>
                          <a:ea typeface="ＭＳ 明朝" panose="02020609040205080304" pitchFamily="17" charset="-128"/>
                          <a:cs typeface="Times New Roman" panose="02020603050405020304" pitchFamily="18" charset="0"/>
                        </a:rPr>
                        <a:t>き</a:t>
                      </a: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ない可能性</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solidFill>
                            <a:schemeClr val="bg1">
                              <a:lumMod val="75000"/>
                            </a:schemeClr>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おびえの可能性</a:t>
                      </a:r>
                      <a:endParaRPr lang="en-US" alt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介護方法がわからなくて養護者が困っている可能性</a:t>
                      </a:r>
                      <a:endParaRPr lang="en-US" alt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関係機関も困っている可能性</a:t>
                      </a:r>
                      <a:endParaRPr lang="en-US" alt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視力の低下・悪化やＡＤＬの低下から他の困りごとを抱えている可能性</a:t>
                      </a:r>
                      <a:endParaRPr lang="en-US" alt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困りごとに対応できない要因（サービス利用できない経済状況等）を抱えている可能性</a:t>
                      </a:r>
                      <a:endParaRPr lang="en-US" alt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あざができてしまうことを養護者が気にしている可能性</a:t>
                      </a:r>
                      <a:endParaRPr lang="ja-JP" sz="9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ts val="1200"/>
                        </a:lnSpc>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硬膜下血腫等</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の重大な怪我</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　本人の自死</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養護者が介護を止めてしまう可能性</a:t>
                      </a: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関係機関の指導への反発</a:t>
                      </a:r>
                      <a:r>
                        <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契約解除</a:t>
                      </a:r>
                      <a:r>
                        <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p>
                    <a:p>
                      <a:pPr algn="just">
                        <a:lnSpc>
                          <a:spcPts val="1200"/>
                        </a:lnSpc>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00000"/>
                        </a:lnSpc>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00000"/>
                        </a:lnSpc>
                        <a:spcAft>
                          <a:spcPts val="0"/>
                        </a:spcAft>
                      </a:pP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追い詰められた養護者による虐待行為の発生</a:t>
                      </a: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・本人の受傷部位と状況の確認</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・本人・養護者心身の状況確認</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・おびえの確認</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・なぜ、あざができているのかを本人や養護者に尋ねる</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b="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本人及び養護者の意思・意向</a:t>
                      </a: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（どう認識しているか、どうしたいと思っているか等）</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・本人の判断能力の確認</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・受診状況</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・本人・養護者以外の関係者や支援者の有無</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solidFill>
                          <a:schemeClr val="bg1">
                            <a:lumMod val="7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solidFill>
                          <a:schemeClr val="bg1">
                            <a:lumMod val="7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転倒のしやすさを確認する</a:t>
                      </a: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どこで、何にぶつけているのか？</a:t>
                      </a: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どのような薬がいつ、どこから処方されているのかを確認する</a:t>
                      </a: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緊急受診の支援</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「家を出たい、保護してほしい」という本人からの訴えへの対応（緊急一時ＳＳ利用）</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effectLst/>
                          <a:latin typeface="Century" panose="02040604050505020304" pitchFamily="18" charset="0"/>
                          <a:ea typeface="ＭＳ 明朝" panose="02020609040205080304" pitchFamily="17" charset="-128"/>
                          <a:cs typeface="Times New Roman" panose="02020603050405020304" pitchFamily="18" charset="0"/>
                        </a:rPr>
                        <a:t>「殺してしまうかもしれない」等の養護者からの訴えに対しての対応</a:t>
                      </a: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転倒リスクや受傷リスクを減らすための環境整備</a:t>
                      </a:r>
                      <a:endParaRPr lang="en-US" altLang="ja-JP" sz="9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9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7320" marR="37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4" name="カギ線コネクタ 3"/>
          <p:cNvCxnSpPr/>
          <p:nvPr/>
        </p:nvCxnSpPr>
        <p:spPr>
          <a:xfrm>
            <a:off x="2819400" y="1747838"/>
            <a:ext cx="3194050" cy="180975"/>
          </a:xfrm>
          <a:prstGeom prst="bentConnector3">
            <a:avLst>
              <a:gd name="adj1" fmla="val 92"/>
            </a:avLst>
          </a:prstGeom>
          <a:noFill/>
          <a:ln w="19050" cap="flat" cmpd="sng" algn="ctr">
            <a:solidFill>
              <a:srgbClr val="5B9BD5"/>
            </a:solidFill>
            <a:prstDash val="solid"/>
            <a:miter lim="800000"/>
            <a:tailEnd type="triangle"/>
          </a:ln>
          <a:effectLst/>
        </p:spPr>
      </p:cxnSp>
      <p:cxnSp>
        <p:nvCxnSpPr>
          <p:cNvPr id="5" name="カギ線コネクタ 4"/>
          <p:cNvCxnSpPr/>
          <p:nvPr/>
        </p:nvCxnSpPr>
        <p:spPr>
          <a:xfrm>
            <a:off x="3614738" y="1819275"/>
            <a:ext cx="2471737" cy="382588"/>
          </a:xfrm>
          <a:prstGeom prst="bentConnector3">
            <a:avLst>
              <a:gd name="adj1" fmla="val -450"/>
            </a:avLst>
          </a:prstGeom>
          <a:noFill/>
          <a:ln w="19050" cap="flat" cmpd="sng" algn="ctr">
            <a:solidFill>
              <a:srgbClr val="FF0000"/>
            </a:solidFill>
            <a:prstDash val="sysDot"/>
            <a:miter lim="800000"/>
            <a:tailEnd type="triangle"/>
          </a:ln>
          <a:effectLst/>
        </p:spPr>
      </p:cxnSp>
      <p:cxnSp>
        <p:nvCxnSpPr>
          <p:cNvPr id="6" name="カギ線コネクタ 5"/>
          <p:cNvCxnSpPr/>
          <p:nvPr/>
        </p:nvCxnSpPr>
        <p:spPr>
          <a:xfrm>
            <a:off x="5032375" y="1747838"/>
            <a:ext cx="3027363" cy="590550"/>
          </a:xfrm>
          <a:prstGeom prst="bentConnector3">
            <a:avLst>
              <a:gd name="adj1" fmla="val 0"/>
            </a:avLst>
          </a:prstGeom>
          <a:noFill/>
          <a:ln w="25400" cap="flat" cmpd="dbl" algn="ctr">
            <a:solidFill>
              <a:srgbClr val="70AD47">
                <a:lumMod val="75000"/>
              </a:srgbClr>
            </a:solidFill>
            <a:prstDash val="lgDash"/>
            <a:miter lim="800000"/>
            <a:tailEnd type="triangle"/>
          </a:ln>
          <a:effectLst/>
        </p:spPr>
      </p:cxnSp>
      <p:cxnSp>
        <p:nvCxnSpPr>
          <p:cNvPr id="7" name="直線矢印コネクタ 6"/>
          <p:cNvCxnSpPr/>
          <p:nvPr/>
        </p:nvCxnSpPr>
        <p:spPr>
          <a:xfrm>
            <a:off x="2786087" y="2901950"/>
            <a:ext cx="360338" cy="400599"/>
          </a:xfrm>
          <a:prstGeom prst="straightConnector1">
            <a:avLst/>
          </a:prstGeom>
          <a:noFill/>
          <a:ln w="6350" cap="flat" cmpd="sng" algn="ctr">
            <a:solidFill>
              <a:sysClr val="windowText" lastClr="000000"/>
            </a:solidFill>
            <a:prstDash val="solid"/>
            <a:miter lim="800000"/>
            <a:tailEnd type="triangle"/>
          </a:ln>
          <a:effectLst/>
        </p:spPr>
      </p:cxnSp>
      <p:cxnSp>
        <p:nvCxnSpPr>
          <p:cNvPr id="8" name="直線矢印コネクタ 7"/>
          <p:cNvCxnSpPr/>
          <p:nvPr/>
        </p:nvCxnSpPr>
        <p:spPr>
          <a:xfrm>
            <a:off x="2797472" y="2913401"/>
            <a:ext cx="348953" cy="529019"/>
          </a:xfrm>
          <a:prstGeom prst="straightConnector1">
            <a:avLst/>
          </a:prstGeom>
          <a:noFill/>
          <a:ln w="6350" cap="flat" cmpd="sng" algn="ctr">
            <a:solidFill>
              <a:sysClr val="windowText" lastClr="000000"/>
            </a:solidFill>
            <a:prstDash val="solid"/>
            <a:miter lim="800000"/>
            <a:tailEnd type="triangle"/>
          </a:ln>
          <a:effectLst/>
        </p:spPr>
      </p:cxnSp>
      <p:cxnSp>
        <p:nvCxnSpPr>
          <p:cNvPr id="15" name="直線矢印コネクタ 14"/>
          <p:cNvCxnSpPr/>
          <p:nvPr/>
        </p:nvCxnSpPr>
        <p:spPr>
          <a:xfrm>
            <a:off x="1547813" y="2984500"/>
            <a:ext cx="481012" cy="0"/>
          </a:xfrm>
          <a:prstGeom prst="straightConnector1">
            <a:avLst/>
          </a:prstGeom>
          <a:noFill/>
          <a:ln w="6350" cap="flat" cmpd="sng" algn="ctr">
            <a:solidFill>
              <a:sysClr val="windowText" lastClr="000000"/>
            </a:solidFill>
            <a:prstDash val="solid"/>
            <a:miter lim="800000"/>
            <a:tailEnd type="triangle"/>
          </a:ln>
          <a:effectLst/>
        </p:spPr>
      </p:cxnSp>
      <p:cxnSp>
        <p:nvCxnSpPr>
          <p:cNvPr id="18" name="直線矢印コネクタ 17"/>
          <p:cNvCxnSpPr/>
          <p:nvPr/>
        </p:nvCxnSpPr>
        <p:spPr>
          <a:xfrm flipV="1">
            <a:off x="4452581" y="2899306"/>
            <a:ext cx="299591" cy="1361"/>
          </a:xfrm>
          <a:prstGeom prst="straightConnector1">
            <a:avLst/>
          </a:prstGeom>
          <a:noFill/>
          <a:ln w="6350" cap="flat" cmpd="sng" algn="ctr">
            <a:solidFill>
              <a:sysClr val="windowText" lastClr="000000"/>
            </a:solidFill>
            <a:prstDash val="solid"/>
            <a:miter lim="800000"/>
            <a:tailEnd type="triangle"/>
          </a:ln>
          <a:effectLst/>
        </p:spPr>
      </p:cxnSp>
      <p:cxnSp>
        <p:nvCxnSpPr>
          <p:cNvPr id="20" name="直線矢印コネクタ 19"/>
          <p:cNvCxnSpPr/>
          <p:nvPr/>
        </p:nvCxnSpPr>
        <p:spPr>
          <a:xfrm>
            <a:off x="1547813" y="2984500"/>
            <a:ext cx="481012" cy="385763"/>
          </a:xfrm>
          <a:prstGeom prst="straightConnector1">
            <a:avLst/>
          </a:prstGeom>
          <a:noFill/>
          <a:ln w="6350" cap="flat" cmpd="sng" algn="ctr">
            <a:solidFill>
              <a:sysClr val="windowText" lastClr="000000"/>
            </a:solidFill>
            <a:prstDash val="solid"/>
            <a:miter lim="800000"/>
            <a:tailEnd type="triangle"/>
          </a:ln>
          <a:effectLst/>
        </p:spPr>
      </p:cxnSp>
      <p:cxnSp>
        <p:nvCxnSpPr>
          <p:cNvPr id="21" name="直線矢印コネクタ 20"/>
          <p:cNvCxnSpPr/>
          <p:nvPr/>
        </p:nvCxnSpPr>
        <p:spPr>
          <a:xfrm>
            <a:off x="1558925" y="2995613"/>
            <a:ext cx="407988" cy="1182687"/>
          </a:xfrm>
          <a:prstGeom prst="straightConnector1">
            <a:avLst/>
          </a:prstGeom>
          <a:noFill/>
          <a:ln w="6350" cap="flat" cmpd="sng" algn="ctr">
            <a:solidFill>
              <a:sysClr val="windowText" lastClr="000000"/>
            </a:solidFill>
            <a:prstDash val="solid"/>
            <a:miter lim="800000"/>
            <a:tailEnd type="triangle"/>
          </a:ln>
          <a:effectLst/>
        </p:spPr>
      </p:cxnSp>
      <p:cxnSp>
        <p:nvCxnSpPr>
          <p:cNvPr id="22" name="直線矢印コネクタ 21"/>
          <p:cNvCxnSpPr/>
          <p:nvPr/>
        </p:nvCxnSpPr>
        <p:spPr>
          <a:xfrm>
            <a:off x="1558925" y="2984500"/>
            <a:ext cx="379413" cy="2284413"/>
          </a:xfrm>
          <a:prstGeom prst="straightConnector1">
            <a:avLst/>
          </a:prstGeom>
          <a:noFill/>
          <a:ln w="6350" cap="flat" cmpd="sng" algn="ctr">
            <a:solidFill>
              <a:sysClr val="windowText" lastClr="000000"/>
            </a:solidFill>
            <a:prstDash val="solid"/>
            <a:miter lim="800000"/>
            <a:tailEnd type="triangle"/>
          </a:ln>
          <a:effectLst/>
        </p:spPr>
      </p:cxnSp>
      <p:cxnSp>
        <p:nvCxnSpPr>
          <p:cNvPr id="23" name="カギ線コネクタ 22"/>
          <p:cNvCxnSpPr/>
          <p:nvPr/>
        </p:nvCxnSpPr>
        <p:spPr>
          <a:xfrm rot="10800000" flipV="1">
            <a:off x="7810500" y="1627188"/>
            <a:ext cx="1139825" cy="960437"/>
          </a:xfrm>
          <a:prstGeom prst="bentConnector3">
            <a:avLst>
              <a:gd name="adj1" fmla="val 798"/>
            </a:avLst>
          </a:prstGeom>
          <a:noFill/>
          <a:ln w="25400" cap="flat" cmpd="sng" algn="ctr">
            <a:solidFill>
              <a:srgbClr val="ED7D31">
                <a:lumMod val="75000"/>
              </a:srgbClr>
            </a:solidFill>
            <a:prstDash val="solid"/>
            <a:miter lim="800000"/>
            <a:tailEnd type="triangle"/>
          </a:ln>
          <a:effectLst/>
        </p:spPr>
      </p:cxnSp>
      <p:cxnSp>
        <p:nvCxnSpPr>
          <p:cNvPr id="24" name="直線矢印コネクタ 23"/>
          <p:cNvCxnSpPr/>
          <p:nvPr/>
        </p:nvCxnSpPr>
        <p:spPr>
          <a:xfrm flipH="1">
            <a:off x="6546056" y="2968625"/>
            <a:ext cx="1463678" cy="2981171"/>
          </a:xfrm>
          <a:prstGeom prst="straightConnector1">
            <a:avLst/>
          </a:prstGeom>
          <a:noFill/>
          <a:ln w="6350" cap="flat" cmpd="sng" algn="ctr">
            <a:solidFill>
              <a:sysClr val="windowText" lastClr="000000"/>
            </a:solidFill>
            <a:prstDash val="solid"/>
            <a:miter lim="800000"/>
            <a:tailEnd type="triangle"/>
          </a:ln>
          <a:effectLst/>
        </p:spPr>
      </p:cxnSp>
      <p:cxnSp>
        <p:nvCxnSpPr>
          <p:cNvPr id="25" name="直線矢印コネクタ 24"/>
          <p:cNvCxnSpPr/>
          <p:nvPr/>
        </p:nvCxnSpPr>
        <p:spPr>
          <a:xfrm flipH="1">
            <a:off x="7236296" y="3789040"/>
            <a:ext cx="818988" cy="2160756"/>
          </a:xfrm>
          <a:prstGeom prst="straightConnector1">
            <a:avLst/>
          </a:prstGeom>
          <a:noFill/>
          <a:ln w="6350" cap="flat" cmpd="sng" algn="ctr">
            <a:solidFill>
              <a:sysClr val="windowText" lastClr="000000"/>
            </a:solidFill>
            <a:prstDash val="solid"/>
            <a:miter lim="800000"/>
            <a:tailEnd type="triangle"/>
          </a:ln>
          <a:effectLst/>
        </p:spPr>
      </p:cxnSp>
      <p:sp>
        <p:nvSpPr>
          <p:cNvPr id="26" name="テキスト ボックス 25"/>
          <p:cNvSpPr txBox="1"/>
          <p:nvPr/>
        </p:nvSpPr>
        <p:spPr>
          <a:xfrm>
            <a:off x="6019800" y="1870075"/>
            <a:ext cx="1368425" cy="3698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00" cap="none" spc="0" normalizeH="0" baseline="0" noProof="0" dirty="0">
                <a:ln>
                  <a:noFill/>
                </a:ln>
                <a:solidFill>
                  <a:srgbClr val="2E75B6"/>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どう裏付けをとるか？</a:t>
            </a:r>
            <a:endParaRPr kumimoji="1" lang="en-US" altLang="ja-JP" sz="900" b="1" i="0" u="none" strike="noStrike" kern="100" cap="none" spc="0" normalizeH="0" baseline="0" noProof="0" dirty="0">
              <a:ln>
                <a:noFill/>
              </a:ln>
              <a:solidFill>
                <a:srgbClr val="2E75B6"/>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 name="テキスト ボックス 26"/>
          <p:cNvSpPr txBox="1"/>
          <p:nvPr/>
        </p:nvSpPr>
        <p:spPr>
          <a:xfrm>
            <a:off x="6089650" y="2084388"/>
            <a:ext cx="1611313"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00" cap="none" spc="0" normalizeH="0" baseline="0" noProof="0" dirty="0">
                <a:ln>
                  <a:noFill/>
                </a:ln>
                <a:solidFill>
                  <a:srgbClr val="FF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具体的に何を把握するか？</a:t>
            </a:r>
            <a:endParaRPr kumimoji="1" lang="ja-JP" altLang="ja-JP"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 name="テキスト ボックス 27"/>
          <p:cNvSpPr txBox="1"/>
          <p:nvPr/>
        </p:nvSpPr>
        <p:spPr>
          <a:xfrm>
            <a:off x="5832475" y="2468563"/>
            <a:ext cx="2163763"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srgbClr val="ED7D31">
                    <a:lumMod val="75000"/>
                  </a:srgbClr>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対応のために確認しておくことは？</a:t>
            </a:r>
            <a:endParaRPr kumimoji="1" lang="ja-JP" altLang="ja-JP"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 name="テキスト ボックス 28"/>
          <p:cNvSpPr txBox="1"/>
          <p:nvPr/>
        </p:nvSpPr>
        <p:spPr>
          <a:xfrm>
            <a:off x="8056563" y="2065338"/>
            <a:ext cx="884237" cy="508000"/>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00" cap="none" spc="0" normalizeH="0" baseline="0" noProof="0" dirty="0">
                <a:ln>
                  <a:noFill/>
                </a:ln>
                <a:solidFill>
                  <a:srgbClr val="548235"/>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リスク回避の</a:t>
            </a:r>
            <a:endParaRPr kumimoji="1" lang="en-US" altLang="ja-JP" sz="900" b="1" i="0" u="none" strike="noStrike" kern="100" cap="none" spc="0" normalizeH="0" baseline="0" noProof="0" dirty="0">
              <a:ln>
                <a:noFill/>
              </a:ln>
              <a:solidFill>
                <a:srgbClr val="548235"/>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00" cap="none" spc="0" normalizeH="0" baseline="0" noProof="0" dirty="0">
                <a:ln>
                  <a:noFill/>
                </a:ln>
                <a:solidFill>
                  <a:srgbClr val="548235"/>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為</a:t>
            </a:r>
            <a:r>
              <a:rPr kumimoji="1" lang="ja-JP" altLang="ja-JP" sz="900" b="1" i="0" u="none" strike="noStrike" kern="100" cap="none" spc="0" normalizeH="0" baseline="0" noProof="0" dirty="0">
                <a:ln>
                  <a:noFill/>
                </a:ln>
                <a:solidFill>
                  <a:srgbClr val="548235"/>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に何をするか？</a:t>
            </a:r>
            <a:endParaRPr kumimoji="1" lang="en-US" altLang="ja-JP" sz="900" b="1" i="0" u="none" strike="noStrike" kern="100" cap="none" spc="0" normalizeH="0" baseline="0" noProof="0" dirty="0">
              <a:ln>
                <a:noFill/>
              </a:ln>
              <a:solidFill>
                <a:srgbClr val="548235"/>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p:txBody>
      </p:sp>
      <p:cxnSp>
        <p:nvCxnSpPr>
          <p:cNvPr id="30" name="直線矢印コネクタ 29"/>
          <p:cNvCxnSpPr/>
          <p:nvPr/>
        </p:nvCxnSpPr>
        <p:spPr>
          <a:xfrm>
            <a:off x="2797200" y="2901951"/>
            <a:ext cx="349225" cy="93662"/>
          </a:xfrm>
          <a:prstGeom prst="straightConnector1">
            <a:avLst/>
          </a:prstGeom>
          <a:noFill/>
          <a:ln w="6350" cap="flat" cmpd="sng" algn="ctr">
            <a:solidFill>
              <a:sysClr val="windowText" lastClr="000000"/>
            </a:solidFill>
            <a:prstDash val="solid"/>
            <a:miter lim="800000"/>
            <a:tailEnd type="triangle"/>
          </a:ln>
          <a:effectLst/>
        </p:spPr>
      </p:cxnSp>
      <p:sp>
        <p:nvSpPr>
          <p:cNvPr id="31" name="テキスト ボックス 30"/>
          <p:cNvSpPr txBox="1"/>
          <p:nvPr/>
        </p:nvSpPr>
        <p:spPr>
          <a:xfrm>
            <a:off x="5660926" y="5966346"/>
            <a:ext cx="2220913" cy="369332"/>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経済状況</a:t>
            </a:r>
            <a:r>
              <a:rPr kumimoji="1" lang="en-US" altLang="ja-JP"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使える現金</a:t>
            </a:r>
            <a:r>
              <a:rPr kumimoji="1" lang="en-US" altLang="ja-JP"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ja-JP" altLang="en-US" sz="900" b="0" i="0" u="none" strike="noStrike" kern="100" cap="none" spc="0" normalizeH="0" baseline="0" noProof="0" dirty="0" err="1">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保険証の確認</a:t>
            </a:r>
            <a:endParaRPr kumimoji="1" lang="ja-JP" altLang="ja-JP" sz="9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32" name="直線矢印コネクタ 31"/>
          <p:cNvCxnSpPr/>
          <p:nvPr/>
        </p:nvCxnSpPr>
        <p:spPr>
          <a:xfrm flipV="1">
            <a:off x="2810581" y="2728988"/>
            <a:ext cx="312713" cy="170318"/>
          </a:xfrm>
          <a:prstGeom prst="straightConnector1">
            <a:avLst/>
          </a:prstGeom>
          <a:noFill/>
          <a:ln w="6350" cap="flat" cmpd="sng" algn="ctr">
            <a:solidFill>
              <a:sysClr val="windowText" lastClr="000000"/>
            </a:solidFill>
            <a:prstDash val="solid"/>
            <a:miter lim="800000"/>
            <a:tailEnd type="triangle"/>
          </a:ln>
          <a:effectLst/>
        </p:spPr>
      </p:cxnSp>
      <p:sp>
        <p:nvSpPr>
          <p:cNvPr id="41" name="テキスト ボックス 40"/>
          <p:cNvSpPr txBox="1"/>
          <p:nvPr/>
        </p:nvSpPr>
        <p:spPr>
          <a:xfrm>
            <a:off x="2017961" y="6500148"/>
            <a:ext cx="64807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（公財）東京都福祉保健財団　高齢者権利擁護支援センター作成</a:t>
            </a:r>
          </a:p>
        </p:txBody>
      </p:sp>
      <p:cxnSp>
        <p:nvCxnSpPr>
          <p:cNvPr id="46" name="直線矢印コネクタ 45"/>
          <p:cNvCxnSpPr/>
          <p:nvPr/>
        </p:nvCxnSpPr>
        <p:spPr>
          <a:xfrm>
            <a:off x="1475656" y="1772816"/>
            <a:ext cx="629865" cy="0"/>
          </a:xfrm>
          <a:prstGeom prst="straightConnector1">
            <a:avLst/>
          </a:prstGeom>
          <a:ln w="101600" cap="flat" cmpd="sng">
            <a:solidFill>
              <a:srgbClr val="FF0000"/>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2717999" y="1772816"/>
            <a:ext cx="629865" cy="0"/>
          </a:xfrm>
          <a:prstGeom prst="straightConnector1">
            <a:avLst/>
          </a:prstGeom>
          <a:ln w="101600" cap="flat" cmpd="sng">
            <a:solidFill>
              <a:srgbClr val="FF0000"/>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4337218" y="1747838"/>
            <a:ext cx="629865" cy="0"/>
          </a:xfrm>
          <a:prstGeom prst="straightConnector1">
            <a:avLst/>
          </a:prstGeom>
          <a:ln w="101600" cap="flat" cmpd="sng">
            <a:solidFill>
              <a:srgbClr val="FF0000"/>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5454303" y="1747838"/>
            <a:ext cx="629865" cy="0"/>
          </a:xfrm>
          <a:prstGeom prst="straightConnector1">
            <a:avLst/>
          </a:prstGeom>
          <a:ln w="101600" cap="flat" cmpd="sng">
            <a:solidFill>
              <a:srgbClr val="FF0000"/>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740352" y="1747838"/>
            <a:ext cx="629865" cy="0"/>
          </a:xfrm>
          <a:prstGeom prst="straightConnector1">
            <a:avLst/>
          </a:prstGeom>
          <a:ln w="101600" cap="flat" cmpd="sng">
            <a:solidFill>
              <a:srgbClr val="FF0000"/>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83568" y="1772816"/>
            <a:ext cx="629865" cy="0"/>
          </a:xfrm>
          <a:prstGeom prst="straightConnector1">
            <a:avLst/>
          </a:prstGeom>
          <a:ln w="101600" cap="flat" cmpd="sng">
            <a:solidFill>
              <a:srgbClr val="FF0000"/>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797472" y="2933568"/>
            <a:ext cx="325822" cy="665967"/>
          </a:xfrm>
          <a:prstGeom prst="straightConnector1">
            <a:avLst/>
          </a:prstGeom>
          <a:noFill/>
          <a:ln w="6350" cap="flat" cmpd="sng" algn="ctr">
            <a:solidFill>
              <a:sysClr val="windowText" lastClr="000000"/>
            </a:solidFill>
            <a:prstDash val="solid"/>
            <a:miter lim="800000"/>
            <a:tailEnd type="triangle"/>
          </a:ln>
          <a:effectLst/>
        </p:spPr>
      </p:cxnSp>
      <p:sp>
        <p:nvSpPr>
          <p:cNvPr id="9" name="スライド番号プレースホルダー 8"/>
          <p:cNvSpPr>
            <a:spLocks noGrp="1"/>
          </p:cNvSpPr>
          <p:nvPr>
            <p:ph type="sldNum" sz="quarter" idx="12"/>
          </p:nvPr>
        </p:nvSpPr>
        <p:spPr>
          <a:xfrm>
            <a:off x="6906203" y="6455143"/>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71E442-D127-46B5-B3C8-37C2A5885B81}"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B927C2D-6931-8CB3-29D9-BE902D343B77}"/>
              </a:ext>
            </a:extLst>
          </p:cNvPr>
          <p:cNvSpPr txBox="1"/>
          <p:nvPr/>
        </p:nvSpPr>
        <p:spPr>
          <a:xfrm>
            <a:off x="179512" y="133600"/>
            <a:ext cx="2639888" cy="461665"/>
          </a:xfrm>
          <a:prstGeom prst="rect">
            <a:avLst/>
          </a:prstGeom>
          <a:noFill/>
        </p:spPr>
        <p:txBody>
          <a:bodyPr wrap="square" rtlCol="0">
            <a:spAutoFit/>
          </a:bodyPr>
          <a:lstStyle/>
          <a:p>
            <a:r>
              <a:rPr lang="ja-JP" altLang="en-US" sz="2400" b="1" dirty="0">
                <a:solidFill>
                  <a:srgbClr val="FF0000"/>
                </a:solidFill>
              </a:rPr>
              <a:t>再度！</a:t>
            </a:r>
          </a:p>
        </p:txBody>
      </p:sp>
    </p:spTree>
    <p:extLst>
      <p:ext uri="{BB962C8B-B14F-4D97-AF65-F5344CB8AC3E}">
        <p14:creationId xmlns:p14="http://schemas.microsoft.com/office/powerpoint/2010/main" val="4226202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21544" y="2636914"/>
            <a:ext cx="7272808" cy="769441"/>
          </a:xfrm>
          <a:prstGeom prst="rect">
            <a:avLst/>
          </a:prstGeom>
          <a:noFill/>
        </p:spPr>
        <p:txBody>
          <a:bodyPr wrap="square" rtlCol="0">
            <a:spAutoFit/>
          </a:bodyPr>
          <a:lstStyle/>
          <a:p>
            <a:r>
              <a:rPr lang="ja-JP" altLang="en-US" sz="4400" dirty="0">
                <a:solidFill>
                  <a:srgbClr val="0000FF"/>
                </a:solidFill>
              </a:rPr>
              <a:t>相談・通報内容の共有の段階</a:t>
            </a:r>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26</a:t>
            </a:fld>
            <a:endParaRPr lang="ja-JP" altLang="en-US"/>
          </a:p>
        </p:txBody>
      </p:sp>
    </p:spTree>
    <p:extLst>
      <p:ext uri="{BB962C8B-B14F-4D97-AF65-F5344CB8AC3E}">
        <p14:creationId xmlns:p14="http://schemas.microsoft.com/office/powerpoint/2010/main" val="112004069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相談・通報内容共有の手順</a:t>
            </a:r>
          </a:p>
        </p:txBody>
      </p:sp>
      <p:sp>
        <p:nvSpPr>
          <p:cNvPr id="3" name="コンテンツ プレースホルダー 2"/>
          <p:cNvSpPr>
            <a:spLocks noGrp="1"/>
          </p:cNvSpPr>
          <p:nvPr>
            <p:ph idx="1"/>
          </p:nvPr>
        </p:nvSpPr>
        <p:spPr>
          <a:xfrm>
            <a:off x="467544" y="1552578"/>
            <a:ext cx="8047806" cy="4351338"/>
          </a:xfrm>
        </p:spPr>
        <p:txBody>
          <a:bodyPr>
            <a:noAutofit/>
          </a:bodyPr>
          <a:lstStyle/>
          <a:p>
            <a:pPr>
              <a:buFont typeface="Wingdings" panose="05000000000000000000" pitchFamily="2" charset="2"/>
              <a:buChar char="l"/>
            </a:pPr>
            <a:r>
              <a:rPr lang="ja-JP" altLang="en-US" sz="2600" dirty="0">
                <a:solidFill>
                  <a:schemeClr val="tx1"/>
                </a:solidFill>
              </a:rPr>
              <a:t>委託型地域包括支援センターの場合は</a:t>
            </a:r>
            <a:r>
              <a:rPr lang="en-US" altLang="ja-JP" sz="2600" dirty="0">
                <a:solidFill>
                  <a:schemeClr val="tx1"/>
                </a:solidFill>
              </a:rPr>
              <a:t>2</a:t>
            </a:r>
            <a:r>
              <a:rPr lang="ja-JP" altLang="en-US" sz="2600" dirty="0">
                <a:solidFill>
                  <a:schemeClr val="tx1"/>
                </a:solidFill>
              </a:rPr>
              <a:t>段階の手順</a:t>
            </a:r>
            <a:endParaRPr lang="en-US" altLang="ja-JP" sz="2600" dirty="0">
              <a:solidFill>
                <a:schemeClr val="tx1"/>
              </a:solidFill>
            </a:endParaRPr>
          </a:p>
          <a:p>
            <a:pPr marL="0" indent="0">
              <a:lnSpc>
                <a:spcPct val="100000"/>
              </a:lnSpc>
              <a:spcBef>
                <a:spcPts val="600"/>
              </a:spcBef>
              <a:buNone/>
            </a:pPr>
            <a:r>
              <a:rPr lang="ja-JP" altLang="en-US" sz="2600" dirty="0">
                <a:solidFill>
                  <a:schemeClr val="tx1"/>
                </a:solidFill>
              </a:rPr>
              <a:t>　　①</a:t>
            </a:r>
            <a:r>
              <a:rPr lang="ja-JP" altLang="en-US" sz="2600" u="sng" dirty="0">
                <a:solidFill>
                  <a:srgbClr val="FF0000"/>
                </a:solidFill>
              </a:rPr>
              <a:t>地域包括支援センター内での協議</a:t>
            </a:r>
            <a:endParaRPr lang="en-US" altLang="ja-JP" sz="2600" u="sng" dirty="0">
              <a:solidFill>
                <a:srgbClr val="FF0000"/>
              </a:solidFill>
            </a:endParaRPr>
          </a:p>
          <a:p>
            <a:pPr marL="0" indent="0">
              <a:lnSpc>
                <a:spcPct val="100000"/>
              </a:lnSpc>
              <a:spcBef>
                <a:spcPts val="600"/>
              </a:spcBef>
              <a:spcAft>
                <a:spcPts val="0"/>
              </a:spcAft>
              <a:buNone/>
            </a:pPr>
            <a:r>
              <a:rPr lang="ja-JP" altLang="en-US" sz="2600" dirty="0"/>
              <a:t>　　</a:t>
            </a:r>
            <a:r>
              <a:rPr lang="ja-JP" altLang="en-US" sz="2600" dirty="0">
                <a:solidFill>
                  <a:schemeClr val="tx1"/>
                </a:solidFill>
              </a:rPr>
              <a:t>②</a:t>
            </a:r>
            <a:r>
              <a:rPr lang="ja-JP" altLang="en-US" sz="2600" u="sng" dirty="0">
                <a:solidFill>
                  <a:srgbClr val="FF0000"/>
                </a:solidFill>
              </a:rPr>
              <a:t>委託型地域包括支援センター⇒区市町村担当者</a:t>
            </a:r>
            <a:endParaRPr lang="en-US" altLang="ja-JP" sz="2600" u="sng" dirty="0">
              <a:solidFill>
                <a:srgbClr val="FF0000"/>
              </a:solidFill>
            </a:endParaRPr>
          </a:p>
          <a:p>
            <a:pPr marL="0" indent="0">
              <a:spcBef>
                <a:spcPts val="0"/>
              </a:spcBef>
              <a:spcAft>
                <a:spcPts val="0"/>
              </a:spcAft>
              <a:buNone/>
            </a:pPr>
            <a:r>
              <a:rPr lang="ja-JP" altLang="en-US" sz="2600" dirty="0">
                <a:solidFill>
                  <a:srgbClr val="FF0000"/>
                </a:solidFill>
              </a:rPr>
              <a:t>　　　　</a:t>
            </a:r>
            <a:r>
              <a:rPr lang="ja-JP" altLang="en-US" sz="2600" u="sng" dirty="0">
                <a:solidFill>
                  <a:srgbClr val="FF0000"/>
                </a:solidFill>
              </a:rPr>
              <a:t>への速やかな報告・協議</a:t>
            </a:r>
            <a:endParaRPr lang="en-US" altLang="ja-JP" sz="2600" u="sng" dirty="0">
              <a:solidFill>
                <a:srgbClr val="FF0000"/>
              </a:solidFill>
            </a:endParaRPr>
          </a:p>
          <a:p>
            <a:pPr>
              <a:buFont typeface="Wingdings" panose="05000000000000000000" pitchFamily="2" charset="2"/>
              <a:buChar char="l"/>
            </a:pPr>
            <a:r>
              <a:rPr lang="ja-JP" altLang="en-US" sz="2600" dirty="0">
                <a:solidFill>
                  <a:schemeClr val="tx1"/>
                </a:solidFill>
              </a:rPr>
              <a:t>緊急対応の必要性が高いと予測されるのに、すぐにセンター内協議ができる状況にない場合は、①をとばして②の区市町村担当者への報告・協議を行う</a:t>
            </a:r>
            <a:endParaRPr lang="en-US" altLang="ja-JP" sz="2600" dirty="0">
              <a:solidFill>
                <a:schemeClr val="tx1"/>
              </a:solidFill>
            </a:endParaRPr>
          </a:p>
          <a:p>
            <a:pPr marL="533400" indent="-177800">
              <a:buFont typeface="Arial" panose="020B0604020202020204" pitchFamily="34" charset="0"/>
              <a:buChar char="•"/>
            </a:pPr>
            <a:r>
              <a:rPr lang="ja-JP" altLang="en-US" sz="2600" dirty="0">
                <a:solidFill>
                  <a:schemeClr val="tx1"/>
                </a:solidFill>
              </a:rPr>
              <a:t>大切なのは</a:t>
            </a:r>
            <a:r>
              <a:rPr lang="ja-JP" altLang="en-US" sz="2600" u="sng" dirty="0">
                <a:solidFill>
                  <a:srgbClr val="FF0000"/>
                </a:solidFill>
              </a:rPr>
              <a:t>「できるだけ一人で判断しない」</a:t>
            </a:r>
            <a:r>
              <a:rPr lang="ja-JP" altLang="en-US" sz="2600" dirty="0">
                <a:solidFill>
                  <a:schemeClr val="tx1"/>
                </a:solidFill>
              </a:rPr>
              <a:t>ということ</a:t>
            </a:r>
            <a:endParaRPr lang="en-US" altLang="ja-JP" sz="2600" dirty="0">
              <a:solidFill>
                <a:schemeClr val="tx1"/>
              </a:solidFill>
            </a:endParaRPr>
          </a:p>
          <a:p>
            <a:pPr marL="533400" indent="-177800">
              <a:buFont typeface="Arial" panose="020B0604020202020204" pitchFamily="34" charset="0"/>
              <a:buChar char="•"/>
            </a:pPr>
            <a:r>
              <a:rPr lang="ja-JP" altLang="en-US" sz="2600" dirty="0">
                <a:solidFill>
                  <a:schemeClr val="tx1"/>
                </a:solidFill>
              </a:rPr>
              <a:t>一人の時に緊急事態に遭遇してしまった際の連絡手順や対応手段をあらかじめ</a:t>
            </a:r>
            <a:r>
              <a:rPr lang="ja-JP" altLang="en-US" sz="2600" u="sng" dirty="0">
                <a:solidFill>
                  <a:srgbClr val="FF0000"/>
                </a:solidFill>
              </a:rPr>
              <a:t>組織的に決めておく</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27</a:t>
            </a:fld>
            <a:endParaRPr lang="ja-JP" altLang="en-US"/>
          </a:p>
        </p:txBody>
      </p:sp>
    </p:spTree>
    <p:extLst>
      <p:ext uri="{BB962C8B-B14F-4D97-AF65-F5344CB8AC3E}">
        <p14:creationId xmlns:p14="http://schemas.microsoft.com/office/powerpoint/2010/main" val="2986135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819" y="96582"/>
            <a:ext cx="7543800" cy="1450757"/>
          </a:xfrm>
        </p:spPr>
        <p:txBody>
          <a:bodyPr>
            <a:normAutofit/>
          </a:bodyPr>
          <a:lstStyle/>
          <a:p>
            <a:r>
              <a:rPr lang="ja-JP" altLang="en-US" sz="3600" dirty="0">
                <a:solidFill>
                  <a:srgbClr val="0000FF"/>
                </a:solidFill>
              </a:rPr>
              <a:t>共有・協議の内容</a:t>
            </a:r>
          </a:p>
        </p:txBody>
      </p:sp>
      <p:sp>
        <p:nvSpPr>
          <p:cNvPr id="3" name="コンテンツ プレースホルダー 2"/>
          <p:cNvSpPr>
            <a:spLocks noGrp="1"/>
          </p:cNvSpPr>
          <p:nvPr>
            <p:ph idx="1"/>
          </p:nvPr>
        </p:nvSpPr>
        <p:spPr>
          <a:xfrm>
            <a:off x="822961" y="1845734"/>
            <a:ext cx="7853497" cy="4463586"/>
          </a:xfrm>
        </p:spPr>
        <p:txBody>
          <a:bodyPr>
            <a:normAutofit/>
          </a:bodyPr>
          <a:lstStyle/>
          <a:p>
            <a:pPr>
              <a:buFont typeface="Wingdings" panose="05000000000000000000" pitchFamily="2" charset="2"/>
              <a:buChar char="l"/>
            </a:pPr>
            <a:r>
              <a:rPr lang="ja-JP" altLang="en-US" sz="2400" dirty="0">
                <a:solidFill>
                  <a:schemeClr val="tx1"/>
                </a:solidFill>
              </a:rPr>
              <a:t>地域包括支援センターの</a:t>
            </a:r>
            <a:r>
              <a:rPr lang="en-US" altLang="ja-JP" sz="2400" dirty="0">
                <a:solidFill>
                  <a:schemeClr val="tx1"/>
                </a:solidFill>
              </a:rPr>
              <a:t>3</a:t>
            </a:r>
            <a:r>
              <a:rPr lang="ja-JP" altLang="en-US" sz="2400" dirty="0">
                <a:solidFill>
                  <a:schemeClr val="tx1"/>
                </a:solidFill>
              </a:rPr>
              <a:t>職種で、すべての総合相談の</a:t>
            </a:r>
            <a:endParaRPr lang="en-US" altLang="ja-JP" sz="2400" dirty="0">
              <a:solidFill>
                <a:schemeClr val="tx1"/>
              </a:solidFill>
            </a:endParaRPr>
          </a:p>
          <a:p>
            <a:pPr marL="0" indent="0">
              <a:buNone/>
            </a:pPr>
            <a:r>
              <a:rPr lang="ja-JP" altLang="en-US" sz="2400" dirty="0">
                <a:solidFill>
                  <a:schemeClr val="tx1"/>
                </a:solidFill>
              </a:rPr>
              <a:t>　内容について確認し合い、</a:t>
            </a:r>
            <a:r>
              <a:rPr lang="ja-JP" altLang="en-US" sz="2400" u="sng" dirty="0">
                <a:solidFill>
                  <a:srgbClr val="FF0000"/>
                </a:solidFill>
              </a:rPr>
              <a:t>通報の見逃しを防止する仕組み</a:t>
            </a:r>
            <a:endParaRPr lang="en-US" altLang="ja-JP" sz="2400" u="sng" dirty="0">
              <a:solidFill>
                <a:srgbClr val="FF0000"/>
              </a:solidFill>
            </a:endParaRPr>
          </a:p>
          <a:p>
            <a:pPr marL="0" indent="0">
              <a:buNone/>
            </a:pPr>
            <a:r>
              <a:rPr lang="ja-JP" altLang="en-US" sz="2400" dirty="0">
                <a:solidFill>
                  <a:srgbClr val="FF0000"/>
                </a:solidFill>
              </a:rPr>
              <a:t>　</a:t>
            </a:r>
            <a:r>
              <a:rPr lang="ja-JP" altLang="en-US" sz="2400" dirty="0">
                <a:solidFill>
                  <a:schemeClr val="tx1"/>
                </a:solidFill>
              </a:rPr>
              <a:t>を整えておく必要がある。</a:t>
            </a:r>
            <a:endParaRPr lang="en-US" altLang="ja-JP" sz="2400" dirty="0">
              <a:solidFill>
                <a:schemeClr val="tx1"/>
              </a:solidFill>
            </a:endParaRPr>
          </a:p>
          <a:p>
            <a:pPr>
              <a:buFont typeface="Wingdings" panose="05000000000000000000" pitchFamily="2" charset="2"/>
              <a:buChar char="l"/>
            </a:pPr>
            <a:r>
              <a:rPr lang="ja-JP" altLang="en-US" sz="2400" dirty="0">
                <a:solidFill>
                  <a:schemeClr val="tx1"/>
                </a:solidFill>
              </a:rPr>
              <a:t>以下の内容について、区市町村担当者と地域包括支援センターとで共有・協議する。</a:t>
            </a:r>
            <a:endParaRPr lang="en-US" altLang="ja-JP" sz="2400" dirty="0">
              <a:solidFill>
                <a:schemeClr val="tx1"/>
              </a:solidFill>
            </a:endParaRPr>
          </a:p>
          <a:p>
            <a:pPr marL="0" indent="0">
              <a:buNone/>
            </a:pPr>
            <a:r>
              <a:rPr lang="ja-JP" altLang="en-US" sz="2400" dirty="0">
                <a:solidFill>
                  <a:schemeClr val="tx1"/>
                </a:solidFill>
              </a:rPr>
              <a:t>　　①虐待対応の必要があるか否か（相談・通報内容の確認）</a:t>
            </a:r>
            <a:endParaRPr lang="en-US" altLang="ja-JP" sz="2400" dirty="0">
              <a:solidFill>
                <a:schemeClr val="tx1"/>
              </a:solidFill>
            </a:endParaRPr>
          </a:p>
          <a:p>
            <a:pPr marL="0" indent="0">
              <a:buNone/>
            </a:pPr>
            <a:r>
              <a:rPr lang="ja-JP" altLang="en-US" sz="2400" dirty="0">
                <a:solidFill>
                  <a:schemeClr val="tx1"/>
                </a:solidFill>
              </a:rPr>
              <a:t>　　②緊急対応の必要性の予測</a:t>
            </a:r>
            <a:endParaRPr lang="en-US" altLang="ja-JP" sz="2400" dirty="0">
              <a:solidFill>
                <a:schemeClr val="tx1"/>
              </a:solidFill>
            </a:endParaRPr>
          </a:p>
          <a:p>
            <a:pPr marL="0" indent="0">
              <a:buNone/>
            </a:pPr>
            <a:r>
              <a:rPr lang="ja-JP" altLang="en-US" sz="2400" dirty="0">
                <a:solidFill>
                  <a:schemeClr val="tx1"/>
                </a:solidFill>
              </a:rPr>
              <a:t>　　③「情報収集項目」の選定</a:t>
            </a:r>
            <a:endParaRPr lang="en-US" altLang="ja-JP" sz="2400" dirty="0">
              <a:solidFill>
                <a:schemeClr val="tx1"/>
              </a:solidFill>
            </a:endParaRPr>
          </a:p>
          <a:p>
            <a:pPr marL="0" indent="0">
              <a:buNone/>
            </a:pPr>
            <a:r>
              <a:rPr lang="ja-JP" altLang="en-US" sz="2400" dirty="0">
                <a:solidFill>
                  <a:schemeClr val="tx1"/>
                </a:solidFill>
              </a:rPr>
              <a:t>　　④事実確認の方法等の協議</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28</a:t>
            </a:fld>
            <a:endParaRPr lang="ja-JP" altLang="en-US"/>
          </a:p>
        </p:txBody>
      </p:sp>
    </p:spTree>
    <p:extLst>
      <p:ext uri="{BB962C8B-B14F-4D97-AF65-F5344CB8AC3E}">
        <p14:creationId xmlns:p14="http://schemas.microsoft.com/office/powerpoint/2010/main" val="5583584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594470" y="404663"/>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3600" dirty="0">
                <a:solidFill>
                  <a:srgbClr val="0000FF"/>
                </a:solidFill>
                <a:latin typeface="ＭＳ Ｐゴシック" panose="020B0600070205080204" pitchFamily="50" charset="-128"/>
                <a:ea typeface="ＭＳ Ｐゴシック" panose="020B0600070205080204" pitchFamily="50" charset="-128"/>
              </a:rPr>
              <a:t>ワーク２．</a:t>
            </a:r>
            <a:endParaRPr lang="en-US" altLang="ja-JP" sz="3600" dirty="0">
              <a:solidFill>
                <a:srgbClr val="0000FF"/>
              </a:solidFill>
              <a:latin typeface="ＭＳ Ｐゴシック" panose="020B0600070205080204" pitchFamily="50" charset="-128"/>
              <a:ea typeface="ＭＳ Ｐゴシック" panose="020B0600070205080204" pitchFamily="50" charset="-128"/>
            </a:endParaRPr>
          </a:p>
          <a:p>
            <a:pPr fontAlgn="auto">
              <a:spcAft>
                <a:spcPts val="0"/>
              </a:spcAft>
            </a:pPr>
            <a:endParaRPr lang="en-US" altLang="ja-JP" sz="3600" dirty="0">
              <a:solidFill>
                <a:srgbClr val="0000FF"/>
              </a:solidFill>
              <a:latin typeface="ＭＳ Ｐゴシック" panose="020B0600070205080204" pitchFamily="50" charset="-128"/>
              <a:ea typeface="ＭＳ Ｐゴシック" panose="020B0600070205080204" pitchFamily="50" charset="-128"/>
            </a:endParaRPr>
          </a:p>
          <a:p>
            <a:pPr algn="ctr" fontAlgn="auto">
              <a:spcAft>
                <a:spcPts val="0"/>
              </a:spcAft>
            </a:pPr>
            <a:r>
              <a:rPr lang="ja-JP" altLang="en-US" sz="3600" dirty="0">
                <a:solidFill>
                  <a:srgbClr val="0000FF"/>
                </a:solidFill>
                <a:latin typeface="ＭＳ Ｐゴシック" panose="020B0600070205080204" pitchFamily="50" charset="-128"/>
                <a:ea typeface="ＭＳ Ｐゴシック" panose="020B0600070205080204" pitchFamily="50" charset="-128"/>
              </a:rPr>
              <a:t>事実確認前の協議のワーク</a:t>
            </a:r>
            <a:endParaRPr lang="en-US" altLang="ja-JP" sz="3600" dirty="0">
              <a:solidFill>
                <a:srgbClr val="0000FF"/>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755576" y="2978905"/>
            <a:ext cx="7759774" cy="3108543"/>
          </a:xfrm>
          <a:prstGeom prst="rect">
            <a:avLst/>
          </a:prstGeom>
          <a:noFill/>
        </p:spPr>
        <p:txBody>
          <a:bodyPr wrap="square" rtlCol="0">
            <a:spAutoFit/>
          </a:bodyPr>
          <a:lstStyle/>
          <a:p>
            <a:r>
              <a:rPr lang="ja-JP" altLang="en-US" sz="2800" dirty="0"/>
              <a:t>ワークシート４　</a:t>
            </a:r>
            <a:endParaRPr lang="en-US" altLang="ja-JP" sz="2800" dirty="0"/>
          </a:p>
          <a:p>
            <a:endParaRPr lang="en-US" altLang="ja-JP" sz="2800" dirty="0"/>
          </a:p>
          <a:p>
            <a:pPr eaLnBrk="1"/>
            <a:r>
              <a:rPr lang="ja-JP" altLang="en-US" sz="2800" dirty="0"/>
              <a:t>「事実確認（訪問・面接調査）前の協議シート」（</a:t>
            </a:r>
            <a:r>
              <a:rPr lang="ja-JP" altLang="en-US" sz="2800" dirty="0" err="1"/>
              <a:t>ｐ</a:t>
            </a:r>
            <a:r>
              <a:rPr lang="en-US" altLang="ja-JP" sz="2800" dirty="0"/>
              <a:t>.7</a:t>
            </a:r>
            <a:r>
              <a:rPr lang="ja-JP" altLang="en-US" sz="2800" dirty="0"/>
              <a:t>）を記入してみましょう。</a:t>
            </a:r>
            <a:endParaRPr lang="en-US" altLang="ja-JP" sz="2800" dirty="0"/>
          </a:p>
          <a:p>
            <a:pPr marL="541338" indent="-360363">
              <a:tabLst>
                <a:tab pos="271463" algn="l"/>
              </a:tabLst>
            </a:pPr>
            <a:endParaRPr lang="en-US" altLang="ja-JP" sz="2800" dirty="0"/>
          </a:p>
          <a:p>
            <a:pPr marL="541338" indent="-360363">
              <a:tabLst>
                <a:tab pos="271463" algn="l"/>
              </a:tabLst>
            </a:pPr>
            <a:r>
              <a:rPr lang="ja-JP" altLang="en-US" sz="2800" dirty="0"/>
              <a:t>＊ワークは、シートの</a:t>
            </a:r>
            <a:r>
              <a:rPr lang="ja-JP" altLang="en-US" sz="2800" u="sng" dirty="0"/>
              <a:t>左半分</a:t>
            </a:r>
            <a:r>
              <a:rPr lang="ja-JP" altLang="en-US" sz="2800" dirty="0"/>
              <a:t>と</a:t>
            </a:r>
            <a:r>
              <a:rPr lang="ja-JP" altLang="en-US" sz="2800" u="sng" dirty="0"/>
              <a:t>右半分</a:t>
            </a:r>
            <a:r>
              <a:rPr lang="ja-JP" altLang="en-US" sz="2800" dirty="0"/>
              <a:t>に分けて進めます</a:t>
            </a:r>
          </a:p>
        </p:txBody>
      </p:sp>
      <p:sp>
        <p:nvSpPr>
          <p:cNvPr id="6" name="正方形/長方形 5"/>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29</a:t>
            </a:fld>
            <a:endParaRPr lang="ja-JP" altLang="en-US"/>
          </a:p>
        </p:txBody>
      </p:sp>
    </p:spTree>
    <p:extLst>
      <p:ext uri="{BB962C8B-B14F-4D97-AF65-F5344CB8AC3E}">
        <p14:creationId xmlns:p14="http://schemas.microsoft.com/office/powerpoint/2010/main" val="158537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55576" y="188642"/>
            <a:ext cx="7543800" cy="1450757"/>
          </a:xfrm>
        </p:spPr>
        <p:txBody>
          <a:bodyPr>
            <a:normAutofit/>
          </a:bodyPr>
          <a:lstStyle/>
          <a:p>
            <a:pPr algn="ctr"/>
            <a:r>
              <a:rPr lang="ja-JP" altLang="en-US" sz="4000" dirty="0">
                <a:solidFill>
                  <a:srgbClr val="0000FF"/>
                </a:solidFill>
              </a:rPr>
              <a:t>本日の構成</a:t>
            </a:r>
          </a:p>
        </p:txBody>
      </p:sp>
      <p:sp>
        <p:nvSpPr>
          <p:cNvPr id="6" name="コンテンツ プレースホルダー 5"/>
          <p:cNvSpPr>
            <a:spLocks noGrp="1"/>
          </p:cNvSpPr>
          <p:nvPr>
            <p:ph idx="1"/>
          </p:nvPr>
        </p:nvSpPr>
        <p:spPr>
          <a:xfrm>
            <a:off x="755578" y="2204864"/>
            <a:ext cx="8141529" cy="4023360"/>
          </a:xfrm>
        </p:spPr>
        <p:txBody>
          <a:bodyPr>
            <a:normAutofit/>
          </a:bodyPr>
          <a:lstStyle/>
          <a:p>
            <a:pPr>
              <a:lnSpc>
                <a:spcPct val="150000"/>
              </a:lnSpc>
              <a:buFont typeface="Wingdings" panose="05000000000000000000" pitchFamily="2" charset="2"/>
              <a:buChar char="l"/>
            </a:pPr>
            <a:r>
              <a:rPr lang="ja-JP" altLang="en-US" sz="3200" dirty="0"/>
              <a:t>相談・通報の受付の段階            ワークと講義</a:t>
            </a:r>
            <a:endParaRPr lang="en-US" altLang="ja-JP" sz="3200" dirty="0"/>
          </a:p>
          <a:p>
            <a:pPr>
              <a:lnSpc>
                <a:spcPct val="150000"/>
              </a:lnSpc>
              <a:buFont typeface="Wingdings" panose="05000000000000000000" pitchFamily="2" charset="2"/>
              <a:buChar char="l"/>
            </a:pPr>
            <a:r>
              <a:rPr lang="ja-JP" altLang="en-US" sz="3200" dirty="0"/>
              <a:t>相談・通報内容の共有の段階　ワークと講義</a:t>
            </a:r>
            <a:endParaRPr lang="en-US" altLang="ja-JP" sz="3200" dirty="0"/>
          </a:p>
          <a:p>
            <a:pPr>
              <a:lnSpc>
                <a:spcPct val="150000"/>
              </a:lnSpc>
              <a:buFont typeface="Wingdings" panose="05000000000000000000" pitchFamily="2" charset="2"/>
              <a:buChar char="l"/>
            </a:pPr>
            <a:r>
              <a:rPr lang="ja-JP" altLang="en-US" sz="3200" dirty="0"/>
              <a:t>事実確認の段階　　　                   ワークと講義</a:t>
            </a:r>
            <a:endParaRPr lang="en-US" altLang="ja-JP" sz="3200" dirty="0"/>
          </a:p>
        </p:txBody>
      </p:sp>
      <p:sp>
        <p:nvSpPr>
          <p:cNvPr id="2" name="スライド番号プレースホルダー 1"/>
          <p:cNvSpPr>
            <a:spLocks noGrp="1"/>
          </p:cNvSpPr>
          <p:nvPr>
            <p:ph type="sldNum" sz="quarter" idx="12"/>
          </p:nvPr>
        </p:nvSpPr>
        <p:spPr/>
        <p:txBody>
          <a:bodyPr/>
          <a:lstStyle/>
          <a:p>
            <a:pPr>
              <a:defRPr/>
            </a:pPr>
            <a:fld id="{E3AD79E1-2AF9-433D-972E-3C7B19E3D5DC}" type="slidenum">
              <a:rPr lang="ja-JP" altLang="en-US" smtClean="0"/>
              <a:pPr>
                <a:defRPr/>
              </a:pPr>
              <a:t>3</a:t>
            </a:fld>
            <a:endParaRPr lang="ja-JP" altLang="en-US"/>
          </a:p>
        </p:txBody>
      </p:sp>
    </p:spTree>
    <p:extLst>
      <p:ext uri="{BB962C8B-B14F-4D97-AF65-F5344CB8AC3E}">
        <p14:creationId xmlns:p14="http://schemas.microsoft.com/office/powerpoint/2010/main" val="8539568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D35B528-CFAC-4793-AA1E-5083D453C76C}"/>
              </a:ext>
            </a:extLst>
          </p:cNvPr>
          <p:cNvSpPr>
            <a:spLocks noGrp="1"/>
          </p:cNvSpPr>
          <p:nvPr>
            <p:ph type="title"/>
          </p:nvPr>
        </p:nvSpPr>
        <p:spPr>
          <a:xfrm>
            <a:off x="-108520" y="316467"/>
            <a:ext cx="9144000" cy="736269"/>
          </a:xfrm>
        </p:spPr>
        <p:txBody>
          <a:bodyPr/>
          <a:lstStyle/>
          <a:p>
            <a:r>
              <a:rPr lang="ja-JP" altLang="en-US" sz="3600" dirty="0">
                <a:solidFill>
                  <a:prstClr val="black"/>
                </a:solidFill>
                <a:latin typeface="Meiryo UI" panose="020B0604030504040204" pitchFamily="50" charset="-128"/>
                <a:ea typeface="Meiryo UI" panose="020B0604030504040204" pitchFamily="50" charset="-128"/>
              </a:rPr>
              <a:t>「事実確認（調査）」の流れ</a:t>
            </a:r>
            <a:endParaRPr kumimoji="1" lang="ja-JP" altLang="en-US" sz="3600" dirty="0">
              <a:latin typeface="Meiryo UI" panose="020B0604030504040204" pitchFamily="50" charset="-128"/>
              <a:ea typeface="Meiryo UI" panose="020B0604030504040204" pitchFamily="50" charset="-128"/>
            </a:endParaRPr>
          </a:p>
        </p:txBody>
      </p:sp>
      <p:graphicFrame>
        <p:nvGraphicFramePr>
          <p:cNvPr id="5" name="図表 4">
            <a:extLst>
              <a:ext uri="{FF2B5EF4-FFF2-40B4-BE49-F238E27FC236}">
                <a16:creationId xmlns:a16="http://schemas.microsoft.com/office/drawing/2014/main" id="{581E88F0-D382-4B59-A3C8-FBE37EA09519}"/>
              </a:ext>
            </a:extLst>
          </p:cNvPr>
          <p:cNvGraphicFramePr/>
          <p:nvPr/>
        </p:nvGraphicFramePr>
        <p:xfrm>
          <a:off x="0" y="1461902"/>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671248" y="4446542"/>
            <a:ext cx="5040561" cy="2333371"/>
          </a:xfrm>
          <a:prstGeom prst="wedgeRoundRectCallout">
            <a:avLst>
              <a:gd name="adj1" fmla="val -6410"/>
              <a:gd name="adj2" fmla="val -7491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cs typeface="+mn-cs"/>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「緊急対応への予測」</a:t>
            </a:r>
            <a:endParaRPr kumimoji="1"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979260" y="1709767"/>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157316" y="4446541"/>
            <a:ext cx="2974524" cy="1816150"/>
          </a:xfrm>
          <a:prstGeom prst="wedgeRoundRectCallout">
            <a:avLst>
              <a:gd name="adj1" fmla="val -15197"/>
              <a:gd name="adj2" fmla="val -84013"/>
              <a:gd name="adj3" fmla="val 16667"/>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相談・通報内容から</a:t>
            </a:r>
            <a:r>
              <a:rPr kumimoji="1" lang="ja-JP" altLang="en-US" sz="1600" b="1"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rPr>
              <a:t>気になること</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en-US"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多角的視点</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から洗い出す</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「見立てる」</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157316" y="1188874"/>
            <a:ext cx="3312368" cy="1617850"/>
          </a:xfrm>
          <a:prstGeom prst="wedgeRoundRectCallout">
            <a:avLst>
              <a:gd name="adj1" fmla="val 18600"/>
              <a:gd name="adj2" fmla="val 72866"/>
              <a:gd name="adj3" fmla="val 16667"/>
            </a:avLst>
          </a:prstGeom>
          <a:solidFill>
            <a:schemeClr val="bg2"/>
          </a:solidFill>
          <a:ln>
            <a:solidFill>
              <a:srgbClr val="399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627000" y="1245822"/>
            <a:ext cx="3816424" cy="1560902"/>
          </a:xfrm>
          <a:prstGeom prst="wedgeRoundRectCallout">
            <a:avLst>
              <a:gd name="adj1" fmla="val 11453"/>
              <a:gd name="adj2" fmla="val 78253"/>
              <a:gd name="adj3" fmla="val 16667"/>
            </a:avLst>
          </a:prstGeom>
          <a:solidFill>
            <a:schemeClr val="bg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「段取り」</a:t>
            </a:r>
          </a:p>
        </p:txBody>
      </p:sp>
      <p:sp>
        <p:nvSpPr>
          <p:cNvPr id="2" name="スライド番号プレースホルダー 1"/>
          <p:cNvSpPr>
            <a:spLocks noGrp="1"/>
          </p:cNvSpPr>
          <p:nvPr>
            <p:ph type="sldNum" sz="quarter" idx="12"/>
          </p:nvPr>
        </p:nvSpPr>
        <p:spPr>
          <a:xfrm>
            <a:off x="6909255" y="6414788"/>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71E442-D127-46B5-B3C8-37C2A5885B81}"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B13A9F8D-DCBB-3783-860F-F70CCC114B04}"/>
              </a:ext>
            </a:extLst>
          </p:cNvPr>
          <p:cNvSpPr txBox="1"/>
          <p:nvPr/>
        </p:nvSpPr>
        <p:spPr>
          <a:xfrm>
            <a:off x="17446" y="132532"/>
            <a:ext cx="304238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映写のみ　スライド</a:t>
            </a: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24</a:t>
            </a:r>
            <a:endParaRPr kumimoji="1" lang="ja-JP" altLang="en-US"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04683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082169" y="137529"/>
            <a:ext cx="4508054" cy="6461270"/>
          </a:xfrm>
          <a:prstGeom prst="rect">
            <a:avLst/>
          </a:prstGeom>
          <a:ln>
            <a:solidFill>
              <a:schemeClr val="tx1"/>
            </a:solidFill>
          </a:ln>
        </p:spPr>
      </p:pic>
      <p:sp>
        <p:nvSpPr>
          <p:cNvPr id="4" name="角丸四角形 3"/>
          <p:cNvSpPr/>
          <p:nvPr/>
        </p:nvSpPr>
        <p:spPr>
          <a:xfrm>
            <a:off x="323528" y="548680"/>
            <a:ext cx="3240360" cy="158417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ワークシート４</a:t>
            </a:r>
            <a:endParaRPr kumimoji="1" lang="en-US" altLang="ja-JP" sz="2000" b="1" dirty="0">
              <a:solidFill>
                <a:schemeClr val="tx1"/>
              </a:solidFill>
            </a:endParaRPr>
          </a:p>
          <a:p>
            <a:r>
              <a:rPr lang="ja-JP" altLang="en-US" sz="2000" b="1" dirty="0">
                <a:solidFill>
                  <a:schemeClr val="tx1"/>
                </a:solidFill>
              </a:rPr>
              <a:t>「事実確認（訪問・面接調査）前の協議のシート」</a:t>
            </a:r>
            <a:endParaRPr lang="en-US" altLang="ja-JP" sz="2000" b="1" dirty="0">
              <a:solidFill>
                <a:schemeClr val="tx1"/>
              </a:solidFill>
            </a:endParaRPr>
          </a:p>
          <a:p>
            <a:r>
              <a:rPr lang="ja-JP" altLang="en-US" sz="2000" b="1" dirty="0">
                <a:solidFill>
                  <a:schemeClr val="tx1"/>
                </a:solidFill>
              </a:rPr>
              <a:t>（</a:t>
            </a:r>
            <a:r>
              <a:rPr lang="en-US" altLang="ja-JP" sz="2000" b="1" dirty="0">
                <a:solidFill>
                  <a:schemeClr val="tx1"/>
                </a:solidFill>
              </a:rPr>
              <a:t>P.7</a:t>
            </a:r>
            <a:r>
              <a:rPr lang="ja-JP" altLang="en-US" sz="2000" b="1" dirty="0">
                <a:solidFill>
                  <a:schemeClr val="tx1"/>
                </a:solidFill>
              </a:rPr>
              <a:t>）　</a:t>
            </a:r>
            <a:r>
              <a:rPr lang="ja-JP" altLang="en-US" sz="2000" b="1" dirty="0">
                <a:solidFill>
                  <a:srgbClr val="FF0000"/>
                </a:solidFill>
              </a:rPr>
              <a:t>左半分</a:t>
            </a:r>
            <a:endParaRPr kumimoji="1" lang="ja-JP" altLang="en-US" sz="2000" b="1" dirty="0">
              <a:solidFill>
                <a:srgbClr val="FF0000"/>
              </a:solidFill>
            </a:endParaRPr>
          </a:p>
        </p:txBody>
      </p:sp>
      <p:sp>
        <p:nvSpPr>
          <p:cNvPr id="6" name="角丸四角形 5"/>
          <p:cNvSpPr/>
          <p:nvPr/>
        </p:nvSpPr>
        <p:spPr>
          <a:xfrm>
            <a:off x="4396649" y="446973"/>
            <a:ext cx="4104456" cy="168588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「相談・通報内容の概要」</a:t>
            </a:r>
            <a:r>
              <a:rPr lang="ja-JP" altLang="en-US" sz="2000" dirty="0">
                <a:solidFill>
                  <a:schemeClr val="tx1"/>
                </a:solidFill>
              </a:rPr>
              <a:t>と</a:t>
            </a:r>
            <a:r>
              <a:rPr lang="ja-JP" altLang="en-US" sz="2000" b="1" dirty="0">
                <a:solidFill>
                  <a:schemeClr val="tx1"/>
                </a:solidFill>
              </a:rPr>
              <a:t>「考えらえる可能性」</a:t>
            </a:r>
            <a:r>
              <a:rPr lang="ja-JP" altLang="en-US" sz="2000" dirty="0">
                <a:solidFill>
                  <a:schemeClr val="tx1"/>
                </a:solidFill>
              </a:rPr>
              <a:t>については、事例情報とワークシート２「事実情報の整理シート」の記入例をもとに</a:t>
            </a:r>
            <a:r>
              <a:rPr lang="ja-JP" altLang="en-US" sz="2000" b="1" dirty="0">
                <a:solidFill>
                  <a:srgbClr val="FF0000"/>
                </a:solidFill>
              </a:rPr>
              <a:t>記入済み</a:t>
            </a:r>
            <a:r>
              <a:rPr lang="ja-JP" altLang="en-US" sz="2000" dirty="0">
                <a:solidFill>
                  <a:schemeClr val="tx1"/>
                </a:solidFill>
              </a:rPr>
              <a:t>です。</a:t>
            </a:r>
          </a:p>
        </p:txBody>
      </p:sp>
      <p:sp>
        <p:nvSpPr>
          <p:cNvPr id="8" name="角丸四角形 7"/>
          <p:cNvSpPr/>
          <p:nvPr/>
        </p:nvSpPr>
        <p:spPr>
          <a:xfrm>
            <a:off x="4468657" y="2329189"/>
            <a:ext cx="3960440" cy="208823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＜包括内・庁舎情報の収集＞</a:t>
            </a:r>
            <a:endParaRPr lang="en-US" altLang="ja-JP" sz="2000" b="1" dirty="0">
              <a:solidFill>
                <a:schemeClr val="tx1"/>
              </a:solidFill>
            </a:endParaRPr>
          </a:p>
          <a:p>
            <a:r>
              <a:rPr lang="ja-JP" altLang="en-US" sz="2000" dirty="0">
                <a:solidFill>
                  <a:schemeClr val="tx1"/>
                </a:solidFill>
              </a:rPr>
              <a:t>「考えられる可能性」をもとに、包括内・庁内情報を、</a:t>
            </a:r>
            <a:r>
              <a:rPr lang="ja-JP" altLang="en-US" sz="2000" b="1" dirty="0">
                <a:solidFill>
                  <a:srgbClr val="0000FF"/>
                </a:solidFill>
              </a:rPr>
              <a:t>誰が、どうやって、いつまでに収集するか</a:t>
            </a:r>
            <a:r>
              <a:rPr lang="ja-JP" altLang="en-US" sz="2000" dirty="0">
                <a:solidFill>
                  <a:schemeClr val="tx1"/>
                </a:solidFill>
              </a:rPr>
              <a:t>を考えます。</a:t>
            </a:r>
          </a:p>
        </p:txBody>
      </p:sp>
      <p:sp>
        <p:nvSpPr>
          <p:cNvPr id="9" name="角丸四角形 8"/>
          <p:cNvSpPr/>
          <p:nvPr/>
        </p:nvSpPr>
        <p:spPr>
          <a:xfrm>
            <a:off x="4468657" y="4508179"/>
            <a:ext cx="3960440" cy="208823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＜関係者・関係機関からの情報収集＞</a:t>
            </a:r>
            <a:endParaRPr lang="en-US" altLang="ja-JP" sz="2000" b="1" dirty="0">
              <a:solidFill>
                <a:schemeClr val="tx1"/>
              </a:solidFill>
            </a:endParaRPr>
          </a:p>
          <a:p>
            <a:r>
              <a:rPr lang="ja-JP" altLang="en-US" sz="2000" dirty="0">
                <a:solidFill>
                  <a:schemeClr val="tx1"/>
                </a:solidFill>
              </a:rPr>
              <a:t>「考えられる可能性」をもとに、どのような機関から、どのような情報を、</a:t>
            </a:r>
            <a:r>
              <a:rPr lang="ja-JP" altLang="en-US" sz="2000" b="1" dirty="0">
                <a:solidFill>
                  <a:srgbClr val="0000FF"/>
                </a:solidFill>
              </a:rPr>
              <a:t>誰が、どうやって、いつまでに収集するか</a:t>
            </a:r>
            <a:r>
              <a:rPr lang="ja-JP" altLang="en-US" sz="2000" dirty="0">
                <a:solidFill>
                  <a:schemeClr val="tx1"/>
                </a:solidFill>
              </a:rPr>
              <a:t>を考えます。</a:t>
            </a:r>
          </a:p>
        </p:txBody>
      </p:sp>
      <p:sp>
        <p:nvSpPr>
          <p:cNvPr id="2" name="スライド番号プレースホルダー 1"/>
          <p:cNvSpPr>
            <a:spLocks noGrp="1"/>
          </p:cNvSpPr>
          <p:nvPr>
            <p:ph type="sldNum" sz="quarter" idx="12"/>
          </p:nvPr>
        </p:nvSpPr>
        <p:spPr>
          <a:xfrm>
            <a:off x="6830888" y="6413848"/>
            <a:ext cx="2133600" cy="365125"/>
          </a:xfrm>
        </p:spPr>
        <p:txBody>
          <a:bodyPr/>
          <a:lstStyle/>
          <a:p>
            <a:pPr>
              <a:defRPr/>
            </a:pPr>
            <a:fld id="{D6DA143D-0F19-473E-8E7F-3A366AF80F16}" type="slidenum">
              <a:rPr lang="ja-JP" altLang="en-US" smtClean="0"/>
              <a:pPr>
                <a:defRPr/>
              </a:pPr>
              <a:t>31</a:t>
            </a:fld>
            <a:endParaRPr lang="ja-JP" altLang="en-US" dirty="0"/>
          </a:p>
        </p:txBody>
      </p:sp>
    </p:spTree>
    <p:extLst>
      <p:ext uri="{BB962C8B-B14F-4D97-AF65-F5344CB8AC3E}">
        <p14:creationId xmlns:p14="http://schemas.microsoft.com/office/powerpoint/2010/main" val="108977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852175" y="764704"/>
            <a:ext cx="7543800" cy="432048"/>
          </a:xfrm>
        </p:spPr>
        <p:txBody>
          <a:bodyPr>
            <a:noAutofit/>
          </a:bodyPr>
          <a:lstStyle/>
          <a:p>
            <a:pPr>
              <a:lnSpc>
                <a:spcPct val="100000"/>
              </a:lnSpc>
            </a:pPr>
            <a:r>
              <a:rPr lang="ja-JP" altLang="en-US" sz="2800" dirty="0"/>
              <a:t>演習のワークシート「事実確認（訪問・面接調査）前の協議シート」について</a:t>
            </a:r>
          </a:p>
        </p:txBody>
      </p:sp>
      <p:sp>
        <p:nvSpPr>
          <p:cNvPr id="4" name="コンテンツ プレースホルダー 3"/>
          <p:cNvSpPr>
            <a:spLocks noGrp="1"/>
          </p:cNvSpPr>
          <p:nvPr>
            <p:ph idx="4294967295"/>
          </p:nvPr>
        </p:nvSpPr>
        <p:spPr>
          <a:xfrm>
            <a:off x="506794" y="1505392"/>
            <a:ext cx="8208912" cy="4954394"/>
          </a:xfrm>
        </p:spPr>
        <p:txBody>
          <a:bodyPr>
            <a:normAutofit/>
          </a:bodyPr>
          <a:lstStyle/>
          <a:p>
            <a:pPr>
              <a:lnSpc>
                <a:spcPct val="100000"/>
              </a:lnSpc>
              <a:buFont typeface="Wingdings" panose="05000000000000000000" pitchFamily="2" charset="2"/>
              <a:buChar char="l"/>
            </a:pPr>
            <a:r>
              <a:rPr lang="ja-JP" altLang="en-US" sz="2400" dirty="0">
                <a:solidFill>
                  <a:schemeClr val="tx1"/>
                </a:solidFill>
              </a:rPr>
              <a:t>「事実確認（訪問・面接調査）前の協議シート」の「関係者・関係機関からの情報収集」の「どこから」の欄ですが、「地域住民」の選択もできるようにしています。</a:t>
            </a:r>
            <a:endParaRPr lang="en-US" altLang="ja-JP" sz="2400" dirty="0">
              <a:solidFill>
                <a:schemeClr val="tx1"/>
              </a:solidFill>
            </a:endParaRPr>
          </a:p>
          <a:p>
            <a:pPr marL="0" indent="0">
              <a:lnSpc>
                <a:spcPct val="100000"/>
              </a:lnSpc>
              <a:buNone/>
            </a:pPr>
            <a:endParaRPr lang="en-US" altLang="ja-JP" sz="1100" dirty="0">
              <a:solidFill>
                <a:schemeClr val="tx1"/>
              </a:solidFill>
            </a:endParaRPr>
          </a:p>
          <a:p>
            <a:pPr>
              <a:lnSpc>
                <a:spcPct val="100000"/>
              </a:lnSpc>
              <a:buFont typeface="Wingdings" panose="05000000000000000000" pitchFamily="2" charset="2"/>
              <a:buChar char="l"/>
            </a:pPr>
            <a:r>
              <a:rPr lang="ja-JP" altLang="en-US" sz="2400" dirty="0">
                <a:solidFill>
                  <a:schemeClr val="tx1"/>
                </a:solidFill>
              </a:rPr>
              <a:t>介護保険サービスを利用していない人の場合、地域の方が情報を持っている場合があるので、選択肢に入れていますが、守秘義務のある方々ではないので、聴き取りの際、情報漏洩のないよう、ご注意ください。</a:t>
            </a:r>
            <a:endParaRPr lang="en-US" altLang="ja-JP" sz="2400" dirty="0">
              <a:solidFill>
                <a:schemeClr val="tx1"/>
              </a:solidFill>
            </a:endParaRPr>
          </a:p>
          <a:p>
            <a:pPr marL="0" indent="0">
              <a:lnSpc>
                <a:spcPct val="100000"/>
              </a:lnSpc>
              <a:buNone/>
            </a:pPr>
            <a:endParaRPr lang="en-US" altLang="ja-JP" sz="1100" dirty="0"/>
          </a:p>
          <a:p>
            <a:pPr lvl="1">
              <a:lnSpc>
                <a:spcPct val="100000"/>
              </a:lnSpc>
              <a:buFont typeface="Wingdings" panose="05000000000000000000" pitchFamily="2" charset="2"/>
              <a:buChar char="l"/>
            </a:pPr>
            <a:r>
              <a:rPr lang="ja-JP" altLang="en-US" sz="2400" b="1" u="sng" dirty="0">
                <a:solidFill>
                  <a:srgbClr val="FF0000"/>
                </a:solidFill>
              </a:rPr>
              <a:t>守秘義務のない方に「虐待対応で聴き取りをしています」</a:t>
            </a:r>
            <a:endParaRPr lang="en-US" altLang="ja-JP" sz="2400" b="1" u="sng" dirty="0">
              <a:solidFill>
                <a:srgbClr val="FF0000"/>
              </a:solidFill>
            </a:endParaRPr>
          </a:p>
          <a:p>
            <a:pPr marL="201168" lvl="1" indent="0">
              <a:lnSpc>
                <a:spcPct val="100000"/>
              </a:lnSpc>
              <a:buNone/>
            </a:pPr>
            <a:r>
              <a:rPr lang="ja-JP" altLang="en-US" sz="2400" b="1" dirty="0">
                <a:solidFill>
                  <a:srgbClr val="FF0000"/>
                </a:solidFill>
              </a:rPr>
              <a:t>　　　　　　</a:t>
            </a:r>
            <a:r>
              <a:rPr lang="ja-JP" altLang="en-US" sz="2400" b="1" u="sng" dirty="0">
                <a:solidFill>
                  <a:srgbClr val="FF0000"/>
                </a:solidFill>
              </a:rPr>
              <a:t>⇒噂が広まる可能性がありますのでＮＧです。</a:t>
            </a:r>
            <a:endParaRPr lang="en-US" altLang="ja-JP" sz="2400" b="1" u="sng" dirty="0">
              <a:solidFill>
                <a:srgbClr val="FF0000"/>
              </a:solidFill>
            </a:endParaRPr>
          </a:p>
          <a:p>
            <a:pPr marL="0" indent="0">
              <a:lnSpc>
                <a:spcPct val="100000"/>
              </a:lnSpc>
              <a:buNone/>
            </a:pPr>
            <a:endParaRPr lang="en-US" altLang="ja-JP" sz="2400" dirty="0"/>
          </a:p>
          <a:p>
            <a:pPr marL="0" indent="0">
              <a:buNone/>
            </a:pPr>
            <a:endParaRPr kumimoji="1" lang="ja-JP" altLang="en-US" b="1" dirty="0"/>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32</a:t>
            </a:fld>
            <a:endParaRPr lang="ja-JP" altLang="en-US"/>
          </a:p>
        </p:txBody>
      </p:sp>
    </p:spTree>
    <p:extLst>
      <p:ext uri="{BB962C8B-B14F-4D97-AF65-F5344CB8AC3E}">
        <p14:creationId xmlns:p14="http://schemas.microsoft.com/office/powerpoint/2010/main" val="15278017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①</a:t>
            </a:r>
            <a:r>
              <a:rPr lang="en-US" altLang="ja-JP" sz="3600" dirty="0">
                <a:solidFill>
                  <a:srgbClr val="0000FF"/>
                </a:solidFill>
              </a:rPr>
              <a:t>‐1</a:t>
            </a:r>
            <a:r>
              <a:rPr lang="ja-JP" altLang="en-US" sz="3600" dirty="0">
                <a:solidFill>
                  <a:srgbClr val="0000FF"/>
                </a:solidFill>
              </a:rPr>
              <a:t>　緊急対応の必要性の予測</a:t>
            </a:r>
          </a:p>
        </p:txBody>
      </p:sp>
      <p:sp>
        <p:nvSpPr>
          <p:cNvPr id="3" name="コンテンツ プレースホルダー 2"/>
          <p:cNvSpPr>
            <a:spLocks noGrp="1"/>
          </p:cNvSpPr>
          <p:nvPr>
            <p:ph idx="1"/>
          </p:nvPr>
        </p:nvSpPr>
        <p:spPr/>
        <p:txBody>
          <a:bodyPr>
            <a:noAutofit/>
          </a:bodyPr>
          <a:lstStyle/>
          <a:p>
            <a:pPr>
              <a:buFont typeface="Wingdings" panose="05000000000000000000" pitchFamily="2" charset="2"/>
              <a:buChar char="l"/>
            </a:pPr>
            <a:r>
              <a:rPr lang="ja-JP" altLang="en-US" sz="2300" dirty="0"/>
              <a:t>事実が確認されていない「相談・通報の受付段階」でも、</a:t>
            </a:r>
            <a:r>
              <a:rPr lang="ja-JP" altLang="en-US" sz="2300" u="sng" dirty="0">
                <a:solidFill>
                  <a:srgbClr val="FF0000"/>
                </a:solidFill>
              </a:rPr>
              <a:t>緊急対応</a:t>
            </a:r>
            <a:r>
              <a:rPr lang="ja-JP" altLang="en-US" sz="2300" dirty="0"/>
              <a:t>（緊急入院や緊急分離、立入調査、警察への援助要請等）が必要になる可能性があるかどうかを予測し、その</a:t>
            </a:r>
            <a:r>
              <a:rPr lang="ja-JP" altLang="en-US" sz="2300" u="sng" dirty="0"/>
              <a:t>緊急度や必要性に応じたスピードでその後の支援を実行していく。</a:t>
            </a:r>
            <a:endParaRPr lang="en-US" altLang="ja-JP" sz="2300" u="sng" dirty="0"/>
          </a:p>
          <a:p>
            <a:pPr>
              <a:buFont typeface="Wingdings" panose="05000000000000000000" pitchFamily="2" charset="2"/>
              <a:buChar char="l"/>
            </a:pPr>
            <a:r>
              <a:rPr lang="ja-JP" altLang="en-US" sz="2300" dirty="0"/>
              <a:t>虐待対応の</a:t>
            </a:r>
            <a:r>
              <a:rPr lang="ja-JP" altLang="en-US" sz="2300" u="sng" dirty="0"/>
              <a:t>どの段階であっても</a:t>
            </a:r>
            <a:r>
              <a:rPr lang="ja-JP" altLang="en-US" sz="2300" dirty="0"/>
              <a:t>、虐待対応担当者は新たな情報が入るたびに、</a:t>
            </a:r>
            <a:r>
              <a:rPr lang="ja-JP" altLang="en-US" sz="2300" u="sng" dirty="0"/>
              <a:t>緊急対応の必要性を予測していく</a:t>
            </a:r>
            <a:r>
              <a:rPr lang="ja-JP" altLang="en-US" sz="2300" dirty="0"/>
              <a:t>ことが求められる。</a:t>
            </a:r>
            <a:endParaRPr lang="en-US" altLang="ja-JP" sz="2300" dirty="0"/>
          </a:p>
          <a:p>
            <a:pPr>
              <a:buFont typeface="Wingdings" panose="05000000000000000000" pitchFamily="2" charset="2"/>
              <a:buChar char="l"/>
            </a:pPr>
            <a:r>
              <a:rPr lang="ja-JP" altLang="en-US" sz="2300" dirty="0"/>
              <a:t>個人判断とせず、</a:t>
            </a:r>
            <a:r>
              <a:rPr lang="ja-JP" altLang="en-US" sz="2300" u="sng" dirty="0"/>
              <a:t>複数の担当者間で協議し予測する</a:t>
            </a:r>
            <a:r>
              <a:rPr lang="ja-JP" altLang="en-US" sz="2300" dirty="0"/>
              <a:t>ことが原則である。</a:t>
            </a:r>
            <a:endParaRPr lang="en-US" altLang="ja-JP" sz="2300" dirty="0"/>
          </a:p>
          <a:p>
            <a:pPr>
              <a:buFont typeface="Wingdings" panose="05000000000000000000" pitchFamily="2" charset="2"/>
              <a:buChar char="l"/>
            </a:pPr>
            <a:r>
              <a:rPr lang="ja-JP" altLang="en-US" sz="2300" dirty="0"/>
              <a:t>緊急対応の必要性を判断する際には、個人の経験や価値観、力関係に左右されないよう、リスクアセスメントシートなどの</a:t>
            </a:r>
            <a:r>
              <a:rPr lang="ja-JP" altLang="en-US" sz="2300" u="sng" dirty="0"/>
              <a:t>客観的指標を活用</a:t>
            </a:r>
            <a:r>
              <a:rPr lang="ja-JP" altLang="en-US" sz="2300" dirty="0"/>
              <a:t>することも有効。</a:t>
            </a:r>
            <a:endParaRPr lang="en-US" altLang="ja-JP" sz="23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33</a:t>
            </a:fld>
            <a:endParaRPr lang="ja-JP" altLang="en-US"/>
          </a:p>
        </p:txBody>
      </p:sp>
    </p:spTree>
    <p:extLst>
      <p:ext uri="{BB962C8B-B14F-4D97-AF65-F5344CB8AC3E}">
        <p14:creationId xmlns:p14="http://schemas.microsoft.com/office/powerpoint/2010/main" val="3673249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①</a:t>
            </a:r>
            <a:r>
              <a:rPr lang="en-US" altLang="ja-JP" sz="3600" dirty="0">
                <a:solidFill>
                  <a:srgbClr val="0000FF"/>
                </a:solidFill>
              </a:rPr>
              <a:t>‐2</a:t>
            </a:r>
            <a:r>
              <a:rPr lang="ja-JP" altLang="en-US" sz="3600" dirty="0">
                <a:solidFill>
                  <a:srgbClr val="0000FF"/>
                </a:solidFill>
              </a:rPr>
              <a:t>　緊急対応の必要性の予測</a:t>
            </a:r>
          </a:p>
        </p:txBody>
      </p:sp>
      <p:sp>
        <p:nvSpPr>
          <p:cNvPr id="3" name="コンテンツ プレースホルダー 2"/>
          <p:cNvSpPr>
            <a:spLocks noGrp="1"/>
          </p:cNvSpPr>
          <p:nvPr>
            <p:ph idx="1"/>
          </p:nvPr>
        </p:nvSpPr>
        <p:spPr>
          <a:xfrm>
            <a:off x="822962" y="1905835"/>
            <a:ext cx="7543801" cy="4391578"/>
          </a:xfrm>
        </p:spPr>
        <p:txBody>
          <a:bodyPr>
            <a:normAutofit/>
          </a:bodyPr>
          <a:lstStyle/>
          <a:p>
            <a:pPr>
              <a:buFont typeface="Wingdings" panose="05000000000000000000" pitchFamily="2" charset="2"/>
              <a:buChar char="l"/>
            </a:pPr>
            <a:r>
              <a:rPr lang="ja-JP" altLang="en-US" sz="2400" dirty="0"/>
              <a:t>生命や生活の危険について判断するためには積極的に必要な情報を集めることが大切</a:t>
            </a:r>
            <a:endParaRPr lang="en-US" altLang="ja-JP" sz="2400" dirty="0"/>
          </a:p>
          <a:p>
            <a:pPr marL="444500" indent="-80963">
              <a:buFont typeface="Arial" panose="020B0604020202020204" pitchFamily="34" charset="0"/>
              <a:buChar char="•"/>
              <a:tabLst>
                <a:tab pos="631825" algn="l"/>
              </a:tabLst>
            </a:pPr>
            <a:r>
              <a:rPr lang="ja-JP" altLang="en-US" sz="2200" dirty="0"/>
              <a:t>情報は待っていて集まってくるものではない</a:t>
            </a:r>
            <a:endParaRPr lang="en-US" altLang="ja-JP" sz="2200" dirty="0"/>
          </a:p>
          <a:p>
            <a:pPr marL="444500" indent="-80963">
              <a:buFont typeface="Arial" panose="020B0604020202020204" pitchFamily="34" charset="0"/>
              <a:buChar char="•"/>
            </a:pPr>
            <a:r>
              <a:rPr lang="ja-JP" altLang="en-US" sz="2200" dirty="0"/>
              <a:t>事例の全体像を把握するには時間がかかる</a:t>
            </a:r>
            <a:endParaRPr lang="en-US" altLang="ja-JP" sz="2200" dirty="0"/>
          </a:p>
          <a:p>
            <a:pPr>
              <a:buFont typeface="Wingdings" panose="05000000000000000000" pitchFamily="2" charset="2"/>
              <a:buChar char="l"/>
            </a:pPr>
            <a:r>
              <a:rPr lang="ja-JP" altLang="en-US" sz="2400" dirty="0"/>
              <a:t>医療機関やサービス提供事業者、関係機関に必要な情報を取りに行く</a:t>
            </a:r>
            <a:endParaRPr lang="en-US" altLang="ja-JP" sz="2400" dirty="0"/>
          </a:p>
          <a:p>
            <a:pPr marL="444500" indent="-80963">
              <a:buFont typeface="Arial" panose="020B0604020202020204" pitchFamily="34" charset="0"/>
              <a:buChar char="•"/>
            </a:pPr>
            <a:r>
              <a:rPr lang="ja-JP" altLang="en-US" sz="2200" dirty="0"/>
              <a:t>日頃から、虐待対応における個人情報保護法の例外規定を関係機関に周知しておく</a:t>
            </a:r>
            <a:endParaRPr lang="en-US" altLang="ja-JP" sz="2200" dirty="0"/>
          </a:p>
          <a:p>
            <a:pPr marL="444500" indent="-80963">
              <a:buFont typeface="Arial" panose="020B0604020202020204" pitchFamily="34" charset="0"/>
              <a:buChar char="•"/>
            </a:pPr>
            <a:r>
              <a:rPr lang="ja-JP" altLang="en-US" sz="2200" dirty="0"/>
              <a:t>日頃から関係機関と顔の見える関係作りをしておく</a:t>
            </a:r>
            <a:endParaRPr lang="en-US" altLang="ja-JP" sz="2200" dirty="0"/>
          </a:p>
          <a:p>
            <a:pPr marL="444500" indent="-80963">
              <a:buFont typeface="Arial" panose="020B0604020202020204" pitchFamily="34" charset="0"/>
              <a:buChar char="•"/>
            </a:pPr>
            <a:r>
              <a:rPr lang="ja-JP" altLang="en-US" sz="2200" dirty="0"/>
              <a:t>ネットワーク連絡会等の活用</a:t>
            </a:r>
            <a:endParaRPr lang="en-US" altLang="ja-JP" sz="22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34</a:t>
            </a:fld>
            <a:endParaRPr lang="ja-JP" altLang="en-US"/>
          </a:p>
        </p:txBody>
      </p:sp>
    </p:spTree>
    <p:extLst>
      <p:ext uri="{BB962C8B-B14F-4D97-AF65-F5344CB8AC3E}">
        <p14:creationId xmlns:p14="http://schemas.microsoft.com/office/powerpoint/2010/main" val="67726554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②情報収集項目の選定</a:t>
            </a:r>
          </a:p>
        </p:txBody>
      </p:sp>
      <p:sp>
        <p:nvSpPr>
          <p:cNvPr id="3" name="コンテンツ プレースホルダー 2"/>
          <p:cNvSpPr>
            <a:spLocks noGrp="1"/>
          </p:cNvSpPr>
          <p:nvPr>
            <p:ph idx="1"/>
          </p:nvPr>
        </p:nvSpPr>
        <p:spPr/>
        <p:txBody>
          <a:bodyPr>
            <a:normAutofit fontScale="92500"/>
          </a:bodyPr>
          <a:lstStyle/>
          <a:p>
            <a:pPr>
              <a:lnSpc>
                <a:spcPts val="2600"/>
              </a:lnSpc>
              <a:spcBef>
                <a:spcPts val="600"/>
              </a:spcBef>
              <a:spcAft>
                <a:spcPts val="600"/>
              </a:spcAft>
              <a:buFont typeface="Wingdings" panose="05000000000000000000" pitchFamily="2" charset="2"/>
              <a:buChar char="l"/>
            </a:pPr>
            <a:r>
              <a:rPr lang="ja-JP" altLang="en-US" sz="2200" dirty="0"/>
              <a:t>庁内情報や関係機関が持つ情報の中から、収集すべき情報を選定し、「だれが、どこから」情報収集するか「役割分担」する。</a:t>
            </a:r>
            <a:endParaRPr lang="en-US" altLang="ja-JP" sz="2200" dirty="0"/>
          </a:p>
          <a:p>
            <a:pPr>
              <a:buFont typeface="Wingdings" panose="05000000000000000000" pitchFamily="2" charset="2"/>
              <a:buChar char="l"/>
            </a:pPr>
            <a:r>
              <a:rPr lang="ja-JP" altLang="en-US" sz="2200" dirty="0"/>
              <a:t>委託型地域包括支援センターとして収集が難しい情報について</a:t>
            </a:r>
            <a:endParaRPr lang="en-US" altLang="ja-JP" sz="2200" dirty="0"/>
          </a:p>
          <a:p>
            <a:pPr marL="363538" indent="0">
              <a:lnSpc>
                <a:spcPts val="2600"/>
              </a:lnSpc>
              <a:buFont typeface="Arial" panose="020B0604020202020204" pitchFamily="34" charset="0"/>
              <a:buChar char="•"/>
            </a:pPr>
            <a:r>
              <a:rPr lang="ja-JP" altLang="en-US" sz="2200" dirty="0"/>
              <a:t>委託型地域包括支援センター⇒区市町村担当者へ情報収集依頼　　　　　区市町村⇒外部関係機関へ情報収集依頼</a:t>
            </a:r>
            <a:endParaRPr lang="en-US" altLang="ja-JP" sz="2200" dirty="0"/>
          </a:p>
          <a:p>
            <a:pPr marL="363538" indent="0">
              <a:lnSpc>
                <a:spcPts val="2600"/>
              </a:lnSpc>
              <a:spcBef>
                <a:spcPts val="0"/>
              </a:spcBef>
              <a:buNone/>
            </a:pPr>
            <a:r>
              <a:rPr lang="ja-JP" altLang="en-US" sz="2200" dirty="0"/>
              <a:t>　　　　　　　（</a:t>
            </a:r>
            <a:r>
              <a:rPr lang="en-US" altLang="ja-JP" sz="2200" dirty="0"/>
              <a:t>※</a:t>
            </a:r>
            <a:r>
              <a:rPr lang="ja-JP" altLang="en-US" sz="2200" dirty="0"/>
              <a:t>老人福祉法第</a:t>
            </a:r>
            <a:r>
              <a:rPr lang="en-US" altLang="ja-JP" sz="2200" dirty="0"/>
              <a:t>36</a:t>
            </a:r>
            <a:r>
              <a:rPr lang="ja-JP" altLang="en-US" sz="2200" dirty="0"/>
              <a:t>条　調査の委託及び報告の請求）</a:t>
            </a:r>
            <a:endParaRPr lang="en-US" altLang="ja-JP" sz="2200" dirty="0"/>
          </a:p>
          <a:p>
            <a:pPr marL="363538" indent="0">
              <a:lnSpc>
                <a:spcPts val="2600"/>
              </a:lnSpc>
              <a:buFont typeface="Arial" panose="020B0604020202020204" pitchFamily="34" charset="0"/>
              <a:buChar char="•"/>
            </a:pPr>
            <a:r>
              <a:rPr lang="ja-JP" altLang="en-US" sz="2200" dirty="0"/>
              <a:t>医療機関等「文書による依頼」を要求する機関もある</a:t>
            </a:r>
            <a:endParaRPr lang="en-US" altLang="ja-JP" sz="2200" dirty="0"/>
          </a:p>
          <a:p>
            <a:pPr marL="363538" indent="0">
              <a:lnSpc>
                <a:spcPts val="2600"/>
              </a:lnSpc>
              <a:buFont typeface="Arial" panose="020B0604020202020204" pitchFamily="34" charset="0"/>
              <a:buChar char="•"/>
            </a:pPr>
            <a:r>
              <a:rPr lang="ja-JP" altLang="en-US" sz="2200" dirty="0"/>
              <a:t>情報収集の根拠条文の確認（高齢者虐待防止法、個人情報保護法の例外規定、戸籍法等）</a:t>
            </a:r>
            <a:endParaRPr lang="en-US" altLang="ja-JP" sz="2200" dirty="0"/>
          </a:p>
          <a:p>
            <a:pPr marL="363538" indent="0">
              <a:lnSpc>
                <a:spcPts val="2600"/>
              </a:lnSpc>
              <a:buFont typeface="Arial" panose="020B0604020202020204" pitchFamily="34" charset="0"/>
              <a:buChar char="•"/>
            </a:pPr>
            <a:r>
              <a:rPr lang="ja-JP" altLang="en-US" sz="2200" dirty="0"/>
              <a:t>区市町村の情報公開条例等を確認しておく</a:t>
            </a:r>
            <a:endParaRPr lang="en-US" altLang="ja-JP" sz="2200" dirty="0"/>
          </a:p>
          <a:p>
            <a:pPr marL="363538" indent="0">
              <a:lnSpc>
                <a:spcPts val="2600"/>
              </a:lnSpc>
              <a:buFont typeface="Arial" panose="020B0604020202020204" pitchFamily="34" charset="0"/>
              <a:buChar char="•"/>
            </a:pPr>
            <a:endParaRPr lang="en-US" altLang="ja-JP"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solidFill>
                  <a:schemeClr val="bg1"/>
                </a:solidFill>
              </a:rPr>
              <a:pPr>
                <a:defRPr/>
              </a:pPr>
              <a:t>35</a:t>
            </a:fld>
            <a:endParaRPr lang="ja-JP" altLang="en-US" dirty="0">
              <a:solidFill>
                <a:schemeClr val="bg1"/>
              </a:solidFill>
            </a:endParaRPr>
          </a:p>
        </p:txBody>
      </p:sp>
    </p:spTree>
    <p:extLst>
      <p:ext uri="{BB962C8B-B14F-4D97-AF65-F5344CB8AC3E}">
        <p14:creationId xmlns:p14="http://schemas.microsoft.com/office/powerpoint/2010/main" val="1854070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80" y="208048"/>
            <a:ext cx="3528392" cy="646331"/>
          </a:xfrm>
          <a:prstGeom prst="rect">
            <a:avLst/>
          </a:prstGeom>
          <a:noFill/>
        </p:spPr>
        <p:txBody>
          <a:bodyPr wrap="square" rtlCol="0">
            <a:spAutoFit/>
          </a:bodyPr>
          <a:lstStyle/>
          <a:p>
            <a:r>
              <a:rPr lang="ja-JP" altLang="en-US" sz="3600" dirty="0">
                <a:solidFill>
                  <a:srgbClr val="0000FF"/>
                </a:solidFill>
              </a:rPr>
              <a:t>情報収集項目例</a:t>
            </a:r>
          </a:p>
        </p:txBody>
      </p:sp>
      <p:graphicFrame>
        <p:nvGraphicFramePr>
          <p:cNvPr id="6" name="表 5"/>
          <p:cNvGraphicFramePr>
            <a:graphicFrameLocks noGrp="1"/>
          </p:cNvGraphicFramePr>
          <p:nvPr>
            <p:extLst>
              <p:ext uri="{D42A27DB-BD31-4B8C-83A1-F6EECF244321}">
                <p14:modId xmlns:p14="http://schemas.microsoft.com/office/powerpoint/2010/main" val="3188928218"/>
              </p:ext>
            </p:extLst>
          </p:nvPr>
        </p:nvGraphicFramePr>
        <p:xfrm>
          <a:off x="251521" y="854377"/>
          <a:ext cx="8712966" cy="5333958"/>
        </p:xfrm>
        <a:graphic>
          <a:graphicData uri="http://schemas.openxmlformats.org/drawingml/2006/table">
            <a:tbl>
              <a:tblPr firstRow="1" bandRow="1">
                <a:tableStyleId>{5940675A-B579-460E-94D1-54222C63F5DA}</a:tableStyleId>
              </a:tblPr>
              <a:tblGrid>
                <a:gridCol w="2253353">
                  <a:extLst>
                    <a:ext uri="{9D8B030D-6E8A-4147-A177-3AD203B41FA5}">
                      <a16:colId xmlns:a16="http://schemas.microsoft.com/office/drawing/2014/main" val="20000"/>
                    </a:ext>
                  </a:extLst>
                </a:gridCol>
                <a:gridCol w="3229807">
                  <a:extLst>
                    <a:ext uri="{9D8B030D-6E8A-4147-A177-3AD203B41FA5}">
                      <a16:colId xmlns:a16="http://schemas.microsoft.com/office/drawing/2014/main" val="20001"/>
                    </a:ext>
                  </a:extLst>
                </a:gridCol>
                <a:gridCol w="3229806">
                  <a:extLst>
                    <a:ext uri="{9D8B030D-6E8A-4147-A177-3AD203B41FA5}">
                      <a16:colId xmlns:a16="http://schemas.microsoft.com/office/drawing/2014/main" val="20002"/>
                    </a:ext>
                  </a:extLst>
                </a:gridCol>
              </a:tblGrid>
              <a:tr h="346664">
                <a:tc>
                  <a:txBody>
                    <a:bodyPr/>
                    <a:lstStyle/>
                    <a:p>
                      <a:pPr algn="ctr"/>
                      <a:r>
                        <a:rPr kumimoji="1" lang="ja-JP" altLang="en-US" dirty="0"/>
                        <a:t>確認事項</a:t>
                      </a:r>
                    </a:p>
                  </a:txBody>
                  <a:tcPr/>
                </a:tc>
                <a:tc>
                  <a:txBody>
                    <a:bodyPr/>
                    <a:lstStyle/>
                    <a:p>
                      <a:pPr algn="ctr"/>
                      <a:r>
                        <a:rPr kumimoji="1" lang="ja-JP" altLang="en-US" dirty="0"/>
                        <a:t>何を</a:t>
                      </a:r>
                    </a:p>
                  </a:txBody>
                  <a:tcPr/>
                </a:tc>
                <a:tc>
                  <a:txBody>
                    <a:bodyPr/>
                    <a:lstStyle/>
                    <a:p>
                      <a:pPr algn="ctr"/>
                      <a:r>
                        <a:rPr kumimoji="1" lang="ja-JP" altLang="en-US" dirty="0"/>
                        <a:t>どこから</a:t>
                      </a:r>
                    </a:p>
                  </a:txBody>
                  <a:tcPr/>
                </a:tc>
                <a:extLst>
                  <a:ext uri="{0D108BD9-81ED-4DB2-BD59-A6C34878D82A}">
                    <a16:rowId xmlns:a16="http://schemas.microsoft.com/office/drawing/2014/main" val="10000"/>
                  </a:ext>
                </a:extLst>
              </a:tr>
              <a:tr h="351084">
                <a:tc>
                  <a:txBody>
                    <a:bodyPr/>
                    <a:lstStyle/>
                    <a:p>
                      <a:r>
                        <a:rPr kumimoji="1" lang="ja-JP" altLang="en-US" dirty="0"/>
                        <a:t>世帯状況</a:t>
                      </a:r>
                    </a:p>
                  </a:txBody>
                  <a:tcPr/>
                </a:tc>
                <a:tc>
                  <a:txBody>
                    <a:bodyPr/>
                    <a:lstStyle/>
                    <a:p>
                      <a:r>
                        <a:rPr kumimoji="1" lang="ja-JP" altLang="en-US" dirty="0"/>
                        <a:t>住民票</a:t>
                      </a:r>
                    </a:p>
                  </a:txBody>
                  <a:tcPr/>
                </a:tc>
                <a:tc>
                  <a:txBody>
                    <a:bodyPr/>
                    <a:lstStyle/>
                    <a:p>
                      <a:r>
                        <a:rPr kumimoji="1" lang="ja-JP" altLang="en-US" dirty="0"/>
                        <a:t>戸籍・住民登録主管課</a:t>
                      </a:r>
                    </a:p>
                  </a:txBody>
                  <a:tcPr/>
                </a:tc>
                <a:extLst>
                  <a:ext uri="{0D108BD9-81ED-4DB2-BD59-A6C34878D82A}">
                    <a16:rowId xmlns:a16="http://schemas.microsoft.com/office/drawing/2014/main" val="10001"/>
                  </a:ext>
                </a:extLst>
              </a:tr>
              <a:tr h="1126658">
                <a:tc>
                  <a:txBody>
                    <a:bodyPr/>
                    <a:lstStyle/>
                    <a:p>
                      <a:r>
                        <a:rPr kumimoji="1" lang="ja-JP" altLang="en-US" dirty="0"/>
                        <a:t>介護保険情報</a:t>
                      </a:r>
                    </a:p>
                  </a:txBody>
                  <a:tcPr/>
                </a:tc>
                <a:tc>
                  <a:txBody>
                    <a:bodyPr/>
                    <a:lstStyle/>
                    <a:p>
                      <a:r>
                        <a:rPr kumimoji="1" lang="ja-JP" altLang="en-US" dirty="0"/>
                        <a:t>介護認定・居宅支援事業者・サービス利用歴・相談履歴・保険料収納状況・主治医意見書等</a:t>
                      </a:r>
                    </a:p>
                  </a:txBody>
                  <a:tcPr/>
                </a:tc>
                <a:tc>
                  <a:txBody>
                    <a:bodyPr/>
                    <a:lstStyle/>
                    <a:p>
                      <a:r>
                        <a:rPr kumimoji="1" lang="ja-JP" altLang="en-US" dirty="0"/>
                        <a:t>介護保険主管課等（地域によっては、委託包括がオンラインで確認できるところもある）</a:t>
                      </a:r>
                      <a:endParaRPr kumimoji="1" lang="en-US" altLang="ja-JP" dirty="0"/>
                    </a:p>
                  </a:txBody>
                  <a:tcPr/>
                </a:tc>
                <a:extLst>
                  <a:ext uri="{0D108BD9-81ED-4DB2-BD59-A6C34878D82A}">
                    <a16:rowId xmlns:a16="http://schemas.microsoft.com/office/drawing/2014/main" val="10002"/>
                  </a:ext>
                </a:extLst>
              </a:tr>
              <a:tr h="606662">
                <a:tc>
                  <a:txBody>
                    <a:bodyPr/>
                    <a:lstStyle/>
                    <a:p>
                      <a:r>
                        <a:rPr kumimoji="1" lang="ja-JP" altLang="en-US" dirty="0"/>
                        <a:t>その他高齢者福祉サービス等利用状況</a:t>
                      </a:r>
                    </a:p>
                  </a:txBody>
                  <a:tcPr/>
                </a:tc>
                <a:tc>
                  <a:txBody>
                    <a:bodyPr/>
                    <a:lstStyle/>
                    <a:p>
                      <a:r>
                        <a:rPr kumimoji="1" lang="ja-JP" altLang="en-US" dirty="0"/>
                        <a:t>一般高齢者福祉施策利用状況・相談履歴等</a:t>
                      </a:r>
                    </a:p>
                  </a:txBody>
                  <a:tcPr/>
                </a:tc>
                <a:tc>
                  <a:txBody>
                    <a:bodyPr/>
                    <a:lstStyle/>
                    <a:p>
                      <a:r>
                        <a:rPr kumimoji="1" lang="ja-JP" altLang="en-US" dirty="0"/>
                        <a:t>高齢者福祉主管課等</a:t>
                      </a:r>
                    </a:p>
                  </a:txBody>
                  <a:tcPr/>
                </a:tc>
                <a:extLst>
                  <a:ext uri="{0D108BD9-81ED-4DB2-BD59-A6C34878D82A}">
                    <a16:rowId xmlns:a16="http://schemas.microsoft.com/office/drawing/2014/main" val="10003"/>
                  </a:ext>
                </a:extLst>
              </a:tr>
              <a:tr h="866660">
                <a:tc>
                  <a:txBody>
                    <a:bodyPr/>
                    <a:lstStyle/>
                    <a:p>
                      <a:r>
                        <a:rPr kumimoji="1" lang="ja-JP" altLang="en-US" dirty="0"/>
                        <a:t>医療情報</a:t>
                      </a:r>
                    </a:p>
                  </a:txBody>
                  <a:tcPr/>
                </a:tc>
                <a:tc>
                  <a:txBody>
                    <a:bodyPr/>
                    <a:lstStyle/>
                    <a:p>
                      <a:r>
                        <a:rPr kumimoji="1" lang="ja-JP" altLang="en-US" dirty="0"/>
                        <a:t>主治医（かかりつけ医）の有無、受診歴</a:t>
                      </a:r>
                    </a:p>
                  </a:txBody>
                  <a:tcPr/>
                </a:tc>
                <a:tc>
                  <a:txBody>
                    <a:bodyPr/>
                    <a:lstStyle/>
                    <a:p>
                      <a:r>
                        <a:rPr kumimoji="1" lang="ja-JP" altLang="en-US" dirty="0"/>
                        <a:t>介護保険課（主治医意見書）、国民健康保険等医療保険主管課等</a:t>
                      </a:r>
                    </a:p>
                  </a:txBody>
                  <a:tcPr/>
                </a:tc>
                <a:extLst>
                  <a:ext uri="{0D108BD9-81ED-4DB2-BD59-A6C34878D82A}">
                    <a16:rowId xmlns:a16="http://schemas.microsoft.com/office/drawing/2014/main" val="10004"/>
                  </a:ext>
                </a:extLst>
              </a:tr>
              <a:tr h="1126658">
                <a:tc>
                  <a:txBody>
                    <a:bodyPr/>
                    <a:lstStyle/>
                    <a:p>
                      <a:r>
                        <a:rPr kumimoji="1" lang="ja-JP" altLang="en-US" dirty="0"/>
                        <a:t>経済状況（収支状況）</a:t>
                      </a:r>
                    </a:p>
                  </a:txBody>
                  <a:tcPr/>
                </a:tc>
                <a:tc>
                  <a:txBody>
                    <a:bodyPr/>
                    <a:lstStyle/>
                    <a:p>
                      <a:r>
                        <a:rPr kumimoji="1" lang="ja-JP" altLang="en-US" dirty="0"/>
                        <a:t>生活保護受給状況、収入状況、確定申告有無、各種社会保険・税の収納状況等</a:t>
                      </a:r>
                    </a:p>
                  </a:txBody>
                  <a:tcPr/>
                </a:tc>
                <a:tc>
                  <a:txBody>
                    <a:bodyPr/>
                    <a:lstStyle/>
                    <a:p>
                      <a:r>
                        <a:rPr kumimoji="1" lang="ja-JP" altLang="en-US" dirty="0"/>
                        <a:t>生活保護主管課、医療保険・介護保険</a:t>
                      </a:r>
                      <a:r>
                        <a:rPr kumimoji="1" lang="ja-JP" altLang="en-US"/>
                        <a:t>・国民年金各主管課</a:t>
                      </a:r>
                      <a:r>
                        <a:rPr kumimoji="1" lang="ja-JP" altLang="en-US" dirty="0"/>
                        <a:t>、税務主管課（都税事務所）、年金事務所等</a:t>
                      </a:r>
                    </a:p>
                  </a:txBody>
                  <a:tcPr/>
                </a:tc>
                <a:extLst>
                  <a:ext uri="{0D108BD9-81ED-4DB2-BD59-A6C34878D82A}">
                    <a16:rowId xmlns:a16="http://schemas.microsoft.com/office/drawing/2014/main" val="10005"/>
                  </a:ext>
                </a:extLst>
              </a:tr>
              <a:tr h="670518">
                <a:tc>
                  <a:txBody>
                    <a:bodyPr/>
                    <a:lstStyle/>
                    <a:p>
                      <a:r>
                        <a:rPr kumimoji="1" lang="ja-JP" altLang="en-US" dirty="0"/>
                        <a:t>資産状況</a:t>
                      </a:r>
                    </a:p>
                  </a:txBody>
                  <a:tcPr/>
                </a:tc>
                <a:tc>
                  <a:txBody>
                    <a:bodyPr/>
                    <a:lstStyle/>
                    <a:p>
                      <a:r>
                        <a:rPr kumimoji="1" lang="ja-JP" altLang="en-US" dirty="0"/>
                        <a:t>不動産の名義等（固定資産税に関する情報）</a:t>
                      </a:r>
                    </a:p>
                  </a:txBody>
                  <a:tcPr/>
                </a:tc>
                <a:tc>
                  <a:txBody>
                    <a:bodyPr/>
                    <a:lstStyle/>
                    <a:p>
                      <a:r>
                        <a:rPr kumimoji="1" lang="ja-JP" altLang="en-US" dirty="0"/>
                        <a:t>税務主管課等</a:t>
                      </a:r>
                    </a:p>
                  </a:txBody>
                  <a:tcPr/>
                </a:tc>
                <a:extLst>
                  <a:ext uri="{0D108BD9-81ED-4DB2-BD59-A6C34878D82A}">
                    <a16:rowId xmlns:a16="http://schemas.microsoft.com/office/drawing/2014/main" val="10006"/>
                  </a:ext>
                </a:extLst>
              </a:tr>
            </a:tbl>
          </a:graphicData>
        </a:graphic>
      </p:graphicFrame>
      <p:sp>
        <p:nvSpPr>
          <p:cNvPr id="2" name="テキスト ボックス 1"/>
          <p:cNvSpPr txBox="1"/>
          <p:nvPr/>
        </p:nvSpPr>
        <p:spPr>
          <a:xfrm>
            <a:off x="3766785" y="422937"/>
            <a:ext cx="5219015" cy="307777"/>
          </a:xfrm>
          <a:prstGeom prst="rect">
            <a:avLst/>
          </a:prstGeom>
          <a:noFill/>
        </p:spPr>
        <p:txBody>
          <a:bodyPr wrap="square" rtlCol="0">
            <a:spAutoFit/>
          </a:bodyPr>
          <a:lstStyle/>
          <a:p>
            <a:r>
              <a:rPr lang="ja-JP" altLang="en-US" sz="1400" dirty="0"/>
              <a:t>（お役立ち帳</a:t>
            </a:r>
            <a:r>
              <a:rPr lang="en-US" altLang="ja-JP" sz="1400" dirty="0"/>
              <a:t>P.26</a:t>
            </a:r>
            <a:r>
              <a:rPr lang="ja-JP" altLang="en-US" sz="1400" dirty="0"/>
              <a:t> ～</a:t>
            </a:r>
            <a:r>
              <a:rPr lang="en-US" altLang="ja-JP" sz="1400" dirty="0"/>
              <a:t>28</a:t>
            </a:r>
            <a:r>
              <a:rPr lang="ja-JP" altLang="en-US" sz="1400" dirty="0"/>
              <a:t>「事実確認における情報収集項目例」参照）</a:t>
            </a:r>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36</a:t>
            </a:fld>
            <a:endParaRPr lang="ja-JP" altLang="en-US"/>
          </a:p>
        </p:txBody>
      </p:sp>
    </p:spTree>
    <p:extLst>
      <p:ext uri="{BB962C8B-B14F-4D97-AF65-F5344CB8AC3E}">
        <p14:creationId xmlns:p14="http://schemas.microsoft.com/office/powerpoint/2010/main" val="198295247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180873"/>
            <a:ext cx="7886700" cy="889017"/>
          </a:xfrm>
        </p:spPr>
        <p:txBody>
          <a:bodyPr>
            <a:normAutofit/>
          </a:bodyPr>
          <a:lstStyle/>
          <a:p>
            <a:r>
              <a:rPr lang="ja-JP" altLang="en-US" sz="3600" dirty="0">
                <a:solidFill>
                  <a:srgbClr val="0000FF"/>
                </a:solidFill>
              </a:rPr>
              <a:t>訪問・面接調査前の情報収集</a:t>
            </a:r>
          </a:p>
        </p:txBody>
      </p:sp>
      <p:sp>
        <p:nvSpPr>
          <p:cNvPr id="3" name="コンテンツ プレースホルダー 2"/>
          <p:cNvSpPr>
            <a:spLocks noGrp="1"/>
          </p:cNvSpPr>
          <p:nvPr>
            <p:ph idx="1"/>
          </p:nvPr>
        </p:nvSpPr>
        <p:spPr>
          <a:xfrm>
            <a:off x="638304" y="1149209"/>
            <a:ext cx="8121244" cy="5683408"/>
          </a:xfrm>
        </p:spPr>
        <p:txBody>
          <a:bodyPr>
            <a:normAutofit fontScale="85000" lnSpcReduction="10000"/>
          </a:bodyPr>
          <a:lstStyle/>
          <a:p>
            <a:pPr>
              <a:lnSpc>
                <a:spcPts val="2500"/>
              </a:lnSpc>
              <a:buFont typeface="Wingdings" panose="05000000000000000000" pitchFamily="2" charset="2"/>
              <a:buChar char="l"/>
            </a:pPr>
            <a:r>
              <a:rPr lang="ja-JP" altLang="en-US" sz="2600" dirty="0"/>
              <a:t>高齢者の安全や通報内容を確認するためには、</a:t>
            </a:r>
            <a:r>
              <a:rPr lang="ja-JP" altLang="en-US" sz="2600" b="1" dirty="0">
                <a:solidFill>
                  <a:srgbClr val="FF0000"/>
                </a:solidFill>
              </a:rPr>
              <a:t>直接訪問・面接</a:t>
            </a:r>
            <a:r>
              <a:rPr lang="ja-JP" altLang="en-US" sz="2600" dirty="0">
                <a:solidFill>
                  <a:srgbClr val="FF0000"/>
                </a:solidFill>
              </a:rPr>
              <a:t>が原則</a:t>
            </a:r>
            <a:r>
              <a:rPr lang="ja-JP" altLang="en-US" sz="2600" dirty="0"/>
              <a:t>。</a:t>
            </a:r>
            <a:endParaRPr lang="en-US" altLang="ja-JP" sz="2600" dirty="0"/>
          </a:p>
          <a:p>
            <a:pPr>
              <a:lnSpc>
                <a:spcPts val="2500"/>
              </a:lnSpc>
              <a:buFont typeface="Wingdings" panose="05000000000000000000" pitchFamily="2" charset="2"/>
              <a:buChar char="l"/>
            </a:pPr>
            <a:r>
              <a:rPr lang="ja-JP" altLang="en-US" sz="2600" dirty="0"/>
              <a:t>関係機関からの情報収集を行ってから、初回の直接訪問・面接をした方が良い場合もある。</a:t>
            </a:r>
            <a:endParaRPr lang="en-US" altLang="ja-JP" sz="2600" dirty="0"/>
          </a:p>
          <a:p>
            <a:pPr marL="793750" indent="-342900">
              <a:lnSpc>
                <a:spcPts val="2600"/>
              </a:lnSpc>
              <a:spcBef>
                <a:spcPts val="0"/>
              </a:spcBef>
              <a:buFont typeface="Arial" panose="020B0604020202020204" pitchFamily="34" charset="0"/>
              <a:buChar char="•"/>
            </a:pPr>
            <a:r>
              <a:rPr lang="ja-JP" altLang="en-US" sz="2600" dirty="0"/>
              <a:t>初めての訪問を可能な限り受け入れてもらえるようにするため（同行訪問など協力してくれそうな人材を把握する等）</a:t>
            </a:r>
            <a:endParaRPr lang="en-US" altLang="ja-JP" sz="2600" dirty="0"/>
          </a:p>
          <a:p>
            <a:pPr marL="793750" indent="-342900">
              <a:lnSpc>
                <a:spcPts val="2200"/>
              </a:lnSpc>
              <a:buFont typeface="Arial" panose="020B0604020202020204" pitchFamily="34" charset="0"/>
              <a:buChar char="•"/>
            </a:pPr>
            <a:r>
              <a:rPr lang="ja-JP" altLang="en-US" sz="2600" dirty="0"/>
              <a:t>本人や家族が関心を持ちそうな資源やサービスに関する情報を集めるため</a:t>
            </a:r>
            <a:endParaRPr lang="en-US" altLang="ja-JP" sz="2600" dirty="0"/>
          </a:p>
          <a:p>
            <a:pPr marL="793750" indent="-342900">
              <a:lnSpc>
                <a:spcPts val="2200"/>
              </a:lnSpc>
              <a:buFont typeface="Arial" panose="020B0604020202020204" pitchFamily="34" charset="0"/>
              <a:buChar char="•"/>
            </a:pPr>
            <a:r>
              <a:rPr lang="ja-JP" altLang="en-US" sz="2600" dirty="0"/>
              <a:t>本人や養護者との信頼関係を構築する糸口を見つけるため</a:t>
            </a:r>
            <a:endParaRPr lang="en-US" altLang="ja-JP" sz="2600" dirty="0"/>
          </a:p>
          <a:p>
            <a:pPr marL="793750" indent="-342900">
              <a:lnSpc>
                <a:spcPts val="2600"/>
              </a:lnSpc>
              <a:spcBef>
                <a:spcPts val="0"/>
              </a:spcBef>
              <a:buFont typeface="Arial" panose="020B0604020202020204" pitchFamily="34" charset="0"/>
              <a:buChar char="•"/>
            </a:pPr>
            <a:r>
              <a:rPr lang="ja-JP" altLang="en-US" sz="2600" dirty="0"/>
              <a:t>事実確認に行く際のシミュレーションを行うため（介入拒否が見込まれるときの介入方法、支援者側の危険予測も必要）</a:t>
            </a:r>
            <a:endParaRPr lang="en-US" altLang="ja-JP" sz="2600" dirty="0"/>
          </a:p>
          <a:p>
            <a:pPr marL="450850" indent="-450850">
              <a:lnSpc>
                <a:spcPct val="110000"/>
              </a:lnSpc>
              <a:spcBef>
                <a:spcPts val="600"/>
              </a:spcBef>
              <a:buNone/>
            </a:pPr>
            <a:r>
              <a:rPr lang="en-US" altLang="ja-JP" sz="2400" dirty="0"/>
              <a:t>※</a:t>
            </a:r>
            <a:r>
              <a:rPr lang="ja-JP" altLang="en-US" sz="2400" dirty="0"/>
              <a:t>ただし、最初の事実確認前の情報収集に時間をかけすぎないこと。</a:t>
            </a:r>
            <a:endParaRPr lang="en-US" altLang="ja-JP" sz="2400" dirty="0"/>
          </a:p>
          <a:p>
            <a:pPr marL="450850" indent="-450850">
              <a:lnSpc>
                <a:spcPct val="110000"/>
              </a:lnSpc>
              <a:spcBef>
                <a:spcPts val="600"/>
              </a:spcBef>
              <a:buNone/>
            </a:pPr>
            <a:r>
              <a:rPr lang="en-US" altLang="ja-JP" sz="2400" dirty="0"/>
              <a:t>※</a:t>
            </a:r>
            <a:r>
              <a:rPr lang="ja-JP" altLang="en-US" sz="2400" dirty="0"/>
              <a:t>関係機関からの情報収集手段として、ケース会議を行うこともある。　</a:t>
            </a: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solidFill>
                  <a:schemeClr val="bg1"/>
                </a:solidFill>
              </a:rPr>
              <a:pPr>
                <a:defRPr/>
              </a:pPr>
              <a:t>37</a:t>
            </a:fld>
            <a:endParaRPr lang="ja-JP" altLang="en-US">
              <a:solidFill>
                <a:schemeClr val="bg1"/>
              </a:solidFill>
            </a:endParaRPr>
          </a:p>
        </p:txBody>
      </p:sp>
    </p:spTree>
    <p:extLst>
      <p:ext uri="{BB962C8B-B14F-4D97-AF65-F5344CB8AC3E}">
        <p14:creationId xmlns:p14="http://schemas.microsoft.com/office/powerpoint/2010/main" val="690584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関係機関からの情報収集のポイント</a:t>
            </a:r>
          </a:p>
        </p:txBody>
      </p:sp>
      <p:sp>
        <p:nvSpPr>
          <p:cNvPr id="3" name="コンテンツ プレースホルダー 2"/>
          <p:cNvSpPr>
            <a:spLocks noGrp="1"/>
          </p:cNvSpPr>
          <p:nvPr>
            <p:ph idx="1"/>
          </p:nvPr>
        </p:nvSpPr>
        <p:spPr>
          <a:xfrm>
            <a:off x="822961" y="1845734"/>
            <a:ext cx="7543801" cy="4751618"/>
          </a:xfrm>
        </p:spPr>
        <p:txBody>
          <a:bodyPr>
            <a:normAutofit/>
          </a:bodyPr>
          <a:lstStyle/>
          <a:p>
            <a:pPr>
              <a:buFont typeface="Wingdings" panose="05000000000000000000" pitchFamily="2" charset="2"/>
              <a:buChar char="l"/>
            </a:pPr>
            <a:r>
              <a:rPr lang="ja-JP" altLang="en-US" sz="2400" dirty="0"/>
              <a:t>現在関わっているかだけでなく、過去に関わったか否かについても訊く。　　　　　　　　　　　　　　　　　　　　　　　　　関係が途切れていたとしたら、なぜ途切れたのかについても訊く。</a:t>
            </a:r>
            <a:endParaRPr lang="en-US" altLang="ja-JP" sz="2400" dirty="0"/>
          </a:p>
          <a:p>
            <a:pPr marL="0" indent="0">
              <a:buNone/>
            </a:pPr>
            <a:endParaRPr lang="en-US" altLang="ja-JP" sz="2400" dirty="0"/>
          </a:p>
          <a:p>
            <a:pPr marL="0" indent="0">
              <a:buNone/>
            </a:pPr>
            <a:r>
              <a:rPr lang="ja-JP" altLang="en-US" sz="2400" dirty="0"/>
              <a:t>　過去に関係機関との関係が途切れた理由から、今後の対応のヒントが得られることがある。</a:t>
            </a:r>
            <a:endParaRPr lang="en-US" altLang="ja-JP" sz="2400" dirty="0"/>
          </a:p>
          <a:p>
            <a:pPr marL="0" indent="0">
              <a:buNone/>
            </a:pPr>
            <a:r>
              <a:rPr lang="ja-JP" altLang="en-US" sz="2400" dirty="0"/>
              <a:t>・・・行動や関係性のパターンをみることができる</a:t>
            </a:r>
            <a:endParaRPr lang="en-US" altLang="ja-JP" sz="2400" dirty="0"/>
          </a:p>
          <a:p>
            <a:pPr marL="0" indent="0">
              <a:buNone/>
            </a:pPr>
            <a:r>
              <a:rPr lang="ja-JP" altLang="en-US" sz="2400" dirty="0"/>
              <a:t>→介入拒否があるときのアプローチ方法を考える糸口が</a:t>
            </a:r>
            <a:endParaRPr lang="en-US" altLang="ja-JP" sz="2400" dirty="0"/>
          </a:p>
          <a:p>
            <a:pPr marL="0" indent="0">
              <a:buNone/>
            </a:pPr>
            <a:r>
              <a:rPr lang="ja-JP" altLang="en-US" sz="2400" dirty="0"/>
              <a:t>　つかめる</a:t>
            </a:r>
          </a:p>
        </p:txBody>
      </p:sp>
      <p:sp>
        <p:nvSpPr>
          <p:cNvPr id="4" name="下矢印 3"/>
          <p:cNvSpPr/>
          <p:nvPr/>
        </p:nvSpPr>
        <p:spPr>
          <a:xfrm>
            <a:off x="4014355" y="3140968"/>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pPr>
              <a:defRPr/>
            </a:pPr>
            <a:fld id="{E3AD79E1-2AF9-433D-972E-3C7B19E3D5DC}" type="slidenum">
              <a:rPr lang="ja-JP" altLang="en-US" smtClean="0"/>
              <a:pPr>
                <a:defRPr/>
              </a:pPr>
              <a:t>38</a:t>
            </a:fld>
            <a:endParaRPr lang="ja-JP" altLang="en-US"/>
          </a:p>
        </p:txBody>
      </p:sp>
    </p:spTree>
    <p:extLst>
      <p:ext uri="{BB962C8B-B14F-4D97-AF65-F5344CB8AC3E}">
        <p14:creationId xmlns:p14="http://schemas.microsoft.com/office/powerpoint/2010/main" val="59364827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394228" y="444600"/>
            <a:ext cx="4138212" cy="6021288"/>
          </a:xfrm>
          <a:prstGeom prst="rect">
            <a:avLst/>
          </a:prstGeom>
          <a:ln>
            <a:solidFill>
              <a:schemeClr val="tx1"/>
            </a:solidFill>
          </a:ln>
        </p:spPr>
      </p:pic>
      <p:sp>
        <p:nvSpPr>
          <p:cNvPr id="4" name="角丸四角形 3"/>
          <p:cNvSpPr/>
          <p:nvPr/>
        </p:nvSpPr>
        <p:spPr>
          <a:xfrm>
            <a:off x="611560" y="1052736"/>
            <a:ext cx="316835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ワークシート４</a:t>
            </a:r>
            <a:endParaRPr kumimoji="1" lang="en-US" altLang="ja-JP" sz="2000" b="1" dirty="0">
              <a:solidFill>
                <a:schemeClr val="tx1"/>
              </a:solidFill>
            </a:endParaRPr>
          </a:p>
          <a:p>
            <a:pPr eaLnBrk="1"/>
            <a:r>
              <a:rPr lang="ja-JP" altLang="en-US" sz="2000" b="1" dirty="0">
                <a:solidFill>
                  <a:schemeClr val="tx1"/>
                </a:solidFill>
              </a:rPr>
              <a:t>「事実確認（訪問・面接調査）前の協議のシート」　（</a:t>
            </a:r>
            <a:r>
              <a:rPr lang="en-US" altLang="ja-JP" sz="2000" b="1" dirty="0">
                <a:solidFill>
                  <a:schemeClr val="tx1"/>
                </a:solidFill>
              </a:rPr>
              <a:t>P.7</a:t>
            </a:r>
            <a:r>
              <a:rPr lang="ja-JP" altLang="en-US" sz="2000" b="1" dirty="0">
                <a:solidFill>
                  <a:schemeClr val="tx1"/>
                </a:solidFill>
              </a:rPr>
              <a:t>）</a:t>
            </a:r>
            <a:r>
              <a:rPr lang="ja-JP" altLang="en-US" sz="2000" b="1" dirty="0">
                <a:solidFill>
                  <a:srgbClr val="FF0000"/>
                </a:solidFill>
              </a:rPr>
              <a:t>右半分</a:t>
            </a:r>
            <a:endParaRPr kumimoji="1" lang="ja-JP" altLang="en-US" sz="2000" b="1" dirty="0">
              <a:solidFill>
                <a:srgbClr val="FF0000"/>
              </a:solidFill>
            </a:endParaRPr>
          </a:p>
        </p:txBody>
      </p:sp>
      <p:sp>
        <p:nvSpPr>
          <p:cNvPr id="6" name="角丸四角形 5"/>
          <p:cNvSpPr/>
          <p:nvPr/>
        </p:nvSpPr>
        <p:spPr>
          <a:xfrm>
            <a:off x="4446596" y="764704"/>
            <a:ext cx="4104456" cy="173696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＜面接で確認すること＞</a:t>
            </a:r>
            <a:endParaRPr lang="en-US" altLang="ja-JP" sz="2000" dirty="0">
              <a:solidFill>
                <a:schemeClr val="tx1"/>
              </a:solidFill>
            </a:endParaRPr>
          </a:p>
          <a:p>
            <a:r>
              <a:rPr lang="ja-JP" altLang="en-US" sz="2000" dirty="0">
                <a:solidFill>
                  <a:schemeClr val="tx1"/>
                </a:solidFill>
              </a:rPr>
              <a:t>「考えられる可能性」をもとに、</a:t>
            </a:r>
            <a:r>
              <a:rPr lang="ja-JP" altLang="en-US" sz="2000" b="1" dirty="0">
                <a:solidFill>
                  <a:srgbClr val="0000FF"/>
                </a:solidFill>
              </a:rPr>
              <a:t>面接で確認したいこと（確認すべきこと）</a:t>
            </a:r>
            <a:r>
              <a:rPr lang="ja-JP" altLang="en-US" sz="2000" dirty="0">
                <a:solidFill>
                  <a:schemeClr val="tx1"/>
                </a:solidFill>
              </a:rPr>
              <a:t>を箇条書きにします。</a:t>
            </a:r>
          </a:p>
        </p:txBody>
      </p:sp>
      <p:sp>
        <p:nvSpPr>
          <p:cNvPr id="8" name="角丸四角形 7"/>
          <p:cNvSpPr/>
          <p:nvPr/>
        </p:nvSpPr>
        <p:spPr>
          <a:xfrm>
            <a:off x="4518604" y="2924944"/>
            <a:ext cx="3960440" cy="35409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「考えられる可能性」や「面接で確認すること」をもとに、</a:t>
            </a:r>
            <a:r>
              <a:rPr lang="ja-JP" altLang="en-US" sz="2000" b="1" dirty="0">
                <a:solidFill>
                  <a:srgbClr val="0000FF"/>
                </a:solidFill>
              </a:rPr>
              <a:t>訪問計画</a:t>
            </a:r>
            <a:r>
              <a:rPr lang="ja-JP" altLang="en-US" sz="2000" dirty="0">
                <a:solidFill>
                  <a:schemeClr val="tx1"/>
                </a:solidFill>
              </a:rPr>
              <a:t>を立てます。</a:t>
            </a:r>
          </a:p>
        </p:txBody>
      </p:sp>
      <p:sp>
        <p:nvSpPr>
          <p:cNvPr id="3" name="スライド番号プレースホルダー 2"/>
          <p:cNvSpPr>
            <a:spLocks noGrp="1"/>
          </p:cNvSpPr>
          <p:nvPr>
            <p:ph type="sldNum" sz="quarter" idx="12"/>
          </p:nvPr>
        </p:nvSpPr>
        <p:spPr>
          <a:xfrm>
            <a:off x="6876256" y="6420867"/>
            <a:ext cx="2133600" cy="365125"/>
          </a:xfrm>
        </p:spPr>
        <p:txBody>
          <a:bodyPr/>
          <a:lstStyle/>
          <a:p>
            <a:pPr>
              <a:defRPr/>
            </a:pPr>
            <a:fld id="{D6DA143D-0F19-473E-8E7F-3A366AF80F16}" type="slidenum">
              <a:rPr lang="ja-JP" altLang="en-US" smtClean="0"/>
              <a:pPr>
                <a:defRPr/>
              </a:pPr>
              <a:t>39</a:t>
            </a:fld>
            <a:endParaRPr lang="ja-JP" altLang="en-US" dirty="0"/>
          </a:p>
        </p:txBody>
      </p:sp>
      <p:sp>
        <p:nvSpPr>
          <p:cNvPr id="7" name="タイトル 1"/>
          <p:cNvSpPr txBox="1">
            <a:spLocks/>
          </p:cNvSpPr>
          <p:nvPr/>
        </p:nvSpPr>
        <p:spPr>
          <a:xfrm>
            <a:off x="230264" y="82367"/>
            <a:ext cx="3765672" cy="7244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2400" dirty="0">
                <a:solidFill>
                  <a:srgbClr val="0000FF"/>
                </a:solidFill>
              </a:rPr>
              <a:t>ワーク２．</a:t>
            </a:r>
            <a:endParaRPr lang="en-US" altLang="ja-JP" sz="2400" dirty="0">
              <a:solidFill>
                <a:srgbClr val="0000FF"/>
              </a:solidFill>
            </a:endParaRPr>
          </a:p>
          <a:p>
            <a:pPr algn="ctr" fontAlgn="auto">
              <a:spcAft>
                <a:spcPts val="0"/>
              </a:spcAft>
            </a:pPr>
            <a:r>
              <a:rPr lang="ja-JP" altLang="en-US" sz="2400" dirty="0">
                <a:solidFill>
                  <a:srgbClr val="0000FF"/>
                </a:solidFill>
              </a:rPr>
              <a:t>事実確認前の協議のワーク</a:t>
            </a:r>
            <a:endParaRPr lang="en-US" altLang="ja-JP" sz="2400" dirty="0">
              <a:solidFill>
                <a:srgbClr val="0000FF"/>
              </a:solidFill>
            </a:endParaRPr>
          </a:p>
        </p:txBody>
      </p:sp>
    </p:spTree>
    <p:extLst>
      <p:ext uri="{BB962C8B-B14F-4D97-AF65-F5344CB8AC3E}">
        <p14:creationId xmlns:p14="http://schemas.microsoft.com/office/powerpoint/2010/main" val="241946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A41C999-5826-4CA2-A88F-6FFF402544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58"/>
          <a:stretch/>
        </p:blipFill>
        <p:spPr>
          <a:xfrm>
            <a:off x="2870653" y="125570"/>
            <a:ext cx="5245389" cy="6691826"/>
          </a:xfrm>
          <a:prstGeom prst="rect">
            <a:avLst/>
          </a:prstGeom>
        </p:spPr>
      </p:pic>
      <p:sp>
        <p:nvSpPr>
          <p:cNvPr id="6" name="角丸四角形 5"/>
          <p:cNvSpPr/>
          <p:nvPr/>
        </p:nvSpPr>
        <p:spPr>
          <a:xfrm>
            <a:off x="2975374" y="260649"/>
            <a:ext cx="339590" cy="6460828"/>
          </a:xfrm>
          <a:prstGeom prst="roundRect">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951140" y="4537155"/>
            <a:ext cx="492443" cy="2016224"/>
          </a:xfrm>
          <a:prstGeom prst="rect">
            <a:avLst/>
          </a:prstGeom>
          <a:noFill/>
        </p:spPr>
        <p:txBody>
          <a:bodyPr vert="eaVert" wrap="square" rtlCol="0">
            <a:spAutoFit/>
          </a:bodyPr>
          <a:lstStyle/>
          <a:p>
            <a:r>
              <a:rPr lang="ja-JP" altLang="en-US" sz="2000" dirty="0"/>
              <a:t>この段階の特徴</a:t>
            </a:r>
          </a:p>
        </p:txBody>
      </p:sp>
      <p:sp>
        <p:nvSpPr>
          <p:cNvPr id="8" name="右カーブ矢印 7"/>
          <p:cNvSpPr/>
          <p:nvPr/>
        </p:nvSpPr>
        <p:spPr>
          <a:xfrm rot="2808180" flipV="1">
            <a:off x="2258781" y="3469435"/>
            <a:ext cx="432048" cy="1080120"/>
          </a:xfrm>
          <a:prstGeom prst="curvedRightArrow">
            <a:avLst>
              <a:gd name="adj1" fmla="val 31801"/>
              <a:gd name="adj2" fmla="val 57681"/>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955708" y="566212"/>
            <a:ext cx="492443" cy="2808312"/>
          </a:xfrm>
          <a:prstGeom prst="rect">
            <a:avLst/>
          </a:prstGeom>
          <a:noFill/>
        </p:spPr>
        <p:txBody>
          <a:bodyPr vert="eaVert" wrap="square" rtlCol="0">
            <a:spAutoFit/>
          </a:bodyPr>
          <a:lstStyle/>
          <a:p>
            <a:r>
              <a:rPr lang="ja-JP" altLang="en-US" sz="2000" b="1" dirty="0">
                <a:solidFill>
                  <a:srgbClr val="FF0000"/>
                </a:solidFill>
              </a:rPr>
              <a:t>本日、扱う範囲</a:t>
            </a:r>
          </a:p>
        </p:txBody>
      </p:sp>
      <p:sp>
        <p:nvSpPr>
          <p:cNvPr id="10" name="右矢印 9"/>
          <p:cNvSpPr/>
          <p:nvPr/>
        </p:nvSpPr>
        <p:spPr>
          <a:xfrm>
            <a:off x="1429938" y="820649"/>
            <a:ext cx="1396749" cy="313869"/>
          </a:xfrm>
          <a:prstGeom prst="rightArrow">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4</a:t>
            </a:fld>
            <a:endParaRPr lang="ja-JP" altLang="en-US"/>
          </a:p>
        </p:txBody>
      </p:sp>
      <p:sp>
        <p:nvSpPr>
          <p:cNvPr id="3" name="角丸四角形 2"/>
          <p:cNvSpPr/>
          <p:nvPr/>
        </p:nvSpPr>
        <p:spPr>
          <a:xfrm>
            <a:off x="2855778" y="184442"/>
            <a:ext cx="5366205" cy="3190082"/>
          </a:xfrm>
          <a:prstGeom prst="roundRect">
            <a:avLst>
              <a:gd name="adj" fmla="val 915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281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68610" y="-140470"/>
            <a:ext cx="7886700" cy="1325563"/>
          </a:xfrm>
        </p:spPr>
        <p:txBody>
          <a:bodyPr>
            <a:normAutofit/>
          </a:bodyPr>
          <a:lstStyle/>
          <a:p>
            <a:r>
              <a:rPr lang="ja-JP" altLang="en-US" sz="3600" dirty="0">
                <a:solidFill>
                  <a:srgbClr val="0000FF"/>
                </a:solidFill>
              </a:rPr>
              <a:t>③　事実確認の方法の協議</a:t>
            </a:r>
          </a:p>
        </p:txBody>
      </p:sp>
      <p:sp>
        <p:nvSpPr>
          <p:cNvPr id="8" name="コンテンツ プレースホルダ 2"/>
          <p:cNvSpPr>
            <a:spLocks noGrp="1"/>
          </p:cNvSpPr>
          <p:nvPr>
            <p:ph idx="1"/>
          </p:nvPr>
        </p:nvSpPr>
        <p:spPr>
          <a:xfrm>
            <a:off x="0" y="883177"/>
            <a:ext cx="8875390" cy="5775090"/>
          </a:xfrm>
        </p:spPr>
        <p:txBody>
          <a:bodyPr>
            <a:normAutofit/>
          </a:bodyPr>
          <a:lstStyle/>
          <a:p>
            <a:pPr lvl="1">
              <a:buFont typeface="Wingdings" panose="05000000000000000000" pitchFamily="2" charset="2"/>
              <a:buNone/>
              <a:defRPr/>
            </a:pPr>
            <a:r>
              <a:rPr lang="ja-JP" altLang="en-US" dirty="0"/>
              <a:t>≪</a:t>
            </a:r>
            <a:r>
              <a:rPr lang="ja-JP" altLang="en-US" sz="2000" dirty="0">
                <a:solidFill>
                  <a:schemeClr val="tx1"/>
                </a:solidFill>
              </a:rPr>
              <a:t>関連する条文　　高齢者虐待防止法　第</a:t>
            </a:r>
            <a:r>
              <a:rPr lang="en-US" altLang="ja-JP" sz="2000" dirty="0">
                <a:solidFill>
                  <a:schemeClr val="tx1"/>
                </a:solidFill>
              </a:rPr>
              <a:t>9</a:t>
            </a:r>
            <a:r>
              <a:rPr lang="ja-JP" altLang="en-US" sz="2000" dirty="0">
                <a:solidFill>
                  <a:schemeClr val="tx1"/>
                </a:solidFill>
              </a:rPr>
              <a:t>条第</a:t>
            </a:r>
            <a:r>
              <a:rPr lang="en-US" altLang="ja-JP" sz="2000" dirty="0">
                <a:solidFill>
                  <a:schemeClr val="tx1"/>
                </a:solidFill>
              </a:rPr>
              <a:t>1</a:t>
            </a:r>
            <a:r>
              <a:rPr lang="ja-JP" altLang="en-US" sz="2000" dirty="0">
                <a:solidFill>
                  <a:schemeClr val="tx1"/>
                </a:solidFill>
              </a:rPr>
              <a:t>項≫</a:t>
            </a:r>
            <a:endParaRPr lang="en-US" altLang="ja-JP" sz="2400" dirty="0">
              <a:solidFill>
                <a:schemeClr val="tx1"/>
              </a:solidFill>
            </a:endParaRPr>
          </a:p>
          <a:p>
            <a:pPr marL="201168" lvl="1" indent="0">
              <a:lnSpc>
                <a:spcPts val="2200"/>
              </a:lnSpc>
              <a:buNone/>
              <a:defRPr/>
            </a:pPr>
            <a:r>
              <a:rPr lang="ja-JP" altLang="en-US" sz="2200" dirty="0">
                <a:solidFill>
                  <a:schemeClr val="tx1"/>
                </a:solidFill>
              </a:rPr>
              <a:t>　事実確認の方法や役割分担、初回コアメンバー会議の日時や</a:t>
            </a:r>
            <a:endParaRPr lang="en-US" altLang="ja-JP" sz="2200" dirty="0">
              <a:solidFill>
                <a:schemeClr val="tx1"/>
              </a:solidFill>
            </a:endParaRPr>
          </a:p>
          <a:p>
            <a:pPr marL="201168" lvl="1" indent="0">
              <a:lnSpc>
                <a:spcPts val="2200"/>
              </a:lnSpc>
              <a:buNone/>
              <a:defRPr/>
            </a:pPr>
            <a:r>
              <a:rPr lang="ja-JP" altLang="en-US" sz="2200" dirty="0">
                <a:solidFill>
                  <a:schemeClr val="tx1"/>
                </a:solidFill>
              </a:rPr>
              <a:t>　 それまでの連絡・報告体制について協議する。</a:t>
            </a:r>
            <a:endParaRPr lang="en-US" altLang="ja-JP" sz="2200" dirty="0">
              <a:solidFill>
                <a:schemeClr val="tx1"/>
              </a:solidFill>
            </a:endParaRPr>
          </a:p>
          <a:p>
            <a:pPr marL="723900" lvl="1" indent="-190500">
              <a:lnSpc>
                <a:spcPts val="2200"/>
              </a:lnSpc>
              <a:buFont typeface="Wingdings" panose="05000000000000000000" pitchFamily="2" charset="2"/>
              <a:buChar char="l"/>
              <a:defRPr/>
            </a:pPr>
            <a:r>
              <a:rPr lang="ja-JP" altLang="en-US" sz="2200" dirty="0">
                <a:solidFill>
                  <a:schemeClr val="tx1"/>
                </a:solidFill>
              </a:rPr>
              <a:t>事実確認の方法は？確認すべきことは何か？持っていくものは？</a:t>
            </a:r>
            <a:endParaRPr lang="en-US" altLang="ja-JP" sz="2200" dirty="0">
              <a:solidFill>
                <a:schemeClr val="tx1"/>
              </a:solidFill>
            </a:endParaRPr>
          </a:p>
          <a:p>
            <a:pPr marL="201168" lvl="1" indent="0">
              <a:lnSpc>
                <a:spcPts val="2200"/>
              </a:lnSpc>
              <a:buNone/>
              <a:defRPr/>
            </a:pPr>
            <a:r>
              <a:rPr lang="ja-JP" altLang="en-US" sz="2300" dirty="0">
                <a:solidFill>
                  <a:schemeClr val="tx1"/>
                </a:solidFill>
              </a:rPr>
              <a:t>　　　</a:t>
            </a:r>
            <a:r>
              <a:rPr lang="ja-JP" altLang="en-US" sz="2200" dirty="0">
                <a:solidFill>
                  <a:schemeClr val="tx1"/>
                </a:solidFill>
              </a:rPr>
              <a:t>面接調査      訪問－居所訪問、通所事業所訪問、病院訪問等々</a:t>
            </a:r>
            <a:endParaRPr lang="en-US" altLang="ja-JP" sz="2200" dirty="0">
              <a:solidFill>
                <a:schemeClr val="tx1"/>
              </a:solidFill>
            </a:endParaRPr>
          </a:p>
          <a:p>
            <a:pPr marL="201168" lvl="1" indent="0">
              <a:lnSpc>
                <a:spcPts val="2200"/>
              </a:lnSpc>
              <a:buNone/>
              <a:defRPr/>
            </a:pPr>
            <a:r>
              <a:rPr lang="ja-JP" altLang="en-US" sz="2000" dirty="0">
                <a:solidFill>
                  <a:schemeClr val="tx1"/>
                </a:solidFill>
              </a:rPr>
              <a:t>　　　　　　　</a:t>
            </a:r>
            <a:r>
              <a:rPr lang="ja-JP" altLang="en-US" dirty="0">
                <a:solidFill>
                  <a:schemeClr val="tx1"/>
                </a:solidFill>
              </a:rPr>
              <a:t>  　　　　　</a:t>
            </a:r>
            <a:r>
              <a:rPr lang="en-US" altLang="ja-JP" sz="1600" dirty="0">
                <a:solidFill>
                  <a:schemeClr val="tx1"/>
                </a:solidFill>
              </a:rPr>
              <a:t>※</a:t>
            </a:r>
            <a:r>
              <a:rPr lang="ja-JP" altLang="en-US" sz="1600" dirty="0">
                <a:solidFill>
                  <a:schemeClr val="tx1"/>
                </a:solidFill>
              </a:rPr>
              <a:t>どのような形で訪問するか（注意！法第</a:t>
            </a:r>
            <a:r>
              <a:rPr lang="en-US" altLang="ja-JP" sz="1600" dirty="0">
                <a:solidFill>
                  <a:schemeClr val="tx1"/>
                </a:solidFill>
              </a:rPr>
              <a:t>8</a:t>
            </a:r>
            <a:r>
              <a:rPr lang="ja-JP" altLang="en-US" sz="1600" dirty="0">
                <a:solidFill>
                  <a:schemeClr val="tx1"/>
                </a:solidFill>
              </a:rPr>
              <a:t>条通報者の秘密の保持）</a:t>
            </a:r>
            <a:endParaRPr lang="en-US" altLang="ja-JP" sz="1800" dirty="0">
              <a:solidFill>
                <a:schemeClr val="tx1"/>
              </a:solidFill>
            </a:endParaRPr>
          </a:p>
          <a:p>
            <a:pPr marL="201168" lvl="1" indent="0">
              <a:lnSpc>
                <a:spcPts val="2200"/>
              </a:lnSpc>
              <a:buNone/>
              <a:defRPr/>
            </a:pPr>
            <a:r>
              <a:rPr lang="ja-JP" altLang="en-US" sz="2400" dirty="0">
                <a:solidFill>
                  <a:schemeClr val="tx1"/>
                </a:solidFill>
              </a:rPr>
              <a:t>　　　　　　　　  　  </a:t>
            </a:r>
            <a:r>
              <a:rPr lang="ja-JP" altLang="en-US" sz="2200" dirty="0">
                <a:solidFill>
                  <a:schemeClr val="tx1"/>
                </a:solidFill>
              </a:rPr>
              <a:t>来所</a:t>
            </a:r>
            <a:endParaRPr lang="en-US" altLang="ja-JP" sz="2200" dirty="0">
              <a:solidFill>
                <a:schemeClr val="tx1"/>
              </a:solidFill>
            </a:endParaRPr>
          </a:p>
          <a:p>
            <a:pPr marL="201168" lvl="1" indent="0">
              <a:lnSpc>
                <a:spcPts val="2200"/>
              </a:lnSpc>
              <a:buNone/>
              <a:defRPr/>
            </a:pPr>
            <a:r>
              <a:rPr lang="ja-JP" altLang="en-US" sz="2400" dirty="0">
                <a:solidFill>
                  <a:schemeClr val="tx1"/>
                </a:solidFill>
              </a:rPr>
              <a:t>　　</a:t>
            </a:r>
            <a:r>
              <a:rPr lang="ja-JP" altLang="en-US" sz="2200" dirty="0">
                <a:solidFill>
                  <a:schemeClr val="tx1"/>
                </a:solidFill>
              </a:rPr>
              <a:t>  関係機関からの情報収集　　　 個々からの聴取</a:t>
            </a:r>
            <a:r>
              <a:rPr lang="ja-JP" altLang="en-US" sz="2200" dirty="0"/>
              <a:t>（訪問面接が原則）</a:t>
            </a:r>
            <a:endParaRPr lang="en-US" altLang="ja-JP" sz="2200" dirty="0"/>
          </a:p>
          <a:p>
            <a:pPr marL="201168" lvl="1" indent="0">
              <a:lnSpc>
                <a:spcPts val="2200"/>
              </a:lnSpc>
              <a:buNone/>
              <a:defRPr/>
            </a:pPr>
            <a:r>
              <a:rPr lang="ja-JP" altLang="en-US" sz="2200" dirty="0">
                <a:solidFill>
                  <a:schemeClr val="tx1"/>
                </a:solidFill>
              </a:rPr>
              <a:t>　　　　　　　　　　　　　　　　　　　　　　　</a:t>
            </a:r>
            <a:r>
              <a:rPr lang="en-US" altLang="ja-JP" sz="1600" dirty="0">
                <a:solidFill>
                  <a:schemeClr val="tx1"/>
                </a:solidFill>
              </a:rPr>
              <a:t>※</a:t>
            </a:r>
            <a:r>
              <a:rPr lang="ja-JP" altLang="en-US" sz="1600" dirty="0">
                <a:solidFill>
                  <a:schemeClr val="tx1"/>
                </a:solidFill>
              </a:rPr>
              <a:t>緊急時を除く</a:t>
            </a:r>
            <a:r>
              <a:rPr lang="en-US" altLang="ja-JP" sz="1600" dirty="0">
                <a:solidFill>
                  <a:schemeClr val="tx1"/>
                </a:solidFill>
              </a:rPr>
              <a:t>/</a:t>
            </a:r>
            <a:r>
              <a:rPr lang="ja-JP" altLang="en-US" sz="1600" dirty="0">
                <a:solidFill>
                  <a:schemeClr val="tx1"/>
                </a:solidFill>
              </a:rPr>
              <a:t>複数職員による動向が原則</a:t>
            </a:r>
            <a:endParaRPr lang="en-US" altLang="ja-JP" sz="2200" dirty="0">
              <a:solidFill>
                <a:schemeClr val="tx1"/>
              </a:solidFill>
            </a:endParaRPr>
          </a:p>
          <a:p>
            <a:pPr marL="201168" lvl="1" indent="0">
              <a:lnSpc>
                <a:spcPts val="2200"/>
              </a:lnSpc>
              <a:buNone/>
              <a:defRPr/>
            </a:pPr>
            <a:r>
              <a:rPr lang="ja-JP" altLang="en-US" sz="2200" dirty="0">
                <a:solidFill>
                  <a:schemeClr val="tx1"/>
                </a:solidFill>
              </a:rPr>
              <a:t>　　　　　　　　　　　　　　　　　　　　　　　ケース会議開催　　　　　</a:t>
            </a:r>
            <a:endParaRPr lang="en-US" altLang="ja-JP" sz="2200" dirty="0">
              <a:solidFill>
                <a:schemeClr val="tx1"/>
              </a:solidFill>
            </a:endParaRPr>
          </a:p>
          <a:p>
            <a:pPr marL="723900" lvl="1" indent="-190500">
              <a:lnSpc>
                <a:spcPts val="2200"/>
              </a:lnSpc>
              <a:buFont typeface="Wingdings" panose="05000000000000000000" pitchFamily="2" charset="2"/>
              <a:buChar char="l"/>
              <a:defRPr/>
            </a:pPr>
            <a:r>
              <a:rPr lang="ja-JP" altLang="en-US" sz="2200" dirty="0">
                <a:solidFill>
                  <a:schemeClr val="tx1"/>
                </a:solidFill>
              </a:rPr>
              <a:t>誰が（誰と誰で）？</a:t>
            </a:r>
            <a:endParaRPr lang="en-US" altLang="ja-JP" sz="2200" dirty="0">
              <a:solidFill>
                <a:schemeClr val="tx1"/>
              </a:solidFill>
            </a:endParaRPr>
          </a:p>
          <a:p>
            <a:pPr marL="201168" lvl="1" indent="0">
              <a:lnSpc>
                <a:spcPts val="2200"/>
              </a:lnSpc>
              <a:buNone/>
              <a:defRPr/>
            </a:pPr>
            <a:r>
              <a:rPr lang="ja-JP" altLang="en-US" sz="2200" dirty="0">
                <a:solidFill>
                  <a:schemeClr val="tx1"/>
                </a:solidFill>
              </a:rPr>
              <a:t>　　　　複数対応が原則、高齢者と養護者の担当は分ける、医療職　等々</a:t>
            </a:r>
            <a:endParaRPr lang="en-US" altLang="ja-JP" sz="2200" dirty="0">
              <a:solidFill>
                <a:schemeClr val="tx1"/>
              </a:solidFill>
            </a:endParaRPr>
          </a:p>
          <a:p>
            <a:pPr marL="723900" lvl="1" indent="-190500">
              <a:lnSpc>
                <a:spcPts val="2200"/>
              </a:lnSpc>
              <a:buFont typeface="Wingdings" panose="05000000000000000000" pitchFamily="2" charset="2"/>
              <a:buChar char="l"/>
              <a:defRPr/>
            </a:pPr>
            <a:r>
              <a:rPr lang="ja-JP" altLang="en-US" sz="2200" dirty="0">
                <a:solidFill>
                  <a:schemeClr val="tx1"/>
                </a:solidFill>
              </a:rPr>
              <a:t>いつまでに？</a:t>
            </a:r>
            <a:endParaRPr lang="en-US" altLang="ja-JP" sz="2200" dirty="0">
              <a:solidFill>
                <a:schemeClr val="tx1"/>
              </a:solidFill>
            </a:endParaRPr>
          </a:p>
          <a:p>
            <a:pPr marL="533400" lvl="1" indent="0">
              <a:lnSpc>
                <a:spcPts val="2200"/>
              </a:lnSpc>
              <a:buNone/>
              <a:defRPr/>
            </a:pPr>
            <a:r>
              <a:rPr lang="ja-JP" altLang="en-US" sz="2200" dirty="0">
                <a:solidFill>
                  <a:schemeClr val="tx1"/>
                </a:solidFill>
              </a:rPr>
              <a:t>　　通報後「速やかに」行う</a:t>
            </a:r>
            <a:endParaRPr lang="en-US" altLang="ja-JP" sz="2200" dirty="0">
              <a:solidFill>
                <a:schemeClr val="tx1"/>
              </a:solidFill>
            </a:endParaRPr>
          </a:p>
          <a:p>
            <a:pPr marL="1344613" lvl="1" indent="-811213">
              <a:lnSpc>
                <a:spcPts val="2200"/>
              </a:lnSpc>
              <a:buNone/>
              <a:defRPr/>
            </a:pPr>
            <a:r>
              <a:rPr lang="ja-JP" altLang="en-US" sz="2200" dirty="0"/>
              <a:t>　　　</a:t>
            </a:r>
            <a:r>
              <a:rPr lang="ja-JP" altLang="en-US" sz="2000" dirty="0"/>
              <a:t>－夜間・休日に関わりなく、できるだけ速やかに直接本人の安否確認⇒コアメンバー会議へ</a:t>
            </a:r>
            <a:endParaRPr lang="en-US" altLang="ja-JP" sz="2200"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6248DE1B-F238-422A-8B5A-791D5F301DA1}" type="slidenum">
              <a:rPr lang="ja-JP" altLang="en-US" smtClean="0">
                <a:solidFill>
                  <a:schemeClr val="bg1"/>
                </a:solidFill>
              </a:rPr>
              <a:pPr>
                <a:defRPr/>
              </a:pPr>
              <a:t>40</a:t>
            </a:fld>
            <a:endParaRPr lang="ja-JP" altLang="en-US" dirty="0">
              <a:solidFill>
                <a:schemeClr val="bg1"/>
              </a:solidFill>
            </a:endParaRPr>
          </a:p>
        </p:txBody>
      </p:sp>
      <p:sp>
        <p:nvSpPr>
          <p:cNvPr id="2" name="左大かっこ 1"/>
          <p:cNvSpPr/>
          <p:nvPr/>
        </p:nvSpPr>
        <p:spPr>
          <a:xfrm>
            <a:off x="2312953" y="2381931"/>
            <a:ext cx="170816" cy="830614"/>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 name="直線コネクタ 5"/>
          <p:cNvCxnSpPr/>
          <p:nvPr/>
        </p:nvCxnSpPr>
        <p:spPr>
          <a:xfrm>
            <a:off x="2069271" y="2506289"/>
            <a:ext cx="2436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左大かっこ 6"/>
          <p:cNvSpPr/>
          <p:nvPr/>
        </p:nvSpPr>
        <p:spPr>
          <a:xfrm>
            <a:off x="683568" y="2430667"/>
            <a:ext cx="139392" cy="108012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大かっこ 8"/>
          <p:cNvSpPr/>
          <p:nvPr/>
        </p:nvSpPr>
        <p:spPr>
          <a:xfrm>
            <a:off x="4300147" y="3446685"/>
            <a:ext cx="139392" cy="774399"/>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コネクタ 10"/>
          <p:cNvCxnSpPr/>
          <p:nvPr/>
        </p:nvCxnSpPr>
        <p:spPr>
          <a:xfrm>
            <a:off x="3940107" y="3448218"/>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25B24197-9418-44AF-B950-8EF82E8EC9F7}"/>
              </a:ext>
            </a:extLst>
          </p:cNvPr>
          <p:cNvSpPr/>
          <p:nvPr/>
        </p:nvSpPr>
        <p:spPr>
          <a:xfrm>
            <a:off x="2627784" y="6067990"/>
            <a:ext cx="6264696"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厚生労働省マニュアル（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R5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 ｐ</a:t>
            </a:r>
            <a:r>
              <a:rPr lang="en-US" altLang="ja-JP" sz="1200" dirty="0">
                <a:solidFill>
                  <a:prstClr val="black"/>
                </a:solidFill>
                <a:latin typeface="ＭＳ Ｐゴシック" panose="020B0600070205080204" pitchFamily="50" charset="-128"/>
                <a:ea typeface="ＭＳ Ｐゴシック" charset="-128"/>
              </a:rPr>
              <a:t>55</a:t>
            </a:r>
            <a:r>
              <a:rPr lang="ja-JP" altLang="en-US" sz="1200" dirty="0">
                <a:solidFill>
                  <a:prstClr val="black"/>
                </a:solidFill>
                <a:latin typeface="ＭＳ Ｐゴシック" panose="020B0600070205080204" pitchFamily="50" charset="-128"/>
                <a:ea typeface="ＭＳ Ｐゴシック" charset="-128"/>
              </a:rPr>
              <a:t>～</a:t>
            </a:r>
            <a:r>
              <a:rPr lang="en-US" altLang="ja-JP" sz="1200" dirty="0">
                <a:solidFill>
                  <a:prstClr val="black"/>
                </a:solidFill>
                <a:latin typeface="ＭＳ Ｐゴシック" panose="020B0600070205080204" pitchFamily="50" charset="-128"/>
                <a:ea typeface="ＭＳ Ｐゴシック" charset="-128"/>
              </a:rPr>
              <a:t>56</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p>
        </p:txBody>
      </p:sp>
    </p:spTree>
    <p:extLst>
      <p:ext uri="{BB962C8B-B14F-4D97-AF65-F5344CB8AC3E}">
        <p14:creationId xmlns:p14="http://schemas.microsoft.com/office/powerpoint/2010/main" val="160398797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21510"/>
            <a:ext cx="7886700" cy="1325563"/>
          </a:xfrm>
        </p:spPr>
        <p:txBody>
          <a:bodyPr>
            <a:normAutofit/>
          </a:bodyPr>
          <a:lstStyle/>
          <a:p>
            <a:r>
              <a:rPr lang="ja-JP" altLang="en-US" sz="3600" dirty="0">
                <a:solidFill>
                  <a:srgbClr val="0000FF"/>
                </a:solidFill>
              </a:rPr>
              <a:t>情報収集の際のポイント</a:t>
            </a:r>
            <a:r>
              <a:rPr lang="en-US" altLang="ja-JP" sz="3600" dirty="0">
                <a:solidFill>
                  <a:srgbClr val="0000FF"/>
                </a:solidFill>
              </a:rPr>
              <a:t/>
            </a:r>
            <a:br>
              <a:rPr lang="en-US" altLang="ja-JP" sz="3600" dirty="0">
                <a:solidFill>
                  <a:srgbClr val="0000FF"/>
                </a:solidFill>
              </a:rPr>
            </a:br>
            <a:r>
              <a:rPr lang="ja-JP" altLang="en-US" sz="3600" dirty="0">
                <a:solidFill>
                  <a:srgbClr val="0000FF"/>
                </a:solidFill>
              </a:rPr>
              <a:t>　　</a:t>
            </a:r>
            <a:r>
              <a:rPr lang="ja-JP" altLang="en-US" sz="3200" dirty="0">
                <a:solidFill>
                  <a:srgbClr val="0000FF"/>
                </a:solidFill>
              </a:rPr>
              <a:t>　～「確からしさ」を意識する～</a:t>
            </a:r>
          </a:p>
        </p:txBody>
      </p:sp>
      <p:sp>
        <p:nvSpPr>
          <p:cNvPr id="3" name="コンテンツ プレースホルダー 2"/>
          <p:cNvSpPr>
            <a:spLocks noGrp="1"/>
          </p:cNvSpPr>
          <p:nvPr>
            <p:ph idx="1"/>
          </p:nvPr>
        </p:nvSpPr>
        <p:spPr>
          <a:xfrm>
            <a:off x="611560" y="1380520"/>
            <a:ext cx="8047806" cy="5042384"/>
          </a:xfrm>
        </p:spPr>
        <p:txBody>
          <a:bodyPr>
            <a:normAutofit fontScale="77500" lnSpcReduction="20000"/>
          </a:bodyPr>
          <a:lstStyle/>
          <a:p>
            <a:pPr>
              <a:lnSpc>
                <a:spcPct val="110000"/>
              </a:lnSpc>
              <a:buFont typeface="Wingdings" panose="05000000000000000000" pitchFamily="2" charset="2"/>
              <a:buChar char="l"/>
            </a:pPr>
            <a:r>
              <a:rPr kumimoji="1" lang="ja-JP" altLang="en-US" dirty="0">
                <a:solidFill>
                  <a:schemeClr val="tx1"/>
                </a:solidFill>
              </a:rPr>
              <a:t>詳しく、具体的に訊いていく</a:t>
            </a:r>
            <a:endParaRPr kumimoji="1" lang="en-US" altLang="ja-JP" dirty="0">
              <a:solidFill>
                <a:schemeClr val="tx1"/>
              </a:solidFill>
            </a:endParaRPr>
          </a:p>
          <a:p>
            <a:pPr marL="533400" indent="-177800">
              <a:lnSpc>
                <a:spcPts val="1200"/>
              </a:lnSpc>
              <a:buFont typeface="Arial" panose="020B0604020202020204" pitchFamily="34" charset="0"/>
              <a:buChar char="•"/>
            </a:pPr>
            <a:r>
              <a:rPr lang="ja-JP" altLang="en-US" sz="1800" dirty="0">
                <a:solidFill>
                  <a:schemeClr val="tx1"/>
                </a:solidFill>
              </a:rPr>
              <a:t>「たくさん」「かなり」の曖昧な表現は、具体的に</a:t>
            </a:r>
            <a:endParaRPr lang="en-US" altLang="ja-JP" sz="1800" dirty="0">
              <a:solidFill>
                <a:schemeClr val="tx1"/>
              </a:solidFill>
            </a:endParaRPr>
          </a:p>
          <a:p>
            <a:pPr marL="533400" indent="-177800">
              <a:lnSpc>
                <a:spcPts val="1200"/>
              </a:lnSpc>
              <a:buFont typeface="Arial" panose="020B0604020202020204" pitchFamily="34" charset="0"/>
              <a:buChar char="•"/>
            </a:pPr>
            <a:r>
              <a:rPr lang="ja-JP" altLang="en-US" sz="1800" dirty="0">
                <a:solidFill>
                  <a:schemeClr val="tx1"/>
                </a:solidFill>
              </a:rPr>
              <a:t>なるべく数値化（体重〇㎏から△㎏へ）、図示できるものは図示する</a:t>
            </a:r>
            <a:endParaRPr lang="en-US" altLang="ja-JP" sz="1800" dirty="0">
              <a:solidFill>
                <a:schemeClr val="tx1"/>
              </a:solidFill>
            </a:endParaRPr>
          </a:p>
          <a:p>
            <a:pPr marL="533400" indent="-177800">
              <a:lnSpc>
                <a:spcPts val="1200"/>
              </a:lnSpc>
              <a:buFont typeface="Arial" panose="020B0604020202020204" pitchFamily="34" charset="0"/>
              <a:buChar char="•"/>
            </a:pPr>
            <a:r>
              <a:rPr lang="ja-JP" altLang="en-US" sz="1800" dirty="0">
                <a:solidFill>
                  <a:schemeClr val="tx1"/>
                </a:solidFill>
              </a:rPr>
              <a:t>６</a:t>
            </a:r>
            <a:r>
              <a:rPr lang="en-US" altLang="ja-JP" sz="1800" dirty="0">
                <a:solidFill>
                  <a:schemeClr val="tx1"/>
                </a:solidFill>
              </a:rPr>
              <a:t>W</a:t>
            </a:r>
            <a:r>
              <a:rPr lang="ja-JP" altLang="en-US" sz="1800" dirty="0">
                <a:solidFill>
                  <a:schemeClr val="tx1"/>
                </a:solidFill>
              </a:rPr>
              <a:t>３</a:t>
            </a:r>
            <a:r>
              <a:rPr lang="en-US" altLang="ja-JP" sz="1800" dirty="0">
                <a:solidFill>
                  <a:schemeClr val="tx1"/>
                </a:solidFill>
              </a:rPr>
              <a:t>H</a:t>
            </a:r>
            <a:r>
              <a:rPr lang="ja-JP" altLang="en-US" sz="1800" dirty="0">
                <a:solidFill>
                  <a:schemeClr val="tx1"/>
                </a:solidFill>
              </a:rPr>
              <a:t>（いつ、どこで、だれが、だれに、何を、なぜ、どのように、どれくらい、いくら）</a:t>
            </a:r>
            <a:endParaRPr lang="en-US" altLang="ja-JP" sz="1800" dirty="0">
              <a:solidFill>
                <a:schemeClr val="tx1"/>
              </a:solidFill>
            </a:endParaRPr>
          </a:p>
          <a:p>
            <a:pPr marL="533400" indent="-177800">
              <a:lnSpc>
                <a:spcPts val="1200"/>
              </a:lnSpc>
              <a:buFont typeface="Arial" panose="020B0604020202020204" pitchFamily="34" charset="0"/>
              <a:buChar char="•"/>
            </a:pPr>
            <a:r>
              <a:rPr lang="ja-JP" altLang="en-US" sz="1800" dirty="0">
                <a:solidFill>
                  <a:schemeClr val="tx1"/>
                </a:solidFill>
              </a:rPr>
              <a:t>伝聞それとも直接？</a:t>
            </a:r>
            <a:endParaRPr lang="en-US" altLang="ja-JP" sz="1800" dirty="0">
              <a:solidFill>
                <a:schemeClr val="tx1"/>
              </a:solidFill>
            </a:endParaRPr>
          </a:p>
          <a:p>
            <a:pPr>
              <a:lnSpc>
                <a:spcPct val="110000"/>
              </a:lnSpc>
              <a:buFont typeface="Wingdings" panose="05000000000000000000" pitchFamily="2" charset="2"/>
              <a:buChar char="l"/>
            </a:pPr>
            <a:r>
              <a:rPr lang="ja-JP" altLang="en-US" dirty="0">
                <a:solidFill>
                  <a:schemeClr val="tx1"/>
                </a:solidFill>
              </a:rPr>
              <a:t>届けられた情報については、できるだけ「直接」確認する</a:t>
            </a:r>
            <a:endParaRPr lang="en-US" altLang="ja-JP" dirty="0">
              <a:solidFill>
                <a:schemeClr val="tx1"/>
              </a:solidFill>
            </a:endParaRPr>
          </a:p>
          <a:p>
            <a:pPr marL="533400" indent="-177800">
              <a:lnSpc>
                <a:spcPct val="110000"/>
              </a:lnSpc>
              <a:buFont typeface="Arial" panose="020B0604020202020204" pitchFamily="34" charset="0"/>
              <a:buChar char="•"/>
            </a:pPr>
            <a:r>
              <a:rPr lang="ja-JP" altLang="en-US" sz="1800" dirty="0">
                <a:solidFill>
                  <a:schemeClr val="tx1"/>
                </a:solidFill>
              </a:rPr>
              <a:t>直接情報を確認した人から情報を取りなおす</a:t>
            </a:r>
            <a:endParaRPr lang="en-US" altLang="ja-JP" sz="1800" dirty="0">
              <a:solidFill>
                <a:schemeClr val="tx1"/>
              </a:solidFill>
            </a:endParaRPr>
          </a:p>
          <a:p>
            <a:pPr>
              <a:lnSpc>
                <a:spcPct val="110000"/>
              </a:lnSpc>
              <a:buFont typeface="Wingdings" panose="05000000000000000000" pitchFamily="2" charset="2"/>
              <a:buChar char="l"/>
            </a:pPr>
            <a:r>
              <a:rPr kumimoji="1" lang="ja-JP" altLang="en-US" dirty="0">
                <a:solidFill>
                  <a:schemeClr val="tx1"/>
                </a:solidFill>
              </a:rPr>
              <a:t>専門的な情報は専門職の判断・解釈かを確認する</a:t>
            </a:r>
            <a:endParaRPr kumimoji="1" lang="en-US" altLang="ja-JP" dirty="0">
              <a:solidFill>
                <a:schemeClr val="tx1"/>
              </a:solidFill>
            </a:endParaRPr>
          </a:p>
          <a:p>
            <a:pPr marL="533400" indent="-177800">
              <a:lnSpc>
                <a:spcPct val="110000"/>
              </a:lnSpc>
              <a:buFont typeface="Arial" panose="020B0604020202020204" pitchFamily="34" charset="0"/>
              <a:buChar char="•"/>
            </a:pPr>
            <a:r>
              <a:rPr lang="ja-JP" altLang="en-US" sz="1800" dirty="0">
                <a:solidFill>
                  <a:schemeClr val="tx1"/>
                </a:solidFill>
              </a:rPr>
              <a:t>「認知力の低下があって・・・」⇒認知症の診断の有無は？　</a:t>
            </a:r>
            <a:endParaRPr kumimoji="1" lang="en-US" altLang="ja-JP" dirty="0">
              <a:solidFill>
                <a:schemeClr val="tx1"/>
              </a:solidFill>
            </a:endParaRPr>
          </a:p>
          <a:p>
            <a:pPr>
              <a:lnSpc>
                <a:spcPct val="110000"/>
              </a:lnSpc>
              <a:buFont typeface="Wingdings" panose="05000000000000000000" pitchFamily="2" charset="2"/>
              <a:buChar char="l"/>
            </a:pPr>
            <a:r>
              <a:rPr lang="ja-JP" altLang="en-US" dirty="0">
                <a:solidFill>
                  <a:schemeClr val="tx1"/>
                </a:solidFill>
              </a:rPr>
              <a:t>複数の関係者・関係機関に確かめる</a:t>
            </a:r>
            <a:endParaRPr lang="en-US" altLang="ja-JP" dirty="0">
              <a:solidFill>
                <a:schemeClr val="tx1"/>
              </a:solidFill>
            </a:endParaRPr>
          </a:p>
          <a:p>
            <a:pPr>
              <a:lnSpc>
                <a:spcPct val="110000"/>
              </a:lnSpc>
              <a:buFont typeface="Wingdings" panose="05000000000000000000" pitchFamily="2" charset="2"/>
              <a:buChar char="l"/>
            </a:pPr>
            <a:r>
              <a:rPr kumimoji="1" lang="ja-JP" altLang="en-US" dirty="0">
                <a:solidFill>
                  <a:schemeClr val="tx1"/>
                </a:solidFill>
              </a:rPr>
              <a:t>情報提供者の情報を持つ</a:t>
            </a:r>
            <a:endParaRPr kumimoji="1" lang="en-US" altLang="ja-JP" dirty="0">
              <a:solidFill>
                <a:schemeClr val="tx1"/>
              </a:solidFill>
            </a:endParaRPr>
          </a:p>
          <a:p>
            <a:pPr>
              <a:lnSpc>
                <a:spcPct val="110000"/>
              </a:lnSpc>
              <a:buFont typeface="Wingdings" panose="05000000000000000000" pitchFamily="2" charset="2"/>
              <a:buChar char="l"/>
            </a:pPr>
            <a:r>
              <a:rPr lang="ja-JP" altLang="en-US" dirty="0">
                <a:solidFill>
                  <a:schemeClr val="tx1"/>
                </a:solidFill>
              </a:rPr>
              <a:t>冷静に、自分の感情はできるだけ排除して聴く</a:t>
            </a:r>
            <a:endParaRPr lang="en-US" altLang="ja-JP" dirty="0">
              <a:solidFill>
                <a:schemeClr val="tx1"/>
              </a:solidFill>
            </a:endParaRPr>
          </a:p>
          <a:p>
            <a:pPr>
              <a:lnSpc>
                <a:spcPct val="110000"/>
              </a:lnSpc>
              <a:buFont typeface="Wingdings" panose="05000000000000000000" pitchFamily="2" charset="2"/>
              <a:buChar char="l"/>
            </a:pPr>
            <a:r>
              <a:rPr kumimoji="1" lang="ja-JP" altLang="en-US" dirty="0">
                <a:solidFill>
                  <a:schemeClr val="tx1"/>
                </a:solidFill>
              </a:rPr>
              <a:t>情報を整理しながら収集していく・・・情報源は？　時系列で情報を整理</a:t>
            </a:r>
          </a:p>
        </p:txBody>
      </p:sp>
      <p:sp>
        <p:nvSpPr>
          <p:cNvPr id="4" name="スライド番号プレースホルダー 3"/>
          <p:cNvSpPr>
            <a:spLocks noGrp="1"/>
          </p:cNvSpPr>
          <p:nvPr>
            <p:ph type="sldNum" sz="quarter" idx="12"/>
          </p:nvPr>
        </p:nvSpPr>
        <p:spPr/>
        <p:txBody>
          <a:bodyPr/>
          <a:lstStyle/>
          <a:p>
            <a:pPr>
              <a:defRPr/>
            </a:pPr>
            <a:fld id="{D6DA143D-0F19-473E-8E7F-3A366AF80F16}" type="slidenum">
              <a:rPr lang="ja-JP" altLang="en-US" smtClean="0"/>
              <a:pPr>
                <a:defRPr/>
              </a:pPr>
              <a:t>41</a:t>
            </a:fld>
            <a:endParaRPr lang="ja-JP" altLang="en-US"/>
          </a:p>
        </p:txBody>
      </p:sp>
      <p:cxnSp>
        <p:nvCxnSpPr>
          <p:cNvPr id="6" name="直線コネクタ 5"/>
          <p:cNvCxnSpPr/>
          <p:nvPr/>
        </p:nvCxnSpPr>
        <p:spPr>
          <a:xfrm>
            <a:off x="467544" y="1268760"/>
            <a:ext cx="74168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5671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2"/>
            <a:ext cx="8712968" cy="954107"/>
          </a:xfrm>
          <a:prstGeom prst="rect">
            <a:avLst/>
          </a:prstGeom>
          <a:noFill/>
        </p:spPr>
        <p:txBody>
          <a:bodyPr wrap="square" rtlCol="0">
            <a:spAutoFit/>
          </a:bodyPr>
          <a:lstStyle/>
          <a:p>
            <a:r>
              <a:rPr lang="ja-JP" altLang="en-US" sz="2800" dirty="0">
                <a:solidFill>
                  <a:srgbClr val="0000FF"/>
                </a:solidFill>
              </a:rPr>
              <a:t>情報整理のポイント①　＝ジェノグラムやエコマップを描くことで、家族や家族を取り巻く関係者の情報を整理する</a:t>
            </a:r>
          </a:p>
        </p:txBody>
      </p:sp>
      <p:sp>
        <p:nvSpPr>
          <p:cNvPr id="7" name="円/楕円 6"/>
          <p:cNvSpPr/>
          <p:nvPr/>
        </p:nvSpPr>
        <p:spPr>
          <a:xfrm>
            <a:off x="5076056" y="3429000"/>
            <a:ext cx="648072" cy="5909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80</a:t>
            </a:r>
            <a:endParaRPr lang="ja-JP" altLang="en-US" sz="2000" dirty="0">
              <a:solidFill>
                <a:schemeClr val="tx1"/>
              </a:solidFill>
            </a:endParaRPr>
          </a:p>
        </p:txBody>
      </p:sp>
      <p:sp>
        <p:nvSpPr>
          <p:cNvPr id="8" name="円/楕円 7"/>
          <p:cNvSpPr/>
          <p:nvPr/>
        </p:nvSpPr>
        <p:spPr>
          <a:xfrm>
            <a:off x="5004048" y="3356992"/>
            <a:ext cx="792088" cy="73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schemeClr val="tx1"/>
              </a:solidFill>
            </a:endParaRPr>
          </a:p>
        </p:txBody>
      </p:sp>
      <p:sp>
        <p:nvSpPr>
          <p:cNvPr id="9" name="円/楕円 8"/>
          <p:cNvSpPr/>
          <p:nvPr/>
        </p:nvSpPr>
        <p:spPr>
          <a:xfrm>
            <a:off x="2764655" y="1550903"/>
            <a:ext cx="792088" cy="73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schemeClr val="tx1"/>
              </a:solidFill>
            </a:endParaRPr>
          </a:p>
        </p:txBody>
      </p:sp>
      <p:sp>
        <p:nvSpPr>
          <p:cNvPr id="10" name="円/楕円 9"/>
          <p:cNvSpPr/>
          <p:nvPr/>
        </p:nvSpPr>
        <p:spPr>
          <a:xfrm>
            <a:off x="4261353" y="4437112"/>
            <a:ext cx="792088" cy="73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schemeClr val="tx1"/>
              </a:solidFill>
            </a:endParaRPr>
          </a:p>
        </p:txBody>
      </p:sp>
      <p:sp>
        <p:nvSpPr>
          <p:cNvPr id="11" name="正方形/長方形 10"/>
          <p:cNvSpPr/>
          <p:nvPr/>
        </p:nvSpPr>
        <p:spPr>
          <a:xfrm>
            <a:off x="3563888" y="3429000"/>
            <a:ext cx="648072" cy="5909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3" name="直線コネクタ 12"/>
          <p:cNvCxnSpPr>
            <a:stCxn id="11" idx="3"/>
            <a:endCxn id="8" idx="2"/>
          </p:cNvCxnSpPr>
          <p:nvPr/>
        </p:nvCxnSpPr>
        <p:spPr>
          <a:xfrm>
            <a:off x="4211960" y="3724477"/>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10" idx="0"/>
          </p:cNvCxnSpPr>
          <p:nvPr/>
        </p:nvCxnSpPr>
        <p:spPr>
          <a:xfrm>
            <a:off x="4657397" y="3724479"/>
            <a:ext cx="0" cy="712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556745" y="2060848"/>
            <a:ext cx="1663329" cy="1296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63690" y="2492896"/>
            <a:ext cx="1793055" cy="369332"/>
          </a:xfrm>
          <a:prstGeom prst="rect">
            <a:avLst/>
          </a:prstGeom>
          <a:noFill/>
        </p:spPr>
        <p:txBody>
          <a:bodyPr wrap="square" rtlCol="0">
            <a:spAutoFit/>
          </a:bodyPr>
          <a:lstStyle/>
          <a:p>
            <a:r>
              <a:rPr kumimoji="1" lang="ja-JP" altLang="en-US" dirty="0"/>
              <a:t>相談者（右隣家）</a:t>
            </a:r>
          </a:p>
        </p:txBody>
      </p:sp>
      <p:sp>
        <p:nvSpPr>
          <p:cNvPr id="19" name="正方形/長方形 18"/>
          <p:cNvSpPr/>
          <p:nvPr/>
        </p:nvSpPr>
        <p:spPr>
          <a:xfrm>
            <a:off x="179512" y="1268762"/>
            <a:ext cx="2448272" cy="10171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a:t>
            </a:r>
            <a:r>
              <a:rPr kumimoji="1" lang="ja-JP" altLang="en-US" dirty="0">
                <a:solidFill>
                  <a:schemeClr val="tx1"/>
                </a:solidFill>
              </a:rPr>
              <a:t>月</a:t>
            </a:r>
            <a:r>
              <a:rPr lang="ja-JP" altLang="en-US" dirty="0">
                <a:solidFill>
                  <a:schemeClr val="tx1"/>
                </a:solidFill>
              </a:rPr>
              <a:t>〇</a:t>
            </a:r>
            <a:r>
              <a:rPr kumimoji="1" lang="ja-JP" altLang="en-US" dirty="0">
                <a:solidFill>
                  <a:schemeClr val="tx1"/>
                </a:solidFill>
              </a:rPr>
              <a:t>日</a:t>
            </a:r>
            <a:endParaRPr kumimoji="1" lang="en-US" altLang="ja-JP" dirty="0">
              <a:solidFill>
                <a:schemeClr val="tx1"/>
              </a:solidFill>
            </a:endParaRPr>
          </a:p>
          <a:p>
            <a:r>
              <a:rPr lang="ja-JP" altLang="en-US" dirty="0">
                <a:solidFill>
                  <a:schemeClr val="tx1"/>
                </a:solidFill>
              </a:rPr>
              <a:t>相談者（〇〇氏）からの情報（電話）</a:t>
            </a:r>
            <a:endParaRPr kumimoji="1" lang="ja-JP" altLang="en-US" dirty="0">
              <a:solidFill>
                <a:schemeClr val="tx1"/>
              </a:solidFill>
            </a:endParaRPr>
          </a:p>
        </p:txBody>
      </p:sp>
      <p:sp>
        <p:nvSpPr>
          <p:cNvPr id="20" name="角丸四角形吹き出し 19"/>
          <p:cNvSpPr/>
          <p:nvPr/>
        </p:nvSpPr>
        <p:spPr>
          <a:xfrm>
            <a:off x="4261355" y="1142747"/>
            <a:ext cx="4487111" cy="1296144"/>
          </a:xfrm>
          <a:prstGeom prst="wedgeRoundRectCallout">
            <a:avLst>
              <a:gd name="adj1" fmla="val -65233"/>
              <a:gd name="adj2" fmla="val -18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今年になって本人を見ていない（月</a:t>
            </a:r>
            <a:r>
              <a:rPr kumimoji="1" lang="en-US" altLang="ja-JP" dirty="0">
                <a:solidFill>
                  <a:schemeClr val="tx1"/>
                </a:solidFill>
              </a:rPr>
              <a:t>1</a:t>
            </a:r>
            <a:r>
              <a:rPr kumimoji="1" lang="ja-JP" altLang="en-US" dirty="0">
                <a:solidFill>
                  <a:schemeClr val="tx1"/>
                </a:solidFill>
              </a:rPr>
              <a:t>回、</a:t>
            </a:r>
            <a:endParaRPr kumimoji="1" lang="en-US" altLang="ja-JP" dirty="0">
              <a:solidFill>
                <a:schemeClr val="tx1"/>
              </a:solidFill>
            </a:endParaRPr>
          </a:p>
          <a:p>
            <a:r>
              <a:rPr kumimoji="1" lang="ja-JP" altLang="en-US" dirty="0">
                <a:solidFill>
                  <a:schemeClr val="tx1"/>
                </a:solidFill>
              </a:rPr>
              <a:t>回覧板を回すときに、声だけ聞いている）。</a:t>
            </a:r>
            <a:endParaRPr kumimoji="1" lang="en-US" altLang="ja-JP" dirty="0">
              <a:solidFill>
                <a:schemeClr val="tx1"/>
              </a:solidFill>
            </a:endParaRPr>
          </a:p>
          <a:p>
            <a:r>
              <a:rPr kumimoji="1" lang="ja-JP" altLang="en-US" dirty="0">
                <a:solidFill>
                  <a:schemeClr val="tx1"/>
                </a:solidFill>
              </a:rPr>
              <a:t>本人と話をしたのは、■月〇日が最後。</a:t>
            </a:r>
          </a:p>
        </p:txBody>
      </p:sp>
      <p:sp>
        <p:nvSpPr>
          <p:cNvPr id="21" name="円/楕円 20"/>
          <p:cNvSpPr/>
          <p:nvPr/>
        </p:nvSpPr>
        <p:spPr>
          <a:xfrm rot="2090008">
            <a:off x="4355976" y="2897595"/>
            <a:ext cx="1440160" cy="265500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吹き出し 21"/>
          <p:cNvSpPr/>
          <p:nvPr/>
        </p:nvSpPr>
        <p:spPr>
          <a:xfrm>
            <a:off x="6425371" y="2862228"/>
            <a:ext cx="2539119" cy="2438980"/>
          </a:xfrm>
          <a:prstGeom prst="wedgeRoundRectCallout">
            <a:avLst>
              <a:gd name="adj1" fmla="val -73018"/>
              <a:gd name="adj2" fmla="val -22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・住所（〇〇町</a:t>
            </a:r>
            <a:r>
              <a:rPr kumimoji="1" lang="en-US" altLang="ja-JP" dirty="0">
                <a:solidFill>
                  <a:schemeClr val="tx1"/>
                </a:solidFill>
              </a:rPr>
              <a:t>×</a:t>
            </a:r>
            <a:r>
              <a:rPr kumimoji="1" lang="ja-JP" altLang="en-US" dirty="0">
                <a:solidFill>
                  <a:schemeClr val="tx1"/>
                </a:solidFill>
              </a:rPr>
              <a:t>丁目△番地）</a:t>
            </a:r>
            <a:endParaRPr kumimoji="1" lang="en-US" altLang="ja-JP" dirty="0">
              <a:solidFill>
                <a:schemeClr val="tx1"/>
              </a:solidFill>
            </a:endParaRPr>
          </a:p>
          <a:p>
            <a:r>
              <a:rPr lang="ja-JP" altLang="en-US" dirty="0">
                <a:solidFill>
                  <a:schemeClr val="tx1"/>
                </a:solidFill>
              </a:rPr>
              <a:t>・救急搬送された（〇月</a:t>
            </a:r>
            <a:r>
              <a:rPr lang="en-US" altLang="ja-JP" dirty="0">
                <a:solidFill>
                  <a:schemeClr val="tx1"/>
                </a:solidFill>
              </a:rPr>
              <a:t>×</a:t>
            </a:r>
            <a:r>
              <a:rPr lang="ja-JP" altLang="en-US" dirty="0">
                <a:solidFill>
                  <a:schemeClr val="tx1"/>
                </a:solidFill>
              </a:rPr>
              <a:t>日）</a:t>
            </a:r>
            <a:endParaRPr lang="en-US" altLang="ja-JP" dirty="0">
              <a:solidFill>
                <a:schemeClr val="tx1"/>
              </a:solidFill>
            </a:endParaRPr>
          </a:p>
          <a:p>
            <a:r>
              <a:rPr kumimoji="1" lang="ja-JP" altLang="en-US" dirty="0">
                <a:solidFill>
                  <a:schemeClr val="tx1"/>
                </a:solidFill>
              </a:rPr>
              <a:t>・以前より痩せていた（〇月</a:t>
            </a:r>
            <a:r>
              <a:rPr kumimoji="1" lang="en-US" altLang="ja-JP" dirty="0">
                <a:solidFill>
                  <a:schemeClr val="tx1"/>
                </a:solidFill>
              </a:rPr>
              <a:t>×</a:t>
            </a:r>
            <a:r>
              <a:rPr kumimoji="1" lang="ja-JP" altLang="en-US" dirty="0">
                <a:solidFill>
                  <a:schemeClr val="tx1"/>
                </a:solidFill>
              </a:rPr>
              <a:t>日）</a:t>
            </a:r>
            <a:endParaRPr kumimoji="1" lang="en-US" altLang="ja-JP" dirty="0">
              <a:solidFill>
                <a:schemeClr val="tx1"/>
              </a:solidFill>
            </a:endParaRPr>
          </a:p>
          <a:p>
            <a:r>
              <a:rPr lang="ja-JP" altLang="en-US" dirty="0">
                <a:solidFill>
                  <a:schemeClr val="tx1"/>
                </a:solidFill>
              </a:rPr>
              <a:t>・腰が悪いらしい（△月■日）</a:t>
            </a:r>
            <a:endParaRPr kumimoji="1" lang="ja-JP" altLang="en-US" dirty="0">
              <a:solidFill>
                <a:schemeClr val="tx1"/>
              </a:solidFill>
            </a:endParaRPr>
          </a:p>
        </p:txBody>
      </p:sp>
      <p:sp>
        <p:nvSpPr>
          <p:cNvPr id="23" name="角丸四角形 22"/>
          <p:cNvSpPr/>
          <p:nvPr/>
        </p:nvSpPr>
        <p:spPr>
          <a:xfrm>
            <a:off x="447131" y="4019956"/>
            <a:ext cx="1296144" cy="56861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民生委員</a:t>
            </a:r>
            <a:endParaRPr kumimoji="1" lang="en-US" altLang="ja-JP" dirty="0">
              <a:solidFill>
                <a:schemeClr val="tx1"/>
              </a:solidFill>
            </a:endParaRPr>
          </a:p>
        </p:txBody>
      </p:sp>
      <p:cxnSp>
        <p:nvCxnSpPr>
          <p:cNvPr id="25" name="直線矢印コネクタ 24"/>
          <p:cNvCxnSpPr/>
          <p:nvPr/>
        </p:nvCxnSpPr>
        <p:spPr>
          <a:xfrm>
            <a:off x="1763690" y="4293096"/>
            <a:ext cx="289370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吹き出し 25"/>
          <p:cNvSpPr/>
          <p:nvPr/>
        </p:nvSpPr>
        <p:spPr>
          <a:xfrm>
            <a:off x="179513" y="5035021"/>
            <a:ext cx="2736304" cy="1135393"/>
          </a:xfrm>
          <a:prstGeom prst="wedgeRoundRectCallout">
            <a:avLst>
              <a:gd name="adj1" fmla="val -15551"/>
              <a:gd name="adj2" fmla="val -891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訪問しても「大丈夫です」と本人から関りをやんわりと拒否されている、と聞いたことがある。</a:t>
            </a:r>
          </a:p>
        </p:txBody>
      </p:sp>
      <p:sp>
        <p:nvSpPr>
          <p:cNvPr id="27" name="角丸四角形吹き出し 26"/>
          <p:cNvSpPr/>
          <p:nvPr/>
        </p:nvSpPr>
        <p:spPr>
          <a:xfrm>
            <a:off x="4261353" y="5518776"/>
            <a:ext cx="4342634" cy="739851"/>
          </a:xfrm>
          <a:prstGeom prst="wedgeRoundRectCallout">
            <a:avLst>
              <a:gd name="adj1" fmla="val -38196"/>
              <a:gd name="adj2" fmla="val -942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・最近は見かけたことがない。</a:t>
            </a:r>
            <a:endParaRPr kumimoji="1" lang="en-US" altLang="ja-JP" dirty="0">
              <a:solidFill>
                <a:schemeClr val="tx1"/>
              </a:solidFill>
            </a:endParaRPr>
          </a:p>
          <a:p>
            <a:r>
              <a:rPr lang="ja-JP" altLang="en-US" dirty="0">
                <a:solidFill>
                  <a:schemeClr val="tx1"/>
                </a:solidFill>
              </a:rPr>
              <a:t>・高校生の頃は、おとなしそうな子だった。</a:t>
            </a:r>
            <a:endParaRPr kumimoji="1" lang="ja-JP" altLang="en-US" dirty="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42</a:t>
            </a:fld>
            <a:endParaRPr lang="ja-JP" altLang="en-US"/>
          </a:p>
        </p:txBody>
      </p:sp>
    </p:spTree>
    <p:extLst>
      <p:ext uri="{BB962C8B-B14F-4D97-AF65-F5344CB8AC3E}">
        <p14:creationId xmlns:p14="http://schemas.microsoft.com/office/powerpoint/2010/main" val="114683135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9532" y="137395"/>
            <a:ext cx="8640960" cy="954107"/>
          </a:xfrm>
          <a:prstGeom prst="rect">
            <a:avLst/>
          </a:prstGeom>
          <a:noFill/>
        </p:spPr>
        <p:txBody>
          <a:bodyPr wrap="square" rtlCol="0">
            <a:spAutoFit/>
          </a:bodyPr>
          <a:lstStyle/>
          <a:p>
            <a:r>
              <a:rPr lang="ja-JP" altLang="en-US" sz="2800" dirty="0">
                <a:solidFill>
                  <a:srgbClr val="0000FF"/>
                </a:solidFill>
              </a:rPr>
              <a:t>情報整理のポイント②</a:t>
            </a:r>
            <a:endParaRPr lang="en-US" altLang="ja-JP" sz="2800" dirty="0">
              <a:solidFill>
                <a:srgbClr val="0000FF"/>
              </a:solidFill>
            </a:endParaRPr>
          </a:p>
          <a:p>
            <a:r>
              <a:rPr lang="ja-JP" altLang="en-US" sz="2800" dirty="0">
                <a:solidFill>
                  <a:srgbClr val="0000FF"/>
                </a:solidFill>
              </a:rPr>
              <a:t>　　　　＝家族の歴史、関係の変化を時間軸で整理する</a:t>
            </a:r>
          </a:p>
        </p:txBody>
      </p:sp>
      <p:sp>
        <p:nvSpPr>
          <p:cNvPr id="4" name="正方形/長方形 3"/>
          <p:cNvSpPr/>
          <p:nvPr/>
        </p:nvSpPr>
        <p:spPr>
          <a:xfrm>
            <a:off x="755576" y="1124744"/>
            <a:ext cx="720080" cy="36004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過去</a:t>
            </a:r>
          </a:p>
        </p:txBody>
      </p:sp>
      <p:cxnSp>
        <p:nvCxnSpPr>
          <p:cNvPr id="8" name="直線矢印コネクタ 7"/>
          <p:cNvCxnSpPr/>
          <p:nvPr/>
        </p:nvCxnSpPr>
        <p:spPr>
          <a:xfrm>
            <a:off x="1475656" y="1304764"/>
            <a:ext cx="6408712"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9" name="角丸四角形吹き出し 8"/>
          <p:cNvSpPr/>
          <p:nvPr/>
        </p:nvSpPr>
        <p:spPr>
          <a:xfrm>
            <a:off x="913067" y="2032726"/>
            <a:ext cx="794160" cy="3885223"/>
          </a:xfrm>
          <a:prstGeom prst="wedgeRoundRectCallout">
            <a:avLst>
              <a:gd name="adj1" fmla="val 38774"/>
              <a:gd name="adj2" fmla="val -684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dirty="0">
                <a:solidFill>
                  <a:schemeClr val="tx1"/>
                </a:solidFill>
              </a:rPr>
              <a:t>2</a:t>
            </a:r>
            <a:r>
              <a:rPr kumimoji="1" lang="ja-JP" altLang="en-US" dirty="0">
                <a:solidFill>
                  <a:schemeClr val="tx1"/>
                </a:solidFill>
              </a:rPr>
              <a:t>か月前、毎日家の前を掃除していた姿を見かけていた。</a:t>
            </a:r>
          </a:p>
        </p:txBody>
      </p:sp>
      <p:sp>
        <p:nvSpPr>
          <p:cNvPr id="11" name="角丸四角形吹き出し 10"/>
          <p:cNvSpPr/>
          <p:nvPr/>
        </p:nvSpPr>
        <p:spPr>
          <a:xfrm>
            <a:off x="2169870" y="2023809"/>
            <a:ext cx="1157336" cy="3894138"/>
          </a:xfrm>
          <a:prstGeom prst="wedgeRoundRectCallout">
            <a:avLst>
              <a:gd name="adj1" fmla="val -15686"/>
              <a:gd name="adj2" fmla="val -678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dirty="0">
                <a:solidFill>
                  <a:schemeClr val="tx1"/>
                </a:solidFill>
              </a:rPr>
              <a:t>1</a:t>
            </a:r>
            <a:r>
              <a:rPr kumimoji="1" lang="ja-JP" altLang="en-US" dirty="0">
                <a:solidFill>
                  <a:schemeClr val="tx1"/>
                </a:solidFill>
              </a:rPr>
              <a:t>か月前（一か月近く見かけない→心配して隣人尋ねる「心配ありがとう。大丈夫だから」）</a:t>
            </a:r>
            <a:endParaRPr kumimoji="1" lang="en-US" altLang="ja-JP" dirty="0">
              <a:solidFill>
                <a:schemeClr val="tx1"/>
              </a:solidFill>
            </a:endParaRPr>
          </a:p>
        </p:txBody>
      </p:sp>
      <p:sp>
        <p:nvSpPr>
          <p:cNvPr id="12" name="角丸四角形吹き出し 11"/>
          <p:cNvSpPr/>
          <p:nvPr/>
        </p:nvSpPr>
        <p:spPr>
          <a:xfrm>
            <a:off x="3509048" y="1970352"/>
            <a:ext cx="1352806" cy="3947597"/>
          </a:xfrm>
          <a:prstGeom prst="wedgeRoundRectCallout">
            <a:avLst>
              <a:gd name="adj1" fmla="val -23191"/>
              <a:gd name="adj2" fmla="val -668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dirty="0">
                <a:solidFill>
                  <a:schemeClr val="tx1"/>
                </a:solidFill>
              </a:rPr>
              <a:t>2</a:t>
            </a:r>
            <a:r>
              <a:rPr kumimoji="1" lang="ja-JP" altLang="en-US" dirty="0">
                <a:solidFill>
                  <a:schemeClr val="tx1"/>
                </a:solidFill>
              </a:rPr>
              <a:t>週間前（夜間に本人ではない大きな声が聞こえる→心配して隣人翌日尋ねる「家の中のことだから、放っておいて」）</a:t>
            </a:r>
          </a:p>
        </p:txBody>
      </p:sp>
      <p:sp>
        <p:nvSpPr>
          <p:cNvPr id="13" name="角丸四角形吹き出し 12"/>
          <p:cNvSpPr/>
          <p:nvPr/>
        </p:nvSpPr>
        <p:spPr>
          <a:xfrm>
            <a:off x="5104914" y="1970351"/>
            <a:ext cx="1060488" cy="3947597"/>
          </a:xfrm>
          <a:prstGeom prst="wedgeRoundRectCallout">
            <a:avLst>
              <a:gd name="adj1" fmla="val -56815"/>
              <a:gd name="adj2" fmla="val -668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dirty="0">
                <a:solidFill>
                  <a:schemeClr val="tx1"/>
                </a:solidFill>
              </a:rPr>
              <a:t>昨夜、救急車で搬送された。</a:t>
            </a:r>
            <a:endParaRPr kumimoji="1" lang="en-US" altLang="ja-JP" dirty="0">
              <a:solidFill>
                <a:schemeClr val="tx1"/>
              </a:solidFill>
            </a:endParaRPr>
          </a:p>
          <a:p>
            <a:r>
              <a:rPr kumimoji="1" lang="en-US" altLang="ja-JP" dirty="0">
                <a:solidFill>
                  <a:schemeClr val="tx1"/>
                </a:solidFill>
              </a:rPr>
              <a:t>2</a:t>
            </a:r>
            <a:r>
              <a:rPr kumimoji="1" lang="ja-JP" altLang="en-US" dirty="0">
                <a:solidFill>
                  <a:schemeClr val="tx1"/>
                </a:solidFill>
              </a:rPr>
              <a:t>か月前より明らかに痩せていた。</a:t>
            </a:r>
          </a:p>
        </p:txBody>
      </p:sp>
      <p:sp>
        <p:nvSpPr>
          <p:cNvPr id="7" name="正方形/長方形 6"/>
          <p:cNvSpPr/>
          <p:nvPr/>
        </p:nvSpPr>
        <p:spPr>
          <a:xfrm>
            <a:off x="5220072" y="1091500"/>
            <a:ext cx="720080" cy="360040"/>
          </a:xfrm>
          <a:prstGeom prst="rect">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現在</a:t>
            </a:r>
          </a:p>
        </p:txBody>
      </p:sp>
      <p:sp>
        <p:nvSpPr>
          <p:cNvPr id="15" name="円形吹き出し 14"/>
          <p:cNvSpPr/>
          <p:nvPr/>
        </p:nvSpPr>
        <p:spPr>
          <a:xfrm>
            <a:off x="6408462" y="2032724"/>
            <a:ext cx="2484018" cy="3556516"/>
          </a:xfrm>
          <a:prstGeom prst="wedgeEllipseCallout">
            <a:avLst>
              <a:gd name="adj1" fmla="val -44728"/>
              <a:gd name="adj2" fmla="val -69890"/>
            </a:avLst>
          </a:prstGeom>
          <a:solidFill>
            <a:srgbClr val="FFF3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u="sng" dirty="0">
                <a:solidFill>
                  <a:srgbClr val="983E0C"/>
                </a:solidFill>
              </a:rPr>
              <a:t>家族関係の変化</a:t>
            </a:r>
            <a:r>
              <a:rPr lang="ja-JP" altLang="en-US" sz="2000" dirty="0">
                <a:solidFill>
                  <a:srgbClr val="983E0C"/>
                </a:solidFill>
              </a:rPr>
              <a:t>が推測しやすい</a:t>
            </a:r>
            <a:endParaRPr lang="en-US" altLang="ja-JP" sz="2000" dirty="0">
              <a:solidFill>
                <a:srgbClr val="983E0C"/>
              </a:solidFill>
            </a:endParaRPr>
          </a:p>
          <a:p>
            <a:r>
              <a:rPr lang="ja-JP" altLang="en-US" sz="2000" dirty="0">
                <a:solidFill>
                  <a:srgbClr val="983E0C"/>
                </a:solidFill>
              </a:rPr>
              <a:t>⇒質問力向上</a:t>
            </a:r>
            <a:endParaRPr lang="en-US" altLang="ja-JP" sz="2000" dirty="0">
              <a:solidFill>
                <a:srgbClr val="983E0C"/>
              </a:solidFill>
            </a:endParaRPr>
          </a:p>
          <a:p>
            <a:endParaRPr lang="en-US" altLang="ja-JP" sz="2000" dirty="0">
              <a:solidFill>
                <a:srgbClr val="983E0C"/>
              </a:solidFill>
            </a:endParaRPr>
          </a:p>
          <a:p>
            <a:r>
              <a:rPr lang="ja-JP" altLang="en-US" sz="2000" b="1" u="sng" dirty="0">
                <a:solidFill>
                  <a:srgbClr val="983E0C"/>
                </a:solidFill>
              </a:rPr>
              <a:t>強みの発見</a:t>
            </a:r>
            <a:endParaRPr lang="en-US" altLang="ja-JP" sz="2000" b="1" u="sng" dirty="0">
              <a:solidFill>
                <a:srgbClr val="983E0C"/>
              </a:solidFill>
            </a:endParaRPr>
          </a:p>
          <a:p>
            <a:r>
              <a:rPr lang="ja-JP" altLang="en-US" sz="2000" dirty="0">
                <a:solidFill>
                  <a:srgbClr val="983E0C"/>
                </a:solidFill>
              </a:rPr>
              <a:t>（今までどのように乗り越えてきたのか）</a:t>
            </a:r>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43</a:t>
            </a:fld>
            <a:endParaRPr lang="ja-JP" altLang="en-US"/>
          </a:p>
        </p:txBody>
      </p:sp>
    </p:spTree>
    <p:extLst>
      <p:ext uri="{BB962C8B-B14F-4D97-AF65-F5344CB8AC3E}">
        <p14:creationId xmlns:p14="http://schemas.microsoft.com/office/powerpoint/2010/main" val="190558100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200" dirty="0">
                <a:solidFill>
                  <a:srgbClr val="0000FF"/>
                </a:solidFill>
              </a:rPr>
              <a:t>事実確認の方法等の協議の上で押さえておきたいこと</a:t>
            </a:r>
            <a:r>
              <a:rPr lang="en-US" altLang="ja-JP" sz="2700" dirty="0">
                <a:solidFill>
                  <a:srgbClr val="0000FF"/>
                </a:solidFill>
              </a:rPr>
              <a:t/>
            </a:r>
            <a:br>
              <a:rPr lang="en-US" altLang="ja-JP" sz="2700" dirty="0">
                <a:solidFill>
                  <a:srgbClr val="0000FF"/>
                </a:solidFill>
              </a:rPr>
            </a:br>
            <a:r>
              <a:rPr lang="ja-JP" altLang="en-US" sz="3600" dirty="0">
                <a:solidFill>
                  <a:srgbClr val="0000FF"/>
                </a:solidFill>
              </a:rPr>
              <a:t>面接調査の際、拒否的な態度が想定される場合の対応について</a:t>
            </a:r>
            <a:r>
              <a:rPr lang="en-US" altLang="ja-JP" sz="3600" dirty="0">
                <a:solidFill>
                  <a:srgbClr val="0000FF"/>
                </a:solidFill>
              </a:rPr>
              <a:t>‐</a:t>
            </a:r>
            <a:r>
              <a:rPr lang="ja-JP" altLang="en-US" sz="2800" dirty="0">
                <a:solidFill>
                  <a:srgbClr val="0000FF"/>
                </a:solidFill>
              </a:rPr>
              <a:t>①</a:t>
            </a:r>
            <a:endParaRPr lang="ja-JP" altLang="en-US" sz="3600" dirty="0">
              <a:solidFill>
                <a:srgbClr val="0000FF"/>
              </a:solidFill>
            </a:endParaRPr>
          </a:p>
        </p:txBody>
      </p:sp>
      <p:sp>
        <p:nvSpPr>
          <p:cNvPr id="3" name="コンテンツ プレースホルダー 2"/>
          <p:cNvSpPr>
            <a:spLocks noGrp="1"/>
          </p:cNvSpPr>
          <p:nvPr>
            <p:ph idx="1"/>
          </p:nvPr>
        </p:nvSpPr>
        <p:spPr>
          <a:xfrm>
            <a:off x="822961" y="1845734"/>
            <a:ext cx="7543801" cy="4463586"/>
          </a:xfrm>
        </p:spPr>
        <p:txBody>
          <a:bodyPr>
            <a:normAutofit/>
          </a:bodyPr>
          <a:lstStyle/>
          <a:p>
            <a:pPr>
              <a:buFont typeface="Wingdings" panose="05000000000000000000" pitchFamily="2" charset="2"/>
              <a:buChar char="l"/>
            </a:pPr>
            <a:r>
              <a:rPr lang="ja-JP" altLang="en-US" dirty="0"/>
              <a:t>介入拒否が起こっている背景が予め把握できたなら・・・</a:t>
            </a:r>
            <a:endParaRPr lang="en-US" altLang="ja-JP" dirty="0"/>
          </a:p>
          <a:p>
            <a:pPr>
              <a:buFont typeface="Wingdings" panose="05000000000000000000" pitchFamily="2" charset="2"/>
              <a:buChar char="l"/>
            </a:pPr>
            <a:r>
              <a:rPr lang="ja-JP" altLang="en-US" dirty="0"/>
              <a:t>介入拒否が起こりやすい状況</a:t>
            </a:r>
            <a:endParaRPr lang="en-US" altLang="ja-JP" dirty="0"/>
          </a:p>
          <a:p>
            <a:pPr marL="698500" indent="-342900">
              <a:buFont typeface="Arial" panose="020B0604020202020204" pitchFamily="34" charset="0"/>
              <a:buChar char="•"/>
            </a:pPr>
            <a:r>
              <a:rPr kumimoji="1" lang="ja-JP" altLang="en-US" dirty="0"/>
              <a:t>当事者の依頼に基づく関与ではない（しばしば当事者に問題意識がない）</a:t>
            </a:r>
            <a:endParaRPr kumimoji="1" lang="en-US" altLang="ja-JP" dirty="0"/>
          </a:p>
          <a:p>
            <a:pPr marL="698500" indent="-342900">
              <a:buFont typeface="Arial" panose="020B0604020202020204" pitchFamily="34" charset="0"/>
              <a:buChar char="•"/>
            </a:pPr>
            <a:r>
              <a:rPr lang="ja-JP" altLang="en-US" dirty="0"/>
              <a:t>問題解決できないことを周囲の人々に責められ続けてきた経緯がある事が多い</a:t>
            </a:r>
            <a:endParaRPr lang="en-US" altLang="ja-JP" dirty="0"/>
          </a:p>
          <a:p>
            <a:pPr marL="698500" indent="-342900">
              <a:buFont typeface="Arial" panose="020B0604020202020204" pitchFamily="34" charset="0"/>
              <a:buChar char="•"/>
            </a:pPr>
            <a:r>
              <a:rPr lang="ja-JP" altLang="en-US" dirty="0"/>
              <a:t>パワレス（恐怖、不安、無力感、選択肢が無いという思い込み）</a:t>
            </a:r>
            <a:endParaRPr lang="en-US" altLang="ja-JP" dirty="0"/>
          </a:p>
          <a:p>
            <a:pPr marL="698500" indent="-342900">
              <a:buFont typeface="Arial" panose="020B0604020202020204" pitchFamily="34" charset="0"/>
              <a:buChar char="•"/>
            </a:pPr>
            <a:r>
              <a:rPr kumimoji="1" lang="ja-JP" altLang="en-US" dirty="0"/>
              <a:t>トラウマ</a:t>
            </a:r>
            <a:r>
              <a:rPr lang="ja-JP" altLang="en-US" dirty="0"/>
              <a:t>（解離症状：感情が麻痺しており、表面的には平然として淡々と話す等、精神的に安定して見えるため、サポートを受けづらい状況になりやすい）</a:t>
            </a:r>
            <a:endParaRPr lang="en-US" altLang="ja-JP" dirty="0"/>
          </a:p>
          <a:p>
            <a:pPr marL="355600" indent="0">
              <a:buNone/>
            </a:pPr>
            <a:r>
              <a:rPr kumimoji="1" lang="en-US" altLang="ja-JP" dirty="0"/>
              <a:t>※</a:t>
            </a:r>
            <a:r>
              <a:rPr kumimoji="1" lang="ja-JP" altLang="en-US" dirty="0"/>
              <a:t>緊急介入も意識しつつ、</a:t>
            </a:r>
            <a:r>
              <a:rPr kumimoji="1" lang="ja-JP" altLang="en-US" b="1" u="sng" dirty="0"/>
              <a:t>エンパワメントしながら関わりを開始していく</a:t>
            </a:r>
            <a:r>
              <a:rPr kumimoji="1" lang="ja-JP" altLang="en-US" dirty="0"/>
              <a:t>必要がある。</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44</a:t>
            </a:fld>
            <a:endParaRPr lang="ja-JP" altLang="en-US"/>
          </a:p>
        </p:txBody>
      </p:sp>
    </p:spTree>
    <p:extLst>
      <p:ext uri="{BB962C8B-B14F-4D97-AF65-F5344CB8AC3E}">
        <p14:creationId xmlns:p14="http://schemas.microsoft.com/office/powerpoint/2010/main" val="344792211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200" dirty="0">
                <a:solidFill>
                  <a:srgbClr val="0000FF"/>
                </a:solidFill>
              </a:rPr>
              <a:t>事実確認の方法等の協議の上で押さえておきたいこと</a:t>
            </a:r>
            <a:r>
              <a:rPr lang="en-US" altLang="ja-JP" sz="2700" dirty="0">
                <a:solidFill>
                  <a:srgbClr val="0000FF"/>
                </a:solidFill>
              </a:rPr>
              <a:t/>
            </a:r>
            <a:br>
              <a:rPr lang="en-US" altLang="ja-JP" sz="2700" dirty="0">
                <a:solidFill>
                  <a:srgbClr val="0000FF"/>
                </a:solidFill>
              </a:rPr>
            </a:br>
            <a:r>
              <a:rPr lang="ja-JP" altLang="en-US" sz="3600" dirty="0">
                <a:solidFill>
                  <a:srgbClr val="0000FF"/>
                </a:solidFill>
              </a:rPr>
              <a:t>面接調査の際、拒否的な態度が想定される場合の対応について</a:t>
            </a:r>
            <a:r>
              <a:rPr lang="en-US" altLang="ja-JP" sz="3600" dirty="0">
                <a:solidFill>
                  <a:srgbClr val="0000FF"/>
                </a:solidFill>
              </a:rPr>
              <a:t>‐</a:t>
            </a:r>
            <a:r>
              <a:rPr lang="ja-JP" altLang="en-US" sz="2800" dirty="0">
                <a:solidFill>
                  <a:srgbClr val="0000FF"/>
                </a:solidFill>
              </a:rPr>
              <a:t>②</a:t>
            </a:r>
            <a:endParaRPr lang="ja-JP" altLang="en-US" sz="3600" dirty="0">
              <a:solidFill>
                <a:srgbClr val="0000FF"/>
              </a:solidFill>
            </a:endParaRPr>
          </a:p>
        </p:txBody>
      </p:sp>
      <p:sp>
        <p:nvSpPr>
          <p:cNvPr id="3" name="コンテンツ プレースホルダー 2"/>
          <p:cNvSpPr>
            <a:spLocks noGrp="1"/>
          </p:cNvSpPr>
          <p:nvPr>
            <p:ph idx="1"/>
          </p:nvPr>
        </p:nvSpPr>
        <p:spPr>
          <a:xfrm>
            <a:off x="605204" y="1863064"/>
            <a:ext cx="8257165" cy="4250651"/>
          </a:xfrm>
        </p:spPr>
        <p:txBody>
          <a:bodyPr>
            <a:normAutofit lnSpcReduction="10000"/>
          </a:bodyPr>
          <a:lstStyle/>
          <a:p>
            <a:pPr>
              <a:lnSpc>
                <a:spcPts val="2000"/>
              </a:lnSpc>
              <a:spcBef>
                <a:spcPts val="600"/>
              </a:spcBef>
              <a:buFont typeface="Wingdings" panose="05000000000000000000" pitchFamily="2" charset="2"/>
              <a:buChar char="l"/>
            </a:pPr>
            <a:r>
              <a:rPr lang="ja-JP" altLang="en-US" dirty="0"/>
              <a:t>拒否的な場合の関わり方について</a:t>
            </a:r>
            <a:endParaRPr lang="en-US" altLang="ja-JP" dirty="0"/>
          </a:p>
          <a:p>
            <a:pPr marL="698500" indent="-342900">
              <a:lnSpc>
                <a:spcPct val="100000"/>
              </a:lnSpc>
              <a:spcBef>
                <a:spcPts val="600"/>
              </a:spcBef>
              <a:buFont typeface="Arial" panose="020B0604020202020204" pitchFamily="34" charset="0"/>
              <a:buChar char="•"/>
            </a:pPr>
            <a:r>
              <a:rPr lang="ja-JP" altLang="en-US" dirty="0"/>
              <a:t>本人や家族の思いを理解・受容する</a:t>
            </a:r>
            <a:endParaRPr lang="en-US" altLang="ja-JP" dirty="0"/>
          </a:p>
          <a:p>
            <a:pPr marL="698500" indent="-342900">
              <a:lnSpc>
                <a:spcPct val="100000"/>
              </a:lnSpc>
              <a:spcBef>
                <a:spcPts val="600"/>
              </a:spcBef>
              <a:buFont typeface="Arial" panose="020B0604020202020204" pitchFamily="34" charset="0"/>
              <a:buChar char="•"/>
            </a:pPr>
            <a:r>
              <a:rPr lang="ja-JP" altLang="en-US" dirty="0"/>
              <a:t>名目として他の訪問目的を設定して介入</a:t>
            </a:r>
            <a:endParaRPr lang="en-US" altLang="ja-JP" dirty="0"/>
          </a:p>
          <a:p>
            <a:pPr marL="698500" indent="-342900">
              <a:lnSpc>
                <a:spcPct val="100000"/>
              </a:lnSpc>
              <a:spcBef>
                <a:spcPts val="600"/>
              </a:spcBef>
              <a:buFont typeface="Arial" panose="020B0604020202020204" pitchFamily="34" charset="0"/>
              <a:buChar char="•"/>
            </a:pPr>
            <a:r>
              <a:rPr lang="ja-JP" altLang="en-US" dirty="0"/>
              <a:t>訪問や声掛けによる関係づくり</a:t>
            </a:r>
            <a:endParaRPr lang="en-US" altLang="ja-JP" dirty="0"/>
          </a:p>
          <a:p>
            <a:pPr marL="698500" indent="-342900">
              <a:lnSpc>
                <a:spcPct val="100000"/>
              </a:lnSpc>
              <a:spcBef>
                <a:spcPts val="600"/>
              </a:spcBef>
              <a:buFont typeface="Arial" panose="020B0604020202020204" pitchFamily="34" charset="0"/>
              <a:buChar char="•"/>
            </a:pPr>
            <a:r>
              <a:rPr lang="ja-JP" altLang="en-US" dirty="0"/>
              <a:t>家族の困っていることから、段階を踏みながら少しずつ対応の幅を広げる</a:t>
            </a:r>
            <a:endParaRPr lang="en-US" altLang="ja-JP" dirty="0"/>
          </a:p>
          <a:p>
            <a:pPr marL="698500" indent="-342900">
              <a:lnSpc>
                <a:spcPct val="100000"/>
              </a:lnSpc>
              <a:spcBef>
                <a:spcPts val="600"/>
              </a:spcBef>
              <a:buFont typeface="Arial" panose="020B0604020202020204" pitchFamily="34" charset="0"/>
              <a:buChar char="•"/>
            </a:pPr>
            <a:r>
              <a:rPr lang="ja-JP" altLang="en-US" dirty="0"/>
              <a:t>主たる支援者の見極め</a:t>
            </a:r>
            <a:endParaRPr lang="en-US" altLang="ja-JP" dirty="0"/>
          </a:p>
          <a:p>
            <a:pPr marL="698500" indent="-342900">
              <a:lnSpc>
                <a:spcPct val="100000"/>
              </a:lnSpc>
              <a:spcBef>
                <a:spcPts val="600"/>
              </a:spcBef>
              <a:buFont typeface="Arial" panose="020B0604020202020204" pitchFamily="34" charset="0"/>
              <a:buChar char="•"/>
            </a:pPr>
            <a:r>
              <a:rPr lang="ja-JP" altLang="en-US" dirty="0"/>
              <a:t>緊急性が高い場合は、法的根拠により保護</a:t>
            </a:r>
            <a:endParaRPr lang="en-US" altLang="ja-JP" dirty="0"/>
          </a:p>
          <a:p>
            <a:pPr marL="355600" indent="0">
              <a:buNone/>
            </a:pPr>
            <a:r>
              <a:rPr lang="ja-JP" altLang="en-US" dirty="0"/>
              <a:t>　　　　　　　　　　　　　　（東京都マニュアル</a:t>
            </a:r>
            <a:r>
              <a:rPr lang="en-US" altLang="ja-JP" dirty="0"/>
              <a:t>P.89</a:t>
            </a:r>
            <a:r>
              <a:rPr lang="ja-JP" altLang="en-US" dirty="0"/>
              <a:t>参照）</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solidFill>
                  <a:schemeClr val="bg1"/>
                </a:solidFill>
              </a:rPr>
              <a:pPr>
                <a:defRPr/>
              </a:pPr>
              <a:t>45</a:t>
            </a:fld>
            <a:endParaRPr lang="ja-JP" altLang="en-US">
              <a:solidFill>
                <a:schemeClr val="bg1"/>
              </a:solidFill>
            </a:endParaRPr>
          </a:p>
        </p:txBody>
      </p:sp>
      <p:sp>
        <p:nvSpPr>
          <p:cNvPr id="5" name="テキスト ボックス 2"/>
          <p:cNvSpPr txBox="1"/>
          <p:nvPr/>
        </p:nvSpPr>
        <p:spPr>
          <a:xfrm>
            <a:off x="3062940" y="5917265"/>
            <a:ext cx="6084167" cy="584775"/>
          </a:xfrm>
          <a:prstGeom prst="rect">
            <a:avLst/>
          </a:prstGeom>
          <a:noFill/>
        </p:spPr>
        <p:txBody>
          <a:bodyPr wrap="squar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1600" dirty="0"/>
              <a:t>（参照）「お役立ち帳改訂版」</a:t>
            </a:r>
            <a:r>
              <a:rPr lang="en-US" altLang="ja-JP" sz="1600" dirty="0"/>
              <a:t>P.69</a:t>
            </a:r>
            <a:r>
              <a:rPr lang="ja-JP" altLang="en-US" sz="1600" dirty="0" err="1"/>
              <a:t>、</a:t>
            </a:r>
            <a:r>
              <a:rPr lang="ja-JP" altLang="en-US" sz="1600" dirty="0"/>
              <a:t>厚生労働省マニュアル（</a:t>
            </a:r>
            <a:r>
              <a:rPr lang="en-US" altLang="ja-JP" sz="1600" dirty="0"/>
              <a:t>R5)p.59</a:t>
            </a:r>
            <a:endParaRPr lang="ja-JP" altLang="en-US" sz="1600" dirty="0"/>
          </a:p>
          <a:p>
            <a:endParaRPr kumimoji="1" lang="ja-JP" altLang="en-US" sz="1600" dirty="0"/>
          </a:p>
        </p:txBody>
      </p:sp>
    </p:spTree>
    <p:extLst>
      <p:ext uri="{BB962C8B-B14F-4D97-AF65-F5344CB8AC3E}">
        <p14:creationId xmlns:p14="http://schemas.microsoft.com/office/powerpoint/2010/main" val="3118509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755576" y="165258"/>
            <a:ext cx="7543800" cy="1449387"/>
          </a:xfrm>
        </p:spPr>
        <p:txBody>
          <a:bodyPr>
            <a:normAutofit/>
          </a:bodyPr>
          <a:lstStyle/>
          <a:p>
            <a:r>
              <a:rPr lang="ja-JP" altLang="en-US" sz="2200" dirty="0">
                <a:solidFill>
                  <a:srgbClr val="0000FF"/>
                </a:solidFill>
              </a:rPr>
              <a:t>事実確認の方法等の協議の上で押さえておきたいこと</a:t>
            </a:r>
            <a:r>
              <a:rPr lang="en-US" altLang="ja-JP" sz="2700" dirty="0">
                <a:solidFill>
                  <a:srgbClr val="0000FF"/>
                </a:solidFill>
              </a:rPr>
              <a:t/>
            </a:r>
            <a:br>
              <a:rPr lang="en-US" altLang="ja-JP" sz="2700" dirty="0">
                <a:solidFill>
                  <a:srgbClr val="0000FF"/>
                </a:solidFill>
              </a:rPr>
            </a:br>
            <a:r>
              <a:rPr lang="ja-JP" altLang="en-US" sz="3600" dirty="0">
                <a:solidFill>
                  <a:srgbClr val="0000FF"/>
                </a:solidFill>
              </a:rPr>
              <a:t>区市町村担当所管による直接訪問を行った方が良いと考えられる場合</a:t>
            </a:r>
            <a:endParaRPr kumimoji="1" lang="ja-JP" altLang="en-US" dirty="0">
              <a:solidFill>
                <a:srgbClr val="0000FF"/>
              </a:solidFill>
            </a:endParaRPr>
          </a:p>
        </p:txBody>
      </p:sp>
      <p:sp>
        <p:nvSpPr>
          <p:cNvPr id="3" name="コンテンツ プレースホルダー 2"/>
          <p:cNvSpPr>
            <a:spLocks noGrp="1"/>
          </p:cNvSpPr>
          <p:nvPr>
            <p:ph idx="4294967295"/>
          </p:nvPr>
        </p:nvSpPr>
        <p:spPr>
          <a:xfrm>
            <a:off x="865563" y="1614645"/>
            <a:ext cx="7543800" cy="5256213"/>
          </a:xfrm>
        </p:spPr>
        <p:txBody>
          <a:bodyPr>
            <a:normAutofit/>
          </a:bodyPr>
          <a:lstStyle/>
          <a:p>
            <a:pPr>
              <a:lnSpc>
                <a:spcPct val="100000"/>
              </a:lnSpc>
              <a:spcBef>
                <a:spcPts val="600"/>
              </a:spcBef>
              <a:buFont typeface="Wingdings" panose="05000000000000000000" pitchFamily="2" charset="2"/>
              <a:buChar char="l"/>
            </a:pPr>
            <a:r>
              <a:rPr lang="ja-JP" altLang="en-US" sz="2400" dirty="0"/>
              <a:t>緊急性が高く、緊急対応についての即時判断や区市町村の権限行使が想定される場合</a:t>
            </a:r>
            <a:endParaRPr lang="en-US" altLang="ja-JP" sz="2400" dirty="0"/>
          </a:p>
          <a:p>
            <a:pPr>
              <a:lnSpc>
                <a:spcPct val="100000"/>
              </a:lnSpc>
              <a:spcBef>
                <a:spcPts val="600"/>
              </a:spcBef>
              <a:buFont typeface="Wingdings" panose="05000000000000000000" pitchFamily="2" charset="2"/>
              <a:buChar char="l"/>
            </a:pPr>
            <a:r>
              <a:rPr lang="ja-JP" altLang="en-US" sz="2400" dirty="0"/>
              <a:t>包括等が養護者へ度々説明しているにも関わらず、医療機関を受診させない場合</a:t>
            </a:r>
            <a:endParaRPr lang="en-US" altLang="ja-JP" sz="2400" dirty="0"/>
          </a:p>
          <a:p>
            <a:pPr>
              <a:lnSpc>
                <a:spcPct val="100000"/>
              </a:lnSpc>
              <a:spcBef>
                <a:spcPts val="600"/>
              </a:spcBef>
              <a:buFont typeface="Wingdings" panose="05000000000000000000" pitchFamily="2" charset="2"/>
              <a:buChar char="l"/>
            </a:pPr>
            <a:r>
              <a:rPr lang="ja-JP" altLang="en-US" sz="2400" dirty="0"/>
              <a:t>養護者が包括の訪問に対して非協力的で、事実確認や世帯の実態把握が進まない場合</a:t>
            </a:r>
            <a:endParaRPr lang="en-US" altLang="ja-JP" sz="2400" dirty="0"/>
          </a:p>
          <a:p>
            <a:pPr>
              <a:lnSpc>
                <a:spcPct val="100000"/>
              </a:lnSpc>
              <a:spcBef>
                <a:spcPts val="600"/>
              </a:spcBef>
              <a:buFont typeface="Wingdings" panose="05000000000000000000" pitchFamily="2" charset="2"/>
              <a:buChar char="l"/>
            </a:pPr>
            <a:r>
              <a:rPr lang="ja-JP" altLang="en-US" sz="2400" dirty="0"/>
              <a:t>高齢者虐待対応をしているが、対応が膠着化し、課題解決の変化が無い場合</a:t>
            </a:r>
            <a:endParaRPr lang="en-US" altLang="ja-JP" sz="2400" dirty="0"/>
          </a:p>
          <a:p>
            <a:pPr>
              <a:lnSpc>
                <a:spcPct val="100000"/>
              </a:lnSpc>
              <a:spcBef>
                <a:spcPts val="600"/>
              </a:spcBef>
              <a:buFont typeface="Wingdings" panose="05000000000000000000" pitchFamily="2" charset="2"/>
              <a:buChar char="l"/>
            </a:pPr>
            <a:r>
              <a:rPr lang="ja-JP" altLang="en-US" sz="2400" dirty="0"/>
              <a:t>包括の業務が多忙で</a:t>
            </a:r>
            <a:r>
              <a:rPr lang="en-US" altLang="ja-JP" sz="2400" dirty="0"/>
              <a:t>48</a:t>
            </a:r>
            <a:r>
              <a:rPr lang="ja-JP" altLang="en-US" sz="2400" dirty="0"/>
              <a:t>時間以内に事実確認ができそうにない場合</a:t>
            </a:r>
            <a:endParaRPr lang="en-US" altLang="ja-JP" sz="2400" dirty="0"/>
          </a:p>
          <a:p>
            <a:pPr marL="0" indent="0">
              <a:lnSpc>
                <a:spcPct val="100000"/>
              </a:lnSpc>
              <a:spcBef>
                <a:spcPts val="600"/>
              </a:spcBef>
              <a:buNone/>
            </a:pPr>
            <a:r>
              <a:rPr lang="ja-JP" altLang="en-US" sz="1600" dirty="0"/>
              <a:t>お役立ち帳</a:t>
            </a:r>
            <a:r>
              <a:rPr lang="en-US" altLang="ja-JP" sz="1600" dirty="0"/>
              <a:t>P32</a:t>
            </a:r>
            <a:r>
              <a:rPr lang="ja-JP" altLang="en-US" sz="1600" dirty="0"/>
              <a:t>「区市町村担当所管による訪問」「区市町村担当所管による直接訪問を行った方がよいと考えられる例」参照</a:t>
            </a:r>
          </a:p>
        </p:txBody>
      </p:sp>
      <p:cxnSp>
        <p:nvCxnSpPr>
          <p:cNvPr id="6" name="直線コネクタ 5"/>
          <p:cNvCxnSpPr/>
          <p:nvPr/>
        </p:nvCxnSpPr>
        <p:spPr>
          <a:xfrm>
            <a:off x="683568" y="1559525"/>
            <a:ext cx="7416824" cy="0"/>
          </a:xfrm>
          <a:prstGeom prst="line">
            <a:avLst/>
          </a:prstGeom>
        </p:spPr>
        <p:style>
          <a:lnRef idx="1">
            <a:schemeClr val="dk1"/>
          </a:lnRef>
          <a:fillRef idx="0">
            <a:schemeClr val="dk1"/>
          </a:fillRef>
          <a:effectRef idx="0">
            <a:schemeClr val="dk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D6DA143D-0F19-473E-8E7F-3A366AF80F16}" type="slidenum">
              <a:rPr lang="ja-JP" altLang="en-US" smtClean="0"/>
              <a:pPr>
                <a:defRPr/>
              </a:pPr>
              <a:t>46</a:t>
            </a:fld>
            <a:endParaRPr lang="ja-JP" altLang="en-US"/>
          </a:p>
        </p:txBody>
      </p:sp>
    </p:spTree>
    <p:extLst>
      <p:ext uri="{BB962C8B-B14F-4D97-AF65-F5344CB8AC3E}">
        <p14:creationId xmlns:p14="http://schemas.microsoft.com/office/powerpoint/2010/main" val="283327096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6296"/>
            <a:ext cx="7886700" cy="1325563"/>
          </a:xfrm>
        </p:spPr>
        <p:txBody>
          <a:bodyPr>
            <a:normAutofit fontScale="90000"/>
          </a:bodyPr>
          <a:lstStyle/>
          <a:p>
            <a:r>
              <a:rPr lang="ja-JP" altLang="en-US" sz="3600" dirty="0">
                <a:solidFill>
                  <a:srgbClr val="0000FF"/>
                </a:solidFill>
              </a:rPr>
              <a:t>▷　</a:t>
            </a:r>
            <a:r>
              <a:rPr lang="ja-JP" altLang="en-US" sz="2800" dirty="0">
                <a:solidFill>
                  <a:srgbClr val="FF0000"/>
                </a:solidFill>
              </a:rPr>
              <a:t>確認しておきたい法的根拠</a:t>
            </a:r>
            <a:r>
              <a:rPr lang="en-US" altLang="ja-JP" sz="2800" dirty="0">
                <a:solidFill>
                  <a:srgbClr val="FF0000"/>
                </a:solidFill>
              </a:rPr>
              <a:t/>
            </a:r>
            <a:br>
              <a:rPr lang="en-US" altLang="ja-JP" sz="2800" dirty="0">
                <a:solidFill>
                  <a:srgbClr val="FF0000"/>
                </a:solidFill>
              </a:rPr>
            </a:br>
            <a:r>
              <a:rPr lang="en-US" altLang="ja-JP" sz="2800" dirty="0">
                <a:solidFill>
                  <a:srgbClr val="0000FF"/>
                </a:solidFill>
              </a:rPr>
              <a:t/>
            </a:r>
            <a:br>
              <a:rPr lang="en-US" altLang="ja-JP" sz="2800" dirty="0">
                <a:solidFill>
                  <a:srgbClr val="0000FF"/>
                </a:solidFill>
              </a:rPr>
            </a:br>
            <a:r>
              <a:rPr lang="ja-JP" altLang="en-US" sz="3600" dirty="0">
                <a:solidFill>
                  <a:srgbClr val="0000FF"/>
                </a:solidFill>
              </a:rPr>
              <a:t>関係機関の協力に関する条文</a:t>
            </a:r>
          </a:p>
        </p:txBody>
      </p:sp>
      <p:sp>
        <p:nvSpPr>
          <p:cNvPr id="6" name="Text Box 8"/>
          <p:cNvSpPr txBox="1">
            <a:spLocks noGrp="1" noChangeArrowheads="1"/>
          </p:cNvSpPr>
          <p:nvPr>
            <p:ph idx="1"/>
          </p:nvPr>
        </p:nvSpPr>
        <p:spPr bwMode="auto">
          <a:xfrm>
            <a:off x="620411" y="1497341"/>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500"/>
              </a:lnSpc>
              <a:spcBef>
                <a:spcPct val="50000"/>
              </a:spcBef>
              <a:buNone/>
            </a:pPr>
            <a:r>
              <a:rPr lang="ja-JP" altLang="en-US" dirty="0"/>
              <a:t>第</a:t>
            </a:r>
            <a:r>
              <a:rPr lang="en-US" altLang="ja-JP" dirty="0"/>
              <a:t>5</a:t>
            </a:r>
            <a:r>
              <a:rPr lang="ja-JP" altLang="en-US" dirty="0"/>
              <a:t>条（高齢者虐待の早期発見等）　　　　　　　　　　　　　　　</a:t>
            </a:r>
            <a:endParaRPr lang="en-US" altLang="ja-JP" dirty="0"/>
          </a:p>
          <a:p>
            <a:pPr marL="0" indent="0" eaLnBrk="1" hangingPunct="1">
              <a:lnSpc>
                <a:spcPts val="3500"/>
              </a:lnSpc>
              <a:spcBef>
                <a:spcPct val="50000"/>
              </a:spcBef>
              <a:buNone/>
            </a:pPr>
            <a:r>
              <a:rPr lang="ja-JP" altLang="en-US" dirty="0"/>
              <a:t>　養介護施設、病院、保健所その他高齢者の福祉に業務上関係のある団体及び養介護施設従事者、医師、保健師、弁護士その他高齢者の福祉に職務上関係のある者は、</a:t>
            </a:r>
            <a:r>
              <a:rPr lang="ja-JP" altLang="en-US" u="sng" dirty="0"/>
              <a:t>高齢者虐待を発見しやすい立場にあることを自覚し、高齢者虐待の早期発見に努めなければならない。</a:t>
            </a:r>
            <a:endParaRPr lang="en-US" altLang="ja-JP" u="sng" dirty="0"/>
          </a:p>
          <a:p>
            <a:pPr marL="0" indent="0" eaLnBrk="1" hangingPunct="1">
              <a:lnSpc>
                <a:spcPts val="3500"/>
              </a:lnSpc>
              <a:spcBef>
                <a:spcPct val="50000"/>
              </a:spcBef>
              <a:buNone/>
            </a:pPr>
            <a:r>
              <a:rPr lang="ja-JP" altLang="en-US" dirty="0"/>
              <a:t>２　前項に規定する者は、国及び地方公共団体が講ずる高齢者虐待の防止のための</a:t>
            </a:r>
            <a:r>
              <a:rPr lang="ja-JP" altLang="en-US" u="sng" dirty="0"/>
              <a:t>啓発活動及び高齢者虐待を受けた高齢者の保護のための施策に協力するよう努めなければならない。</a:t>
            </a:r>
          </a:p>
        </p:txBody>
      </p:sp>
      <p:sp>
        <p:nvSpPr>
          <p:cNvPr id="3" name="スライド番号プレースホルダー 2"/>
          <p:cNvSpPr>
            <a:spLocks noGrp="1"/>
          </p:cNvSpPr>
          <p:nvPr>
            <p:ph type="sldNum" sz="quarter" idx="12"/>
          </p:nvPr>
        </p:nvSpPr>
        <p:spPr/>
        <p:txBody>
          <a:bodyPr/>
          <a:lstStyle/>
          <a:p>
            <a:pPr>
              <a:defRPr/>
            </a:pPr>
            <a:fld id="{E3AD79E1-2AF9-433D-972E-3C7B19E3D5DC}" type="slidenum">
              <a:rPr lang="ja-JP" altLang="en-US" smtClean="0"/>
              <a:pPr>
                <a:defRPr/>
              </a:pPr>
              <a:t>47</a:t>
            </a:fld>
            <a:endParaRPr lang="ja-JP" altLang="en-US"/>
          </a:p>
        </p:txBody>
      </p:sp>
    </p:spTree>
    <p:extLst>
      <p:ext uri="{BB962C8B-B14F-4D97-AF65-F5344CB8AC3E}">
        <p14:creationId xmlns:p14="http://schemas.microsoft.com/office/powerpoint/2010/main" val="1867778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391EDB3-A906-B1C0-E6A0-8675B30BDCA2}"/>
              </a:ext>
            </a:extLst>
          </p:cNvPr>
          <p:cNvSpPr>
            <a:spLocks noGrp="1"/>
          </p:cNvSpPr>
          <p:nvPr>
            <p:ph type="title"/>
          </p:nvPr>
        </p:nvSpPr>
        <p:spPr/>
        <p:txBody>
          <a:bodyPr>
            <a:normAutofit/>
          </a:bodyPr>
          <a:lstStyle/>
          <a:p>
            <a:r>
              <a:rPr lang="ja-JP" altLang="en-US" dirty="0"/>
              <a:t>関係機関等からの個人情報の提供の取扱い</a:t>
            </a:r>
          </a:p>
        </p:txBody>
      </p:sp>
      <p:sp>
        <p:nvSpPr>
          <p:cNvPr id="6" name="コンテンツ プレースホルダー 5">
            <a:extLst>
              <a:ext uri="{FF2B5EF4-FFF2-40B4-BE49-F238E27FC236}">
                <a16:creationId xmlns:a16="http://schemas.microsoft.com/office/drawing/2014/main" id="{49EDB316-8BB6-B65D-6982-D1E6B9652AC3}"/>
              </a:ext>
            </a:extLst>
          </p:cNvPr>
          <p:cNvSpPr>
            <a:spLocks noGrp="1"/>
          </p:cNvSpPr>
          <p:nvPr>
            <p:ph idx="1"/>
          </p:nvPr>
        </p:nvSpPr>
        <p:spPr>
          <a:xfrm>
            <a:off x="628650" y="2010279"/>
            <a:ext cx="7886700" cy="4351338"/>
          </a:xfrm>
        </p:spPr>
        <p:txBody>
          <a:bodyPr/>
          <a:lstStyle/>
          <a:p>
            <a:r>
              <a:rPr lang="ja-JP" altLang="en-US" dirty="0"/>
              <a:t>個人情報保護法により「法令に基づく場合」以外は、原則として利用目的の範囲内で行うことが求められている</a:t>
            </a:r>
            <a:endParaRPr lang="en-US" altLang="ja-JP" dirty="0"/>
          </a:p>
          <a:p>
            <a:r>
              <a:rPr lang="ja-JP" altLang="en-US" dirty="0"/>
              <a:t>「法令」＝「高齢者虐待防止法第</a:t>
            </a:r>
            <a:r>
              <a:rPr lang="en-US" altLang="ja-JP" dirty="0"/>
              <a:t>9</a:t>
            </a:r>
            <a:r>
              <a:rPr lang="ja-JP" altLang="en-US" dirty="0"/>
              <a:t>条第</a:t>
            </a:r>
            <a:r>
              <a:rPr lang="en-US" altLang="ja-JP" dirty="0"/>
              <a:t>1</a:t>
            </a:r>
            <a:r>
              <a:rPr lang="ja-JP" altLang="en-US" dirty="0"/>
              <a:t>項（事実確認及び協議）」に基づいて、関係機関等（高齢者虐待対応協力者）は区市町村（委託を受けた包括）に対して個人情報を提供することは可能</a:t>
            </a:r>
            <a:endParaRPr lang="en-US" altLang="ja-JP" dirty="0"/>
          </a:p>
          <a:p>
            <a:pPr marL="0" indent="0">
              <a:buNone/>
            </a:pPr>
            <a:r>
              <a:rPr lang="ja-JP" altLang="en-US" dirty="0"/>
              <a:t>　</a:t>
            </a:r>
            <a:r>
              <a:rPr lang="ja-JP" altLang="en-US" sz="2400" dirty="0"/>
              <a:t>（個人情報保護法第</a:t>
            </a:r>
            <a:r>
              <a:rPr lang="en-US" altLang="ja-JP" sz="2400" dirty="0"/>
              <a:t>27</a:t>
            </a:r>
            <a:r>
              <a:rPr lang="ja-JP" altLang="en-US" sz="2400" dirty="0"/>
              <a:t>条第</a:t>
            </a:r>
            <a:r>
              <a:rPr lang="en-US" altLang="ja-JP" sz="2400" dirty="0"/>
              <a:t>1</a:t>
            </a:r>
            <a:r>
              <a:rPr lang="ja-JP" altLang="en-US" sz="2400" dirty="0"/>
              <a:t>項第</a:t>
            </a:r>
            <a:r>
              <a:rPr lang="en-US" altLang="ja-JP" sz="2400" dirty="0"/>
              <a:t>1</a:t>
            </a:r>
            <a:r>
              <a:rPr lang="ja-JP" altLang="en-US" sz="2400" dirty="0"/>
              <a:t>号、第</a:t>
            </a:r>
            <a:r>
              <a:rPr lang="en-US" altLang="ja-JP" sz="2400" dirty="0"/>
              <a:t>69</a:t>
            </a:r>
            <a:r>
              <a:rPr lang="ja-JP" altLang="en-US" sz="2400" dirty="0"/>
              <a:t>条第</a:t>
            </a:r>
            <a:r>
              <a:rPr lang="en-US" altLang="ja-JP" sz="2400" dirty="0"/>
              <a:t>1</a:t>
            </a:r>
            <a:r>
              <a:rPr lang="ja-JP" altLang="en-US" sz="2400" dirty="0"/>
              <a:t>項等）</a:t>
            </a:r>
            <a:endParaRPr lang="ja-JP" altLang="en-US" dirty="0"/>
          </a:p>
        </p:txBody>
      </p:sp>
      <p:sp>
        <p:nvSpPr>
          <p:cNvPr id="4" name="スライド番号プレースホルダー 3">
            <a:extLst>
              <a:ext uri="{FF2B5EF4-FFF2-40B4-BE49-F238E27FC236}">
                <a16:creationId xmlns:a16="http://schemas.microsoft.com/office/drawing/2014/main" id="{097F2DBC-E5FE-FC40-ACD0-ABF80E72F1BB}"/>
              </a:ext>
            </a:extLst>
          </p:cNvPr>
          <p:cNvSpPr>
            <a:spLocks noGrp="1"/>
          </p:cNvSpPr>
          <p:nvPr>
            <p:ph type="sldNum" sz="quarter" idx="12"/>
          </p:nvPr>
        </p:nvSpPr>
        <p:spPr>
          <a:xfrm>
            <a:off x="6691064" y="6356351"/>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6E5E78-783A-4698-AD33-A28471BCE53D}" type="slidenum">
              <a:rPr kumimoji="1" lang="ja-JP" altLang="en-US" sz="1200" b="0" i="0" u="none" strike="noStrike" kern="1200" cap="none" spc="0" normalizeH="0" baseline="0" noProof="0" smtClean="0">
                <a:ln>
                  <a:noFill/>
                </a:ln>
                <a:solidFill>
                  <a:schemeClr val="bg1"/>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1200" b="0" i="0" u="none" strike="noStrike" kern="1200" cap="none" spc="0" normalizeH="0" baseline="0" noProof="0">
              <a:ln>
                <a:noFill/>
              </a:ln>
              <a:solidFill>
                <a:schemeClr val="bg1"/>
              </a:solidFill>
              <a:effectLst/>
              <a:uLnTx/>
              <a:uFillTx/>
              <a:latin typeface="Arial" charset="0"/>
              <a:ea typeface="ＭＳ Ｐゴシック" charset="-128"/>
              <a:cs typeface="+mn-cs"/>
            </a:endParaRPr>
          </a:p>
        </p:txBody>
      </p:sp>
      <p:sp>
        <p:nvSpPr>
          <p:cNvPr id="7" name="正方形/長方形 6">
            <a:extLst>
              <a:ext uri="{FF2B5EF4-FFF2-40B4-BE49-F238E27FC236}">
                <a16:creationId xmlns:a16="http://schemas.microsoft.com/office/drawing/2014/main" id="{474E3ABB-04B9-4525-9045-70B93FB919B6}"/>
              </a:ext>
            </a:extLst>
          </p:cNvPr>
          <p:cNvSpPr/>
          <p:nvPr/>
        </p:nvSpPr>
        <p:spPr>
          <a:xfrm>
            <a:off x="1907704" y="5787428"/>
            <a:ext cx="6264696"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厚生労働省マニュアル（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R5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 ｐ</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38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40)</a:t>
            </a:r>
          </a:p>
        </p:txBody>
      </p:sp>
    </p:spTree>
    <p:extLst>
      <p:ext uri="{BB962C8B-B14F-4D97-AF65-F5344CB8AC3E}">
        <p14:creationId xmlns:p14="http://schemas.microsoft.com/office/powerpoint/2010/main" val="974884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21544" y="2636914"/>
            <a:ext cx="7272808" cy="769441"/>
          </a:xfrm>
          <a:prstGeom prst="rect">
            <a:avLst/>
          </a:prstGeom>
          <a:noFill/>
        </p:spPr>
        <p:txBody>
          <a:bodyPr wrap="square" rtlCol="0">
            <a:spAutoFit/>
          </a:bodyPr>
          <a:lstStyle/>
          <a:p>
            <a:pPr algn="ctr"/>
            <a:r>
              <a:rPr lang="ja-JP" altLang="en-US" sz="4400" dirty="0">
                <a:solidFill>
                  <a:srgbClr val="0000FF"/>
                </a:solidFill>
              </a:rPr>
              <a:t>事実確認の段階</a:t>
            </a:r>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49</a:t>
            </a:fld>
            <a:endParaRPr lang="ja-JP" altLang="en-US"/>
          </a:p>
        </p:txBody>
      </p:sp>
    </p:spTree>
    <p:extLst>
      <p:ext uri="{BB962C8B-B14F-4D97-AF65-F5344CB8AC3E}">
        <p14:creationId xmlns:p14="http://schemas.microsoft.com/office/powerpoint/2010/main" val="7875876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188642"/>
            <a:ext cx="7543800" cy="1450757"/>
          </a:xfrm>
        </p:spPr>
        <p:txBody>
          <a:bodyPr>
            <a:normAutofit/>
          </a:bodyPr>
          <a:lstStyle/>
          <a:p>
            <a:r>
              <a:rPr lang="ja-JP" altLang="en-US" sz="3600" dirty="0">
                <a:solidFill>
                  <a:srgbClr val="0000FF"/>
                </a:solidFill>
              </a:rPr>
              <a:t>初動対応で押さえておきたいポイント</a:t>
            </a:r>
          </a:p>
        </p:txBody>
      </p:sp>
      <p:sp>
        <p:nvSpPr>
          <p:cNvPr id="3" name="コンテンツ プレースホルダー 2"/>
          <p:cNvSpPr>
            <a:spLocks noGrp="1"/>
          </p:cNvSpPr>
          <p:nvPr>
            <p:ph idx="1"/>
          </p:nvPr>
        </p:nvSpPr>
        <p:spPr>
          <a:xfrm>
            <a:off x="1630289" y="2204864"/>
            <a:ext cx="7543801" cy="4023360"/>
          </a:xfrm>
        </p:spPr>
        <p:txBody>
          <a:bodyPr>
            <a:normAutofit/>
          </a:bodyPr>
          <a:lstStyle/>
          <a:p>
            <a:pPr>
              <a:lnSpc>
                <a:spcPct val="200000"/>
              </a:lnSpc>
              <a:buFont typeface="Wingdings" panose="05000000000000000000" pitchFamily="2" charset="2"/>
              <a:buChar char="l"/>
            </a:pPr>
            <a:r>
              <a:rPr lang="ja-JP" altLang="en-US" sz="2800" dirty="0"/>
              <a:t>虐待対応が必要な相談を</a:t>
            </a:r>
            <a:r>
              <a:rPr lang="ja-JP" altLang="en-US" sz="2800" dirty="0">
                <a:solidFill>
                  <a:srgbClr val="FF0000"/>
                </a:solidFill>
              </a:rPr>
              <a:t>見逃さない</a:t>
            </a:r>
            <a:endParaRPr lang="en-US" altLang="ja-JP" sz="2800" dirty="0">
              <a:solidFill>
                <a:srgbClr val="FF0000"/>
              </a:solidFill>
            </a:endParaRPr>
          </a:p>
          <a:p>
            <a:pPr>
              <a:lnSpc>
                <a:spcPct val="200000"/>
              </a:lnSpc>
              <a:buFont typeface="Wingdings" panose="05000000000000000000" pitchFamily="2" charset="2"/>
              <a:buChar char="l"/>
            </a:pPr>
            <a:r>
              <a:rPr lang="ja-JP" altLang="en-US" sz="2800" dirty="0">
                <a:solidFill>
                  <a:srgbClr val="FF0000"/>
                </a:solidFill>
              </a:rPr>
              <a:t>緊急性</a:t>
            </a:r>
            <a:r>
              <a:rPr lang="ja-JP" altLang="en-US" sz="2800" dirty="0"/>
              <a:t>を意識する</a:t>
            </a:r>
            <a:endParaRPr lang="en-US" altLang="ja-JP" sz="2800" dirty="0"/>
          </a:p>
          <a:p>
            <a:pPr>
              <a:lnSpc>
                <a:spcPct val="200000"/>
              </a:lnSpc>
              <a:buFont typeface="Wingdings" panose="05000000000000000000" pitchFamily="2" charset="2"/>
              <a:buChar char="l"/>
            </a:pPr>
            <a:r>
              <a:rPr lang="ja-JP" altLang="en-US" sz="2800" dirty="0"/>
              <a:t>緊急性に応じた</a:t>
            </a:r>
            <a:r>
              <a:rPr lang="ja-JP" altLang="en-US" sz="2800" dirty="0">
                <a:solidFill>
                  <a:srgbClr val="FF0000"/>
                </a:solidFill>
              </a:rPr>
              <a:t>迅速な対応</a:t>
            </a:r>
            <a:r>
              <a:rPr lang="ja-JP" altLang="en-US" sz="2800" dirty="0"/>
              <a:t>をとる</a:t>
            </a:r>
            <a:endParaRPr lang="en-US" altLang="ja-JP" sz="2800" dirty="0"/>
          </a:p>
          <a:p>
            <a:pPr>
              <a:lnSpc>
                <a:spcPct val="200000"/>
              </a:lnSpc>
              <a:buFont typeface="Wingdings" panose="05000000000000000000" pitchFamily="2" charset="2"/>
              <a:buChar char="l"/>
            </a:pPr>
            <a:endParaRPr lang="ja-JP" altLang="en-US" sz="28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5</a:t>
            </a:fld>
            <a:endParaRPr lang="ja-JP" altLang="en-US"/>
          </a:p>
        </p:txBody>
      </p:sp>
    </p:spTree>
    <p:extLst>
      <p:ext uri="{BB962C8B-B14F-4D97-AF65-F5344CB8AC3E}">
        <p14:creationId xmlns:p14="http://schemas.microsoft.com/office/powerpoint/2010/main" val="264290415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タイトル 1"/>
          <p:cNvSpPr>
            <a:spLocks noGrp="1"/>
          </p:cNvSpPr>
          <p:nvPr>
            <p:ph type="title"/>
          </p:nvPr>
        </p:nvSpPr>
        <p:spPr/>
        <p:txBody>
          <a:bodyPr>
            <a:normAutofit/>
          </a:bodyPr>
          <a:lstStyle/>
          <a:p>
            <a:pPr algn="ctr"/>
            <a:r>
              <a:rPr lang="ja-JP" altLang="en-US" sz="4000" dirty="0"/>
              <a:t>事実確認の意味と方法</a:t>
            </a:r>
          </a:p>
        </p:txBody>
      </p:sp>
      <p:sp>
        <p:nvSpPr>
          <p:cNvPr id="23555" name="コンテンツ プレースホルダ 2"/>
          <p:cNvSpPr>
            <a:spLocks noGrp="1"/>
          </p:cNvSpPr>
          <p:nvPr>
            <p:ph idx="1"/>
          </p:nvPr>
        </p:nvSpPr>
        <p:spPr/>
        <p:txBody>
          <a:bodyPr>
            <a:normAutofit fontScale="85000" lnSpcReduction="10000"/>
          </a:bodyPr>
          <a:lstStyle/>
          <a:p>
            <a:pPr>
              <a:defRPr/>
            </a:pPr>
            <a:r>
              <a:rPr lang="ja-JP" altLang="en-US" sz="2800" dirty="0"/>
              <a:t>事実確認とは</a:t>
            </a:r>
            <a:endParaRPr lang="en-US" altLang="ja-JP" sz="2800" dirty="0"/>
          </a:p>
          <a:p>
            <a:pPr lvl="1">
              <a:lnSpc>
                <a:spcPct val="110000"/>
              </a:lnSpc>
              <a:defRPr/>
            </a:pPr>
            <a:r>
              <a:rPr lang="ja-JP" altLang="en-US" sz="2400" dirty="0"/>
              <a:t>高齢者虐待に関する</a:t>
            </a:r>
            <a:r>
              <a:rPr lang="ja-JP" altLang="en-US" sz="2400" dirty="0">
                <a:solidFill>
                  <a:srgbClr val="0000FF"/>
                </a:solidFill>
              </a:rPr>
              <a:t>「客観的事実」の確認を行う行為のこと</a:t>
            </a:r>
            <a:r>
              <a:rPr lang="ja-JP" altLang="en-US" sz="2400" dirty="0"/>
              <a:t>で、通報があれば必ず区市町村の責任で、行わなければならないもの</a:t>
            </a:r>
            <a:endParaRPr lang="en-US" altLang="ja-JP" sz="2400" dirty="0"/>
          </a:p>
          <a:p>
            <a:pPr lvl="1">
              <a:lnSpc>
                <a:spcPct val="110000"/>
              </a:lnSpc>
              <a:defRPr/>
            </a:pPr>
            <a:r>
              <a:rPr lang="ja-JP" altLang="en-US" sz="2400" dirty="0"/>
              <a:t>ケアマネジャーや民生委員に委託することはできない</a:t>
            </a:r>
            <a:endParaRPr lang="en-US" altLang="ja-JP" sz="2400" dirty="0"/>
          </a:p>
          <a:p>
            <a:pPr lvl="1">
              <a:buFont typeface="Wingdings" panose="05000000000000000000" pitchFamily="2" charset="2"/>
              <a:buNone/>
              <a:defRPr/>
            </a:pPr>
            <a:r>
              <a:rPr lang="en-US" altLang="ja-JP" sz="2400" dirty="0">
                <a:solidFill>
                  <a:srgbClr val="FF0000"/>
                </a:solidFill>
              </a:rPr>
              <a:t>※</a:t>
            </a:r>
            <a:r>
              <a:rPr lang="ja-JP" altLang="en-US" sz="2400" dirty="0">
                <a:solidFill>
                  <a:srgbClr val="FF0000"/>
                </a:solidFill>
              </a:rPr>
              <a:t>「事実確認する」＝「虐待の事実が確認できたこと」や「証拠が</a:t>
            </a:r>
            <a:endParaRPr lang="en-US" altLang="ja-JP" sz="2400" dirty="0">
              <a:solidFill>
                <a:srgbClr val="FF0000"/>
              </a:solidFill>
            </a:endParaRPr>
          </a:p>
          <a:p>
            <a:pPr lvl="1">
              <a:buFont typeface="Wingdings" panose="05000000000000000000" pitchFamily="2" charset="2"/>
              <a:buNone/>
              <a:defRPr/>
            </a:pPr>
            <a:r>
              <a:rPr lang="ja-JP" altLang="en-US" sz="2400" dirty="0">
                <a:solidFill>
                  <a:srgbClr val="FF0000"/>
                </a:solidFill>
              </a:rPr>
              <a:t>　みつかること」ではない</a:t>
            </a:r>
            <a:endParaRPr lang="en-US" altLang="ja-JP" sz="2400" dirty="0">
              <a:solidFill>
                <a:srgbClr val="FF0000"/>
              </a:solidFill>
            </a:endParaRPr>
          </a:p>
          <a:p>
            <a:pPr lvl="1">
              <a:buFont typeface="Wingdings" panose="05000000000000000000" pitchFamily="2" charset="2"/>
              <a:buNone/>
              <a:defRPr/>
            </a:pPr>
            <a:endParaRPr lang="en-US" altLang="ja-JP" sz="2400" dirty="0">
              <a:solidFill>
                <a:srgbClr val="FF0000"/>
              </a:solidFill>
            </a:endParaRPr>
          </a:p>
          <a:p>
            <a:pPr lvl="1">
              <a:buFont typeface="Wingdings" panose="05000000000000000000" pitchFamily="2" charset="2"/>
              <a:buNone/>
              <a:defRPr/>
            </a:pPr>
            <a:endParaRPr lang="en-US" altLang="ja-JP" sz="2400" dirty="0">
              <a:solidFill>
                <a:srgbClr val="FF0000"/>
              </a:solidFill>
            </a:endParaRPr>
          </a:p>
          <a:p>
            <a:pPr>
              <a:defRPr/>
            </a:pPr>
            <a:r>
              <a:rPr lang="ja-JP" altLang="en-US" sz="2800" dirty="0"/>
              <a:t>事実確認の方法</a:t>
            </a:r>
            <a:endParaRPr lang="en-US" altLang="ja-JP" sz="2800" dirty="0"/>
          </a:p>
          <a:p>
            <a:pPr lvl="1">
              <a:defRPr/>
            </a:pPr>
            <a:r>
              <a:rPr lang="ja-JP" altLang="en-US" sz="2400" dirty="0"/>
              <a:t>高齢者との面接・聴取　</a:t>
            </a:r>
            <a:r>
              <a:rPr lang="ja-JP" altLang="en-US" sz="2400" u="sng" dirty="0">
                <a:solidFill>
                  <a:srgbClr val="FF0000"/>
                </a:solidFill>
              </a:rPr>
              <a:t>＊本人への直接確認が原則</a:t>
            </a:r>
            <a:endParaRPr lang="en-US" altLang="ja-JP" sz="2400" u="sng" dirty="0">
              <a:solidFill>
                <a:srgbClr val="FF0000"/>
              </a:solidFill>
            </a:endParaRPr>
          </a:p>
          <a:p>
            <a:pPr lvl="1">
              <a:defRPr/>
            </a:pPr>
            <a:r>
              <a:rPr lang="ja-JP" altLang="en-US" sz="2400" dirty="0"/>
              <a:t>養護者との面接・聴取</a:t>
            </a:r>
            <a:endParaRPr lang="en-US" altLang="ja-JP" sz="2400" dirty="0"/>
          </a:p>
          <a:p>
            <a:pPr lvl="1">
              <a:defRPr/>
            </a:pPr>
            <a:r>
              <a:rPr lang="ja-JP" altLang="en-US" sz="2400" dirty="0"/>
              <a:t>関係機関からの情報収集（これだけが「事実確認」ではない）　</a:t>
            </a:r>
            <a:endParaRPr lang="en-US" altLang="ja-JP" sz="2400" dirty="0"/>
          </a:p>
          <a:p>
            <a:pPr marL="457200" lvl="1" indent="0">
              <a:buNone/>
              <a:defRPr/>
            </a:pPr>
            <a:r>
              <a:rPr lang="ja-JP" altLang="en-US" dirty="0"/>
              <a:t>　</a:t>
            </a:r>
            <a:r>
              <a:rPr lang="en-US" altLang="ja-JP" dirty="0"/>
              <a:t> (</a:t>
            </a:r>
            <a:r>
              <a:rPr lang="ja-JP" altLang="en-US" dirty="0"/>
              <a:t>個人情報保護法　第</a:t>
            </a:r>
            <a:r>
              <a:rPr lang="en-US" altLang="ja-JP" dirty="0"/>
              <a:t>27</a:t>
            </a:r>
            <a:r>
              <a:rPr lang="ja-JP" altLang="en-US" dirty="0"/>
              <a:t>条</a:t>
            </a:r>
            <a:r>
              <a:rPr lang="en-US" altLang="ja-JP" dirty="0"/>
              <a:t>1</a:t>
            </a:r>
            <a:r>
              <a:rPr lang="ja-JP" altLang="en-US" dirty="0"/>
              <a:t>項</a:t>
            </a:r>
            <a:r>
              <a:rPr lang="en-US" altLang="ja-JP" dirty="0"/>
              <a:t>1</a:t>
            </a:r>
            <a:r>
              <a:rPr lang="ja-JP" altLang="en-US" dirty="0"/>
              <a:t>号、第</a:t>
            </a:r>
            <a:r>
              <a:rPr lang="en-US" altLang="ja-JP" dirty="0"/>
              <a:t>69</a:t>
            </a:r>
            <a:r>
              <a:rPr lang="ja-JP" altLang="en-US" dirty="0"/>
              <a:t>条第</a:t>
            </a:r>
            <a:r>
              <a:rPr lang="en-US" altLang="ja-JP" dirty="0"/>
              <a:t>1</a:t>
            </a:r>
            <a:r>
              <a:rPr lang="ja-JP" altLang="en-US" dirty="0"/>
              <a:t>項等）</a:t>
            </a:r>
            <a:r>
              <a:rPr lang="ja-JP" altLang="en-US" sz="2400" dirty="0"/>
              <a:t>　　</a:t>
            </a:r>
            <a:endParaRPr lang="en-US" altLang="ja-JP" sz="2400" b="1" dirty="0"/>
          </a:p>
        </p:txBody>
      </p:sp>
      <p:sp>
        <p:nvSpPr>
          <p:cNvPr id="2" name="スライド番号プレースホルダー 1">
            <a:extLst>
              <a:ext uri="{FF2B5EF4-FFF2-40B4-BE49-F238E27FC236}">
                <a16:creationId xmlns:a16="http://schemas.microsoft.com/office/drawing/2014/main" id="{1749CAE6-D650-469C-BDF2-4F5978E92233}"/>
              </a:ext>
            </a:extLst>
          </p:cNvPr>
          <p:cNvSpPr>
            <a:spLocks noGrp="1"/>
          </p:cNvSpPr>
          <p:nvPr>
            <p:ph type="sldNum" sz="quarter" idx="12"/>
          </p:nvPr>
        </p:nvSpPr>
        <p:spPr>
          <a:xfrm>
            <a:off x="6907088" y="6387672"/>
            <a:ext cx="2057400" cy="365125"/>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B138FA-8659-4165-8B77-44461445A368}" type="slidenum">
              <a:rPr kumimoji="1" lang="ja-JP" altLang="en-US" sz="14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3" name="角丸四角形吹き出し 2"/>
          <p:cNvSpPr/>
          <p:nvPr/>
        </p:nvSpPr>
        <p:spPr>
          <a:xfrm>
            <a:off x="3203848" y="3789040"/>
            <a:ext cx="5760640" cy="987152"/>
          </a:xfrm>
          <a:prstGeom prst="wedgeRoundRectCallout">
            <a:avLst>
              <a:gd name="adj1" fmla="val -57392"/>
              <a:gd name="adj2" fmla="val 5409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高齢者本人と養護者の</a:t>
            </a: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意思・意向確認</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が重要！</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ただし、</a:t>
            </a: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高齢者本人の安全確認</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が優先！</a:t>
            </a:r>
          </a:p>
        </p:txBody>
      </p:sp>
      <p:sp>
        <p:nvSpPr>
          <p:cNvPr id="4" name="テキスト ボックス 3">
            <a:extLst>
              <a:ext uri="{FF2B5EF4-FFF2-40B4-BE49-F238E27FC236}">
                <a16:creationId xmlns:a16="http://schemas.microsoft.com/office/drawing/2014/main" id="{A615299B-D256-940F-7110-DD4ADBC84B2E}"/>
              </a:ext>
            </a:extLst>
          </p:cNvPr>
          <p:cNvSpPr txBox="1"/>
          <p:nvPr/>
        </p:nvSpPr>
        <p:spPr>
          <a:xfrm>
            <a:off x="364885" y="145442"/>
            <a:ext cx="2639888" cy="461665"/>
          </a:xfrm>
          <a:prstGeom prst="rect">
            <a:avLst/>
          </a:prstGeom>
          <a:noFill/>
        </p:spPr>
        <p:txBody>
          <a:bodyPr wrap="square" rtlCol="0">
            <a:spAutoFit/>
          </a:bodyPr>
          <a:lstStyle/>
          <a:p>
            <a:r>
              <a:rPr lang="ja-JP" altLang="en-US" sz="2400" b="1" dirty="0">
                <a:solidFill>
                  <a:srgbClr val="FF0000"/>
                </a:solidFill>
              </a:rPr>
              <a:t>再度！</a:t>
            </a:r>
          </a:p>
        </p:txBody>
      </p:sp>
    </p:spTree>
    <p:extLst>
      <p:ext uri="{BB962C8B-B14F-4D97-AF65-F5344CB8AC3E}">
        <p14:creationId xmlns:p14="http://schemas.microsoft.com/office/powerpoint/2010/main" val="128378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55576" y="692696"/>
            <a:ext cx="7920880" cy="172819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3600" dirty="0">
                <a:solidFill>
                  <a:srgbClr val="0000FF"/>
                </a:solidFill>
              </a:rPr>
              <a:t>ワーク３－１．</a:t>
            </a:r>
            <a:endParaRPr lang="en-US" altLang="ja-JP" sz="3600" dirty="0">
              <a:solidFill>
                <a:srgbClr val="0000FF"/>
              </a:solidFill>
            </a:endParaRPr>
          </a:p>
          <a:p>
            <a:pPr fontAlgn="auto">
              <a:spcAft>
                <a:spcPts val="0"/>
              </a:spcAft>
            </a:pPr>
            <a:endParaRPr lang="en-US" altLang="ja-JP" sz="3600" dirty="0">
              <a:solidFill>
                <a:srgbClr val="0000FF"/>
              </a:solidFill>
            </a:endParaRPr>
          </a:p>
          <a:p>
            <a:pPr fontAlgn="auto">
              <a:spcAft>
                <a:spcPts val="0"/>
              </a:spcAft>
            </a:pPr>
            <a:r>
              <a:rPr lang="ja-JP" altLang="en-US" sz="3600" dirty="0">
                <a:solidFill>
                  <a:srgbClr val="0000FF"/>
                </a:solidFill>
              </a:rPr>
              <a:t>事実確認のワーク</a:t>
            </a:r>
            <a:endParaRPr lang="en-US" altLang="ja-JP" sz="3600" dirty="0">
              <a:solidFill>
                <a:srgbClr val="0000FF"/>
              </a:solidFill>
            </a:endParaRPr>
          </a:p>
          <a:p>
            <a:pPr fontAlgn="auto">
              <a:lnSpc>
                <a:spcPct val="110000"/>
              </a:lnSpc>
              <a:spcAft>
                <a:spcPts val="0"/>
              </a:spcAft>
            </a:pPr>
            <a:r>
              <a:rPr lang="ja-JP" altLang="en-US" sz="3600" dirty="0">
                <a:solidFill>
                  <a:srgbClr val="0000FF"/>
                </a:solidFill>
              </a:rPr>
              <a:t>（訪問調査の途中で考えるワーク）</a:t>
            </a:r>
            <a:endParaRPr lang="en-US" altLang="ja-JP" sz="3600" dirty="0">
              <a:solidFill>
                <a:srgbClr val="0000FF"/>
              </a:solidFill>
            </a:endParaRPr>
          </a:p>
        </p:txBody>
      </p:sp>
      <p:sp>
        <p:nvSpPr>
          <p:cNvPr id="2" name="テキスト ボックス 1"/>
          <p:cNvSpPr txBox="1"/>
          <p:nvPr/>
        </p:nvSpPr>
        <p:spPr>
          <a:xfrm>
            <a:off x="755576" y="2708922"/>
            <a:ext cx="7639124" cy="3108543"/>
          </a:xfrm>
          <a:prstGeom prst="rect">
            <a:avLst/>
          </a:prstGeom>
          <a:noFill/>
        </p:spPr>
        <p:txBody>
          <a:bodyPr wrap="square" rtlCol="0">
            <a:spAutoFit/>
          </a:bodyPr>
          <a:lstStyle/>
          <a:p>
            <a:r>
              <a:rPr lang="ja-JP" altLang="en-US" sz="2800" dirty="0"/>
              <a:t>　市と包括支援センターの事実確認前の協議で行った判断とそれに基づく本人宅訪問によって得られた情報（＜事例情報その２＞</a:t>
            </a:r>
            <a:r>
              <a:rPr lang="ja-JP" altLang="en-US" sz="2800" dirty="0" err="1"/>
              <a:t>ｐ</a:t>
            </a:r>
            <a:r>
              <a:rPr lang="en-US" altLang="ja-JP" sz="2800" dirty="0"/>
              <a:t>.5</a:t>
            </a:r>
            <a:r>
              <a:rPr lang="ja-JP" altLang="en-US" sz="2800" dirty="0"/>
              <a:t>）をもとに、</a:t>
            </a:r>
            <a:endParaRPr lang="en-US" altLang="ja-JP" sz="2800" dirty="0"/>
          </a:p>
          <a:p>
            <a:r>
              <a:rPr lang="ja-JP" altLang="en-US" sz="2800" dirty="0"/>
              <a:t>①ワークシート５　「事実情報の整理シート」（</a:t>
            </a:r>
            <a:r>
              <a:rPr lang="ja-JP" altLang="en-US" sz="2800" dirty="0" err="1"/>
              <a:t>ｐ</a:t>
            </a:r>
            <a:r>
              <a:rPr lang="en-US" altLang="ja-JP" sz="2800" dirty="0"/>
              <a:t>.9</a:t>
            </a:r>
            <a:r>
              <a:rPr lang="ja-JP" altLang="en-US" sz="2800" dirty="0"/>
              <a:t>）</a:t>
            </a:r>
            <a:endParaRPr lang="en-US" altLang="ja-JP" sz="2800" dirty="0"/>
          </a:p>
          <a:p>
            <a:r>
              <a:rPr lang="ja-JP" altLang="en-US" sz="2800" dirty="0"/>
              <a:t>②ワークシート６　「高齢者虐待対応における緊急保護・緊急対応が必要な状況例」（</a:t>
            </a:r>
            <a:r>
              <a:rPr lang="ja-JP" altLang="en-US" sz="2800" dirty="0" err="1"/>
              <a:t>ｐ</a:t>
            </a:r>
            <a:r>
              <a:rPr lang="en-US" altLang="ja-JP" sz="2800" dirty="0"/>
              <a:t>.11</a:t>
            </a:r>
            <a:r>
              <a:rPr lang="ja-JP" altLang="en-US" sz="2800" dirty="0"/>
              <a:t>）</a:t>
            </a:r>
            <a:endParaRPr lang="en-US" altLang="ja-JP" sz="2800" dirty="0"/>
          </a:p>
          <a:p>
            <a:r>
              <a:rPr lang="ja-JP" altLang="en-US" sz="2800" dirty="0"/>
              <a:t>を記入してみましょう。</a:t>
            </a:r>
            <a:endParaRPr lang="en-US" altLang="ja-JP" sz="2800" dirty="0"/>
          </a:p>
        </p:txBody>
      </p:sp>
      <p:sp>
        <p:nvSpPr>
          <p:cNvPr id="6" name="正方形/長方形 5"/>
          <p:cNvSpPr/>
          <p:nvPr/>
        </p:nvSpPr>
        <p:spPr>
          <a:xfrm>
            <a:off x="1218205" y="4047092"/>
            <a:ext cx="2230133" cy="4164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1207281" y="4493538"/>
            <a:ext cx="2232248" cy="3756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51</a:t>
            </a:fld>
            <a:endParaRPr lang="ja-JP" altLang="en-US"/>
          </a:p>
        </p:txBody>
      </p:sp>
    </p:spTree>
    <p:extLst>
      <p:ext uri="{BB962C8B-B14F-4D97-AF65-F5344CB8AC3E}">
        <p14:creationId xmlns:p14="http://schemas.microsoft.com/office/powerpoint/2010/main" val="94658228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55576" y="620688"/>
            <a:ext cx="7920880" cy="216024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3300" dirty="0">
                <a:solidFill>
                  <a:srgbClr val="0000FF"/>
                </a:solidFill>
              </a:rPr>
              <a:t>ワーク３－２．</a:t>
            </a:r>
            <a:endParaRPr lang="en-US" altLang="ja-JP" sz="3300" dirty="0">
              <a:solidFill>
                <a:srgbClr val="0000FF"/>
              </a:solidFill>
            </a:endParaRPr>
          </a:p>
          <a:p>
            <a:pPr fontAlgn="auto">
              <a:spcAft>
                <a:spcPts val="0"/>
              </a:spcAft>
            </a:pPr>
            <a:endParaRPr lang="en-US" altLang="ja-JP" sz="3300" dirty="0">
              <a:solidFill>
                <a:srgbClr val="0000FF"/>
              </a:solidFill>
            </a:endParaRPr>
          </a:p>
          <a:p>
            <a:pPr fontAlgn="auto">
              <a:spcAft>
                <a:spcPts val="0"/>
              </a:spcAft>
            </a:pPr>
            <a:r>
              <a:rPr lang="ja-JP" altLang="en-US" sz="3300" dirty="0">
                <a:solidFill>
                  <a:srgbClr val="0000FF"/>
                </a:solidFill>
              </a:rPr>
              <a:t>事実確認のワーク</a:t>
            </a:r>
            <a:endParaRPr lang="en-US" altLang="ja-JP" sz="3300" dirty="0">
              <a:solidFill>
                <a:srgbClr val="0000FF"/>
              </a:solidFill>
            </a:endParaRPr>
          </a:p>
          <a:p>
            <a:pPr fontAlgn="auto">
              <a:lnSpc>
                <a:spcPct val="110000"/>
              </a:lnSpc>
              <a:spcAft>
                <a:spcPts val="0"/>
              </a:spcAft>
            </a:pPr>
            <a:r>
              <a:rPr lang="ja-JP" altLang="en-US" sz="3300" dirty="0">
                <a:solidFill>
                  <a:srgbClr val="0000FF"/>
                </a:solidFill>
              </a:rPr>
              <a:t>（訪問調査の途中で考えるワーク）</a:t>
            </a:r>
            <a:endParaRPr lang="en-US" altLang="ja-JP" sz="3300" dirty="0">
              <a:solidFill>
                <a:srgbClr val="0000FF"/>
              </a:solidFill>
            </a:endParaRPr>
          </a:p>
        </p:txBody>
      </p:sp>
      <p:sp>
        <p:nvSpPr>
          <p:cNvPr id="3" name="テキスト ボックス 2"/>
          <p:cNvSpPr txBox="1"/>
          <p:nvPr/>
        </p:nvSpPr>
        <p:spPr>
          <a:xfrm>
            <a:off x="755576" y="3356992"/>
            <a:ext cx="7560840" cy="1815882"/>
          </a:xfrm>
          <a:prstGeom prst="rect">
            <a:avLst/>
          </a:prstGeom>
          <a:noFill/>
        </p:spPr>
        <p:txBody>
          <a:bodyPr wrap="square" rtlCol="0">
            <a:spAutoFit/>
          </a:bodyPr>
          <a:lstStyle/>
          <a:p>
            <a:r>
              <a:rPr lang="ja-JP" altLang="en-US" sz="2800" dirty="0"/>
              <a:t>　ワークシート５ 記入例　</a:t>
            </a:r>
            <a:r>
              <a:rPr lang="en-US" altLang="ja-JP" sz="2800" dirty="0"/>
              <a:t>(p.10)</a:t>
            </a:r>
            <a:r>
              <a:rPr lang="ja-JP" altLang="en-US" sz="2800" dirty="0"/>
              <a:t>の記入内容や、記入済みのワークシート４ 記入例  </a:t>
            </a:r>
            <a:r>
              <a:rPr lang="en-US" altLang="ja-JP" sz="2800" dirty="0"/>
              <a:t>(p.8)</a:t>
            </a:r>
            <a:r>
              <a:rPr lang="ja-JP" altLang="en-US" sz="2800" dirty="0"/>
              <a:t>　も参考にしながら、これからどのように事実確認を進めるか考えてみましょう（ ワークシート７ </a:t>
            </a:r>
            <a:r>
              <a:rPr lang="en-US" altLang="ja-JP" sz="2800" dirty="0"/>
              <a:t>(p.13)</a:t>
            </a:r>
            <a:r>
              <a:rPr lang="ja-JP" altLang="en-US" sz="2800" dirty="0"/>
              <a:t>）。</a:t>
            </a:r>
          </a:p>
        </p:txBody>
      </p:sp>
      <p:sp>
        <p:nvSpPr>
          <p:cNvPr id="6" name="正方形/長方形 5"/>
          <p:cNvSpPr/>
          <p:nvPr/>
        </p:nvSpPr>
        <p:spPr>
          <a:xfrm>
            <a:off x="1072072" y="3405232"/>
            <a:ext cx="3312368" cy="4164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2627784" y="3850162"/>
            <a:ext cx="3312368" cy="38806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p:cNvSpPr/>
          <p:nvPr/>
        </p:nvSpPr>
        <p:spPr>
          <a:xfrm>
            <a:off x="4211960" y="4701873"/>
            <a:ext cx="2160240" cy="4164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52</a:t>
            </a:fld>
            <a:endParaRPr lang="ja-JP" altLang="en-US"/>
          </a:p>
        </p:txBody>
      </p:sp>
    </p:spTree>
    <p:extLst>
      <p:ext uri="{BB962C8B-B14F-4D97-AF65-F5344CB8AC3E}">
        <p14:creationId xmlns:p14="http://schemas.microsoft.com/office/powerpoint/2010/main" val="276314668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5848" y="2107102"/>
            <a:ext cx="7772400" cy="2387600"/>
          </a:xfrm>
        </p:spPr>
        <p:txBody>
          <a:bodyPr>
            <a:normAutofit/>
          </a:bodyPr>
          <a:lstStyle/>
          <a:p>
            <a:r>
              <a:rPr lang="ja-JP" altLang="en-US" sz="7200" b="1" dirty="0"/>
              <a:t>事実確認における司法面接の活用</a:t>
            </a:r>
            <a:endParaRPr kumimoji="1" lang="ja-JP" altLang="en-US" sz="72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テキスト ボックス 3"/>
          <p:cNvSpPr txBox="1"/>
          <p:nvPr/>
        </p:nvSpPr>
        <p:spPr>
          <a:xfrm>
            <a:off x="1907704" y="5661248"/>
            <a:ext cx="5184576" cy="369332"/>
          </a:xfrm>
          <a:prstGeom prst="rect">
            <a:avLst/>
          </a:prstGeom>
          <a:noFill/>
        </p:spPr>
        <p:txBody>
          <a:bodyPr wrap="square" rtlCol="0">
            <a:spAutoFit/>
          </a:bodyPr>
          <a:lstStyle/>
          <a:p>
            <a:pPr algn="ctr"/>
            <a:r>
              <a:rPr kumimoji="1" lang="en-US" altLang="ja-JP" dirty="0"/>
              <a:t>※</a:t>
            </a:r>
            <a:r>
              <a:rPr kumimoji="1" lang="ja-JP" altLang="en-US" dirty="0"/>
              <a:t>「演習１ 参考資料」（</a:t>
            </a:r>
            <a:r>
              <a:rPr kumimoji="1" lang="en-US" altLang="ja-JP" dirty="0"/>
              <a:t>A</a:t>
            </a:r>
            <a:r>
              <a:rPr kumimoji="1" lang="ja-JP" altLang="en-US" dirty="0"/>
              <a:t>３両面）も参照ください</a:t>
            </a:r>
          </a:p>
        </p:txBody>
      </p:sp>
    </p:spTree>
    <p:extLst>
      <p:ext uri="{BB962C8B-B14F-4D97-AF65-F5344CB8AC3E}">
        <p14:creationId xmlns:p14="http://schemas.microsoft.com/office/powerpoint/2010/main" val="3584802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88308" y="260648"/>
            <a:ext cx="8911902" cy="862425"/>
          </a:xfrm>
        </p:spPr>
        <p:txBody>
          <a:bodyPr>
            <a:noAutofit/>
          </a:bodyPr>
          <a:lstStyle/>
          <a:p>
            <a:r>
              <a:rPr lang="ja-JP" altLang="en-US" b="1" dirty="0">
                <a:solidFill>
                  <a:srgbClr val="0000FF"/>
                </a:solidFill>
                <a:latin typeface="メイリオ" panose="020B0604030504040204" pitchFamily="50" charset="-128"/>
                <a:ea typeface="メイリオ" panose="020B0604030504040204" pitchFamily="50" charset="-128"/>
              </a:rPr>
              <a:t>事実確認面接の方法①</a:t>
            </a:r>
            <a:r>
              <a:rPr lang="ja-JP" altLang="en-US" sz="2800" b="1" dirty="0">
                <a:solidFill>
                  <a:srgbClr val="0000FF"/>
                </a:solidFill>
                <a:latin typeface="メイリオ" panose="020B0604030504040204" pitchFamily="50" charset="-128"/>
                <a:ea typeface="メイリオ" panose="020B0604030504040204" pitchFamily="50" charset="-128"/>
              </a:rPr>
              <a:t>（司法面接から）</a:t>
            </a:r>
          </a:p>
        </p:txBody>
      </p:sp>
      <p:sp>
        <p:nvSpPr>
          <p:cNvPr id="3" name="コンテンツ プレースホルダー 2"/>
          <p:cNvSpPr>
            <a:spLocks noGrp="1"/>
          </p:cNvSpPr>
          <p:nvPr>
            <p:ph idx="1"/>
          </p:nvPr>
        </p:nvSpPr>
        <p:spPr>
          <a:xfrm>
            <a:off x="388308" y="1240077"/>
            <a:ext cx="8755692" cy="5617923"/>
          </a:xfrm>
        </p:spPr>
        <p:txBody>
          <a:bodyPr>
            <a:noAutofit/>
          </a:bodyPr>
          <a:lstStyle/>
          <a:p>
            <a:pPr>
              <a:lnSpc>
                <a:spcPct val="100000"/>
              </a:lnSpc>
              <a:spcBef>
                <a:spcPts val="0"/>
              </a:spcBef>
              <a:buFont typeface="Wingdings" panose="05000000000000000000" pitchFamily="2" charset="2"/>
              <a:buChar char="l"/>
            </a:pPr>
            <a:r>
              <a:rPr lang="ja-JP" altLang="en-US" b="1" dirty="0">
                <a:solidFill>
                  <a:srgbClr val="FF0000"/>
                </a:solidFill>
                <a:latin typeface="メイリオ" panose="020B0604030504040204" pitchFamily="50" charset="-128"/>
                <a:ea typeface="メイリオ" panose="020B0604030504040204" pitchFamily="50" charset="-128"/>
              </a:rPr>
              <a:t>「誘導質問」とならないように</a:t>
            </a:r>
            <a:r>
              <a:rPr lang="ja-JP" altLang="en-US" dirty="0">
                <a:latin typeface="メイリオ" panose="020B0604030504040204" pitchFamily="50" charset="-128"/>
                <a:ea typeface="メイリオ" panose="020B0604030504040204" pitchFamily="50" charset="-128"/>
              </a:rPr>
              <a:t>　　　　　　　　　　　　　　　　　　　　　　　聴取の対象者からの自発的な自由報告を得ると、　　　　　　　　　　　　「無理やり言わされた」となりにくい</a:t>
            </a:r>
            <a:endParaRPr lang="en-US" altLang="ja-JP" dirty="0">
              <a:latin typeface="メイリオ" panose="020B0604030504040204" pitchFamily="50" charset="-128"/>
              <a:ea typeface="メイリオ" panose="020B0604030504040204" pitchFamily="50" charset="-128"/>
            </a:endParaRPr>
          </a:p>
          <a:p>
            <a:pPr>
              <a:lnSpc>
                <a:spcPct val="100000"/>
              </a:lnSpc>
              <a:spcBef>
                <a:spcPts val="0"/>
              </a:spcBef>
              <a:buFont typeface="Wingdings" panose="05000000000000000000" pitchFamily="2" charset="2"/>
              <a:buChar char="l"/>
            </a:pPr>
            <a:endParaRPr lang="en-US" altLang="ja-JP" sz="800" dirty="0">
              <a:latin typeface="メイリオ" panose="020B0604030504040204" pitchFamily="50" charset="-128"/>
              <a:ea typeface="メイリオ" panose="020B0604030504040204" pitchFamily="50" charset="-128"/>
            </a:endParaRPr>
          </a:p>
          <a:p>
            <a:pPr>
              <a:lnSpc>
                <a:spcPct val="100000"/>
              </a:lnSpc>
              <a:spcBef>
                <a:spcPts val="0"/>
              </a:spcBef>
              <a:buFont typeface="Wingdings" panose="05000000000000000000" pitchFamily="2" charset="2"/>
              <a:buChar char="l"/>
            </a:pPr>
            <a:r>
              <a:rPr lang="ja-JP" altLang="en-US" b="1" dirty="0">
                <a:solidFill>
                  <a:srgbClr val="7030A0"/>
                </a:solidFill>
                <a:latin typeface="Meiryo UI" panose="020B0604030504040204" pitchFamily="50" charset="-128"/>
                <a:ea typeface="Meiryo UI" panose="020B0604030504040204" pitchFamily="50" charset="-128"/>
              </a:rPr>
              <a:t>オープンクエスチョン（開かれた質問）</a:t>
            </a:r>
            <a:r>
              <a:rPr lang="ja-JP" altLang="en-US" dirty="0">
                <a:latin typeface="Meiryo UI" panose="020B0604030504040204" pitchFamily="50" charset="-128"/>
                <a:ea typeface="Meiryo UI" panose="020B0604030504040204" pitchFamily="50" charset="-128"/>
              </a:rPr>
              <a:t>から始め、　　　　　　　　　　　先に事実を全部聴き取る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得られる情報量が多い傾向がある</a:t>
            </a:r>
            <a:endParaRPr lang="en-US" altLang="ja-JP" sz="2000" dirty="0">
              <a:latin typeface="Meiryo UI" panose="020B0604030504040204" pitchFamily="50" charset="-128"/>
              <a:ea typeface="Meiryo UI" panose="020B0604030504040204" pitchFamily="50" charset="-128"/>
            </a:endParaRPr>
          </a:p>
          <a:p>
            <a:pPr marL="622300" indent="-177800">
              <a:lnSpc>
                <a:spcPct val="100000"/>
              </a:lnSpc>
              <a:spcBef>
                <a:spcPts val="0"/>
              </a:spcBef>
              <a:buFont typeface="Arial" panose="020B0604020202020204" pitchFamily="34" charset="0"/>
              <a:buChar char="•"/>
            </a:pPr>
            <a:r>
              <a:rPr lang="ja-JP" altLang="en-US" sz="2400" b="1" dirty="0">
                <a:solidFill>
                  <a:srgbClr val="7030A0"/>
                </a:solidFill>
                <a:latin typeface="Meiryo UI" panose="020B0604030504040204" pitchFamily="50" charset="-128"/>
                <a:ea typeface="Meiryo UI" panose="020B0604030504040204" pitchFamily="50" charset="-128"/>
              </a:rPr>
              <a:t>「顔面に痣ができていたことについて、全部教えてください」　　　　　　　　　　</a:t>
            </a:r>
            <a:r>
              <a:rPr lang="ja-JP" altLang="en-US" sz="1800" dirty="0">
                <a:latin typeface="Meiryo UI" panose="020B0604030504040204" pitchFamily="50" charset="-128"/>
                <a:ea typeface="Meiryo UI" panose="020B0604030504040204" pitchFamily="50" charset="-128"/>
              </a:rPr>
              <a:t>（介護者である同居の息子から暴力があると思われる本人に聴取）</a:t>
            </a:r>
            <a:endParaRPr lang="en-US" altLang="ja-JP" sz="1800" dirty="0">
              <a:latin typeface="Meiryo UI" panose="020B0604030504040204" pitchFamily="50" charset="-128"/>
              <a:ea typeface="Meiryo UI" panose="020B0604030504040204" pitchFamily="50" charset="-128"/>
            </a:endParaRPr>
          </a:p>
          <a:p>
            <a:pPr marL="622300" indent="-177800">
              <a:lnSpc>
                <a:spcPct val="100000"/>
              </a:lnSpc>
              <a:spcBef>
                <a:spcPts val="0"/>
              </a:spcBef>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622300" indent="-177800">
              <a:lnSpc>
                <a:spcPct val="150000"/>
              </a:lnSpc>
              <a:spcBef>
                <a:spcPts val="0"/>
              </a:spcBef>
              <a:buFont typeface="Arial" panose="020B0604020202020204" pitchFamily="34" charset="0"/>
              <a:buChar char="•"/>
            </a:pPr>
            <a:r>
              <a:rPr lang="ja-JP" altLang="en-US" sz="2400" b="1" u="sng" dirty="0">
                <a:solidFill>
                  <a:srgbClr val="FF0000"/>
                </a:solidFill>
                <a:latin typeface="Meiryo UI" panose="020B0604030504040204" pitchFamily="50" charset="-128"/>
                <a:ea typeface="Meiryo UI" panose="020B0604030504040204" pitchFamily="50" charset="-128"/>
              </a:rPr>
              <a:t>最初から情報を提示しない</a:t>
            </a:r>
            <a:r>
              <a:rPr lang="ja-JP" altLang="en-US" sz="2000" dirty="0">
                <a:latin typeface="Meiryo UI" panose="020B0604030504040204" pitchFamily="50" charset="-128"/>
                <a:ea typeface="Meiryo UI" panose="020B0604030504040204" pitchFamily="50" charset="-128"/>
              </a:rPr>
              <a:t>⇒「叩かれましたか？」</a:t>
            </a:r>
            <a:r>
              <a:rPr lang="en-US" altLang="ja-JP" sz="2000" b="1" u="sng" dirty="0">
                <a:solidFill>
                  <a:srgbClr val="FF0000"/>
                </a:solidFill>
                <a:latin typeface="Meiryo UI" panose="020B0604030504040204" pitchFamily="50" charset="-128"/>
                <a:ea typeface="Meiryo UI" panose="020B0604030504040204" pitchFamily="50" charset="-128"/>
              </a:rPr>
              <a:t>※</a:t>
            </a:r>
            <a:r>
              <a:rPr lang="ja-JP" altLang="en-US" sz="2000" b="1" u="sng" dirty="0">
                <a:solidFill>
                  <a:srgbClr val="FF0000"/>
                </a:solidFill>
                <a:latin typeface="Meiryo UI" panose="020B0604030504040204" pitchFamily="50" charset="-128"/>
                <a:ea typeface="Meiryo UI" panose="020B0604030504040204" pitchFamily="50" charset="-128"/>
              </a:rPr>
              <a:t>情報を出さない</a:t>
            </a:r>
            <a:endParaRPr lang="en-US" altLang="ja-JP" sz="2000" b="1" u="sng" dirty="0">
              <a:solidFill>
                <a:srgbClr val="FF0000"/>
              </a:solidFill>
              <a:latin typeface="Meiryo UI" panose="020B0604030504040204" pitchFamily="50" charset="-128"/>
              <a:ea typeface="Meiryo UI" panose="020B0604030504040204" pitchFamily="50" charset="-128"/>
            </a:endParaRPr>
          </a:p>
          <a:p>
            <a:pPr marL="622300" indent="-177800">
              <a:lnSpc>
                <a:spcPct val="150000"/>
              </a:lnSpc>
              <a:spcBef>
                <a:spcPts val="0"/>
              </a:spcBef>
              <a:buFont typeface="Arial" panose="020B0604020202020204" pitchFamily="34" charset="0"/>
              <a:buChar char="•"/>
            </a:pPr>
            <a:r>
              <a:rPr lang="ja-JP" altLang="en-US" sz="2400" b="1" u="sng" dirty="0">
                <a:solidFill>
                  <a:srgbClr val="FF0000"/>
                </a:solidFill>
                <a:latin typeface="Meiryo UI" panose="020B0604030504040204" pitchFamily="50" charset="-128"/>
                <a:ea typeface="Meiryo UI" panose="020B0604030504040204" pitchFamily="50" charset="-128"/>
              </a:rPr>
              <a:t>解釈しない</a:t>
            </a:r>
            <a:r>
              <a:rPr lang="ja-JP" altLang="en-US" sz="2000" dirty="0">
                <a:latin typeface="Meiryo UI" panose="020B0604030504040204" pitchFamily="50" charset="-128"/>
                <a:ea typeface="Meiryo UI" panose="020B0604030504040204" pitchFamily="50" charset="-128"/>
              </a:rPr>
              <a:t>⇒「トイレの失敗でイライラしてしまったのかもしれませんね」</a:t>
            </a:r>
            <a:endParaRPr lang="en-US" altLang="ja-JP" sz="2000" dirty="0">
              <a:latin typeface="Meiryo UI" panose="020B0604030504040204" pitchFamily="50" charset="-128"/>
              <a:ea typeface="Meiryo UI" panose="020B0604030504040204" pitchFamily="50" charset="-128"/>
            </a:endParaRPr>
          </a:p>
          <a:p>
            <a:pPr marL="622300" indent="-177800">
              <a:lnSpc>
                <a:spcPct val="150000"/>
              </a:lnSpc>
              <a:spcBef>
                <a:spcPts val="0"/>
              </a:spcBef>
              <a:buFont typeface="Arial" panose="020B0604020202020204" pitchFamily="34" charset="0"/>
              <a:buChar char="•"/>
            </a:pPr>
            <a:r>
              <a:rPr lang="ja-JP" altLang="en-US" sz="2400" b="1" u="sng" dirty="0">
                <a:solidFill>
                  <a:srgbClr val="FF0000"/>
                </a:solidFill>
                <a:latin typeface="Meiryo UI" panose="020B0604030504040204" pitchFamily="50" charset="-128"/>
                <a:ea typeface="Meiryo UI" panose="020B0604030504040204" pitchFamily="50" charset="-128"/>
              </a:rPr>
              <a:t>コメントや評価をしない</a:t>
            </a:r>
            <a:r>
              <a:rPr lang="ja-JP" altLang="en-US" sz="2000" dirty="0">
                <a:latin typeface="Meiryo UI" panose="020B0604030504040204" pitchFamily="50" charset="-128"/>
                <a:ea typeface="Meiryo UI" panose="020B0604030504040204" pitchFamily="50" charset="-128"/>
              </a:rPr>
              <a:t>⇒「黙っていたら、また起きるかもしれませんよ」</a:t>
            </a:r>
            <a:endParaRPr lang="en-US" altLang="ja-JP" sz="2000" dirty="0">
              <a:latin typeface="Meiryo UI" panose="020B0604030504040204" pitchFamily="50" charset="-128"/>
              <a:ea typeface="Meiryo UI" panose="020B0604030504040204" pitchFamily="50" charset="-128"/>
            </a:endParaRPr>
          </a:p>
          <a:p>
            <a:pPr marL="622300" indent="-177800">
              <a:lnSpc>
                <a:spcPct val="100000"/>
              </a:lnSpc>
              <a:spcBef>
                <a:spcPts val="0"/>
              </a:spcBef>
              <a:buFont typeface="Arial" panose="020B0604020202020204" pitchFamily="34" charset="0"/>
              <a:buChar char="•"/>
            </a:pPr>
            <a:r>
              <a:rPr lang="ja-JP" altLang="en-US" sz="2400" b="1" u="sng" dirty="0">
                <a:solidFill>
                  <a:srgbClr val="FF0000"/>
                </a:solidFill>
                <a:latin typeface="Meiryo UI" panose="020B0604030504040204" pitchFamily="50" charset="-128"/>
                <a:ea typeface="Meiryo UI" panose="020B0604030504040204" pitchFamily="50" charset="-128"/>
              </a:rPr>
              <a:t>最初から受容、共感しない</a:t>
            </a:r>
            <a:r>
              <a:rPr lang="ja-JP" altLang="en-US" sz="2400" b="1" u="sng" dirty="0">
                <a:latin typeface="Meiryo UI" panose="020B0604030504040204" pitchFamily="50" charset="-128"/>
                <a:ea typeface="Meiryo UI" panose="020B0604030504040204" pitchFamily="50" charset="-128"/>
              </a:rPr>
              <a:t>（こちらの感情をのせない）</a:t>
            </a:r>
            <a:r>
              <a:rPr lang="ja-JP" altLang="en-US" sz="24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⇒「言えない、言いたくない気持ちは分かります」</a:t>
            </a:r>
            <a:endParaRPr lang="en-US" altLang="ja-JP" sz="20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5310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7" y="286606"/>
            <a:ext cx="9158675" cy="953471"/>
          </a:xfrm>
        </p:spPr>
        <p:txBody>
          <a:bodyPr>
            <a:normAutofit/>
          </a:bodyPr>
          <a:lstStyle/>
          <a:p>
            <a:r>
              <a:rPr lang="ja-JP" altLang="en-US" b="1" dirty="0">
                <a:solidFill>
                  <a:srgbClr val="0000FF"/>
                </a:solidFill>
                <a:latin typeface="メイリオ" panose="020B0604030504040204" pitchFamily="50" charset="-128"/>
                <a:ea typeface="メイリオ" panose="020B0604030504040204" pitchFamily="50" charset="-128"/>
              </a:rPr>
              <a:t>事実確認面接の方法②</a:t>
            </a:r>
            <a:r>
              <a:rPr lang="ja-JP" altLang="en-US" sz="3100" b="1" dirty="0">
                <a:solidFill>
                  <a:srgbClr val="0000FF"/>
                </a:solidFill>
                <a:latin typeface="メイリオ" panose="020B0604030504040204" pitchFamily="50" charset="-128"/>
                <a:ea typeface="メイリオ" panose="020B0604030504040204" pitchFamily="50" charset="-128"/>
              </a:rPr>
              <a:t>（司法面接から）</a:t>
            </a:r>
            <a:endParaRPr lang="ja-JP" altLang="en-US" sz="3100" b="1" dirty="0">
              <a:latin typeface="メイリオ" panose="020B0604030504040204" pitchFamily="50" charset="-128"/>
              <a:ea typeface="メイリオ" panose="020B0604030504040204" pitchFamily="50" charset="-128"/>
            </a:endParaRPr>
          </a:p>
        </p:txBody>
      </p:sp>
      <p:sp>
        <p:nvSpPr>
          <p:cNvPr id="7" name="コンテンツ プレースホルダー 2"/>
          <p:cNvSpPr>
            <a:spLocks noGrp="1"/>
          </p:cNvSpPr>
          <p:nvPr>
            <p:ph idx="1"/>
          </p:nvPr>
        </p:nvSpPr>
        <p:spPr>
          <a:xfrm>
            <a:off x="395539" y="1240077"/>
            <a:ext cx="8623201" cy="5228442"/>
          </a:xfrm>
        </p:spPr>
        <p:txBody>
          <a:bodyPr>
            <a:noAutofit/>
          </a:bodyPr>
          <a:lstStyle/>
          <a:p>
            <a:pPr>
              <a:lnSpc>
                <a:spcPct val="120000"/>
              </a:lnSpc>
              <a:spcBef>
                <a:spcPts val="600"/>
              </a:spcBef>
              <a:buFont typeface="Wingdings" panose="05000000000000000000" pitchFamily="2" charset="2"/>
              <a:buChar char="l"/>
            </a:pPr>
            <a:r>
              <a:rPr lang="ja-JP" altLang="en-US" b="1" dirty="0">
                <a:latin typeface="メイリオ" panose="020B0604030504040204" pitchFamily="50" charset="-128"/>
                <a:ea typeface="メイリオ" panose="020B0604030504040204" pitchFamily="50" charset="-128"/>
              </a:rPr>
              <a:t>対象者は、</a:t>
            </a:r>
            <a:r>
              <a:rPr lang="ja-JP" altLang="en-US" b="1" dirty="0">
                <a:solidFill>
                  <a:srgbClr val="FF0000"/>
                </a:solidFill>
                <a:latin typeface="メイリオ" panose="020B0604030504040204" pitchFamily="50" charset="-128"/>
                <a:ea typeface="メイリオ" panose="020B0604030504040204" pitchFamily="50" charset="-128"/>
              </a:rPr>
              <a:t>「言いたくないことは、聞かなければ　言わない」</a:t>
            </a:r>
            <a:r>
              <a:rPr lang="ja-JP" altLang="en-US" b="1" dirty="0">
                <a:latin typeface="メイリオ" panose="020B0604030504040204" pitchFamily="50" charset="-128"/>
                <a:ea typeface="メイリオ" panose="020B0604030504040204" pitchFamily="50" charset="-128"/>
              </a:rPr>
              <a:t>という前提を持つ</a:t>
            </a:r>
            <a:endParaRPr lang="en-US" altLang="ja-JP" b="1" dirty="0">
              <a:latin typeface="メイリオ" panose="020B0604030504040204" pitchFamily="50" charset="-128"/>
              <a:ea typeface="メイリオ" panose="020B0604030504040204" pitchFamily="50" charset="-128"/>
            </a:endParaRPr>
          </a:p>
          <a:p>
            <a:pPr lvl="1">
              <a:lnSpc>
                <a:spcPct val="120000"/>
              </a:lnSpc>
              <a:spcBef>
                <a:spcPts val="600"/>
              </a:spcBef>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例えば、息子に暴力を振るわれていたとしても、</a:t>
            </a:r>
            <a:r>
              <a:rPr lang="ja-JP" altLang="en-US" sz="1600" b="1" dirty="0">
                <a:solidFill>
                  <a:srgbClr val="7030A0"/>
                </a:solidFill>
                <a:latin typeface="Meiryo UI" panose="020B0604030504040204" pitchFamily="50" charset="-128"/>
                <a:ea typeface="Meiryo UI" panose="020B0604030504040204" pitchFamily="50" charset="-128"/>
              </a:rPr>
              <a:t>恥ずかしさ</a:t>
            </a:r>
            <a:r>
              <a:rPr lang="ja-JP" altLang="en-US" sz="1600" dirty="0">
                <a:latin typeface="Meiryo UI" panose="020B0604030504040204" pitchFamily="50" charset="-128"/>
                <a:ea typeface="Meiryo UI" panose="020B0604030504040204" pitchFamily="50" charset="-128"/>
              </a:rPr>
              <a:t>や</a:t>
            </a:r>
            <a:r>
              <a:rPr lang="ja-JP" altLang="en-US" sz="1600" b="1" dirty="0">
                <a:solidFill>
                  <a:srgbClr val="7030A0"/>
                </a:solidFill>
                <a:latin typeface="Meiryo UI" panose="020B0604030504040204" pitchFamily="50" charset="-128"/>
                <a:ea typeface="Meiryo UI" panose="020B0604030504040204" pitchFamily="50" charset="-128"/>
              </a:rPr>
              <a:t>かばう気持ち</a:t>
            </a:r>
            <a:r>
              <a:rPr lang="ja-JP" altLang="en-US" sz="1600" b="1" dirty="0">
                <a:latin typeface="Meiryo UI" panose="020B0604030504040204" pitchFamily="50" charset="-128"/>
                <a:ea typeface="Meiryo UI" panose="020B0604030504040204" pitchFamily="50" charset="-128"/>
              </a:rPr>
              <a:t>、　　　　　　　　　　　　　　　　　　　　　　　　　</a:t>
            </a:r>
            <a:r>
              <a:rPr lang="ja-JP" altLang="en-US" sz="1600" b="1" dirty="0">
                <a:solidFill>
                  <a:srgbClr val="7030A0"/>
                </a:solidFill>
                <a:latin typeface="Meiryo UI" panose="020B0604030504040204" pitchFamily="50" charset="-128"/>
                <a:ea typeface="Meiryo UI" panose="020B0604030504040204" pitchFamily="50" charset="-128"/>
              </a:rPr>
              <a:t>大ごとにしたくない</a:t>
            </a:r>
            <a:r>
              <a:rPr lang="ja-JP" altLang="en-US" sz="1600" dirty="0">
                <a:latin typeface="Meiryo UI" panose="020B0604030504040204" pitchFamily="50" charset="-128"/>
                <a:ea typeface="Meiryo UI" panose="020B0604030504040204" pitchFamily="50" charset="-128"/>
              </a:rPr>
              <a:t>気持ちから聞かなければ、話さない。</a:t>
            </a:r>
            <a:endParaRPr lang="en-US" altLang="ja-JP" sz="1600"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endParaRPr lang="en-US" altLang="ja-JP" sz="800"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エピソードをまず自由に話してもらう</a:t>
            </a:r>
            <a:r>
              <a:rPr lang="ja-JP" altLang="en-US" sz="2400" b="1" dirty="0">
                <a:latin typeface="メイリオ" panose="020B0604030504040204" pitchFamily="50" charset="-128"/>
                <a:ea typeface="メイリオ" panose="020B0604030504040204" pitchFamily="50" charset="-128"/>
              </a:rPr>
              <a:t>（自由報告）　　　　　　　　　　　　　　　　</a:t>
            </a:r>
            <a:r>
              <a:rPr lang="ja-JP" altLang="en-US" sz="2800" b="1" dirty="0">
                <a:latin typeface="メイリオ" panose="020B0604030504040204" pitchFamily="50" charset="-128"/>
                <a:ea typeface="メイリオ" panose="020B0604030504040204" pitchFamily="50" charset="-128"/>
              </a:rPr>
              <a:t>　　　　　　　　</a:t>
            </a:r>
            <a:r>
              <a:rPr lang="ja-JP" altLang="en-US" sz="2800" b="1" dirty="0">
                <a:solidFill>
                  <a:srgbClr val="7030A0"/>
                </a:solidFill>
                <a:latin typeface="メイリオ" panose="020B0604030504040204" pitchFamily="50" charset="-128"/>
                <a:ea typeface="メイリオ" panose="020B0604030504040204" pitchFamily="50" charset="-128"/>
              </a:rPr>
              <a:t>「最初から最後まで全部話してください」</a:t>
            </a:r>
            <a:r>
              <a:rPr lang="ja-JP" altLang="en-US" sz="2800" b="1" dirty="0">
                <a:latin typeface="メイリオ" panose="020B0604030504040204" pitchFamily="50" charset="-128"/>
                <a:ea typeface="メイリオ"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エピソード記憶は、もっとも脆く壊れやすい記億　</a:t>
            </a:r>
            <a:r>
              <a:rPr lang="en-US" altLang="ja-JP" sz="1600" b="1" u="sng" dirty="0">
                <a:solidFill>
                  <a:srgbClr val="FF0000"/>
                </a:solidFill>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詳細や確認は最後に聴く</a:t>
            </a:r>
            <a:endParaRPr lang="en-US" altLang="ja-JP" sz="1600" b="1" u="sng"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600"/>
              </a:spcBef>
              <a:buFont typeface="Wingdings" panose="05000000000000000000" pitchFamily="2" charset="2"/>
              <a:buChar char="l"/>
            </a:pPr>
            <a:endParaRPr lang="en-US" altLang="ja-JP" sz="800" b="1" u="sng"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600"/>
              </a:spcBef>
              <a:buFont typeface="Wingdings" panose="05000000000000000000" pitchFamily="2" charset="2"/>
              <a:buChar char="l"/>
            </a:pPr>
            <a:r>
              <a:rPr lang="ja-JP" altLang="en-US" b="1" u="sng" dirty="0">
                <a:solidFill>
                  <a:srgbClr val="FF0000"/>
                </a:solidFill>
                <a:latin typeface="Meiryo UI" panose="020B0604030504040204" pitchFamily="50" charset="-128"/>
                <a:ea typeface="Meiryo UI" panose="020B0604030504040204" pitchFamily="50" charset="-128"/>
              </a:rPr>
              <a:t>最後に</a:t>
            </a:r>
            <a:r>
              <a:rPr lang="ja-JP" altLang="en-US" b="1" dirty="0">
                <a:solidFill>
                  <a:srgbClr val="7030A0"/>
                </a:solidFill>
                <a:latin typeface="Meiryo UI" panose="020B0604030504040204" pitchFamily="50" charset="-128"/>
                <a:ea typeface="Meiryo UI" panose="020B0604030504040204" pitchFamily="50" charset="-128"/>
              </a:rPr>
              <a:t>クローズドクエスチョン</a:t>
            </a:r>
            <a:r>
              <a:rPr lang="ja-JP" altLang="en-US" dirty="0">
                <a:latin typeface="Meiryo UI" panose="020B0604030504040204" pitchFamily="50" charset="-128"/>
                <a:ea typeface="Meiryo UI" panose="020B0604030504040204" pitchFamily="50" charset="-128"/>
              </a:rPr>
              <a:t>、</a:t>
            </a:r>
            <a:r>
              <a:rPr lang="ja-JP" altLang="en-US" b="1" dirty="0">
                <a:solidFill>
                  <a:srgbClr val="7030A0"/>
                </a:solidFill>
                <a:latin typeface="Meiryo UI" panose="020B0604030504040204" pitchFamily="50" charset="-128"/>
                <a:ea typeface="Meiryo UI" panose="020B0604030504040204" pitchFamily="50" charset="-128"/>
              </a:rPr>
              <a:t>５</a:t>
            </a:r>
            <a:r>
              <a:rPr lang="en-US" altLang="ja-JP" b="1" dirty="0">
                <a:solidFill>
                  <a:srgbClr val="7030A0"/>
                </a:solidFill>
                <a:latin typeface="Meiryo UI" panose="020B0604030504040204" pitchFamily="50" charset="-128"/>
                <a:ea typeface="Meiryo UI" panose="020B0604030504040204" pitchFamily="50" charset="-128"/>
              </a:rPr>
              <a:t>W1H</a:t>
            </a:r>
            <a:r>
              <a:rPr lang="ja-JP" altLang="en-US" b="1" dirty="0">
                <a:solidFill>
                  <a:srgbClr val="7030A0"/>
                </a:solidFill>
                <a:latin typeface="Meiryo UI" panose="020B0604030504040204" pitchFamily="50" charset="-128"/>
                <a:ea typeface="Meiryo UI" panose="020B0604030504040204" pitchFamily="50" charset="-128"/>
              </a:rPr>
              <a:t>の質問</a:t>
            </a:r>
            <a:r>
              <a:rPr lang="ja-JP" altLang="en-US" dirty="0">
                <a:latin typeface="Meiryo UI" panose="020B0604030504040204" pitchFamily="50" charset="-128"/>
                <a:ea typeface="Meiryo UI" panose="020B0604030504040204" pitchFamily="50" charset="-128"/>
              </a:rPr>
              <a:t>へ移り、　　　　　「はい」「いいえ」で回答できる質問で確認していく</a:t>
            </a:r>
            <a:endParaRPr lang="en-US" altLang="ja-JP" dirty="0">
              <a:latin typeface="Meiryo UI" panose="020B0604030504040204" pitchFamily="50" charset="-128"/>
              <a:ea typeface="Meiryo UI" panose="020B0604030504040204" pitchFamily="50" charset="-128"/>
            </a:endParaRPr>
          </a:p>
          <a:p>
            <a:pPr lvl="1">
              <a:lnSpc>
                <a:spcPct val="120000"/>
              </a:lnSpc>
              <a:spcBef>
                <a:spcPts val="600"/>
              </a:spcBef>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「息子さんに叩かれたことはありますか？」は、</a:t>
            </a:r>
            <a:r>
              <a:rPr lang="ja-JP" altLang="en-US" sz="1600" u="sng" dirty="0">
                <a:solidFill>
                  <a:srgbClr val="FF0000"/>
                </a:solidFill>
                <a:latin typeface="Meiryo UI" panose="020B0604030504040204" pitchFamily="50" charset="-128"/>
                <a:ea typeface="Meiryo UI" panose="020B0604030504040204" pitchFamily="50" charset="-128"/>
              </a:rPr>
              <a:t>最終手段</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0178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7" y="286606"/>
            <a:ext cx="9158675" cy="953471"/>
          </a:xfrm>
        </p:spPr>
        <p:txBody>
          <a:bodyPr>
            <a:normAutofit/>
          </a:bodyPr>
          <a:lstStyle/>
          <a:p>
            <a:r>
              <a:rPr lang="ja-JP" altLang="en-US" b="1" dirty="0">
                <a:solidFill>
                  <a:srgbClr val="0000FF"/>
                </a:solidFill>
                <a:latin typeface="メイリオ" panose="020B0604030504040204" pitchFamily="50" charset="-128"/>
                <a:ea typeface="メイリオ" panose="020B0604030504040204" pitchFamily="50" charset="-128"/>
              </a:rPr>
              <a:t>事実確認面接の方法③</a:t>
            </a:r>
            <a:r>
              <a:rPr lang="ja-JP" altLang="en-US" sz="3100" b="1" dirty="0">
                <a:solidFill>
                  <a:srgbClr val="0000FF"/>
                </a:solidFill>
                <a:latin typeface="メイリオ" panose="020B0604030504040204" pitchFamily="50" charset="-128"/>
                <a:ea typeface="メイリオ" panose="020B0604030504040204" pitchFamily="50" charset="-128"/>
              </a:rPr>
              <a:t>（司法面接から）</a:t>
            </a:r>
            <a:endParaRPr lang="ja-JP" altLang="en-US" sz="3100" b="1" dirty="0">
              <a:latin typeface="メイリオ" panose="020B0604030504040204" pitchFamily="50" charset="-128"/>
              <a:ea typeface="メイリオ" panose="020B0604030504040204" pitchFamily="50" charset="-128"/>
            </a:endParaRPr>
          </a:p>
        </p:txBody>
      </p:sp>
      <p:sp>
        <p:nvSpPr>
          <p:cNvPr id="7" name="コンテンツ プレースホルダー 2"/>
          <p:cNvSpPr>
            <a:spLocks noGrp="1"/>
          </p:cNvSpPr>
          <p:nvPr>
            <p:ph idx="1"/>
          </p:nvPr>
        </p:nvSpPr>
        <p:spPr>
          <a:xfrm>
            <a:off x="225468" y="1240077"/>
            <a:ext cx="8918532" cy="5228442"/>
          </a:xfrm>
        </p:spPr>
        <p:txBody>
          <a:bodyPr>
            <a:noAutofit/>
          </a:bodyPr>
          <a:lstStyle/>
          <a:p>
            <a:pPr>
              <a:lnSpc>
                <a:spcPct val="120000"/>
              </a:lnSpc>
              <a:spcBef>
                <a:spcPts val="600"/>
              </a:spcBef>
              <a:buFont typeface="Wingdings" panose="05000000000000000000" pitchFamily="2" charset="2"/>
              <a:buChar char="l"/>
            </a:pPr>
            <a:r>
              <a:rPr lang="ja-JP" altLang="en-US" b="1" u="sng" dirty="0">
                <a:latin typeface="Meiryo UI" panose="020B0604030504040204" pitchFamily="50" charset="-128"/>
                <a:ea typeface="Meiryo UI" panose="020B0604030504040204" pitchFamily="50" charset="-128"/>
              </a:rPr>
              <a:t>誘いかけ質問</a:t>
            </a:r>
            <a:r>
              <a:rPr lang="ja-JP" altLang="en-US" sz="2000" b="1" dirty="0">
                <a:latin typeface="Meiryo UI" panose="020B0604030504040204" pitchFamily="50" charset="-128"/>
                <a:ea typeface="Meiryo UI" panose="020B0604030504040204" pitchFamily="50" charset="-128"/>
              </a:rPr>
              <a:t>：</a:t>
            </a:r>
            <a:r>
              <a:rPr lang="ja-JP" altLang="en-US" sz="2000" b="1" dirty="0">
                <a:solidFill>
                  <a:srgbClr val="7030A0"/>
                </a:solidFill>
                <a:latin typeface="Meiryo UI" panose="020B0604030504040204" pitchFamily="50" charset="-128"/>
                <a:ea typeface="Meiryo UI" panose="020B0604030504040204" pitchFamily="50" charset="-128"/>
              </a:rPr>
              <a:t>何があったか全て話してください</a:t>
            </a:r>
            <a:r>
              <a:rPr lang="ja-JP" altLang="en-US" sz="20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（例：何がありましたか？〇〇のこと・・・、痣について・・・、痛かったときのこと・・・・、　　　　　　　　　　　　　　　嫌なことがあったときのこと・・・、など）</a:t>
            </a:r>
            <a:endParaRPr lang="en-US" altLang="ja-JP" sz="1600"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u="sng" dirty="0">
                <a:latin typeface="Meiryo UI" panose="020B0604030504040204" pitchFamily="50" charset="-128"/>
                <a:ea typeface="Meiryo UI" panose="020B0604030504040204" pitchFamily="50" charset="-128"/>
              </a:rPr>
              <a:t>時間分割</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a:t>
            </a:r>
            <a:r>
              <a:rPr lang="en-US" altLang="ja-JP" sz="2000" b="1" dirty="0">
                <a:latin typeface="メイリオ" panose="020B0604030504040204" pitchFamily="50" charset="-128"/>
                <a:ea typeface="メイリオ" panose="020B0604030504040204" pitchFamily="50" charset="-128"/>
              </a:rPr>
              <a:t>A)</a:t>
            </a:r>
            <a:r>
              <a:rPr lang="ja-JP" altLang="en-US" sz="2000" b="1" dirty="0">
                <a:latin typeface="メイリオ" panose="020B0604030504040204" pitchFamily="50" charset="-128"/>
                <a:ea typeface="メイリオ" panose="020B0604030504040204" pitchFamily="50" charset="-128"/>
              </a:rPr>
              <a:t>していたとき</a:t>
            </a:r>
            <a:r>
              <a:rPr lang="ja-JP" altLang="en-US" sz="2000" b="1" dirty="0">
                <a:solidFill>
                  <a:srgbClr val="7030A0"/>
                </a:solidFill>
                <a:latin typeface="メイリオ" panose="020B0604030504040204" pitchFamily="50" charset="-128"/>
                <a:ea typeface="メイリオ" panose="020B0604030504040204" pitchFamily="50" charset="-128"/>
              </a:rPr>
              <a:t>から</a:t>
            </a:r>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(B)</a:t>
            </a:r>
            <a:r>
              <a:rPr lang="ja-JP" altLang="en-US" sz="2000" b="1" dirty="0" err="1">
                <a:solidFill>
                  <a:srgbClr val="7030A0"/>
                </a:solidFill>
                <a:latin typeface="メイリオ" panose="020B0604030504040204" pitchFamily="50" charset="-128"/>
                <a:ea typeface="メイリオ" panose="020B0604030504040204" pitchFamily="50" charset="-128"/>
              </a:rPr>
              <a:t>まで</a:t>
            </a:r>
            <a:r>
              <a:rPr lang="ja-JP" altLang="en-US" sz="2000" b="1" dirty="0" err="1">
                <a:latin typeface="メイリオ" panose="020B0604030504040204" pitchFamily="50" charset="-128"/>
                <a:ea typeface="メイリオ" panose="020B0604030504040204" pitchFamily="50" charset="-128"/>
              </a:rPr>
              <a:t>の</a:t>
            </a:r>
            <a:r>
              <a:rPr lang="ja-JP" altLang="en-US" sz="2000" b="1" dirty="0">
                <a:latin typeface="メイリオ" panose="020B0604030504040204" pitchFamily="50" charset="-128"/>
                <a:ea typeface="メイリオ" panose="020B0604030504040204" pitchFamily="50" charset="-128"/>
              </a:rPr>
              <a:t>こと</a:t>
            </a:r>
            <a:r>
              <a:rPr lang="ja-JP" altLang="en-US" sz="2000" b="1" dirty="0">
                <a:solidFill>
                  <a:srgbClr val="7030A0"/>
                </a:solidFill>
                <a:latin typeface="メイリオ" panose="020B0604030504040204" pitchFamily="50" charset="-128"/>
                <a:ea typeface="メイリオ" panose="020B0604030504040204" pitchFamily="50" charset="-128"/>
              </a:rPr>
              <a:t>全て話してください</a:t>
            </a:r>
            <a:r>
              <a:rPr lang="ja-JP" altLang="en-US" sz="2000" b="1"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rPr>
              <a:t>の前は何があったか・・・、</a:t>
            </a:r>
            <a:r>
              <a:rPr lang="en-US" altLang="ja-JP" sz="1600" dirty="0">
                <a:latin typeface="メイリオ" panose="020B0604030504040204" pitchFamily="50" charset="-128"/>
                <a:ea typeface="メイリオ" panose="020B0604030504040204" pitchFamily="50" charset="-128"/>
              </a:rPr>
              <a:t>B</a:t>
            </a:r>
            <a:r>
              <a:rPr lang="ja-JP" altLang="en-US" sz="1600" dirty="0">
                <a:latin typeface="メイリオ" panose="020B0604030504040204" pitchFamily="50" charset="-128"/>
                <a:ea typeface="メイリオ" panose="020B0604030504040204" pitchFamily="50" charset="-128"/>
              </a:rPr>
              <a:t>その後は何があったか・・・、　　　　　　　　　　　　　　　　　　　　　　新たな</a:t>
            </a:r>
            <a:r>
              <a:rPr lang="en-US" altLang="ja-JP" sz="1600" dirty="0">
                <a:latin typeface="メイリオ" panose="020B0604030504040204" pitchFamily="50" charset="-128"/>
                <a:ea typeface="メイリオ" panose="020B0604030504040204" pitchFamily="50" charset="-128"/>
              </a:rPr>
              <a:t>C</a:t>
            </a:r>
            <a:r>
              <a:rPr lang="ja-JP" altLang="en-US" sz="1600" dirty="0">
                <a:latin typeface="メイリオ" panose="020B0604030504040204" pitchFamily="50" charset="-128"/>
                <a:ea typeface="メイリオ" panose="020B0604030504040204" pitchFamily="50" charset="-128"/>
              </a:rPr>
              <a:t>の情報が出たときは「</a:t>
            </a:r>
            <a:r>
              <a:rPr lang="en-US" altLang="ja-JP" sz="1600" dirty="0">
                <a:latin typeface="メイリオ" panose="020B0604030504040204" pitchFamily="50" charset="-128"/>
                <a:ea typeface="メイリオ" panose="020B0604030504040204" pitchFamily="50" charset="-128"/>
              </a:rPr>
              <a:t>B</a:t>
            </a:r>
            <a:r>
              <a:rPr lang="ja-JP" altLang="en-US" sz="1600" dirty="0">
                <a:latin typeface="メイリオ" panose="020B0604030504040204" pitchFamily="50" charset="-128"/>
                <a:ea typeface="メイリオ" panose="020B0604030504040204" pitchFamily="50" charset="-128"/>
              </a:rPr>
              <a:t>から</a:t>
            </a:r>
            <a:r>
              <a:rPr lang="en-US" altLang="ja-JP" sz="1600" dirty="0">
                <a:latin typeface="メイリオ" panose="020B0604030504040204" pitchFamily="50" charset="-128"/>
                <a:ea typeface="メイリオ" panose="020B0604030504040204" pitchFamily="50" charset="-128"/>
              </a:rPr>
              <a:t>C</a:t>
            </a:r>
            <a:r>
              <a:rPr lang="ja-JP" altLang="en-US" sz="1600" dirty="0" err="1">
                <a:latin typeface="メイリオ" panose="020B0604030504040204" pitchFamily="50" charset="-128"/>
                <a:ea typeface="メイリオ" panose="020B0604030504040204" pitchFamily="50" charset="-128"/>
              </a:rPr>
              <a:t>までの</a:t>
            </a:r>
            <a:r>
              <a:rPr lang="ja-JP" altLang="en-US" sz="1600" dirty="0">
                <a:latin typeface="メイリオ" panose="020B0604030504040204" pitchFamily="50" charset="-128"/>
                <a:ea typeface="メイリオ" panose="020B0604030504040204" pitchFamily="50" charset="-128"/>
              </a:rPr>
              <a:t>こと・・・ 」、など）</a:t>
            </a:r>
            <a:endParaRPr lang="en-US" altLang="ja-JP" sz="1600"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u="sng" dirty="0">
                <a:latin typeface="Meiryo UI" panose="020B0604030504040204" pitchFamily="50" charset="-128"/>
                <a:ea typeface="Meiryo UI" panose="020B0604030504040204" pitchFamily="50" charset="-128"/>
              </a:rPr>
              <a:t>手がかり質問</a:t>
            </a:r>
            <a:r>
              <a:rPr lang="ja-JP" altLang="en-US" sz="2000" b="1" dirty="0">
                <a:latin typeface="Meiryo UI" panose="020B0604030504040204" pitchFamily="50" charset="-128"/>
                <a:ea typeface="Meiryo UI" panose="020B0604030504040204" pitchFamily="50" charset="-128"/>
              </a:rPr>
              <a:t>：</a:t>
            </a:r>
            <a:r>
              <a:rPr lang="ja-JP" altLang="en-US" sz="2000" b="1" dirty="0">
                <a:solidFill>
                  <a:srgbClr val="7030A0"/>
                </a:solidFill>
                <a:latin typeface="Meiryo UI" panose="020B0604030504040204" pitchFamily="50" charset="-128"/>
                <a:ea typeface="Meiryo UI" panose="020B0604030504040204" pitchFamily="50" charset="-128"/>
              </a:rPr>
              <a:t>〇〇のことについて、詳しく教えてください</a:t>
            </a:r>
            <a:r>
              <a:rPr lang="ja-JP" altLang="en-US" sz="20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（どんなふうに？紙に書く、動作をやってもらう、やってみる　など）</a:t>
            </a:r>
            <a:endParaRPr lang="en-US" altLang="ja-JP" sz="1600"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u="sng" dirty="0">
                <a:latin typeface="Meiryo UI" panose="020B0604030504040204" pitchFamily="50" charset="-128"/>
                <a:ea typeface="Meiryo UI" panose="020B0604030504040204" pitchFamily="50" charset="-128"/>
              </a:rPr>
              <a:t>それから質問</a:t>
            </a:r>
            <a:r>
              <a:rPr lang="ja-JP" altLang="en-US" sz="2000" b="1" dirty="0">
                <a:latin typeface="Meiryo UI" panose="020B0604030504040204" pitchFamily="50" charset="-128"/>
                <a:ea typeface="Meiryo UI" panose="020B0604030504040204" pitchFamily="50" charset="-128"/>
              </a:rPr>
              <a:t>：</a:t>
            </a:r>
            <a:r>
              <a:rPr lang="ja-JP" altLang="en-US" sz="1800" b="1" dirty="0">
                <a:solidFill>
                  <a:srgbClr val="FF0000"/>
                </a:solidFill>
                <a:latin typeface="Meiryo UI" panose="020B0604030504040204" pitchFamily="50" charset="-128"/>
                <a:ea typeface="Meiryo UI" panose="020B0604030504040204" pitchFamily="50" charset="-128"/>
              </a:rPr>
              <a:t>それから</a:t>
            </a:r>
            <a:r>
              <a:rPr lang="ja-JP" altLang="en-US" sz="1800" b="1" dirty="0">
                <a:latin typeface="Meiryo UI" panose="020B0604030504040204" pitchFamily="50" charset="-128"/>
                <a:ea typeface="Meiryo UI" panose="020B0604030504040204" pitchFamily="50" charset="-128"/>
              </a:rPr>
              <a:t>何がありましたか？　</a:t>
            </a:r>
            <a:r>
              <a:rPr lang="ja-JP" altLang="en-US" sz="1800" b="1" dirty="0">
                <a:solidFill>
                  <a:srgbClr val="FF0000"/>
                </a:solidFill>
                <a:latin typeface="Meiryo UI" panose="020B0604030504040204" pitchFamily="50" charset="-128"/>
                <a:ea typeface="Meiryo UI" panose="020B0604030504040204" pitchFamily="50" charset="-128"/>
              </a:rPr>
              <a:t>それで</a:t>
            </a:r>
            <a:r>
              <a:rPr lang="ja-JP" altLang="en-US" sz="1800" b="1" dirty="0">
                <a:latin typeface="Meiryo UI" panose="020B0604030504040204" pitchFamily="50" charset="-128"/>
                <a:ea typeface="Meiryo UI" panose="020B0604030504040204" pitchFamily="50" charset="-128"/>
              </a:rPr>
              <a:t>どうしましたか？　　　　　　　　　　</a:t>
            </a:r>
            <a:r>
              <a:rPr lang="ja-JP" altLang="en-US" sz="1800" b="1" dirty="0">
                <a:solidFill>
                  <a:srgbClr val="FF0000"/>
                </a:solidFill>
                <a:latin typeface="Meiryo UI" panose="020B0604030504040204" pitchFamily="50" charset="-128"/>
                <a:ea typeface="Meiryo UI" panose="020B0604030504040204" pitchFamily="50" charset="-128"/>
              </a:rPr>
              <a:t>その後</a:t>
            </a:r>
            <a:r>
              <a:rPr lang="ja-JP" altLang="en-US" sz="1800" b="1" dirty="0">
                <a:latin typeface="Meiryo UI" panose="020B0604030504040204" pitchFamily="50" charset="-128"/>
                <a:ea typeface="Meiryo UI" panose="020B0604030504040204" pitchFamily="50" charset="-128"/>
              </a:rPr>
              <a:t>どうなりましたか？　</a:t>
            </a:r>
            <a:r>
              <a:rPr lang="ja-JP" altLang="en-US" sz="1800" b="1" dirty="0">
                <a:solidFill>
                  <a:srgbClr val="FF0000"/>
                </a:solidFill>
                <a:latin typeface="Meiryo UI" panose="020B0604030504040204" pitchFamily="50" charset="-128"/>
                <a:ea typeface="Meiryo UI" panose="020B0604030504040204" pitchFamily="50" charset="-128"/>
              </a:rPr>
              <a:t>あとは</a:t>
            </a:r>
            <a:r>
              <a:rPr lang="ja-JP" altLang="en-US" sz="1800" b="1" dirty="0">
                <a:latin typeface="Meiryo UI" panose="020B0604030504040204" pitchFamily="50" charset="-128"/>
                <a:ea typeface="Meiryo UI" panose="020B0604030504040204" pitchFamily="50" charset="-128"/>
              </a:rPr>
              <a:t>何かありますか？　</a:t>
            </a:r>
            <a:r>
              <a:rPr lang="ja-JP" altLang="en-US" sz="1800" b="1" dirty="0">
                <a:solidFill>
                  <a:srgbClr val="FF0000"/>
                </a:solidFill>
                <a:latin typeface="Meiryo UI" panose="020B0604030504040204" pitchFamily="50" charset="-128"/>
                <a:ea typeface="Meiryo UI" panose="020B0604030504040204" pitchFamily="50" charset="-128"/>
              </a:rPr>
              <a:t>他に</a:t>
            </a:r>
            <a:r>
              <a:rPr lang="ja-JP" altLang="en-US" sz="1800" b="1" dirty="0">
                <a:latin typeface="Meiryo UI" panose="020B0604030504040204" pitchFamily="50" charset="-128"/>
                <a:ea typeface="Meiryo UI" panose="020B0604030504040204" pitchFamily="50" charset="-128"/>
              </a:rPr>
              <a:t>知っていることはありますか？</a:t>
            </a:r>
            <a:endParaRPr lang="en-US" altLang="ja-JP" sz="1800" b="1"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u="sng" dirty="0">
                <a:latin typeface="Meiryo UI" panose="020B0604030504040204" pitchFamily="50" charset="-128"/>
                <a:ea typeface="Meiryo UI" panose="020B0604030504040204" pitchFamily="50" charset="-128"/>
              </a:rPr>
              <a:t>エコーイング</a:t>
            </a:r>
            <a:r>
              <a:rPr lang="ja-JP" altLang="en-US" sz="2000" b="1" dirty="0">
                <a:latin typeface="Meiryo UI" panose="020B0604030504040204" pitchFamily="50" charset="-128"/>
                <a:ea typeface="Meiryo UI" panose="020B0604030504040204" pitchFamily="50" charset="-128"/>
                <a:sym typeface="Wingdings" panose="05000000000000000000" pitchFamily="2" charset="2"/>
              </a:rPr>
              <a:t>：（言ったことを</a:t>
            </a:r>
            <a:r>
              <a:rPr lang="ja-JP" altLang="en-US" sz="2000" b="1"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そのまま繰り返す</a:t>
            </a:r>
            <a:r>
              <a:rPr lang="ja-JP" altLang="en-US" sz="2000" b="1" dirty="0">
                <a:latin typeface="Meiryo UI" panose="020B0604030504040204" pitchFamily="50" charset="-128"/>
                <a:ea typeface="Meiryo UI" panose="020B0604030504040204" pitchFamily="50" charset="-128"/>
                <a:sym typeface="Wingdings" panose="05000000000000000000" pitchFamily="2" charset="2"/>
              </a:rPr>
              <a:t>）</a:t>
            </a:r>
            <a:r>
              <a:rPr lang="en-US" altLang="ja-JP" sz="2000" b="1" dirty="0">
                <a:latin typeface="Meiryo UI" panose="020B0604030504040204" pitchFamily="50" charset="-128"/>
                <a:ea typeface="Meiryo UI" panose="020B0604030504040204" pitchFamily="50" charset="-128"/>
                <a:sym typeface="Wingdings" panose="05000000000000000000" pitchFamily="2" charset="2"/>
              </a:rPr>
              <a:t>※</a:t>
            </a:r>
            <a:r>
              <a:rPr lang="ja-JP" altLang="en-US" sz="2000" b="1" dirty="0">
                <a:latin typeface="Meiryo UI" panose="020B0604030504040204" pitchFamily="50" charset="-128"/>
                <a:ea typeface="Meiryo UI" panose="020B0604030504040204" pitchFamily="50" charset="-128"/>
                <a:sym typeface="Wingdings" panose="05000000000000000000" pitchFamily="2" charset="2"/>
              </a:rPr>
              <a:t>言い換えしない</a:t>
            </a:r>
            <a:endParaRPr lang="en-US" altLang="ja-JP" sz="2000" b="1" dirty="0">
              <a:latin typeface="Meiryo UI" panose="020B0604030504040204" pitchFamily="50" charset="-128"/>
              <a:ea typeface="Meiryo UI" panose="020B0604030504040204" pitchFamily="50" charset="-128"/>
              <a:sym typeface="Wingdings" panose="05000000000000000000" pitchFamily="2" charset="2"/>
            </a:endParaRPr>
          </a:p>
          <a:p>
            <a:pPr>
              <a:lnSpc>
                <a:spcPct val="120000"/>
              </a:lnSpc>
              <a:spcBef>
                <a:spcPts val="600"/>
              </a:spcBef>
              <a:buFont typeface="Wingdings" panose="05000000000000000000" pitchFamily="2" charset="2"/>
              <a:buChar char="l"/>
            </a:pPr>
            <a:r>
              <a:rPr lang="ja-JP" altLang="en-US" b="1" u="sng" dirty="0">
                <a:latin typeface="Meiryo UI" panose="020B0604030504040204" pitchFamily="50" charset="-128"/>
                <a:ea typeface="Meiryo UI" panose="020B0604030504040204" pitchFamily="50" charset="-128"/>
                <a:sym typeface="Wingdings" panose="05000000000000000000" pitchFamily="2" charset="2"/>
              </a:rPr>
              <a:t>相</a:t>
            </a:r>
            <a:r>
              <a:rPr lang="ja-JP" altLang="en-US" b="1" u="sng" dirty="0" err="1">
                <a:latin typeface="Meiryo UI" panose="020B0604030504040204" pitchFamily="50" charset="-128"/>
                <a:ea typeface="Meiryo UI" panose="020B0604030504040204" pitchFamily="50" charset="-128"/>
                <a:sym typeface="Wingdings" panose="05000000000000000000" pitchFamily="2" charset="2"/>
              </a:rPr>
              <a:t>づち</a:t>
            </a:r>
            <a:r>
              <a:rPr lang="ja-JP" altLang="en-US" sz="2000" b="1" dirty="0">
                <a:latin typeface="Meiryo UI" panose="020B0604030504040204" pitchFamily="50" charset="-128"/>
                <a:ea typeface="Meiryo UI" panose="020B0604030504040204" pitchFamily="50" charset="-128"/>
                <a:sym typeface="Wingdings" panose="05000000000000000000" pitchFamily="2" charset="2"/>
              </a:rPr>
              <a:t>：うんうん、（小さく）うなずく　</a:t>
            </a:r>
            <a:r>
              <a:rPr lang="en-US" altLang="ja-JP" sz="20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a:t>
            </a:r>
            <a:r>
              <a:rPr lang="ja-JP" altLang="en-US" sz="20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深い共感を示す仕草等は禁</a:t>
            </a:r>
            <a:endParaRPr lang="en-US" altLang="ja-JP" sz="16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51538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7" y="286606"/>
            <a:ext cx="9158675" cy="953471"/>
          </a:xfrm>
        </p:spPr>
        <p:txBody>
          <a:bodyPr>
            <a:normAutofit/>
          </a:bodyPr>
          <a:lstStyle/>
          <a:p>
            <a:r>
              <a:rPr lang="ja-JP" altLang="en-US" b="1" dirty="0">
                <a:solidFill>
                  <a:srgbClr val="0000FF"/>
                </a:solidFill>
                <a:latin typeface="メイリオ" panose="020B0604030504040204" pitchFamily="50" charset="-128"/>
                <a:ea typeface="メイリオ" panose="020B0604030504040204" pitchFamily="50" charset="-128"/>
              </a:rPr>
              <a:t>事実確認面接の方法④</a:t>
            </a:r>
            <a:r>
              <a:rPr lang="ja-JP" altLang="en-US" sz="3100" b="1" dirty="0">
                <a:solidFill>
                  <a:srgbClr val="0000FF"/>
                </a:solidFill>
                <a:latin typeface="メイリオ" panose="020B0604030504040204" pitchFamily="50" charset="-128"/>
                <a:ea typeface="メイリオ" panose="020B0604030504040204" pitchFamily="50" charset="-128"/>
              </a:rPr>
              <a:t>（司法面接から）</a:t>
            </a:r>
            <a:endParaRPr lang="ja-JP" altLang="en-US" sz="3100" b="1" dirty="0">
              <a:latin typeface="メイリオ" panose="020B0604030504040204" pitchFamily="50" charset="-128"/>
              <a:ea typeface="メイリオ" panose="020B0604030504040204" pitchFamily="50" charset="-128"/>
            </a:endParaRPr>
          </a:p>
        </p:txBody>
      </p:sp>
      <p:sp>
        <p:nvSpPr>
          <p:cNvPr id="7" name="コンテンツ プレースホルダー 2"/>
          <p:cNvSpPr>
            <a:spLocks noGrp="1"/>
          </p:cNvSpPr>
          <p:nvPr>
            <p:ph idx="1"/>
          </p:nvPr>
        </p:nvSpPr>
        <p:spPr>
          <a:xfrm>
            <a:off x="224445" y="1467982"/>
            <a:ext cx="8919556" cy="5228442"/>
          </a:xfrm>
        </p:spPr>
        <p:txBody>
          <a:bodyPr>
            <a:noAutofit/>
          </a:bodyPr>
          <a:lstStyle/>
          <a:p>
            <a:pPr marL="0" indent="0">
              <a:lnSpc>
                <a:spcPct val="120000"/>
              </a:lnSpc>
              <a:spcBef>
                <a:spcPts val="600"/>
              </a:spcBef>
              <a:buNone/>
            </a:pPr>
            <a:r>
              <a:rPr lang="ja-JP" altLang="en-US" b="1" dirty="0">
                <a:latin typeface="Meiryo UI" panose="020B0604030504040204" pitchFamily="50" charset="-128"/>
                <a:ea typeface="Meiryo UI" panose="020B0604030504040204" pitchFamily="50" charset="-128"/>
              </a:rPr>
              <a:t>　面接の終了に向けて</a:t>
            </a:r>
            <a:r>
              <a:rPr lang="ja-JP" altLang="en-US" b="1" dirty="0">
                <a:solidFill>
                  <a:srgbClr val="7030A0"/>
                </a:solidFill>
                <a:latin typeface="Meiryo UI" panose="020B0604030504040204" pitchFamily="50" charset="-128"/>
                <a:ea typeface="Meiryo UI" panose="020B0604030504040204" pitchFamily="50" charset="-128"/>
              </a:rPr>
              <a:t>（クロージング）</a:t>
            </a:r>
            <a:r>
              <a:rPr lang="ja-JP" altLang="en-US" b="1" dirty="0">
                <a:latin typeface="Meiryo UI" panose="020B0604030504040204" pitchFamily="50" charset="-128"/>
                <a:ea typeface="Meiryo UI" panose="020B0604030504040204" pitchFamily="50" charset="-128"/>
              </a:rPr>
              <a:t>、以下を伝えると、　　　　　　　　　　　　　　　　　　　　　　　　より情報が得られる可能性があります。</a:t>
            </a:r>
            <a:endParaRPr lang="en-US" altLang="ja-JP" sz="1600"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たくさんのことを話してくださり、</a:t>
            </a:r>
            <a:r>
              <a:rPr lang="ja-JP" altLang="en-US" b="1" u="sng" dirty="0">
                <a:latin typeface="Meiryo UI" panose="020B0604030504040204" pitchFamily="50" charset="-128"/>
                <a:ea typeface="Meiryo UI" panose="020B0604030504040204" pitchFamily="50" charset="-128"/>
              </a:rPr>
              <a:t>ありがとうございます</a:t>
            </a:r>
            <a:endParaRPr lang="en-US" altLang="ja-JP" b="1" u="sng" dirty="0">
              <a:latin typeface="Meiryo UI" panose="020B0604030504040204" pitchFamily="50" charset="-128"/>
              <a:ea typeface="Meiryo UI" panose="020B0604030504040204" pitchFamily="50" charset="-128"/>
            </a:endParaRPr>
          </a:p>
          <a:p>
            <a:pPr marL="0" indent="0">
              <a:lnSpc>
                <a:spcPct val="120000"/>
              </a:lnSpc>
              <a:spcBef>
                <a:spcPts val="600"/>
              </a:spcBef>
              <a:buNone/>
            </a:pPr>
            <a:r>
              <a:rPr lang="ja-JP" altLang="en-US" sz="2400" dirty="0">
                <a:latin typeface="Meiryo UI" panose="020B0604030504040204" pitchFamily="50" charset="-128"/>
                <a:ea typeface="Meiryo UI" panose="020B0604030504040204" pitchFamily="50" charset="-128"/>
              </a:rPr>
              <a:t>（「最小限の手続き」を参考に</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経緯</a:t>
            </a:r>
            <a:r>
              <a:rPr lang="en-US" altLang="ja-JP" sz="2400" dirty="0">
                <a:latin typeface="Meiryo UI" panose="020B0604030504040204" pitchFamily="50" charset="-128"/>
                <a:ea typeface="Meiryo UI" panose="020B0604030504040204" pitchFamily="50" charset="-128"/>
              </a:rPr>
              <a:t>1.2.3】</a:t>
            </a:r>
            <a:r>
              <a:rPr lang="ja-JP" altLang="en-US" sz="2400" dirty="0">
                <a:latin typeface="Meiryo UI" panose="020B0604030504040204" pitchFamily="50" charset="-128"/>
                <a:ea typeface="Meiryo UI" panose="020B0604030504040204" pitchFamily="50" charset="-128"/>
              </a:rPr>
              <a:t>を導入するか検討）</a:t>
            </a:r>
            <a:endParaRPr lang="en-US" altLang="ja-JP" sz="2400"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他に、私が</a:t>
            </a:r>
            <a:r>
              <a:rPr lang="ja-JP" altLang="en-US" b="1" u="sng" dirty="0">
                <a:latin typeface="Meiryo UI" panose="020B0604030504040204" pitchFamily="50" charset="-128"/>
                <a:ea typeface="Meiryo UI" panose="020B0604030504040204" pitchFamily="50" charset="-128"/>
              </a:rPr>
              <a:t>知っておいたほうが良いこと</a:t>
            </a:r>
            <a:r>
              <a:rPr lang="ja-JP" altLang="en-US" b="1" dirty="0">
                <a:latin typeface="Meiryo UI" panose="020B0604030504040204" pitchFamily="50" charset="-128"/>
                <a:ea typeface="Meiryo UI" panose="020B0604030504040204" pitchFamily="50" charset="-128"/>
              </a:rPr>
              <a:t>は、ありますか？</a:t>
            </a:r>
            <a:endParaRPr lang="en-US" altLang="ja-JP" b="1"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他に、○○さんが</a:t>
            </a:r>
            <a:r>
              <a:rPr lang="ja-JP" altLang="en-US" b="1" u="sng" dirty="0">
                <a:latin typeface="Meiryo UI" panose="020B0604030504040204" pitchFamily="50" charset="-128"/>
                <a:ea typeface="Meiryo UI" panose="020B0604030504040204" pitchFamily="50" charset="-128"/>
              </a:rPr>
              <a:t>私に話しておきたいこと</a:t>
            </a:r>
            <a:r>
              <a:rPr lang="ja-JP" altLang="en-US" b="1" dirty="0">
                <a:latin typeface="Meiryo UI" panose="020B0604030504040204" pitchFamily="50" charset="-128"/>
                <a:ea typeface="Meiryo UI" panose="020B0604030504040204" pitchFamily="50" charset="-128"/>
              </a:rPr>
              <a:t>は、ありますか？</a:t>
            </a:r>
            <a:endParaRPr lang="en-US" altLang="ja-JP" b="1"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○○さんから</a:t>
            </a:r>
            <a:r>
              <a:rPr lang="ja-JP" altLang="en-US" b="1" u="sng" dirty="0">
                <a:latin typeface="Meiryo UI" panose="020B0604030504040204" pitchFamily="50" charset="-128"/>
                <a:ea typeface="Meiryo UI" panose="020B0604030504040204" pitchFamily="50" charset="-128"/>
              </a:rPr>
              <a:t>質問はありますか</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a:p>
            <a:pPr>
              <a:lnSpc>
                <a:spcPct val="120000"/>
              </a:lnSpc>
              <a:spcBef>
                <a:spcPts val="6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また何か</a:t>
            </a:r>
            <a:r>
              <a:rPr lang="ja-JP" altLang="en-US" b="1" u="sng" dirty="0">
                <a:latin typeface="Meiryo UI" panose="020B0604030504040204" pitchFamily="50" charset="-128"/>
                <a:ea typeface="Meiryo UI" panose="020B0604030504040204" pitchFamily="50" charset="-128"/>
              </a:rPr>
              <a:t>話したくなったら、〇月〇日までに（日を区切る）　　　　　　　　　　　ここに（連絡先を渡す）連絡してください</a:t>
            </a:r>
            <a:endParaRPr lang="en-US" altLang="ja-JP" b="1" u="sng"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9528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線コネクタ 3"/>
          <p:cNvCxnSpPr/>
          <p:nvPr/>
        </p:nvCxnSpPr>
        <p:spPr bwMode="auto">
          <a:xfrm>
            <a:off x="275967" y="1730163"/>
            <a:ext cx="87115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テキスト ボックス 4"/>
          <p:cNvSpPr txBox="1"/>
          <p:nvPr/>
        </p:nvSpPr>
        <p:spPr>
          <a:xfrm>
            <a:off x="1" y="5609705"/>
            <a:ext cx="2302473"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2302476" y="5610262"/>
            <a:ext cx="2314833"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7" name="テキスト ボックス 6"/>
          <p:cNvSpPr txBox="1"/>
          <p:nvPr/>
        </p:nvSpPr>
        <p:spPr>
          <a:xfrm>
            <a:off x="4617309" y="5609705"/>
            <a:ext cx="2187147"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6808555" y="5609705"/>
            <a:ext cx="2339547"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80915" y="1783165"/>
            <a:ext cx="461665" cy="3793523"/>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rPr>
              <a:t>⑥部屋でドラマを見てた</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sp>
        <p:nvSpPr>
          <p:cNvPr id="18" name="テキスト ボックス 17"/>
          <p:cNvSpPr txBox="1"/>
          <p:nvPr/>
        </p:nvSpPr>
        <p:spPr>
          <a:xfrm>
            <a:off x="404442" y="2935695"/>
            <a:ext cx="3257987"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❸</a:t>
            </a:r>
            <a:r>
              <a:rPr kumimoji="1" lang="ja-JP" altLang="en-US" sz="16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話し始める前の部分について</a:t>
            </a:r>
            <a:endParaRPr kumimoji="1" lang="en-US" altLang="ja-JP" sz="16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≪時間分割≫</a:t>
            </a:r>
            <a:r>
              <a:rPr kumimoji="1" lang="ja-JP" altLang="en-US" sz="16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で聴く</a:t>
            </a:r>
            <a:endParaRPr kumimoji="1" lang="en-US" altLang="ja-JP" sz="16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「急に息子が部屋に入ってきた」</a:t>
            </a: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その前のことを教えてください</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（ⒶからⒷまでの間のこと</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教えてください）</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（ⒸからⒹ、ⒹからⒺ）</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0" name="テキスト ボックス 19"/>
          <p:cNvSpPr txBox="1"/>
          <p:nvPr/>
        </p:nvSpPr>
        <p:spPr>
          <a:xfrm>
            <a:off x="5659926" y="1811551"/>
            <a:ext cx="738664" cy="2693219"/>
          </a:xfrm>
          <a:prstGeom prst="rect">
            <a:avLst/>
          </a:prstGeom>
          <a:solidFill>
            <a:schemeClr val="bg1"/>
          </a:solid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rPr>
              <a:t>③倒れてテーブルに</a:t>
            </a:r>
            <a:endParaRPr kumimoji="1" lang="en-US" altLang="ja-JP"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rPr>
              <a:t>　　　額をぶつけた</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sp>
        <p:nvSpPr>
          <p:cNvPr id="24" name="テキスト ボックス 23"/>
          <p:cNvSpPr txBox="1"/>
          <p:nvPr/>
        </p:nvSpPr>
        <p:spPr>
          <a:xfrm>
            <a:off x="326268" y="871538"/>
            <a:ext cx="7465483" cy="461665"/>
          </a:xfrm>
          <a:prstGeom prst="rect">
            <a:avLst/>
          </a:prstGeom>
          <a:noFill/>
        </p:spPr>
        <p:txBody>
          <a:bodyPr wrap="square" rtlCol="0">
            <a:spAutoFit/>
          </a:bodyPr>
          <a:lstStyle/>
          <a:p>
            <a:pPr marL="0" marR="0" lvl="2"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❶≪誘い掛け質問≫</a:t>
            </a:r>
            <a:r>
              <a:rPr kumimoji="1" lang="ja-JP" alt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「顔に痣が出来たときのこと」</a:t>
            </a:r>
            <a:endParaRPr kumimoji="1" lang="en-US" altLang="ja-JP"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nvGrpSpPr>
          <p:cNvPr id="3" name="グループ化 2"/>
          <p:cNvGrpSpPr/>
          <p:nvPr/>
        </p:nvGrpSpPr>
        <p:grpSpPr>
          <a:xfrm>
            <a:off x="2385960" y="1343716"/>
            <a:ext cx="2800865" cy="455627"/>
            <a:chOff x="2385960" y="1343716"/>
            <a:chExt cx="2800865" cy="455627"/>
          </a:xfrm>
        </p:grpSpPr>
        <p:sp>
          <p:nvSpPr>
            <p:cNvPr id="23" name="テキスト ボックス 22"/>
            <p:cNvSpPr txBox="1"/>
            <p:nvPr/>
          </p:nvSpPr>
          <p:spPr>
            <a:xfrm>
              <a:off x="2385960" y="1343716"/>
              <a:ext cx="280086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聞き取り対象者の話し始め</a:t>
              </a:r>
            </a:p>
          </p:txBody>
        </p:sp>
        <p:cxnSp>
          <p:nvCxnSpPr>
            <p:cNvPr id="9" name="直線矢印コネクタ 8"/>
            <p:cNvCxnSpPr/>
            <p:nvPr/>
          </p:nvCxnSpPr>
          <p:spPr bwMode="auto">
            <a:xfrm flipH="1">
              <a:off x="3980003" y="1618478"/>
              <a:ext cx="378210" cy="180865"/>
            </a:xfrm>
            <a:prstGeom prst="straightConnector1">
              <a:avLst/>
            </a:prstGeom>
            <a:solidFill>
              <a:schemeClr val="accent1"/>
            </a:solidFill>
            <a:ln w="57150" cap="flat" cmpd="sng" algn="ctr">
              <a:solidFill>
                <a:srgbClr val="0070C0"/>
              </a:solidFill>
              <a:prstDash val="solid"/>
              <a:round/>
              <a:headEnd type="none" w="med" len="med"/>
              <a:tailEnd type="triangle"/>
            </a:ln>
            <a:effectLst/>
          </p:spPr>
        </p:cxnSp>
      </p:grpSp>
      <p:sp>
        <p:nvSpPr>
          <p:cNvPr id="29" name="タイトル 1"/>
          <p:cNvSpPr txBox="1">
            <a:spLocks/>
          </p:cNvSpPr>
          <p:nvPr/>
        </p:nvSpPr>
        <p:spPr>
          <a:xfrm>
            <a:off x="185741" y="61138"/>
            <a:ext cx="9158675" cy="953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mj-cs"/>
              </a:rPr>
              <a:t>事実確認面接の方法⑤</a:t>
            </a:r>
            <a:r>
              <a:rPr kumimoji="1" lang="ja-JP" altLang="en-US" sz="31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mj-cs"/>
              </a:rPr>
              <a:t>（司法面接から）</a:t>
            </a:r>
            <a:endParaRPr kumimoji="1" lang="ja-JP" altLang="en-US" sz="3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2" name="テキスト ボックス 11"/>
          <p:cNvSpPr txBox="1"/>
          <p:nvPr/>
        </p:nvSpPr>
        <p:spPr>
          <a:xfrm>
            <a:off x="3508693" y="1811551"/>
            <a:ext cx="461665" cy="3793523"/>
          </a:xfrm>
          <a:prstGeom prst="rect">
            <a:avLst/>
          </a:prstGeom>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rPr>
              <a:t>①急に息子が部屋に入ってきた</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sp>
        <p:nvSpPr>
          <p:cNvPr id="25" name="テキスト ボックス 24"/>
          <p:cNvSpPr txBox="1"/>
          <p:nvPr/>
        </p:nvSpPr>
        <p:spPr>
          <a:xfrm>
            <a:off x="4358213" y="1809918"/>
            <a:ext cx="461665" cy="2125586"/>
          </a:xfrm>
          <a:prstGeom prst="rect">
            <a:avLst/>
          </a:prstGeom>
          <a:solidFill>
            <a:schemeClr val="bg1"/>
          </a:solid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rPr>
              <a:t>②背中を蹴られた</a:t>
            </a:r>
          </a:p>
        </p:txBody>
      </p:sp>
      <p:sp>
        <p:nvSpPr>
          <p:cNvPr id="17" name="テキスト ボックス 16"/>
          <p:cNvSpPr txBox="1"/>
          <p:nvPr/>
        </p:nvSpPr>
        <p:spPr>
          <a:xfrm>
            <a:off x="3970359" y="4333799"/>
            <a:ext cx="4373114"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❷</a:t>
            </a:r>
            <a:r>
              <a:rPr kumimoji="1" lang="ja-JP" altLang="en-US" sz="16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話し始めたところから最後まで聴く</a:t>
            </a:r>
            <a:endParaRPr kumimoji="1" lang="en-US" altLang="ja-JP" sz="16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sng"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≪それから質問≫</a:t>
            </a:r>
            <a:r>
              <a:rPr kumimoji="1" lang="ja-JP" altLang="en-US" sz="1600" b="0"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「それで？」</a:t>
            </a:r>
            <a:endParaRPr kumimoji="1" lang="en-US" altLang="ja-JP" sz="1600" b="0"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「それから？」「そのあとどうしました？」</a:t>
            </a:r>
            <a:endParaRPr kumimoji="1" lang="en-US" altLang="ja-JP" sz="1600" b="0"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sng"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≪エコーイング≫</a:t>
            </a:r>
            <a:r>
              <a:rPr kumimoji="1" lang="ja-JP" altLang="en-US" sz="1600" b="0"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（言葉を繰り返す）</a:t>
            </a:r>
            <a:endParaRPr kumimoji="1" lang="en-US" altLang="ja-JP" sz="1600" b="0"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sng"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≪相</a:t>
            </a:r>
            <a:r>
              <a:rPr kumimoji="1" lang="ja-JP" altLang="en-US" sz="1600" b="1" i="0" u="sng" strike="noStrike" kern="1200" cap="none" spc="0" normalizeH="0" baseline="0" noProof="0" dirty="0" err="1">
                <a:ln>
                  <a:noFill/>
                </a:ln>
                <a:solidFill>
                  <a:srgbClr val="00B050"/>
                </a:solidFill>
                <a:effectLst/>
                <a:uLnTx/>
                <a:uFillTx/>
                <a:latin typeface="Calibri" panose="020F0502020204030204"/>
                <a:ea typeface="游ゴシック" panose="020B0400000000000000" pitchFamily="50" charset="-128"/>
                <a:cs typeface="+mn-cs"/>
              </a:rPr>
              <a:t>づち</a:t>
            </a:r>
            <a:r>
              <a:rPr kumimoji="1" lang="ja-JP" altLang="en-US" sz="1600" b="1" i="0" u="sng"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a:t>
            </a:r>
            <a:r>
              <a:rPr kumimoji="1" lang="ja-JP" altLang="en-US" sz="16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（ふんふん）</a:t>
            </a:r>
            <a:endParaRPr kumimoji="1" lang="en-US" altLang="ja-JP" sz="16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7346298" y="1783166"/>
            <a:ext cx="461665" cy="3110610"/>
          </a:xfrm>
          <a:prstGeom prst="rect">
            <a:avLst/>
          </a:prstGeom>
          <a:solidFill>
            <a:schemeClr val="bg1"/>
          </a:solid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rPr>
              <a:t>④息子が部屋を出ていった</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sp>
        <p:nvSpPr>
          <p:cNvPr id="26" name="テキスト ボックス 25"/>
          <p:cNvSpPr txBox="1"/>
          <p:nvPr/>
        </p:nvSpPr>
        <p:spPr>
          <a:xfrm>
            <a:off x="8509169" y="1825268"/>
            <a:ext cx="461665" cy="2973777"/>
          </a:xfrm>
          <a:prstGeom prst="rect">
            <a:avLst/>
          </a:prstGeom>
          <a:solidFill>
            <a:schemeClr val="bg1"/>
          </a:solid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CACAFF">
                    <a:lumMod val="50000"/>
                  </a:srgbClr>
                </a:solidFill>
                <a:effectLst/>
                <a:uLnTx/>
                <a:uFillTx/>
                <a:latin typeface="Calibri" panose="020F0502020204030204"/>
                <a:ea typeface="游ゴシック" panose="020B0400000000000000" pitchFamily="50" charset="-128"/>
                <a:cs typeface="+mn-cs"/>
              </a:rPr>
              <a:t>⑤おしまい</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cxnSp>
        <p:nvCxnSpPr>
          <p:cNvPr id="19" name="直線矢印コネクタ 18"/>
          <p:cNvCxnSpPr/>
          <p:nvPr/>
        </p:nvCxnSpPr>
        <p:spPr bwMode="auto">
          <a:xfrm flipV="1">
            <a:off x="3970358" y="2227822"/>
            <a:ext cx="463514" cy="11050"/>
          </a:xfrm>
          <a:prstGeom prst="straightConnector1">
            <a:avLst/>
          </a:prstGeom>
          <a:solidFill>
            <a:schemeClr val="accent1"/>
          </a:solidFill>
          <a:ln w="57150" cap="flat" cmpd="sng" algn="ctr">
            <a:solidFill>
              <a:schemeClr val="tx1"/>
            </a:solidFill>
            <a:prstDash val="solid"/>
            <a:round/>
            <a:headEnd type="none" w="lg" len="lg"/>
            <a:tailEnd type="triangle" w="lg" len="med"/>
          </a:ln>
          <a:effectLst/>
        </p:spPr>
      </p:cxnSp>
      <p:cxnSp>
        <p:nvCxnSpPr>
          <p:cNvPr id="27" name="直線矢印コネクタ 26"/>
          <p:cNvCxnSpPr/>
          <p:nvPr/>
        </p:nvCxnSpPr>
        <p:spPr bwMode="auto">
          <a:xfrm flipV="1">
            <a:off x="5345321" y="2237487"/>
            <a:ext cx="463514" cy="11050"/>
          </a:xfrm>
          <a:prstGeom prst="straightConnector1">
            <a:avLst/>
          </a:prstGeom>
          <a:solidFill>
            <a:schemeClr val="accent1"/>
          </a:solidFill>
          <a:ln w="57150" cap="flat" cmpd="sng" algn="ctr">
            <a:solidFill>
              <a:schemeClr val="tx1"/>
            </a:solidFill>
            <a:prstDash val="solid"/>
            <a:round/>
            <a:headEnd type="none" w="lg" len="lg"/>
            <a:tailEnd type="triangle" w="lg" len="med"/>
          </a:ln>
          <a:effectLst/>
        </p:spPr>
      </p:cxnSp>
      <p:cxnSp>
        <p:nvCxnSpPr>
          <p:cNvPr id="28" name="直線矢印コネクタ 27"/>
          <p:cNvCxnSpPr/>
          <p:nvPr/>
        </p:nvCxnSpPr>
        <p:spPr bwMode="auto">
          <a:xfrm flipV="1">
            <a:off x="6954245" y="2225617"/>
            <a:ext cx="463514" cy="11050"/>
          </a:xfrm>
          <a:prstGeom prst="straightConnector1">
            <a:avLst/>
          </a:prstGeom>
          <a:solidFill>
            <a:schemeClr val="accent1"/>
          </a:solidFill>
          <a:ln w="57150" cap="flat" cmpd="sng" algn="ctr">
            <a:solidFill>
              <a:schemeClr val="tx1"/>
            </a:solidFill>
            <a:prstDash val="solid"/>
            <a:round/>
            <a:headEnd type="none" w="lg" len="lg"/>
            <a:tailEnd type="triangle" w="lg" len="med"/>
          </a:ln>
          <a:effectLst/>
        </p:spPr>
      </p:cxnSp>
      <p:sp>
        <p:nvSpPr>
          <p:cNvPr id="22" name="下カーブ矢印 21"/>
          <p:cNvSpPr/>
          <p:nvPr/>
        </p:nvSpPr>
        <p:spPr>
          <a:xfrm flipH="1">
            <a:off x="584914" y="1597202"/>
            <a:ext cx="2753528" cy="43400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角丸四角形吹き出し 29"/>
          <p:cNvSpPr/>
          <p:nvPr/>
        </p:nvSpPr>
        <p:spPr>
          <a:xfrm>
            <a:off x="4059010" y="2751511"/>
            <a:ext cx="374862" cy="1203508"/>
          </a:xfrm>
          <a:prstGeom prst="wedgeRoundRectCallout">
            <a:avLst>
              <a:gd name="adj1" fmla="val -56314"/>
              <a:gd name="adj2" fmla="val -908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それから</a:t>
            </a:r>
          </a:p>
        </p:txBody>
      </p:sp>
      <p:sp>
        <p:nvSpPr>
          <p:cNvPr id="31" name="角丸四角形吹き出し 30"/>
          <p:cNvSpPr/>
          <p:nvPr/>
        </p:nvSpPr>
        <p:spPr>
          <a:xfrm>
            <a:off x="6942962" y="2679118"/>
            <a:ext cx="374862" cy="1203508"/>
          </a:xfrm>
          <a:prstGeom prst="wedgeRoundRectCallout">
            <a:avLst>
              <a:gd name="adj1" fmla="val -56314"/>
              <a:gd name="adj2" fmla="val -908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それで</a:t>
            </a:r>
          </a:p>
        </p:txBody>
      </p:sp>
      <p:sp>
        <p:nvSpPr>
          <p:cNvPr id="32" name="角丸四角形吹き出し 31"/>
          <p:cNvSpPr/>
          <p:nvPr/>
        </p:nvSpPr>
        <p:spPr>
          <a:xfrm>
            <a:off x="7838967" y="2729037"/>
            <a:ext cx="374862" cy="1203508"/>
          </a:xfrm>
          <a:prstGeom prst="wedgeRoundRectCallout">
            <a:avLst>
              <a:gd name="adj1" fmla="val -56314"/>
              <a:gd name="adj2" fmla="val -908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それから</a:t>
            </a:r>
          </a:p>
        </p:txBody>
      </p:sp>
      <p:cxnSp>
        <p:nvCxnSpPr>
          <p:cNvPr id="33" name="直線矢印コネクタ 32"/>
          <p:cNvCxnSpPr/>
          <p:nvPr/>
        </p:nvCxnSpPr>
        <p:spPr bwMode="auto">
          <a:xfrm flipV="1">
            <a:off x="8174064" y="2220092"/>
            <a:ext cx="463514" cy="11050"/>
          </a:xfrm>
          <a:prstGeom prst="straightConnector1">
            <a:avLst/>
          </a:prstGeom>
          <a:solidFill>
            <a:schemeClr val="accent1"/>
          </a:solidFill>
          <a:ln w="57150" cap="flat" cmpd="sng" algn="ctr">
            <a:solidFill>
              <a:schemeClr val="tx1"/>
            </a:solidFill>
            <a:prstDash val="solid"/>
            <a:round/>
            <a:headEnd type="none" w="lg" len="lg"/>
            <a:tailEnd type="triangle" w="lg" len="med"/>
          </a:ln>
          <a:effectLst/>
        </p:spPr>
      </p:cxnSp>
      <p:sp>
        <p:nvSpPr>
          <p:cNvPr id="34" name="角丸四角形吹き出し 33"/>
          <p:cNvSpPr/>
          <p:nvPr/>
        </p:nvSpPr>
        <p:spPr>
          <a:xfrm>
            <a:off x="1409318" y="1871514"/>
            <a:ext cx="1404797" cy="354103"/>
          </a:xfrm>
          <a:prstGeom prst="wedgeRoundRectCallout">
            <a:avLst>
              <a:gd name="adj1" fmla="val 88662"/>
              <a:gd name="adj2" fmla="val 2184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その前は？</a:t>
            </a:r>
          </a:p>
        </p:txBody>
      </p:sp>
      <p:sp>
        <p:nvSpPr>
          <p:cNvPr id="35" name="角丸四角形吹き出し 34"/>
          <p:cNvSpPr/>
          <p:nvPr/>
        </p:nvSpPr>
        <p:spPr>
          <a:xfrm flipH="1">
            <a:off x="8637578" y="3826522"/>
            <a:ext cx="349903" cy="1529965"/>
          </a:xfrm>
          <a:prstGeom prst="wedgeRoundRectCallout">
            <a:avLst>
              <a:gd name="adj1" fmla="val 137760"/>
              <a:gd name="adj2" fmla="val -15352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その後は？</a:t>
            </a:r>
          </a:p>
        </p:txBody>
      </p:sp>
      <p:sp>
        <p:nvSpPr>
          <p:cNvPr id="36" name="角丸四角形吹き出し 35"/>
          <p:cNvSpPr/>
          <p:nvPr/>
        </p:nvSpPr>
        <p:spPr>
          <a:xfrm>
            <a:off x="434922" y="4708890"/>
            <a:ext cx="1487781" cy="848133"/>
          </a:xfrm>
          <a:prstGeom prst="wedgeRoundRectCallout">
            <a:avLst>
              <a:gd name="adj1" fmla="val -59054"/>
              <a:gd name="adj2" fmla="val -5407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ドラマ</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内容は？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日時の事実確認</a:t>
            </a:r>
          </a:p>
        </p:txBody>
      </p:sp>
      <p:sp>
        <p:nvSpPr>
          <p:cNvPr id="37" name="テキスト ボックス 36"/>
          <p:cNvSpPr txBox="1"/>
          <p:nvPr/>
        </p:nvSpPr>
        <p:spPr>
          <a:xfrm>
            <a:off x="2774" y="5612471"/>
            <a:ext cx="2302473"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❹</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具体的な確認は　エピソードの聞き取りのあとに行う　　</a:t>
            </a:r>
            <a:r>
              <a:rPr kumimoji="1" lang="ja-JP" altLang="en-US" sz="18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≪手がかり質問≫</a:t>
            </a:r>
          </a:p>
        </p:txBody>
      </p:sp>
      <p:sp>
        <p:nvSpPr>
          <p:cNvPr id="38" name="テキスト ボックス 37"/>
          <p:cNvSpPr txBox="1"/>
          <p:nvPr/>
        </p:nvSpPr>
        <p:spPr>
          <a:xfrm>
            <a:off x="2305247" y="5613387"/>
            <a:ext cx="2314833"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部屋</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について詳しく教えてください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・どんな配置（図）</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・居た場所</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向き</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p:cNvSpPr txBox="1"/>
          <p:nvPr/>
        </p:nvSpPr>
        <p:spPr>
          <a:xfrm>
            <a:off x="4620080" y="5612471"/>
            <a:ext cx="2187147"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蹴られた</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について詳しく教えてください</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・どんなふうに？（実演）</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テキスト ボックス 39"/>
          <p:cNvSpPr txBox="1"/>
          <p:nvPr/>
        </p:nvSpPr>
        <p:spPr>
          <a:xfrm>
            <a:off x="6816867" y="5619859"/>
            <a:ext cx="2339547" cy="1200329"/>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息子</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について詳しく教えてください</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・同居？見た目・年齢・長男？次男？</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角丸四角形吹き出し 40"/>
          <p:cNvSpPr/>
          <p:nvPr/>
        </p:nvSpPr>
        <p:spPr>
          <a:xfrm>
            <a:off x="4776156" y="1322573"/>
            <a:ext cx="4194678" cy="340044"/>
          </a:xfrm>
          <a:prstGeom prst="wedgeRoundRectCallout">
            <a:avLst>
              <a:gd name="adj1" fmla="val -56381"/>
              <a:gd name="adj2" fmla="val -530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最初から最後まで全部教えてください</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角丸四角形吹き出し 41"/>
          <p:cNvSpPr/>
          <p:nvPr/>
        </p:nvSpPr>
        <p:spPr>
          <a:xfrm>
            <a:off x="6429594" y="2679118"/>
            <a:ext cx="374862" cy="1203508"/>
          </a:xfrm>
          <a:prstGeom prst="wedgeRoundRectCallout">
            <a:avLst>
              <a:gd name="adj1" fmla="val -56314"/>
              <a:gd name="adj2" fmla="val -908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ふんふん</a:t>
            </a:r>
          </a:p>
        </p:txBody>
      </p:sp>
      <p:sp>
        <p:nvSpPr>
          <p:cNvPr id="43" name="角丸四角形吹き出し 42"/>
          <p:cNvSpPr/>
          <p:nvPr/>
        </p:nvSpPr>
        <p:spPr>
          <a:xfrm>
            <a:off x="4848352" y="2270195"/>
            <a:ext cx="374862" cy="2080242"/>
          </a:xfrm>
          <a:prstGeom prst="wedgeRoundRectCallout">
            <a:avLst>
              <a:gd name="adj1" fmla="val -91795"/>
              <a:gd name="adj2" fmla="val -528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背中を蹴られた</a:t>
            </a:r>
          </a:p>
        </p:txBody>
      </p:sp>
      <p:sp>
        <p:nvSpPr>
          <p:cNvPr id="44" name="角丸四角形吹き出し 43"/>
          <p:cNvSpPr/>
          <p:nvPr/>
        </p:nvSpPr>
        <p:spPr>
          <a:xfrm>
            <a:off x="5331007" y="2717583"/>
            <a:ext cx="374862" cy="1203508"/>
          </a:xfrm>
          <a:prstGeom prst="wedgeRoundRectCallout">
            <a:avLst>
              <a:gd name="adj1" fmla="val -56314"/>
              <a:gd name="adj2" fmla="val -908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それで</a:t>
            </a:r>
          </a:p>
        </p:txBody>
      </p:sp>
      <p:cxnSp>
        <p:nvCxnSpPr>
          <p:cNvPr id="45" name="直線矢印コネクタ 44"/>
          <p:cNvCxnSpPr/>
          <p:nvPr/>
        </p:nvCxnSpPr>
        <p:spPr bwMode="auto">
          <a:xfrm>
            <a:off x="517120" y="2243012"/>
            <a:ext cx="926818" cy="0"/>
          </a:xfrm>
          <a:prstGeom prst="straightConnector1">
            <a:avLst/>
          </a:prstGeom>
          <a:solidFill>
            <a:schemeClr val="accent1"/>
          </a:solidFill>
          <a:ln w="57150" cap="flat" cmpd="sng" algn="ctr">
            <a:solidFill>
              <a:schemeClr val="tx1"/>
            </a:solidFill>
            <a:prstDash val="sysDot"/>
            <a:round/>
            <a:headEnd type="none" w="lg" len="lg"/>
            <a:tailEnd type="triangle" w="med" len="med"/>
          </a:ln>
          <a:effectLst/>
        </p:spPr>
      </p:cxnSp>
      <p:sp>
        <p:nvSpPr>
          <p:cNvPr id="46" name="角丸四角形吹き出し 45"/>
          <p:cNvSpPr/>
          <p:nvPr/>
        </p:nvSpPr>
        <p:spPr>
          <a:xfrm>
            <a:off x="573096" y="2510542"/>
            <a:ext cx="1232693" cy="318438"/>
          </a:xfrm>
          <a:prstGeom prst="wedgeRoundRectCallout">
            <a:avLst>
              <a:gd name="adj1" fmla="val -53017"/>
              <a:gd name="adj2" fmla="val -11955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それから</a:t>
            </a:r>
          </a:p>
        </p:txBody>
      </p:sp>
      <p:sp>
        <p:nvSpPr>
          <p:cNvPr id="2" name="スライド番号プレースホルダー 1"/>
          <p:cNvSpPr>
            <a:spLocks noGrp="1"/>
          </p:cNvSpPr>
          <p:nvPr>
            <p:ph type="sldNum" sz="quarter" idx="12"/>
          </p:nvPr>
        </p:nvSpPr>
        <p:spPr>
          <a:xfrm>
            <a:off x="7150262" y="6536577"/>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84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5" fill="hold" grpId="0" nodeType="click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randombar(vertical)">
                                      <p:cBhvr>
                                        <p:cTn id="127" dur="500"/>
                                        <p:tgtEl>
                                          <p:spTgt spid="2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500"/>
                                        <p:tgtEl>
                                          <p:spTgt spid="1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fade">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nodeType="clickEffect">
                                  <p:stCondLst>
                                    <p:cond delay="0"/>
                                  </p:stCondLst>
                                  <p:childTnLst>
                                    <p:set>
                                      <p:cBhvr>
                                        <p:cTn id="141" dur="1" fill="hold">
                                          <p:stCondLst>
                                            <p:cond delay="0"/>
                                          </p:stCondLst>
                                        </p:cTn>
                                        <p:tgtEl>
                                          <p:spTgt spid="45"/>
                                        </p:tgtEl>
                                        <p:attrNameLst>
                                          <p:attrName>style.visibility</p:attrName>
                                        </p:attrNameLst>
                                      </p:cBhvr>
                                      <p:to>
                                        <p:strVal val="visible"/>
                                      </p:to>
                                    </p:set>
                                    <p:anim calcmode="lin" valueType="num">
                                      <p:cBhvr additive="base">
                                        <p:cTn id="142" dur="500" fill="hold"/>
                                        <p:tgtEl>
                                          <p:spTgt spid="45"/>
                                        </p:tgtEl>
                                        <p:attrNameLst>
                                          <p:attrName>ppt_x</p:attrName>
                                        </p:attrNameLst>
                                      </p:cBhvr>
                                      <p:tavLst>
                                        <p:tav tm="0">
                                          <p:val>
                                            <p:strVal val="0-#ppt_w/2"/>
                                          </p:val>
                                        </p:tav>
                                        <p:tav tm="100000">
                                          <p:val>
                                            <p:strVal val="#ppt_x"/>
                                          </p:val>
                                        </p:tav>
                                      </p:tavLst>
                                    </p:anim>
                                    <p:anim calcmode="lin" valueType="num">
                                      <p:cBhvr additive="base">
                                        <p:cTn id="14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1000"/>
                                        <p:tgtEl>
                                          <p:spTgt spid="37"/>
                                        </p:tgtEl>
                                      </p:cBhvr>
                                    </p:animEffect>
                                    <p:anim calcmode="lin" valueType="num">
                                      <p:cBhvr>
                                        <p:cTn id="149" dur="1000" fill="hold"/>
                                        <p:tgtEl>
                                          <p:spTgt spid="37"/>
                                        </p:tgtEl>
                                        <p:attrNameLst>
                                          <p:attrName>ppt_x</p:attrName>
                                        </p:attrNameLst>
                                      </p:cBhvr>
                                      <p:tavLst>
                                        <p:tav tm="0">
                                          <p:val>
                                            <p:strVal val="#ppt_x"/>
                                          </p:val>
                                        </p:tav>
                                        <p:tav tm="100000">
                                          <p:val>
                                            <p:strVal val="#ppt_x"/>
                                          </p:val>
                                        </p:tav>
                                      </p:tavLst>
                                    </p:anim>
                                    <p:anim calcmode="lin" valueType="num">
                                      <p:cBhvr>
                                        <p:cTn id="1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6"/>
                                        </p:tgtEl>
                                        <p:attrNameLst>
                                          <p:attrName>style.visibility</p:attrName>
                                        </p:attrNameLst>
                                      </p:cBhvr>
                                      <p:to>
                                        <p:strVal val="visible"/>
                                      </p:to>
                                    </p:set>
                                    <p:anim calcmode="lin" valueType="num">
                                      <p:cBhvr>
                                        <p:cTn id="155" dur="500" fill="hold"/>
                                        <p:tgtEl>
                                          <p:spTgt spid="36"/>
                                        </p:tgtEl>
                                        <p:attrNameLst>
                                          <p:attrName>ppt_w</p:attrName>
                                        </p:attrNameLst>
                                      </p:cBhvr>
                                      <p:tavLst>
                                        <p:tav tm="0">
                                          <p:val>
                                            <p:fltVal val="0"/>
                                          </p:val>
                                        </p:tav>
                                        <p:tav tm="100000">
                                          <p:val>
                                            <p:strVal val="#ppt_w"/>
                                          </p:val>
                                        </p:tav>
                                      </p:tavLst>
                                    </p:anim>
                                    <p:anim calcmode="lin" valueType="num">
                                      <p:cBhvr>
                                        <p:cTn id="156" dur="500" fill="hold"/>
                                        <p:tgtEl>
                                          <p:spTgt spid="36"/>
                                        </p:tgtEl>
                                        <p:attrNameLst>
                                          <p:attrName>ppt_h</p:attrName>
                                        </p:attrNameLst>
                                      </p:cBhvr>
                                      <p:tavLst>
                                        <p:tav tm="0">
                                          <p:val>
                                            <p:fltVal val="0"/>
                                          </p:val>
                                        </p:tav>
                                        <p:tav tm="100000">
                                          <p:val>
                                            <p:strVal val="#ppt_h"/>
                                          </p:val>
                                        </p:tav>
                                      </p:tavLst>
                                    </p:anim>
                                    <p:animEffect transition="in" filter="fade">
                                      <p:cBhvr>
                                        <p:cTn id="157" dur="500"/>
                                        <p:tgtEl>
                                          <p:spTgt spid="36"/>
                                        </p:tgtEl>
                                      </p:cBhvr>
                                    </p:animEffect>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fade">
                                      <p:cBhvr>
                                        <p:cTn id="162" dur="1000"/>
                                        <p:tgtEl>
                                          <p:spTgt spid="38"/>
                                        </p:tgtEl>
                                      </p:cBhvr>
                                    </p:animEffect>
                                    <p:anim calcmode="lin" valueType="num">
                                      <p:cBhvr>
                                        <p:cTn id="163" dur="1000" fill="hold"/>
                                        <p:tgtEl>
                                          <p:spTgt spid="38"/>
                                        </p:tgtEl>
                                        <p:attrNameLst>
                                          <p:attrName>ppt_x</p:attrName>
                                        </p:attrNameLst>
                                      </p:cBhvr>
                                      <p:tavLst>
                                        <p:tav tm="0">
                                          <p:val>
                                            <p:strVal val="#ppt_x"/>
                                          </p:val>
                                        </p:tav>
                                        <p:tav tm="100000">
                                          <p:val>
                                            <p:strVal val="#ppt_x"/>
                                          </p:val>
                                        </p:tav>
                                      </p:tavLst>
                                    </p:anim>
                                    <p:anim calcmode="lin" valueType="num">
                                      <p:cBhvr>
                                        <p:cTn id="16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1000"/>
                                        <p:tgtEl>
                                          <p:spTgt spid="39"/>
                                        </p:tgtEl>
                                      </p:cBhvr>
                                    </p:animEffect>
                                    <p:anim calcmode="lin" valueType="num">
                                      <p:cBhvr>
                                        <p:cTn id="170" dur="1000" fill="hold"/>
                                        <p:tgtEl>
                                          <p:spTgt spid="39"/>
                                        </p:tgtEl>
                                        <p:attrNameLst>
                                          <p:attrName>ppt_x</p:attrName>
                                        </p:attrNameLst>
                                      </p:cBhvr>
                                      <p:tavLst>
                                        <p:tav tm="0">
                                          <p:val>
                                            <p:strVal val="#ppt_x"/>
                                          </p:val>
                                        </p:tav>
                                        <p:tav tm="100000">
                                          <p:val>
                                            <p:strVal val="#ppt_x"/>
                                          </p:val>
                                        </p:tav>
                                      </p:tavLst>
                                    </p:anim>
                                    <p:anim calcmode="lin" valueType="num">
                                      <p:cBhvr>
                                        <p:cTn id="17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grpId="0" nodeType="click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1000"/>
                                        <p:tgtEl>
                                          <p:spTgt spid="40"/>
                                        </p:tgtEl>
                                      </p:cBhvr>
                                    </p:animEffect>
                                    <p:anim calcmode="lin" valueType="num">
                                      <p:cBhvr>
                                        <p:cTn id="177" dur="1000" fill="hold"/>
                                        <p:tgtEl>
                                          <p:spTgt spid="40"/>
                                        </p:tgtEl>
                                        <p:attrNameLst>
                                          <p:attrName>ppt_x</p:attrName>
                                        </p:attrNameLst>
                                      </p:cBhvr>
                                      <p:tavLst>
                                        <p:tav tm="0">
                                          <p:val>
                                            <p:strVal val="#ppt_x"/>
                                          </p:val>
                                        </p:tav>
                                        <p:tav tm="100000">
                                          <p:val>
                                            <p:strVal val="#ppt_x"/>
                                          </p:val>
                                        </p:tav>
                                      </p:tavLst>
                                    </p:anim>
                                    <p:anim calcmode="lin" valueType="num">
                                      <p:cBhvr>
                                        <p:cTn id="17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animBg="1"/>
      <p:bldP spid="24" grpId="0"/>
      <p:bldP spid="12" grpId="0" animBg="1"/>
      <p:bldP spid="25" grpId="0" animBg="1"/>
      <p:bldP spid="17" grpId="0"/>
      <p:bldP spid="14" grpId="0" animBg="1"/>
      <p:bldP spid="26" grpId="0" animBg="1"/>
      <p:bldP spid="22"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線コネクタ 3"/>
          <p:cNvCxnSpPr/>
          <p:nvPr/>
        </p:nvCxnSpPr>
        <p:spPr bwMode="auto">
          <a:xfrm flipV="1">
            <a:off x="185741" y="1946063"/>
            <a:ext cx="8801740" cy="2163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9" name="タイトル 1"/>
          <p:cNvSpPr txBox="1">
            <a:spLocks/>
          </p:cNvSpPr>
          <p:nvPr/>
        </p:nvSpPr>
        <p:spPr>
          <a:xfrm>
            <a:off x="185741" y="61138"/>
            <a:ext cx="9158675" cy="953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mj-cs"/>
              </a:rPr>
              <a:t>事実確認面接の方法⑥</a:t>
            </a:r>
            <a:r>
              <a:rPr kumimoji="1" lang="ja-JP" altLang="en-US" sz="3100"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mj-cs"/>
              </a:rPr>
              <a:t>（司法面接から）</a:t>
            </a:r>
            <a:endParaRPr kumimoji="1" lang="ja-JP" altLang="en-US" sz="3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graphicFrame>
        <p:nvGraphicFramePr>
          <p:cNvPr id="2" name="表 1"/>
          <p:cNvGraphicFramePr>
            <a:graphicFrameLocks noGrp="1"/>
          </p:cNvGraphicFramePr>
          <p:nvPr/>
        </p:nvGraphicFramePr>
        <p:xfrm>
          <a:off x="86626" y="5386938"/>
          <a:ext cx="8989996" cy="1211447"/>
        </p:xfrm>
        <a:graphic>
          <a:graphicData uri="http://schemas.openxmlformats.org/drawingml/2006/table">
            <a:tbl>
              <a:tblPr firstRow="1" bandRow="1">
                <a:tableStyleId>{5C22544A-7EE6-4342-B048-85BDC9FD1C3A}</a:tableStyleId>
              </a:tblPr>
              <a:tblGrid>
                <a:gridCol w="2247499">
                  <a:extLst>
                    <a:ext uri="{9D8B030D-6E8A-4147-A177-3AD203B41FA5}">
                      <a16:colId xmlns:a16="http://schemas.microsoft.com/office/drawing/2014/main" val="3587735831"/>
                    </a:ext>
                  </a:extLst>
                </a:gridCol>
                <a:gridCol w="2247499">
                  <a:extLst>
                    <a:ext uri="{9D8B030D-6E8A-4147-A177-3AD203B41FA5}">
                      <a16:colId xmlns:a16="http://schemas.microsoft.com/office/drawing/2014/main" val="3120959998"/>
                    </a:ext>
                  </a:extLst>
                </a:gridCol>
                <a:gridCol w="2247499">
                  <a:extLst>
                    <a:ext uri="{9D8B030D-6E8A-4147-A177-3AD203B41FA5}">
                      <a16:colId xmlns:a16="http://schemas.microsoft.com/office/drawing/2014/main" val="2414129577"/>
                    </a:ext>
                  </a:extLst>
                </a:gridCol>
                <a:gridCol w="2247499">
                  <a:extLst>
                    <a:ext uri="{9D8B030D-6E8A-4147-A177-3AD203B41FA5}">
                      <a16:colId xmlns:a16="http://schemas.microsoft.com/office/drawing/2014/main" val="4014104590"/>
                    </a:ext>
                  </a:extLst>
                </a:gridCol>
              </a:tblGrid>
              <a:tr h="1211447">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5919403"/>
                  </a:ext>
                </a:extLst>
              </a:tr>
            </a:tbl>
          </a:graphicData>
        </a:graphic>
      </p:graphicFrame>
      <p:cxnSp>
        <p:nvCxnSpPr>
          <p:cNvPr id="25" name="直線コネクタ 24"/>
          <p:cNvCxnSpPr/>
          <p:nvPr/>
        </p:nvCxnSpPr>
        <p:spPr bwMode="auto">
          <a:xfrm>
            <a:off x="2848173" y="1570773"/>
            <a:ext cx="3124002" cy="8363"/>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 name="タイトル 1">
            <a:extLst>
              <a:ext uri="{FF2B5EF4-FFF2-40B4-BE49-F238E27FC236}">
                <a16:creationId xmlns:a16="http://schemas.microsoft.com/office/drawing/2014/main" id="{00D33AC0-CA83-4435-A052-63E3EC448BBB}"/>
              </a:ext>
            </a:extLst>
          </p:cNvPr>
          <p:cNvSpPr txBox="1">
            <a:spLocks/>
          </p:cNvSpPr>
          <p:nvPr/>
        </p:nvSpPr>
        <p:spPr>
          <a:xfrm>
            <a:off x="6623248" y="748753"/>
            <a:ext cx="2385132" cy="3816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SE3R</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Shepherd(2007)</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より</a:t>
            </a:r>
          </a:p>
        </p:txBody>
      </p:sp>
      <p:sp>
        <p:nvSpPr>
          <p:cNvPr id="3" name="スライド番号プレースホルダー 2"/>
          <p:cNvSpPr>
            <a:spLocks noGrp="1"/>
          </p:cNvSpPr>
          <p:nvPr>
            <p:ph type="sldNum" sz="quarter" idx="12"/>
          </p:nvPr>
        </p:nvSpPr>
        <p:spPr>
          <a:xfrm>
            <a:off x="7019222" y="659838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16D39-0C76-4830-A61B-B7958D8FD4F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635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83568" y="1772818"/>
            <a:ext cx="75438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4400" dirty="0">
                <a:solidFill>
                  <a:srgbClr val="0000FF"/>
                </a:solidFill>
              </a:rPr>
              <a:t>相談・通報の受付の段階</a:t>
            </a:r>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6</a:t>
            </a:fld>
            <a:endParaRPr lang="ja-JP" altLang="en-US"/>
          </a:p>
        </p:txBody>
      </p:sp>
    </p:spTree>
    <p:extLst>
      <p:ext uri="{BB962C8B-B14F-4D97-AF65-F5344CB8AC3E}">
        <p14:creationId xmlns:p14="http://schemas.microsoft.com/office/powerpoint/2010/main" val="127027719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400" dirty="0">
                <a:solidFill>
                  <a:srgbClr val="0000FF"/>
                </a:solidFill>
              </a:rPr>
              <a:t>事実確認の訪問調査で何をしてくるのか？</a:t>
            </a:r>
          </a:p>
        </p:txBody>
      </p:sp>
      <p:sp>
        <p:nvSpPr>
          <p:cNvPr id="3" name="コンテンツ プレースホルダー 2"/>
          <p:cNvSpPr>
            <a:spLocks noGrp="1"/>
          </p:cNvSpPr>
          <p:nvPr>
            <p:ph idx="1"/>
          </p:nvPr>
        </p:nvSpPr>
        <p:spPr/>
        <p:txBody>
          <a:bodyPr>
            <a:normAutofit/>
          </a:bodyPr>
          <a:lstStyle/>
          <a:p>
            <a:pPr marL="457200" indent="-457200">
              <a:buFont typeface="+mj-ea"/>
              <a:buAutoNum type="circleNumDbPlain"/>
            </a:pPr>
            <a:r>
              <a:rPr lang="ja-JP" altLang="en-US" sz="2800" dirty="0"/>
              <a:t>高齢者本人の状況確認</a:t>
            </a:r>
            <a:endParaRPr lang="en-US" altLang="ja-JP" sz="2800" dirty="0"/>
          </a:p>
          <a:p>
            <a:pPr marL="457200" indent="-457200">
              <a:buFont typeface="+mj-ea"/>
              <a:buAutoNum type="circleNumDbPlain"/>
            </a:pPr>
            <a:r>
              <a:rPr lang="ja-JP" altLang="en-US" sz="2800" dirty="0"/>
              <a:t>養護者の状況確認</a:t>
            </a:r>
            <a:endParaRPr lang="en-US" altLang="ja-JP" sz="2800" dirty="0"/>
          </a:p>
          <a:p>
            <a:pPr marL="457200" indent="-457200">
              <a:buFont typeface="+mj-ea"/>
              <a:buAutoNum type="circleNumDbPlain"/>
            </a:pPr>
            <a:r>
              <a:rPr lang="ja-JP" altLang="en-US" sz="2800" dirty="0"/>
              <a:t>世帯の生活状況、関係性等の確認</a:t>
            </a:r>
            <a:endParaRPr lang="en-US" altLang="ja-JP" sz="2800" dirty="0"/>
          </a:p>
          <a:p>
            <a:pPr marL="534988" indent="-534988">
              <a:buNone/>
            </a:pPr>
            <a:r>
              <a:rPr lang="ja-JP" altLang="en-US" dirty="0"/>
              <a:t>　　</a:t>
            </a:r>
            <a:r>
              <a:rPr lang="ja-JP" altLang="en-US" sz="2400" dirty="0"/>
              <a:t>＊将来起こりうる状況を予見しやすく、今後の支援方針を検討する上で必要となる家族状況について、全体的に把握することが重要</a:t>
            </a:r>
            <a:endParaRPr lang="en-US" altLang="ja-JP" sz="2400" dirty="0"/>
          </a:p>
          <a:p>
            <a:pPr marL="514350" indent="-514350">
              <a:buFont typeface="+mj-ea"/>
              <a:buAutoNum type="circleNumDbPlain" startAt="4"/>
            </a:pPr>
            <a:r>
              <a:rPr lang="ja-JP" altLang="en-US" sz="2800" dirty="0"/>
              <a:t>（虐待の）事実の確認</a:t>
            </a:r>
            <a:endParaRPr lang="en-US" altLang="ja-JP" sz="2800" dirty="0"/>
          </a:p>
          <a:p>
            <a:pPr marL="514350" indent="-514350">
              <a:buFont typeface="+mj-ea"/>
              <a:buAutoNum type="circleNumDbPlain" startAt="4"/>
            </a:pPr>
            <a:r>
              <a:rPr lang="ja-JP" altLang="en-US" sz="2800" dirty="0"/>
              <a:t>悪化リスクを回避するための</a:t>
            </a:r>
            <a:r>
              <a:rPr lang="ja-JP" altLang="en-US" dirty="0"/>
              <a:t>対応</a:t>
            </a:r>
            <a:endParaRPr lang="en-US" altLang="ja-JP"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solidFill>
                  <a:schemeClr val="bg1"/>
                </a:solidFill>
              </a:rPr>
              <a:pPr>
                <a:defRPr/>
              </a:pPr>
              <a:t>60</a:t>
            </a:fld>
            <a:endParaRPr lang="ja-JP" altLang="en-US">
              <a:solidFill>
                <a:schemeClr val="bg1"/>
              </a:solidFill>
            </a:endParaRPr>
          </a:p>
        </p:txBody>
      </p:sp>
      <p:sp>
        <p:nvSpPr>
          <p:cNvPr id="5" name="正方形/長方形 4">
            <a:extLst>
              <a:ext uri="{FF2B5EF4-FFF2-40B4-BE49-F238E27FC236}">
                <a16:creationId xmlns:a16="http://schemas.microsoft.com/office/drawing/2014/main" id="{93F1B045-B4B4-4235-939B-50219C6A6A2C}"/>
              </a:ext>
            </a:extLst>
          </p:cNvPr>
          <p:cNvSpPr/>
          <p:nvPr/>
        </p:nvSpPr>
        <p:spPr>
          <a:xfrm>
            <a:off x="1907704" y="4221088"/>
            <a:ext cx="6264696"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厚生労働省マニュアル（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R5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 ｐ</a:t>
            </a:r>
            <a:r>
              <a:rPr lang="en-US" altLang="ja-JP" sz="1200" dirty="0">
                <a:solidFill>
                  <a:prstClr val="black"/>
                </a:solidFill>
                <a:latin typeface="ＭＳ Ｐゴシック" panose="020B0600070205080204" pitchFamily="50" charset="-128"/>
                <a:ea typeface="ＭＳ Ｐゴシック" charset="-128"/>
              </a:rPr>
              <a:t>55</a:t>
            </a:r>
            <a:r>
              <a:rPr lang="ja-JP" altLang="en-US" sz="1200" dirty="0">
                <a:solidFill>
                  <a:prstClr val="black"/>
                </a:solidFill>
                <a:latin typeface="ＭＳ Ｐゴシック" panose="020B0600070205080204" pitchFamily="50" charset="-128"/>
                <a:ea typeface="ＭＳ Ｐゴシック" charset="-128"/>
              </a:rPr>
              <a:t>参照</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p>
        </p:txBody>
      </p:sp>
    </p:spTree>
    <p:extLst>
      <p:ext uri="{BB962C8B-B14F-4D97-AF65-F5344CB8AC3E}">
        <p14:creationId xmlns:p14="http://schemas.microsoft.com/office/powerpoint/2010/main" val="2879085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①高齢者本人の状況確認　　</a:t>
            </a:r>
            <a:r>
              <a:rPr lang="ja-JP" altLang="en-US" sz="2400" dirty="0">
                <a:solidFill>
                  <a:srgbClr val="0000FF"/>
                </a:solidFill>
              </a:rPr>
              <a:t>その１</a:t>
            </a:r>
            <a:endParaRPr lang="ja-JP" altLang="en-US" sz="3600" dirty="0">
              <a:solidFill>
                <a:srgbClr val="0000FF"/>
              </a:solidFill>
            </a:endParaRPr>
          </a:p>
        </p:txBody>
      </p:sp>
      <p:sp>
        <p:nvSpPr>
          <p:cNvPr id="3" name="コンテンツ プレースホルダー 2"/>
          <p:cNvSpPr>
            <a:spLocks noGrp="1"/>
          </p:cNvSpPr>
          <p:nvPr>
            <p:ph idx="1"/>
          </p:nvPr>
        </p:nvSpPr>
        <p:spPr>
          <a:xfrm>
            <a:off x="125434" y="1852010"/>
            <a:ext cx="8767046" cy="4463586"/>
          </a:xfrm>
        </p:spPr>
        <p:txBody>
          <a:bodyPr>
            <a:normAutofit/>
          </a:bodyPr>
          <a:lstStyle/>
          <a:p>
            <a:pPr marL="265113" indent="0">
              <a:buFont typeface="Wingdings" panose="05000000000000000000" pitchFamily="2" charset="2"/>
              <a:buChar char="l"/>
            </a:pPr>
            <a:r>
              <a:rPr lang="ja-JP" altLang="en-US" sz="2200" dirty="0"/>
              <a:t>緊急対応の必要性があるか？を意識して確認する</a:t>
            </a:r>
            <a:endParaRPr lang="en-US" altLang="ja-JP" sz="2200" dirty="0"/>
          </a:p>
          <a:p>
            <a:pPr marL="715963" indent="-358775">
              <a:buFont typeface="Arial" panose="020B0604020202020204" pitchFamily="34" charset="0"/>
              <a:buChar char="•"/>
            </a:pPr>
            <a:r>
              <a:rPr lang="ja-JP" altLang="en-US" sz="2200" dirty="0"/>
              <a:t>生命が危ぶまれるような状況があるか？救急対応が必要か？</a:t>
            </a:r>
            <a:endParaRPr lang="en-US" altLang="ja-JP" sz="2200" dirty="0"/>
          </a:p>
          <a:p>
            <a:pPr marL="715963" indent="-358775">
              <a:buFont typeface="Arial" panose="020B0604020202020204" pitchFamily="34" charset="0"/>
              <a:buChar char="•"/>
            </a:pPr>
            <a:r>
              <a:rPr lang="ja-JP" altLang="en-US" sz="2200" dirty="0"/>
              <a:t>本人の人格や精神状態の歪みが生じていないか？</a:t>
            </a:r>
            <a:endParaRPr lang="en-US" altLang="ja-JP" sz="2200" dirty="0"/>
          </a:p>
          <a:p>
            <a:pPr marL="715963" indent="-358775">
              <a:buFont typeface="Arial" panose="020B0604020202020204" pitchFamily="34" charset="0"/>
              <a:buChar char="•"/>
            </a:pPr>
            <a:r>
              <a:rPr lang="ja-JP" altLang="en-US" sz="2200" dirty="0"/>
              <a:t>虐待状態が恒常化していて自覚や改善意欲がない状況にないか？</a:t>
            </a:r>
            <a:endParaRPr lang="en-US" altLang="ja-JP" sz="2200" dirty="0"/>
          </a:p>
          <a:p>
            <a:pPr marL="715963" indent="-358775">
              <a:buFont typeface="Arial" panose="020B0604020202020204" pitchFamily="34" charset="0"/>
              <a:buChar char="•"/>
            </a:pPr>
            <a:r>
              <a:rPr lang="ja-JP" altLang="en-US" sz="2200" dirty="0"/>
              <a:t>深刻に、高齢者本人から</a:t>
            </a:r>
            <a:r>
              <a:rPr lang="ja-JP" altLang="en-US" sz="2200" u="sng" dirty="0"/>
              <a:t>保護の訴え</a:t>
            </a:r>
            <a:r>
              <a:rPr lang="ja-JP" altLang="en-US" sz="2200" dirty="0"/>
              <a:t>があるか？</a:t>
            </a:r>
            <a:endParaRPr lang="en-US" altLang="ja-JP" sz="2200" dirty="0"/>
          </a:p>
          <a:p>
            <a:pPr marL="357188" indent="0">
              <a:buNone/>
            </a:pPr>
            <a:r>
              <a:rPr lang="ja-JP" altLang="en-US" sz="2200" dirty="0"/>
              <a:t>　　⇒「訴え」を聴きとるためには適切な環境設定とアドボカシーが必要</a:t>
            </a:r>
            <a:endParaRPr lang="en-US" altLang="ja-JP" sz="2200" dirty="0"/>
          </a:p>
          <a:p>
            <a:pPr marL="715963" indent="-358775">
              <a:buFont typeface="Arial" panose="020B0604020202020204" pitchFamily="34" charset="0"/>
              <a:buChar char="•"/>
            </a:pPr>
            <a:endParaRPr lang="ja-JP" altLang="en-US" sz="2200" dirty="0"/>
          </a:p>
        </p:txBody>
      </p:sp>
      <p:sp>
        <p:nvSpPr>
          <p:cNvPr id="4" name="角丸四角形 3"/>
          <p:cNvSpPr/>
          <p:nvPr/>
        </p:nvSpPr>
        <p:spPr>
          <a:xfrm>
            <a:off x="539552" y="4653136"/>
            <a:ext cx="8352928" cy="1512168"/>
          </a:xfrm>
          <a:prstGeom prst="roundRect">
            <a:avLst>
              <a:gd name="adj" fmla="val 114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・表情や顔色等の「見た目」だけではなく、「反応」を見ることが大切</a:t>
            </a:r>
            <a:endParaRPr lang="en-US" altLang="ja-JP" sz="2000" dirty="0">
              <a:solidFill>
                <a:schemeClr val="tx1"/>
              </a:solidFill>
            </a:endParaRPr>
          </a:p>
          <a:p>
            <a:r>
              <a:rPr lang="ja-JP" altLang="en-US" sz="2000" dirty="0">
                <a:solidFill>
                  <a:schemeClr val="tx1"/>
                </a:solidFill>
              </a:rPr>
              <a:t>・言葉として語られることを表面的に受け取るだけではなく、その時の表情や</a:t>
            </a:r>
            <a:endParaRPr lang="en-US" altLang="ja-JP" sz="2000" dirty="0">
              <a:solidFill>
                <a:schemeClr val="tx1"/>
              </a:solidFill>
            </a:endParaRPr>
          </a:p>
          <a:p>
            <a:r>
              <a:rPr lang="ja-JP" altLang="en-US" sz="2000" dirty="0">
                <a:solidFill>
                  <a:schemeClr val="tx1"/>
                </a:solidFill>
              </a:rPr>
              <a:t>　そぶり、語気や語調などの観察も重要</a:t>
            </a:r>
            <a:endParaRPr lang="en-US" altLang="ja-JP" sz="2000" dirty="0">
              <a:solidFill>
                <a:schemeClr val="tx1"/>
              </a:solidFill>
            </a:endParaRPr>
          </a:p>
          <a:p>
            <a:r>
              <a:rPr lang="ja-JP" altLang="en-US" sz="2000" dirty="0">
                <a:solidFill>
                  <a:schemeClr val="tx1"/>
                </a:solidFill>
              </a:rPr>
              <a:t>・「会話をすること」「以前の状態との比較」も有効</a:t>
            </a:r>
            <a:endParaRPr lang="en-US" altLang="ja-JP" sz="2000"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fld id="{E3AD79E1-2AF9-433D-972E-3C7B19E3D5DC}" type="slidenum">
              <a:rPr lang="ja-JP" altLang="en-US" smtClean="0"/>
              <a:pPr>
                <a:defRPr/>
              </a:pPr>
              <a:t>61</a:t>
            </a:fld>
            <a:endParaRPr lang="ja-JP" altLang="en-US"/>
          </a:p>
        </p:txBody>
      </p:sp>
    </p:spTree>
    <p:extLst>
      <p:ext uri="{BB962C8B-B14F-4D97-AF65-F5344CB8AC3E}">
        <p14:creationId xmlns:p14="http://schemas.microsoft.com/office/powerpoint/2010/main" val="361091582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①高齢者本人の状況確認　　</a:t>
            </a:r>
            <a:r>
              <a:rPr lang="ja-JP" altLang="en-US" sz="2400" dirty="0">
                <a:solidFill>
                  <a:srgbClr val="0000FF"/>
                </a:solidFill>
              </a:rPr>
              <a:t>その２</a:t>
            </a:r>
            <a:endParaRPr lang="ja-JP" altLang="en-US" sz="3600" dirty="0">
              <a:solidFill>
                <a:srgbClr val="0000FF"/>
              </a:solidFill>
            </a:endParaRPr>
          </a:p>
        </p:txBody>
      </p:sp>
      <p:sp>
        <p:nvSpPr>
          <p:cNvPr id="3" name="コンテンツ プレースホルダー 2"/>
          <p:cNvSpPr>
            <a:spLocks noGrp="1"/>
          </p:cNvSpPr>
          <p:nvPr>
            <p:ph idx="1"/>
          </p:nvPr>
        </p:nvSpPr>
        <p:spPr>
          <a:xfrm>
            <a:off x="314325" y="1621589"/>
            <a:ext cx="8201025" cy="4734762"/>
          </a:xfrm>
          <a:ln>
            <a:noFill/>
          </a:ln>
        </p:spPr>
        <p:txBody>
          <a:bodyPr>
            <a:normAutofit/>
          </a:bodyPr>
          <a:lstStyle/>
          <a:p>
            <a:pPr>
              <a:buFont typeface="Wingdings" panose="05000000000000000000" pitchFamily="2" charset="2"/>
              <a:buChar char="l"/>
            </a:pPr>
            <a:r>
              <a:rPr lang="ja-JP" altLang="en-US" sz="2200" dirty="0"/>
              <a:t>非医療職が生命身体の緊急度合いが高いと思われる状況に遭遇した場合は、医療職に判断を求めることが大切。</a:t>
            </a:r>
            <a:endParaRPr lang="en-US" altLang="ja-JP" sz="2200" dirty="0"/>
          </a:p>
          <a:p>
            <a:pPr>
              <a:buFont typeface="Wingdings" panose="05000000000000000000" pitchFamily="2" charset="2"/>
              <a:buChar char="l"/>
            </a:pPr>
            <a:r>
              <a:rPr lang="ja-JP" altLang="en-US" sz="2200" dirty="0"/>
              <a:t>医療の必要性が高いと思われる状況の例</a:t>
            </a:r>
            <a:endParaRPr lang="en-US" altLang="ja-JP" sz="2200" dirty="0"/>
          </a:p>
          <a:p>
            <a:pPr marL="357188" indent="265113">
              <a:lnSpc>
                <a:spcPts val="2400"/>
              </a:lnSpc>
              <a:spcBef>
                <a:spcPts val="0"/>
              </a:spcBef>
              <a:buFont typeface="Arial" panose="020B0604020202020204" pitchFamily="34" charset="0"/>
              <a:buChar char="•"/>
            </a:pPr>
            <a:r>
              <a:rPr lang="ja-JP" altLang="en-US" sz="2200" dirty="0"/>
              <a:t>意識がもうろうとしている。呼びかけても反応が悪い</a:t>
            </a:r>
            <a:endParaRPr lang="en-US" altLang="ja-JP" sz="2200" dirty="0"/>
          </a:p>
          <a:p>
            <a:pPr marL="357188" indent="265113">
              <a:lnSpc>
                <a:spcPts val="2400"/>
              </a:lnSpc>
              <a:spcBef>
                <a:spcPts val="0"/>
              </a:spcBef>
              <a:buFont typeface="Arial" panose="020B0604020202020204" pitchFamily="34" charset="0"/>
              <a:buChar char="•"/>
            </a:pPr>
            <a:r>
              <a:rPr lang="ja-JP" altLang="en-US" sz="2200" dirty="0"/>
              <a:t>頻脈、徐脈、脈が浅い、血圧が日頃に比べて低い</a:t>
            </a:r>
            <a:endParaRPr lang="en-US" altLang="ja-JP" sz="2200" dirty="0"/>
          </a:p>
          <a:p>
            <a:pPr marL="357188" indent="265113">
              <a:lnSpc>
                <a:spcPts val="2400"/>
              </a:lnSpc>
              <a:spcBef>
                <a:spcPts val="0"/>
              </a:spcBef>
              <a:buFont typeface="Arial" panose="020B0604020202020204" pitchFamily="34" charset="0"/>
              <a:buChar char="•"/>
            </a:pPr>
            <a:r>
              <a:rPr lang="ja-JP" altLang="en-US" sz="2200" dirty="0"/>
              <a:t>尿が長時間出ていない、口唇の乾燥が激しい、しゃべりにくい</a:t>
            </a:r>
            <a:endParaRPr lang="en-US" altLang="ja-JP" sz="2200" dirty="0"/>
          </a:p>
          <a:p>
            <a:pPr marL="357188" indent="265113">
              <a:lnSpc>
                <a:spcPts val="2400"/>
              </a:lnSpc>
              <a:spcBef>
                <a:spcPts val="0"/>
              </a:spcBef>
              <a:buFont typeface="Arial" panose="020B0604020202020204" pitchFamily="34" charset="0"/>
              <a:buChar char="•"/>
            </a:pPr>
            <a:r>
              <a:rPr lang="ja-JP" altLang="en-US" sz="2200" dirty="0"/>
              <a:t>口唇の色が紫色　　　　　　</a:t>
            </a:r>
            <a:endParaRPr lang="en-US" altLang="ja-JP" sz="2200" dirty="0"/>
          </a:p>
          <a:p>
            <a:pPr marL="357188" indent="265113">
              <a:lnSpc>
                <a:spcPts val="2400"/>
              </a:lnSpc>
              <a:spcBef>
                <a:spcPts val="0"/>
              </a:spcBef>
              <a:buFont typeface="Arial" panose="020B0604020202020204" pitchFamily="34" charset="0"/>
              <a:buChar char="•"/>
            </a:pPr>
            <a:r>
              <a:rPr lang="ja-JP" altLang="en-US" sz="2200" dirty="0"/>
              <a:t>極度の痩せ</a:t>
            </a:r>
            <a:endParaRPr lang="en-US" altLang="ja-JP" sz="2200" dirty="0"/>
          </a:p>
          <a:p>
            <a:pPr marL="357188" indent="0">
              <a:lnSpc>
                <a:spcPts val="2400"/>
              </a:lnSpc>
              <a:spcBef>
                <a:spcPts val="0"/>
              </a:spcBef>
              <a:buNone/>
            </a:pPr>
            <a:r>
              <a:rPr lang="ja-JP" altLang="en-US" sz="2200" dirty="0"/>
              <a:t>　　　</a:t>
            </a:r>
            <a:endParaRPr lang="en-US" altLang="ja-JP" sz="2200" dirty="0"/>
          </a:p>
          <a:p>
            <a:pPr marL="357188" indent="-357188">
              <a:lnSpc>
                <a:spcPts val="2400"/>
              </a:lnSpc>
              <a:spcBef>
                <a:spcPts val="0"/>
              </a:spcBef>
              <a:buNone/>
            </a:pPr>
            <a:r>
              <a:rPr lang="ja-JP" altLang="en-US" sz="2200" dirty="0"/>
              <a:t>　　</a:t>
            </a:r>
            <a:r>
              <a:rPr lang="en-US" altLang="ja-JP" sz="2200" dirty="0"/>
              <a:t>3</a:t>
            </a:r>
            <a:r>
              <a:rPr lang="ja-JP" altLang="en-US" sz="2200" dirty="0"/>
              <a:t>～</a:t>
            </a:r>
            <a:r>
              <a:rPr lang="en-US" altLang="ja-JP" sz="2200" dirty="0"/>
              <a:t>6</a:t>
            </a:r>
            <a:r>
              <a:rPr lang="ja-JP" altLang="en-US" sz="2200" dirty="0"/>
              <a:t>ヶ月で</a:t>
            </a:r>
            <a:r>
              <a:rPr lang="en-US" altLang="ja-JP" sz="2200" dirty="0"/>
              <a:t>5</a:t>
            </a:r>
            <a:r>
              <a:rPr lang="ja-JP" altLang="en-US" sz="2200" dirty="0"/>
              <a:t>％（低栄養状態初期）、３ヶ月</a:t>
            </a:r>
            <a:r>
              <a:rPr lang="en-US" altLang="ja-JP" sz="2200" dirty="0"/>
              <a:t>5</a:t>
            </a:r>
            <a:r>
              <a:rPr lang="ja-JP" altLang="en-US" sz="2200" dirty="0"/>
              <a:t>～</a:t>
            </a:r>
            <a:r>
              <a:rPr lang="en-US" altLang="ja-JP" sz="2200" dirty="0"/>
              <a:t>7</a:t>
            </a:r>
            <a:r>
              <a:rPr lang="ja-JP" altLang="en-US" sz="2200" dirty="0"/>
              <a:t>％・</a:t>
            </a:r>
            <a:r>
              <a:rPr lang="en-US" altLang="ja-JP" sz="2200" dirty="0"/>
              <a:t>6</a:t>
            </a:r>
            <a:r>
              <a:rPr lang="ja-JP" altLang="en-US" sz="2200" dirty="0"/>
              <a:t>ヶ月</a:t>
            </a:r>
            <a:r>
              <a:rPr lang="en-US" altLang="ja-JP" sz="2200" dirty="0"/>
              <a:t>10</a:t>
            </a:r>
            <a:r>
              <a:rPr lang="ja-JP" altLang="en-US" sz="2200" dirty="0"/>
              <a:t>％</a:t>
            </a:r>
            <a:endParaRPr lang="en-US" altLang="ja-JP" sz="2200" dirty="0"/>
          </a:p>
          <a:p>
            <a:pPr marL="357188" indent="-1588">
              <a:lnSpc>
                <a:spcPts val="2400"/>
              </a:lnSpc>
              <a:spcBef>
                <a:spcPts val="0"/>
              </a:spcBef>
              <a:buNone/>
            </a:pPr>
            <a:r>
              <a:rPr lang="ja-JP" altLang="en-US" sz="2200" dirty="0"/>
              <a:t>（低栄養）</a:t>
            </a:r>
            <a:endParaRPr lang="en-US" altLang="ja-JP" sz="2200" dirty="0"/>
          </a:p>
          <a:p>
            <a:pPr marL="357188" indent="265113">
              <a:lnSpc>
                <a:spcPts val="2400"/>
              </a:lnSpc>
              <a:spcBef>
                <a:spcPts val="0"/>
              </a:spcBef>
              <a:buFont typeface="Arial" panose="020B0604020202020204" pitchFamily="34" charset="0"/>
              <a:buChar char="•"/>
            </a:pPr>
            <a:endParaRPr lang="en-US" altLang="ja-JP" sz="2200" dirty="0"/>
          </a:p>
          <a:p>
            <a:pPr marL="357188" indent="265113">
              <a:lnSpc>
                <a:spcPts val="2400"/>
              </a:lnSpc>
              <a:spcBef>
                <a:spcPts val="0"/>
              </a:spcBef>
              <a:buFont typeface="Arial" panose="020B0604020202020204" pitchFamily="34" charset="0"/>
              <a:buChar char="•"/>
            </a:pPr>
            <a:r>
              <a:rPr lang="ja-JP" altLang="en-US" sz="2200" dirty="0"/>
              <a:t>痙攣、顔面に冷や汗、胸の苦しさを訴えている</a:t>
            </a:r>
            <a:endParaRPr lang="en-US" altLang="ja-JP" sz="2200" dirty="0"/>
          </a:p>
          <a:p>
            <a:pPr marL="357188" indent="265113">
              <a:lnSpc>
                <a:spcPts val="2400"/>
              </a:lnSpc>
              <a:spcBef>
                <a:spcPts val="0"/>
              </a:spcBef>
              <a:buFont typeface="Arial" panose="020B0604020202020204" pitchFamily="34" charset="0"/>
              <a:buChar char="•"/>
            </a:pPr>
            <a:r>
              <a:rPr lang="ja-JP" altLang="en-US" sz="2200" dirty="0"/>
              <a:t>生あくび、焦点があわない、うつろな眼差し、呂律がまわらない</a:t>
            </a:r>
            <a:endParaRPr lang="en-US" altLang="ja-JP" sz="2200" dirty="0"/>
          </a:p>
        </p:txBody>
      </p:sp>
      <p:sp>
        <p:nvSpPr>
          <p:cNvPr id="5" name="スライド番号プレースホルダー 4"/>
          <p:cNvSpPr>
            <a:spLocks noGrp="1"/>
          </p:cNvSpPr>
          <p:nvPr>
            <p:ph type="sldNum" sz="quarter" idx="12"/>
          </p:nvPr>
        </p:nvSpPr>
        <p:spPr/>
        <p:txBody>
          <a:bodyPr/>
          <a:lstStyle/>
          <a:p>
            <a:pPr>
              <a:defRPr/>
            </a:pPr>
            <a:fld id="{E3AD79E1-2AF9-433D-972E-3C7B19E3D5DC}" type="slidenum">
              <a:rPr lang="ja-JP" altLang="en-US" smtClean="0"/>
              <a:pPr>
                <a:defRPr/>
              </a:pPr>
              <a:t>62</a:t>
            </a:fld>
            <a:endParaRPr lang="ja-JP" altLang="en-US"/>
          </a:p>
        </p:txBody>
      </p:sp>
      <p:sp>
        <p:nvSpPr>
          <p:cNvPr id="4" name="正方形/長方形 3"/>
          <p:cNvSpPr/>
          <p:nvPr/>
        </p:nvSpPr>
        <p:spPr>
          <a:xfrm>
            <a:off x="1691680" y="4509120"/>
            <a:ext cx="56166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080465" y="3665189"/>
            <a:ext cx="5749210" cy="729371"/>
            <a:chOff x="2279174" y="4509121"/>
            <a:chExt cx="5749210" cy="729371"/>
          </a:xfrm>
        </p:grpSpPr>
        <p:sp>
          <p:nvSpPr>
            <p:cNvPr id="6" name="テキスト ボックス 5"/>
            <p:cNvSpPr txBox="1"/>
            <p:nvPr/>
          </p:nvSpPr>
          <p:spPr>
            <a:xfrm>
              <a:off x="3491880" y="4509121"/>
              <a:ext cx="3600400" cy="354008"/>
            </a:xfrm>
            <a:prstGeom prst="rect">
              <a:avLst/>
            </a:prstGeom>
            <a:noFill/>
          </p:spPr>
          <p:txBody>
            <a:bodyPr wrap="square" rtlCol="0">
              <a:spAutoFit/>
            </a:bodyPr>
            <a:lstStyle/>
            <a:p>
              <a:pPr marL="357188">
                <a:lnSpc>
                  <a:spcPts val="2200"/>
                </a:lnSpc>
                <a:spcBef>
                  <a:spcPts val="0"/>
                </a:spcBef>
              </a:pPr>
              <a:r>
                <a:rPr lang="ja-JP" altLang="en-US" dirty="0"/>
                <a:t>（平常時体重－現在の体重）</a:t>
              </a:r>
              <a:endParaRPr lang="en-US" altLang="ja-JP" dirty="0"/>
            </a:p>
          </p:txBody>
        </p:sp>
        <p:cxnSp>
          <p:nvCxnSpPr>
            <p:cNvPr id="8" name="直線コネクタ 7"/>
            <p:cNvCxnSpPr/>
            <p:nvPr/>
          </p:nvCxnSpPr>
          <p:spPr>
            <a:xfrm>
              <a:off x="3779912" y="4883582"/>
              <a:ext cx="295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594860" y="4869160"/>
              <a:ext cx="1417300" cy="369332"/>
            </a:xfrm>
            <a:prstGeom prst="rect">
              <a:avLst/>
            </a:prstGeom>
            <a:noFill/>
          </p:spPr>
          <p:txBody>
            <a:bodyPr wrap="square" rtlCol="0">
              <a:spAutoFit/>
            </a:bodyPr>
            <a:lstStyle/>
            <a:p>
              <a:r>
                <a:rPr lang="ja-JP" altLang="en-US" dirty="0"/>
                <a:t>平常時体重</a:t>
              </a:r>
              <a:endParaRPr kumimoji="1" lang="ja-JP" altLang="en-US" dirty="0"/>
            </a:p>
          </p:txBody>
        </p:sp>
        <p:sp>
          <p:nvSpPr>
            <p:cNvPr id="10" name="テキスト ボックス 9"/>
            <p:cNvSpPr txBox="1"/>
            <p:nvPr/>
          </p:nvSpPr>
          <p:spPr>
            <a:xfrm>
              <a:off x="6732240" y="4696351"/>
              <a:ext cx="1296144" cy="369332"/>
            </a:xfrm>
            <a:prstGeom prst="rect">
              <a:avLst/>
            </a:prstGeom>
            <a:noFill/>
          </p:spPr>
          <p:txBody>
            <a:bodyPr wrap="square" rtlCol="0">
              <a:spAutoFit/>
            </a:bodyPr>
            <a:lstStyle/>
            <a:p>
              <a:r>
                <a:rPr kumimoji="1" lang="en-US" altLang="ja-JP" dirty="0"/>
                <a:t>×</a:t>
              </a:r>
              <a:r>
                <a:rPr kumimoji="1" lang="ja-JP" altLang="en-US" dirty="0"/>
                <a:t>１００</a:t>
              </a:r>
            </a:p>
          </p:txBody>
        </p:sp>
        <p:sp>
          <p:nvSpPr>
            <p:cNvPr id="12" name="テキスト ボックス 11"/>
            <p:cNvSpPr txBox="1"/>
            <p:nvPr/>
          </p:nvSpPr>
          <p:spPr>
            <a:xfrm>
              <a:off x="2279174" y="4696351"/>
              <a:ext cx="1728192" cy="369332"/>
            </a:xfrm>
            <a:prstGeom prst="rect">
              <a:avLst/>
            </a:prstGeom>
            <a:noFill/>
          </p:spPr>
          <p:txBody>
            <a:bodyPr wrap="square" rtlCol="0">
              <a:spAutoFit/>
            </a:bodyPr>
            <a:lstStyle/>
            <a:p>
              <a:r>
                <a:rPr kumimoji="1" lang="ja-JP" altLang="en-US" dirty="0"/>
                <a:t>体重減少率＝</a:t>
              </a:r>
            </a:p>
          </p:txBody>
        </p:sp>
      </p:grpSp>
      <p:sp>
        <p:nvSpPr>
          <p:cNvPr id="14" name="テキスト ボックス 4">
            <a:extLst>
              <a:ext uri="{FF2B5EF4-FFF2-40B4-BE49-F238E27FC236}">
                <a16:creationId xmlns:a16="http://schemas.microsoft.com/office/drawing/2014/main" id="{5E39D62F-EB4A-4DD4-B382-2F42EC3DC6DB}"/>
              </a:ext>
            </a:extLst>
          </p:cNvPr>
          <p:cNvSpPr txBox="1">
            <a:spLocks noChangeArrowheads="1"/>
          </p:cNvSpPr>
          <p:nvPr/>
        </p:nvSpPr>
        <p:spPr bwMode="auto">
          <a:xfrm>
            <a:off x="1893753" y="4949526"/>
            <a:ext cx="6935922" cy="2616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charset="0"/>
                <a:ea typeface="HG丸ｺﾞｼｯｸM-PRO" pitchFamily="50" charset="-128"/>
                <a:cs typeface="+mn-cs"/>
              </a:rPr>
              <a:t>（厚生労働省　「食べて元気にフレイル予防」　栄養改善マニュアル（改訂版）</a:t>
            </a:r>
            <a:r>
              <a:rPr kumimoji="1" lang="en-US" altLang="ja-JP" sz="1100" b="0" i="0" u="none" strike="noStrike" kern="1200" cap="none" spc="0" normalizeH="0" baseline="0" noProof="0" dirty="0">
                <a:ln>
                  <a:noFill/>
                </a:ln>
                <a:solidFill>
                  <a:prstClr val="black"/>
                </a:solidFill>
                <a:effectLst/>
                <a:uLnTx/>
                <a:uFillTx/>
                <a:latin typeface="Arial" charset="0"/>
                <a:ea typeface="HG丸ｺﾞｼｯｸM-PRO" pitchFamily="50" charset="-128"/>
                <a:cs typeface="+mn-cs"/>
              </a:rPr>
              <a:t>P.11</a:t>
            </a:r>
            <a:r>
              <a:rPr kumimoji="1" lang="ja-JP" altLang="en-US" sz="1100" b="0" i="0" u="none" strike="noStrike" kern="1200" cap="none" spc="0" normalizeH="0" baseline="0" noProof="0" dirty="0">
                <a:ln>
                  <a:noFill/>
                </a:ln>
                <a:solidFill>
                  <a:prstClr val="black"/>
                </a:solidFill>
                <a:effectLst/>
                <a:uLnTx/>
                <a:uFillTx/>
                <a:latin typeface="Arial" charset="0"/>
                <a:ea typeface="HG丸ｺﾞｼｯｸM-PRO" pitchFamily="50" charset="-128"/>
                <a:cs typeface="+mn-cs"/>
              </a:rPr>
              <a:t>　平成</a:t>
            </a:r>
            <a:r>
              <a:rPr kumimoji="1" lang="en-US" altLang="ja-JP" sz="1100" b="0" i="0" u="none" strike="noStrike" kern="1200" cap="none" spc="0" normalizeH="0" baseline="0" noProof="0" dirty="0">
                <a:ln>
                  <a:noFill/>
                </a:ln>
                <a:solidFill>
                  <a:prstClr val="black"/>
                </a:solidFill>
                <a:effectLst/>
                <a:uLnTx/>
                <a:uFillTx/>
                <a:latin typeface="Arial" charset="0"/>
                <a:ea typeface="HG丸ｺﾞｼｯｸM-PRO" pitchFamily="50" charset="-128"/>
                <a:cs typeface="+mn-cs"/>
              </a:rPr>
              <a:t>21</a:t>
            </a:r>
            <a:r>
              <a:rPr kumimoji="1" lang="ja-JP" altLang="en-US" sz="1100" b="0" i="0" u="none" strike="noStrike" kern="1200" cap="none" spc="0" normalizeH="0" baseline="0" noProof="0" dirty="0">
                <a:ln>
                  <a:noFill/>
                </a:ln>
                <a:solidFill>
                  <a:prstClr val="black"/>
                </a:solidFill>
                <a:effectLst/>
                <a:uLnTx/>
                <a:uFillTx/>
                <a:latin typeface="Arial" charset="0"/>
                <a:ea typeface="HG丸ｺﾞｼｯｸM-PRO"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Arial" charset="0"/>
                <a:ea typeface="HG丸ｺﾞｼｯｸM-PRO"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Arial" charset="0"/>
                <a:ea typeface="HG丸ｺﾞｼｯｸM-PRO" pitchFamily="50" charset="-128"/>
                <a:cs typeface="+mn-cs"/>
              </a:rPr>
              <a:t>月より）</a:t>
            </a:r>
          </a:p>
        </p:txBody>
      </p:sp>
    </p:spTree>
    <p:extLst>
      <p:ext uri="{BB962C8B-B14F-4D97-AF65-F5344CB8AC3E}">
        <p14:creationId xmlns:p14="http://schemas.microsoft.com/office/powerpoint/2010/main" val="1856418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①高齢者本人の状況確認　　</a:t>
            </a:r>
            <a:r>
              <a:rPr lang="ja-JP" altLang="en-US" sz="2400" dirty="0">
                <a:solidFill>
                  <a:srgbClr val="0000FF"/>
                </a:solidFill>
              </a:rPr>
              <a:t>その３</a:t>
            </a:r>
            <a:endParaRPr lang="ja-JP" altLang="en-US" sz="3600" dirty="0">
              <a:solidFill>
                <a:srgbClr val="0000FF"/>
              </a:solidFill>
            </a:endParaRPr>
          </a:p>
        </p:txBody>
      </p:sp>
      <p:sp>
        <p:nvSpPr>
          <p:cNvPr id="3" name="コンテンツ プレースホルダー 2"/>
          <p:cNvSpPr>
            <a:spLocks noGrp="1"/>
          </p:cNvSpPr>
          <p:nvPr>
            <p:ph idx="1"/>
          </p:nvPr>
        </p:nvSpPr>
        <p:spPr>
          <a:xfrm>
            <a:off x="822961" y="1845734"/>
            <a:ext cx="7543801" cy="4529424"/>
          </a:xfrm>
        </p:spPr>
        <p:txBody>
          <a:bodyPr>
            <a:normAutofit lnSpcReduction="10000"/>
          </a:bodyPr>
          <a:lstStyle/>
          <a:p>
            <a:pPr>
              <a:buFont typeface="Wingdings" panose="05000000000000000000" pitchFamily="2" charset="2"/>
              <a:buChar char="l"/>
            </a:pPr>
            <a:r>
              <a:rPr lang="ja-JP" altLang="en-US" sz="2400" dirty="0"/>
              <a:t>傷・あざの状態について</a:t>
            </a:r>
            <a:endParaRPr lang="en-US" altLang="ja-JP" sz="2400" dirty="0"/>
          </a:p>
          <a:p>
            <a:pPr marL="695325" indent="-342900">
              <a:buFont typeface="Arial" panose="020B0604020202020204" pitchFamily="34" charset="0"/>
              <a:buChar char="•"/>
            </a:pPr>
            <a:r>
              <a:rPr lang="ja-JP" altLang="en-US" sz="2400" dirty="0"/>
              <a:t>外傷の「色」から、その外傷が受傷後どの程度の時間、もしくは日数を経過しているものかが判断できる。</a:t>
            </a:r>
            <a:endParaRPr lang="en-US" altLang="ja-JP" sz="2400" dirty="0"/>
          </a:p>
          <a:p>
            <a:pPr marL="0" indent="0">
              <a:buNone/>
            </a:pPr>
            <a:r>
              <a:rPr lang="ja-JP" altLang="en-US" sz="2400" dirty="0"/>
              <a:t>　　</a:t>
            </a:r>
            <a:r>
              <a:rPr lang="ja-JP" altLang="en-US" sz="1600" dirty="0"/>
              <a:t>（河野朗久「傷痕の真実</a:t>
            </a:r>
            <a:r>
              <a:rPr lang="ja-JP" altLang="en-US" sz="1600" dirty="0" err="1"/>
              <a:t>ー</a:t>
            </a:r>
            <a:r>
              <a:rPr lang="ja-JP" altLang="en-US" sz="1600" dirty="0"/>
              <a:t>監察医の見た児童虐待</a:t>
            </a:r>
            <a:r>
              <a:rPr lang="ja-JP" altLang="en-US" sz="1600" dirty="0" err="1"/>
              <a:t>ー</a:t>
            </a:r>
            <a:r>
              <a:rPr lang="ja-JP" altLang="en-US" sz="1600" dirty="0"/>
              <a:t>」</a:t>
            </a:r>
            <a:r>
              <a:rPr lang="en-US" altLang="ja-JP" sz="1600" dirty="0"/>
              <a:t>2008</a:t>
            </a:r>
            <a:r>
              <a:rPr lang="ja-JP" altLang="en-US" sz="1600" dirty="0"/>
              <a:t>　新興医学出版を参考）</a:t>
            </a: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722313" indent="-369888">
              <a:buFont typeface="Arial" panose="020B0604020202020204" pitchFamily="34" charset="0"/>
              <a:buChar char="•"/>
            </a:pPr>
            <a:r>
              <a:rPr lang="ja-JP" altLang="en-US" sz="2400"/>
              <a:t>あ</a:t>
            </a:r>
            <a:r>
              <a:rPr lang="ja-JP" altLang="en-US" sz="2400" dirty="0"/>
              <a:t>ざ</a:t>
            </a:r>
            <a:r>
              <a:rPr lang="ja-JP" altLang="en-US" sz="2400"/>
              <a:t>の</a:t>
            </a:r>
            <a:r>
              <a:rPr lang="ja-JP" altLang="en-US" sz="2400" dirty="0"/>
              <a:t>位置は時間の経過とともに下がってくる</a:t>
            </a:r>
            <a:endParaRPr lang="en-US" altLang="ja-JP" sz="2400" dirty="0"/>
          </a:p>
        </p:txBody>
      </p:sp>
      <p:graphicFrame>
        <p:nvGraphicFramePr>
          <p:cNvPr id="4" name="表 3"/>
          <p:cNvGraphicFramePr>
            <a:graphicFrameLocks noGrp="1"/>
          </p:cNvGraphicFramePr>
          <p:nvPr>
            <p:extLst>
              <p:ext uri="{D42A27DB-BD31-4B8C-83A1-F6EECF244321}">
                <p14:modId xmlns:p14="http://schemas.microsoft.com/office/powerpoint/2010/main" val="2705198735"/>
              </p:ext>
            </p:extLst>
          </p:nvPr>
        </p:nvGraphicFramePr>
        <p:xfrm>
          <a:off x="593195" y="3512257"/>
          <a:ext cx="8208912" cy="936299"/>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468052">
                <a:tc>
                  <a:txBody>
                    <a:bodyPr/>
                    <a:lstStyle/>
                    <a:p>
                      <a:pPr algn="ctr"/>
                      <a:r>
                        <a:rPr kumimoji="1" lang="ja-JP" altLang="en-US" dirty="0"/>
                        <a:t>経過日数</a:t>
                      </a:r>
                    </a:p>
                  </a:txBody>
                  <a:tcPr anchor="ctr"/>
                </a:tc>
                <a:tc>
                  <a:txBody>
                    <a:bodyPr/>
                    <a:lstStyle/>
                    <a:p>
                      <a:pPr algn="ctr"/>
                      <a:r>
                        <a:rPr kumimoji="1" lang="en-US" altLang="ja-JP" dirty="0"/>
                        <a:t>0</a:t>
                      </a:r>
                      <a:r>
                        <a:rPr kumimoji="1" lang="ja-JP" altLang="en-US" dirty="0"/>
                        <a:t>～</a:t>
                      </a:r>
                      <a:r>
                        <a:rPr kumimoji="1" lang="en-US" altLang="ja-JP" dirty="0"/>
                        <a:t>5</a:t>
                      </a:r>
                      <a:r>
                        <a:rPr kumimoji="1" lang="ja-JP" altLang="en-US" dirty="0"/>
                        <a:t>日</a:t>
                      </a:r>
                    </a:p>
                  </a:txBody>
                  <a:tcPr anchor="ctr"/>
                </a:tc>
                <a:tc>
                  <a:txBody>
                    <a:bodyPr/>
                    <a:lstStyle/>
                    <a:p>
                      <a:pPr algn="ctr"/>
                      <a:r>
                        <a:rPr kumimoji="1" lang="en-US" altLang="ja-JP" dirty="0"/>
                        <a:t>5</a:t>
                      </a:r>
                      <a:r>
                        <a:rPr kumimoji="1" lang="ja-JP" altLang="en-US" dirty="0"/>
                        <a:t>～</a:t>
                      </a:r>
                      <a:r>
                        <a:rPr kumimoji="1" lang="en-US" altLang="ja-JP" dirty="0"/>
                        <a:t>7</a:t>
                      </a:r>
                      <a:r>
                        <a:rPr kumimoji="1" lang="ja-JP" altLang="en-US" dirty="0"/>
                        <a:t>日</a:t>
                      </a:r>
                    </a:p>
                  </a:txBody>
                  <a:tcPr anchor="ctr"/>
                </a:tc>
                <a:tc>
                  <a:txBody>
                    <a:bodyPr/>
                    <a:lstStyle/>
                    <a:p>
                      <a:pPr algn="ctr"/>
                      <a:r>
                        <a:rPr kumimoji="1" lang="en-US" altLang="ja-JP" dirty="0"/>
                        <a:t>7</a:t>
                      </a:r>
                      <a:r>
                        <a:rPr kumimoji="1" lang="ja-JP" altLang="en-US" dirty="0"/>
                        <a:t>～</a:t>
                      </a:r>
                      <a:r>
                        <a:rPr kumimoji="1" lang="en-US" altLang="ja-JP" dirty="0"/>
                        <a:t>10</a:t>
                      </a:r>
                      <a:r>
                        <a:rPr kumimoji="1" lang="ja-JP" altLang="en-US" dirty="0"/>
                        <a:t>日</a:t>
                      </a:r>
                    </a:p>
                  </a:txBody>
                  <a:tcPr anchor="ctr"/>
                </a:tc>
                <a:tc>
                  <a:txBody>
                    <a:bodyPr/>
                    <a:lstStyle/>
                    <a:p>
                      <a:pPr algn="ctr"/>
                      <a:r>
                        <a:rPr kumimoji="1" lang="en-US" altLang="ja-JP" dirty="0"/>
                        <a:t>1</a:t>
                      </a:r>
                      <a:r>
                        <a:rPr kumimoji="1" lang="ja-JP" altLang="en-US" dirty="0"/>
                        <a:t>～</a:t>
                      </a:r>
                      <a:r>
                        <a:rPr kumimoji="1" lang="en-US" altLang="ja-JP" dirty="0"/>
                        <a:t>2</a:t>
                      </a:r>
                      <a:r>
                        <a:rPr kumimoji="1" lang="ja-JP" altLang="en-US" dirty="0"/>
                        <a:t>週</a:t>
                      </a:r>
                    </a:p>
                  </a:txBody>
                  <a:tcPr anchor="ctr"/>
                </a:tc>
                <a:tc>
                  <a:txBody>
                    <a:bodyPr/>
                    <a:lstStyle/>
                    <a:p>
                      <a:pPr algn="ctr"/>
                      <a:r>
                        <a:rPr kumimoji="1" lang="en-US" altLang="ja-JP" dirty="0"/>
                        <a:t>2</a:t>
                      </a:r>
                      <a:r>
                        <a:rPr kumimoji="1" lang="ja-JP" altLang="en-US" dirty="0"/>
                        <a:t>～</a:t>
                      </a:r>
                      <a:r>
                        <a:rPr kumimoji="1" lang="en-US" altLang="ja-JP" dirty="0"/>
                        <a:t>7</a:t>
                      </a:r>
                      <a:r>
                        <a:rPr kumimoji="1" lang="ja-JP" altLang="en-US" dirty="0"/>
                        <a:t>週</a:t>
                      </a:r>
                    </a:p>
                  </a:txBody>
                  <a:tcPr anchor="ctr"/>
                </a:tc>
                <a:extLst>
                  <a:ext uri="{0D108BD9-81ED-4DB2-BD59-A6C34878D82A}">
                    <a16:rowId xmlns:a16="http://schemas.microsoft.com/office/drawing/2014/main" val="10000"/>
                  </a:ext>
                </a:extLst>
              </a:tr>
              <a:tr h="468247">
                <a:tc>
                  <a:txBody>
                    <a:bodyPr/>
                    <a:lstStyle/>
                    <a:p>
                      <a:r>
                        <a:rPr kumimoji="1" lang="ja-JP" altLang="en-US" dirty="0"/>
                        <a:t>色の推移等</a:t>
                      </a:r>
                    </a:p>
                  </a:txBody>
                  <a:tcPr/>
                </a:tc>
                <a:tc>
                  <a:txBody>
                    <a:bodyPr/>
                    <a:lstStyle/>
                    <a:p>
                      <a:pPr algn="ctr"/>
                      <a:r>
                        <a:rPr kumimoji="1" lang="ja-JP" altLang="en-US" sz="2000" b="1" dirty="0"/>
                        <a:t>赤　～　青</a:t>
                      </a:r>
                    </a:p>
                  </a:txBody>
                  <a:tcPr anchor="ctr">
                    <a:gradFill flip="none" rotWithShape="1">
                      <a:gsLst>
                        <a:gs pos="3000">
                          <a:srgbClr val="FF0000"/>
                        </a:gs>
                        <a:gs pos="52000">
                          <a:schemeClr val="accent1">
                            <a:lumMod val="45000"/>
                            <a:lumOff val="55000"/>
                          </a:schemeClr>
                        </a:gs>
                        <a:gs pos="100000">
                          <a:srgbClr val="0000FF"/>
                        </a:gs>
                      </a:gsLst>
                      <a:lin ang="0" scaled="1"/>
                      <a:tileRect/>
                    </a:gradFill>
                  </a:tcPr>
                </a:tc>
                <a:tc>
                  <a:txBody>
                    <a:bodyPr/>
                    <a:lstStyle/>
                    <a:p>
                      <a:pPr algn="ctr"/>
                      <a:r>
                        <a:rPr kumimoji="1" lang="ja-JP" altLang="en-US" sz="2000" b="1" dirty="0"/>
                        <a:t>緑</a:t>
                      </a:r>
                    </a:p>
                  </a:txBody>
                  <a:tcPr anchor="ctr">
                    <a:gradFill flip="none" rotWithShape="1">
                      <a:gsLst>
                        <a:gs pos="1000">
                          <a:schemeClr val="bg1">
                            <a:lumMod val="98000"/>
                          </a:schemeClr>
                        </a:gs>
                        <a:gs pos="100000">
                          <a:srgbClr val="008000"/>
                        </a:gs>
                      </a:gsLst>
                      <a:lin ang="0" scaled="1"/>
                      <a:tileRect/>
                    </a:gradFill>
                  </a:tcPr>
                </a:tc>
                <a:tc>
                  <a:txBody>
                    <a:bodyPr/>
                    <a:lstStyle/>
                    <a:p>
                      <a:pPr algn="ctr"/>
                      <a:r>
                        <a:rPr kumimoji="1" lang="ja-JP" altLang="en-US" sz="2000" b="1" dirty="0"/>
                        <a:t>黄色</a:t>
                      </a:r>
                    </a:p>
                  </a:txBody>
                  <a:tcPr anchor="ctr">
                    <a:gradFill flip="none" rotWithShape="1">
                      <a:gsLst>
                        <a:gs pos="3000">
                          <a:srgbClr val="008000"/>
                        </a:gs>
                        <a:gs pos="27000">
                          <a:schemeClr val="bg1">
                            <a:lumMod val="98000"/>
                          </a:schemeClr>
                        </a:gs>
                        <a:gs pos="3000">
                          <a:srgbClr val="00B050"/>
                        </a:gs>
                        <a:gs pos="100000">
                          <a:srgbClr val="FFC000"/>
                        </a:gs>
                      </a:gsLst>
                      <a:lin ang="0" scaled="1"/>
                      <a:tileRect/>
                    </a:gradFill>
                  </a:tcPr>
                </a:tc>
                <a:tc>
                  <a:txBody>
                    <a:bodyPr/>
                    <a:lstStyle/>
                    <a:p>
                      <a:pPr algn="ctr"/>
                      <a:r>
                        <a:rPr kumimoji="1" lang="ja-JP" altLang="en-US" sz="2000" b="1" dirty="0"/>
                        <a:t>茶色</a:t>
                      </a:r>
                    </a:p>
                  </a:txBody>
                  <a:tcPr anchor="ctr">
                    <a:gradFill>
                      <a:gsLst>
                        <a:gs pos="5000">
                          <a:schemeClr val="bg1">
                            <a:lumMod val="98000"/>
                          </a:schemeClr>
                        </a:gs>
                        <a:gs pos="100000">
                          <a:srgbClr val="983E0C"/>
                        </a:gs>
                      </a:gsLst>
                      <a:lin ang="0" scaled="1"/>
                    </a:gradFill>
                  </a:tcPr>
                </a:tc>
                <a:tc>
                  <a:txBody>
                    <a:bodyPr/>
                    <a:lstStyle/>
                    <a:p>
                      <a:pPr algn="ctr"/>
                      <a:r>
                        <a:rPr kumimoji="1" lang="ja-JP" altLang="en-US" sz="2000" b="1" dirty="0"/>
                        <a:t>軽快</a:t>
                      </a:r>
                    </a:p>
                  </a:txBody>
                  <a:tcPr anchor="ctr">
                    <a:gradFill>
                      <a:gsLst>
                        <a:gs pos="5000">
                          <a:schemeClr val="bg1">
                            <a:lumMod val="98000"/>
                          </a:schemeClr>
                        </a:gs>
                        <a:gs pos="100000">
                          <a:schemeClr val="bg1">
                            <a:lumMod val="95000"/>
                          </a:schemeClr>
                        </a:gs>
                      </a:gsLst>
                      <a:lin ang="0" scaled="1"/>
                    </a:gra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611562" y="4799875"/>
            <a:ext cx="8321041" cy="707886"/>
          </a:xfrm>
          <a:prstGeom prst="rect">
            <a:avLst/>
          </a:prstGeom>
          <a:noFill/>
        </p:spPr>
        <p:txBody>
          <a:bodyPr wrap="square" rtlCol="0">
            <a:spAutoFit/>
          </a:bodyPr>
          <a:lstStyle/>
          <a:p>
            <a:r>
              <a:rPr lang="en-US" altLang="ja-JP" sz="2000" dirty="0"/>
              <a:t>※</a:t>
            </a:r>
            <a:r>
              <a:rPr lang="ja-JP" altLang="en-US" sz="2000" dirty="0"/>
              <a:t>疾病や栄養状態、服薬状況、体質等、個人の身体状況により、「外傷の色と経過日数」の関係は異なることに注意。</a:t>
            </a:r>
          </a:p>
        </p:txBody>
      </p:sp>
      <p:sp>
        <p:nvSpPr>
          <p:cNvPr id="7" name="テキスト ボックス 6"/>
          <p:cNvSpPr txBox="1"/>
          <p:nvPr/>
        </p:nvSpPr>
        <p:spPr>
          <a:xfrm>
            <a:off x="822960" y="4461321"/>
            <a:ext cx="7543801" cy="338554"/>
          </a:xfrm>
          <a:prstGeom prst="rect">
            <a:avLst/>
          </a:prstGeom>
          <a:noFill/>
        </p:spPr>
        <p:txBody>
          <a:bodyPr wrap="square" rtlCol="0">
            <a:spAutoFit/>
          </a:bodyPr>
          <a:lstStyle/>
          <a:p>
            <a:pPr algn="r"/>
            <a:r>
              <a:rPr lang="ja-JP" altLang="en-US" sz="1600" dirty="0"/>
              <a:t>（</a:t>
            </a:r>
            <a:r>
              <a:rPr lang="en-US" altLang="ja-JP" sz="1600" dirty="0"/>
              <a:t>Peter</a:t>
            </a:r>
            <a:r>
              <a:rPr lang="ja-JP" altLang="en-US" sz="1600" dirty="0"/>
              <a:t> </a:t>
            </a:r>
            <a:r>
              <a:rPr lang="en-US" altLang="ja-JP" sz="1600" dirty="0" err="1"/>
              <a:t>Decalmer</a:t>
            </a:r>
            <a:r>
              <a:rPr lang="ja-JP" altLang="en-US" sz="1600" dirty="0"/>
              <a:t> </a:t>
            </a:r>
            <a:r>
              <a:rPr lang="en-US" altLang="ja-JP" sz="1600" dirty="0"/>
              <a:t>1993</a:t>
            </a:r>
            <a:r>
              <a:rPr lang="ja-JP" altLang="en-US" sz="1600" dirty="0"/>
              <a:t>を参考に作成）</a:t>
            </a:r>
          </a:p>
        </p:txBody>
      </p:sp>
      <p:sp>
        <p:nvSpPr>
          <p:cNvPr id="5" name="スライド番号プレースホルダー 4"/>
          <p:cNvSpPr>
            <a:spLocks noGrp="1"/>
          </p:cNvSpPr>
          <p:nvPr>
            <p:ph type="sldNum" sz="quarter" idx="12"/>
          </p:nvPr>
        </p:nvSpPr>
        <p:spPr/>
        <p:txBody>
          <a:bodyPr/>
          <a:lstStyle/>
          <a:p>
            <a:pPr>
              <a:defRPr/>
            </a:pPr>
            <a:fld id="{E3AD79E1-2AF9-433D-972E-3C7B19E3D5DC}" type="slidenum">
              <a:rPr lang="ja-JP" altLang="en-US" smtClean="0"/>
              <a:pPr>
                <a:defRPr/>
              </a:pPr>
              <a:t>63</a:t>
            </a:fld>
            <a:endParaRPr lang="ja-JP" altLang="en-US"/>
          </a:p>
        </p:txBody>
      </p:sp>
    </p:spTree>
    <p:extLst>
      <p:ext uri="{BB962C8B-B14F-4D97-AF65-F5344CB8AC3E}">
        <p14:creationId xmlns:p14="http://schemas.microsoft.com/office/powerpoint/2010/main" val="193355171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nSpc>
                <a:spcPts val="4100"/>
              </a:lnSpc>
              <a:spcBef>
                <a:spcPts val="600"/>
              </a:spcBef>
            </a:pPr>
            <a:r>
              <a:rPr lang="ja-JP" altLang="en-US" sz="3600" dirty="0">
                <a:solidFill>
                  <a:srgbClr val="0000FF"/>
                </a:solidFill>
              </a:rPr>
              <a:t>①高齢者本人の状況確認　　</a:t>
            </a:r>
            <a:r>
              <a:rPr lang="ja-JP" altLang="en-US" sz="2400" dirty="0">
                <a:solidFill>
                  <a:srgbClr val="0000FF"/>
                </a:solidFill>
              </a:rPr>
              <a:t>その４</a:t>
            </a:r>
            <a:endParaRPr lang="ja-JP" altLang="en-US" sz="3600" dirty="0">
              <a:solidFill>
                <a:srgbClr val="0000FF"/>
              </a:solidFill>
            </a:endParaRPr>
          </a:p>
        </p:txBody>
      </p:sp>
      <p:sp>
        <p:nvSpPr>
          <p:cNvPr id="3" name="コンテンツ プレースホルダー 2"/>
          <p:cNvSpPr>
            <a:spLocks noGrp="1"/>
          </p:cNvSpPr>
          <p:nvPr>
            <p:ph idx="1"/>
          </p:nvPr>
        </p:nvSpPr>
        <p:spPr>
          <a:xfrm>
            <a:off x="539552" y="1844824"/>
            <a:ext cx="8568952" cy="4463398"/>
          </a:xfrm>
        </p:spPr>
        <p:txBody>
          <a:bodyPr>
            <a:normAutofit/>
          </a:bodyPr>
          <a:lstStyle/>
          <a:p>
            <a:pPr>
              <a:lnSpc>
                <a:spcPts val="1800"/>
              </a:lnSpc>
              <a:spcAft>
                <a:spcPts val="0"/>
              </a:spcAft>
              <a:buFont typeface="Wingdings" panose="05000000000000000000" pitchFamily="2" charset="2"/>
              <a:buChar char="l"/>
            </a:pPr>
            <a:r>
              <a:rPr lang="ja-JP" altLang="en-US" sz="2200" dirty="0"/>
              <a:t>傷やあざの記録のポイント</a:t>
            </a:r>
            <a:endParaRPr lang="en-US" altLang="ja-JP" sz="2200" dirty="0"/>
          </a:p>
          <a:p>
            <a:pPr marL="889000" indent="-342900">
              <a:lnSpc>
                <a:spcPts val="1800"/>
              </a:lnSpc>
              <a:spcAft>
                <a:spcPts val="0"/>
              </a:spcAft>
              <a:buFont typeface="Arial" panose="020B0604020202020204" pitchFamily="34" charset="0"/>
              <a:buChar char="•"/>
            </a:pPr>
            <a:r>
              <a:rPr lang="ja-JP" altLang="en-US" sz="2200" dirty="0"/>
              <a:t>写真に撮る場合</a:t>
            </a:r>
            <a:endParaRPr lang="en-US" altLang="ja-JP" sz="2200" dirty="0"/>
          </a:p>
          <a:p>
            <a:pPr marL="977900" indent="0">
              <a:lnSpc>
                <a:spcPts val="1800"/>
              </a:lnSpc>
              <a:spcAft>
                <a:spcPts val="0"/>
              </a:spcAft>
              <a:buNone/>
            </a:pPr>
            <a:r>
              <a:rPr lang="ja-JP" altLang="en-US" dirty="0"/>
              <a:t>・本人の了解を得ることが原則</a:t>
            </a:r>
            <a:endParaRPr lang="en-US" altLang="ja-JP" dirty="0"/>
          </a:p>
          <a:p>
            <a:pPr marL="977900" indent="0">
              <a:lnSpc>
                <a:spcPts val="1800"/>
              </a:lnSpc>
              <a:spcAft>
                <a:spcPts val="0"/>
              </a:spcAft>
              <a:buNone/>
            </a:pPr>
            <a:r>
              <a:rPr kumimoji="1" lang="ja-JP" altLang="en-US" dirty="0"/>
              <a:t>・本人の了解が得られそうでも、養護者に「写真を撮られた」など</a:t>
            </a:r>
            <a:r>
              <a:rPr lang="ja-JP" altLang="en-US" dirty="0"/>
              <a:t>と</a:t>
            </a:r>
            <a:endParaRPr lang="en-US" altLang="ja-JP" dirty="0"/>
          </a:p>
          <a:p>
            <a:pPr marL="1171575" indent="-193675">
              <a:lnSpc>
                <a:spcPts val="1800"/>
              </a:lnSpc>
              <a:spcAft>
                <a:spcPts val="0"/>
              </a:spcAft>
              <a:buNone/>
            </a:pPr>
            <a:r>
              <a:rPr kumimoji="1" lang="ja-JP" altLang="en-US" dirty="0"/>
              <a:t>　伝えることが予測される場合は要注意</a:t>
            </a:r>
            <a:endParaRPr lang="en-US" altLang="ja-JP" dirty="0"/>
          </a:p>
          <a:p>
            <a:pPr marL="977900" indent="0">
              <a:lnSpc>
                <a:spcPts val="1800"/>
              </a:lnSpc>
              <a:spcAft>
                <a:spcPts val="0"/>
              </a:spcAft>
              <a:buNone/>
            </a:pPr>
            <a:r>
              <a:rPr kumimoji="1" lang="ja-JP" altLang="en-US" dirty="0"/>
              <a:t>・データ保存、取扱に注意</a:t>
            </a:r>
            <a:endParaRPr kumimoji="1" lang="en-US" altLang="ja-JP" dirty="0"/>
          </a:p>
          <a:p>
            <a:pPr marL="790575" indent="-244475">
              <a:lnSpc>
                <a:spcPts val="1800"/>
              </a:lnSpc>
              <a:spcAft>
                <a:spcPts val="0"/>
              </a:spcAft>
              <a:buFont typeface="Arial" panose="020B0604020202020204" pitchFamily="34" charset="0"/>
              <a:buChar char="•"/>
            </a:pPr>
            <a:r>
              <a:rPr lang="ja-JP" altLang="en-US" sz="2200" dirty="0"/>
              <a:t> 画を描く場合</a:t>
            </a:r>
            <a:endParaRPr lang="en-US" altLang="ja-JP" sz="2200" dirty="0"/>
          </a:p>
          <a:p>
            <a:pPr marL="898525" indent="0">
              <a:lnSpc>
                <a:spcPts val="1800"/>
              </a:lnSpc>
              <a:spcBef>
                <a:spcPts val="0"/>
              </a:spcBef>
              <a:spcAft>
                <a:spcPts val="0"/>
              </a:spcAft>
              <a:buNone/>
            </a:pPr>
            <a:r>
              <a:rPr kumimoji="1" lang="ja-JP" altLang="en-US" dirty="0"/>
              <a:t>　・身体図などを使用して部位を正確に、形状、直径、色など詳細に</a:t>
            </a:r>
            <a:endParaRPr kumimoji="1" lang="en-US" altLang="ja-JP" dirty="0"/>
          </a:p>
          <a:p>
            <a:pPr marL="889000" indent="-342900">
              <a:lnSpc>
                <a:spcPts val="1800"/>
              </a:lnSpc>
              <a:spcAft>
                <a:spcPts val="0"/>
              </a:spcAft>
              <a:buFont typeface="Arial" panose="020B0604020202020204" pitchFamily="34" charset="0"/>
              <a:buChar char="•"/>
            </a:pPr>
            <a:r>
              <a:rPr lang="ja-JP" altLang="en-US" sz="2200" dirty="0"/>
              <a:t>言語での記録の場合　</a:t>
            </a:r>
            <a:endParaRPr lang="en-US" altLang="ja-JP" sz="2200" dirty="0"/>
          </a:p>
          <a:p>
            <a:pPr marL="546100" indent="0">
              <a:lnSpc>
                <a:spcPts val="1800"/>
              </a:lnSpc>
              <a:spcAft>
                <a:spcPts val="0"/>
              </a:spcAft>
              <a:buNone/>
            </a:pPr>
            <a:r>
              <a:rPr lang="ja-JP" altLang="en-US" sz="2200" dirty="0"/>
              <a:t>　　　・</a:t>
            </a:r>
            <a:r>
              <a:rPr kumimoji="1" lang="ja-JP" altLang="en-US" dirty="0"/>
              <a:t>ありのままに、逐語形式で生の言葉を残す</a:t>
            </a:r>
            <a:endParaRPr lang="en-US" altLang="ja-JP" dirty="0"/>
          </a:p>
          <a:p>
            <a:pPr>
              <a:lnSpc>
                <a:spcPts val="1800"/>
              </a:lnSpc>
              <a:spcAft>
                <a:spcPts val="0"/>
              </a:spcAft>
              <a:buFont typeface="Wingdings" panose="05000000000000000000" pitchFamily="2" charset="2"/>
              <a:buChar char="l"/>
            </a:pPr>
            <a:r>
              <a:rPr lang="ja-JP" altLang="en-US" dirty="0"/>
              <a:t>高齢者の訴え、意思・意向、判断能力、現状認識</a:t>
            </a:r>
            <a:endParaRPr lang="en-US" altLang="ja-JP" dirty="0"/>
          </a:p>
          <a:p>
            <a:pPr>
              <a:lnSpc>
                <a:spcPts val="1800"/>
              </a:lnSpc>
              <a:spcAft>
                <a:spcPts val="0"/>
              </a:spcAft>
              <a:buFont typeface="Wingdings" panose="05000000000000000000" pitchFamily="2" charset="2"/>
              <a:buChar char="l"/>
            </a:pPr>
            <a:r>
              <a:rPr lang="ja-JP" altLang="en-US" dirty="0"/>
              <a:t>高齢者の心理状況、経済状況、成育歴など</a:t>
            </a:r>
            <a:endParaRPr lang="en-US" altLang="ja-JP"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64</a:t>
            </a:fld>
            <a:endParaRPr lang="ja-JP" altLang="en-US"/>
          </a:p>
        </p:txBody>
      </p:sp>
    </p:spTree>
    <p:extLst>
      <p:ext uri="{BB962C8B-B14F-4D97-AF65-F5344CB8AC3E}">
        <p14:creationId xmlns:p14="http://schemas.microsoft.com/office/powerpoint/2010/main" val="3821052036"/>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solidFill>
                  <a:schemeClr val="bg1"/>
                </a:solidFill>
              </a:rPr>
              <a:pPr>
                <a:defRPr/>
              </a:pPr>
              <a:t>65</a:t>
            </a:fld>
            <a:endParaRPr lang="ja-JP" altLang="en-US" dirty="0">
              <a:solidFill>
                <a:schemeClr val="bg1"/>
              </a:solidFill>
            </a:endParaRPr>
          </a:p>
        </p:txBody>
      </p:sp>
      <p:sp>
        <p:nvSpPr>
          <p:cNvPr id="3" name="コンテンツ プレースホルダー 2"/>
          <p:cNvSpPr>
            <a:spLocks noGrp="1"/>
          </p:cNvSpPr>
          <p:nvPr>
            <p:ph idx="4294967295"/>
          </p:nvPr>
        </p:nvSpPr>
        <p:spPr>
          <a:xfrm>
            <a:off x="1002054" y="635261"/>
            <a:ext cx="7543800" cy="4622800"/>
          </a:xfrm>
        </p:spPr>
        <p:txBody>
          <a:bodyPr>
            <a:noAutofit/>
          </a:bodyPr>
          <a:lstStyle/>
          <a:p>
            <a:pPr marL="0" indent="0">
              <a:buNone/>
            </a:pPr>
            <a:r>
              <a:rPr lang="ja-JP" altLang="en-US" sz="3600" dirty="0">
                <a:solidFill>
                  <a:srgbClr val="0000FF"/>
                </a:solidFill>
              </a:rPr>
              <a:t>②養護者の状況確認</a:t>
            </a:r>
            <a:endParaRPr lang="en-US" altLang="ja-JP" sz="3600" dirty="0">
              <a:solidFill>
                <a:srgbClr val="0000FF"/>
              </a:solidFill>
            </a:endParaRPr>
          </a:p>
          <a:p>
            <a:pPr marL="179388" indent="0">
              <a:buFont typeface="Wingdings" panose="05000000000000000000" pitchFamily="2" charset="2"/>
              <a:buChar char="l"/>
            </a:pPr>
            <a:r>
              <a:rPr lang="ja-JP" altLang="en-US" sz="2400" dirty="0"/>
              <a:t>養護者の訴え、意思・意向、判断能力、現状認識</a:t>
            </a:r>
            <a:endParaRPr lang="en-US" altLang="ja-JP" sz="2400" dirty="0"/>
          </a:p>
          <a:p>
            <a:pPr marL="179388" indent="0">
              <a:buFont typeface="Wingdings" panose="05000000000000000000" pitchFamily="2" charset="2"/>
              <a:buChar char="l"/>
            </a:pPr>
            <a:r>
              <a:rPr lang="ja-JP" altLang="en-US" sz="2400" dirty="0"/>
              <a:t>養護者の心理状況、経済状況、成育歴など</a:t>
            </a:r>
            <a:endParaRPr lang="en-US" altLang="ja-JP" sz="2400" dirty="0"/>
          </a:p>
          <a:p>
            <a:endParaRPr kumimoji="1" lang="en-US" altLang="ja-JP" dirty="0"/>
          </a:p>
          <a:p>
            <a:pPr marL="0" indent="0">
              <a:buNone/>
            </a:pPr>
            <a:r>
              <a:rPr lang="ja-JP" altLang="en-US" sz="3600" dirty="0">
                <a:solidFill>
                  <a:srgbClr val="0000FF"/>
                </a:solidFill>
              </a:rPr>
              <a:t>③世帯の生活状況や関係性の確認</a:t>
            </a:r>
            <a:endParaRPr lang="en-US" altLang="ja-JP" sz="3600" dirty="0">
              <a:solidFill>
                <a:srgbClr val="0000FF"/>
              </a:solidFill>
            </a:endParaRPr>
          </a:p>
          <a:p>
            <a:pPr marL="179388" indent="180975">
              <a:buFont typeface="Wingdings" panose="05000000000000000000" pitchFamily="2" charset="2"/>
              <a:buChar char="l"/>
            </a:pPr>
            <a:r>
              <a:rPr lang="ja-JP" altLang="en-US" sz="2400" dirty="0"/>
              <a:t>関係性の歴史</a:t>
            </a:r>
            <a:endParaRPr lang="en-US" altLang="ja-JP" sz="2400" dirty="0"/>
          </a:p>
          <a:p>
            <a:pPr marL="179388" indent="180975">
              <a:buFont typeface="Wingdings" panose="05000000000000000000" pitchFamily="2" charset="2"/>
              <a:buChar char="l"/>
            </a:pPr>
            <a:r>
              <a:rPr lang="ja-JP" altLang="en-US" sz="2400" dirty="0"/>
              <a:t>高齢者・養護者互いへの思い</a:t>
            </a:r>
            <a:endParaRPr lang="en-US" altLang="ja-JP" sz="2400" dirty="0"/>
          </a:p>
          <a:p>
            <a:pPr marL="179388" indent="180975">
              <a:buFont typeface="Wingdings" panose="05000000000000000000" pitchFamily="2" charset="2"/>
              <a:buChar char="l"/>
            </a:pPr>
            <a:r>
              <a:rPr lang="ja-JP" altLang="en-US" sz="2400" dirty="0"/>
              <a:t>他の家族との関係性、それぞれへの思い　など</a:t>
            </a:r>
          </a:p>
        </p:txBody>
      </p:sp>
      <p:sp>
        <p:nvSpPr>
          <p:cNvPr id="11" name="テキスト ボックス 10"/>
          <p:cNvSpPr txBox="1"/>
          <p:nvPr/>
        </p:nvSpPr>
        <p:spPr>
          <a:xfrm>
            <a:off x="251520" y="5514853"/>
            <a:ext cx="8726512" cy="707886"/>
          </a:xfrm>
          <a:prstGeom prst="rect">
            <a:avLst/>
          </a:prstGeom>
          <a:noFill/>
        </p:spPr>
        <p:txBody>
          <a:bodyPr wrap="square" rtlCol="0">
            <a:spAutoFit/>
          </a:bodyPr>
          <a:lstStyle/>
          <a:p>
            <a:pPr eaLnBrk="1"/>
            <a:r>
              <a:rPr lang="en-US" altLang="ja-JP" sz="2000" dirty="0"/>
              <a:t>※</a:t>
            </a:r>
            <a:r>
              <a:rPr lang="ja-JP" altLang="en-US" sz="2000" dirty="0"/>
              <a:t>　「アセスメント項目（例）」については、お役立ち帳</a:t>
            </a:r>
            <a:r>
              <a:rPr lang="en-US" altLang="ja-JP" sz="2000" dirty="0"/>
              <a:t>P.22</a:t>
            </a:r>
            <a:r>
              <a:rPr lang="ja-JP" altLang="en-US" sz="2000" dirty="0"/>
              <a:t>～</a:t>
            </a:r>
            <a:r>
              <a:rPr lang="en-US" altLang="ja-JP" sz="2000" dirty="0"/>
              <a:t>23</a:t>
            </a:r>
            <a:r>
              <a:rPr lang="ja-JP" altLang="en-US" sz="2000" dirty="0"/>
              <a:t>、ワークシート４「事実確認（訪問・面接調査）前の協議シート」の「面接で確認すること」等を参照</a:t>
            </a:r>
          </a:p>
        </p:txBody>
      </p:sp>
      <p:cxnSp>
        <p:nvCxnSpPr>
          <p:cNvPr id="6" name="直線コネクタ 5"/>
          <p:cNvCxnSpPr/>
          <p:nvPr/>
        </p:nvCxnSpPr>
        <p:spPr>
          <a:xfrm>
            <a:off x="1002054" y="1196752"/>
            <a:ext cx="7416824" cy="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3E9BE64F-5D3E-310F-50B2-070CF7B7B968}"/>
              </a:ext>
            </a:extLst>
          </p:cNvPr>
          <p:cNvCxnSpPr/>
          <p:nvPr/>
        </p:nvCxnSpPr>
        <p:spPr>
          <a:xfrm>
            <a:off x="1002054" y="3284984"/>
            <a:ext cx="74168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9032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235250"/>
            <a:ext cx="7543800" cy="1450757"/>
          </a:xfrm>
        </p:spPr>
        <p:txBody>
          <a:bodyPr>
            <a:normAutofit/>
          </a:bodyPr>
          <a:lstStyle/>
          <a:p>
            <a:r>
              <a:rPr lang="ja-JP" altLang="en-US" sz="3600" dirty="0">
                <a:solidFill>
                  <a:srgbClr val="0000FF"/>
                </a:solidFill>
              </a:rPr>
              <a:t>④（虐待の）事実の確認　　</a:t>
            </a:r>
            <a:r>
              <a:rPr lang="ja-JP" altLang="en-US" sz="2400" dirty="0">
                <a:solidFill>
                  <a:srgbClr val="0000FF"/>
                </a:solidFill>
              </a:rPr>
              <a:t>その１</a:t>
            </a:r>
          </a:p>
        </p:txBody>
      </p:sp>
      <p:sp>
        <p:nvSpPr>
          <p:cNvPr id="3" name="コンテンツ プレースホルダー 2"/>
          <p:cNvSpPr>
            <a:spLocks noGrp="1"/>
          </p:cNvSpPr>
          <p:nvPr>
            <p:ph idx="1"/>
          </p:nvPr>
        </p:nvSpPr>
        <p:spPr>
          <a:xfrm>
            <a:off x="822961" y="1844824"/>
            <a:ext cx="7543801" cy="4023360"/>
          </a:xfrm>
        </p:spPr>
        <p:txBody>
          <a:bodyPr>
            <a:noAutofit/>
          </a:bodyPr>
          <a:lstStyle/>
          <a:p>
            <a:r>
              <a:rPr lang="ja-JP" altLang="en-US" sz="2400" dirty="0"/>
              <a:t>④－１）どのような事実が、どのように起こっているのかを</a:t>
            </a:r>
            <a:endParaRPr lang="en-US" altLang="ja-JP" sz="2400" dirty="0"/>
          </a:p>
          <a:p>
            <a:r>
              <a:rPr lang="ja-JP" altLang="en-US" sz="2400" dirty="0"/>
              <a:t>               確認する</a:t>
            </a:r>
            <a:endParaRPr lang="en-US" altLang="ja-JP" sz="2400" dirty="0"/>
          </a:p>
          <a:p>
            <a:pPr marL="723900" indent="-190500">
              <a:buFont typeface="Wingdings" panose="05000000000000000000" pitchFamily="2" charset="2"/>
              <a:buChar char="l"/>
            </a:pPr>
            <a:r>
              <a:rPr lang="ja-JP" altLang="en-US" sz="2400" dirty="0"/>
              <a:t>高齢者本人の心身の状況から、何が起きていると考えられるのか？</a:t>
            </a:r>
            <a:endParaRPr lang="en-US" altLang="ja-JP" sz="2400" dirty="0"/>
          </a:p>
          <a:p>
            <a:pPr marL="723900" indent="-190500">
              <a:buFont typeface="Wingdings" panose="05000000000000000000" pitchFamily="2" charset="2"/>
              <a:buChar char="l"/>
            </a:pPr>
            <a:r>
              <a:rPr lang="ja-JP" altLang="en-US" sz="2400" dirty="0"/>
              <a:t>虐待の種別、習慣性や程度は？</a:t>
            </a:r>
            <a:endParaRPr lang="en-US" altLang="ja-JP" sz="2400" dirty="0"/>
          </a:p>
          <a:p>
            <a:pPr marL="723900" indent="-190500">
              <a:buFont typeface="Wingdings" panose="05000000000000000000" pitchFamily="2" charset="2"/>
              <a:buChar char="l"/>
            </a:pPr>
            <a:r>
              <a:rPr lang="ja-JP" altLang="en-US" sz="2400" dirty="0"/>
              <a:t>発生状況は？　　（⇒次のスライドへ）</a:t>
            </a:r>
            <a:endParaRPr lang="en-US" altLang="ja-JP" sz="2400" dirty="0"/>
          </a:p>
          <a:p>
            <a:pPr marL="723900" indent="-190500">
              <a:buFont typeface="Wingdings" panose="05000000000000000000" pitchFamily="2" charset="2"/>
              <a:buChar char="l"/>
            </a:pPr>
            <a:r>
              <a:rPr lang="ja-JP" altLang="en-US" sz="2400" dirty="0"/>
              <a:t>その裏付けは？</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66</a:t>
            </a:fld>
            <a:endParaRPr lang="ja-JP" altLang="en-US"/>
          </a:p>
        </p:txBody>
      </p:sp>
    </p:spTree>
    <p:extLst>
      <p:ext uri="{BB962C8B-B14F-4D97-AF65-F5344CB8AC3E}">
        <p14:creationId xmlns:p14="http://schemas.microsoft.com/office/powerpoint/2010/main" val="970878762"/>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051915" y="116632"/>
            <a:ext cx="7543800" cy="747494"/>
          </a:xfrm>
        </p:spPr>
        <p:txBody>
          <a:bodyPr>
            <a:normAutofit/>
          </a:bodyPr>
          <a:lstStyle/>
          <a:p>
            <a:r>
              <a:rPr lang="ja-JP" altLang="en-US" sz="3600" dirty="0">
                <a:solidFill>
                  <a:srgbClr val="0000FF"/>
                </a:solidFill>
              </a:rPr>
              <a:t>④（虐待の）事実の確認　　</a:t>
            </a:r>
            <a:r>
              <a:rPr lang="ja-JP" altLang="en-US" sz="2400" dirty="0">
                <a:solidFill>
                  <a:srgbClr val="0000FF"/>
                </a:solidFill>
              </a:rPr>
              <a:t>その２</a:t>
            </a:r>
          </a:p>
        </p:txBody>
      </p:sp>
      <p:sp>
        <p:nvSpPr>
          <p:cNvPr id="3" name="コンテンツ プレースホルダー 2"/>
          <p:cNvSpPr>
            <a:spLocks noGrp="1"/>
          </p:cNvSpPr>
          <p:nvPr>
            <p:ph idx="4294967295"/>
          </p:nvPr>
        </p:nvSpPr>
        <p:spPr>
          <a:xfrm>
            <a:off x="824904" y="1052736"/>
            <a:ext cx="7997825" cy="4823496"/>
          </a:xfrm>
        </p:spPr>
        <p:txBody>
          <a:bodyPr>
            <a:noAutofit/>
          </a:bodyPr>
          <a:lstStyle/>
          <a:p>
            <a:pPr marL="533400" indent="-444500">
              <a:lnSpc>
                <a:spcPts val="1600"/>
              </a:lnSpc>
              <a:buNone/>
            </a:pPr>
            <a:r>
              <a:rPr lang="ja-JP" altLang="en-US" b="1" u="sng" dirty="0">
                <a:solidFill>
                  <a:schemeClr val="tx1"/>
                </a:solidFill>
              </a:rPr>
              <a:t>虐待の発生状況の確認</a:t>
            </a:r>
            <a:endParaRPr lang="en-US" altLang="ja-JP" b="1" u="sng" dirty="0">
              <a:solidFill>
                <a:schemeClr val="tx1"/>
              </a:solidFill>
            </a:endParaRPr>
          </a:p>
          <a:p>
            <a:pPr marL="533400" indent="-444500">
              <a:lnSpc>
                <a:spcPts val="1600"/>
              </a:lnSpc>
              <a:buNone/>
            </a:pPr>
            <a:r>
              <a:rPr lang="ja-JP" altLang="en-US" dirty="0">
                <a:solidFill>
                  <a:schemeClr val="tx1"/>
                </a:solidFill>
              </a:rPr>
              <a:t>　　その後の情報収集や対応を考えるうえで重要な情報となる。</a:t>
            </a:r>
            <a:endParaRPr lang="en-US" altLang="ja-JP" dirty="0">
              <a:solidFill>
                <a:schemeClr val="tx1"/>
              </a:solidFill>
            </a:endParaRPr>
          </a:p>
          <a:p>
            <a:pPr marL="444500" indent="-88900">
              <a:lnSpc>
                <a:spcPts val="1600"/>
              </a:lnSpc>
              <a:buFont typeface="Wingdings" panose="05000000000000000000" pitchFamily="2" charset="2"/>
              <a:buChar char="l"/>
            </a:pPr>
            <a:r>
              <a:rPr lang="ja-JP" altLang="en-US" dirty="0"/>
              <a:t>　</a:t>
            </a:r>
            <a:r>
              <a:rPr lang="ja-JP" altLang="en-US" b="1" dirty="0">
                <a:solidFill>
                  <a:schemeClr val="accent2">
                    <a:lumMod val="75000"/>
                  </a:schemeClr>
                </a:solidFill>
              </a:rPr>
              <a:t>始まった時期</a:t>
            </a:r>
            <a:endParaRPr lang="en-US" altLang="ja-JP" b="1" dirty="0">
              <a:solidFill>
                <a:schemeClr val="accent2">
                  <a:lumMod val="75000"/>
                </a:schemeClr>
              </a:solidFill>
            </a:endParaRPr>
          </a:p>
          <a:p>
            <a:pPr marL="901700" indent="-177800">
              <a:lnSpc>
                <a:spcPct val="100000"/>
              </a:lnSpc>
              <a:spcBef>
                <a:spcPts val="0"/>
              </a:spcBef>
              <a:buFont typeface="Arial" panose="020B0604020202020204" pitchFamily="34" charset="0"/>
              <a:buChar char="•"/>
            </a:pPr>
            <a:r>
              <a:rPr lang="ja-JP" altLang="en-US" dirty="0">
                <a:solidFill>
                  <a:schemeClr val="tx1"/>
                </a:solidFill>
              </a:rPr>
              <a:t>そのころの生活上の変化や出来事等について情報収集すると、虐待の発生要因がつかめることもある</a:t>
            </a:r>
            <a:endParaRPr lang="en-US" altLang="ja-JP" dirty="0">
              <a:solidFill>
                <a:schemeClr val="tx1"/>
              </a:solidFill>
            </a:endParaRPr>
          </a:p>
          <a:p>
            <a:pPr marL="444500" indent="-88900" hangingPunct="0">
              <a:lnSpc>
                <a:spcPts val="1400"/>
              </a:lnSpc>
              <a:buFont typeface="Wingdings" panose="05000000000000000000" pitchFamily="2" charset="2"/>
              <a:buChar char="l"/>
            </a:pPr>
            <a:r>
              <a:rPr lang="ja-JP" altLang="en-US" dirty="0"/>
              <a:t>　</a:t>
            </a:r>
            <a:r>
              <a:rPr lang="ja-JP" altLang="en-US" b="1" dirty="0">
                <a:solidFill>
                  <a:schemeClr val="accent2">
                    <a:lumMod val="75000"/>
                  </a:schemeClr>
                </a:solidFill>
              </a:rPr>
              <a:t>頻度</a:t>
            </a:r>
            <a:endParaRPr lang="en-US" altLang="ja-JP" b="1" dirty="0">
              <a:solidFill>
                <a:schemeClr val="accent2">
                  <a:lumMod val="75000"/>
                </a:schemeClr>
              </a:solidFill>
            </a:endParaRPr>
          </a:p>
          <a:p>
            <a:pPr marL="901700" indent="-177800">
              <a:lnSpc>
                <a:spcPct val="100000"/>
              </a:lnSpc>
              <a:spcBef>
                <a:spcPts val="0"/>
              </a:spcBef>
              <a:buFont typeface="Arial" panose="020B0604020202020204" pitchFamily="34" charset="0"/>
              <a:buChar char="•"/>
            </a:pPr>
            <a:r>
              <a:rPr lang="ja-JP" altLang="en-US" dirty="0">
                <a:solidFill>
                  <a:schemeClr val="tx1"/>
                </a:solidFill>
              </a:rPr>
              <a:t>頻度が増していることが緊急性判断の材料となる</a:t>
            </a:r>
            <a:endParaRPr lang="en-US" altLang="ja-JP" dirty="0">
              <a:solidFill>
                <a:schemeClr val="tx1"/>
              </a:solidFill>
            </a:endParaRPr>
          </a:p>
          <a:p>
            <a:pPr marL="444500" indent="-88900">
              <a:lnSpc>
                <a:spcPts val="1600"/>
              </a:lnSpc>
              <a:buFont typeface="Wingdings" panose="05000000000000000000" pitchFamily="2" charset="2"/>
              <a:buChar char="l"/>
            </a:pPr>
            <a:r>
              <a:rPr lang="ja-JP" altLang="en-US" dirty="0"/>
              <a:t>　</a:t>
            </a:r>
            <a:r>
              <a:rPr lang="ja-JP" altLang="en-US" b="1" dirty="0">
                <a:solidFill>
                  <a:schemeClr val="accent2">
                    <a:lumMod val="75000"/>
                  </a:schemeClr>
                </a:solidFill>
              </a:rPr>
              <a:t>きっかけ</a:t>
            </a:r>
            <a:endParaRPr lang="en-US" altLang="ja-JP" b="1" dirty="0">
              <a:solidFill>
                <a:schemeClr val="accent2">
                  <a:lumMod val="75000"/>
                </a:schemeClr>
              </a:solidFill>
            </a:endParaRPr>
          </a:p>
          <a:p>
            <a:pPr marL="901700" indent="-177800">
              <a:lnSpc>
                <a:spcPts val="1600"/>
              </a:lnSpc>
              <a:buFont typeface="Arial" panose="020B0604020202020204" pitchFamily="34" charset="0"/>
              <a:buChar char="•"/>
            </a:pPr>
            <a:r>
              <a:rPr lang="ja-JP" altLang="en-US" dirty="0">
                <a:solidFill>
                  <a:schemeClr val="tx1"/>
                </a:solidFill>
              </a:rPr>
              <a:t>きっかけに対応することで発生を防止することができる</a:t>
            </a:r>
            <a:endParaRPr lang="en-US" altLang="ja-JP" dirty="0">
              <a:solidFill>
                <a:schemeClr val="tx1"/>
              </a:solidFill>
            </a:endParaRPr>
          </a:p>
          <a:p>
            <a:pPr marL="901700" indent="-177800">
              <a:lnSpc>
                <a:spcPts val="1600"/>
              </a:lnSpc>
              <a:buFont typeface="Arial" panose="020B0604020202020204" pitchFamily="34" charset="0"/>
              <a:buChar char="•"/>
            </a:pPr>
            <a:r>
              <a:rPr lang="ja-JP" altLang="en-US" dirty="0">
                <a:solidFill>
                  <a:schemeClr val="tx1"/>
                </a:solidFill>
              </a:rPr>
              <a:t>排泄の失敗がきっかけとなることが多い　　　</a:t>
            </a:r>
            <a:endParaRPr lang="en-US" altLang="ja-JP" dirty="0">
              <a:solidFill>
                <a:schemeClr val="tx1"/>
              </a:solidFill>
            </a:endParaRPr>
          </a:p>
          <a:p>
            <a:pPr marL="444500" indent="-88900">
              <a:lnSpc>
                <a:spcPts val="1600"/>
              </a:lnSpc>
              <a:buFont typeface="Wingdings" panose="05000000000000000000" pitchFamily="2" charset="2"/>
              <a:buChar char="l"/>
            </a:pPr>
            <a:r>
              <a:rPr lang="ja-JP" altLang="en-US" dirty="0"/>
              <a:t>　</a:t>
            </a:r>
            <a:r>
              <a:rPr lang="ja-JP" altLang="en-US" b="1" dirty="0">
                <a:solidFill>
                  <a:schemeClr val="accent2">
                    <a:lumMod val="75000"/>
                  </a:schemeClr>
                </a:solidFill>
              </a:rPr>
              <a:t>発生しやすい時間帯</a:t>
            </a:r>
            <a:endParaRPr lang="en-US" altLang="ja-JP" b="1" dirty="0">
              <a:solidFill>
                <a:schemeClr val="accent2">
                  <a:lumMod val="75000"/>
                </a:schemeClr>
              </a:solidFill>
            </a:endParaRPr>
          </a:p>
          <a:p>
            <a:pPr marL="901700" indent="-177800">
              <a:lnSpc>
                <a:spcPct val="100000"/>
              </a:lnSpc>
              <a:spcBef>
                <a:spcPts val="0"/>
              </a:spcBef>
              <a:buFont typeface="Arial" panose="020B0604020202020204" pitchFamily="34" charset="0"/>
              <a:buChar char="•"/>
            </a:pPr>
            <a:r>
              <a:rPr lang="ja-JP" altLang="en-US" dirty="0">
                <a:solidFill>
                  <a:schemeClr val="tx1"/>
                </a:solidFill>
              </a:rPr>
              <a:t>発生しやすい時間帯に人目を入れたり、その時間帯の過ごし方を変えることで抑止できる可能性もある</a:t>
            </a:r>
            <a:endParaRPr lang="en-US" altLang="ja-JP" dirty="0">
              <a:solidFill>
                <a:schemeClr val="tx1"/>
              </a:solidFill>
            </a:endParaRPr>
          </a:p>
          <a:p>
            <a:pPr marL="817562" indent="-457200" defTabSz="360363">
              <a:lnSpc>
                <a:spcPct val="100000"/>
              </a:lnSpc>
              <a:spcBef>
                <a:spcPts val="0"/>
              </a:spcBef>
              <a:buFont typeface="Wingdings" panose="05000000000000000000" pitchFamily="2" charset="2"/>
              <a:buChar char="l"/>
            </a:pPr>
            <a:r>
              <a:rPr lang="ja-JP" altLang="en-US" b="1" dirty="0">
                <a:solidFill>
                  <a:schemeClr val="accent2">
                    <a:lumMod val="75000"/>
                  </a:schemeClr>
                </a:solidFill>
              </a:rPr>
              <a:t>繰り返されていること</a:t>
            </a:r>
            <a:endParaRPr lang="en-US" altLang="ja-JP" b="1" dirty="0">
              <a:solidFill>
                <a:schemeClr val="accent2">
                  <a:lumMod val="75000"/>
                </a:schemeClr>
              </a:solidFill>
            </a:endParaRPr>
          </a:p>
          <a:p>
            <a:pPr marL="804863" indent="-85725" defTabSz="401638">
              <a:lnSpc>
                <a:spcPct val="100000"/>
              </a:lnSpc>
              <a:spcBef>
                <a:spcPts val="0"/>
              </a:spcBef>
              <a:buFont typeface="Arial" panose="020B0604020202020204" pitchFamily="34" charset="0"/>
              <a:buChar char="•"/>
            </a:pPr>
            <a:r>
              <a:rPr lang="ja-JP" altLang="en-US" dirty="0"/>
              <a:t> </a:t>
            </a:r>
            <a:r>
              <a:rPr lang="ja-JP" altLang="en-US" dirty="0">
                <a:solidFill>
                  <a:schemeClr val="tx1"/>
                </a:solidFill>
              </a:rPr>
              <a:t>緊急性・習慣性を把握することにつながる</a:t>
            </a:r>
            <a:endParaRPr lang="en-US" altLang="ja-JP" dirty="0">
              <a:solidFill>
                <a:schemeClr val="tx1"/>
              </a:solidFill>
            </a:endParaRPr>
          </a:p>
        </p:txBody>
      </p:sp>
      <p:cxnSp>
        <p:nvCxnSpPr>
          <p:cNvPr id="6" name="直線コネクタ 5"/>
          <p:cNvCxnSpPr/>
          <p:nvPr/>
        </p:nvCxnSpPr>
        <p:spPr>
          <a:xfrm>
            <a:off x="1051915" y="908720"/>
            <a:ext cx="7416824" cy="0"/>
          </a:xfrm>
          <a:prstGeom prst="line">
            <a:avLst/>
          </a:prstGeom>
        </p:spPr>
        <p:style>
          <a:lnRef idx="1">
            <a:schemeClr val="dk1"/>
          </a:lnRef>
          <a:fillRef idx="0">
            <a:schemeClr val="dk1"/>
          </a:fillRef>
          <a:effectRef idx="0">
            <a:schemeClr val="dk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D6DA143D-0F19-473E-8E7F-3A366AF80F16}" type="slidenum">
              <a:rPr lang="ja-JP" altLang="en-US" smtClean="0"/>
              <a:pPr>
                <a:defRPr/>
              </a:pPr>
              <a:t>67</a:t>
            </a:fld>
            <a:endParaRPr lang="ja-JP" altLang="en-US"/>
          </a:p>
        </p:txBody>
      </p:sp>
    </p:spTree>
    <p:extLst>
      <p:ext uri="{BB962C8B-B14F-4D97-AF65-F5344CB8AC3E}">
        <p14:creationId xmlns:p14="http://schemas.microsoft.com/office/powerpoint/2010/main" val="3318011742"/>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99592" y="1556347"/>
            <a:ext cx="7829550" cy="4752975"/>
          </a:xfrm>
        </p:spPr>
        <p:txBody>
          <a:bodyPr>
            <a:normAutofit fontScale="92500" lnSpcReduction="10000"/>
          </a:bodyPr>
          <a:lstStyle/>
          <a:p>
            <a:pPr>
              <a:lnSpc>
                <a:spcPct val="100000"/>
              </a:lnSpc>
              <a:spcBef>
                <a:spcPts val="600"/>
              </a:spcBef>
            </a:pPr>
            <a:r>
              <a:rPr lang="ja-JP" altLang="en-US" sz="2400" dirty="0">
                <a:solidFill>
                  <a:schemeClr val="tx1"/>
                </a:solidFill>
              </a:rPr>
              <a:t>④－２）本人や養護者の「事実」についての訴えと</a:t>
            </a:r>
            <a:endParaRPr lang="en-US" altLang="ja-JP" sz="2400" dirty="0">
              <a:solidFill>
                <a:schemeClr val="tx1"/>
              </a:solidFill>
            </a:endParaRPr>
          </a:p>
          <a:p>
            <a:pPr>
              <a:lnSpc>
                <a:spcPct val="100000"/>
              </a:lnSpc>
              <a:spcBef>
                <a:spcPts val="600"/>
              </a:spcBef>
            </a:pPr>
            <a:r>
              <a:rPr lang="ja-JP" altLang="en-US" sz="2400" dirty="0">
                <a:solidFill>
                  <a:schemeClr val="tx1"/>
                </a:solidFill>
              </a:rPr>
              <a:t>　　　　今後の生活への意向を確認する</a:t>
            </a:r>
            <a:endParaRPr lang="en-US" altLang="ja-JP" dirty="0">
              <a:solidFill>
                <a:schemeClr val="tx1"/>
              </a:solidFill>
            </a:endParaRPr>
          </a:p>
          <a:p>
            <a:pPr marL="90488" indent="0">
              <a:lnSpc>
                <a:spcPct val="100000"/>
              </a:lnSpc>
              <a:spcBef>
                <a:spcPts val="600"/>
              </a:spcBef>
              <a:buFont typeface="Wingdings" panose="05000000000000000000" pitchFamily="2" charset="2"/>
              <a:buChar char="l"/>
            </a:pPr>
            <a:r>
              <a:rPr kumimoji="1" lang="ja-JP" altLang="en-US" dirty="0">
                <a:solidFill>
                  <a:schemeClr val="tx1"/>
                </a:solidFill>
              </a:rPr>
              <a:t>「主観的にとらえている事実」（現状認識）と「意思・意向」（今後どのようにしたいか）についての確認</a:t>
            </a:r>
            <a:endParaRPr kumimoji="1" lang="en-US" altLang="ja-JP" dirty="0">
              <a:solidFill>
                <a:schemeClr val="tx1"/>
              </a:solidFill>
            </a:endParaRPr>
          </a:p>
          <a:p>
            <a:pPr marL="0" indent="0">
              <a:lnSpc>
                <a:spcPct val="100000"/>
              </a:lnSpc>
              <a:spcBef>
                <a:spcPts val="600"/>
              </a:spcBef>
              <a:buNone/>
            </a:pPr>
            <a:r>
              <a:rPr lang="ja-JP" altLang="en-US" dirty="0">
                <a:solidFill>
                  <a:schemeClr val="tx1"/>
                </a:solidFill>
              </a:rPr>
              <a:t>　①本人は虐待の事実をどうとらえているか？</a:t>
            </a:r>
            <a:endParaRPr lang="en-US" altLang="ja-JP" dirty="0">
              <a:solidFill>
                <a:schemeClr val="tx1"/>
              </a:solidFill>
            </a:endParaRPr>
          </a:p>
          <a:p>
            <a:pPr marL="0" indent="0">
              <a:lnSpc>
                <a:spcPct val="100000"/>
              </a:lnSpc>
              <a:spcBef>
                <a:spcPts val="600"/>
              </a:spcBef>
              <a:buNone/>
            </a:pPr>
            <a:r>
              <a:rPr kumimoji="1" lang="ja-JP" altLang="en-US" dirty="0">
                <a:solidFill>
                  <a:schemeClr val="tx1"/>
                </a:solidFill>
              </a:rPr>
              <a:t>　　本人はどのように生活をしたいと望んでいるのか？</a:t>
            </a:r>
            <a:endParaRPr kumimoji="1" lang="en-US" altLang="ja-JP" dirty="0">
              <a:solidFill>
                <a:schemeClr val="tx1"/>
              </a:solidFill>
            </a:endParaRPr>
          </a:p>
          <a:p>
            <a:pPr marL="0" indent="0">
              <a:lnSpc>
                <a:spcPct val="100000"/>
              </a:lnSpc>
              <a:spcBef>
                <a:spcPts val="600"/>
              </a:spcBef>
              <a:buNone/>
            </a:pPr>
            <a:r>
              <a:rPr lang="ja-JP" altLang="en-US" dirty="0">
                <a:solidFill>
                  <a:schemeClr val="tx1"/>
                </a:solidFill>
              </a:rPr>
              <a:t>　②養護者は虐待の事実（虐待という認識はないことが多い、現在の状況）を　</a:t>
            </a:r>
            <a:endParaRPr lang="en-US" altLang="ja-JP" dirty="0">
              <a:solidFill>
                <a:schemeClr val="tx1"/>
              </a:solidFill>
            </a:endParaRPr>
          </a:p>
          <a:p>
            <a:pPr marL="0" indent="0">
              <a:lnSpc>
                <a:spcPct val="100000"/>
              </a:lnSpc>
              <a:spcBef>
                <a:spcPts val="600"/>
              </a:spcBef>
              <a:buNone/>
            </a:pPr>
            <a:r>
              <a:rPr lang="ja-JP" altLang="en-US" dirty="0">
                <a:solidFill>
                  <a:schemeClr val="tx1"/>
                </a:solidFill>
              </a:rPr>
              <a:t>　　どうとらえているのか？</a:t>
            </a:r>
            <a:endParaRPr lang="en-US" altLang="ja-JP" dirty="0">
              <a:solidFill>
                <a:schemeClr val="tx1"/>
              </a:solidFill>
            </a:endParaRPr>
          </a:p>
          <a:p>
            <a:pPr marL="0" indent="0">
              <a:lnSpc>
                <a:spcPct val="100000"/>
              </a:lnSpc>
              <a:spcBef>
                <a:spcPts val="600"/>
              </a:spcBef>
              <a:buNone/>
            </a:pPr>
            <a:r>
              <a:rPr kumimoji="1" lang="ja-JP" altLang="en-US" dirty="0">
                <a:solidFill>
                  <a:schemeClr val="tx1"/>
                </a:solidFill>
              </a:rPr>
              <a:t>　　養護者はどのように生活したいと望んでいるのか？</a:t>
            </a:r>
            <a:endParaRPr kumimoji="1" lang="en-US" altLang="ja-JP" dirty="0">
              <a:solidFill>
                <a:schemeClr val="tx1"/>
              </a:solidFill>
            </a:endParaRPr>
          </a:p>
          <a:p>
            <a:pPr marL="0" indent="0">
              <a:lnSpc>
                <a:spcPct val="100000"/>
              </a:lnSpc>
              <a:spcBef>
                <a:spcPts val="600"/>
              </a:spcBef>
              <a:buNone/>
            </a:pPr>
            <a:r>
              <a:rPr lang="ja-JP" altLang="en-US" b="1" dirty="0">
                <a:solidFill>
                  <a:srgbClr val="FF0000"/>
                </a:solidFill>
              </a:rPr>
              <a:t>≪注意！！≫</a:t>
            </a:r>
            <a:endParaRPr lang="en-US" altLang="ja-JP" b="1" dirty="0">
              <a:solidFill>
                <a:srgbClr val="FF0000"/>
              </a:solidFill>
            </a:endParaRPr>
          </a:p>
          <a:p>
            <a:pPr marL="0" indent="0">
              <a:lnSpc>
                <a:spcPct val="100000"/>
              </a:lnSpc>
              <a:spcBef>
                <a:spcPts val="600"/>
              </a:spcBef>
              <a:buNone/>
            </a:pPr>
            <a:r>
              <a:rPr lang="ja-JP" altLang="en-US" dirty="0"/>
              <a:t>　・</a:t>
            </a:r>
            <a:r>
              <a:rPr lang="ja-JP" altLang="en-US" sz="1800" dirty="0">
                <a:solidFill>
                  <a:schemeClr val="tx1"/>
                </a:solidFill>
              </a:rPr>
              <a:t>本人や養護者の「虐待への自覚」や「意思」は、虐待の事実があるか無いかの</a:t>
            </a:r>
            <a:endParaRPr lang="en-US" altLang="ja-JP" sz="1800" dirty="0">
              <a:solidFill>
                <a:schemeClr val="tx1"/>
              </a:solidFill>
            </a:endParaRPr>
          </a:p>
          <a:p>
            <a:pPr marL="0" indent="0">
              <a:lnSpc>
                <a:spcPct val="100000"/>
              </a:lnSpc>
              <a:spcBef>
                <a:spcPts val="600"/>
              </a:spcBef>
              <a:buNone/>
            </a:pPr>
            <a:r>
              <a:rPr lang="ja-JP" altLang="en-US" sz="1800" dirty="0">
                <a:solidFill>
                  <a:schemeClr val="tx1"/>
                </a:solidFill>
              </a:rPr>
              <a:t>　　判断に関係しない。</a:t>
            </a:r>
            <a:endParaRPr lang="en-US" altLang="ja-JP" sz="1800" dirty="0">
              <a:solidFill>
                <a:schemeClr val="tx1"/>
              </a:solidFill>
            </a:endParaRPr>
          </a:p>
          <a:p>
            <a:pPr marL="0" indent="0">
              <a:lnSpc>
                <a:spcPct val="100000"/>
              </a:lnSpc>
              <a:spcBef>
                <a:spcPts val="600"/>
              </a:spcBef>
              <a:buNone/>
            </a:pPr>
            <a:r>
              <a:rPr lang="ja-JP" altLang="en-US" sz="1800" dirty="0">
                <a:solidFill>
                  <a:schemeClr val="tx1"/>
                </a:solidFill>
              </a:rPr>
              <a:t>　・本人や養護者の「意思のゆらぎ」を理解する</a:t>
            </a:r>
          </a:p>
        </p:txBody>
      </p:sp>
      <p:sp>
        <p:nvSpPr>
          <p:cNvPr id="6" name="タイトル 1"/>
          <p:cNvSpPr>
            <a:spLocks noGrp="1"/>
          </p:cNvSpPr>
          <p:nvPr>
            <p:ph type="title" idx="4294967295"/>
          </p:nvPr>
        </p:nvSpPr>
        <p:spPr>
          <a:xfrm>
            <a:off x="899592" y="260650"/>
            <a:ext cx="7416824" cy="963347"/>
          </a:xfrm>
        </p:spPr>
        <p:txBody>
          <a:bodyPr>
            <a:normAutofit/>
          </a:bodyPr>
          <a:lstStyle/>
          <a:p>
            <a:r>
              <a:rPr lang="ja-JP" altLang="en-US" sz="3600" dirty="0">
                <a:solidFill>
                  <a:srgbClr val="0000FF"/>
                </a:solidFill>
              </a:rPr>
              <a:t>④（虐待の）事実の確認　　</a:t>
            </a:r>
            <a:r>
              <a:rPr lang="ja-JP" altLang="en-US" sz="2400" dirty="0">
                <a:solidFill>
                  <a:srgbClr val="0000FF"/>
                </a:solidFill>
              </a:rPr>
              <a:t>その３</a:t>
            </a:r>
          </a:p>
        </p:txBody>
      </p:sp>
      <p:cxnSp>
        <p:nvCxnSpPr>
          <p:cNvPr id="7" name="直線コネクタ 6"/>
          <p:cNvCxnSpPr/>
          <p:nvPr/>
        </p:nvCxnSpPr>
        <p:spPr>
          <a:xfrm>
            <a:off x="899592" y="1196752"/>
            <a:ext cx="7416824"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68</a:t>
            </a:fld>
            <a:endParaRPr lang="ja-JP" altLang="en-US"/>
          </a:p>
        </p:txBody>
      </p:sp>
    </p:spTree>
    <p:extLst>
      <p:ext uri="{BB962C8B-B14F-4D97-AF65-F5344CB8AC3E}">
        <p14:creationId xmlns:p14="http://schemas.microsoft.com/office/powerpoint/2010/main" val="204277260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5299" y="1845734"/>
            <a:ext cx="7829151" cy="4751618"/>
          </a:xfrm>
        </p:spPr>
        <p:txBody>
          <a:bodyPr>
            <a:normAutofit/>
          </a:bodyPr>
          <a:lstStyle/>
          <a:p>
            <a:pPr>
              <a:lnSpc>
                <a:spcPct val="100000"/>
              </a:lnSpc>
              <a:spcBef>
                <a:spcPts val="600"/>
              </a:spcBef>
            </a:pPr>
            <a:r>
              <a:rPr lang="ja-JP" altLang="en-US" sz="2400" dirty="0"/>
              <a:t>訪問時にその場で行う可能性のある対応　</a:t>
            </a:r>
            <a:r>
              <a:rPr lang="en-US" altLang="ja-JP" sz="2400" dirty="0"/>
              <a:t>Ⅰ</a:t>
            </a:r>
          </a:p>
          <a:p>
            <a:pPr>
              <a:lnSpc>
                <a:spcPct val="100000"/>
              </a:lnSpc>
              <a:spcBef>
                <a:spcPts val="600"/>
              </a:spcBef>
              <a:buFont typeface="Wingdings" panose="05000000000000000000" pitchFamily="2" charset="2"/>
              <a:buChar char="l"/>
            </a:pPr>
            <a:r>
              <a:rPr lang="ja-JP" altLang="en-US" sz="2400" dirty="0"/>
              <a:t>緊急受診支援</a:t>
            </a:r>
            <a:endParaRPr lang="en-US" altLang="ja-JP" sz="2400" dirty="0"/>
          </a:p>
          <a:p>
            <a:pPr marL="622300" indent="-180975">
              <a:lnSpc>
                <a:spcPct val="100000"/>
              </a:lnSpc>
              <a:spcBef>
                <a:spcPts val="600"/>
              </a:spcBef>
              <a:buFont typeface="Arial" panose="020B0604020202020204" pitchFamily="34" charset="0"/>
              <a:buChar char="•"/>
            </a:pPr>
            <a:r>
              <a:rPr lang="ja-JP" altLang="en-US" sz="2400" dirty="0"/>
              <a:t>健康保険証や費用等の問題</a:t>
            </a:r>
            <a:endParaRPr lang="en-US" altLang="ja-JP" sz="2400" dirty="0"/>
          </a:p>
          <a:p>
            <a:pPr>
              <a:lnSpc>
                <a:spcPct val="100000"/>
              </a:lnSpc>
              <a:spcBef>
                <a:spcPts val="600"/>
              </a:spcBef>
              <a:buFont typeface="Wingdings" panose="05000000000000000000" pitchFamily="2" charset="2"/>
              <a:buChar char="l"/>
            </a:pPr>
            <a:r>
              <a:rPr lang="ja-JP" altLang="en-US" sz="2400" dirty="0"/>
              <a:t>本人からの「家を出たい」「泊まれるところを探して欲しい」などの保護の訴えへの対応</a:t>
            </a:r>
            <a:endParaRPr lang="en-US" altLang="ja-JP" sz="2400" dirty="0"/>
          </a:p>
          <a:p>
            <a:pPr>
              <a:lnSpc>
                <a:spcPct val="100000"/>
              </a:lnSpc>
              <a:spcBef>
                <a:spcPts val="600"/>
              </a:spcBef>
              <a:buFont typeface="Wingdings" panose="05000000000000000000" pitchFamily="2" charset="2"/>
              <a:buChar char="l"/>
            </a:pPr>
            <a:r>
              <a:rPr lang="ja-JP" altLang="en-US" sz="2400" dirty="0"/>
              <a:t>養護者からの「殺してしまうかもしれない」等の切羽詰まった訴えへの対応</a:t>
            </a:r>
            <a:endParaRPr lang="en-US" altLang="ja-JP" sz="2400" dirty="0"/>
          </a:p>
          <a:p>
            <a:pPr marL="622300" indent="-177800">
              <a:lnSpc>
                <a:spcPct val="100000"/>
              </a:lnSpc>
              <a:spcBef>
                <a:spcPts val="600"/>
              </a:spcBef>
              <a:buFont typeface="Arial" panose="020B0604020202020204" pitchFamily="34" charset="0"/>
              <a:buChar char="•"/>
            </a:pPr>
            <a:r>
              <a:rPr lang="ja-JP" altLang="en-US" sz="2400" dirty="0"/>
              <a:t>緊急一時ショートステイの利用で対応する場合が多い</a:t>
            </a:r>
            <a:endParaRPr lang="en-US" altLang="ja-JP" sz="2400" dirty="0"/>
          </a:p>
          <a:p>
            <a:pPr marL="622300" indent="-177800">
              <a:lnSpc>
                <a:spcPct val="100000"/>
              </a:lnSpc>
              <a:spcBef>
                <a:spcPts val="600"/>
              </a:spcBef>
              <a:buFont typeface="Arial" panose="020B0604020202020204" pitchFamily="34" charset="0"/>
              <a:buChar char="•"/>
            </a:pPr>
            <a:r>
              <a:rPr lang="ja-JP" altLang="en-US" sz="2400" dirty="0"/>
              <a:t>虐待対応では、費用を行政が負担できるようにしているところがある</a:t>
            </a:r>
          </a:p>
        </p:txBody>
      </p:sp>
      <p:sp>
        <p:nvSpPr>
          <p:cNvPr id="6" name="タイトル 1"/>
          <p:cNvSpPr>
            <a:spLocks noGrp="1"/>
          </p:cNvSpPr>
          <p:nvPr>
            <p:ph type="title"/>
          </p:nvPr>
        </p:nvSpPr>
        <p:spPr>
          <a:xfrm>
            <a:off x="513831" y="271391"/>
            <a:ext cx="8640763" cy="1449387"/>
          </a:xfrm>
        </p:spPr>
        <p:txBody>
          <a:bodyPr>
            <a:normAutofit/>
          </a:bodyPr>
          <a:lstStyle/>
          <a:p>
            <a:r>
              <a:rPr lang="ja-JP" altLang="en-US" sz="3600" dirty="0">
                <a:solidFill>
                  <a:srgbClr val="0000FF"/>
                </a:solidFill>
              </a:rPr>
              <a:t>⑤悪化リスクを回避するための対応　</a:t>
            </a:r>
            <a:r>
              <a:rPr lang="ja-JP" altLang="en-US" sz="2000" dirty="0">
                <a:solidFill>
                  <a:srgbClr val="0000FF"/>
                </a:solidFill>
              </a:rPr>
              <a:t>その１</a:t>
            </a:r>
          </a:p>
        </p:txBody>
      </p:sp>
      <p:sp>
        <p:nvSpPr>
          <p:cNvPr id="2" name="スライド番号プレースホルダー 1"/>
          <p:cNvSpPr>
            <a:spLocks noGrp="1"/>
          </p:cNvSpPr>
          <p:nvPr>
            <p:ph type="sldNum" sz="quarter" idx="12"/>
          </p:nvPr>
        </p:nvSpPr>
        <p:spPr/>
        <p:txBody>
          <a:bodyPr/>
          <a:lstStyle/>
          <a:p>
            <a:pPr>
              <a:defRPr/>
            </a:pPr>
            <a:fld id="{E3AD79E1-2AF9-433D-972E-3C7B19E3D5DC}" type="slidenum">
              <a:rPr lang="ja-JP" altLang="en-US" smtClean="0"/>
              <a:pPr>
                <a:defRPr/>
              </a:pPr>
              <a:t>69</a:t>
            </a:fld>
            <a:endParaRPr lang="ja-JP" altLang="en-US"/>
          </a:p>
        </p:txBody>
      </p:sp>
    </p:spTree>
    <p:extLst>
      <p:ext uri="{BB962C8B-B14F-4D97-AF65-F5344CB8AC3E}">
        <p14:creationId xmlns:p14="http://schemas.microsoft.com/office/powerpoint/2010/main" val="29745748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542772" y="404664"/>
            <a:ext cx="7543800" cy="432048"/>
          </a:xfrm>
        </p:spPr>
        <p:txBody>
          <a:bodyPr>
            <a:noAutofit/>
          </a:bodyPr>
          <a:lstStyle/>
          <a:p>
            <a:pPr algn="ctr"/>
            <a:r>
              <a:rPr lang="ja-JP" altLang="en-US" sz="2800" dirty="0"/>
              <a:t>演習のワークシートについて</a:t>
            </a:r>
          </a:p>
        </p:txBody>
      </p:sp>
      <p:sp>
        <p:nvSpPr>
          <p:cNvPr id="4" name="コンテンツ プレースホルダー 3"/>
          <p:cNvSpPr>
            <a:spLocks noGrp="1"/>
          </p:cNvSpPr>
          <p:nvPr>
            <p:ph idx="4294967295"/>
          </p:nvPr>
        </p:nvSpPr>
        <p:spPr>
          <a:xfrm>
            <a:off x="510498" y="1196752"/>
            <a:ext cx="8347752" cy="3370218"/>
          </a:xfrm>
        </p:spPr>
        <p:txBody>
          <a:bodyPr>
            <a:noAutofit/>
          </a:bodyPr>
          <a:lstStyle/>
          <a:p>
            <a:pPr>
              <a:lnSpc>
                <a:spcPct val="100000"/>
              </a:lnSpc>
              <a:buFont typeface="Wingdings" panose="05000000000000000000" pitchFamily="2" charset="2"/>
              <a:buChar char="l"/>
            </a:pPr>
            <a:r>
              <a:rPr lang="ja-JP" altLang="en-US" sz="2400" dirty="0"/>
              <a:t>虐待対応をしていく</a:t>
            </a:r>
            <a:r>
              <a:rPr lang="ja-JP" altLang="en-US" sz="2400" b="1" dirty="0">
                <a:solidFill>
                  <a:srgbClr val="0000FF"/>
                </a:solidFill>
              </a:rPr>
              <a:t>段階（プロセス）を理解するため</a:t>
            </a:r>
            <a:r>
              <a:rPr lang="ja-JP" altLang="en-US" sz="2400" dirty="0"/>
              <a:t>の「</a:t>
            </a:r>
            <a:r>
              <a:rPr lang="ja-JP" altLang="en-US" sz="2400" u="sng" dirty="0"/>
              <a:t>演習用</a:t>
            </a:r>
            <a:endParaRPr lang="en-US" altLang="ja-JP" sz="2400" u="sng" dirty="0"/>
          </a:p>
          <a:p>
            <a:pPr marL="0" indent="0">
              <a:lnSpc>
                <a:spcPct val="100000"/>
              </a:lnSpc>
              <a:buNone/>
            </a:pPr>
            <a:r>
              <a:rPr lang="ja-JP" altLang="en-US" sz="2400" u="sng" dirty="0"/>
              <a:t>　シート</a:t>
            </a:r>
            <a:r>
              <a:rPr lang="ja-JP" altLang="en-US" sz="2400" dirty="0"/>
              <a:t>」です。</a:t>
            </a:r>
            <a:endParaRPr lang="en-US" altLang="ja-JP" sz="2400" dirty="0"/>
          </a:p>
          <a:p>
            <a:pPr marL="0" indent="0">
              <a:lnSpc>
                <a:spcPct val="100000"/>
              </a:lnSpc>
              <a:buNone/>
            </a:pPr>
            <a:r>
              <a:rPr lang="ja-JP" altLang="en-US" sz="2400" dirty="0"/>
              <a:t>　見やすいこと、演習で使用しやすいことを最優先しました。</a:t>
            </a:r>
            <a:endParaRPr lang="en-US" altLang="ja-JP" sz="2400" dirty="0"/>
          </a:p>
          <a:p>
            <a:pPr>
              <a:lnSpc>
                <a:spcPct val="100000"/>
              </a:lnSpc>
              <a:buFont typeface="Wingdings" panose="05000000000000000000" pitchFamily="2" charset="2"/>
              <a:buChar char="l"/>
            </a:pPr>
            <a:r>
              <a:rPr lang="ja-JP" altLang="en-US" sz="2400" dirty="0"/>
              <a:t>記録用の帳票としては重要な情報を記入する欄がありません。</a:t>
            </a:r>
            <a:endParaRPr lang="en-US" altLang="ja-JP" sz="2400" dirty="0"/>
          </a:p>
          <a:p>
            <a:pPr marL="809625" lvl="1" indent="-184150">
              <a:lnSpc>
                <a:spcPct val="100000"/>
              </a:lnSpc>
              <a:buFont typeface="Wingdings" panose="05000000000000000000" pitchFamily="2" charset="2"/>
              <a:buChar char="l"/>
            </a:pPr>
            <a:r>
              <a:rPr lang="ja-JP" altLang="en-US" sz="2400" dirty="0"/>
              <a:t>本人の氏名、確認（記録）日時、確認（記録）した職員名</a:t>
            </a:r>
            <a:endParaRPr lang="en-US" altLang="ja-JP" sz="2400" dirty="0"/>
          </a:p>
          <a:p>
            <a:pPr marL="809625" lvl="1" indent="-184150">
              <a:lnSpc>
                <a:spcPct val="100000"/>
              </a:lnSpc>
              <a:buFont typeface="Wingdings" panose="05000000000000000000" pitchFamily="2" charset="2"/>
              <a:buChar char="l"/>
            </a:pPr>
            <a:r>
              <a:rPr lang="ja-JP" altLang="en-US" sz="2400" dirty="0"/>
              <a:t>その他の欄やフリーハンドで記入する欄</a:t>
            </a:r>
            <a:endParaRPr lang="en-US" altLang="ja-JP" sz="2400" dirty="0"/>
          </a:p>
          <a:p>
            <a:pPr marL="201168" lvl="1" indent="0">
              <a:lnSpc>
                <a:spcPct val="100000"/>
              </a:lnSpc>
              <a:buNone/>
            </a:pPr>
            <a:r>
              <a:rPr lang="ja-JP" altLang="en-US" sz="2400" dirty="0"/>
              <a:t>　　　　　　　　　⇒実際は、書きたくなることがいっぱいあります。</a:t>
            </a:r>
            <a:endParaRPr lang="en-US" altLang="ja-JP" sz="2400" dirty="0"/>
          </a:p>
          <a:p>
            <a:pPr marL="201168" lvl="1" indent="0">
              <a:lnSpc>
                <a:spcPct val="100000"/>
              </a:lnSpc>
              <a:buNone/>
            </a:pPr>
            <a:endParaRPr lang="en-US" altLang="ja-JP" sz="2400" dirty="0"/>
          </a:p>
          <a:p>
            <a:pPr marL="201168" lvl="1" indent="0">
              <a:lnSpc>
                <a:spcPct val="100000"/>
              </a:lnSpc>
              <a:buNone/>
            </a:pPr>
            <a:r>
              <a:rPr lang="en-US" altLang="ja-JP" sz="2400" dirty="0"/>
              <a:t>※</a:t>
            </a:r>
            <a:r>
              <a:rPr lang="ja-JP" altLang="en-US" sz="2400" dirty="0"/>
              <a:t>記録用の帳票として使用する場合は、これらの情報を記入する欄を足してください。</a:t>
            </a:r>
            <a:endParaRPr lang="en-US" altLang="ja-JP" sz="2400" dirty="0"/>
          </a:p>
          <a:p>
            <a:pPr marL="201168" lvl="1" indent="0">
              <a:lnSpc>
                <a:spcPct val="100000"/>
              </a:lnSpc>
              <a:buNone/>
            </a:pPr>
            <a:endParaRPr lang="en-US" altLang="ja-JP" sz="2400" dirty="0"/>
          </a:p>
          <a:p>
            <a:pPr marL="201168" lvl="1" indent="0">
              <a:buNone/>
            </a:pPr>
            <a:endParaRPr lang="ja-JP" altLang="en-US" sz="2400" dirty="0"/>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7</a:t>
            </a:fld>
            <a:endParaRPr lang="ja-JP" altLang="en-US"/>
          </a:p>
        </p:txBody>
      </p:sp>
    </p:spTree>
    <p:extLst>
      <p:ext uri="{BB962C8B-B14F-4D97-AF65-F5344CB8AC3E}">
        <p14:creationId xmlns:p14="http://schemas.microsoft.com/office/powerpoint/2010/main" val="100765794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3AD79E1-2AF9-433D-972E-3C7B19E3D5DC}" type="slidenum">
              <a:rPr lang="ja-JP" altLang="en-US" smtClean="0"/>
              <a:pPr>
                <a:defRPr/>
              </a:pPr>
              <a:t>70</a:t>
            </a:fld>
            <a:endParaRPr lang="ja-JP" altLang="en-US"/>
          </a:p>
        </p:txBody>
      </p:sp>
      <p:sp>
        <p:nvSpPr>
          <p:cNvPr id="6" name="タイトル 1"/>
          <p:cNvSpPr>
            <a:spLocks noGrp="1"/>
          </p:cNvSpPr>
          <p:nvPr>
            <p:ph type="title" idx="4294967295"/>
          </p:nvPr>
        </p:nvSpPr>
        <p:spPr>
          <a:xfrm>
            <a:off x="251619" y="135779"/>
            <a:ext cx="8640762" cy="648047"/>
          </a:xfrm>
        </p:spPr>
        <p:txBody>
          <a:bodyPr>
            <a:normAutofit/>
          </a:bodyPr>
          <a:lstStyle/>
          <a:p>
            <a:r>
              <a:rPr lang="ja-JP" altLang="en-US" sz="3600" dirty="0">
                <a:solidFill>
                  <a:srgbClr val="0000FF"/>
                </a:solidFill>
              </a:rPr>
              <a:t>⑤悪化リスクを回避するための対応　</a:t>
            </a:r>
            <a:r>
              <a:rPr lang="ja-JP" altLang="en-US" sz="2000" dirty="0">
                <a:solidFill>
                  <a:srgbClr val="0000FF"/>
                </a:solidFill>
              </a:rPr>
              <a:t>その２</a:t>
            </a:r>
          </a:p>
        </p:txBody>
      </p:sp>
      <p:sp>
        <p:nvSpPr>
          <p:cNvPr id="3" name="コンテンツ プレースホルダー 2"/>
          <p:cNvSpPr>
            <a:spLocks noGrp="1"/>
          </p:cNvSpPr>
          <p:nvPr>
            <p:ph idx="4294967295"/>
          </p:nvPr>
        </p:nvSpPr>
        <p:spPr>
          <a:xfrm>
            <a:off x="657225" y="883656"/>
            <a:ext cx="7829550" cy="5544616"/>
          </a:xfrm>
        </p:spPr>
        <p:txBody>
          <a:bodyPr>
            <a:normAutofit lnSpcReduction="10000"/>
          </a:bodyPr>
          <a:lstStyle/>
          <a:p>
            <a:pPr>
              <a:lnSpc>
                <a:spcPct val="100000"/>
              </a:lnSpc>
              <a:spcBef>
                <a:spcPts val="600"/>
              </a:spcBef>
            </a:pPr>
            <a:r>
              <a:rPr lang="ja-JP" altLang="en-US" sz="2400" dirty="0">
                <a:solidFill>
                  <a:schemeClr val="tx1"/>
                </a:solidFill>
              </a:rPr>
              <a:t>訪問時にその場で行う可能性のある対応　</a:t>
            </a:r>
            <a:r>
              <a:rPr lang="en-US" altLang="ja-JP" sz="2400" dirty="0">
                <a:solidFill>
                  <a:schemeClr val="tx1"/>
                </a:solidFill>
              </a:rPr>
              <a:t>Ⅱ</a:t>
            </a:r>
          </a:p>
          <a:p>
            <a:pPr>
              <a:lnSpc>
                <a:spcPct val="100000"/>
              </a:lnSpc>
              <a:spcBef>
                <a:spcPts val="600"/>
              </a:spcBef>
              <a:buFont typeface="Wingdings" panose="05000000000000000000" pitchFamily="2" charset="2"/>
              <a:buChar char="l"/>
            </a:pPr>
            <a:r>
              <a:rPr kumimoji="1" lang="ja-JP" altLang="en-US" sz="2400" dirty="0">
                <a:solidFill>
                  <a:schemeClr val="tx1"/>
                </a:solidFill>
              </a:rPr>
              <a:t>本人・養護者からの「虐待をうけている」「虐待をしてしまう」という吐露</a:t>
            </a:r>
            <a:endParaRPr kumimoji="1" lang="en-US" altLang="ja-JP" sz="2400" dirty="0">
              <a:solidFill>
                <a:schemeClr val="tx1"/>
              </a:solidFill>
            </a:endParaRPr>
          </a:p>
          <a:p>
            <a:pPr marL="622300" indent="-177800">
              <a:lnSpc>
                <a:spcPct val="100000"/>
              </a:lnSpc>
              <a:spcBef>
                <a:spcPts val="600"/>
              </a:spcBef>
              <a:buFont typeface="Arial" panose="020B0604020202020204" pitchFamily="34" charset="0"/>
              <a:buChar char="•"/>
            </a:pPr>
            <a:r>
              <a:rPr lang="ja-JP" altLang="en-US" sz="2400" dirty="0">
                <a:solidFill>
                  <a:schemeClr val="tx1"/>
                </a:solidFill>
              </a:rPr>
              <a:t>まずは、吐露した人の心情を受容する</a:t>
            </a:r>
            <a:endParaRPr lang="en-US" altLang="ja-JP" sz="2400" dirty="0">
              <a:solidFill>
                <a:schemeClr val="tx1"/>
              </a:solidFill>
            </a:endParaRPr>
          </a:p>
          <a:p>
            <a:pPr marL="622300" indent="-177800">
              <a:lnSpc>
                <a:spcPct val="100000"/>
              </a:lnSpc>
              <a:spcBef>
                <a:spcPts val="600"/>
              </a:spcBef>
              <a:buFont typeface="Arial" panose="020B0604020202020204" pitchFamily="34" charset="0"/>
              <a:buChar char="•"/>
            </a:pPr>
            <a:r>
              <a:rPr kumimoji="1" lang="ja-JP" altLang="en-US" sz="2400" dirty="0">
                <a:solidFill>
                  <a:schemeClr val="tx1"/>
                </a:solidFill>
              </a:rPr>
              <a:t>どのような場面で起こっていて、どのようにしたら回避できるかを一緒に考える</a:t>
            </a:r>
            <a:endParaRPr kumimoji="1" lang="en-US" altLang="ja-JP" sz="2400" dirty="0">
              <a:solidFill>
                <a:schemeClr val="tx1"/>
              </a:solidFill>
            </a:endParaRPr>
          </a:p>
          <a:p>
            <a:pPr marL="622300" indent="-177800">
              <a:lnSpc>
                <a:spcPct val="100000"/>
              </a:lnSpc>
              <a:spcBef>
                <a:spcPts val="600"/>
              </a:spcBef>
              <a:buFont typeface="Arial" panose="020B0604020202020204" pitchFamily="34" charset="0"/>
              <a:buChar char="•"/>
            </a:pPr>
            <a:r>
              <a:rPr lang="en-US" altLang="ja-JP" sz="2400" dirty="0">
                <a:solidFill>
                  <a:schemeClr val="tx1"/>
                </a:solidFill>
              </a:rPr>
              <a:t>SOS</a:t>
            </a:r>
            <a:r>
              <a:rPr lang="ja-JP" altLang="en-US" sz="2400" dirty="0">
                <a:solidFill>
                  <a:schemeClr val="tx1"/>
                </a:solidFill>
              </a:rPr>
              <a:t>の出し方を決める</a:t>
            </a:r>
            <a:endParaRPr lang="en-US" altLang="ja-JP" sz="2400" dirty="0">
              <a:solidFill>
                <a:schemeClr val="tx1"/>
              </a:solidFill>
            </a:endParaRPr>
          </a:p>
          <a:p>
            <a:pPr marL="622300" indent="-177800">
              <a:lnSpc>
                <a:spcPct val="100000"/>
              </a:lnSpc>
              <a:spcBef>
                <a:spcPts val="600"/>
              </a:spcBef>
              <a:buFont typeface="Arial" panose="020B0604020202020204" pitchFamily="34" charset="0"/>
              <a:buChar char="•"/>
            </a:pPr>
            <a:r>
              <a:rPr kumimoji="1" lang="ja-JP" altLang="en-US" sz="2400" dirty="0">
                <a:solidFill>
                  <a:schemeClr val="tx1"/>
                </a:solidFill>
              </a:rPr>
              <a:t>「そのまま」うやむやにして流してしまうと「消極的容認」となりうる</a:t>
            </a:r>
            <a:endParaRPr kumimoji="1" lang="en-US" altLang="ja-JP" sz="2400" dirty="0">
              <a:solidFill>
                <a:schemeClr val="tx1"/>
              </a:solidFill>
            </a:endParaRPr>
          </a:p>
          <a:p>
            <a:pPr>
              <a:lnSpc>
                <a:spcPct val="100000"/>
              </a:lnSpc>
              <a:spcBef>
                <a:spcPts val="600"/>
              </a:spcBef>
              <a:buFont typeface="Wingdings" panose="05000000000000000000" pitchFamily="2" charset="2"/>
              <a:buChar char="l"/>
            </a:pPr>
            <a:r>
              <a:rPr lang="ja-JP" altLang="en-US" sz="2400" dirty="0">
                <a:solidFill>
                  <a:schemeClr val="tx1"/>
                </a:solidFill>
              </a:rPr>
              <a:t>暴力・暴言行為は無いが、不適切な介護状況の継続（放棄放任に該当する可能性）への指導・手当て</a:t>
            </a:r>
            <a:endParaRPr lang="en-US" altLang="ja-JP" sz="2400" dirty="0">
              <a:solidFill>
                <a:schemeClr val="tx1"/>
              </a:solidFill>
            </a:endParaRPr>
          </a:p>
          <a:p>
            <a:pPr marL="622300" indent="-177800">
              <a:lnSpc>
                <a:spcPct val="100000"/>
              </a:lnSpc>
              <a:spcBef>
                <a:spcPts val="600"/>
              </a:spcBef>
              <a:buFont typeface="Arial" panose="020B0604020202020204" pitchFamily="34" charset="0"/>
              <a:buChar char="•"/>
            </a:pPr>
            <a:r>
              <a:rPr kumimoji="1" lang="ja-JP" altLang="en-US" sz="2400" dirty="0">
                <a:solidFill>
                  <a:schemeClr val="tx1"/>
                </a:solidFill>
              </a:rPr>
              <a:t>転倒による受傷リスクを減らす（物を整理する、段差を解消する、ぶつけやすい所に緩衝材を貼る等）</a:t>
            </a:r>
            <a:endParaRPr kumimoji="1" lang="en-US" altLang="ja-JP" sz="2400" dirty="0">
              <a:solidFill>
                <a:schemeClr val="tx1"/>
              </a:solidFill>
            </a:endParaRPr>
          </a:p>
          <a:p>
            <a:pPr>
              <a:lnSpc>
                <a:spcPct val="100000"/>
              </a:lnSpc>
              <a:spcBef>
                <a:spcPts val="600"/>
              </a:spcBef>
              <a:buFont typeface="Wingdings" panose="05000000000000000000" pitchFamily="2" charset="2"/>
              <a:buChar char="l"/>
            </a:pPr>
            <a:r>
              <a:rPr lang="ja-JP" altLang="en-US" sz="2400" dirty="0">
                <a:solidFill>
                  <a:schemeClr val="tx1"/>
                </a:solidFill>
              </a:rPr>
              <a:t>具体的なリスク回避のための行動</a:t>
            </a:r>
            <a:endParaRPr kumimoji="1" lang="ja-JP" altLang="en-US" sz="2400" dirty="0">
              <a:solidFill>
                <a:schemeClr val="tx1"/>
              </a:solidFill>
            </a:endParaRPr>
          </a:p>
        </p:txBody>
      </p:sp>
      <p:cxnSp>
        <p:nvCxnSpPr>
          <p:cNvPr id="5" name="直線コネクタ 4">
            <a:extLst>
              <a:ext uri="{FF2B5EF4-FFF2-40B4-BE49-F238E27FC236}">
                <a16:creationId xmlns:a16="http://schemas.microsoft.com/office/drawing/2014/main" id="{A28E266C-52B0-3209-EE71-8C20179A0F7F}"/>
              </a:ext>
            </a:extLst>
          </p:cNvPr>
          <p:cNvCxnSpPr>
            <a:cxnSpLocks/>
          </p:cNvCxnSpPr>
          <p:nvPr/>
        </p:nvCxnSpPr>
        <p:spPr>
          <a:xfrm>
            <a:off x="251619" y="791858"/>
            <a:ext cx="795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246625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3AD79E1-2AF9-433D-972E-3C7B19E3D5DC}" type="slidenum">
              <a:rPr lang="ja-JP" altLang="en-US" smtClean="0">
                <a:solidFill>
                  <a:schemeClr val="bg1"/>
                </a:solidFill>
              </a:rPr>
              <a:pPr>
                <a:defRPr/>
              </a:pPr>
              <a:t>71</a:t>
            </a:fld>
            <a:endParaRPr lang="ja-JP" altLang="en-US" dirty="0">
              <a:solidFill>
                <a:schemeClr val="bg1"/>
              </a:solidFill>
            </a:endParaRPr>
          </a:p>
        </p:txBody>
      </p:sp>
      <p:sp>
        <p:nvSpPr>
          <p:cNvPr id="6" name="コンテンツ プレースホルダー 5"/>
          <p:cNvSpPr>
            <a:spLocks noGrp="1"/>
          </p:cNvSpPr>
          <p:nvPr>
            <p:ph idx="4294967295"/>
          </p:nvPr>
        </p:nvSpPr>
        <p:spPr>
          <a:xfrm>
            <a:off x="351478" y="1219201"/>
            <a:ext cx="8378825" cy="5137150"/>
          </a:xfrm>
        </p:spPr>
        <p:txBody>
          <a:bodyPr>
            <a:normAutofit/>
          </a:bodyPr>
          <a:lstStyle/>
          <a:p>
            <a:pPr>
              <a:buFont typeface="Wingdings" panose="05000000000000000000" pitchFamily="2" charset="2"/>
              <a:buChar char="l"/>
            </a:pPr>
            <a:r>
              <a:rPr lang="ja-JP" altLang="en-US" sz="2400" dirty="0">
                <a:solidFill>
                  <a:schemeClr val="tx1"/>
                </a:solidFill>
                <a:latin typeface="+mn-ea"/>
              </a:rPr>
              <a:t>事実確認は区市町村・地域包括支援センターの役割であり、ケアマネジャーや民生委員の役割ではない。</a:t>
            </a:r>
            <a:endParaRPr lang="en-US" altLang="ja-JP" sz="2400" dirty="0">
              <a:solidFill>
                <a:schemeClr val="tx1"/>
              </a:solidFill>
              <a:latin typeface="+mn-ea"/>
            </a:endParaRPr>
          </a:p>
          <a:p>
            <a:pPr>
              <a:buFont typeface="Wingdings" panose="05000000000000000000" pitchFamily="2" charset="2"/>
              <a:buChar char="l"/>
            </a:pPr>
            <a:r>
              <a:rPr lang="ja-JP" altLang="en-US" sz="2400" dirty="0">
                <a:solidFill>
                  <a:schemeClr val="tx1"/>
                </a:solidFill>
                <a:latin typeface="+mn-ea"/>
              </a:rPr>
              <a:t>最初の直接目視・本人面接は、通報受付から速やかに行うことが原則</a:t>
            </a:r>
            <a:endParaRPr lang="en-US" altLang="ja-JP" sz="2400" dirty="0">
              <a:solidFill>
                <a:schemeClr val="tx1"/>
              </a:solidFill>
              <a:latin typeface="+mn-ea"/>
            </a:endParaRPr>
          </a:p>
          <a:p>
            <a:pPr>
              <a:buFont typeface="Wingdings" panose="05000000000000000000" pitchFamily="2" charset="2"/>
              <a:buChar char="l"/>
            </a:pPr>
            <a:r>
              <a:rPr lang="ja-JP" altLang="en-US" sz="2400" dirty="0">
                <a:solidFill>
                  <a:schemeClr val="tx1"/>
                </a:solidFill>
                <a:latin typeface="+mn-ea"/>
              </a:rPr>
              <a:t>複数人、複数職種（医療＆福祉）で対応し、</a:t>
            </a:r>
            <a:r>
              <a:rPr lang="ja-JP" altLang="en-US" sz="2400" b="1" u="sng" dirty="0">
                <a:solidFill>
                  <a:srgbClr val="FF0000"/>
                </a:solidFill>
                <a:latin typeface="+mn-ea"/>
              </a:rPr>
              <a:t>記録</a:t>
            </a:r>
            <a:r>
              <a:rPr lang="ja-JP" altLang="en-US" sz="2400" dirty="0">
                <a:solidFill>
                  <a:schemeClr val="tx1"/>
                </a:solidFill>
                <a:latin typeface="+mn-ea"/>
              </a:rPr>
              <a:t>を残す</a:t>
            </a:r>
            <a:endParaRPr lang="en-US" altLang="ja-JP" sz="2400" dirty="0">
              <a:solidFill>
                <a:schemeClr val="tx1"/>
              </a:solidFill>
              <a:latin typeface="+mn-ea"/>
            </a:endParaRPr>
          </a:p>
          <a:p>
            <a:pPr>
              <a:buFont typeface="Wingdings" panose="05000000000000000000" pitchFamily="2" charset="2"/>
              <a:buChar char="l"/>
            </a:pPr>
            <a:r>
              <a:rPr lang="ja-JP" altLang="en-US" sz="2400" dirty="0">
                <a:solidFill>
                  <a:schemeClr val="tx1"/>
                </a:solidFill>
                <a:latin typeface="+mn-ea"/>
              </a:rPr>
              <a:t>情報が膨大であることも多く、事実もつかみにくいため、一度の調査では終わらないことも多い　　　　　　⇒　次スライドへ</a:t>
            </a:r>
            <a:endParaRPr lang="en-US" altLang="ja-JP" sz="2400" dirty="0">
              <a:solidFill>
                <a:schemeClr val="tx1"/>
              </a:solidFill>
              <a:latin typeface="+mn-ea"/>
            </a:endParaRPr>
          </a:p>
          <a:p>
            <a:pPr marL="0" indent="0">
              <a:buNone/>
            </a:pPr>
            <a:r>
              <a:rPr lang="ja-JP" altLang="en-US" sz="2400" dirty="0">
                <a:latin typeface="+mn-ea"/>
              </a:rPr>
              <a:t>★　</a:t>
            </a:r>
            <a:r>
              <a:rPr lang="ja-JP" altLang="en-US" sz="2400" u="sng" dirty="0">
                <a:solidFill>
                  <a:srgbClr val="FF0000"/>
                </a:solidFill>
                <a:latin typeface="+mn-ea"/>
              </a:rPr>
              <a:t>「記録」が極めて重要な意味を持つ</a:t>
            </a:r>
            <a:endParaRPr lang="en-US" altLang="ja-JP" sz="2400" u="sng" dirty="0">
              <a:solidFill>
                <a:srgbClr val="FF0000"/>
              </a:solidFill>
              <a:latin typeface="+mn-ea"/>
            </a:endParaRPr>
          </a:p>
          <a:p>
            <a:pPr marL="0" indent="0">
              <a:buNone/>
            </a:pPr>
            <a:r>
              <a:rPr lang="ja-JP" altLang="en-US" sz="2400" dirty="0">
                <a:latin typeface="+mn-ea"/>
              </a:rPr>
              <a:t>　　</a:t>
            </a:r>
            <a:r>
              <a:rPr lang="ja-JP" altLang="en-US" sz="2400" dirty="0">
                <a:solidFill>
                  <a:schemeClr val="tx1"/>
                </a:solidFill>
                <a:latin typeface="+mn-ea"/>
              </a:rPr>
              <a:t>虐待対応は様々な判断をしなければならない。その判断根拠、対応根拠を示すものは「記録」として残されていなければ、検証も、説明責任を果たすことも、対応の妥当性を示すこともできない。</a:t>
            </a:r>
            <a:r>
              <a:rPr lang="ja-JP" altLang="en-US" sz="2400" u="sng" dirty="0">
                <a:solidFill>
                  <a:schemeClr val="tx1"/>
                </a:solidFill>
                <a:latin typeface="+mn-ea"/>
              </a:rPr>
              <a:t>時に記録は支援者を守ってくれるものにもなる。</a:t>
            </a:r>
          </a:p>
        </p:txBody>
      </p:sp>
      <p:sp>
        <p:nvSpPr>
          <p:cNvPr id="4" name="タイトル 3"/>
          <p:cNvSpPr>
            <a:spLocks noGrp="1"/>
          </p:cNvSpPr>
          <p:nvPr>
            <p:ph type="title" idx="4294967295"/>
          </p:nvPr>
        </p:nvSpPr>
        <p:spPr>
          <a:xfrm>
            <a:off x="287990" y="178179"/>
            <a:ext cx="7543800" cy="828675"/>
          </a:xfrm>
        </p:spPr>
        <p:txBody>
          <a:bodyPr>
            <a:normAutofit/>
          </a:bodyPr>
          <a:lstStyle/>
          <a:p>
            <a:r>
              <a:rPr lang="ja-JP" altLang="en-US" sz="3600" dirty="0">
                <a:solidFill>
                  <a:srgbClr val="0000FF"/>
                </a:solidFill>
              </a:rPr>
              <a:t>事実確認の留意点　（まとめ）</a:t>
            </a:r>
          </a:p>
        </p:txBody>
      </p:sp>
      <p:cxnSp>
        <p:nvCxnSpPr>
          <p:cNvPr id="5" name="直線コネクタ 4">
            <a:extLst>
              <a:ext uri="{FF2B5EF4-FFF2-40B4-BE49-F238E27FC236}">
                <a16:creationId xmlns:a16="http://schemas.microsoft.com/office/drawing/2014/main" id="{814B2D64-64EF-C18F-A705-E36257027DC6}"/>
              </a:ext>
            </a:extLst>
          </p:cNvPr>
          <p:cNvCxnSpPr/>
          <p:nvPr/>
        </p:nvCxnSpPr>
        <p:spPr>
          <a:xfrm>
            <a:off x="351478" y="908720"/>
            <a:ext cx="74168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7452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86606"/>
            <a:ext cx="7925504" cy="1450757"/>
          </a:xfrm>
        </p:spPr>
        <p:txBody>
          <a:bodyPr>
            <a:normAutofit/>
          </a:bodyPr>
          <a:lstStyle/>
          <a:p>
            <a:r>
              <a:rPr lang="ja-JP" altLang="en-US" sz="2800" dirty="0">
                <a:solidFill>
                  <a:srgbClr val="0000FF"/>
                </a:solidFill>
              </a:rPr>
              <a:t>虐待にまつわる事実や情報は膨大。従って・・・</a:t>
            </a:r>
            <a:r>
              <a:rPr lang="en-US" altLang="ja-JP" sz="2800" dirty="0">
                <a:solidFill>
                  <a:srgbClr val="0000FF"/>
                </a:solidFill>
              </a:rPr>
              <a:t/>
            </a:r>
            <a:br>
              <a:rPr lang="en-US" altLang="ja-JP" sz="2800" dirty="0">
                <a:solidFill>
                  <a:srgbClr val="0000FF"/>
                </a:solidFill>
              </a:rPr>
            </a:br>
            <a:r>
              <a:rPr lang="ja-JP" altLang="en-US" sz="3600" dirty="0">
                <a:solidFill>
                  <a:srgbClr val="0000FF"/>
                </a:solidFill>
              </a:rPr>
              <a:t>目的に合わせて、優先順位をつけて、</a:t>
            </a:r>
            <a:r>
              <a:rPr lang="en-US" altLang="ja-JP" sz="3600" dirty="0">
                <a:solidFill>
                  <a:srgbClr val="0000FF"/>
                </a:solidFill>
              </a:rPr>
              <a:t/>
            </a:r>
            <a:br>
              <a:rPr lang="en-US" altLang="ja-JP" sz="3600" dirty="0">
                <a:solidFill>
                  <a:srgbClr val="0000FF"/>
                </a:solidFill>
              </a:rPr>
            </a:br>
            <a:r>
              <a:rPr lang="ja-JP" altLang="en-US" sz="3600" dirty="0">
                <a:solidFill>
                  <a:srgbClr val="0000FF"/>
                </a:solidFill>
              </a:rPr>
              <a:t>事実確認、情報収集をする必要がある。</a:t>
            </a:r>
          </a:p>
        </p:txBody>
      </p:sp>
      <p:sp>
        <p:nvSpPr>
          <p:cNvPr id="3" name="コンテンツ プレースホルダー 2"/>
          <p:cNvSpPr>
            <a:spLocks noGrp="1"/>
          </p:cNvSpPr>
          <p:nvPr>
            <p:ph idx="1"/>
          </p:nvPr>
        </p:nvSpPr>
        <p:spPr>
          <a:xfrm>
            <a:off x="822961" y="1772816"/>
            <a:ext cx="7709481" cy="4535594"/>
          </a:xfrm>
        </p:spPr>
        <p:txBody>
          <a:bodyPr>
            <a:noAutofit/>
          </a:bodyPr>
          <a:lstStyle/>
          <a:p>
            <a:pPr>
              <a:lnSpc>
                <a:spcPts val="2000"/>
              </a:lnSpc>
              <a:buFont typeface="Wingdings" panose="05000000000000000000" pitchFamily="2" charset="2"/>
              <a:buChar char="l"/>
            </a:pPr>
            <a:r>
              <a:rPr lang="ja-JP" altLang="en-US" sz="2400" dirty="0"/>
              <a:t>初動対応の目的　</a:t>
            </a:r>
            <a:endParaRPr lang="en-US" altLang="ja-JP" sz="2400" dirty="0"/>
          </a:p>
          <a:p>
            <a:pPr marL="0" indent="0">
              <a:lnSpc>
                <a:spcPts val="2000"/>
              </a:lnSpc>
              <a:buNone/>
            </a:pPr>
            <a:r>
              <a:rPr lang="ja-JP" altLang="en-US" sz="2400" dirty="0"/>
              <a:t>　　緊急性を判断し、必要な緊急対応を行うこと</a:t>
            </a:r>
            <a:endParaRPr lang="en-US" altLang="ja-JP" sz="2400" dirty="0"/>
          </a:p>
          <a:p>
            <a:pPr>
              <a:lnSpc>
                <a:spcPts val="2000"/>
              </a:lnSpc>
              <a:buFont typeface="Wingdings" panose="05000000000000000000" pitchFamily="2" charset="2"/>
              <a:buChar char="l"/>
            </a:pPr>
            <a:r>
              <a:rPr lang="ja-JP" altLang="en-US" sz="2400" dirty="0"/>
              <a:t>初動期に必要となる情報　</a:t>
            </a:r>
            <a:endParaRPr lang="en-US" altLang="ja-JP" sz="2400" dirty="0"/>
          </a:p>
          <a:p>
            <a:pPr marL="722313" indent="-361950">
              <a:lnSpc>
                <a:spcPts val="2000"/>
              </a:lnSpc>
              <a:buFont typeface="Arial" panose="020B0604020202020204" pitchFamily="34" charset="0"/>
              <a:buChar char="•"/>
            </a:pPr>
            <a:r>
              <a:rPr lang="ja-JP" altLang="en-US" sz="2400" dirty="0"/>
              <a:t>虐待の程度・頻度、被害の状態、発生状況</a:t>
            </a:r>
            <a:endParaRPr lang="en-US" altLang="ja-JP" sz="2400" dirty="0"/>
          </a:p>
          <a:p>
            <a:pPr marL="722313" indent="-361950">
              <a:lnSpc>
                <a:spcPts val="2000"/>
              </a:lnSpc>
              <a:buFont typeface="Arial" panose="020B0604020202020204" pitchFamily="34" charset="0"/>
              <a:buChar char="•"/>
            </a:pPr>
            <a:r>
              <a:rPr lang="ja-JP" altLang="en-US" sz="2400" dirty="0"/>
              <a:t>医療情報</a:t>
            </a:r>
            <a:endParaRPr lang="en-US" altLang="ja-JP" sz="2400" dirty="0"/>
          </a:p>
          <a:p>
            <a:pPr marL="722313" indent="-361950">
              <a:lnSpc>
                <a:spcPts val="2000"/>
              </a:lnSpc>
              <a:buFont typeface="Arial" panose="020B0604020202020204" pitchFamily="34" charset="0"/>
              <a:buChar char="•"/>
            </a:pPr>
            <a:r>
              <a:rPr lang="ja-JP" altLang="en-US" sz="2400" dirty="0"/>
              <a:t>経済情報</a:t>
            </a:r>
            <a:endParaRPr lang="en-US" altLang="ja-JP" sz="2400" dirty="0"/>
          </a:p>
          <a:p>
            <a:pPr marL="722313" indent="-361950">
              <a:lnSpc>
                <a:spcPts val="2000"/>
              </a:lnSpc>
              <a:buFont typeface="Arial" panose="020B0604020202020204" pitchFamily="34" charset="0"/>
              <a:buChar char="•"/>
            </a:pPr>
            <a:r>
              <a:rPr lang="ja-JP" altLang="en-US" sz="2400" dirty="0"/>
              <a:t>本人の訴え・意向、養護者の訴え・意向</a:t>
            </a:r>
            <a:endParaRPr lang="en-US" altLang="ja-JP" sz="2400" dirty="0"/>
          </a:p>
          <a:p>
            <a:pPr marL="0" indent="0">
              <a:lnSpc>
                <a:spcPts val="1800"/>
              </a:lnSpc>
              <a:buNone/>
            </a:pPr>
            <a:r>
              <a:rPr lang="ja-JP" altLang="en-US" sz="2400" dirty="0"/>
              <a:t>⇒膨大な情報を全て集めてからコアメンバー会議を開催しよ</a:t>
            </a:r>
            <a:endParaRPr lang="en-US" altLang="ja-JP" sz="2400" dirty="0"/>
          </a:p>
          <a:p>
            <a:pPr marL="0" indent="0">
              <a:lnSpc>
                <a:spcPts val="1800"/>
              </a:lnSpc>
              <a:buNone/>
            </a:pPr>
            <a:r>
              <a:rPr lang="ja-JP" altLang="en-US" sz="2400" dirty="0"/>
              <a:t>うとすると、緊急性を見逃し、必要な対応や支援をする機会</a:t>
            </a:r>
            <a:endParaRPr lang="en-US" altLang="ja-JP" sz="2400" dirty="0"/>
          </a:p>
          <a:p>
            <a:pPr marL="0" indent="0">
              <a:lnSpc>
                <a:spcPts val="1800"/>
              </a:lnSpc>
              <a:buNone/>
            </a:pPr>
            <a:r>
              <a:rPr lang="ja-JP" altLang="en-US" sz="2400" dirty="0" err="1"/>
              <a:t>を逸</a:t>
            </a:r>
            <a:r>
              <a:rPr lang="ja-JP" altLang="en-US" sz="2400" dirty="0"/>
              <a:t>することもある。</a:t>
            </a:r>
            <a:endParaRPr lang="en-US" altLang="ja-JP" sz="2400" dirty="0"/>
          </a:p>
          <a:p>
            <a:pPr marL="0" indent="0">
              <a:lnSpc>
                <a:spcPts val="1800"/>
              </a:lnSpc>
              <a:buNone/>
            </a:pPr>
            <a:r>
              <a:rPr lang="ja-JP" altLang="en-US" sz="2400" dirty="0"/>
              <a:t>情報収集は優先度を決めて、期限を区切って行うようにする。</a:t>
            </a:r>
            <a:endParaRPr lang="en-US" altLang="ja-JP" sz="24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72</a:t>
            </a:fld>
            <a:endParaRPr lang="ja-JP" altLang="en-US"/>
          </a:p>
        </p:txBody>
      </p:sp>
    </p:spTree>
    <p:extLst>
      <p:ext uri="{BB962C8B-B14F-4D97-AF65-F5344CB8AC3E}">
        <p14:creationId xmlns:p14="http://schemas.microsoft.com/office/powerpoint/2010/main" val="432555348"/>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9999" y="908720"/>
            <a:ext cx="8360473" cy="6192688"/>
          </a:xfrm>
        </p:spPr>
        <p:txBody>
          <a:bodyPr>
            <a:normAutofit/>
          </a:bodyPr>
          <a:lstStyle/>
          <a:p>
            <a:pPr>
              <a:lnSpc>
                <a:spcPts val="2500"/>
              </a:lnSpc>
              <a:spcBef>
                <a:spcPts val="600"/>
              </a:spcBef>
              <a:buFont typeface="Wingdings" panose="05000000000000000000" pitchFamily="2" charset="2"/>
              <a:buChar char="l"/>
            </a:pPr>
            <a:r>
              <a:rPr lang="ja-JP" altLang="en-US" sz="2400" dirty="0"/>
              <a:t>事実確認のための訪問は様々なことを確認しなければならない</a:t>
            </a:r>
            <a:endParaRPr lang="en-US" altLang="ja-JP" sz="2400" dirty="0"/>
          </a:p>
          <a:p>
            <a:pPr marL="0" indent="0">
              <a:lnSpc>
                <a:spcPts val="2500"/>
              </a:lnSpc>
              <a:spcBef>
                <a:spcPts val="600"/>
              </a:spcBef>
              <a:buNone/>
            </a:pPr>
            <a:r>
              <a:rPr lang="ja-JP" altLang="en-US" sz="2400" dirty="0"/>
              <a:t>　　緊張度の高い重要な場面。</a:t>
            </a:r>
            <a:endParaRPr lang="en-US" altLang="ja-JP" sz="2400" dirty="0"/>
          </a:p>
          <a:p>
            <a:pPr marL="0" indent="0">
              <a:lnSpc>
                <a:spcPts val="2500"/>
              </a:lnSpc>
              <a:spcBef>
                <a:spcPts val="600"/>
              </a:spcBef>
              <a:buNone/>
            </a:pPr>
            <a:r>
              <a:rPr lang="ja-JP" altLang="en-US" sz="2400" dirty="0"/>
              <a:t>　　同時に</a:t>
            </a:r>
            <a:r>
              <a:rPr lang="ja-JP" altLang="en-US" sz="2400" u="sng" dirty="0">
                <a:solidFill>
                  <a:srgbClr val="FF0000"/>
                </a:solidFill>
              </a:rPr>
              <a:t>支援の関係づくりの第一歩でもある</a:t>
            </a:r>
            <a:r>
              <a:rPr lang="ja-JP" altLang="en-US" sz="2000" dirty="0"/>
              <a:t>。</a:t>
            </a:r>
            <a:endParaRPr lang="en-US" altLang="ja-JP" sz="2000" dirty="0"/>
          </a:p>
          <a:p>
            <a:pPr>
              <a:lnSpc>
                <a:spcPts val="2500"/>
              </a:lnSpc>
              <a:spcBef>
                <a:spcPts val="600"/>
              </a:spcBef>
              <a:buFont typeface="Wingdings" panose="05000000000000000000" pitchFamily="2" charset="2"/>
              <a:buChar char="l"/>
            </a:pPr>
            <a:r>
              <a:rPr lang="ja-JP" altLang="en-US" sz="2400" dirty="0"/>
              <a:t>ファーストコンタクトが大切⇐支援者の気持ちの持ち方が影響する</a:t>
            </a:r>
            <a:endParaRPr lang="en-US" altLang="ja-JP" sz="2400" dirty="0"/>
          </a:p>
          <a:p>
            <a:pPr marL="698500" indent="-342900">
              <a:lnSpc>
                <a:spcPts val="2500"/>
              </a:lnSpc>
              <a:spcBef>
                <a:spcPts val="600"/>
              </a:spcBef>
              <a:buFont typeface="Arial" panose="020B0604020202020204" pitchFamily="34" charset="0"/>
              <a:buChar char="•"/>
            </a:pPr>
            <a:r>
              <a:rPr lang="ja-JP" altLang="en-US" sz="2000" dirty="0"/>
              <a:t>支援のための訪問であることを支援者自身が再確認。</a:t>
            </a:r>
            <a:endParaRPr lang="en-US" altLang="ja-JP" sz="2000" dirty="0"/>
          </a:p>
          <a:p>
            <a:pPr marL="698500" indent="-342900">
              <a:lnSpc>
                <a:spcPts val="2500"/>
              </a:lnSpc>
              <a:spcBef>
                <a:spcPts val="600"/>
              </a:spcBef>
              <a:buFont typeface="Arial" panose="020B0604020202020204" pitchFamily="34" charset="0"/>
              <a:buChar char="•"/>
            </a:pPr>
            <a:r>
              <a:rPr lang="ja-JP" altLang="en-US" sz="2000" dirty="0"/>
              <a:t>一人ひとりみんな言い分がある。 ジャッジが目的の訪問ではない。</a:t>
            </a:r>
            <a:endParaRPr lang="en-US" altLang="ja-JP" sz="2000" dirty="0"/>
          </a:p>
          <a:p>
            <a:pPr marL="698500" indent="-342900">
              <a:lnSpc>
                <a:spcPts val="2500"/>
              </a:lnSpc>
              <a:spcBef>
                <a:spcPts val="600"/>
              </a:spcBef>
              <a:buFont typeface="Arial" panose="020B0604020202020204" pitchFamily="34" charset="0"/>
              <a:buChar char="•"/>
            </a:pPr>
            <a:r>
              <a:rPr lang="ja-JP" altLang="en-US" sz="2000" dirty="0"/>
              <a:t>「玄関が開いたらすごいこと！」　⇒「開けてくれてありがとう」の気持ち</a:t>
            </a:r>
            <a:endParaRPr lang="en-US" altLang="ja-JP" sz="2000" dirty="0"/>
          </a:p>
          <a:p>
            <a:pPr marL="698500" indent="-342900">
              <a:lnSpc>
                <a:spcPts val="2500"/>
              </a:lnSpc>
              <a:spcBef>
                <a:spcPts val="600"/>
              </a:spcBef>
              <a:buFont typeface="Arial" panose="020B0604020202020204" pitchFamily="34" charset="0"/>
              <a:buChar char="•"/>
            </a:pPr>
            <a:r>
              <a:rPr lang="ja-JP" altLang="en-US" sz="2000" dirty="0"/>
              <a:t>自己紹介はわかりやすく。だれでも分かる言葉を使う。</a:t>
            </a:r>
            <a:endParaRPr kumimoji="1" lang="en-US" altLang="ja-JP" sz="2000" dirty="0"/>
          </a:p>
          <a:p>
            <a:pPr>
              <a:lnSpc>
                <a:spcPts val="2500"/>
              </a:lnSpc>
              <a:spcBef>
                <a:spcPts val="600"/>
              </a:spcBef>
              <a:buFont typeface="Wingdings" panose="05000000000000000000" pitchFamily="2" charset="2"/>
              <a:buChar char="l"/>
            </a:pPr>
            <a:r>
              <a:rPr lang="ja-JP" altLang="en-US" sz="2400" dirty="0"/>
              <a:t>緊急性が高くなければ、「</a:t>
            </a:r>
            <a:r>
              <a:rPr lang="ja-JP" altLang="en-US" sz="2400" u="sng" dirty="0">
                <a:solidFill>
                  <a:srgbClr val="FF0000"/>
                </a:solidFill>
              </a:rPr>
              <a:t>単純接触効果</a:t>
            </a:r>
            <a:r>
              <a:rPr lang="ja-JP" altLang="en-US" sz="2400" dirty="0"/>
              <a:t>（一度に長くよりも、短くこまめに回数を重ねることの方が警戒心が薄れ、好意度が増していくという法則）」をねらうやり方もある</a:t>
            </a:r>
            <a:endParaRPr lang="en-US" altLang="ja-JP" sz="2400" dirty="0"/>
          </a:p>
          <a:p>
            <a:pPr>
              <a:lnSpc>
                <a:spcPts val="2500"/>
              </a:lnSpc>
              <a:spcBef>
                <a:spcPts val="600"/>
              </a:spcBef>
              <a:buFont typeface="Wingdings" panose="05000000000000000000" pitchFamily="2" charset="2"/>
              <a:buChar char="l"/>
            </a:pPr>
            <a:r>
              <a:rPr lang="ja-JP" altLang="en-US" sz="2400" dirty="0"/>
              <a:t>不在時でも確認できることはたくさんある</a:t>
            </a:r>
            <a:endParaRPr lang="en-US" altLang="ja-JP" sz="2400" dirty="0"/>
          </a:p>
          <a:p>
            <a:pPr marL="0" indent="0">
              <a:lnSpc>
                <a:spcPts val="2500"/>
              </a:lnSpc>
              <a:spcBef>
                <a:spcPts val="600"/>
              </a:spcBef>
              <a:buNone/>
            </a:pPr>
            <a:r>
              <a:rPr lang="ja-JP" altLang="en-US" sz="2000" dirty="0"/>
              <a:t>　　　</a:t>
            </a:r>
            <a:r>
              <a:rPr lang="ja-JP" altLang="en-US" sz="1800" dirty="0"/>
              <a:t>新聞は？郵便物は？洗濯物は？エアコン室外機は？ゴミは？においは？　　　　　　　　　　　　　　　　　　　　　　　　　　　　　　　　　　　　　　　　　　　　　　　　　　　　　　　　　　　　　　　　　　　　　　　　　　　　　　　　　　　　　　　</a:t>
            </a:r>
            <a:endParaRPr lang="en-US" altLang="ja-JP" sz="24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73</a:t>
            </a:fld>
            <a:endParaRPr lang="ja-JP" altLang="en-US"/>
          </a:p>
        </p:txBody>
      </p:sp>
      <p:sp>
        <p:nvSpPr>
          <p:cNvPr id="2" name="タイトル 1"/>
          <p:cNvSpPr>
            <a:spLocks noGrp="1"/>
          </p:cNvSpPr>
          <p:nvPr>
            <p:ph type="title"/>
          </p:nvPr>
        </p:nvSpPr>
        <p:spPr>
          <a:xfrm>
            <a:off x="459999" y="-99392"/>
            <a:ext cx="8229600" cy="1143000"/>
          </a:xfrm>
        </p:spPr>
        <p:txBody>
          <a:bodyPr>
            <a:normAutofit/>
          </a:bodyPr>
          <a:lstStyle/>
          <a:p>
            <a:r>
              <a:rPr lang="ja-JP" altLang="en-US" sz="4000" dirty="0">
                <a:solidFill>
                  <a:srgbClr val="0000FF"/>
                </a:solidFill>
              </a:rPr>
              <a:t>初めての訪問のポイント</a:t>
            </a:r>
          </a:p>
        </p:txBody>
      </p:sp>
    </p:spTree>
    <p:extLst>
      <p:ext uri="{BB962C8B-B14F-4D97-AF65-F5344CB8AC3E}">
        <p14:creationId xmlns:p14="http://schemas.microsoft.com/office/powerpoint/2010/main" val="3086711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面接時のポイント</a:t>
            </a:r>
          </a:p>
        </p:txBody>
      </p:sp>
      <p:sp>
        <p:nvSpPr>
          <p:cNvPr id="3" name="コンテンツ プレースホルダー 2"/>
          <p:cNvSpPr>
            <a:spLocks noGrp="1"/>
          </p:cNvSpPr>
          <p:nvPr>
            <p:ph idx="1"/>
          </p:nvPr>
        </p:nvSpPr>
        <p:spPr>
          <a:xfrm>
            <a:off x="822960" y="1917742"/>
            <a:ext cx="7709480" cy="4319570"/>
          </a:xfrm>
        </p:spPr>
        <p:txBody>
          <a:bodyPr>
            <a:normAutofit/>
          </a:bodyPr>
          <a:lstStyle/>
          <a:p>
            <a:pPr>
              <a:lnSpc>
                <a:spcPts val="2000"/>
              </a:lnSpc>
              <a:spcBef>
                <a:spcPts val="600"/>
              </a:spcBef>
              <a:buFont typeface="Wingdings" panose="05000000000000000000" pitchFamily="2" charset="2"/>
              <a:buChar char="l"/>
            </a:pPr>
            <a:r>
              <a:rPr lang="ja-JP" altLang="en-US" sz="2200" dirty="0"/>
              <a:t>支援のために来ているという姿勢を毅然と示す</a:t>
            </a:r>
            <a:endParaRPr lang="en-US" altLang="ja-JP" sz="2200" dirty="0"/>
          </a:p>
          <a:p>
            <a:pPr>
              <a:lnSpc>
                <a:spcPts val="2000"/>
              </a:lnSpc>
              <a:spcBef>
                <a:spcPts val="600"/>
              </a:spcBef>
              <a:buFont typeface="Wingdings" panose="05000000000000000000" pitchFamily="2" charset="2"/>
              <a:buChar char="l"/>
            </a:pPr>
            <a:r>
              <a:rPr lang="ja-JP" altLang="en-US" sz="2200" dirty="0"/>
              <a:t>高齢者と養護者は分けて面接する（担当者も分ける）</a:t>
            </a:r>
            <a:endParaRPr lang="en-US" altLang="ja-JP" sz="2200" dirty="0"/>
          </a:p>
          <a:p>
            <a:pPr>
              <a:lnSpc>
                <a:spcPts val="2000"/>
              </a:lnSpc>
              <a:spcBef>
                <a:spcPts val="600"/>
              </a:spcBef>
              <a:buFont typeface="Wingdings" panose="05000000000000000000" pitchFamily="2" charset="2"/>
              <a:buChar char="l"/>
            </a:pPr>
            <a:r>
              <a:rPr lang="ja-JP" altLang="en-US" sz="2200" dirty="0"/>
              <a:t>踏み込んで聞く</a:t>
            </a:r>
            <a:endParaRPr lang="en-US" altLang="ja-JP" sz="2200" dirty="0"/>
          </a:p>
          <a:p>
            <a:pPr marL="533400" indent="-169863">
              <a:lnSpc>
                <a:spcPct val="100000"/>
              </a:lnSpc>
              <a:spcBef>
                <a:spcPts val="600"/>
              </a:spcBef>
              <a:buFont typeface="Arial" panose="020B0604020202020204" pitchFamily="34" charset="0"/>
              <a:buChar char="•"/>
            </a:pPr>
            <a:r>
              <a:rPr lang="ja-JP" altLang="en-US" sz="2200" dirty="0"/>
              <a:t>相手が「言いたくないこと」に触れた場合は、相手がどのような反応を示すか</a:t>
            </a:r>
            <a:endParaRPr lang="en-US" altLang="ja-JP" sz="2200" dirty="0"/>
          </a:p>
          <a:p>
            <a:pPr marL="533400" indent="-169863">
              <a:lnSpc>
                <a:spcPct val="100000"/>
              </a:lnSpc>
              <a:spcBef>
                <a:spcPts val="600"/>
              </a:spcBef>
              <a:buFont typeface="Arial" panose="020B0604020202020204" pitchFamily="34" charset="0"/>
              <a:buChar char="•"/>
            </a:pPr>
            <a:r>
              <a:rPr lang="ja-JP" altLang="en-US" sz="2200" dirty="0"/>
              <a:t>相手が「言い出さないこと」にも踏み込むことが必要（そこに虐待の要因の構造を理解するために重要な情報があることも）</a:t>
            </a:r>
            <a:endParaRPr lang="en-US" altLang="ja-JP" sz="2200" dirty="0"/>
          </a:p>
          <a:p>
            <a:pPr marL="533400" indent="-169863">
              <a:lnSpc>
                <a:spcPct val="100000"/>
              </a:lnSpc>
              <a:spcBef>
                <a:spcPts val="600"/>
              </a:spcBef>
              <a:buFont typeface="Arial" panose="020B0604020202020204" pitchFamily="34" charset="0"/>
              <a:buChar char="•"/>
            </a:pPr>
            <a:r>
              <a:rPr lang="ja-JP" altLang="en-US" sz="2200" dirty="0"/>
              <a:t>聴き漏らさないこと、的確に聴くことは、時に信頼関係を生む（相手のパターンを理解したうえで）</a:t>
            </a:r>
            <a:endParaRPr lang="en-US" altLang="ja-JP" sz="2200" dirty="0"/>
          </a:p>
          <a:p>
            <a:pPr>
              <a:lnSpc>
                <a:spcPts val="2000"/>
              </a:lnSpc>
              <a:spcBef>
                <a:spcPts val="600"/>
              </a:spcBef>
              <a:buFont typeface="Wingdings" panose="05000000000000000000" pitchFamily="2" charset="2"/>
              <a:buChar char="l"/>
            </a:pPr>
            <a:r>
              <a:rPr lang="ja-JP" altLang="en-US" sz="2200" dirty="0"/>
              <a:t>プライバシー保護に留意した環境で　</a:t>
            </a:r>
            <a:r>
              <a:rPr lang="ja-JP" altLang="en-US" sz="1800" dirty="0"/>
              <a:t>　　</a:t>
            </a:r>
            <a:endParaRPr lang="en-US" altLang="ja-JP" sz="2400" dirty="0"/>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74</a:t>
            </a:fld>
            <a:endParaRPr lang="ja-JP" altLang="en-US"/>
          </a:p>
        </p:txBody>
      </p:sp>
    </p:spTree>
    <p:extLst>
      <p:ext uri="{BB962C8B-B14F-4D97-AF65-F5344CB8AC3E}">
        <p14:creationId xmlns:p14="http://schemas.microsoft.com/office/powerpoint/2010/main" val="3860873162"/>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0000FF"/>
                </a:solidFill>
              </a:rPr>
              <a:t>介入拒否にならないための</a:t>
            </a:r>
            <a:r>
              <a:rPr lang="en-US" altLang="ja-JP" sz="3600" dirty="0">
                <a:solidFill>
                  <a:srgbClr val="0000FF"/>
                </a:solidFill>
              </a:rPr>
              <a:t/>
            </a:r>
            <a:br>
              <a:rPr lang="en-US" altLang="ja-JP" sz="3600" dirty="0">
                <a:solidFill>
                  <a:srgbClr val="0000FF"/>
                </a:solidFill>
              </a:rPr>
            </a:br>
            <a:r>
              <a:rPr lang="ja-JP" altLang="en-US" sz="3600" dirty="0">
                <a:solidFill>
                  <a:srgbClr val="0000FF"/>
                </a:solidFill>
              </a:rPr>
              <a:t>本人面接の留意点</a:t>
            </a:r>
          </a:p>
        </p:txBody>
      </p:sp>
      <p:sp>
        <p:nvSpPr>
          <p:cNvPr id="3" name="コンテンツ プレースホルダー 2"/>
          <p:cNvSpPr>
            <a:spLocks noGrp="1"/>
          </p:cNvSpPr>
          <p:nvPr>
            <p:ph idx="1"/>
          </p:nvPr>
        </p:nvSpPr>
        <p:spPr>
          <a:xfrm>
            <a:off x="822960" y="1772816"/>
            <a:ext cx="7543800" cy="4520256"/>
          </a:xfrm>
        </p:spPr>
        <p:txBody>
          <a:bodyPr>
            <a:normAutofit/>
          </a:bodyPr>
          <a:lstStyle/>
          <a:p>
            <a:pPr>
              <a:lnSpc>
                <a:spcPts val="2000"/>
              </a:lnSpc>
              <a:spcBef>
                <a:spcPts val="600"/>
              </a:spcBef>
              <a:buFont typeface="Wingdings" panose="05000000000000000000" pitchFamily="2" charset="2"/>
              <a:buChar char="l"/>
            </a:pPr>
            <a:r>
              <a:rPr lang="ja-JP" altLang="en-US" dirty="0"/>
              <a:t>本人の気持ちのゆらぎを理解しながら支援する</a:t>
            </a:r>
            <a:endParaRPr lang="en-US" altLang="ja-JP" dirty="0"/>
          </a:p>
          <a:p>
            <a:pPr>
              <a:lnSpc>
                <a:spcPct val="100000"/>
              </a:lnSpc>
              <a:spcBef>
                <a:spcPts val="600"/>
              </a:spcBef>
              <a:buFont typeface="Wingdings" panose="05000000000000000000" pitchFamily="2" charset="2"/>
              <a:buChar char="l"/>
            </a:pPr>
            <a:r>
              <a:rPr lang="ja-JP" altLang="en-US" dirty="0"/>
              <a:t>「麻痺」（感情を閉ざす）「覚醒の亢進」（常に緊張し不安定な状態になる）「解離」（急に様子が変わり、脅えたり、ぼうっとしたりする）などの心理的な反応にも留意する</a:t>
            </a:r>
            <a:endParaRPr lang="en-US" altLang="ja-JP" dirty="0"/>
          </a:p>
          <a:p>
            <a:pPr>
              <a:lnSpc>
                <a:spcPct val="100000"/>
              </a:lnSpc>
              <a:spcBef>
                <a:spcPts val="600"/>
              </a:spcBef>
              <a:buFont typeface="Wingdings" panose="05000000000000000000" pitchFamily="2" charset="2"/>
              <a:buChar char="l"/>
            </a:pPr>
            <a:r>
              <a:rPr lang="ja-JP" altLang="en-US" dirty="0"/>
              <a:t>身体的・精神的安全を確保する（環境、治療の優先）</a:t>
            </a:r>
            <a:endParaRPr lang="en-US" altLang="ja-JP" dirty="0"/>
          </a:p>
          <a:p>
            <a:pPr>
              <a:lnSpc>
                <a:spcPct val="100000"/>
              </a:lnSpc>
              <a:spcBef>
                <a:spcPts val="600"/>
              </a:spcBef>
              <a:buFont typeface="Wingdings" panose="05000000000000000000" pitchFamily="2" charset="2"/>
              <a:buChar char="l"/>
            </a:pPr>
            <a:r>
              <a:rPr lang="ja-JP" altLang="en-US" dirty="0"/>
              <a:t>適切な時間、適切な面接者、適切な言葉の選択</a:t>
            </a:r>
            <a:endParaRPr lang="en-US" altLang="ja-JP" dirty="0"/>
          </a:p>
          <a:p>
            <a:pPr>
              <a:lnSpc>
                <a:spcPct val="100000"/>
              </a:lnSpc>
              <a:spcBef>
                <a:spcPts val="600"/>
              </a:spcBef>
              <a:buFont typeface="Wingdings" panose="05000000000000000000" pitchFamily="2" charset="2"/>
              <a:buChar char="l"/>
            </a:pPr>
            <a:r>
              <a:rPr lang="ja-JP" altLang="en-US" dirty="0"/>
              <a:t>質問した内容について「言いたくない」と言っても良いことを伝える</a:t>
            </a:r>
            <a:endParaRPr lang="en-US" altLang="ja-JP" dirty="0"/>
          </a:p>
          <a:p>
            <a:pPr>
              <a:lnSpc>
                <a:spcPct val="100000"/>
              </a:lnSpc>
              <a:spcBef>
                <a:spcPts val="600"/>
              </a:spcBef>
              <a:buFont typeface="Wingdings" panose="05000000000000000000" pitchFamily="2" charset="2"/>
              <a:buChar char="l"/>
            </a:pPr>
            <a:r>
              <a:rPr lang="ja-JP" altLang="en-US" dirty="0"/>
              <a:t>本人を保護したりサポートしてくれる人の存在、面接の事実を伝える人、伏せている人等について確認する　　　　　　　　　　　　　　　　　　　　　　　　　　　　　　　　　　　　　　　　　　　　　　　　　　　　　　　　　　　　　　　　　　　　　　　　　　　　　　　　　</a:t>
            </a:r>
            <a:endParaRPr lang="en-US" altLang="ja-JP" dirty="0"/>
          </a:p>
          <a:p>
            <a:pPr>
              <a:lnSpc>
                <a:spcPct val="100000"/>
              </a:lnSpc>
              <a:spcBef>
                <a:spcPts val="600"/>
              </a:spcBef>
              <a:buFont typeface="Wingdings" panose="05000000000000000000" pitchFamily="2" charset="2"/>
              <a:buChar char="l"/>
            </a:pPr>
            <a:endParaRPr kumimoji="1" lang="en-US" altLang="ja-JP" dirty="0"/>
          </a:p>
          <a:p>
            <a:pPr>
              <a:lnSpc>
                <a:spcPct val="100000"/>
              </a:lnSpc>
              <a:spcBef>
                <a:spcPts val="600"/>
              </a:spcBef>
              <a:buFont typeface="Wingdings" panose="05000000000000000000" pitchFamily="2" charset="2"/>
              <a:buChar char="l"/>
            </a:pPr>
            <a:endParaRPr kumimoji="1" lang="ja-JP" altLang="en-US" dirty="0"/>
          </a:p>
        </p:txBody>
      </p:sp>
      <p:sp>
        <p:nvSpPr>
          <p:cNvPr id="4" name="角丸四角形 3"/>
          <p:cNvSpPr/>
          <p:nvPr/>
        </p:nvSpPr>
        <p:spPr>
          <a:xfrm>
            <a:off x="822960" y="5157192"/>
            <a:ext cx="770948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本人に会う目的を「安否の確認」</a:t>
            </a:r>
            <a:r>
              <a:rPr lang="ja-JP" altLang="en-US" dirty="0">
                <a:solidFill>
                  <a:schemeClr val="tx1"/>
                </a:solidFill>
              </a:rPr>
              <a:t>（生きているかどうか、救急対応が必要な状態にあるか）に限定しないで、面接に臨む。</a:t>
            </a:r>
            <a:endParaRPr kumimoji="1" lang="ja-JP" altLang="en-US" dirty="0">
              <a:solidFill>
                <a:schemeClr val="tx1"/>
              </a:solidFill>
            </a:endParaRPr>
          </a:p>
        </p:txBody>
      </p:sp>
      <p:sp>
        <p:nvSpPr>
          <p:cNvPr id="6" name="テキスト ボックス 5"/>
          <p:cNvSpPr txBox="1"/>
          <p:nvPr/>
        </p:nvSpPr>
        <p:spPr>
          <a:xfrm>
            <a:off x="1403648" y="5954518"/>
            <a:ext cx="7416824" cy="338554"/>
          </a:xfrm>
          <a:prstGeom prst="rect">
            <a:avLst/>
          </a:prstGeom>
          <a:noFill/>
        </p:spPr>
        <p:txBody>
          <a:bodyPr wrap="square" rtlCol="0">
            <a:spAutoFit/>
          </a:bodyPr>
          <a:lstStyle/>
          <a:p>
            <a:r>
              <a:rPr lang="ja-JP" altLang="en-US" sz="1600" dirty="0"/>
              <a:t>⇒「お役立ち帳改訂版」</a:t>
            </a:r>
            <a:r>
              <a:rPr lang="en-US" altLang="ja-JP" sz="1600" dirty="0"/>
              <a:t>P.82~84</a:t>
            </a:r>
            <a:r>
              <a:rPr lang="ja-JP" altLang="en-US" sz="1600" dirty="0"/>
              <a:t>「高齢者虐待対応における本人面接の留意点」参照</a:t>
            </a:r>
          </a:p>
        </p:txBody>
      </p:sp>
      <p:sp>
        <p:nvSpPr>
          <p:cNvPr id="5" name="スライド番号プレースホルダー 4"/>
          <p:cNvSpPr>
            <a:spLocks noGrp="1"/>
          </p:cNvSpPr>
          <p:nvPr>
            <p:ph type="sldNum" sz="quarter" idx="12"/>
          </p:nvPr>
        </p:nvSpPr>
        <p:spPr/>
        <p:txBody>
          <a:bodyPr/>
          <a:lstStyle/>
          <a:p>
            <a:pPr>
              <a:defRPr/>
            </a:pPr>
            <a:fld id="{E3AD79E1-2AF9-433D-972E-3C7B19E3D5DC}" type="slidenum">
              <a:rPr lang="ja-JP" altLang="en-US" smtClean="0"/>
              <a:pPr>
                <a:defRPr/>
              </a:pPr>
              <a:t>75</a:t>
            </a:fld>
            <a:endParaRPr lang="ja-JP" altLang="en-US"/>
          </a:p>
        </p:txBody>
      </p:sp>
    </p:spTree>
    <p:extLst>
      <p:ext uri="{BB962C8B-B14F-4D97-AF65-F5344CB8AC3E}">
        <p14:creationId xmlns:p14="http://schemas.microsoft.com/office/powerpoint/2010/main" val="2267061709"/>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76</a:t>
            </a:fld>
            <a:endParaRPr lang="ja-JP" altLang="en-US"/>
          </a:p>
        </p:txBody>
      </p:sp>
      <p:sp>
        <p:nvSpPr>
          <p:cNvPr id="3" name="コンテンツ プレースホルダー 2"/>
          <p:cNvSpPr>
            <a:spLocks noGrp="1"/>
          </p:cNvSpPr>
          <p:nvPr>
            <p:ph idx="4294967295"/>
          </p:nvPr>
        </p:nvSpPr>
        <p:spPr>
          <a:xfrm>
            <a:off x="266199" y="1181470"/>
            <a:ext cx="8626281" cy="5775922"/>
          </a:xfrm>
        </p:spPr>
        <p:txBody>
          <a:bodyPr>
            <a:normAutofit fontScale="77500" lnSpcReduction="20000"/>
          </a:bodyPr>
          <a:lstStyle/>
          <a:p>
            <a:pPr>
              <a:lnSpc>
                <a:spcPts val="2500"/>
              </a:lnSpc>
              <a:spcBef>
                <a:spcPts val="600"/>
              </a:spcBef>
              <a:buFont typeface="Wingdings" panose="05000000000000000000" pitchFamily="2" charset="2"/>
              <a:buChar char="l"/>
            </a:pPr>
            <a:r>
              <a:rPr lang="ja-JP" altLang="en-US" sz="3100" dirty="0"/>
              <a:t>できる限りの家庭状況や養護者の生活歴・成育歴、養護者・世帯全体にこれまでどのような支援機関が関わっていたか等の情報収集が大切</a:t>
            </a:r>
            <a:endParaRPr lang="en-US" altLang="ja-JP" sz="3100" dirty="0"/>
          </a:p>
          <a:p>
            <a:pPr marL="0" indent="0">
              <a:lnSpc>
                <a:spcPts val="2000"/>
              </a:lnSpc>
              <a:spcBef>
                <a:spcPts val="600"/>
              </a:spcBef>
              <a:buNone/>
            </a:pPr>
            <a:r>
              <a:rPr lang="ja-JP" altLang="en-US" sz="2100" dirty="0"/>
              <a:t>　　</a:t>
            </a:r>
            <a:r>
              <a:rPr lang="ja-JP" altLang="en-US" sz="2600" dirty="0"/>
              <a:t>←　訪問の仕方、声のかけ方、話題などアプローチ方法を考える際のヒント</a:t>
            </a:r>
            <a:endParaRPr lang="en-US" altLang="ja-JP" sz="2600" dirty="0"/>
          </a:p>
          <a:p>
            <a:pPr>
              <a:lnSpc>
                <a:spcPts val="2500"/>
              </a:lnSpc>
              <a:spcBef>
                <a:spcPts val="600"/>
              </a:spcBef>
              <a:buFont typeface="Wingdings" panose="05000000000000000000" pitchFamily="2" charset="2"/>
              <a:buChar char="l"/>
            </a:pPr>
            <a:r>
              <a:rPr lang="ja-JP" altLang="en-US" sz="2100" dirty="0"/>
              <a:t>　</a:t>
            </a:r>
            <a:r>
              <a:rPr lang="ja-JP" altLang="en-US" sz="3100" dirty="0"/>
              <a:t>養護者と連絡がなかなか取れないことが、高齢者の支援体制を検討するにあたって支障となる場合もある</a:t>
            </a:r>
            <a:endParaRPr lang="en-US" altLang="ja-JP" sz="2100" dirty="0"/>
          </a:p>
          <a:p>
            <a:pPr marL="730250" indent="-285750">
              <a:lnSpc>
                <a:spcPts val="2000"/>
              </a:lnSpc>
              <a:spcBef>
                <a:spcPts val="600"/>
              </a:spcBef>
              <a:buFont typeface="Arial" panose="020B0604020202020204" pitchFamily="34" charset="0"/>
              <a:buChar char="•"/>
            </a:pPr>
            <a:r>
              <a:rPr lang="ja-JP" altLang="en-US" sz="2600" dirty="0"/>
              <a:t>電話や文書等（置手紙や郵送）によって養護者からの返信を求める場合もある</a:t>
            </a:r>
            <a:endParaRPr lang="en-US" altLang="ja-JP" sz="2600" dirty="0"/>
          </a:p>
          <a:p>
            <a:pPr marL="730250" indent="-285750">
              <a:lnSpc>
                <a:spcPts val="2000"/>
              </a:lnSpc>
              <a:spcBef>
                <a:spcPts val="600"/>
              </a:spcBef>
              <a:buFont typeface="Arial" panose="020B0604020202020204" pitchFamily="34" charset="0"/>
              <a:buChar char="•"/>
            </a:pPr>
            <a:r>
              <a:rPr lang="ja-JP" altLang="en-US" sz="2600" dirty="0"/>
              <a:t>文書には連絡の目的、返信する際の窓口、期日、責任主体を明記する</a:t>
            </a:r>
            <a:endParaRPr lang="en-US" altLang="ja-JP" sz="2600" dirty="0"/>
          </a:p>
          <a:p>
            <a:pPr marL="730250" indent="-285750">
              <a:lnSpc>
                <a:spcPts val="2000"/>
              </a:lnSpc>
              <a:spcBef>
                <a:spcPts val="600"/>
              </a:spcBef>
              <a:buFont typeface="Arial" panose="020B0604020202020204" pitchFamily="34" charset="0"/>
              <a:buChar char="•"/>
            </a:pPr>
            <a:r>
              <a:rPr lang="ja-JP" altLang="en-US" sz="2600" dirty="0"/>
              <a:t>期日までに返信が無い場合には、区市町村の責任に基づいた介入がありうることを明記する　　　など　</a:t>
            </a:r>
            <a:endParaRPr lang="en-US" altLang="ja-JP" sz="2600" dirty="0"/>
          </a:p>
          <a:p>
            <a:pPr>
              <a:lnSpc>
                <a:spcPts val="2500"/>
              </a:lnSpc>
              <a:spcBef>
                <a:spcPts val="600"/>
              </a:spcBef>
              <a:buFont typeface="Wingdings" panose="05000000000000000000" pitchFamily="2" charset="2"/>
              <a:buChar char="l"/>
            </a:pPr>
            <a:r>
              <a:rPr lang="ja-JP" altLang="en-US" sz="3400" dirty="0"/>
              <a:t>返信が無いときの対応方法についても検討しておくことが、虐待対応の膠着化を防ぐことになる</a:t>
            </a:r>
            <a:endParaRPr lang="en-US" altLang="ja-JP" sz="3400" dirty="0"/>
          </a:p>
          <a:p>
            <a:pPr marL="0" indent="0">
              <a:lnSpc>
                <a:spcPts val="2000"/>
              </a:lnSpc>
              <a:spcBef>
                <a:spcPts val="600"/>
              </a:spcBef>
              <a:buNone/>
            </a:pPr>
            <a:r>
              <a:rPr lang="ja-JP" altLang="en-US" dirty="0"/>
              <a:t>　　　　</a:t>
            </a:r>
            <a:r>
              <a:rPr lang="ja-JP" altLang="en-US" sz="1800" dirty="0"/>
              <a:t>　　　　　　　　　　　　　　　　　　　　　　　　　　　　　　　　　　　　　　　　　　　　　　　　　　　　　　　　　　　　　　　　　　　　　　　　　　　　　　</a:t>
            </a:r>
            <a:endParaRPr lang="en-US" altLang="ja-JP" sz="2400" dirty="0"/>
          </a:p>
          <a:p>
            <a:pPr marL="0" indent="0">
              <a:lnSpc>
                <a:spcPct val="100000"/>
              </a:lnSpc>
              <a:spcBef>
                <a:spcPts val="600"/>
              </a:spcBef>
              <a:buNone/>
            </a:pPr>
            <a:r>
              <a:rPr lang="ja-JP" altLang="en-US" sz="1600" dirty="0"/>
              <a:t>　　　　　</a:t>
            </a:r>
            <a:r>
              <a:rPr lang="ja-JP" altLang="en-US" sz="2100" dirty="0"/>
              <a:t>　⇒ 「お役立ち帳改訂版」</a:t>
            </a:r>
            <a:r>
              <a:rPr lang="en-US" altLang="ja-JP" sz="2100" dirty="0"/>
              <a:t> P.70</a:t>
            </a:r>
            <a:r>
              <a:rPr lang="ja-JP" altLang="en-US" sz="2100" dirty="0"/>
              <a:t>～</a:t>
            </a:r>
            <a:r>
              <a:rPr lang="en-US" altLang="ja-JP" sz="2100" dirty="0"/>
              <a:t>78</a:t>
            </a:r>
            <a:r>
              <a:rPr lang="ja-JP" altLang="en-US" sz="2100" dirty="0"/>
              <a:t>「養護者への対応の基本」</a:t>
            </a:r>
            <a:r>
              <a:rPr lang="en-US" altLang="ja-JP" sz="2100" dirty="0"/>
              <a:t>P,79</a:t>
            </a:r>
            <a:r>
              <a:rPr lang="ja-JP" altLang="en-US" sz="2100" dirty="0"/>
              <a:t>～</a:t>
            </a:r>
            <a:r>
              <a:rPr lang="en-US" altLang="ja-JP" sz="2100" dirty="0"/>
              <a:t>80</a:t>
            </a:r>
            <a:r>
              <a:rPr lang="ja-JP" altLang="en-US" sz="2100" dirty="0"/>
              <a:t>「文書例１，２」、参照</a:t>
            </a:r>
            <a:endParaRPr lang="ja-JP" altLang="en-US" sz="1600" dirty="0"/>
          </a:p>
        </p:txBody>
      </p:sp>
      <p:sp>
        <p:nvSpPr>
          <p:cNvPr id="2" name="タイトル 1"/>
          <p:cNvSpPr>
            <a:spLocks noGrp="1"/>
          </p:cNvSpPr>
          <p:nvPr>
            <p:ph type="title" idx="4294967295"/>
          </p:nvPr>
        </p:nvSpPr>
        <p:spPr>
          <a:xfrm>
            <a:off x="827584" y="207280"/>
            <a:ext cx="7543800" cy="683989"/>
          </a:xfrm>
        </p:spPr>
        <p:txBody>
          <a:bodyPr>
            <a:normAutofit/>
          </a:bodyPr>
          <a:lstStyle/>
          <a:p>
            <a:r>
              <a:rPr lang="ja-JP" altLang="en-US" sz="3600" dirty="0">
                <a:solidFill>
                  <a:srgbClr val="0000FF"/>
                </a:solidFill>
              </a:rPr>
              <a:t>養護者へのアプローチ方法</a:t>
            </a:r>
          </a:p>
        </p:txBody>
      </p:sp>
      <p:cxnSp>
        <p:nvCxnSpPr>
          <p:cNvPr id="5" name="直線コネクタ 4">
            <a:extLst>
              <a:ext uri="{FF2B5EF4-FFF2-40B4-BE49-F238E27FC236}">
                <a16:creationId xmlns:a16="http://schemas.microsoft.com/office/drawing/2014/main" id="{03022298-54F1-1591-2F61-A23535DF88D8}"/>
              </a:ext>
            </a:extLst>
          </p:cNvPr>
          <p:cNvCxnSpPr/>
          <p:nvPr/>
        </p:nvCxnSpPr>
        <p:spPr>
          <a:xfrm>
            <a:off x="755576" y="891269"/>
            <a:ext cx="74168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057631"/>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800100" y="0"/>
            <a:ext cx="7543800" cy="560388"/>
          </a:xfrm>
        </p:spPr>
        <p:txBody>
          <a:bodyPr>
            <a:noAutofit/>
          </a:bodyPr>
          <a:lstStyle/>
          <a:p>
            <a:pPr algn="ctr"/>
            <a:r>
              <a:rPr kumimoji="1" lang="ja-JP" altLang="en-US" sz="2800" dirty="0"/>
              <a:t>スライド中の略語一覧</a:t>
            </a:r>
          </a:p>
        </p:txBody>
      </p:sp>
      <p:sp>
        <p:nvSpPr>
          <p:cNvPr id="3" name="コンテンツ プレースホルダー 2"/>
          <p:cNvSpPr>
            <a:spLocks noGrp="1"/>
          </p:cNvSpPr>
          <p:nvPr>
            <p:ph idx="4294967295"/>
          </p:nvPr>
        </p:nvSpPr>
        <p:spPr>
          <a:xfrm>
            <a:off x="179513" y="523875"/>
            <a:ext cx="8712967" cy="6264275"/>
          </a:xfrm>
        </p:spPr>
        <p:txBody>
          <a:bodyPr>
            <a:normAutofit fontScale="92500"/>
          </a:bodyPr>
          <a:lstStyle/>
          <a:p>
            <a:pPr eaLnBrk="1">
              <a:lnSpc>
                <a:spcPct val="100000"/>
              </a:lnSpc>
            </a:pPr>
            <a:r>
              <a:rPr kumimoji="1" lang="ja-JP" altLang="en-US" sz="1800" dirty="0">
                <a:solidFill>
                  <a:schemeClr val="tx1"/>
                </a:solidFill>
              </a:rPr>
              <a:t>「厚生労働省</a:t>
            </a:r>
            <a:r>
              <a:rPr lang="ja-JP" altLang="en-US" sz="1800" dirty="0">
                <a:solidFill>
                  <a:schemeClr val="tx1"/>
                </a:solidFill>
              </a:rPr>
              <a:t>マニュアル（</a:t>
            </a:r>
            <a:r>
              <a:rPr lang="en-US" altLang="ja-JP" sz="1800" dirty="0">
                <a:solidFill>
                  <a:schemeClr val="tx1"/>
                </a:solidFill>
              </a:rPr>
              <a:t>H18)</a:t>
            </a:r>
            <a:r>
              <a:rPr lang="ja-JP" altLang="en-US" sz="1800" dirty="0">
                <a:solidFill>
                  <a:schemeClr val="tx1"/>
                </a:solidFill>
              </a:rPr>
              <a:t>」 「厚生労働省マニュアル（</a:t>
            </a:r>
            <a:r>
              <a:rPr lang="en-US" altLang="ja-JP" sz="1800" dirty="0">
                <a:solidFill>
                  <a:schemeClr val="tx1"/>
                </a:solidFill>
              </a:rPr>
              <a:t>H30</a:t>
            </a:r>
            <a:r>
              <a:rPr lang="ja-JP" altLang="en-US" sz="1800" dirty="0">
                <a:solidFill>
                  <a:schemeClr val="tx1"/>
                </a:solidFill>
              </a:rPr>
              <a:t>）」 </a:t>
            </a:r>
            <a:r>
              <a:rPr lang="ja-JP" altLang="en-US" sz="1800" dirty="0"/>
              <a:t>「厚生労働省マニュアル（</a:t>
            </a:r>
            <a:r>
              <a:rPr lang="en-US" altLang="ja-JP" sz="1800" dirty="0"/>
              <a:t>R5</a:t>
            </a:r>
            <a:r>
              <a:rPr lang="ja-JP" altLang="en-US" sz="1800" dirty="0"/>
              <a:t>）」</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4</a:t>
            </a:r>
            <a:r>
              <a:rPr lang="ja-JP" altLang="en-US" sz="1800" dirty="0">
                <a:solidFill>
                  <a:schemeClr val="tx1"/>
                </a:solidFill>
              </a:rPr>
              <a:t>月、平成</a:t>
            </a:r>
            <a:r>
              <a:rPr lang="en-US" altLang="ja-JP" sz="1800" dirty="0">
                <a:solidFill>
                  <a:schemeClr val="tx1"/>
                </a:solidFill>
              </a:rPr>
              <a:t>30</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月改訂、</a:t>
            </a:r>
            <a:r>
              <a:rPr lang="ja-JP" altLang="en-US" sz="1800" dirty="0"/>
              <a:t>令和</a:t>
            </a:r>
            <a:r>
              <a:rPr lang="en-US" altLang="ja-JP" sz="1800" dirty="0"/>
              <a:t>5</a:t>
            </a:r>
            <a:r>
              <a:rPr lang="ja-JP" altLang="en-US" sz="1800" dirty="0"/>
              <a:t>年</a:t>
            </a:r>
            <a:r>
              <a:rPr lang="en-US" altLang="ja-JP" sz="1800" dirty="0"/>
              <a:t>3</a:t>
            </a:r>
            <a:r>
              <a:rPr lang="ja-JP" altLang="en-US" sz="1800" dirty="0"/>
              <a:t>月改訂</a:t>
            </a:r>
            <a:endParaRPr lang="en-US" altLang="ja-JP" sz="1800" dirty="0">
              <a:solidFill>
                <a:schemeClr val="tx1"/>
              </a:solidFill>
            </a:endParaRPr>
          </a:p>
          <a:p>
            <a:pPr eaLnBrk="1">
              <a:lnSpc>
                <a:spcPct val="100000"/>
              </a:lnSpc>
            </a:pPr>
            <a:r>
              <a:rPr kumimoji="1" lang="ja-JP" altLang="en-US" sz="1800" dirty="0">
                <a:solidFill>
                  <a:schemeClr val="tx1"/>
                </a:solidFill>
              </a:rPr>
              <a:t>「東京都マニュアル」・・・</a:t>
            </a:r>
            <a:r>
              <a:rPr lang="ja-JP" altLang="en-US" sz="1800" dirty="0">
                <a:solidFill>
                  <a:schemeClr val="tx1"/>
                </a:solidFill>
              </a:rPr>
              <a:t>東京都</a:t>
            </a:r>
            <a:r>
              <a:rPr lang="en-US" altLang="ja-JP" sz="1800" dirty="0">
                <a:solidFill>
                  <a:schemeClr val="tx1"/>
                </a:solidFill>
              </a:rPr>
              <a:t>『</a:t>
            </a:r>
            <a:r>
              <a:rPr lang="ja-JP" altLang="en-US" sz="1800" dirty="0">
                <a:solidFill>
                  <a:schemeClr val="tx1"/>
                </a:solidFill>
              </a:rPr>
              <a:t>高齢者虐待防止に向けた体制構築のために　</a:t>
            </a:r>
            <a:r>
              <a:rPr lang="en-US" altLang="ja-JP" sz="1800" dirty="0">
                <a:solidFill>
                  <a:schemeClr val="tx1"/>
                </a:solidFill>
              </a:rPr>
              <a:t>―</a:t>
            </a:r>
            <a:r>
              <a:rPr lang="ja-JP" altLang="en-US" sz="1800" dirty="0">
                <a:solidFill>
                  <a:schemeClr val="tx1"/>
                </a:solidFill>
              </a:rPr>
              <a:t>東京都高齢者虐待対応マニュアル</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p>
          <a:p>
            <a:pPr eaLnBrk="1">
              <a:lnSpc>
                <a:spcPct val="100000"/>
              </a:lnSpc>
            </a:pPr>
            <a:r>
              <a:rPr kumimoji="1" lang="ja-JP" altLang="en-US" sz="1800" dirty="0">
                <a:solidFill>
                  <a:schemeClr val="tx1"/>
                </a:solidFill>
              </a:rPr>
              <a:t>「社会福祉士会手引き」・・・</a:t>
            </a:r>
            <a:r>
              <a:rPr lang="ja-JP" altLang="en-US" sz="1800" dirty="0">
                <a:solidFill>
                  <a:schemeClr val="tx1"/>
                </a:solidFill>
              </a:rPr>
              <a:t>日本社会福祉士会</a:t>
            </a:r>
            <a:r>
              <a:rPr lang="en-US" altLang="ja-JP" sz="1800" dirty="0">
                <a:solidFill>
                  <a:schemeClr val="tx1"/>
                </a:solidFill>
              </a:rPr>
              <a:t>『</a:t>
            </a:r>
            <a:r>
              <a:rPr lang="ja-JP" altLang="en-US" sz="1800" dirty="0">
                <a:solidFill>
                  <a:schemeClr val="tx1"/>
                </a:solidFill>
              </a:rPr>
              <a:t>市町村・地域包括支援センター・都道府県のための養護者による高齢者虐待対応の手引き</a:t>
            </a:r>
            <a:r>
              <a:rPr lang="en-US" altLang="ja-JP" sz="1800" dirty="0">
                <a:solidFill>
                  <a:schemeClr val="tx1"/>
                </a:solidFill>
              </a:rPr>
              <a:t>』</a:t>
            </a:r>
            <a:r>
              <a:rPr lang="ja-JP" altLang="en-US" sz="1800" dirty="0">
                <a:solidFill>
                  <a:schemeClr val="tx1"/>
                </a:solidFill>
              </a:rPr>
              <a:t>中央法規、</a:t>
            </a:r>
            <a:r>
              <a:rPr lang="en-US" altLang="ja-JP" sz="1800" dirty="0">
                <a:solidFill>
                  <a:schemeClr val="tx1"/>
                </a:solidFill>
              </a:rPr>
              <a:t>2011</a:t>
            </a:r>
          </a:p>
          <a:p>
            <a:pPr eaLnBrk="1">
              <a:lnSpc>
                <a:spcPct val="100000"/>
              </a:lnSpc>
              <a:spcBef>
                <a:spcPts val="0"/>
              </a:spcBef>
            </a:pPr>
            <a:r>
              <a:rPr lang="ja-JP" altLang="en-US" sz="1400" dirty="0">
                <a:solidFill>
                  <a:schemeClr val="tx1"/>
                </a:solidFill>
              </a:rPr>
              <a:t>＊「社会福祉士会手引き」は、厚生労働省マニュアルと補完するものであるという事務連絡がだされている。（厚生労働省老健局高齢者支援課平成</a:t>
            </a:r>
            <a:r>
              <a:rPr lang="en-US" altLang="ja-JP" sz="1400" dirty="0">
                <a:solidFill>
                  <a:schemeClr val="tx1"/>
                </a:solidFill>
              </a:rPr>
              <a:t>24</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a:t>
            </a:r>
            <a:r>
              <a:rPr lang="en-US" altLang="ja-JP" sz="1400" dirty="0">
                <a:solidFill>
                  <a:schemeClr val="tx1"/>
                </a:solidFill>
              </a:rPr>
              <a:t>3</a:t>
            </a:r>
            <a:r>
              <a:rPr lang="ja-JP" altLang="en-US" sz="1400" dirty="0">
                <a:solidFill>
                  <a:schemeClr val="tx1"/>
                </a:solidFill>
              </a:rPr>
              <a:t>日事務連絡「高齢者虐待の防止に向けた取り組みについて」）</a:t>
            </a:r>
            <a:endParaRPr lang="en-US" altLang="ja-JP" sz="1400" dirty="0">
              <a:solidFill>
                <a:schemeClr val="tx1"/>
              </a:solidFill>
            </a:endParaRPr>
          </a:p>
          <a:p>
            <a:pPr eaLnBrk="1">
              <a:lnSpc>
                <a:spcPct val="100000"/>
              </a:lnSpc>
            </a:pPr>
            <a:r>
              <a:rPr lang="ja-JP" altLang="en-US" sz="1800" dirty="0">
                <a:solidFill>
                  <a:schemeClr val="tx1"/>
                </a:solidFill>
              </a:rPr>
              <a:t>「事例分析検討委員会報告書」・・・東京都福祉保健局</a:t>
            </a:r>
            <a:r>
              <a:rPr lang="en-US" altLang="ja-JP" sz="1800" dirty="0">
                <a:solidFill>
                  <a:schemeClr val="tx1"/>
                </a:solidFill>
              </a:rPr>
              <a:t>『</a:t>
            </a:r>
            <a:r>
              <a:rPr lang="ja-JP" altLang="en-US" sz="1800" dirty="0">
                <a:solidFill>
                  <a:schemeClr val="tx1"/>
                </a:solidFill>
              </a:rPr>
              <a:t>東京都高齢者権利擁護推進事業 高齢者虐待事例分析検討委員会報告書</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25</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endParaRPr lang="en-US" altLang="ja-JP" sz="1800" dirty="0">
              <a:solidFill>
                <a:schemeClr val="tx1"/>
              </a:solidFill>
            </a:endParaRPr>
          </a:p>
          <a:p>
            <a:pPr eaLnBrk="1">
              <a:lnSpc>
                <a:spcPct val="100000"/>
              </a:lnSpc>
            </a:pPr>
            <a:r>
              <a:rPr lang="ja-JP" altLang="en-US" sz="1800" dirty="0">
                <a:solidFill>
                  <a:schemeClr val="tx1"/>
                </a:solidFill>
              </a:rPr>
              <a:t>「厚生労働省令和</a:t>
            </a:r>
            <a:r>
              <a:rPr lang="en-US" altLang="ja-JP" sz="1800" dirty="0">
                <a:solidFill>
                  <a:schemeClr val="tx1"/>
                </a:solidFill>
              </a:rPr>
              <a:t>3</a:t>
            </a:r>
            <a:r>
              <a:rPr lang="ja-JP" altLang="en-US" sz="1800" dirty="0">
                <a:solidFill>
                  <a:schemeClr val="tx1"/>
                </a:solidFill>
              </a:rPr>
              <a:t>年度調査結果」・・・厚生労働省発表 令和</a:t>
            </a:r>
            <a:r>
              <a:rPr lang="en-US" altLang="ja-JP" sz="1800" dirty="0">
                <a:solidFill>
                  <a:schemeClr val="tx1"/>
                </a:solidFill>
              </a:rPr>
              <a:t>3</a:t>
            </a:r>
            <a:r>
              <a:rPr lang="ja-JP" altLang="en-US" sz="1800" dirty="0">
                <a:solidFill>
                  <a:schemeClr val="tx1"/>
                </a:solidFill>
              </a:rPr>
              <a:t>年度 高齢者虐待の防止、高齢者の養護者に対する支援等に関する法律に基づく対応状況等に関する調査結果</a:t>
            </a:r>
            <a:endParaRPr lang="en-US" altLang="ja-JP" sz="1800" dirty="0">
              <a:solidFill>
                <a:schemeClr val="tx1"/>
              </a:solidFill>
            </a:endParaRPr>
          </a:p>
          <a:p>
            <a:pPr eaLnBrk="1">
              <a:lnSpc>
                <a:spcPct val="100000"/>
              </a:lnSpc>
            </a:pPr>
            <a:r>
              <a:rPr lang="ja-JP" altLang="en-US" sz="1800" dirty="0">
                <a:solidFill>
                  <a:schemeClr val="tx1"/>
                </a:solidFill>
              </a:rPr>
              <a:t>「東京都令和</a:t>
            </a:r>
            <a:r>
              <a:rPr lang="en-US" altLang="ja-JP" sz="1800" dirty="0">
                <a:solidFill>
                  <a:schemeClr val="tx1"/>
                </a:solidFill>
              </a:rPr>
              <a:t>3</a:t>
            </a:r>
            <a:r>
              <a:rPr lang="ja-JP" altLang="en-US" sz="1800" dirty="0">
                <a:solidFill>
                  <a:schemeClr val="tx1"/>
                </a:solidFill>
              </a:rPr>
              <a:t>年度調査結果」・・・東京都発表令和</a:t>
            </a:r>
            <a:r>
              <a:rPr lang="en-US" altLang="ja-JP" sz="1800" dirty="0">
                <a:solidFill>
                  <a:schemeClr val="tx1"/>
                </a:solidFill>
              </a:rPr>
              <a:t>3</a:t>
            </a:r>
            <a:r>
              <a:rPr lang="ja-JP" altLang="en-US" sz="1800" dirty="0">
                <a:solidFill>
                  <a:schemeClr val="tx1"/>
                </a:solidFill>
              </a:rPr>
              <a:t>年度 高齢者虐待の防止、高齢者の養護者に対する支援等に関する法律に基づく対応状況等に関する調査結果</a:t>
            </a:r>
            <a:endParaRPr lang="en-US" altLang="ja-JP" sz="1800" dirty="0">
              <a:solidFill>
                <a:schemeClr val="tx1"/>
              </a:solidFill>
            </a:endParaRPr>
          </a:p>
          <a:p>
            <a:pPr eaLnBrk="1">
              <a:lnSpc>
                <a:spcPct val="100000"/>
              </a:lnSpc>
            </a:pPr>
            <a:r>
              <a:rPr lang="ja-JP" altLang="en-US" sz="1800" dirty="0">
                <a:solidFill>
                  <a:schemeClr val="tx1"/>
                </a:solidFill>
              </a:rPr>
              <a:t>区市町村・・・区市町村における高齢者虐待防止法所管課</a:t>
            </a:r>
            <a:endParaRPr lang="en-US" altLang="ja-JP" sz="1800" dirty="0">
              <a:solidFill>
                <a:schemeClr val="tx1"/>
              </a:solidFill>
            </a:endParaRPr>
          </a:p>
          <a:p>
            <a:pPr eaLnBrk="1">
              <a:lnSpc>
                <a:spcPct val="100000"/>
              </a:lnSpc>
            </a:pPr>
            <a:r>
              <a:rPr lang="ja-JP" altLang="en-US" sz="1800" dirty="0">
                <a:solidFill>
                  <a:schemeClr val="tx1"/>
                </a:solidFill>
              </a:rPr>
              <a:t>地域包括支援センター・・・高齢者虐待対応の委託を受けた地域包括支援センター・サブセンター・在宅介護支援センター</a:t>
            </a:r>
            <a:endParaRPr lang="en-US" altLang="ja-JP" sz="1800" dirty="0">
              <a:solidFill>
                <a:schemeClr val="tx1"/>
              </a:solidFill>
            </a:endParaRPr>
          </a:p>
          <a:p>
            <a:pPr eaLnBrk="1">
              <a:lnSpc>
                <a:spcPct val="100000"/>
              </a:lnSpc>
            </a:pPr>
            <a:r>
              <a:rPr lang="ja-JP" altLang="en-US" sz="1800" dirty="0">
                <a:solidFill>
                  <a:schemeClr val="tx1"/>
                </a:solidFill>
              </a:rPr>
              <a:t>関係機関・・・上記の区市町村・地域包括支援センターを除く高齢者虐待対応に関わる機関</a:t>
            </a:r>
            <a:endParaRPr lang="en-US" altLang="ja-JP" sz="1800" dirty="0">
              <a:solidFill>
                <a:schemeClr val="tx1"/>
              </a:solidFill>
            </a:endParaRPr>
          </a:p>
          <a:p>
            <a:pPr eaLnBrk="1">
              <a:lnSpc>
                <a:spcPct val="100000"/>
              </a:lnSpc>
            </a:pPr>
            <a:r>
              <a:rPr lang="ja-JP" altLang="en-US" sz="1800" dirty="0">
                <a:solidFill>
                  <a:srgbClr val="000000"/>
                </a:solidFill>
              </a:rPr>
              <a:t>お役立ち帳改訂版・・・（公財）東京都福祉保健財団</a:t>
            </a:r>
            <a:r>
              <a:rPr lang="en-US" altLang="ja-JP" sz="1800" dirty="0">
                <a:solidFill>
                  <a:srgbClr val="000000"/>
                </a:solidFill>
              </a:rPr>
              <a:t>『</a:t>
            </a:r>
            <a:r>
              <a:rPr lang="ja-JP" altLang="en-US" sz="1800" dirty="0">
                <a:solidFill>
                  <a:srgbClr val="000000"/>
                </a:solidFill>
              </a:rPr>
              <a:t>区市町村職員・地域包括支援センター職員必携高齢者の権利擁護と虐待対応お役立ち帳 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月改訂版</a:t>
            </a:r>
            <a:r>
              <a:rPr lang="en-US" altLang="ja-JP" sz="1800" dirty="0">
                <a:solidFill>
                  <a:srgbClr val="000000"/>
                </a:solidFill>
              </a:rPr>
              <a:t>』</a:t>
            </a:r>
            <a:r>
              <a:rPr lang="ja-JP" altLang="en-US" sz="1800" dirty="0">
                <a:solidFill>
                  <a:srgbClr val="000000"/>
                </a:solidFill>
              </a:rPr>
              <a:t>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a:t>
            </a:r>
            <a:endParaRPr lang="en-US" altLang="ja-JP" sz="1800" dirty="0">
              <a:solidFill>
                <a:srgbClr val="000000"/>
              </a:solidFill>
            </a:endParaRPr>
          </a:p>
        </p:txBody>
      </p:sp>
      <p:sp>
        <p:nvSpPr>
          <p:cNvPr id="4" name="スライド番号プレースホルダー 3">
            <a:extLst>
              <a:ext uri="{FF2B5EF4-FFF2-40B4-BE49-F238E27FC236}">
                <a16:creationId xmlns:a16="http://schemas.microsoft.com/office/drawing/2014/main" id="{1EC5058D-613E-46A1-8CA2-CF77769857D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BDA4D7-1DC0-4512-81FB-1E70C51A4BB7}"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75815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5950" y="77026"/>
            <a:ext cx="8229600" cy="68113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1" lang="ja-JP" altLang="en-US" sz="2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ＭＳ Ｐゴシック" panose="020B0600070205080204" pitchFamily="50" charset="-128"/>
                <a:cs typeface="+mj-cs"/>
              </a:rPr>
              <a:t>参考文献</a:t>
            </a:r>
          </a:p>
        </p:txBody>
      </p:sp>
      <p:sp>
        <p:nvSpPr>
          <p:cNvPr id="7" name="Text Box 3"/>
          <p:cNvSpPr txBox="1">
            <a:spLocks noChangeArrowheads="1"/>
          </p:cNvSpPr>
          <p:nvPr/>
        </p:nvSpPr>
        <p:spPr bwMode="auto">
          <a:xfrm>
            <a:off x="109592" y="436257"/>
            <a:ext cx="8924816" cy="64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lnSpcReduction="10000"/>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厚生労働省老健局</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市町村・都道府県における高齢者虐待への対応と養護者支援について</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月及び平成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高齢者虐待防止に向けた体制構築のために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東京都高齢者虐待対応マニュアル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大渕修一監修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高齢者虐待対応・権利擁護　実践ハンドブック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法研出版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日本社会福祉士会編</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市町村・地域包括支援センター・都道府県のための養護者による高齢者虐待対応の手引き</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東京都福祉保健局</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東京都高齢者権利擁護推進事業 高齢者虐待事例分析検討委員会報告書</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（公社）あい権利擁護支援ネット監修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事例で学ぶ「高齢者虐待」実践対応ガイド</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（一財）長寿社会開発センター地域包括支援センター運営マニュアル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訂令和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厚生労働省老健局「高齢者虐待の実態把握等のための調査研究事業報告書」</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（福）東北福祉会 認知症介護研究・研修仙台センター「令和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年度老人保健健康推進事業</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高齢者虐待に伴う死亡事例等検証の手引き</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個人情報保護委員会「個人情報の保護に関する法律についてのガイドライン（行政機関等編」令和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個人情報保護委員会事務局「個人情報の保護に関する法律についての事務対応ガイド（行政機関等向け）」令和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8442F0DB-AFC5-44F1-A702-56C2D9EE85E5}"/>
              </a:ext>
            </a:extLst>
          </p:cNvPr>
          <p:cNvSpPr>
            <a:spLocks noGrp="1"/>
          </p:cNvSpPr>
          <p:nvPr>
            <p:ph type="sldNum" sz="quarter" idx="12"/>
          </p:nvPr>
        </p:nvSpPr>
        <p:spPr>
          <a:xfrm>
            <a:off x="8050389" y="6463447"/>
            <a:ext cx="98401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0806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83570" y="980730"/>
            <a:ext cx="7513313"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4000" dirty="0">
                <a:solidFill>
                  <a:srgbClr val="0000FF"/>
                </a:solidFill>
              </a:rPr>
              <a:t>ワーク１－１．</a:t>
            </a:r>
            <a:endParaRPr lang="en-US" altLang="ja-JP" sz="4000" dirty="0">
              <a:solidFill>
                <a:srgbClr val="0000FF"/>
              </a:solidFill>
            </a:endParaRPr>
          </a:p>
          <a:p>
            <a:pPr fontAlgn="auto">
              <a:spcAft>
                <a:spcPts val="0"/>
              </a:spcAft>
            </a:pPr>
            <a:endParaRPr lang="en-US" altLang="ja-JP" sz="4000" dirty="0">
              <a:solidFill>
                <a:srgbClr val="0000FF"/>
              </a:solidFill>
            </a:endParaRPr>
          </a:p>
          <a:p>
            <a:pPr algn="ctr" fontAlgn="auto">
              <a:spcAft>
                <a:spcPts val="0"/>
              </a:spcAft>
            </a:pPr>
            <a:r>
              <a:rPr lang="ja-JP" altLang="en-US" sz="4000" dirty="0">
                <a:solidFill>
                  <a:srgbClr val="0000FF"/>
                </a:solidFill>
              </a:rPr>
              <a:t>通報受付のワーク</a:t>
            </a:r>
            <a:endParaRPr lang="en-US" altLang="ja-JP" sz="4000" dirty="0">
              <a:solidFill>
                <a:srgbClr val="0000FF"/>
              </a:solidFill>
            </a:endParaRPr>
          </a:p>
        </p:txBody>
      </p:sp>
      <p:sp>
        <p:nvSpPr>
          <p:cNvPr id="2" name="テキスト ボックス 1"/>
          <p:cNvSpPr txBox="1"/>
          <p:nvPr/>
        </p:nvSpPr>
        <p:spPr>
          <a:xfrm>
            <a:off x="755576" y="2996954"/>
            <a:ext cx="7639124" cy="1384995"/>
          </a:xfrm>
          <a:prstGeom prst="rect">
            <a:avLst/>
          </a:prstGeom>
          <a:noFill/>
        </p:spPr>
        <p:txBody>
          <a:bodyPr wrap="square" rtlCol="0">
            <a:spAutoFit/>
          </a:bodyPr>
          <a:lstStyle/>
          <a:p>
            <a:r>
              <a:rPr lang="ja-JP" altLang="en-US" sz="2800" dirty="0"/>
              <a:t>ワークシート１　「通報受付（情報提供者からの聴き取り）シート」（</a:t>
            </a:r>
            <a:r>
              <a:rPr lang="ja-JP" altLang="en-US" sz="2800" dirty="0" err="1"/>
              <a:t>ｐ</a:t>
            </a:r>
            <a:r>
              <a:rPr lang="en-US" altLang="ja-JP" sz="2800" dirty="0"/>
              <a:t>.1</a:t>
            </a:r>
            <a:r>
              <a:rPr lang="ja-JP" altLang="en-US" sz="2800" dirty="0"/>
              <a:t>）を使って、聴き取りを行いましょう。</a:t>
            </a:r>
          </a:p>
        </p:txBody>
      </p:sp>
      <p:sp>
        <p:nvSpPr>
          <p:cNvPr id="4" name="正方形/長方形 3"/>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8</a:t>
            </a:fld>
            <a:endParaRPr lang="ja-JP" altLang="en-US"/>
          </a:p>
        </p:txBody>
      </p:sp>
    </p:spTree>
    <p:extLst>
      <p:ext uri="{BB962C8B-B14F-4D97-AF65-F5344CB8AC3E}">
        <p14:creationId xmlns:p14="http://schemas.microsoft.com/office/powerpoint/2010/main" val="35914229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41139" y="466355"/>
            <a:ext cx="7963311" cy="5689200"/>
          </a:xfrm>
          <a:prstGeom prst="rect">
            <a:avLst/>
          </a:prstGeom>
        </p:spPr>
      </p:pic>
      <p:sp>
        <p:nvSpPr>
          <p:cNvPr id="25" name="角丸四角形 24"/>
          <p:cNvSpPr/>
          <p:nvPr/>
        </p:nvSpPr>
        <p:spPr>
          <a:xfrm>
            <a:off x="1853227" y="131715"/>
            <a:ext cx="6595159" cy="4295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ワークシート１　「通報受付（情報提供者からの聴き取り）シート」　</a:t>
            </a:r>
          </a:p>
        </p:txBody>
      </p:sp>
      <p:sp>
        <p:nvSpPr>
          <p:cNvPr id="27" name="角丸四角形 26"/>
          <p:cNvSpPr/>
          <p:nvPr/>
        </p:nvSpPr>
        <p:spPr>
          <a:xfrm>
            <a:off x="982043" y="997224"/>
            <a:ext cx="2084040" cy="63521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聴き取り時の姿勢を確認します</a:t>
            </a:r>
          </a:p>
        </p:txBody>
      </p:sp>
      <p:sp>
        <p:nvSpPr>
          <p:cNvPr id="28" name="角丸四角形 27"/>
          <p:cNvSpPr/>
          <p:nvPr/>
        </p:nvSpPr>
        <p:spPr>
          <a:xfrm>
            <a:off x="3867840" y="890024"/>
            <a:ext cx="4112081" cy="73657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①最初に、情報提供者に伝えること</a:t>
            </a:r>
            <a:endParaRPr lang="en-US" altLang="ja-JP" sz="2000" dirty="0">
              <a:solidFill>
                <a:schemeClr val="tx1"/>
              </a:solidFill>
            </a:endParaRPr>
          </a:p>
          <a:p>
            <a:pPr algn="ctr"/>
            <a:r>
              <a:rPr lang="ja-JP" altLang="en-US" sz="2000" dirty="0">
                <a:solidFill>
                  <a:schemeClr val="tx1"/>
                </a:solidFill>
              </a:rPr>
              <a:t>情報提供者に伝えたら☑をします。</a:t>
            </a:r>
          </a:p>
        </p:txBody>
      </p:sp>
      <p:sp>
        <p:nvSpPr>
          <p:cNvPr id="29" name="角丸四角形 28"/>
          <p:cNvSpPr/>
          <p:nvPr/>
        </p:nvSpPr>
        <p:spPr>
          <a:xfrm>
            <a:off x="815126" y="2382348"/>
            <a:ext cx="2428187" cy="208823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②確認する項目</a:t>
            </a:r>
            <a:endParaRPr lang="en-US" altLang="ja-JP" sz="2000" dirty="0">
              <a:solidFill>
                <a:schemeClr val="tx1"/>
              </a:solidFill>
            </a:endParaRPr>
          </a:p>
          <a:p>
            <a:pPr algn="ctr"/>
            <a:r>
              <a:rPr lang="ja-JP" altLang="en-US" sz="2000" dirty="0">
                <a:solidFill>
                  <a:schemeClr val="tx1"/>
                </a:solidFill>
              </a:rPr>
              <a:t>聴き取れた項目に☑をしながら、更に何を聴きとるかを考えます。</a:t>
            </a:r>
          </a:p>
        </p:txBody>
      </p:sp>
      <p:sp>
        <p:nvSpPr>
          <p:cNvPr id="30" name="角丸四角形 29"/>
          <p:cNvSpPr/>
          <p:nvPr/>
        </p:nvSpPr>
        <p:spPr>
          <a:xfrm>
            <a:off x="3419872" y="5244096"/>
            <a:ext cx="4747700" cy="72008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③最後に必ず確認すること・伝えることを</a:t>
            </a:r>
            <a:endParaRPr lang="en-US" altLang="ja-JP" sz="2000" dirty="0">
              <a:solidFill>
                <a:schemeClr val="tx1"/>
              </a:solidFill>
            </a:endParaRPr>
          </a:p>
          <a:p>
            <a:pPr algn="ctr"/>
            <a:r>
              <a:rPr lang="ja-JP" altLang="en-US" sz="2000" dirty="0">
                <a:solidFill>
                  <a:schemeClr val="tx1"/>
                </a:solidFill>
              </a:rPr>
              <a:t>情報提供者に伝えたら☑をします。</a:t>
            </a:r>
          </a:p>
        </p:txBody>
      </p:sp>
      <p:sp>
        <p:nvSpPr>
          <p:cNvPr id="31" name="角丸四角形 30"/>
          <p:cNvSpPr/>
          <p:nvPr/>
        </p:nvSpPr>
        <p:spPr>
          <a:xfrm>
            <a:off x="3628271" y="2369970"/>
            <a:ext cx="4082504" cy="210060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②‘　メモ欄</a:t>
            </a:r>
            <a:endParaRPr lang="en-US" altLang="ja-JP" sz="2000" dirty="0">
              <a:solidFill>
                <a:schemeClr val="tx1"/>
              </a:solidFill>
            </a:endParaRPr>
          </a:p>
          <a:p>
            <a:pPr algn="ctr"/>
            <a:r>
              <a:rPr lang="ja-JP" altLang="en-US" sz="2000" dirty="0">
                <a:solidFill>
                  <a:schemeClr val="tx1"/>
                </a:solidFill>
              </a:rPr>
              <a:t>情報提供者の話を自由にメモしつつ、②で確認した項目について追加情報等を書き取っていきます。</a:t>
            </a:r>
          </a:p>
        </p:txBody>
      </p:sp>
      <p:sp>
        <p:nvSpPr>
          <p:cNvPr id="2" name="スライド番号プレースホルダー 1"/>
          <p:cNvSpPr>
            <a:spLocks noGrp="1"/>
          </p:cNvSpPr>
          <p:nvPr>
            <p:ph type="sldNum" sz="quarter" idx="12"/>
          </p:nvPr>
        </p:nvSpPr>
        <p:spPr/>
        <p:txBody>
          <a:bodyPr/>
          <a:lstStyle/>
          <a:p>
            <a:pPr>
              <a:defRPr/>
            </a:pPr>
            <a:fld id="{D6DA143D-0F19-473E-8E7F-3A366AF80F16}" type="slidenum">
              <a:rPr lang="ja-JP" altLang="en-US" smtClean="0"/>
              <a:pPr>
                <a:defRPr/>
              </a:pPr>
              <a:t>9</a:t>
            </a:fld>
            <a:endParaRPr lang="ja-JP" altLang="en-US"/>
          </a:p>
        </p:txBody>
      </p:sp>
      <p:sp>
        <p:nvSpPr>
          <p:cNvPr id="3" name="角丸四角形 2"/>
          <p:cNvSpPr/>
          <p:nvPr/>
        </p:nvSpPr>
        <p:spPr>
          <a:xfrm>
            <a:off x="66525" y="116837"/>
            <a:ext cx="1697163" cy="4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「演習資料」ｐ１</a:t>
            </a:r>
          </a:p>
        </p:txBody>
      </p:sp>
    </p:spTree>
    <p:extLst>
      <p:ext uri="{BB962C8B-B14F-4D97-AF65-F5344CB8AC3E}">
        <p14:creationId xmlns:p14="http://schemas.microsoft.com/office/powerpoint/2010/main" val="1502690832"/>
      </p:ext>
    </p:extLst>
  </p:cSld>
  <p:clrMapOvr>
    <a:masterClrMapping/>
  </p:clrMapOvr>
  <p:transition>
    <p:fade/>
  </p:transition>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5763</Words>
  <Application>Microsoft Office PowerPoint</Application>
  <PresentationFormat>画面に合わせる (4:3)</PresentationFormat>
  <Paragraphs>1007</Paragraphs>
  <Slides>78</Slides>
  <Notes>76</Notes>
  <HiddenSlides>0</HiddenSlides>
  <MMClips>0</MMClips>
  <ScaleCrop>false</ScaleCrop>
  <HeadingPairs>
    <vt:vector size="6" baseType="variant">
      <vt:variant>
        <vt:lpstr>使用されているフォント</vt:lpstr>
      </vt:variant>
      <vt:variant>
        <vt:i4>15</vt:i4>
      </vt:variant>
      <vt:variant>
        <vt:lpstr>テーマ</vt:lpstr>
      </vt:variant>
      <vt:variant>
        <vt:i4>9</vt:i4>
      </vt:variant>
      <vt:variant>
        <vt:lpstr>スライド タイトル</vt:lpstr>
      </vt:variant>
      <vt:variant>
        <vt:i4>78</vt:i4>
      </vt:variant>
    </vt:vector>
  </HeadingPairs>
  <TitlesOfParts>
    <vt:vector size="102" baseType="lpstr">
      <vt:lpstr>BIZ UDPゴシック</vt:lpstr>
      <vt:lpstr>HG丸ｺﾞｼｯｸM-PRO</vt:lpstr>
      <vt:lpstr>Meiryo UI</vt:lpstr>
      <vt:lpstr>ＭＳ Ｐゴシック</vt:lpstr>
      <vt:lpstr>ＭＳ ゴシック</vt:lpstr>
      <vt:lpstr>ＭＳ 明朝</vt:lpstr>
      <vt:lpstr>メイリオ</vt:lpstr>
      <vt:lpstr>游ゴシック</vt:lpstr>
      <vt:lpstr>游ゴシック Light</vt:lpstr>
      <vt:lpstr>Arial</vt:lpstr>
      <vt:lpstr>Calibri</vt:lpstr>
      <vt:lpstr>Calibri Light</vt:lpstr>
      <vt:lpstr>Century</vt:lpstr>
      <vt:lpstr>Times New Roman</vt:lpstr>
      <vt:lpstr>Wingdings</vt:lpstr>
      <vt:lpstr>レトロスペクト</vt:lpstr>
      <vt:lpstr>Office テーマ</vt:lpstr>
      <vt:lpstr>デザインの設定</vt:lpstr>
      <vt:lpstr>1_Office テーマ</vt:lpstr>
      <vt:lpstr>2_Office テーマ</vt:lpstr>
      <vt:lpstr>1_デザインの設定</vt:lpstr>
      <vt:lpstr>1_レトロスペクト</vt:lpstr>
      <vt:lpstr>4_Office テーマ</vt:lpstr>
      <vt:lpstr>3_Office テーマ</vt:lpstr>
      <vt:lpstr>演習1  　相談受付から事実確認まで</vt:lpstr>
      <vt:lpstr>演習の目的</vt:lpstr>
      <vt:lpstr>本日の構成</vt:lpstr>
      <vt:lpstr>PowerPoint プレゼンテーション</vt:lpstr>
      <vt:lpstr>初動対応で押さえておきたいポイント</vt:lpstr>
      <vt:lpstr>PowerPoint プレゼンテーション</vt:lpstr>
      <vt:lpstr>演習のワークシートについて</vt:lpstr>
      <vt:lpstr>PowerPoint プレゼンテーション</vt:lpstr>
      <vt:lpstr>PowerPoint プレゼンテーション</vt:lpstr>
      <vt:lpstr>PowerPoint プレゼンテーション</vt:lpstr>
      <vt:lpstr>PowerPoint プレゼンテーション</vt:lpstr>
      <vt:lpstr>演習のワークシート「事実情報の整理シート」について</vt:lpstr>
      <vt:lpstr>PowerPoint プレゼンテーション</vt:lpstr>
      <vt:lpstr>PowerPoint プレゼンテーション</vt:lpstr>
      <vt:lpstr> 【演習のワークシート活用時の注意点】 「高齢者虐待対応における緊急保護・緊急対応が必要な状況例」について</vt:lpstr>
      <vt:lpstr>相談・通報の受付のポイント</vt:lpstr>
      <vt:lpstr>相談の中での「気づき」が重要</vt:lpstr>
      <vt:lpstr>例えば・・・</vt:lpstr>
      <vt:lpstr>相談・通報段階での聴き取り①</vt:lpstr>
      <vt:lpstr>相談・通報段階での聴き取り②</vt:lpstr>
      <vt:lpstr>何のために質問をするのか？ 　（⇐　次の段階の事実確認やコアメンバー会議を意識して、見通しを持った聴き取りを行う）</vt:lpstr>
      <vt:lpstr>コアメンバー会議で協議・決定する内容</vt:lpstr>
      <vt:lpstr>PowerPoint プレゼンテーション</vt:lpstr>
      <vt:lpstr>「事実確認（調査）」の流れ</vt:lpstr>
      <vt:lpstr>可能性、リスクをとらえた事実確認の思考プロセス</vt:lpstr>
      <vt:lpstr>PowerPoint プレゼンテーション</vt:lpstr>
      <vt:lpstr>相談・通報内容共有の手順</vt:lpstr>
      <vt:lpstr>共有・協議の内容</vt:lpstr>
      <vt:lpstr>PowerPoint プレゼンテーション</vt:lpstr>
      <vt:lpstr>「事実確認（調査）」の流れ</vt:lpstr>
      <vt:lpstr>PowerPoint プレゼンテーション</vt:lpstr>
      <vt:lpstr>演習のワークシート「事実確認（訪問・面接調査）前の協議シート」について</vt:lpstr>
      <vt:lpstr>①‐1　緊急対応の必要性の予測</vt:lpstr>
      <vt:lpstr>①‐2　緊急対応の必要性の予測</vt:lpstr>
      <vt:lpstr>②情報収集項目の選定</vt:lpstr>
      <vt:lpstr>PowerPoint プレゼンテーション</vt:lpstr>
      <vt:lpstr>訪問・面接調査前の情報収集</vt:lpstr>
      <vt:lpstr>関係機関からの情報収集のポイント</vt:lpstr>
      <vt:lpstr>PowerPoint プレゼンテーション</vt:lpstr>
      <vt:lpstr>③　事実確認の方法の協議</vt:lpstr>
      <vt:lpstr>情報収集の際のポイント 　　　～「確からしさ」を意識する～</vt:lpstr>
      <vt:lpstr>PowerPoint プレゼンテーション</vt:lpstr>
      <vt:lpstr>PowerPoint プレゼンテーション</vt:lpstr>
      <vt:lpstr>事実確認の方法等の協議の上で押さえておきたいこと 面接調査の際、拒否的な態度が想定される場合の対応について‐①</vt:lpstr>
      <vt:lpstr>事実確認の方法等の協議の上で押さえておきたいこと 面接調査の際、拒否的な態度が想定される場合の対応について‐②</vt:lpstr>
      <vt:lpstr>事実確認の方法等の協議の上で押さえておきたいこと 区市町村担当所管による直接訪問を行った方が良いと考えられる場合</vt:lpstr>
      <vt:lpstr>▷　確認しておきたい法的根拠  関係機関の協力に関する条文</vt:lpstr>
      <vt:lpstr>関係機関等からの個人情報の提供の取扱い</vt:lpstr>
      <vt:lpstr>PowerPoint プレゼンテーション</vt:lpstr>
      <vt:lpstr>事実確認の意味と方法</vt:lpstr>
      <vt:lpstr>PowerPoint プレゼンテーション</vt:lpstr>
      <vt:lpstr>PowerPoint プレゼンテーション</vt:lpstr>
      <vt:lpstr>事実確認における司法面接の活用</vt:lpstr>
      <vt:lpstr>事実確認面接の方法①（司法面接から）</vt:lpstr>
      <vt:lpstr>事実確認面接の方法②（司法面接から）</vt:lpstr>
      <vt:lpstr>事実確認面接の方法③（司法面接から）</vt:lpstr>
      <vt:lpstr>事実確認面接の方法④（司法面接から）</vt:lpstr>
      <vt:lpstr>PowerPoint プレゼンテーション</vt:lpstr>
      <vt:lpstr>PowerPoint プレゼンテーション</vt:lpstr>
      <vt:lpstr>事実確認の訪問調査で何をしてくるのか？</vt:lpstr>
      <vt:lpstr>①高齢者本人の状況確認　　その１</vt:lpstr>
      <vt:lpstr>①高齢者本人の状況確認　　その２</vt:lpstr>
      <vt:lpstr>①高齢者本人の状況確認　　その３</vt:lpstr>
      <vt:lpstr>①高齢者本人の状況確認　　その４</vt:lpstr>
      <vt:lpstr>PowerPoint プレゼンテーション</vt:lpstr>
      <vt:lpstr>④（虐待の）事実の確認　　その１</vt:lpstr>
      <vt:lpstr>④（虐待の）事実の確認　　その２</vt:lpstr>
      <vt:lpstr>④（虐待の）事実の確認　　その３</vt:lpstr>
      <vt:lpstr>⑤悪化リスクを回避するための対応　その１</vt:lpstr>
      <vt:lpstr>⑤悪化リスクを回避するための対応　その２</vt:lpstr>
      <vt:lpstr>事実確認の留意点　（まとめ）</vt:lpstr>
      <vt:lpstr>虐待にまつわる事実や情報は膨大。従って・・・ 目的に合わせて、優先順位をつけて、 事実確認、情報収集をする必要がある。</vt:lpstr>
      <vt:lpstr>初めての訪問のポイント</vt:lpstr>
      <vt:lpstr>面接時のポイント</vt:lpstr>
      <vt:lpstr>介入拒否にならないための 本人面接の留意点</vt:lpstr>
      <vt:lpstr>養護者へのアプローチ方法</vt:lpstr>
      <vt:lpstr>スライド中の略語一覧</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2023-05-29T06:41:51Z</dcterms:created>
  <dcterms:modified xsi:type="dcterms:W3CDTF">2023-05-29T06:49:00Z</dcterms:modified>
</cp:coreProperties>
</file>