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4"/>
  </p:notesMasterIdLst>
  <p:sldIdLst>
    <p:sldId id="314" r:id="rId2"/>
    <p:sldId id="313" r:id="rId3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ami Takagi" initials="AT" lastIdx="1" clrIdx="0">
    <p:extLst>
      <p:ext uri="{19B8F6BF-5375-455C-9EA6-DF929625EA0E}">
        <p15:presenceInfo xmlns:p15="http://schemas.microsoft.com/office/powerpoint/2012/main" userId="Asami Takagi" providerId="None"/>
      </p:ext>
    </p:extLst>
  </p:cmAuthor>
  <p:cmAuthor id="2" name="sinzai106" initials="s" lastIdx="1" clrIdx="1">
    <p:extLst>
      <p:ext uri="{19B8F6BF-5375-455C-9EA6-DF929625EA0E}">
        <p15:presenceInfo xmlns:p15="http://schemas.microsoft.com/office/powerpoint/2012/main" userId="S-1-5-21-1408734244-4148833812-959966901-3624" providerId="AD"/>
      </p:ext>
    </p:extLst>
  </p:cmAuthor>
  <p:cmAuthor id="3" name="sinzai126" initials="s" lastIdx="11" clrIdx="2">
    <p:extLst>
      <p:ext uri="{19B8F6BF-5375-455C-9EA6-DF929625EA0E}">
        <p15:presenceInfo xmlns:p15="http://schemas.microsoft.com/office/powerpoint/2012/main" userId="S-1-5-21-1408734244-4148833812-959966901-1407" providerId="AD"/>
      </p:ext>
    </p:extLst>
  </p:cmAuthor>
  <p:cmAuthor id="4" name="EY" initials="EY" lastIdx="1" clrIdx="3">
    <p:extLst>
      <p:ext uri="{19B8F6BF-5375-455C-9EA6-DF929625EA0E}">
        <p15:presenceInfo xmlns:p15="http://schemas.microsoft.com/office/powerpoint/2012/main" userId="E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E89F"/>
    <a:srgbClr val="FF99CC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18" autoAdjust="0"/>
    <p:restoredTop sz="92871" autoAdjust="0"/>
  </p:normalViewPr>
  <p:slideViewPr>
    <p:cSldViewPr snapToGrid="0">
      <p:cViewPr varScale="1">
        <p:scale>
          <a:sx n="114" d="100"/>
          <a:sy n="114" d="100"/>
        </p:scale>
        <p:origin x="18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7" cy="498693"/>
          </a:xfrm>
          <a:prstGeom prst="rect">
            <a:avLst/>
          </a:prstGeom>
        </p:spPr>
        <p:txBody>
          <a:bodyPr vert="horz" lIns="95688" tIns="47844" rIns="95688" bIns="4784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5688" tIns="47844" rIns="95688" bIns="47844" rtlCol="0"/>
          <a:lstStyle>
            <a:lvl1pPr algn="r">
              <a:defRPr sz="1300"/>
            </a:lvl1pPr>
          </a:lstStyle>
          <a:p>
            <a:fld id="{C14258EB-6DD6-47C3-9398-89528C939BBF}" type="datetimeFigureOut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88" tIns="47844" rIns="95688" bIns="4784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5688" tIns="47844" rIns="95688" bIns="4784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49787" cy="498691"/>
          </a:xfrm>
          <a:prstGeom prst="rect">
            <a:avLst/>
          </a:prstGeom>
        </p:spPr>
        <p:txBody>
          <a:bodyPr vert="horz" lIns="95688" tIns="47844" rIns="95688" bIns="4784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1"/>
          </a:xfrm>
          <a:prstGeom prst="rect">
            <a:avLst/>
          </a:prstGeom>
        </p:spPr>
        <p:txBody>
          <a:bodyPr vert="horz" lIns="95688" tIns="47844" rIns="95688" bIns="47844" rtlCol="0" anchor="b"/>
          <a:lstStyle>
            <a:lvl1pPr algn="r">
              <a:defRPr sz="1300"/>
            </a:lvl1pPr>
          </a:lstStyle>
          <a:p>
            <a:fld id="{667F1C23-1ED9-4283-8ABB-4AA303F73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2374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F1C23-1ED9-4283-8ABB-4AA303F731C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2892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37BA0-2B4D-4CAA-AEB6-9A17961DB358}" type="datetime1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CCCB-A949-436F-9206-26156D76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6">
            <a:extLst>
              <a:ext uri="{FF2B5EF4-FFF2-40B4-BE49-F238E27FC236}">
                <a16:creationId xmlns:a16="http://schemas.microsoft.com/office/drawing/2014/main" id="{E3101556-5D7C-437C-9CBE-0059CA8FA58E}"/>
              </a:ext>
            </a:extLst>
          </p:cNvPr>
          <p:cNvSpPr/>
          <p:nvPr userDrawn="1"/>
        </p:nvSpPr>
        <p:spPr>
          <a:xfrm>
            <a:off x="0" y="6768722"/>
            <a:ext cx="9144001" cy="892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ACCED086-6303-4DBC-9CAB-5189D860DB3C}"/>
              </a:ext>
            </a:extLst>
          </p:cNvPr>
          <p:cNvSpPr/>
          <p:nvPr userDrawn="1"/>
        </p:nvSpPr>
        <p:spPr>
          <a:xfrm>
            <a:off x="0" y="6646356"/>
            <a:ext cx="9144001" cy="892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82A9BDBA-B691-4DAD-99CE-0BA8941C6FAB}"/>
              </a:ext>
            </a:extLst>
          </p:cNvPr>
          <p:cNvSpPr/>
          <p:nvPr userDrawn="1"/>
        </p:nvSpPr>
        <p:spPr>
          <a:xfrm>
            <a:off x="0" y="6326818"/>
            <a:ext cx="9144001" cy="319537"/>
          </a:xfrm>
          <a:prstGeom prst="rect">
            <a:avLst/>
          </a:pr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0082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3162-45A4-4251-A44D-D470F58C9FE2}" type="datetime1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CCCB-A949-436F-9206-26156D76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2154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CCDE7-CD9D-4E45-B8F7-32D7CAB2565B}" type="datetime1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CCCB-A949-436F-9206-26156D76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592C8B8-37EE-4324-832B-0013420E69FE}"/>
              </a:ext>
            </a:extLst>
          </p:cNvPr>
          <p:cNvSpPr/>
          <p:nvPr userDrawn="1"/>
        </p:nvSpPr>
        <p:spPr>
          <a:xfrm>
            <a:off x="0" y="6459786"/>
            <a:ext cx="9144001" cy="3982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5DA90C0D-F9DF-40BF-8F45-857B1F5C6297}"/>
              </a:ext>
            </a:extLst>
          </p:cNvPr>
          <p:cNvSpPr/>
          <p:nvPr userDrawn="1"/>
        </p:nvSpPr>
        <p:spPr>
          <a:xfrm>
            <a:off x="0" y="6393302"/>
            <a:ext cx="9144001" cy="6599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CEA684D4-015B-4C13-9A7B-7A5E3E0185E6}"/>
              </a:ext>
            </a:extLst>
          </p:cNvPr>
          <p:cNvSpPr/>
          <p:nvPr userDrawn="1"/>
        </p:nvSpPr>
        <p:spPr>
          <a:xfrm>
            <a:off x="0" y="6326818"/>
            <a:ext cx="9144001" cy="65999"/>
          </a:xfrm>
          <a:prstGeom prst="rect">
            <a:avLst/>
          </a:pr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89835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610685"/>
            <a:ext cx="3703320" cy="42584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610686"/>
            <a:ext cx="3703320" cy="42584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2CA67-F163-4AD2-911F-E57AE3FA6369}" type="datetime1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CCCB-A949-436F-9206-26156D76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66135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895149" y="1024780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92086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661494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397776"/>
            <a:ext cx="3703320" cy="360874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661494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397776"/>
            <a:ext cx="3703320" cy="360874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436DE-561D-4237-9E39-F0C87CEBBD6C}" type="datetime1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CCCB-A949-436F-9206-26156D76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66135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cxnSp>
        <p:nvCxnSpPr>
          <p:cNvPr id="12" name="Straight Connector 9"/>
          <p:cNvCxnSpPr/>
          <p:nvPr userDrawn="1"/>
        </p:nvCxnSpPr>
        <p:spPr>
          <a:xfrm>
            <a:off x="895149" y="1024780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9246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702302"/>
          </a:xfrm>
        </p:spPr>
        <p:txBody>
          <a:bodyPr anchor="ctr">
            <a:normAutofit/>
          </a:bodyPr>
          <a:lstStyle>
            <a:lvl1pPr>
              <a:defRPr sz="2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41BDE-3906-476B-9DFB-D61814698ABF}" type="datetime1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CCCB-A949-436F-9206-26156D76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39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6">
            <a:extLst>
              <a:ext uri="{FF2B5EF4-FFF2-40B4-BE49-F238E27FC236}">
                <a16:creationId xmlns:a16="http://schemas.microsoft.com/office/drawing/2014/main" id="{A230504A-332C-4796-9141-2FCF4B75F32E}"/>
              </a:ext>
            </a:extLst>
          </p:cNvPr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820BCF98-36F1-4776-8FBC-597DC109C659}"/>
              </a:ext>
            </a:extLst>
          </p:cNvPr>
          <p:cNvSpPr/>
          <p:nvPr userDrawn="1"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607BA35F-72A4-4146-9D73-D811FE1A91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</p:spPr>
        <p:txBody>
          <a:bodyPr/>
          <a:lstStyle/>
          <a:p>
            <a:fld id="{D7FC0AFE-9543-4628-B147-4C58CC405085}" type="datetime1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AC58CF37-8843-4ABC-BEB0-93D4DD882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B635F675-4D23-4442-8020-AB7EDEF84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95A8CCCB-A949-436F-9206-26156D76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E5631B6F-FE4C-4842-9C65-A8278206D522}"/>
              </a:ext>
            </a:extLst>
          </p:cNvPr>
          <p:cNvSpPr/>
          <p:nvPr userDrawn="1"/>
        </p:nvSpPr>
        <p:spPr>
          <a:xfrm>
            <a:off x="0" y="6768722"/>
            <a:ext cx="9144001" cy="892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>
            <a:extLst>
              <a:ext uri="{FF2B5EF4-FFF2-40B4-BE49-F238E27FC236}">
                <a16:creationId xmlns:a16="http://schemas.microsoft.com/office/drawing/2014/main" id="{6CEE5A7A-3EBE-4B9D-8F1D-846EC93F8045}"/>
              </a:ext>
            </a:extLst>
          </p:cNvPr>
          <p:cNvSpPr/>
          <p:nvPr userDrawn="1"/>
        </p:nvSpPr>
        <p:spPr>
          <a:xfrm>
            <a:off x="0" y="6646356"/>
            <a:ext cx="9144001" cy="892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8">
            <a:extLst>
              <a:ext uri="{FF2B5EF4-FFF2-40B4-BE49-F238E27FC236}">
                <a16:creationId xmlns:a16="http://schemas.microsoft.com/office/drawing/2014/main" id="{A269988C-9D3E-4DCC-988A-30E377F151FD}"/>
              </a:ext>
            </a:extLst>
          </p:cNvPr>
          <p:cNvSpPr/>
          <p:nvPr userDrawn="1"/>
        </p:nvSpPr>
        <p:spPr>
          <a:xfrm>
            <a:off x="0" y="6326818"/>
            <a:ext cx="9144001" cy="319537"/>
          </a:xfrm>
          <a:prstGeom prst="rect">
            <a:avLst/>
          </a:pr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22979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E209-0DC1-4C5C-802E-694B70339DB7}" type="datetime1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CCCB-A949-436F-9206-26156D76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9">
            <a:extLst>
              <a:ext uri="{FF2B5EF4-FFF2-40B4-BE49-F238E27FC236}">
                <a16:creationId xmlns:a16="http://schemas.microsoft.com/office/drawing/2014/main" id="{ED9927CD-4683-4169-86C9-6D19BCA1C421}"/>
              </a:ext>
            </a:extLst>
          </p:cNvPr>
          <p:cNvCxnSpPr/>
          <p:nvPr userDrawn="1"/>
        </p:nvCxnSpPr>
        <p:spPr>
          <a:xfrm>
            <a:off x="895149" y="1024780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6706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102EA-47EC-4E2A-BB14-AD2703115BAF}" type="datetime1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CCCB-A949-436F-9206-26156D76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9">
            <a:extLst>
              <a:ext uri="{FF2B5EF4-FFF2-40B4-BE49-F238E27FC236}">
                <a16:creationId xmlns:a16="http://schemas.microsoft.com/office/drawing/2014/main" id="{0E2611BA-6BDF-4D2A-80F6-B66FC44C52BA}"/>
              </a:ext>
            </a:extLst>
          </p:cNvPr>
          <p:cNvCxnSpPr/>
          <p:nvPr userDrawn="1"/>
        </p:nvCxnSpPr>
        <p:spPr>
          <a:xfrm>
            <a:off x="895149" y="1024780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6485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28A71-DCF7-4814-9E62-3A91061F93B1}" type="datetime1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CCCB-A949-436F-9206-26156D76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355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AC2EC-50E4-49E8-AB77-9AF6F3264678}" type="datetime1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CCCB-A949-436F-9206-26156D76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5B631D84-E8B4-4B32-B471-B046A1A3EF64}"/>
              </a:ext>
            </a:extLst>
          </p:cNvPr>
          <p:cNvSpPr/>
          <p:nvPr userDrawn="1"/>
        </p:nvSpPr>
        <p:spPr>
          <a:xfrm>
            <a:off x="0" y="6459786"/>
            <a:ext cx="9144001" cy="3982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BB698CB0-A20F-4D6E-AB62-B70B84D4386C}"/>
              </a:ext>
            </a:extLst>
          </p:cNvPr>
          <p:cNvSpPr/>
          <p:nvPr userDrawn="1"/>
        </p:nvSpPr>
        <p:spPr>
          <a:xfrm>
            <a:off x="0" y="6393302"/>
            <a:ext cx="9144001" cy="6599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1563EE2A-3250-46E2-B08A-FA35F291196C}"/>
              </a:ext>
            </a:extLst>
          </p:cNvPr>
          <p:cNvSpPr/>
          <p:nvPr userDrawn="1"/>
        </p:nvSpPr>
        <p:spPr>
          <a:xfrm>
            <a:off x="0" y="6326818"/>
            <a:ext cx="9144001" cy="65999"/>
          </a:xfrm>
          <a:prstGeom prst="rect">
            <a:avLst/>
          </a:pr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16174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759985B4-96D0-458B-AB4B-F7287C06A322}" type="datetime1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5A8CCCB-A949-436F-9206-26156D76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982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FB274-021E-44F4-919A-000141B410B4}" type="datetime1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CCCB-A949-436F-9206-26156D76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3700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>
            <a:extLst>
              <a:ext uri="{FF2B5EF4-FFF2-40B4-BE49-F238E27FC236}">
                <a16:creationId xmlns:a16="http://schemas.microsoft.com/office/drawing/2014/main" id="{E6B764F6-F920-46C8-9404-C87F235A8A8B}"/>
              </a:ext>
            </a:extLst>
          </p:cNvPr>
          <p:cNvSpPr/>
          <p:nvPr userDrawn="1"/>
        </p:nvSpPr>
        <p:spPr>
          <a:xfrm>
            <a:off x="0" y="6735634"/>
            <a:ext cx="9144001" cy="1223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B0B8C91B-9748-495A-AB94-DEB4BE84E3CE}"/>
              </a:ext>
            </a:extLst>
          </p:cNvPr>
          <p:cNvSpPr/>
          <p:nvPr userDrawn="1"/>
        </p:nvSpPr>
        <p:spPr>
          <a:xfrm>
            <a:off x="0" y="6646356"/>
            <a:ext cx="9144001" cy="892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8">
            <a:extLst>
              <a:ext uri="{FF2B5EF4-FFF2-40B4-BE49-F238E27FC236}">
                <a16:creationId xmlns:a16="http://schemas.microsoft.com/office/drawing/2014/main" id="{7B90DC86-8D4E-43A7-AF02-4BD7317B8FA9}"/>
              </a:ext>
            </a:extLst>
          </p:cNvPr>
          <p:cNvSpPr/>
          <p:nvPr userDrawn="1"/>
        </p:nvSpPr>
        <p:spPr>
          <a:xfrm>
            <a:off x="0" y="6326818"/>
            <a:ext cx="9144001" cy="319537"/>
          </a:xfrm>
          <a:prstGeom prst="rect">
            <a:avLst/>
          </a:pr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5587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224953"/>
            <a:ext cx="7543801" cy="464414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5231" y="6346678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8FABB72-7AB1-469C-9946-2BCDD480FB21}" type="datetime1">
              <a:rPr kumimoji="1" lang="ja-JP" altLang="en-US" smtClean="0"/>
              <a:t>2022/11/7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3448" y="6341273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74750" y="6334045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5A8CCCB-A949-436F-9206-26156D76D3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5978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12" r:id="rId12"/>
    <p:sldLayoutId id="2147483713" r:id="rId13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2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4084" y="126898"/>
            <a:ext cx="8991530" cy="353475"/>
          </a:xfrm>
          <a:solidFill>
            <a:schemeClr val="accent3"/>
          </a:solidFill>
          <a:ln>
            <a:noFill/>
          </a:ln>
        </p:spPr>
        <p:txBody>
          <a:bodyPr lIns="36000" tIns="36000" rIns="36000" bIns="36000" anchor="ctr">
            <a:normAutofit fontScale="90000"/>
          </a:bodyPr>
          <a:lstStyle/>
          <a:p>
            <a:r>
              <a:rPr kumimoji="1" lang="ja-JP" altLang="en-US" sz="2400" dirty="0">
                <a:solidFill>
                  <a:schemeClr val="bg1"/>
                </a:solidFill>
              </a:rPr>
              <a:t>ロジックモデル（例）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7743320" y="2598903"/>
            <a:ext cx="1331854" cy="81906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ysClr val="windowText" lastClr="000000"/>
                </a:solidFill>
              </a:rPr>
              <a:t>子供の想像力・創造力が育まれる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4414095" y="3505690"/>
            <a:ext cx="1377187" cy="81478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ysClr val="windowText" lastClr="000000"/>
                </a:solidFill>
              </a:rPr>
              <a:t>子供同士、子供と若者のコミュニケーションが増加する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7751007" y="1539331"/>
            <a:ext cx="1294608" cy="7214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chemeClr val="tx1"/>
                </a:solidFill>
              </a:rPr>
              <a:t>子供の地域愛が育まれる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6055751" y="3712042"/>
            <a:ext cx="1404730" cy="81478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ysClr val="windowText" lastClr="000000"/>
                </a:solidFill>
              </a:rPr>
              <a:t>自立性や社会性を意識した子供が増加する</a:t>
            </a:r>
          </a:p>
        </p:txBody>
      </p:sp>
      <p:cxnSp>
        <p:nvCxnSpPr>
          <p:cNvPr id="49" name="直線矢印コネクタ 48"/>
          <p:cNvCxnSpPr>
            <a:cxnSpLocks/>
            <a:stCxn id="46" idx="2"/>
            <a:endCxn id="39" idx="0"/>
          </p:cNvCxnSpPr>
          <p:nvPr/>
        </p:nvCxnSpPr>
        <p:spPr>
          <a:xfrm>
            <a:off x="5094765" y="2779047"/>
            <a:ext cx="7924" cy="72664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>
            <a:stCxn id="45" idx="3"/>
            <a:endCxn id="40" idx="1"/>
          </p:cNvCxnSpPr>
          <p:nvPr/>
        </p:nvCxnSpPr>
        <p:spPr>
          <a:xfrm flipV="1">
            <a:off x="7477686" y="1900043"/>
            <a:ext cx="273321" cy="280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正方形/長方形 56"/>
          <p:cNvSpPr/>
          <p:nvPr/>
        </p:nvSpPr>
        <p:spPr>
          <a:xfrm>
            <a:off x="7759419" y="3712042"/>
            <a:ext cx="1288261" cy="81478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ysClr val="windowText" lastClr="000000"/>
                </a:solidFill>
              </a:rPr>
              <a:t>子供の生き抜く力が育まれる</a:t>
            </a:r>
          </a:p>
        </p:txBody>
      </p:sp>
      <p:cxnSp>
        <p:nvCxnSpPr>
          <p:cNvPr id="58" name="直線矢印コネクタ 57"/>
          <p:cNvCxnSpPr>
            <a:cxnSpLocks/>
          </p:cNvCxnSpPr>
          <p:nvPr/>
        </p:nvCxnSpPr>
        <p:spPr>
          <a:xfrm>
            <a:off x="7384818" y="3016221"/>
            <a:ext cx="339004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カギ線コネクタ 58"/>
          <p:cNvCxnSpPr>
            <a:cxnSpLocks/>
            <a:stCxn id="39" idx="3"/>
            <a:endCxn id="43" idx="1"/>
          </p:cNvCxnSpPr>
          <p:nvPr/>
        </p:nvCxnSpPr>
        <p:spPr>
          <a:xfrm>
            <a:off x="5791282" y="3913080"/>
            <a:ext cx="264469" cy="206353"/>
          </a:xfrm>
          <a:prstGeom prst="bentConnector3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カギ線コネクタ 59"/>
          <p:cNvCxnSpPr>
            <a:cxnSpLocks/>
            <a:stCxn id="39" idx="3"/>
            <a:endCxn id="64" idx="1"/>
          </p:cNvCxnSpPr>
          <p:nvPr/>
        </p:nvCxnSpPr>
        <p:spPr>
          <a:xfrm flipV="1">
            <a:off x="5791282" y="3016221"/>
            <a:ext cx="245258" cy="896859"/>
          </a:xfrm>
          <a:prstGeom prst="bentConnector3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カギ線コネクタ 60"/>
          <p:cNvCxnSpPr>
            <a:cxnSpLocks/>
          </p:cNvCxnSpPr>
          <p:nvPr/>
        </p:nvCxnSpPr>
        <p:spPr>
          <a:xfrm flipV="1">
            <a:off x="5763389" y="1902847"/>
            <a:ext cx="278866" cy="2010233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/>
          <p:nvPr/>
        </p:nvCxnSpPr>
        <p:spPr>
          <a:xfrm>
            <a:off x="7277776" y="3017211"/>
            <a:ext cx="214084" cy="4287"/>
          </a:xfrm>
          <a:prstGeom prst="straightConnector1">
            <a:avLst/>
          </a:prstGeom>
          <a:ln w="952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>
            <a:cxnSpLocks/>
          </p:cNvCxnSpPr>
          <p:nvPr/>
        </p:nvCxnSpPr>
        <p:spPr>
          <a:xfrm>
            <a:off x="7039734" y="2251321"/>
            <a:ext cx="0" cy="1460721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正方形/長方形 63"/>
          <p:cNvSpPr/>
          <p:nvPr/>
        </p:nvSpPr>
        <p:spPr>
          <a:xfrm>
            <a:off x="6036540" y="2606687"/>
            <a:ext cx="1411771" cy="81906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chemeClr val="tx1"/>
                </a:solidFill>
              </a:rPr>
              <a:t>新たな気づきや知的好奇心を持つ子供が増加する</a:t>
            </a:r>
          </a:p>
        </p:txBody>
      </p:sp>
      <p:cxnSp>
        <p:nvCxnSpPr>
          <p:cNvPr id="65" name="直線矢印コネクタ 64"/>
          <p:cNvCxnSpPr/>
          <p:nvPr/>
        </p:nvCxnSpPr>
        <p:spPr>
          <a:xfrm>
            <a:off x="6535678" y="2205258"/>
            <a:ext cx="0" cy="42615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テキスト ボックス 65"/>
          <p:cNvSpPr txBox="1"/>
          <p:nvPr/>
        </p:nvSpPr>
        <p:spPr>
          <a:xfrm>
            <a:off x="130180" y="620047"/>
            <a:ext cx="111549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SzPct val="70000"/>
              <a:buFontTx/>
              <a:buNone/>
            </a:pPr>
            <a:r>
              <a:rPr kumimoji="1" lang="ja-JP" altLang="en-US" sz="1400" b="1" u="sng" baseline="0" dirty="0">
                <a:solidFill>
                  <a:sysClr val="windowText" lastClr="000000"/>
                </a:solidFill>
                <a:latin typeface="EYInterstate" panose="02000503020000020004" pitchFamily="2" charset="0"/>
              </a:rPr>
              <a:t>資源</a:t>
            </a:r>
            <a:endParaRPr kumimoji="1" lang="en-US" altLang="ja-JP" sz="1400" b="1" u="sng" baseline="0" dirty="0">
              <a:solidFill>
                <a:sysClr val="windowText" lastClr="000000"/>
              </a:solidFill>
              <a:latin typeface="EYInterstate" panose="02000503020000020004" pitchFamily="2" charset="0"/>
            </a:endParaRPr>
          </a:p>
          <a:p>
            <a: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SzPct val="70000"/>
              <a:buFontTx/>
              <a:buNone/>
            </a:pPr>
            <a:r>
              <a:rPr lang="ja-JP" altLang="en-US" sz="1400" b="1" u="sng" dirty="0">
                <a:solidFill>
                  <a:sysClr val="windowText" lastClr="000000"/>
                </a:solidFill>
                <a:latin typeface="EYInterstate" panose="02000503020000020004" pitchFamily="2" charset="0"/>
              </a:rPr>
              <a:t>（インプット）</a:t>
            </a:r>
            <a:endParaRPr kumimoji="1" lang="ja-JP" altLang="en-US" sz="1400" b="1" u="sng" baseline="0" dirty="0">
              <a:solidFill>
                <a:sysClr val="windowText" lastClr="000000"/>
              </a:solidFill>
              <a:latin typeface="EYInterstate" panose="02000503020000020004" pitchFamily="2" charset="0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438712" y="620047"/>
            <a:ext cx="129512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SzPct val="70000"/>
              <a:buFontTx/>
              <a:buNone/>
            </a:pPr>
            <a:r>
              <a:rPr kumimoji="1" lang="ja-JP" altLang="en-US" sz="1400" b="1" u="sng" baseline="0" dirty="0">
                <a:solidFill>
                  <a:sysClr val="windowText" lastClr="000000"/>
                </a:solidFill>
                <a:latin typeface="EYInterstate" panose="02000503020000020004" pitchFamily="2" charset="0"/>
              </a:rPr>
              <a:t>活動</a:t>
            </a:r>
            <a:endParaRPr kumimoji="1" lang="en-US" altLang="ja-JP" sz="1400" b="1" u="sng" baseline="0" dirty="0">
              <a:solidFill>
                <a:sysClr val="windowText" lastClr="000000"/>
              </a:solidFill>
              <a:latin typeface="EYInterstate" panose="02000503020000020004" pitchFamily="2" charset="0"/>
            </a:endParaRPr>
          </a:p>
          <a:p>
            <a: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SzPct val="70000"/>
              <a:buFontTx/>
              <a:buNone/>
            </a:pPr>
            <a:r>
              <a:rPr lang="ja-JP" altLang="en-US" sz="1400" b="1" u="sng" dirty="0">
                <a:solidFill>
                  <a:sysClr val="windowText" lastClr="000000"/>
                </a:solidFill>
                <a:latin typeface="EYInterstate" panose="02000503020000020004" pitchFamily="2" charset="0"/>
              </a:rPr>
              <a:t>（アクティビティ）</a:t>
            </a:r>
            <a:endParaRPr kumimoji="1" lang="ja-JP" altLang="en-US" sz="1400" b="1" u="sng" baseline="0" dirty="0">
              <a:solidFill>
                <a:sysClr val="windowText" lastClr="000000"/>
              </a:solidFill>
              <a:latin typeface="EYInterstate" panose="02000503020000020004" pitchFamily="2" charset="0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2855799" y="620047"/>
            <a:ext cx="129512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SzPct val="70000"/>
              <a:buFontTx/>
              <a:buNone/>
            </a:pPr>
            <a:r>
              <a:rPr kumimoji="1" lang="ja-JP" altLang="en-US" sz="1400" b="1" u="sng" baseline="0" dirty="0">
                <a:solidFill>
                  <a:sysClr val="windowText" lastClr="000000"/>
                </a:solidFill>
                <a:latin typeface="EYInterstate" panose="02000503020000020004" pitchFamily="2" charset="0"/>
              </a:rPr>
              <a:t>結果</a:t>
            </a:r>
            <a:endParaRPr kumimoji="1" lang="en-US" altLang="ja-JP" sz="1400" b="1" u="sng" baseline="0" dirty="0">
              <a:solidFill>
                <a:sysClr val="windowText" lastClr="000000"/>
              </a:solidFill>
              <a:latin typeface="EYInterstate" panose="02000503020000020004" pitchFamily="2" charset="0"/>
            </a:endParaRPr>
          </a:p>
          <a:p>
            <a: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SzPct val="70000"/>
              <a:buFontTx/>
              <a:buNone/>
            </a:pPr>
            <a:r>
              <a:rPr lang="ja-JP" altLang="en-US" sz="1400" b="1" u="sng" dirty="0">
                <a:solidFill>
                  <a:sysClr val="windowText" lastClr="000000"/>
                </a:solidFill>
                <a:latin typeface="EYInterstate" panose="02000503020000020004" pitchFamily="2" charset="0"/>
              </a:rPr>
              <a:t>（アウトプット）</a:t>
            </a:r>
            <a:endParaRPr kumimoji="1" lang="ja-JP" altLang="en-US" sz="1400" b="1" u="sng" baseline="0" dirty="0">
              <a:solidFill>
                <a:sysClr val="windowText" lastClr="000000"/>
              </a:solidFill>
              <a:latin typeface="EYInterstate" panose="02000503020000020004" pitchFamily="2" charset="0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388550" y="610318"/>
            <a:ext cx="129512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SzPct val="70000"/>
              <a:buFontTx/>
              <a:buNone/>
            </a:pPr>
            <a:r>
              <a:rPr lang="ja-JP" altLang="en-US" sz="1400" b="1" u="sng" dirty="0">
                <a:solidFill>
                  <a:sysClr val="windowText" lastClr="000000"/>
                </a:solidFill>
                <a:latin typeface="EYInterstate" panose="02000503020000020004" pitchFamily="2" charset="0"/>
              </a:rPr>
              <a:t>直接</a:t>
            </a:r>
            <a:endParaRPr kumimoji="1" lang="en-US" altLang="ja-JP" sz="1400" b="1" u="sng" baseline="0" dirty="0">
              <a:solidFill>
                <a:sysClr val="windowText" lastClr="000000"/>
              </a:solidFill>
              <a:latin typeface="EYInterstate" panose="02000503020000020004" pitchFamily="2" charset="0"/>
            </a:endParaRPr>
          </a:p>
          <a:p>
            <a: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SzPct val="70000"/>
              <a:buFontTx/>
              <a:buNone/>
            </a:pPr>
            <a:r>
              <a:rPr kumimoji="1" lang="ja-JP" altLang="en-US" sz="1400" b="1" u="sng" baseline="0" dirty="0">
                <a:solidFill>
                  <a:sysClr val="windowText" lastClr="000000"/>
                </a:solidFill>
                <a:latin typeface="EYInterstate" panose="02000503020000020004" pitchFamily="2" charset="0"/>
              </a:rPr>
              <a:t>アウトカム</a:t>
            </a: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6110555" y="610318"/>
            <a:ext cx="129512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SzPct val="70000"/>
              <a:buFontTx/>
              <a:buNone/>
            </a:pPr>
            <a:r>
              <a:rPr lang="ja-JP" altLang="en-US" sz="1400" b="1" u="sng" dirty="0">
                <a:solidFill>
                  <a:sysClr val="windowText" lastClr="000000"/>
                </a:solidFill>
                <a:latin typeface="EYInterstate" panose="02000503020000020004" pitchFamily="2" charset="0"/>
              </a:rPr>
              <a:t>中間</a:t>
            </a:r>
            <a:endParaRPr kumimoji="1" lang="en-US" altLang="ja-JP" sz="1400" b="1" u="sng" baseline="0" dirty="0">
              <a:solidFill>
                <a:sysClr val="windowText" lastClr="000000"/>
              </a:solidFill>
              <a:latin typeface="EYInterstate" panose="02000503020000020004" pitchFamily="2" charset="0"/>
            </a:endParaRPr>
          </a:p>
          <a:p>
            <a: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SzPct val="70000"/>
              <a:buFontTx/>
              <a:buNone/>
            </a:pPr>
            <a:r>
              <a:rPr kumimoji="1" lang="ja-JP" altLang="en-US" sz="1400" b="1" u="sng" baseline="0" dirty="0">
                <a:solidFill>
                  <a:sysClr val="windowText" lastClr="000000"/>
                </a:solidFill>
                <a:latin typeface="EYInterstate" panose="02000503020000020004" pitchFamily="2" charset="0"/>
              </a:rPr>
              <a:t>アウトカム</a:t>
            </a: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7750492" y="620047"/>
            <a:ext cx="129512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SzPct val="70000"/>
              <a:buFontTx/>
              <a:buNone/>
            </a:pPr>
            <a:r>
              <a:rPr lang="ja-JP" altLang="en-US" sz="1400" b="1" u="sng" dirty="0">
                <a:solidFill>
                  <a:sysClr val="windowText" lastClr="000000"/>
                </a:solidFill>
                <a:latin typeface="EYInterstate" panose="02000503020000020004" pitchFamily="2" charset="0"/>
              </a:rPr>
              <a:t>最終</a:t>
            </a:r>
            <a:endParaRPr lang="en-US" altLang="ja-JP" sz="1400" b="1" u="sng" dirty="0">
              <a:solidFill>
                <a:sysClr val="windowText" lastClr="000000"/>
              </a:solidFill>
              <a:latin typeface="EYInterstate" panose="02000503020000020004" pitchFamily="2" charset="0"/>
            </a:endParaRPr>
          </a:p>
          <a:p>
            <a:pPr marL="0" indent="0" algn="ctr">
              <a:lnSpc>
                <a:spcPct val="100000"/>
              </a:lnSpc>
              <a:spcAft>
                <a:spcPts val="0"/>
              </a:spcAft>
              <a:buClr>
                <a:schemeClr val="accent2"/>
              </a:buClr>
              <a:buSzPct val="70000"/>
              <a:buFontTx/>
              <a:buNone/>
            </a:pPr>
            <a:r>
              <a:rPr kumimoji="1" lang="ja-JP" altLang="en-US" sz="1400" b="1" u="sng" baseline="0" dirty="0">
                <a:solidFill>
                  <a:sysClr val="windowText" lastClr="000000"/>
                </a:solidFill>
                <a:latin typeface="EYInterstate" panose="02000503020000020004" pitchFamily="2" charset="0"/>
              </a:rPr>
              <a:t>アウトカム</a:t>
            </a:r>
          </a:p>
        </p:txBody>
      </p:sp>
      <p:sp>
        <p:nvSpPr>
          <p:cNvPr id="72" name="正方形/長方形 71"/>
          <p:cNvSpPr/>
          <p:nvPr/>
        </p:nvSpPr>
        <p:spPr>
          <a:xfrm>
            <a:off x="2907566" y="1139389"/>
            <a:ext cx="1191588" cy="61351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chemeClr val="tx1"/>
                </a:solidFill>
              </a:rPr>
              <a:t>お仕事体験</a:t>
            </a:r>
            <a:r>
              <a:rPr lang="ja-JP" altLang="en-US" sz="1400" dirty="0">
                <a:solidFill>
                  <a:schemeClr val="tx1"/>
                </a:solidFill>
                <a:latin typeface="+mn-lt"/>
                <a:ea typeface="+mn-ea"/>
              </a:rPr>
              <a:t>プログラムの開発数</a:t>
            </a:r>
            <a:endParaRPr lang="en-US" altLang="ja-JP" sz="1400" dirty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2907566" y="2807805"/>
            <a:ext cx="1191588" cy="63648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chemeClr val="tx1"/>
                </a:solidFill>
              </a:rPr>
              <a:t>お仕事体験プログラムの</a:t>
            </a:r>
            <a:r>
              <a:rPr lang="ja-JP" altLang="en-US" sz="1400" dirty="0">
                <a:solidFill>
                  <a:sysClr val="windowText" lastClr="000000"/>
                </a:solidFill>
              </a:rPr>
              <a:t>開催数</a:t>
            </a:r>
            <a:endParaRPr lang="en-US" altLang="ja-JP" sz="1400" dirty="0">
              <a:solidFill>
                <a:sysClr val="windowText" lastClr="000000"/>
              </a:solidFill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2907566" y="3702590"/>
            <a:ext cx="1191588" cy="77197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Bef>
                <a:spcPts val="1200"/>
              </a:spcBef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chemeClr val="tx1"/>
                </a:solidFill>
              </a:rPr>
              <a:t>お仕事体験プログラムの登録者数</a:t>
            </a:r>
            <a:endParaRPr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1470238" y="1139389"/>
            <a:ext cx="1191588" cy="613517"/>
          </a:xfrm>
          <a:prstGeom prst="rect">
            <a:avLst/>
          </a:prstGeom>
          <a:noFill/>
          <a:ln w="952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chemeClr val="tx1"/>
                </a:solidFill>
              </a:rPr>
              <a:t>お仕事体験プログラムの開発・運営</a:t>
            </a:r>
            <a:endParaRPr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78" name="正方形/長方形 77"/>
          <p:cNvSpPr/>
          <p:nvPr/>
        </p:nvSpPr>
        <p:spPr>
          <a:xfrm>
            <a:off x="1470238" y="2017894"/>
            <a:ext cx="1191588" cy="61351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chemeClr val="tx1"/>
                </a:solidFill>
              </a:rPr>
              <a:t>お仕事体験</a:t>
            </a:r>
            <a:r>
              <a:rPr lang="ja-JP" altLang="en-US" sz="1400" dirty="0">
                <a:solidFill>
                  <a:sysClr val="windowText" lastClr="000000"/>
                </a:solidFill>
              </a:rPr>
              <a:t>プログラムの説明会の開催</a:t>
            </a:r>
            <a:endParaRPr lang="en-US" altLang="ja-JP" sz="1400" dirty="0">
              <a:solidFill>
                <a:sysClr val="windowText" lastClr="000000"/>
              </a:solidFill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1470238" y="2807804"/>
            <a:ext cx="1191588" cy="64470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chemeClr val="tx1"/>
                </a:solidFill>
              </a:rPr>
              <a:t>お仕事体験プログラムの開催</a:t>
            </a:r>
            <a:endParaRPr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80" name="正方形/長方形 79"/>
          <p:cNvSpPr/>
          <p:nvPr/>
        </p:nvSpPr>
        <p:spPr>
          <a:xfrm>
            <a:off x="1470238" y="3712338"/>
            <a:ext cx="1191588" cy="76223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chemeClr val="tx1"/>
                </a:solidFill>
              </a:rPr>
              <a:t>お仕事体験プログラムの周知</a:t>
            </a:r>
            <a:r>
              <a:rPr lang="ja-JP" altLang="en-US" sz="1400" dirty="0">
                <a:solidFill>
                  <a:sysClr val="windowText" lastClr="000000"/>
                </a:solidFill>
              </a:rPr>
              <a:t>活動</a:t>
            </a:r>
          </a:p>
        </p:txBody>
      </p:sp>
      <p:sp>
        <p:nvSpPr>
          <p:cNvPr id="82" name="正方形/長方形 81"/>
          <p:cNvSpPr/>
          <p:nvPr/>
        </p:nvSpPr>
        <p:spPr>
          <a:xfrm>
            <a:off x="54084" y="1145845"/>
            <a:ext cx="1191588" cy="61351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ysClr val="windowText" lastClr="000000"/>
                </a:solidFill>
              </a:rPr>
              <a:t>協会スタッフ</a:t>
            </a:r>
            <a:endParaRPr lang="en-US" altLang="ja-JP" sz="1400" dirty="0">
              <a:solidFill>
                <a:sysClr val="windowText" lastClr="000000"/>
              </a:solidFill>
            </a:endParaRPr>
          </a:p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altLang="ja-JP" sz="1400" dirty="0">
                <a:solidFill>
                  <a:sysClr val="windowText" lastClr="000000"/>
                </a:solidFill>
              </a:rPr>
              <a:t>3</a:t>
            </a:r>
            <a:r>
              <a:rPr lang="ja-JP" altLang="en-US" sz="1400" dirty="0">
                <a:solidFill>
                  <a:sysClr val="windowText" lastClr="000000"/>
                </a:solidFill>
              </a:rPr>
              <a:t>名</a:t>
            </a:r>
            <a:endParaRPr lang="en-US" altLang="ja-JP" sz="1400" dirty="0">
              <a:solidFill>
                <a:sysClr val="windowText" lastClr="000000"/>
              </a:solidFill>
            </a:endParaRPr>
          </a:p>
        </p:txBody>
      </p:sp>
      <p:sp>
        <p:nvSpPr>
          <p:cNvPr id="83" name="正方形/長方形 82"/>
          <p:cNvSpPr/>
          <p:nvPr/>
        </p:nvSpPr>
        <p:spPr>
          <a:xfrm>
            <a:off x="54084" y="1952959"/>
            <a:ext cx="1191588" cy="76784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chemeClr val="tx1"/>
                </a:solidFill>
              </a:rPr>
              <a:t>地域の企業や商店等（協力者・講師等）</a:t>
            </a:r>
            <a:endParaRPr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84" name="正方形/長方形 83"/>
          <p:cNvSpPr/>
          <p:nvPr/>
        </p:nvSpPr>
        <p:spPr>
          <a:xfrm>
            <a:off x="54084" y="2846807"/>
            <a:ext cx="1191588" cy="61351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ysClr val="windowText" lastClr="000000"/>
                </a:solidFill>
              </a:rPr>
              <a:t>地域の若者</a:t>
            </a:r>
            <a:endParaRPr lang="en-US" altLang="ja-JP" sz="1400" dirty="0">
              <a:solidFill>
                <a:sysClr val="windowText" lastClr="000000"/>
              </a:solidFill>
            </a:endParaRPr>
          </a:p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ysClr val="windowText" lastClr="000000"/>
                </a:solidFill>
              </a:rPr>
              <a:t>（協力者）</a:t>
            </a:r>
            <a:endParaRPr lang="en-US" altLang="ja-JP" sz="1400" dirty="0">
              <a:solidFill>
                <a:sysClr val="windowText" lastClr="000000"/>
              </a:solidFill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54084" y="3712338"/>
            <a:ext cx="1191588" cy="76223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ysClr val="windowText" lastClr="000000"/>
                </a:solidFill>
              </a:rPr>
              <a:t>事業費</a:t>
            </a:r>
            <a:endParaRPr lang="en-US" altLang="ja-JP" sz="1400" dirty="0">
              <a:solidFill>
                <a:sysClr val="windowText" lastClr="000000"/>
              </a:solidFill>
            </a:endParaRPr>
          </a:p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altLang="ja-JP" sz="1400" dirty="0">
                <a:solidFill>
                  <a:sysClr val="windowText" lastClr="000000"/>
                </a:solidFill>
              </a:rPr>
              <a:t>1,000</a:t>
            </a:r>
            <a:r>
              <a:rPr lang="ja-JP" altLang="en-US" sz="1400" dirty="0">
                <a:solidFill>
                  <a:sysClr val="windowText" lastClr="000000"/>
                </a:solidFill>
              </a:rPr>
              <a:t>万円</a:t>
            </a:r>
            <a:endParaRPr lang="en-US" altLang="ja-JP" sz="1400" dirty="0">
              <a:solidFill>
                <a:sysClr val="windowText" lastClr="000000"/>
              </a:solidFill>
            </a:endParaRPr>
          </a:p>
        </p:txBody>
      </p:sp>
      <p:sp>
        <p:nvSpPr>
          <p:cNvPr id="86" name="二等辺三角形 85"/>
          <p:cNvSpPr/>
          <p:nvPr/>
        </p:nvSpPr>
        <p:spPr>
          <a:xfrm rot="5400000">
            <a:off x="60483" y="3016559"/>
            <a:ext cx="2625464" cy="111070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kumimoji="1" lang="ja-JP" altLang="en-US" sz="1200" dirty="0" err="1">
              <a:solidFill>
                <a:sysClr val="windowText" lastClr="000000"/>
              </a:solidFill>
              <a:latin typeface="EYInterstate" panose="02000503020000020004" pitchFamily="2" charset="0"/>
              <a:ea typeface="ＭＳ Ｐゴシック" panose="020B0600070205080204" pitchFamily="50" charset="-128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3752701" y="3489538"/>
            <a:ext cx="310316" cy="23325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ctr"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buSzPct val="70000"/>
              <a:buFontTx/>
              <a:buNone/>
            </a:pPr>
            <a:r>
              <a:rPr lang="ja-JP" altLang="en-US" sz="1600" dirty="0">
                <a:solidFill>
                  <a:srgbClr val="FF0000"/>
                </a:solidFill>
                <a:latin typeface="EYInterstate" panose="02000503020000020004" pitchFamily="2" charset="0"/>
              </a:rPr>
              <a:t>①</a:t>
            </a:r>
            <a:endParaRPr kumimoji="1" lang="ja-JP" altLang="en-US" sz="1600" baseline="0" dirty="0">
              <a:solidFill>
                <a:srgbClr val="FF0000"/>
              </a:solidFill>
              <a:latin typeface="EYInterstate" panose="02000503020000020004" pitchFamily="2" charset="0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5389628" y="1648910"/>
            <a:ext cx="310316" cy="23325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ctr"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buSzPct val="70000"/>
              <a:buFontTx/>
              <a:buNone/>
            </a:pPr>
            <a:r>
              <a:rPr lang="ja-JP" altLang="en-US" sz="1600" dirty="0">
                <a:solidFill>
                  <a:srgbClr val="FF0000"/>
                </a:solidFill>
                <a:latin typeface="EYInterstate" panose="02000503020000020004" pitchFamily="2" charset="0"/>
              </a:rPr>
              <a:t>②</a:t>
            </a:r>
            <a:endParaRPr kumimoji="1" lang="ja-JP" altLang="en-US" sz="1600" baseline="0" dirty="0">
              <a:solidFill>
                <a:srgbClr val="FF0000"/>
              </a:solidFill>
              <a:latin typeface="EYInterstate" panose="02000503020000020004" pitchFamily="2" charset="0"/>
            </a:endParaRPr>
          </a:p>
        </p:txBody>
      </p:sp>
      <p:cxnSp>
        <p:nvCxnSpPr>
          <p:cNvPr id="107" name="直線矢印コネクタ 106"/>
          <p:cNvCxnSpPr>
            <a:cxnSpLocks/>
            <a:stCxn id="43" idx="3"/>
            <a:endCxn id="57" idx="1"/>
          </p:cNvCxnSpPr>
          <p:nvPr/>
        </p:nvCxnSpPr>
        <p:spPr>
          <a:xfrm>
            <a:off x="7460481" y="4119433"/>
            <a:ext cx="298938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5580CEE6-4793-4E38-9531-37BA76C8D555}"/>
              </a:ext>
            </a:extLst>
          </p:cNvPr>
          <p:cNvSpPr/>
          <p:nvPr/>
        </p:nvSpPr>
        <p:spPr>
          <a:xfrm>
            <a:off x="7777789" y="4920952"/>
            <a:ext cx="1274403" cy="774559"/>
          </a:xfrm>
          <a:prstGeom prst="rect">
            <a:avLst/>
          </a:prstGeom>
          <a:noFill/>
          <a:ln w="952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ysClr val="windowText" lastClr="000000"/>
                </a:solidFill>
              </a:rPr>
              <a:t>地域社会で活躍する若者が増える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D62D886-9887-4B77-8D47-4C22B62A135A}"/>
              </a:ext>
            </a:extLst>
          </p:cNvPr>
          <p:cNvSpPr/>
          <p:nvPr/>
        </p:nvSpPr>
        <p:spPr>
          <a:xfrm>
            <a:off x="6055751" y="4933676"/>
            <a:ext cx="1421704" cy="774559"/>
          </a:xfrm>
          <a:prstGeom prst="rect">
            <a:avLst/>
          </a:prstGeom>
          <a:noFill/>
          <a:ln w="952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chemeClr val="tx1"/>
                </a:solidFill>
              </a:rPr>
              <a:t>地域社会とのかかわりを持つ若者が増える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53BBE95A-97E6-4E50-AD7F-00FFD92BD28D}"/>
              </a:ext>
            </a:extLst>
          </p:cNvPr>
          <p:cNvSpPr/>
          <p:nvPr/>
        </p:nvSpPr>
        <p:spPr>
          <a:xfrm>
            <a:off x="4414096" y="4947030"/>
            <a:ext cx="1393936" cy="761205"/>
          </a:xfrm>
          <a:prstGeom prst="rect">
            <a:avLst/>
          </a:prstGeom>
          <a:noFill/>
          <a:ln w="952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chemeClr val="tx1"/>
                </a:solidFill>
              </a:rPr>
              <a:t>地域社会</a:t>
            </a:r>
            <a:r>
              <a:rPr lang="ja-JP" altLang="en-US" sz="1400" dirty="0">
                <a:solidFill>
                  <a:sysClr val="windowText" lastClr="000000"/>
                </a:solidFill>
              </a:rPr>
              <a:t>に関する新たな気づきを得る若者が増加する</a:t>
            </a:r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BA4D9607-7F06-446F-A7E3-92C9CFC40B63}"/>
              </a:ext>
            </a:extLst>
          </p:cNvPr>
          <p:cNvCxnSpPr>
            <a:cxnSpLocks/>
            <a:stCxn id="52" idx="3"/>
            <a:endCxn id="50" idx="1"/>
          </p:cNvCxnSpPr>
          <p:nvPr/>
        </p:nvCxnSpPr>
        <p:spPr>
          <a:xfrm flipV="1">
            <a:off x="5808032" y="5320956"/>
            <a:ext cx="247719" cy="6677"/>
          </a:xfrm>
          <a:prstGeom prst="straightConnector1">
            <a:avLst/>
          </a:prstGeom>
          <a:ln w="952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24EC6AD7-827A-413C-BC9C-8EEB6AFC1D1A}"/>
              </a:ext>
            </a:extLst>
          </p:cNvPr>
          <p:cNvCxnSpPr>
            <a:cxnSpLocks/>
            <a:stCxn id="50" idx="3"/>
            <a:endCxn id="48" idx="1"/>
          </p:cNvCxnSpPr>
          <p:nvPr/>
        </p:nvCxnSpPr>
        <p:spPr>
          <a:xfrm flipV="1">
            <a:off x="7477455" y="5308232"/>
            <a:ext cx="300334" cy="12724"/>
          </a:xfrm>
          <a:prstGeom prst="straightConnector1">
            <a:avLst/>
          </a:prstGeom>
          <a:ln w="952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02290E36-876F-4248-955A-77F04AEE359A}"/>
              </a:ext>
            </a:extLst>
          </p:cNvPr>
          <p:cNvSpPr/>
          <p:nvPr/>
        </p:nvSpPr>
        <p:spPr>
          <a:xfrm>
            <a:off x="2907566" y="5539261"/>
            <a:ext cx="1191588" cy="78728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Bef>
                <a:spcPts val="1200"/>
              </a:spcBef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ysClr val="windowText" lastClr="000000"/>
                </a:solidFill>
              </a:rPr>
              <a:t>若者に対するフィードバック実施数</a:t>
            </a:r>
            <a:endParaRPr lang="ja-JP" altLang="en-US" sz="1400" dirty="0">
              <a:solidFill>
                <a:sysClr val="windowText" lastClr="000000"/>
              </a:solidFill>
              <a:ea typeface="ＭＳ ゴシック" pitchFamily="49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F9BAE68-FF37-427A-8C85-B19FFAB066CC}"/>
              </a:ext>
            </a:extLst>
          </p:cNvPr>
          <p:cNvSpPr/>
          <p:nvPr/>
        </p:nvSpPr>
        <p:spPr>
          <a:xfrm>
            <a:off x="1470238" y="5528184"/>
            <a:ext cx="1191588" cy="79836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chemeClr val="tx1"/>
                </a:solidFill>
              </a:rPr>
              <a:t>活動に対する若者へのフィードバック</a:t>
            </a:r>
            <a:endParaRPr lang="en-US" altLang="ja-JP" sz="1400" dirty="0">
              <a:solidFill>
                <a:schemeClr val="tx1"/>
              </a:solidFill>
            </a:endParaRPr>
          </a:p>
        </p:txBody>
      </p:sp>
      <p:cxnSp>
        <p:nvCxnSpPr>
          <p:cNvPr id="91" name="直線矢印コネクタ 90">
            <a:extLst>
              <a:ext uri="{FF2B5EF4-FFF2-40B4-BE49-F238E27FC236}">
                <a16:creationId xmlns:a16="http://schemas.microsoft.com/office/drawing/2014/main" id="{E322CD5A-F595-428A-BCEC-3F39C8349A52}"/>
              </a:ext>
            </a:extLst>
          </p:cNvPr>
          <p:cNvCxnSpPr>
            <a:cxnSpLocks/>
            <a:stCxn id="79" idx="3"/>
            <a:endCxn id="74" idx="1"/>
          </p:cNvCxnSpPr>
          <p:nvPr/>
        </p:nvCxnSpPr>
        <p:spPr>
          <a:xfrm flipV="1">
            <a:off x="2661826" y="3126047"/>
            <a:ext cx="245740" cy="4111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線矢印コネクタ 91">
            <a:extLst>
              <a:ext uri="{FF2B5EF4-FFF2-40B4-BE49-F238E27FC236}">
                <a16:creationId xmlns:a16="http://schemas.microsoft.com/office/drawing/2014/main" id="{195AE581-EA63-405E-B847-95E6BE47FA53}"/>
              </a:ext>
            </a:extLst>
          </p:cNvPr>
          <p:cNvCxnSpPr>
            <a:cxnSpLocks/>
            <a:stCxn id="78" idx="3"/>
            <a:endCxn id="73" idx="1"/>
          </p:cNvCxnSpPr>
          <p:nvPr/>
        </p:nvCxnSpPr>
        <p:spPr>
          <a:xfrm flipV="1">
            <a:off x="2661826" y="2317966"/>
            <a:ext cx="245740" cy="6687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矢印コネクタ 92">
            <a:extLst>
              <a:ext uri="{FF2B5EF4-FFF2-40B4-BE49-F238E27FC236}">
                <a16:creationId xmlns:a16="http://schemas.microsoft.com/office/drawing/2014/main" id="{05D7319D-6635-4ECD-915E-B32DFBE2DA1B}"/>
              </a:ext>
            </a:extLst>
          </p:cNvPr>
          <p:cNvCxnSpPr>
            <a:cxnSpLocks/>
            <a:stCxn id="77" idx="3"/>
            <a:endCxn id="72" idx="1"/>
          </p:cNvCxnSpPr>
          <p:nvPr/>
        </p:nvCxnSpPr>
        <p:spPr>
          <a:xfrm>
            <a:off x="2661826" y="1446148"/>
            <a:ext cx="245740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矢印コネクタ 93">
            <a:extLst>
              <a:ext uri="{FF2B5EF4-FFF2-40B4-BE49-F238E27FC236}">
                <a16:creationId xmlns:a16="http://schemas.microsoft.com/office/drawing/2014/main" id="{3E9D242D-7E4F-490A-A8D9-DFB2CA964939}"/>
              </a:ext>
            </a:extLst>
          </p:cNvPr>
          <p:cNvCxnSpPr/>
          <p:nvPr/>
        </p:nvCxnSpPr>
        <p:spPr>
          <a:xfrm flipV="1">
            <a:off x="2660062" y="4089641"/>
            <a:ext cx="273321" cy="280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矢印コネクタ 94">
            <a:extLst>
              <a:ext uri="{FF2B5EF4-FFF2-40B4-BE49-F238E27FC236}">
                <a16:creationId xmlns:a16="http://schemas.microsoft.com/office/drawing/2014/main" id="{5FC1135F-B885-4655-8B02-8072E4EB41C2}"/>
              </a:ext>
            </a:extLst>
          </p:cNvPr>
          <p:cNvCxnSpPr>
            <a:cxnSpLocks/>
            <a:stCxn id="56" idx="3"/>
            <a:endCxn id="55" idx="1"/>
          </p:cNvCxnSpPr>
          <p:nvPr/>
        </p:nvCxnSpPr>
        <p:spPr>
          <a:xfrm>
            <a:off x="2661826" y="5927365"/>
            <a:ext cx="245740" cy="5539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F8B79BC1-2537-476D-85A2-5896A963F7C2}"/>
              </a:ext>
            </a:extLst>
          </p:cNvPr>
          <p:cNvCxnSpPr>
            <a:cxnSpLocks/>
          </p:cNvCxnSpPr>
          <p:nvPr/>
        </p:nvCxnSpPr>
        <p:spPr>
          <a:xfrm>
            <a:off x="5699944" y="2418334"/>
            <a:ext cx="2235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/>
          <p:cNvSpPr/>
          <p:nvPr/>
        </p:nvSpPr>
        <p:spPr>
          <a:xfrm>
            <a:off x="4400166" y="1959980"/>
            <a:ext cx="1389198" cy="81906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chemeClr val="tx1"/>
                </a:solidFill>
              </a:rPr>
              <a:t>お仕事体験</a:t>
            </a:r>
            <a:r>
              <a:rPr lang="ja-JP" altLang="en-US" sz="1400" dirty="0">
                <a:solidFill>
                  <a:sysClr val="windowText" lastClr="000000"/>
                </a:solidFill>
              </a:rPr>
              <a:t>プログラムへの継続参加者が増加する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6070148" y="1539330"/>
            <a:ext cx="1407538" cy="72703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ysClr val="windowText" lastClr="000000"/>
                </a:solidFill>
              </a:rPr>
              <a:t>地域や仕事のことをよく知る子供が増加する</a:t>
            </a:r>
          </a:p>
        </p:txBody>
      </p:sp>
      <p:cxnSp>
        <p:nvCxnSpPr>
          <p:cNvPr id="97" name="カギ線コネクタ 60">
            <a:extLst>
              <a:ext uri="{FF2B5EF4-FFF2-40B4-BE49-F238E27FC236}">
                <a16:creationId xmlns:a16="http://schemas.microsoft.com/office/drawing/2014/main" id="{10DDD5DF-CF4C-447E-8948-419DF3DD1084}"/>
              </a:ext>
            </a:extLst>
          </p:cNvPr>
          <p:cNvCxnSpPr>
            <a:cxnSpLocks/>
            <a:stCxn id="75" idx="3"/>
            <a:endCxn id="46" idx="1"/>
          </p:cNvCxnSpPr>
          <p:nvPr/>
        </p:nvCxnSpPr>
        <p:spPr>
          <a:xfrm flipV="1">
            <a:off x="4099154" y="2369514"/>
            <a:ext cx="301012" cy="1719066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矢印コネクタ 98">
            <a:extLst>
              <a:ext uri="{FF2B5EF4-FFF2-40B4-BE49-F238E27FC236}">
                <a16:creationId xmlns:a16="http://schemas.microsoft.com/office/drawing/2014/main" id="{2897C07A-BA88-46A8-BA4B-DE2D1872AEE8}"/>
              </a:ext>
            </a:extLst>
          </p:cNvPr>
          <p:cNvCxnSpPr>
            <a:cxnSpLocks/>
          </p:cNvCxnSpPr>
          <p:nvPr/>
        </p:nvCxnSpPr>
        <p:spPr>
          <a:xfrm>
            <a:off x="3213358" y="1746903"/>
            <a:ext cx="0" cy="270991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矢印コネクタ 99">
            <a:extLst>
              <a:ext uri="{FF2B5EF4-FFF2-40B4-BE49-F238E27FC236}">
                <a16:creationId xmlns:a16="http://schemas.microsoft.com/office/drawing/2014/main" id="{1FE80548-623D-41C6-82E8-620E62D8BF18}"/>
              </a:ext>
            </a:extLst>
          </p:cNvPr>
          <p:cNvCxnSpPr>
            <a:cxnSpLocks/>
            <a:stCxn id="72" idx="2"/>
            <a:endCxn id="74" idx="0"/>
          </p:cNvCxnSpPr>
          <p:nvPr/>
        </p:nvCxnSpPr>
        <p:spPr>
          <a:xfrm>
            <a:off x="3503360" y="1752906"/>
            <a:ext cx="0" cy="1054899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正方形/長方形 72"/>
          <p:cNvSpPr/>
          <p:nvPr/>
        </p:nvSpPr>
        <p:spPr>
          <a:xfrm>
            <a:off x="2907566" y="2011207"/>
            <a:ext cx="1191588" cy="61351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Bef>
                <a:spcPts val="1200"/>
              </a:spcBef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chemeClr val="tx1"/>
                </a:solidFill>
              </a:rPr>
              <a:t>お仕事体験プログラムの説明会</a:t>
            </a:r>
            <a:r>
              <a:rPr lang="ja-JP" altLang="en-US" sz="1400" dirty="0">
                <a:solidFill>
                  <a:sysClr val="windowText" lastClr="000000"/>
                </a:solidFill>
              </a:rPr>
              <a:t>の開催数</a:t>
            </a:r>
            <a:endParaRPr lang="en-US" altLang="ja-JP" sz="1400" dirty="0">
              <a:solidFill>
                <a:sysClr val="windowText" lastClr="000000"/>
              </a:solidFill>
            </a:endParaRPr>
          </a:p>
        </p:txBody>
      </p:sp>
      <p:cxnSp>
        <p:nvCxnSpPr>
          <p:cNvPr id="101" name="直線矢印コネクタ 100">
            <a:extLst>
              <a:ext uri="{FF2B5EF4-FFF2-40B4-BE49-F238E27FC236}">
                <a16:creationId xmlns:a16="http://schemas.microsoft.com/office/drawing/2014/main" id="{D7A73CDD-0256-4527-A3B0-E9621BCBB60B}"/>
              </a:ext>
            </a:extLst>
          </p:cNvPr>
          <p:cNvCxnSpPr>
            <a:cxnSpLocks/>
          </p:cNvCxnSpPr>
          <p:nvPr/>
        </p:nvCxnSpPr>
        <p:spPr>
          <a:xfrm>
            <a:off x="3461554" y="3431599"/>
            <a:ext cx="0" cy="270991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4A400A61-19AF-4A12-AB9C-2E33D234F101}"/>
              </a:ext>
            </a:extLst>
          </p:cNvPr>
          <p:cNvSpPr/>
          <p:nvPr/>
        </p:nvSpPr>
        <p:spPr>
          <a:xfrm>
            <a:off x="1468474" y="4628789"/>
            <a:ext cx="1191588" cy="76223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ysClr val="windowText" lastClr="000000"/>
                </a:solidFill>
              </a:rPr>
              <a:t>若者の巻き込み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93A40642-37F5-44D3-B2FE-8189E150DEF7}"/>
              </a:ext>
            </a:extLst>
          </p:cNvPr>
          <p:cNvSpPr/>
          <p:nvPr/>
        </p:nvSpPr>
        <p:spPr>
          <a:xfrm>
            <a:off x="2907566" y="4628789"/>
            <a:ext cx="1191588" cy="76223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ja-JP" altLang="en-US" sz="1400" dirty="0">
                <a:solidFill>
                  <a:schemeClr val="tx1"/>
                </a:solidFill>
              </a:rPr>
              <a:t>開発、運営に参加した若者の数</a:t>
            </a:r>
          </a:p>
        </p:txBody>
      </p:sp>
      <p:cxnSp>
        <p:nvCxnSpPr>
          <p:cNvPr id="96" name="直線矢印コネクタ 95">
            <a:extLst>
              <a:ext uri="{FF2B5EF4-FFF2-40B4-BE49-F238E27FC236}">
                <a16:creationId xmlns:a16="http://schemas.microsoft.com/office/drawing/2014/main" id="{C29E1D05-1C3B-4749-BC02-B89B5A770E34}"/>
              </a:ext>
            </a:extLst>
          </p:cNvPr>
          <p:cNvCxnSpPr/>
          <p:nvPr/>
        </p:nvCxnSpPr>
        <p:spPr>
          <a:xfrm flipV="1">
            <a:off x="2654298" y="5008503"/>
            <a:ext cx="273321" cy="280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カギ線コネクタ 58">
            <a:extLst>
              <a:ext uri="{FF2B5EF4-FFF2-40B4-BE49-F238E27FC236}">
                <a16:creationId xmlns:a16="http://schemas.microsoft.com/office/drawing/2014/main" id="{4275F74D-EED3-485E-843F-4333E21DA550}"/>
              </a:ext>
            </a:extLst>
          </p:cNvPr>
          <p:cNvCxnSpPr>
            <a:cxnSpLocks/>
            <a:stCxn id="55" idx="3"/>
            <a:endCxn id="52" idx="1"/>
          </p:cNvCxnSpPr>
          <p:nvPr/>
        </p:nvCxnSpPr>
        <p:spPr>
          <a:xfrm flipV="1">
            <a:off x="4099154" y="5327633"/>
            <a:ext cx="314942" cy="605271"/>
          </a:xfrm>
          <a:prstGeom prst="bentConnector3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カギ線コネクタ 58">
            <a:extLst>
              <a:ext uri="{FF2B5EF4-FFF2-40B4-BE49-F238E27FC236}">
                <a16:creationId xmlns:a16="http://schemas.microsoft.com/office/drawing/2014/main" id="{CAECC023-9FA2-451E-B4AB-C4E82FF56018}"/>
              </a:ext>
            </a:extLst>
          </p:cNvPr>
          <p:cNvCxnSpPr>
            <a:cxnSpLocks/>
          </p:cNvCxnSpPr>
          <p:nvPr/>
        </p:nvCxnSpPr>
        <p:spPr>
          <a:xfrm>
            <a:off x="4099154" y="4931524"/>
            <a:ext cx="314942" cy="317728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380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6F26BE3-1292-4E9F-8C99-C0926FA14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8CCCB-A949-436F-9206-26156D76D385}" type="slidenum">
              <a:rPr kumimoji="1" lang="ja-JP" altLang="en-US" smtClean="0"/>
              <a:t>2</a:t>
            </a:fld>
            <a:endParaRPr kumimoji="1" lang="ja-JP" altLang="en-US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AB074B56-22C1-40A8-BDE0-0D82B5F7DF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555081"/>
              </p:ext>
            </p:extLst>
          </p:nvPr>
        </p:nvGraphicFramePr>
        <p:xfrm>
          <a:off x="234891" y="956345"/>
          <a:ext cx="8758107" cy="48740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4146">
                  <a:extLst>
                    <a:ext uri="{9D8B030D-6E8A-4147-A177-3AD203B41FA5}">
                      <a16:colId xmlns:a16="http://schemas.microsoft.com/office/drawing/2014/main" val="1209120656"/>
                    </a:ext>
                  </a:extLst>
                </a:gridCol>
                <a:gridCol w="1125097">
                  <a:extLst>
                    <a:ext uri="{9D8B030D-6E8A-4147-A177-3AD203B41FA5}">
                      <a16:colId xmlns:a16="http://schemas.microsoft.com/office/drawing/2014/main" val="270326865"/>
                    </a:ext>
                  </a:extLst>
                </a:gridCol>
                <a:gridCol w="797795">
                  <a:extLst>
                    <a:ext uri="{9D8B030D-6E8A-4147-A177-3AD203B41FA5}">
                      <a16:colId xmlns:a16="http://schemas.microsoft.com/office/drawing/2014/main" val="954398348"/>
                    </a:ext>
                  </a:extLst>
                </a:gridCol>
                <a:gridCol w="1411486">
                  <a:extLst>
                    <a:ext uri="{9D8B030D-6E8A-4147-A177-3AD203B41FA5}">
                      <a16:colId xmlns:a16="http://schemas.microsoft.com/office/drawing/2014/main" val="3090298241"/>
                    </a:ext>
                  </a:extLst>
                </a:gridCol>
                <a:gridCol w="940989">
                  <a:extLst>
                    <a:ext uri="{9D8B030D-6E8A-4147-A177-3AD203B41FA5}">
                      <a16:colId xmlns:a16="http://schemas.microsoft.com/office/drawing/2014/main" val="1614295910"/>
                    </a:ext>
                  </a:extLst>
                </a:gridCol>
                <a:gridCol w="1578741">
                  <a:extLst>
                    <a:ext uri="{9D8B030D-6E8A-4147-A177-3AD203B41FA5}">
                      <a16:colId xmlns:a16="http://schemas.microsoft.com/office/drawing/2014/main" val="1864061425"/>
                    </a:ext>
                  </a:extLst>
                </a:gridCol>
                <a:gridCol w="975010">
                  <a:extLst>
                    <a:ext uri="{9D8B030D-6E8A-4147-A177-3AD203B41FA5}">
                      <a16:colId xmlns:a16="http://schemas.microsoft.com/office/drawing/2014/main" val="3200386496"/>
                    </a:ext>
                  </a:extLst>
                </a:gridCol>
                <a:gridCol w="1294843">
                  <a:extLst>
                    <a:ext uri="{9D8B030D-6E8A-4147-A177-3AD203B41FA5}">
                      <a16:colId xmlns:a16="http://schemas.microsoft.com/office/drawing/2014/main" val="1674350927"/>
                    </a:ext>
                  </a:extLst>
                </a:gridCol>
              </a:tblGrid>
              <a:tr h="1485317">
                <a:tc gridSpan="2">
                  <a:txBody>
                    <a:bodyPr/>
                    <a:lstStyle/>
                    <a:p>
                      <a:pPr algn="just"/>
                      <a:r>
                        <a:rPr lang="ja-JP" sz="1400" kern="100" dirty="0">
                          <a:solidFill>
                            <a:sysClr val="windowText" lastClr="000000"/>
                          </a:solidFill>
                          <a:effectLst/>
                          <a:latin typeface="+mn-ea"/>
                          <a:ea typeface="+mn-ea"/>
                        </a:rPr>
                        <a:t>ロジックモデル内のアウトプットおよび直接アウトカム</a:t>
                      </a:r>
                      <a:endParaRPr lang="ja-JP" sz="1400" kern="100" dirty="0">
                        <a:solidFill>
                          <a:sysClr val="windowText" lastClr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4225" marR="54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400" kern="100" dirty="0">
                          <a:solidFill>
                            <a:sysClr val="windowText" lastClr="000000"/>
                          </a:solidFill>
                          <a:effectLst/>
                          <a:latin typeface="+mn-ea"/>
                          <a:ea typeface="+mn-ea"/>
                        </a:rPr>
                        <a:t>指標</a:t>
                      </a:r>
                      <a:endParaRPr lang="ja-JP" sz="1400" kern="100" dirty="0">
                        <a:solidFill>
                          <a:sysClr val="windowText" lastClr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4225" marR="54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400" kern="100" dirty="0">
                          <a:solidFill>
                            <a:sysClr val="windowText" lastClr="000000"/>
                          </a:solidFill>
                          <a:effectLst/>
                          <a:latin typeface="+mn-ea"/>
                          <a:ea typeface="+mn-ea"/>
                        </a:rPr>
                        <a:t>定義／計算式</a:t>
                      </a:r>
                      <a:endParaRPr lang="ja-JP" sz="1400" kern="100" dirty="0">
                        <a:solidFill>
                          <a:sysClr val="windowText" lastClr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4225" marR="54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1400" kern="100" dirty="0">
                          <a:solidFill>
                            <a:sysClr val="windowText" lastClr="000000"/>
                          </a:solidFill>
                          <a:effectLst/>
                          <a:latin typeface="+mn-ea"/>
                          <a:ea typeface="+mn-ea"/>
                        </a:rPr>
                        <a:t>目標値</a:t>
                      </a:r>
                    </a:p>
                    <a:p>
                      <a:pPr algn="just"/>
                      <a:r>
                        <a:rPr lang="ja-JP" sz="1400" kern="100" dirty="0">
                          <a:solidFill>
                            <a:sysClr val="windowText" lastClr="000000"/>
                          </a:solidFill>
                          <a:effectLst/>
                          <a:latin typeface="+mn-ea"/>
                          <a:ea typeface="+mn-ea"/>
                        </a:rPr>
                        <a:t>（事業実施期間終了時の達成目標値）</a:t>
                      </a:r>
                      <a:endParaRPr lang="ja-JP" sz="1400" kern="100" dirty="0">
                        <a:solidFill>
                          <a:sysClr val="windowText" lastClr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4225" marR="54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1400" kern="100" dirty="0">
                          <a:solidFill>
                            <a:sysClr val="windowText" lastClr="000000"/>
                          </a:solidFill>
                          <a:effectLst/>
                          <a:latin typeface="+mn-ea"/>
                          <a:ea typeface="+mn-ea"/>
                        </a:rPr>
                        <a:t>目標値設定の根拠</a:t>
                      </a:r>
                      <a:endParaRPr lang="ja-JP" sz="1400" kern="100" dirty="0">
                        <a:solidFill>
                          <a:sysClr val="windowText" lastClr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4225" marR="54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1400" kern="100" dirty="0">
                          <a:solidFill>
                            <a:sysClr val="windowText" lastClr="000000"/>
                          </a:solidFill>
                          <a:effectLst/>
                          <a:latin typeface="+mn-ea"/>
                          <a:ea typeface="+mn-ea"/>
                        </a:rPr>
                        <a:t>エビデンス</a:t>
                      </a:r>
                    </a:p>
                    <a:p>
                      <a:pPr algn="just"/>
                      <a:r>
                        <a:rPr lang="ja-JP" sz="1400" kern="100" dirty="0">
                          <a:solidFill>
                            <a:sysClr val="windowText" lastClr="000000"/>
                          </a:solidFill>
                          <a:effectLst/>
                          <a:latin typeface="+mn-ea"/>
                          <a:ea typeface="+mn-ea"/>
                        </a:rPr>
                        <a:t>（目標達成を測る根拠資料）</a:t>
                      </a:r>
                      <a:endParaRPr lang="ja-JP" sz="1400" kern="100" dirty="0">
                        <a:solidFill>
                          <a:sysClr val="windowText" lastClr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4225" marR="54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1400" kern="100" dirty="0">
                          <a:solidFill>
                            <a:sysClr val="windowText" lastClr="000000"/>
                          </a:solidFill>
                          <a:effectLst/>
                          <a:latin typeface="+mn-ea"/>
                          <a:ea typeface="+mn-ea"/>
                        </a:rPr>
                        <a:t>データ収集方法</a:t>
                      </a:r>
                    </a:p>
                    <a:p>
                      <a:pPr algn="l"/>
                      <a:r>
                        <a:rPr lang="ja-JP" sz="1400" kern="100" dirty="0">
                          <a:solidFill>
                            <a:sysClr val="windowText" lastClr="000000"/>
                          </a:solidFill>
                          <a:effectLst/>
                          <a:latin typeface="+mn-ea"/>
                          <a:ea typeface="+mn-ea"/>
                        </a:rPr>
                        <a:t>（具体的な収集データ、時期）</a:t>
                      </a:r>
                      <a:endParaRPr lang="ja-JP" sz="1400" kern="100" dirty="0">
                        <a:solidFill>
                          <a:sysClr val="windowText" lastClr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4225" marR="54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2645901"/>
                  </a:ext>
                </a:extLst>
              </a:tr>
              <a:tr h="1309241">
                <a:tc>
                  <a:txBody>
                    <a:bodyPr/>
                    <a:lstStyle/>
                    <a:p>
                      <a:pPr algn="l"/>
                      <a:r>
                        <a:rPr lang="ja-JP" sz="1400" kern="100" dirty="0">
                          <a:solidFill>
                            <a:sysClr val="windowText" lastClr="000000"/>
                          </a:solidFill>
                          <a:effectLst/>
                          <a:latin typeface="+mn-ea"/>
                          <a:ea typeface="+mn-ea"/>
                        </a:rPr>
                        <a:t>指標１</a:t>
                      </a:r>
                    </a:p>
                    <a:p>
                      <a:pPr algn="l"/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 dirty="0">
                        <a:solidFill>
                          <a:sysClr val="windowText" lastClr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algn="l"/>
                      <a:r>
                        <a:rPr lang="ja-JP" sz="1400" kern="100" dirty="0">
                          <a:solidFill>
                            <a:sysClr val="windowText" lastClr="000000"/>
                          </a:solidFill>
                          <a:effectLst/>
                          <a:latin typeface="+mn-ea"/>
                          <a:ea typeface="+mn-ea"/>
                        </a:rPr>
                        <a:t>アウトプット</a:t>
                      </a:r>
                      <a:endParaRPr lang="ja-JP" sz="1400" kern="100" dirty="0">
                        <a:solidFill>
                          <a:sysClr val="windowText" lastClr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4225" marR="54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①お仕事体験プログラムの登録者数</a:t>
                      </a:r>
                      <a:endParaRPr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54225" marR="54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プログラム登録者数</a:t>
                      </a:r>
                      <a:endParaRPr lang="ja-JP" sz="14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4225" marR="54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400" dirty="0">
                          <a:solidFill>
                            <a:schemeClr val="tx1"/>
                          </a:solidFill>
                        </a:rPr>
                        <a:t>お仕事体験プログラムに登録した子供の数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ja-JP" alt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人</a:t>
                      </a:r>
                      <a:endParaRPr lang="ja-JP" sz="14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4225" marR="54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既存のプログラムの実績を参考に設定（実績の</a:t>
                      </a:r>
                      <a:r>
                        <a:rPr lang="en-US" altLang="ja-JP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ja-JP" alt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割程度）。</a:t>
                      </a:r>
                      <a:endParaRPr lang="en-US" altLang="ja-JP" sz="14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※</a:t>
                      </a:r>
                      <a:r>
                        <a:rPr lang="ja-JP" alt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既存プログラム実績：登録者</a:t>
                      </a:r>
                      <a:r>
                        <a:rPr lang="en-US" altLang="ja-JP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150</a:t>
                      </a:r>
                      <a:r>
                        <a:rPr lang="ja-JP" alt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人</a:t>
                      </a:r>
                      <a:endParaRPr lang="en-US" altLang="ja-JP" sz="14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4225" marR="54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登録者名簿</a:t>
                      </a:r>
                      <a:endParaRPr lang="ja-JP" sz="14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4225" marR="54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開催の都度</a:t>
                      </a:r>
                      <a:endParaRPr lang="en-US" altLang="ja-JP" sz="14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ja-JP" alt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集計</a:t>
                      </a:r>
                      <a:endParaRPr lang="en-US" altLang="ja-JP" sz="14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4225" marR="54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4708001"/>
                  </a:ext>
                </a:extLst>
              </a:tr>
              <a:tr h="2079445">
                <a:tc>
                  <a:txBody>
                    <a:bodyPr/>
                    <a:lstStyle/>
                    <a:p>
                      <a:pPr algn="l"/>
                      <a:r>
                        <a:rPr lang="ja-JP" sz="1400" kern="100" dirty="0">
                          <a:solidFill>
                            <a:sysClr val="windowText" lastClr="000000"/>
                          </a:solidFill>
                          <a:effectLst/>
                          <a:latin typeface="+mn-ea"/>
                          <a:ea typeface="+mn-ea"/>
                        </a:rPr>
                        <a:t>指標２</a:t>
                      </a:r>
                    </a:p>
                    <a:p>
                      <a:pPr algn="l"/>
                      <a:r>
                        <a:rPr lang="en-US" sz="1400" kern="100" dirty="0">
                          <a:solidFill>
                            <a:sysClr val="windowText" lastClr="000000"/>
                          </a:solidFill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ja-JP" sz="1400" kern="100" dirty="0">
                        <a:solidFill>
                          <a:sysClr val="windowText" lastClr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algn="l"/>
                      <a:r>
                        <a:rPr lang="ja-JP" sz="1400" kern="100" dirty="0">
                          <a:solidFill>
                            <a:sysClr val="windowText" lastClr="000000"/>
                          </a:solidFill>
                          <a:effectLst/>
                          <a:latin typeface="+mn-ea"/>
                          <a:ea typeface="+mn-ea"/>
                        </a:rPr>
                        <a:t>直接</a:t>
                      </a:r>
                    </a:p>
                    <a:p>
                      <a:pPr algn="l"/>
                      <a:r>
                        <a:rPr lang="ja-JP" sz="1400" kern="100" dirty="0">
                          <a:solidFill>
                            <a:sysClr val="windowText" lastClr="000000"/>
                          </a:solidFill>
                          <a:effectLst/>
                          <a:latin typeface="+mn-ea"/>
                          <a:ea typeface="+mn-ea"/>
                        </a:rPr>
                        <a:t>アウトカム</a:t>
                      </a:r>
                      <a:endParaRPr lang="ja-JP" sz="1400" kern="100" dirty="0">
                        <a:solidFill>
                          <a:sysClr val="windowText" lastClr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4225" marR="54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②お仕事体験プログラムへの継続参加者が増加する</a:t>
                      </a:r>
                    </a:p>
                  </a:txBody>
                  <a:tcPr marL="54225" marR="54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プログラム</a:t>
                      </a:r>
                      <a:r>
                        <a:rPr lang="ja-JP" alt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継続参加者数</a:t>
                      </a:r>
                      <a:endParaRPr lang="ja-JP" sz="14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4225" marR="54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400" dirty="0">
                          <a:solidFill>
                            <a:schemeClr val="tx1"/>
                          </a:solidFill>
                        </a:rPr>
                        <a:t>お仕事体験プログラムに毎月</a:t>
                      </a:r>
                      <a:r>
                        <a:rPr lang="en-US" altLang="ja-JP" sz="14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ja-JP" altLang="en-US" sz="1400" dirty="0">
                          <a:solidFill>
                            <a:schemeClr val="tx1"/>
                          </a:solidFill>
                        </a:rPr>
                        <a:t>回以上、年間</a:t>
                      </a:r>
                      <a:r>
                        <a:rPr lang="en-US" altLang="ja-JP" sz="1400" dirty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ja-JP" altLang="en-US" sz="1400" dirty="0">
                          <a:solidFill>
                            <a:schemeClr val="tx1"/>
                          </a:solidFill>
                        </a:rPr>
                        <a:t>か月以上参加した子供の数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ja-JP" alt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人</a:t>
                      </a:r>
                      <a:endParaRPr lang="ja-JP" sz="14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4225" marR="54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既存プログラムの継続率は</a:t>
                      </a:r>
                      <a:r>
                        <a:rPr lang="en-US" altLang="ja-JP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4</a:t>
                      </a:r>
                      <a:r>
                        <a:rPr lang="ja-JP" alt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割程度。スタッフからの次回の声掛けに加え、配布物やメール、</a:t>
                      </a:r>
                      <a:r>
                        <a:rPr lang="en-US" altLang="ja-JP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SNS</a:t>
                      </a:r>
                      <a:r>
                        <a:rPr lang="ja-JP" alt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での案内により継続率を向上させる。</a:t>
                      </a:r>
                    </a:p>
                  </a:txBody>
                  <a:tcPr marL="54225" marR="54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登録者名簿（毎回の登録者名簿から人別に参加した日を記録）</a:t>
                      </a:r>
                      <a:endParaRPr lang="ja-JP" altLang="ja-JP" sz="14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4225" marR="54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開催の都度集計</a:t>
                      </a:r>
                      <a:endParaRPr lang="en-US" altLang="ja-JP" sz="14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4225" marR="542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6640455"/>
                  </a:ext>
                </a:extLst>
              </a:tr>
            </a:tbl>
          </a:graphicData>
        </a:graphic>
      </p:graphicFrame>
      <p:sp>
        <p:nvSpPr>
          <p:cNvPr id="6" name="タイトル 3">
            <a:extLst>
              <a:ext uri="{FF2B5EF4-FFF2-40B4-BE49-F238E27FC236}">
                <a16:creationId xmlns:a16="http://schemas.microsoft.com/office/drawing/2014/main" id="{D57D233C-21DF-40F4-8DDF-25406EF1BC97}"/>
              </a:ext>
            </a:extLst>
          </p:cNvPr>
          <p:cNvSpPr txBox="1">
            <a:spLocks/>
          </p:cNvSpPr>
          <p:nvPr/>
        </p:nvSpPr>
        <p:spPr>
          <a:xfrm>
            <a:off x="76235" y="312926"/>
            <a:ext cx="8991530" cy="3534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lIns="36000" tIns="36000" rIns="36000" bIns="3600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2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400" dirty="0">
                <a:solidFill>
                  <a:schemeClr val="bg1"/>
                </a:solidFill>
              </a:rPr>
              <a:t>成果指標（例）</a:t>
            </a:r>
          </a:p>
        </p:txBody>
      </p:sp>
    </p:spTree>
    <p:extLst>
      <p:ext uri="{BB962C8B-B14F-4D97-AF65-F5344CB8AC3E}">
        <p14:creationId xmlns:p14="http://schemas.microsoft.com/office/powerpoint/2010/main" val="2784015192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説明会資料テンプレート.potx" id="{2B705053-983E-4DA1-AA99-F67E5156AEA1}" vid="{A40CF730-570C-4C0F-B524-FFD32975083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4995</TotalTime>
  <Words>426</Words>
  <Application>Microsoft Office PowerPoint</Application>
  <PresentationFormat>画面に合わせる (4:3)</PresentationFormat>
  <Paragraphs>81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EYInterstate</vt:lpstr>
      <vt:lpstr>Calibri</vt:lpstr>
      <vt:lpstr>Calibri Light</vt:lpstr>
      <vt:lpstr>レトロスペクト</vt:lpstr>
      <vt:lpstr>ロジックモデル（例）</vt:lpstr>
      <vt:lpstr>PowerPoint プレゼンテーション</vt:lpstr>
    </vt:vector>
  </TitlesOfParts>
  <Company>Ernst &amp; Young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事業の成果評価の進め方</dc:title>
  <dc:creator>Asami Takagi</dc:creator>
  <cp:lastModifiedBy>sinzai126</cp:lastModifiedBy>
  <cp:revision>102</cp:revision>
  <cp:lastPrinted>2022-11-06T23:27:47Z</cp:lastPrinted>
  <dcterms:created xsi:type="dcterms:W3CDTF">2021-10-26T05:39:19Z</dcterms:created>
  <dcterms:modified xsi:type="dcterms:W3CDTF">2022-11-06T23:29:59Z</dcterms:modified>
</cp:coreProperties>
</file>