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Lst>
  <p:notesMasterIdLst>
    <p:notesMasterId r:id="rId32"/>
  </p:notesMasterIdLst>
  <p:handoutMasterIdLst>
    <p:handoutMasterId r:id="rId33"/>
  </p:handoutMasterIdLst>
  <p:sldIdLst>
    <p:sldId id="256" r:id="rId2"/>
    <p:sldId id="328" r:id="rId3"/>
    <p:sldId id="337" r:id="rId4"/>
    <p:sldId id="338" r:id="rId5"/>
    <p:sldId id="356" r:id="rId6"/>
    <p:sldId id="310" r:id="rId7"/>
    <p:sldId id="335" r:id="rId8"/>
    <p:sldId id="293" r:id="rId9"/>
    <p:sldId id="344" r:id="rId10"/>
    <p:sldId id="345" r:id="rId11"/>
    <p:sldId id="285" r:id="rId12"/>
    <p:sldId id="280" r:id="rId13"/>
    <p:sldId id="269" r:id="rId14"/>
    <p:sldId id="270" r:id="rId15"/>
    <p:sldId id="264" r:id="rId16"/>
    <p:sldId id="315" r:id="rId17"/>
    <p:sldId id="331" r:id="rId18"/>
    <p:sldId id="332" r:id="rId19"/>
    <p:sldId id="333" r:id="rId20"/>
    <p:sldId id="334" r:id="rId21"/>
    <p:sldId id="350" r:id="rId22"/>
    <p:sldId id="324" r:id="rId23"/>
    <p:sldId id="321" r:id="rId24"/>
    <p:sldId id="325" r:id="rId25"/>
    <p:sldId id="354" r:id="rId26"/>
    <p:sldId id="357" r:id="rId27"/>
    <p:sldId id="358" r:id="rId28"/>
    <p:sldId id="355" r:id="rId29"/>
    <p:sldId id="271" r:id="rId30"/>
    <p:sldId id="276" r:id="rId31"/>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ami Takagi" initials="AT" lastIdx="1" clrIdx="0">
    <p:extLst>
      <p:ext uri="{19B8F6BF-5375-455C-9EA6-DF929625EA0E}">
        <p15:presenceInfo xmlns:p15="http://schemas.microsoft.com/office/powerpoint/2012/main" userId="Asami Takagi" providerId="None"/>
      </p:ext>
    </p:extLst>
  </p:cmAuthor>
  <p:cmAuthor id="2" name="sinzai106" initials="s" lastIdx="1" clrIdx="1">
    <p:extLst>
      <p:ext uri="{19B8F6BF-5375-455C-9EA6-DF929625EA0E}">
        <p15:presenceInfo xmlns:p15="http://schemas.microsoft.com/office/powerpoint/2012/main" userId="S-1-5-21-1408734244-4148833812-959966901-3624" providerId="AD"/>
      </p:ext>
    </p:extLst>
  </p:cmAuthor>
  <p:cmAuthor id="3" name="sinzai126" initials="s" lastIdx="11" clrIdx="2">
    <p:extLst>
      <p:ext uri="{19B8F6BF-5375-455C-9EA6-DF929625EA0E}">
        <p15:presenceInfo xmlns:p15="http://schemas.microsoft.com/office/powerpoint/2012/main" userId="S-1-5-21-1408734244-4148833812-959966901-1407" providerId="AD"/>
      </p:ext>
    </p:extLst>
  </p:cmAuthor>
  <p:cmAuthor id="4" name="EY" initials="EY" lastIdx="1" clrIdx="3">
    <p:extLst>
      <p:ext uri="{19B8F6BF-5375-455C-9EA6-DF929625EA0E}">
        <p15:presenceInfo xmlns:p15="http://schemas.microsoft.com/office/powerpoint/2012/main" userId="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76B7"/>
    <a:srgbClr val="5B9BD5"/>
    <a:srgbClr val="FFE5E5"/>
    <a:srgbClr val="FFE89F"/>
    <a:srgbClr val="FF99C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6601" autoAdjust="0"/>
  </p:normalViewPr>
  <p:slideViewPr>
    <p:cSldViewPr>
      <p:cViewPr varScale="1">
        <p:scale>
          <a:sx n="114" d="100"/>
          <a:sy n="114" d="100"/>
        </p:scale>
        <p:origin x="1530" y="108"/>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43611BE-704B-6224-A5D2-625218CA6542}"/>
              </a:ext>
            </a:extLst>
          </p:cNvPr>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F0E704AE-07CD-00BE-B849-1DD7D5824543}"/>
              </a:ext>
            </a:extLst>
          </p:cNvPr>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8CA814A7-F35D-46F1-BD0D-226D4B7F72B3}" type="datetimeFigureOut">
              <a:rPr kumimoji="1" lang="ja-JP" altLang="en-US" smtClean="0"/>
              <a:t>2022/11/7</a:t>
            </a:fld>
            <a:endParaRPr kumimoji="1" lang="ja-JP" altLang="en-US"/>
          </a:p>
        </p:txBody>
      </p:sp>
      <p:sp>
        <p:nvSpPr>
          <p:cNvPr id="4" name="フッター プレースホルダー 3">
            <a:extLst>
              <a:ext uri="{FF2B5EF4-FFF2-40B4-BE49-F238E27FC236}">
                <a16:creationId xmlns:a16="http://schemas.microsoft.com/office/drawing/2014/main" id="{56C0B7CC-68C8-8617-F0CD-6FBA74ECD329}"/>
              </a:ext>
            </a:extLst>
          </p:cNvPr>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1AA1F702-19A3-2D89-606D-42353CDDA4A0}"/>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D4512FDE-2E6C-4F3B-A74C-EEB8A07566F7}" type="slidenum">
              <a:rPr kumimoji="1" lang="ja-JP" altLang="en-US" smtClean="0"/>
              <a:t>‹#›</a:t>
            </a:fld>
            <a:endParaRPr kumimoji="1" lang="ja-JP" altLang="en-US"/>
          </a:p>
        </p:txBody>
      </p:sp>
    </p:spTree>
    <p:extLst>
      <p:ext uri="{BB962C8B-B14F-4D97-AF65-F5344CB8AC3E}">
        <p14:creationId xmlns:p14="http://schemas.microsoft.com/office/powerpoint/2010/main" val="230303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C14258EB-6DD6-47C3-9398-89528C939BBF}" type="datetimeFigureOut">
              <a:rPr kumimoji="1" lang="ja-JP" altLang="en-US" smtClean="0"/>
              <a:t>2022/11/7</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667F1C23-1ED9-4283-8ABB-4AA303F731CA}" type="slidenum">
              <a:rPr kumimoji="1" lang="ja-JP" altLang="en-US" smtClean="0"/>
              <a:t>‹#›</a:t>
            </a:fld>
            <a:endParaRPr kumimoji="1" lang="ja-JP" altLang="en-US"/>
          </a:p>
        </p:txBody>
      </p:sp>
    </p:spTree>
    <p:extLst>
      <p:ext uri="{BB962C8B-B14F-4D97-AF65-F5344CB8AC3E}">
        <p14:creationId xmlns:p14="http://schemas.microsoft.com/office/powerpoint/2010/main" val="7623745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3</a:t>
            </a:fld>
            <a:endParaRPr kumimoji="1" lang="ja-JP" altLang="en-US"/>
          </a:p>
        </p:txBody>
      </p:sp>
    </p:spTree>
    <p:extLst>
      <p:ext uri="{BB962C8B-B14F-4D97-AF65-F5344CB8AC3E}">
        <p14:creationId xmlns:p14="http://schemas.microsoft.com/office/powerpoint/2010/main" val="1202643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8</a:t>
            </a:fld>
            <a:endParaRPr kumimoji="1" lang="ja-JP" altLang="en-US"/>
          </a:p>
        </p:txBody>
      </p:sp>
    </p:spTree>
    <p:extLst>
      <p:ext uri="{BB962C8B-B14F-4D97-AF65-F5344CB8AC3E}">
        <p14:creationId xmlns:p14="http://schemas.microsoft.com/office/powerpoint/2010/main" val="24554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67F1C23-1ED9-4283-8ABB-4AA303F731CA}" type="slidenum">
              <a:rPr kumimoji="1" lang="ja-JP" altLang="en-US" smtClean="0"/>
              <a:t>10</a:t>
            </a:fld>
            <a:endParaRPr kumimoji="1" lang="ja-JP" altLang="en-US"/>
          </a:p>
        </p:txBody>
      </p:sp>
    </p:spTree>
    <p:extLst>
      <p:ext uri="{BB962C8B-B14F-4D97-AF65-F5344CB8AC3E}">
        <p14:creationId xmlns:p14="http://schemas.microsoft.com/office/powerpoint/2010/main" val="2999028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ロジックモデルについて具体的な事例に基づきご説明します。</a:t>
            </a:r>
            <a:endParaRPr kumimoji="1" lang="en-US" altLang="ja-JP" dirty="0"/>
          </a:p>
          <a:p>
            <a:r>
              <a:rPr kumimoji="1" lang="ja-JP" altLang="en-US" dirty="0"/>
              <a:t>ロジックモデルは各要素を四角の図で示し、それらの関係性を矢印で、左から右に流れるような形で示します。</a:t>
            </a:r>
            <a:endParaRPr kumimoji="1" lang="en-US" altLang="ja-JP" dirty="0"/>
          </a:p>
          <a:p>
            <a:endParaRPr kumimoji="1" lang="en-US" altLang="ja-JP" dirty="0"/>
          </a:p>
          <a:p>
            <a:r>
              <a:rPr kumimoji="1" lang="ja-JP" altLang="en-US" dirty="0"/>
              <a:t>このロジックモデルは、運動遊び教室を通じて子供の健康増進とともに想像力をはぐくむ事業を想定した例です。</a:t>
            </a:r>
            <a:endParaRPr kumimoji="1" lang="en-US" altLang="ja-JP" dirty="0"/>
          </a:p>
          <a:p>
            <a:r>
              <a:rPr kumimoji="1" lang="ja-JP" altLang="en-US" dirty="0"/>
              <a:t>左端のインプットには事業予算の額や、事業従事者数が入ります。</a:t>
            </a:r>
            <a:endParaRPr kumimoji="1" lang="en-US" altLang="ja-JP" dirty="0"/>
          </a:p>
          <a:p>
            <a:r>
              <a:rPr kumimoji="1" lang="ja-JP" altLang="en-US" dirty="0"/>
              <a:t>インプットによって実際に行われるアクティビティとして、運動遊び教室の企画・運営や会場の確保等が入っています。</a:t>
            </a:r>
            <a:endParaRPr kumimoji="1" lang="en-US" altLang="ja-JP" dirty="0"/>
          </a:p>
          <a:p>
            <a:r>
              <a:rPr kumimoji="1" lang="ja-JP" altLang="en-US" dirty="0"/>
              <a:t>アウトプットは、運動遊び教室のプログラム数や開催数等が入ります。</a:t>
            </a:r>
            <a:endParaRPr kumimoji="1" lang="en-US" altLang="ja-JP" dirty="0"/>
          </a:p>
          <a:p>
            <a:endParaRPr kumimoji="1" lang="en-US" altLang="ja-JP" dirty="0"/>
          </a:p>
          <a:p>
            <a:r>
              <a:rPr kumimoji="1" lang="ja-JP" altLang="en-US" dirty="0"/>
              <a:t>運動遊び教室を実施することで生み出される変化としては、運動遊び教室への参加者が増加し、また、参加者が継続的に参加をするということが考えられます。</a:t>
            </a:r>
            <a:endParaRPr kumimoji="1" lang="en-US" altLang="ja-JP" dirty="0"/>
          </a:p>
          <a:p>
            <a:r>
              <a:rPr kumimoji="1" lang="ja-JP" altLang="en-US" dirty="0"/>
              <a:t>これが直接アウトカムとなります。</a:t>
            </a:r>
            <a:endParaRPr kumimoji="1" lang="en-US" altLang="ja-JP" dirty="0"/>
          </a:p>
          <a:p>
            <a:r>
              <a:rPr kumimoji="1" lang="ja-JP" altLang="en-US" dirty="0"/>
              <a:t>継続的な参加を通じて、運動遊びを楽しむ子供や、その中で創意工夫をする子供が増えるなど、子供たち自身に変化が生じてくるでしょう。これが中間アウトカムです。</a:t>
            </a:r>
            <a:endParaRPr kumimoji="1" lang="en-US" altLang="ja-JP" dirty="0"/>
          </a:p>
          <a:p>
            <a:r>
              <a:rPr kumimoji="1" lang="ja-JP" altLang="en-US" dirty="0"/>
              <a:t>こういった変化が積み重なることによって、事業として目指す、子供の健康の維持・増進や想像力・チャレンジ力の育成が生じます。これを最終アウトカムとしています。</a:t>
            </a:r>
            <a:endParaRPr kumimoji="1" lang="en-US" altLang="ja-JP" dirty="0"/>
          </a:p>
          <a:p>
            <a:r>
              <a:rPr kumimoji="1" lang="ja-JP" altLang="en-US" dirty="0"/>
              <a:t>子供たちだけでなく、親や親子の関係にも変化をもたらすことを目指しています。</a:t>
            </a:r>
          </a:p>
        </p:txBody>
      </p:sp>
      <p:sp>
        <p:nvSpPr>
          <p:cNvPr id="4" name="スライド番号プレースホルダー 3"/>
          <p:cNvSpPr>
            <a:spLocks noGrp="1"/>
          </p:cNvSpPr>
          <p:nvPr>
            <p:ph type="sldNum" sz="quarter" idx="5"/>
          </p:nvPr>
        </p:nvSpPr>
        <p:spPr/>
        <p:txBody>
          <a:bodyPr/>
          <a:lstStyle/>
          <a:p>
            <a:fld id="{667F1C23-1ED9-4283-8ABB-4AA303F731CA}" type="slidenum">
              <a:rPr kumimoji="1" lang="ja-JP" altLang="en-US" smtClean="0"/>
              <a:t>12</a:t>
            </a:fld>
            <a:endParaRPr kumimoji="1" lang="ja-JP" altLang="en-US"/>
          </a:p>
        </p:txBody>
      </p:sp>
    </p:spTree>
    <p:extLst>
      <p:ext uri="{BB962C8B-B14F-4D97-AF65-F5344CB8AC3E}">
        <p14:creationId xmlns:p14="http://schemas.microsoft.com/office/powerpoint/2010/main" val="3050805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14</a:t>
            </a:fld>
            <a:endParaRPr kumimoji="1" lang="ja-JP" altLang="en-US"/>
          </a:p>
        </p:txBody>
      </p:sp>
    </p:spTree>
    <p:extLst>
      <p:ext uri="{BB962C8B-B14F-4D97-AF65-F5344CB8AC3E}">
        <p14:creationId xmlns:p14="http://schemas.microsoft.com/office/powerpoint/2010/main" val="2044552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16</a:t>
            </a:fld>
            <a:endParaRPr kumimoji="1" lang="ja-JP" altLang="en-US"/>
          </a:p>
        </p:txBody>
      </p:sp>
    </p:spTree>
    <p:extLst>
      <p:ext uri="{BB962C8B-B14F-4D97-AF65-F5344CB8AC3E}">
        <p14:creationId xmlns:p14="http://schemas.microsoft.com/office/powerpoint/2010/main" val="2145187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24</a:t>
            </a:fld>
            <a:endParaRPr kumimoji="1" lang="ja-JP" altLang="en-US"/>
          </a:p>
        </p:txBody>
      </p:sp>
    </p:spTree>
    <p:extLst>
      <p:ext uri="{BB962C8B-B14F-4D97-AF65-F5344CB8AC3E}">
        <p14:creationId xmlns:p14="http://schemas.microsoft.com/office/powerpoint/2010/main" val="3480694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29</a:t>
            </a:fld>
            <a:endParaRPr kumimoji="1" lang="ja-JP" altLang="en-US"/>
          </a:p>
        </p:txBody>
      </p:sp>
    </p:spTree>
    <p:extLst>
      <p:ext uri="{BB962C8B-B14F-4D97-AF65-F5344CB8AC3E}">
        <p14:creationId xmlns:p14="http://schemas.microsoft.com/office/powerpoint/2010/main" val="3233172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67F1C23-1ED9-4283-8ABB-4AA303F731CA}" type="slidenum">
              <a:rPr kumimoji="1" lang="ja-JP" altLang="en-US" smtClean="0"/>
              <a:t>30</a:t>
            </a:fld>
            <a:endParaRPr kumimoji="1" lang="ja-JP" altLang="en-US"/>
          </a:p>
        </p:txBody>
      </p:sp>
    </p:spTree>
    <p:extLst>
      <p:ext uri="{BB962C8B-B14F-4D97-AF65-F5344CB8AC3E}">
        <p14:creationId xmlns:p14="http://schemas.microsoft.com/office/powerpoint/2010/main" val="2216793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4C37BA0-2B4D-4CAA-AEB6-9A17961DB358}" type="datetime1">
              <a:rPr kumimoji="1" lang="ja-JP" altLang="en-US" smtClean="0"/>
              <a:t>2022/11/7</a:t>
            </a:fld>
            <a:endParaRPr kumimoji="1" lang="ja-JP" altLang="en-US"/>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6">
            <a:extLst>
              <a:ext uri="{FF2B5EF4-FFF2-40B4-BE49-F238E27FC236}">
                <a16:creationId xmlns:a16="http://schemas.microsoft.com/office/drawing/2014/main" id="{E3101556-5D7C-437C-9CBE-0059CA8FA58E}"/>
              </a:ext>
            </a:extLst>
          </p:cNvPr>
          <p:cNvSpPr/>
          <p:nvPr userDrawn="1"/>
        </p:nvSpPr>
        <p:spPr>
          <a:xfrm>
            <a:off x="0" y="6768722"/>
            <a:ext cx="9144001" cy="89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8">
            <a:extLst>
              <a:ext uri="{FF2B5EF4-FFF2-40B4-BE49-F238E27FC236}">
                <a16:creationId xmlns:a16="http://schemas.microsoft.com/office/drawing/2014/main" id="{ACCED086-6303-4DBC-9CAB-5189D860DB3C}"/>
              </a:ext>
            </a:extLst>
          </p:cNvPr>
          <p:cNvSpPr/>
          <p:nvPr userDrawn="1"/>
        </p:nvSpPr>
        <p:spPr>
          <a:xfrm>
            <a:off x="0" y="6646356"/>
            <a:ext cx="9144001" cy="89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8">
            <a:extLst>
              <a:ext uri="{FF2B5EF4-FFF2-40B4-BE49-F238E27FC236}">
                <a16:creationId xmlns:a16="http://schemas.microsoft.com/office/drawing/2014/main" id="{82A9BDBA-B691-4DAD-99CE-0BA8941C6FAB}"/>
              </a:ext>
            </a:extLst>
          </p:cNvPr>
          <p:cNvSpPr/>
          <p:nvPr userDrawn="1"/>
        </p:nvSpPr>
        <p:spPr>
          <a:xfrm>
            <a:off x="0" y="6326818"/>
            <a:ext cx="9144001" cy="319537"/>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0082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A23162-45A4-4251-A44D-D470F58C9FE2}" type="datetime1">
              <a:rPr kumimoji="1" lang="ja-JP" altLang="en-US" smtClean="0"/>
              <a:t>2022/11/7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Tree>
    <p:extLst>
      <p:ext uri="{BB962C8B-B14F-4D97-AF65-F5344CB8AC3E}">
        <p14:creationId xmlns:p14="http://schemas.microsoft.com/office/powerpoint/2010/main" val="2412154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61CCDE7-CD9D-4E45-B8F7-32D7CAB2565B}" type="datetime1">
              <a:rPr kumimoji="1" lang="ja-JP" altLang="en-US" smtClean="0"/>
              <a:t>2022/11/7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
        <p:nvSpPr>
          <p:cNvPr id="9" name="Rectangle 6">
            <a:extLst>
              <a:ext uri="{FF2B5EF4-FFF2-40B4-BE49-F238E27FC236}">
                <a16:creationId xmlns:a16="http://schemas.microsoft.com/office/drawing/2014/main" id="{3592C8B8-37EE-4324-832B-0013420E69FE}"/>
              </a:ext>
            </a:extLst>
          </p:cNvPr>
          <p:cNvSpPr/>
          <p:nvPr userDrawn="1"/>
        </p:nvSpPr>
        <p:spPr>
          <a:xfrm>
            <a:off x="0" y="6459786"/>
            <a:ext cx="9144001" cy="3982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8">
            <a:extLst>
              <a:ext uri="{FF2B5EF4-FFF2-40B4-BE49-F238E27FC236}">
                <a16:creationId xmlns:a16="http://schemas.microsoft.com/office/drawing/2014/main" id="{5DA90C0D-F9DF-40BF-8F45-857B1F5C6297}"/>
              </a:ext>
            </a:extLst>
          </p:cNvPr>
          <p:cNvSpPr/>
          <p:nvPr userDrawn="1"/>
        </p:nvSpPr>
        <p:spPr>
          <a:xfrm>
            <a:off x="0" y="6393302"/>
            <a:ext cx="9144001" cy="659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8">
            <a:extLst>
              <a:ext uri="{FF2B5EF4-FFF2-40B4-BE49-F238E27FC236}">
                <a16:creationId xmlns:a16="http://schemas.microsoft.com/office/drawing/2014/main" id="{CEA684D4-015B-4C13-9A7B-7A5E3E0185E6}"/>
              </a:ext>
            </a:extLst>
          </p:cNvPr>
          <p:cNvSpPr/>
          <p:nvPr userDrawn="1"/>
        </p:nvSpPr>
        <p:spPr>
          <a:xfrm>
            <a:off x="0" y="6326818"/>
            <a:ext cx="9144001" cy="65999"/>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89835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610685"/>
            <a:ext cx="3703320" cy="425840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63440" y="1610686"/>
            <a:ext cx="3703320" cy="425840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A72CA67-F163-4AD2-911F-E57AE3FA6369}" type="datetime1">
              <a:rPr kumimoji="1" lang="ja-JP" altLang="en-US" smtClean="0"/>
              <a:t>2022/11/7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
        <p:nvSpPr>
          <p:cNvPr id="9" name="Title Placeholder 1"/>
          <p:cNvSpPr>
            <a:spLocks noGrp="1"/>
          </p:cNvSpPr>
          <p:nvPr>
            <p:ph type="title"/>
          </p:nvPr>
        </p:nvSpPr>
        <p:spPr>
          <a:xfrm>
            <a:off x="822960" y="286605"/>
            <a:ext cx="7543800" cy="661352"/>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cxnSp>
        <p:nvCxnSpPr>
          <p:cNvPr id="10" name="Straight Connector 9"/>
          <p:cNvCxnSpPr/>
          <p:nvPr userDrawn="1"/>
        </p:nvCxnSpPr>
        <p:spPr>
          <a:xfrm>
            <a:off x="895149" y="102478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208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2960" y="1661494"/>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22960" y="2397776"/>
            <a:ext cx="3703320" cy="360874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63440" y="1661494"/>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3440" y="2397776"/>
            <a:ext cx="3703320" cy="360874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60436DE-561D-4237-9E39-F0C87CEBBD6C}" type="datetime1">
              <a:rPr kumimoji="1" lang="ja-JP" altLang="en-US" smtClean="0"/>
              <a:t>2022/11/7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
        <p:nvSpPr>
          <p:cNvPr id="11" name="Title Placeholder 1"/>
          <p:cNvSpPr>
            <a:spLocks noGrp="1"/>
          </p:cNvSpPr>
          <p:nvPr>
            <p:ph type="title"/>
          </p:nvPr>
        </p:nvSpPr>
        <p:spPr>
          <a:xfrm>
            <a:off x="822960" y="286605"/>
            <a:ext cx="7543800" cy="661352"/>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cxnSp>
        <p:nvCxnSpPr>
          <p:cNvPr id="12" name="Straight Connector 9"/>
          <p:cNvCxnSpPr/>
          <p:nvPr userDrawn="1"/>
        </p:nvCxnSpPr>
        <p:spPr>
          <a:xfrm>
            <a:off x="895149" y="102478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9246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702302"/>
          </a:xfrm>
        </p:spPr>
        <p:txBody>
          <a:bodyPr anchor="ctr">
            <a:normAutofit/>
          </a:bodyPr>
          <a:lstStyle>
            <a:lvl1pPr>
              <a:defRPr sz="28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6C41BDE-3906-476B-9DFB-D61814698ABF}" type="datetime1">
              <a:rPr kumimoji="1" lang="ja-JP" altLang="en-US" smtClean="0"/>
              <a:t>2022/11/7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Tree>
    <p:extLst>
      <p:ext uri="{BB962C8B-B14F-4D97-AF65-F5344CB8AC3E}">
        <p14:creationId xmlns:p14="http://schemas.microsoft.com/office/powerpoint/2010/main" val="307039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6">
            <a:extLst>
              <a:ext uri="{FF2B5EF4-FFF2-40B4-BE49-F238E27FC236}">
                <a16:creationId xmlns:a16="http://schemas.microsoft.com/office/drawing/2014/main" id="{A230504A-332C-4796-9141-2FCF4B75F32E}"/>
              </a:ext>
            </a:extLst>
          </p:cNvPr>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7">
            <a:extLst>
              <a:ext uri="{FF2B5EF4-FFF2-40B4-BE49-F238E27FC236}">
                <a16:creationId xmlns:a16="http://schemas.microsoft.com/office/drawing/2014/main" id="{820BCF98-36F1-4776-8FBC-597DC109C659}"/>
              </a:ext>
            </a:extLst>
          </p:cNvPr>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Date Placeholder 3">
            <a:extLst>
              <a:ext uri="{FF2B5EF4-FFF2-40B4-BE49-F238E27FC236}">
                <a16:creationId xmlns:a16="http://schemas.microsoft.com/office/drawing/2014/main" id="{607BA35F-72A4-4146-9D73-D811FE1A91AF}"/>
              </a:ext>
            </a:extLst>
          </p:cNvPr>
          <p:cNvSpPr>
            <a:spLocks noGrp="1"/>
          </p:cNvSpPr>
          <p:nvPr>
            <p:ph type="dt" sz="half" idx="10"/>
          </p:nvPr>
        </p:nvSpPr>
        <p:spPr>
          <a:xfrm>
            <a:off x="822961" y="6459786"/>
            <a:ext cx="1854203" cy="365125"/>
          </a:xfrm>
        </p:spPr>
        <p:txBody>
          <a:bodyPr/>
          <a:lstStyle/>
          <a:p>
            <a:fld id="{D7FC0AFE-9543-4628-B147-4C58CC405085}" type="datetime1">
              <a:rPr kumimoji="1" lang="ja-JP" altLang="en-US" smtClean="0"/>
              <a:t>2022/11/7</a:t>
            </a:fld>
            <a:endParaRPr kumimoji="1" lang="ja-JP" altLang="en-US"/>
          </a:p>
        </p:txBody>
      </p:sp>
      <p:sp>
        <p:nvSpPr>
          <p:cNvPr id="16" name="Footer Placeholder 4">
            <a:extLst>
              <a:ext uri="{FF2B5EF4-FFF2-40B4-BE49-F238E27FC236}">
                <a16:creationId xmlns:a16="http://schemas.microsoft.com/office/drawing/2014/main" id="{AC58CF37-8843-4ABC-BEB0-93D4DD882BB1}"/>
              </a:ext>
            </a:extLst>
          </p:cNvPr>
          <p:cNvSpPr>
            <a:spLocks noGrp="1"/>
          </p:cNvSpPr>
          <p:nvPr>
            <p:ph type="ftr" sz="quarter" idx="11"/>
          </p:nvPr>
        </p:nvSpPr>
        <p:spPr>
          <a:xfrm>
            <a:off x="2764639" y="6459786"/>
            <a:ext cx="3617103" cy="365125"/>
          </a:xfrm>
        </p:spPr>
        <p:txBody>
          <a:bodyPr/>
          <a:lstStyle/>
          <a:p>
            <a:endParaRPr kumimoji="1" lang="ja-JP" altLang="en-US" dirty="0"/>
          </a:p>
        </p:txBody>
      </p:sp>
      <p:sp>
        <p:nvSpPr>
          <p:cNvPr id="17" name="Slide Number Placeholder 5">
            <a:extLst>
              <a:ext uri="{FF2B5EF4-FFF2-40B4-BE49-F238E27FC236}">
                <a16:creationId xmlns:a16="http://schemas.microsoft.com/office/drawing/2014/main" id="{B635F675-4D23-4442-8020-AB7EDEF84639}"/>
              </a:ext>
            </a:extLst>
          </p:cNvPr>
          <p:cNvSpPr>
            <a:spLocks noGrp="1"/>
          </p:cNvSpPr>
          <p:nvPr>
            <p:ph type="sldNum" sz="quarter" idx="12"/>
          </p:nvPr>
        </p:nvSpPr>
        <p:spPr>
          <a:xfrm>
            <a:off x="7425344" y="6459786"/>
            <a:ext cx="984019" cy="365125"/>
          </a:xfrm>
        </p:spPr>
        <p:txBody>
          <a:bodyPr/>
          <a:lstStyle/>
          <a:p>
            <a:fld id="{95A8CCCB-A949-436F-9206-26156D76D385}" type="slidenum">
              <a:rPr kumimoji="1" lang="ja-JP" altLang="en-US" smtClean="0"/>
              <a:t>‹#›</a:t>
            </a:fld>
            <a:endParaRPr kumimoji="1" lang="ja-JP" altLang="en-US"/>
          </a:p>
        </p:txBody>
      </p:sp>
      <p:sp>
        <p:nvSpPr>
          <p:cNvPr id="18" name="Rectangle 6">
            <a:extLst>
              <a:ext uri="{FF2B5EF4-FFF2-40B4-BE49-F238E27FC236}">
                <a16:creationId xmlns:a16="http://schemas.microsoft.com/office/drawing/2014/main" id="{E5631B6F-FE4C-4842-9C65-A8278206D522}"/>
              </a:ext>
            </a:extLst>
          </p:cNvPr>
          <p:cNvSpPr/>
          <p:nvPr userDrawn="1"/>
        </p:nvSpPr>
        <p:spPr>
          <a:xfrm>
            <a:off x="0" y="6768722"/>
            <a:ext cx="9144001" cy="89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a:extLst>
              <a:ext uri="{FF2B5EF4-FFF2-40B4-BE49-F238E27FC236}">
                <a16:creationId xmlns:a16="http://schemas.microsoft.com/office/drawing/2014/main" id="{6CEE5A7A-3EBE-4B9D-8F1D-846EC93F8045}"/>
              </a:ext>
            </a:extLst>
          </p:cNvPr>
          <p:cNvSpPr/>
          <p:nvPr userDrawn="1"/>
        </p:nvSpPr>
        <p:spPr>
          <a:xfrm>
            <a:off x="0" y="6646356"/>
            <a:ext cx="9144001" cy="89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a:extLst>
              <a:ext uri="{FF2B5EF4-FFF2-40B4-BE49-F238E27FC236}">
                <a16:creationId xmlns:a16="http://schemas.microsoft.com/office/drawing/2014/main" id="{A269988C-9D3E-4DCC-988A-30E377F151FD}"/>
              </a:ext>
            </a:extLst>
          </p:cNvPr>
          <p:cNvSpPr/>
          <p:nvPr userDrawn="1"/>
        </p:nvSpPr>
        <p:spPr>
          <a:xfrm>
            <a:off x="0" y="6326818"/>
            <a:ext cx="9144001" cy="319537"/>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22979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8D7E209-0DC1-4C5C-802E-694B70339DB7}" type="datetime1">
              <a:rPr kumimoji="1" lang="ja-JP" altLang="en-US" smtClean="0"/>
              <a:t>2022/11/7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cxnSp>
        <p:nvCxnSpPr>
          <p:cNvPr id="9" name="Straight Connector 9">
            <a:extLst>
              <a:ext uri="{FF2B5EF4-FFF2-40B4-BE49-F238E27FC236}">
                <a16:creationId xmlns:a16="http://schemas.microsoft.com/office/drawing/2014/main" id="{ED9927CD-4683-4169-86C9-6D19BCA1C421}"/>
              </a:ext>
            </a:extLst>
          </p:cNvPr>
          <p:cNvCxnSpPr/>
          <p:nvPr userDrawn="1"/>
        </p:nvCxnSpPr>
        <p:spPr>
          <a:xfrm>
            <a:off x="895149" y="102478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70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22960" y="2582334"/>
            <a:ext cx="370332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63440" y="2582334"/>
            <a:ext cx="370332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F5102EA-47EC-4E2A-BB14-AD2703115BAF}" type="datetime1">
              <a:rPr kumimoji="1" lang="ja-JP" altLang="en-US" smtClean="0"/>
              <a:t>2022/11/7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cxnSp>
        <p:nvCxnSpPr>
          <p:cNvPr id="11" name="Straight Connector 9">
            <a:extLst>
              <a:ext uri="{FF2B5EF4-FFF2-40B4-BE49-F238E27FC236}">
                <a16:creationId xmlns:a16="http://schemas.microsoft.com/office/drawing/2014/main" id="{0E2611BA-6BDF-4D2A-80F6-B66FC44C52BA}"/>
              </a:ext>
            </a:extLst>
          </p:cNvPr>
          <p:cNvCxnSpPr/>
          <p:nvPr userDrawn="1"/>
        </p:nvCxnSpPr>
        <p:spPr>
          <a:xfrm>
            <a:off x="895149" y="1024780"/>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48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1428A71-DCF7-4814-9E62-3A91061F93B1}" type="datetime1">
              <a:rPr kumimoji="1" lang="ja-JP" altLang="en-US" smtClean="0"/>
              <a:t>2022/11/7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Tree>
    <p:extLst>
      <p:ext uri="{BB962C8B-B14F-4D97-AF65-F5344CB8AC3E}">
        <p14:creationId xmlns:p14="http://schemas.microsoft.com/office/powerpoint/2010/main" val="4071355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22AC2EC-50E4-49E8-AB77-9AF6F3264678}" type="datetime1">
              <a:rPr kumimoji="1" lang="ja-JP" altLang="en-US" smtClean="0"/>
              <a:t>2022/11/7</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
        <p:nvSpPr>
          <p:cNvPr id="10" name="Rectangle 6">
            <a:extLst>
              <a:ext uri="{FF2B5EF4-FFF2-40B4-BE49-F238E27FC236}">
                <a16:creationId xmlns:a16="http://schemas.microsoft.com/office/drawing/2014/main" id="{5B631D84-E8B4-4B32-B471-B046A1A3EF64}"/>
              </a:ext>
            </a:extLst>
          </p:cNvPr>
          <p:cNvSpPr/>
          <p:nvPr userDrawn="1"/>
        </p:nvSpPr>
        <p:spPr>
          <a:xfrm>
            <a:off x="0" y="6459786"/>
            <a:ext cx="9144001" cy="3982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8">
            <a:extLst>
              <a:ext uri="{FF2B5EF4-FFF2-40B4-BE49-F238E27FC236}">
                <a16:creationId xmlns:a16="http://schemas.microsoft.com/office/drawing/2014/main" id="{BB698CB0-A20F-4D6E-AB62-B70B84D4386C}"/>
              </a:ext>
            </a:extLst>
          </p:cNvPr>
          <p:cNvSpPr/>
          <p:nvPr userDrawn="1"/>
        </p:nvSpPr>
        <p:spPr>
          <a:xfrm>
            <a:off x="0" y="6393302"/>
            <a:ext cx="9144001" cy="659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8">
            <a:extLst>
              <a:ext uri="{FF2B5EF4-FFF2-40B4-BE49-F238E27FC236}">
                <a16:creationId xmlns:a16="http://schemas.microsoft.com/office/drawing/2014/main" id="{1563EE2A-3250-46E2-B08A-FA35F291196C}"/>
              </a:ext>
            </a:extLst>
          </p:cNvPr>
          <p:cNvSpPr/>
          <p:nvPr userDrawn="1"/>
        </p:nvSpPr>
        <p:spPr>
          <a:xfrm>
            <a:off x="0" y="6326818"/>
            <a:ext cx="9144001" cy="65999"/>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16174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759985B4-96D0-458B-AB4B-F7287C06A322}" type="datetime1">
              <a:rPr kumimoji="1" lang="ja-JP" altLang="en-US" smtClean="0"/>
              <a:t>2022/11/7</a:t>
            </a:fld>
            <a:endParaRPr kumimoji="1" lang="ja-JP"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5A8CCCB-A949-436F-9206-26156D76D385}" type="slidenum">
              <a:rPr kumimoji="1" lang="ja-JP" altLang="en-US" smtClean="0"/>
              <a:t>‹#›</a:t>
            </a:fld>
            <a:endParaRPr kumimoji="1" lang="ja-JP" altLang="en-US"/>
          </a:p>
        </p:txBody>
      </p:sp>
    </p:spTree>
    <p:extLst>
      <p:ext uri="{BB962C8B-B14F-4D97-AF65-F5344CB8AC3E}">
        <p14:creationId xmlns:p14="http://schemas.microsoft.com/office/powerpoint/2010/main" val="2758982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E6FB274-021E-44F4-919A-000141B410B4}" type="datetime1">
              <a:rPr kumimoji="1" lang="ja-JP" altLang="en-US" smtClean="0"/>
              <a:t>2022/11/7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A8CCCB-A949-436F-9206-26156D76D385}" type="slidenum">
              <a:rPr kumimoji="1" lang="ja-JP" altLang="en-US" smtClean="0"/>
              <a:t>‹#›</a:t>
            </a:fld>
            <a:endParaRPr kumimoji="1" lang="ja-JP" altLang="en-US"/>
          </a:p>
        </p:txBody>
      </p:sp>
    </p:spTree>
    <p:extLst>
      <p:ext uri="{BB962C8B-B14F-4D97-AF65-F5344CB8AC3E}">
        <p14:creationId xmlns:p14="http://schemas.microsoft.com/office/powerpoint/2010/main" val="3693700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a:extLst>
              <a:ext uri="{FF2B5EF4-FFF2-40B4-BE49-F238E27FC236}">
                <a16:creationId xmlns:a16="http://schemas.microsoft.com/office/drawing/2014/main" id="{E6B764F6-F920-46C8-9404-C87F235A8A8B}"/>
              </a:ext>
            </a:extLst>
          </p:cNvPr>
          <p:cNvSpPr/>
          <p:nvPr userDrawn="1"/>
        </p:nvSpPr>
        <p:spPr>
          <a:xfrm>
            <a:off x="0" y="6735634"/>
            <a:ext cx="9144001" cy="1223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a:extLst>
              <a:ext uri="{FF2B5EF4-FFF2-40B4-BE49-F238E27FC236}">
                <a16:creationId xmlns:a16="http://schemas.microsoft.com/office/drawing/2014/main" id="{B0B8C91B-9748-495A-AB94-DEB4BE84E3CE}"/>
              </a:ext>
            </a:extLst>
          </p:cNvPr>
          <p:cNvSpPr/>
          <p:nvPr userDrawn="1"/>
        </p:nvSpPr>
        <p:spPr>
          <a:xfrm>
            <a:off x="0" y="6646356"/>
            <a:ext cx="9144001" cy="892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a:extLst>
              <a:ext uri="{FF2B5EF4-FFF2-40B4-BE49-F238E27FC236}">
                <a16:creationId xmlns:a16="http://schemas.microsoft.com/office/drawing/2014/main" id="{7B90DC86-8D4E-43A7-AF02-4BD7317B8FA9}"/>
              </a:ext>
            </a:extLst>
          </p:cNvPr>
          <p:cNvSpPr/>
          <p:nvPr userDrawn="1"/>
        </p:nvSpPr>
        <p:spPr>
          <a:xfrm>
            <a:off x="0" y="6326818"/>
            <a:ext cx="9144001" cy="319537"/>
          </a:xfrm>
          <a:prstGeom prst="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5"/>
            <a:ext cx="7543800" cy="558784"/>
          </a:xfrm>
          <a:prstGeom prst="rect">
            <a:avLst/>
          </a:prstGeom>
        </p:spPr>
        <p:txBody>
          <a:bodyPr vert="horz" lIns="91440" tIns="45720" rIns="91440" bIns="4572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22959" y="1224953"/>
            <a:ext cx="7543801" cy="4644141"/>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285231" y="6346678"/>
            <a:ext cx="1854203" cy="365125"/>
          </a:xfrm>
          <a:prstGeom prst="rect">
            <a:avLst/>
          </a:prstGeom>
        </p:spPr>
        <p:txBody>
          <a:bodyPr vert="horz" lIns="91440" tIns="45720" rIns="91440" bIns="45720" rtlCol="0" anchor="ctr"/>
          <a:lstStyle>
            <a:lvl1pPr algn="l">
              <a:defRPr sz="900">
                <a:solidFill>
                  <a:srgbClr val="FFFFFF"/>
                </a:solidFill>
              </a:defRPr>
            </a:lvl1pPr>
          </a:lstStyle>
          <a:p>
            <a:fld id="{28FABB72-7AB1-469C-9946-2BCDD480FB21}" type="datetime1">
              <a:rPr kumimoji="1" lang="ja-JP" altLang="en-US" smtClean="0"/>
              <a:t>2022/11/7</a:t>
            </a:fld>
            <a:endParaRPr kumimoji="1" lang="ja-JP" altLang="en-US"/>
          </a:p>
        </p:txBody>
      </p:sp>
      <p:sp>
        <p:nvSpPr>
          <p:cNvPr id="5" name="Footer Placeholder 4"/>
          <p:cNvSpPr>
            <a:spLocks noGrp="1"/>
          </p:cNvSpPr>
          <p:nvPr>
            <p:ph type="ftr" sz="quarter" idx="3"/>
          </p:nvPr>
        </p:nvSpPr>
        <p:spPr>
          <a:xfrm>
            <a:off x="2763448" y="6341273"/>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7874750" y="6334045"/>
            <a:ext cx="984019" cy="365125"/>
          </a:xfrm>
          <a:prstGeom prst="rect">
            <a:avLst/>
          </a:prstGeom>
        </p:spPr>
        <p:txBody>
          <a:bodyPr vert="horz" lIns="91440" tIns="45720" rIns="91440" bIns="45720" rtlCol="0" anchor="ctr"/>
          <a:lstStyle>
            <a:lvl1pPr algn="r">
              <a:defRPr sz="1050">
                <a:solidFill>
                  <a:srgbClr val="FFFFFF"/>
                </a:solidFill>
              </a:defRPr>
            </a:lvl1pPr>
          </a:lstStyle>
          <a:p>
            <a:fld id="{95A8CCCB-A949-436F-9206-26156D76D385}" type="slidenum">
              <a:rPr kumimoji="1" lang="ja-JP" altLang="en-US" smtClean="0"/>
              <a:t>‹#›</a:t>
            </a:fld>
            <a:endParaRPr kumimoji="1" lang="ja-JP" altLang="en-US"/>
          </a:p>
        </p:txBody>
      </p:sp>
      <p:cxnSp>
        <p:nvCxnSpPr>
          <p:cNvPr id="10" name="Straight Connector 9"/>
          <p:cNvCxnSpPr/>
          <p:nvPr/>
        </p:nvCxnSpPr>
        <p:spPr>
          <a:xfrm>
            <a:off x="756000" y="892458"/>
            <a:ext cx="763200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97827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12" r:id="rId12"/>
    <p:sldLayoutId id="2147483713" r:id="rId13"/>
  </p:sldLayoutIdLst>
  <p:hf hdr="0" ftr="0" dt="0"/>
  <p:txStyles>
    <p:titleStyle>
      <a:lvl1pPr algn="l" defTabSz="914400" rtl="0" eaLnBrk="1" latinLnBrk="0" hangingPunct="1">
        <a:lnSpc>
          <a:spcPct val="85000"/>
        </a:lnSpc>
        <a:spcBef>
          <a:spcPct val="0"/>
        </a:spcBef>
        <a:buNone/>
        <a:defRPr kumimoji="1" sz="2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2960" y="3429000"/>
            <a:ext cx="7543800" cy="896112"/>
          </a:xfrm>
        </p:spPr>
        <p:txBody>
          <a:bodyPr>
            <a:normAutofit fontScale="90000"/>
          </a:bodyPr>
          <a:lstStyle/>
          <a:p>
            <a:br>
              <a:rPr lang="en-US" altLang="ja-JP" sz="4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br>
            <a:r>
              <a:rPr lang="ja-JP" altLang="en-US" sz="4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研修会</a:t>
            </a:r>
            <a:endParaRPr kumimoji="1" lang="ja-JP" altLang="en-US" sz="48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サブタイトル 2"/>
          <p:cNvSpPr>
            <a:spLocks noGrp="1"/>
          </p:cNvSpPr>
          <p:nvPr>
            <p:ph type="subTitle" idx="1"/>
          </p:nvPr>
        </p:nvSpPr>
        <p:spPr/>
        <p:txBody>
          <a:bodyPr/>
          <a:lstStyle/>
          <a:p>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2022</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年</a:t>
            </a:r>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11</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月</a:t>
            </a:r>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8</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日・</a:t>
            </a:r>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9</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日</a:t>
            </a:r>
          </a:p>
        </p:txBody>
      </p:sp>
      <p:sp>
        <p:nvSpPr>
          <p:cNvPr id="4" name="タイトル 5"/>
          <p:cNvSpPr txBox="1">
            <a:spLocks/>
          </p:cNvSpPr>
          <p:nvPr/>
        </p:nvSpPr>
        <p:spPr>
          <a:xfrm>
            <a:off x="755576" y="620642"/>
            <a:ext cx="6717722" cy="669360"/>
          </a:xfrm>
          <a:prstGeom prst="rect">
            <a:avLst/>
          </a:prstGeom>
        </p:spPr>
        <p:txBody>
          <a:bodyPr/>
          <a:lstStyle>
            <a:lvl1pPr algn="l" defTabSz="1043056" rtl="0" eaLnBrk="1" latinLnBrk="0" hangingPunct="1">
              <a:lnSpc>
                <a:spcPct val="85000"/>
              </a:lnSpc>
              <a:spcBef>
                <a:spcPct val="0"/>
              </a:spcBef>
              <a:buNone/>
              <a:defRPr kumimoji="1" sz="3400" b="1" kern="1200" baseline="0">
                <a:solidFill>
                  <a:srgbClr val="404040"/>
                </a:solidFill>
                <a:latin typeface="+mj-lt"/>
                <a:ea typeface="ＭＳ Ｐゴシック" panose="020B0600070205080204" pitchFamily="50" charset="-128"/>
                <a:cs typeface="Arial" pitchFamily="34" charset="0"/>
              </a:defRPr>
            </a:lvl1pPr>
          </a:lstStyle>
          <a:p>
            <a:pPr>
              <a:lnSpc>
                <a:spcPct val="100000"/>
              </a:lnSpc>
              <a:spcBef>
                <a:spcPts val="600"/>
              </a:spcBef>
            </a:pPr>
            <a:r>
              <a:rPr lang="ja-JP" altLang="en-US" sz="2400" dirty="0">
                <a:solidFill>
                  <a:schemeClr val="tx1"/>
                </a:solidFill>
                <a:latin typeface="Arial" panose="020B0604020202020204" pitchFamily="34" charset="0"/>
              </a:rPr>
              <a:t>子供が輝く東京・応援事業</a:t>
            </a:r>
            <a:endParaRPr lang="en-US" altLang="ja-JP" sz="2400" dirty="0">
              <a:solidFill>
                <a:schemeClr val="tx1"/>
              </a:solidFill>
              <a:latin typeface="Arial" panose="020B0604020202020204" pitchFamily="34" charset="0"/>
            </a:endParaRPr>
          </a:p>
          <a:p>
            <a:pPr>
              <a:lnSpc>
                <a:spcPct val="100000"/>
              </a:lnSpc>
              <a:spcBef>
                <a:spcPts val="600"/>
              </a:spcBef>
            </a:pPr>
            <a:r>
              <a:rPr lang="en-US" altLang="ja-JP" sz="2400" dirty="0">
                <a:solidFill>
                  <a:schemeClr val="tx1"/>
                </a:solidFill>
                <a:latin typeface="Arial" panose="020B0604020202020204" pitchFamily="34" charset="0"/>
              </a:rPr>
              <a:t>【</a:t>
            </a:r>
            <a:r>
              <a:rPr lang="ja-JP" altLang="en-US" sz="2400" dirty="0">
                <a:solidFill>
                  <a:schemeClr val="tx1"/>
                </a:solidFill>
                <a:latin typeface="Arial" panose="020B0604020202020204" pitchFamily="34" charset="0"/>
              </a:rPr>
              <a:t> 実績連動型助成 </a:t>
            </a:r>
            <a:r>
              <a:rPr lang="ja-JP" altLang="en-US" sz="2000" dirty="0">
                <a:solidFill>
                  <a:schemeClr val="tx1"/>
                </a:solidFill>
                <a:latin typeface="Arial" panose="020B0604020202020204" pitchFamily="34" charset="0"/>
              </a:rPr>
              <a:t>（既存の取組のレベルアップ）</a:t>
            </a:r>
            <a:r>
              <a:rPr lang="en-US" altLang="ja-JP" sz="2400" dirty="0">
                <a:solidFill>
                  <a:schemeClr val="tx1"/>
                </a:solidFill>
                <a:latin typeface="Arial" panose="020B0604020202020204" pitchFamily="34" charset="0"/>
              </a:rPr>
              <a:t>】</a:t>
            </a:r>
          </a:p>
        </p:txBody>
      </p:sp>
      <p:sp>
        <p:nvSpPr>
          <p:cNvPr id="5" name="スライド番号プレースホルダー 3">
            <a:extLst>
              <a:ext uri="{FF2B5EF4-FFF2-40B4-BE49-F238E27FC236}">
                <a16:creationId xmlns:a16="http://schemas.microsoft.com/office/drawing/2014/main" id="{A98B9F78-CE0C-DE9D-EAB9-CDE4DE21A138}"/>
              </a:ext>
            </a:extLst>
          </p:cNvPr>
          <p:cNvSpPr>
            <a:spLocks noGrp="1"/>
          </p:cNvSpPr>
          <p:nvPr>
            <p:ph type="sldNum" sz="quarter" idx="12"/>
          </p:nvPr>
        </p:nvSpPr>
        <p:spPr>
          <a:xfrm>
            <a:off x="7874750" y="6334045"/>
            <a:ext cx="984019" cy="365125"/>
          </a:xfrm>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41900219"/>
      </p:ext>
    </p:extLst>
  </p:cSld>
  <p:clrMapOvr>
    <a:masterClrMapping/>
  </p:clrMapOvr>
  <mc:AlternateContent xmlns:mc="http://schemas.openxmlformats.org/markup-compatibility/2006" xmlns:p14="http://schemas.microsoft.com/office/powerpoint/2010/main">
    <mc:Choice Requires="p14">
      <p:transition spd="slow" p14:dur="2000" advTm="12048"/>
    </mc:Choice>
    <mc:Fallback xmlns="">
      <p:transition spd="slow" advTm="1204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456" y="188640"/>
            <a:ext cx="7675089" cy="661352"/>
          </a:xfrm>
        </p:spPr>
        <p:txBody>
          <a:bodyPr>
            <a:normAutofit fontScale="90000"/>
          </a:bodyPr>
          <a:lstStyle/>
          <a:p>
            <a:pPr>
              <a:lnSpc>
                <a:spcPct val="100000"/>
              </a:lnSpc>
            </a:pPr>
            <a:r>
              <a:rPr lang="en-US" altLang="ja-JP" sz="2200" dirty="0">
                <a:latin typeface="Arial" panose="020B0604020202020204" pitchFamily="34" charset="0"/>
                <a:ea typeface="ＭＳ Ｐゴシック" panose="020B0600070205080204" pitchFamily="50" charset="-128"/>
                <a:cs typeface="Arial" panose="020B0604020202020204" pitchFamily="34" charset="0"/>
              </a:rPr>
              <a:t>2. </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成果評価のステップ</a:t>
            </a:r>
            <a:br>
              <a:rPr lang="en-US" altLang="ja-JP" sz="2200" dirty="0">
                <a:latin typeface="Arial" panose="020B0604020202020204" pitchFamily="34" charset="0"/>
                <a:ea typeface="ＭＳ Ｐゴシック" panose="020B0600070205080204" pitchFamily="50" charset="-128"/>
                <a:cs typeface="Arial" panose="020B0604020202020204" pitchFamily="34" charset="0"/>
              </a:rPr>
            </a:br>
            <a:r>
              <a:rPr lang="en-US" altLang="ja-JP" sz="22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ステップ</a:t>
            </a:r>
            <a:r>
              <a:rPr lang="en-US" altLang="ja-JP" sz="2200" dirty="0">
                <a:latin typeface="Arial" panose="020B0604020202020204" pitchFamily="34" charset="0"/>
                <a:ea typeface="ＭＳ Ｐゴシック" panose="020B0600070205080204" pitchFamily="50" charset="-128"/>
                <a:cs typeface="Arial" panose="020B0604020202020204" pitchFamily="34" charset="0"/>
              </a:rPr>
              <a:t>2】</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2700" dirty="0">
                <a:latin typeface="Arial" panose="020B0604020202020204" pitchFamily="34" charset="0"/>
                <a:ea typeface="ＭＳ Ｐゴシック" panose="020B0600070205080204" pitchFamily="50" charset="-128"/>
                <a:cs typeface="Arial" panose="020B0604020202020204" pitchFamily="34" charset="0"/>
              </a:rPr>
              <a:t>ロジックモデルの作成</a:t>
            </a:r>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コンテンツ プレースホルダー 2"/>
          <p:cNvSpPr>
            <a:spLocks noGrp="1"/>
          </p:cNvSpPr>
          <p:nvPr>
            <p:ph idx="1"/>
          </p:nvPr>
        </p:nvSpPr>
        <p:spPr>
          <a:xfrm>
            <a:off x="305240" y="4041068"/>
            <a:ext cx="8532000" cy="1980663"/>
          </a:xfrm>
          <a:noFill/>
        </p:spPr>
        <p:txBody>
          <a:bodyPr lIns="36000" tIns="36000" rIns="36000" bIns="36000">
            <a:noAutofit/>
          </a:bodyPr>
          <a:lstStyle/>
          <a:p>
            <a:pPr>
              <a:lnSpc>
                <a:spcPct val="100000"/>
              </a:lnSpc>
              <a:spcBef>
                <a:spcPts val="600"/>
              </a:spcBef>
              <a:spcAft>
                <a:spcPts val="600"/>
              </a:spcAft>
            </a:pPr>
            <a:r>
              <a:rPr lang="ja-JP" altLang="en-US" sz="1800" dirty="0">
                <a:latin typeface="Arial" panose="020B0604020202020204" pitchFamily="34" charset="0"/>
                <a:ea typeface="ＭＳ Ｐゴシック" panose="020B0600070205080204" pitchFamily="50" charset="-128"/>
                <a:cs typeface="Arial" panose="020B0604020202020204" pitchFamily="34" charset="0"/>
              </a:rPr>
              <a:t>「資源</a:t>
            </a:r>
            <a:r>
              <a:rPr lang="ja-JP" altLang="en-US" sz="1600" dirty="0">
                <a:latin typeface="Arial" panose="020B0604020202020204" pitchFamily="34" charset="0"/>
                <a:ea typeface="ＭＳ Ｐゴシック" panose="020B0600070205080204" pitchFamily="50" charset="-128"/>
                <a:cs typeface="Arial" panose="020B0604020202020204" pitchFamily="34" charset="0"/>
              </a:rPr>
              <a:t>（インプット）</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「活動</a:t>
            </a:r>
            <a:r>
              <a:rPr lang="ja-JP" altLang="en-US" sz="1600" dirty="0">
                <a:latin typeface="Arial" panose="020B0604020202020204" pitchFamily="34" charset="0"/>
                <a:ea typeface="ＭＳ Ｐゴシック" panose="020B0600070205080204" pitchFamily="50" charset="-128"/>
                <a:cs typeface="Arial" panose="020B0604020202020204" pitchFamily="34" charset="0"/>
              </a:rPr>
              <a:t>（アクティビティ）</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「結果</a:t>
            </a:r>
            <a:r>
              <a:rPr lang="ja-JP" altLang="en-US" sz="1600" dirty="0">
                <a:latin typeface="Arial" panose="020B0604020202020204" pitchFamily="34" charset="0"/>
                <a:ea typeface="ＭＳ Ｐゴシック" panose="020B0600070205080204" pitchFamily="50" charset="-128"/>
                <a:cs typeface="Arial" panose="020B0604020202020204" pitchFamily="34" charset="0"/>
              </a:rPr>
              <a:t>（アウトプット）</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「成果</a:t>
            </a:r>
            <a:r>
              <a:rPr lang="ja-JP" altLang="en-US" sz="1600" dirty="0">
                <a:latin typeface="Arial" panose="020B0604020202020204" pitchFamily="34" charset="0"/>
                <a:ea typeface="ＭＳ Ｐゴシック" panose="020B0600070205080204" pitchFamily="50" charset="-128"/>
                <a:cs typeface="Arial" panose="020B0604020202020204" pitchFamily="34" charset="0"/>
              </a:rPr>
              <a:t>（アウトカム）</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の関係は、上図のように一連の流れ図のような関係にあります。</a:t>
            </a:r>
          </a:p>
          <a:p>
            <a:pPr marL="357188" indent="-182563">
              <a:lnSpc>
                <a:spcPct val="100000"/>
              </a:lnSpc>
              <a:spcBef>
                <a:spcPts val="600"/>
              </a:spcBef>
              <a:spcAft>
                <a:spcPts val="0"/>
              </a:spcAft>
              <a:buClr>
                <a:schemeClr val="tx1">
                  <a:lumMod val="50000"/>
                  <a:lumOff val="50000"/>
                </a:schemeClr>
              </a:buClr>
              <a:buFont typeface="Arial" panose="020B0604020202020204" pitchFamily="34" charset="0"/>
              <a:buChar char="•"/>
              <a:tabLst>
                <a:tab pos="2422525" algn="l"/>
              </a:tabLst>
            </a:pPr>
            <a:r>
              <a:rPr lang="ja-JP" altLang="en-US" sz="1800" dirty="0">
                <a:latin typeface="Arial" panose="020B0604020202020204" pitchFamily="34" charset="0"/>
                <a:ea typeface="ＭＳ Ｐゴシック" panose="020B0600070205080204" pitchFamily="50" charset="-128"/>
                <a:cs typeface="Arial" panose="020B0604020202020204" pitchFamily="34" charset="0"/>
              </a:rPr>
              <a:t>資源 （インプット） </a:t>
            </a:r>
            <a:r>
              <a:rPr lang="en-US" altLang="ja-JP" sz="18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資金、人員、場所・施設等、事業の実施に必要な投入物</a:t>
            </a:r>
          </a:p>
          <a:p>
            <a:pPr marL="357188" indent="-182563">
              <a:lnSpc>
                <a:spcPct val="100000"/>
              </a:lnSpc>
              <a:spcBef>
                <a:spcPts val="600"/>
              </a:spcBef>
              <a:spcAft>
                <a:spcPts val="0"/>
              </a:spcAft>
              <a:buClr>
                <a:schemeClr val="tx1">
                  <a:lumMod val="50000"/>
                  <a:lumOff val="50000"/>
                </a:schemeClr>
              </a:buClr>
              <a:buFont typeface="Arial" panose="020B0604020202020204" pitchFamily="34" charset="0"/>
              <a:buChar char="•"/>
              <a:tabLst>
                <a:tab pos="2422525" algn="l"/>
              </a:tabLst>
            </a:pPr>
            <a:r>
              <a:rPr lang="ja-JP" altLang="en-US" sz="1800" dirty="0">
                <a:latin typeface="Arial" panose="020B0604020202020204" pitchFamily="34" charset="0"/>
                <a:ea typeface="ＭＳ Ｐゴシック" panose="020B0600070205080204" pitchFamily="50" charset="-128"/>
                <a:cs typeface="Arial" panose="020B0604020202020204" pitchFamily="34" charset="0"/>
              </a:rPr>
              <a:t>活動 （アクティビティ）</a:t>
            </a:r>
            <a:r>
              <a:rPr lang="en-US" altLang="ja-JP" sz="18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事業者が実際に従事する具体的業務</a:t>
            </a:r>
          </a:p>
          <a:p>
            <a:pPr marL="357188" indent="-182563">
              <a:lnSpc>
                <a:spcPct val="100000"/>
              </a:lnSpc>
              <a:spcBef>
                <a:spcPts val="600"/>
              </a:spcBef>
              <a:spcAft>
                <a:spcPts val="0"/>
              </a:spcAft>
              <a:buClr>
                <a:schemeClr val="tx1">
                  <a:lumMod val="50000"/>
                  <a:lumOff val="50000"/>
                </a:schemeClr>
              </a:buClr>
              <a:buFont typeface="Arial" panose="020B0604020202020204" pitchFamily="34" charset="0"/>
              <a:buChar char="•"/>
              <a:tabLst>
                <a:tab pos="2422525" algn="l"/>
              </a:tabLst>
            </a:pPr>
            <a:r>
              <a:rPr lang="ja-JP" altLang="en-US" sz="18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結果 （アウトプット） </a:t>
            </a:r>
            <a:r>
              <a:rPr lang="en-US" altLang="ja-JP" sz="18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	</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事業者の活動により生み出されるサービス等の実績</a:t>
            </a:r>
          </a:p>
          <a:p>
            <a:pPr marL="357188" indent="-182563">
              <a:lnSpc>
                <a:spcPct val="100000"/>
              </a:lnSpc>
              <a:spcBef>
                <a:spcPts val="600"/>
              </a:spcBef>
              <a:spcAft>
                <a:spcPts val="0"/>
              </a:spcAft>
              <a:buClr>
                <a:schemeClr val="tx1">
                  <a:lumMod val="50000"/>
                  <a:lumOff val="50000"/>
                </a:schemeClr>
              </a:buClr>
              <a:buFont typeface="Arial" panose="020B0604020202020204" pitchFamily="34" charset="0"/>
              <a:buChar char="•"/>
              <a:tabLst>
                <a:tab pos="2422525" algn="l"/>
              </a:tabLst>
            </a:pPr>
            <a:r>
              <a:rPr lang="ja-JP" altLang="en-US" sz="18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成果 （アウトカム） </a:t>
            </a:r>
            <a:r>
              <a:rPr lang="en-US" altLang="ja-JP" sz="18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結果（アウトプット）により生み出される社会的・環境的な価値</a:t>
            </a:r>
          </a:p>
          <a:p>
            <a:pPr marL="0" indent="0">
              <a:lnSpc>
                <a:spcPct val="100000"/>
              </a:lnSpc>
              <a:spcBef>
                <a:spcPts val="600"/>
              </a:spcBef>
              <a:spcAft>
                <a:spcPts val="0"/>
              </a:spcAft>
              <a:buNone/>
            </a:pPr>
            <a:endParaRPr kumimoji="1" lang="ja-JP" altLang="en-US" sz="18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10</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正方形/長方形 6"/>
          <p:cNvSpPr/>
          <p:nvPr/>
        </p:nvSpPr>
        <p:spPr>
          <a:xfrm>
            <a:off x="719572" y="980728"/>
            <a:ext cx="7764011" cy="1000274"/>
          </a:xfrm>
          <a:prstGeom prst="rect">
            <a:avLst/>
          </a:prstGeom>
        </p:spPr>
        <p:txBody>
          <a:bodyPr wrap="square">
            <a:spAutoFit/>
          </a:bodyPr>
          <a:lstStyle/>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ロジックモデルは、事業のゴールに至るまでの一連の流れを示した図です。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助成率決定の判断基準になるのは、このロジックモデルに示される、</a:t>
            </a:r>
            <a:br>
              <a:rPr lang="en-US" altLang="ja-JP" dirty="0">
                <a:latin typeface="Arial" panose="020B0604020202020204" pitchFamily="34" charset="0"/>
                <a:ea typeface="ＭＳ Ｐゴシック" panose="020B0600070205080204" pitchFamily="50" charset="-128"/>
                <a:cs typeface="Arial" panose="020B0604020202020204" pitchFamily="34" charset="0"/>
              </a:rPr>
            </a:br>
            <a:r>
              <a:rPr lang="ja-JP" altLang="en-US" dirty="0">
                <a:latin typeface="Arial" panose="020B0604020202020204" pitchFamily="34" charset="0"/>
                <a:ea typeface="ＭＳ Ｐゴシック" panose="020B0600070205080204" pitchFamily="50" charset="-128"/>
                <a:cs typeface="Arial" panose="020B0604020202020204" pitchFamily="34" charset="0"/>
              </a:rPr>
              <a:t>「アウトプット」 と 「直接アウトカム」 です。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2" name="Rectangle 61"/>
          <p:cNvSpPr>
            <a:spLocks noChangeArrowheads="1"/>
          </p:cNvSpPr>
          <p:nvPr/>
        </p:nvSpPr>
        <p:spPr bwMode="auto">
          <a:xfrm>
            <a:off x="1792594" y="2564904"/>
            <a:ext cx="1152000" cy="648000"/>
          </a:xfrm>
          <a:prstGeom prst="rect">
            <a:avLst/>
          </a:prstGeom>
          <a:solidFill>
            <a:schemeClr val="bg1">
              <a:lumMod val="85000"/>
            </a:schemeClr>
          </a:solidFill>
          <a:ln w="12700" algn="ctr">
            <a:solidFill>
              <a:schemeClr val="bg2"/>
            </a:solidFill>
            <a:miter lim="800000"/>
            <a:headEnd/>
            <a:tailEnd/>
          </a:ln>
          <a:effectLst/>
        </p:spPr>
        <p:txBody>
          <a:bodyPr wrap="square" lIns="0" rIns="0" anchor="ctr">
            <a:spAutoFit/>
          </a:bodyPr>
          <a:lstStyle/>
          <a:p>
            <a:pPr algn="ct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活　動</a:t>
            </a:r>
          </a:p>
          <a:p>
            <a:pPr algn="ctr"/>
            <a:r>
              <a:rPr lang="en-US" altLang="ja-JP"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ｱｸﾃｨﾋﾞﾃｨ</a:t>
            </a:r>
            <a:r>
              <a:rPr lang="en-US" altLang="ja-JP"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endPar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64" name="Rectangle 63"/>
          <p:cNvSpPr>
            <a:spLocks noChangeArrowheads="1"/>
          </p:cNvSpPr>
          <p:nvPr/>
        </p:nvSpPr>
        <p:spPr bwMode="auto">
          <a:xfrm>
            <a:off x="4730470" y="2564904"/>
            <a:ext cx="1152000" cy="648000"/>
          </a:xfrm>
          <a:prstGeom prst="rect">
            <a:avLst/>
          </a:prstGeom>
          <a:solidFill>
            <a:schemeClr val="accent1"/>
          </a:solidFill>
          <a:ln w="12700" algn="ctr">
            <a:noFill/>
            <a:miter lim="800000"/>
            <a:headEnd/>
            <a:tailEnd/>
          </a:ln>
          <a:effectLst/>
        </p:spPr>
        <p:txBody>
          <a:bodyPr anchor="ctr">
            <a:spAutoFit/>
          </a:bodyPr>
          <a:lstStyle/>
          <a:p>
            <a:pPr algn="ct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直接</a:t>
            </a:r>
            <a:endParaRPr lang="en-US" altLang="ja-JP"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アウトカム</a:t>
            </a:r>
            <a:endParaRPr lang="ja-JP" altLang="en-US" sz="8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65" name="Rectangle 64"/>
          <p:cNvSpPr>
            <a:spLocks noChangeArrowheads="1"/>
          </p:cNvSpPr>
          <p:nvPr/>
        </p:nvSpPr>
        <p:spPr bwMode="auto">
          <a:xfrm>
            <a:off x="6199408" y="2564904"/>
            <a:ext cx="1152000" cy="648000"/>
          </a:xfrm>
          <a:prstGeom prst="rect">
            <a:avLst/>
          </a:prstGeom>
          <a:solidFill>
            <a:schemeClr val="bg1">
              <a:lumMod val="85000"/>
            </a:schemeClr>
          </a:solidFill>
          <a:ln w="12700" algn="ctr">
            <a:noFill/>
            <a:miter lim="800000"/>
            <a:headEnd/>
            <a:tailEnd/>
          </a:ln>
          <a:effectLst/>
        </p:spPr>
        <p:txBody>
          <a:bodyPr anchor="ctr">
            <a:spAutoFit/>
          </a:bodyPr>
          <a:lstStyle/>
          <a:p>
            <a:pPr algn="ct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中間</a:t>
            </a:r>
            <a:endParaRPr lang="en-US" altLang="ja-JP"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アウトカム</a:t>
            </a:r>
            <a:endPar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61" name="Rectangle 60"/>
          <p:cNvSpPr>
            <a:spLocks noChangeArrowheads="1"/>
          </p:cNvSpPr>
          <p:nvPr/>
        </p:nvSpPr>
        <p:spPr bwMode="auto">
          <a:xfrm>
            <a:off x="323656" y="2564904"/>
            <a:ext cx="1152000" cy="648000"/>
          </a:xfrm>
          <a:prstGeom prst="rect">
            <a:avLst/>
          </a:prstGeom>
          <a:solidFill>
            <a:schemeClr val="bg1">
              <a:lumMod val="85000"/>
            </a:schemeClr>
          </a:solidFill>
          <a:ln w="12700" algn="ctr">
            <a:noFill/>
            <a:miter lim="800000"/>
            <a:headEnd/>
            <a:tailEnd/>
          </a:ln>
          <a:effectLst/>
        </p:spPr>
        <p:txBody>
          <a:bodyPr wrap="square" lIns="0" rIns="0" anchor="ctr">
            <a:spAutoFit/>
          </a:bodyPr>
          <a:lstStyle/>
          <a:p>
            <a:pPr algn="ctr"/>
            <a:r>
              <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資　源</a:t>
            </a:r>
          </a:p>
          <a:p>
            <a:pPr algn="ctr"/>
            <a:r>
              <a:rPr lang="en-US" altLang="ja-JP"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インプット</a:t>
            </a:r>
            <a:r>
              <a:rPr lang="en-US" altLang="ja-JP"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endPar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66" name="Rectangle 65"/>
          <p:cNvSpPr>
            <a:spLocks noChangeArrowheads="1"/>
          </p:cNvSpPr>
          <p:nvPr/>
        </p:nvSpPr>
        <p:spPr bwMode="auto">
          <a:xfrm>
            <a:off x="7668344" y="2564904"/>
            <a:ext cx="1152000" cy="648000"/>
          </a:xfrm>
          <a:prstGeom prst="rect">
            <a:avLst/>
          </a:prstGeom>
          <a:solidFill>
            <a:schemeClr val="bg1">
              <a:lumMod val="85000"/>
            </a:schemeClr>
          </a:solidFill>
          <a:ln w="12700" algn="ctr">
            <a:solidFill>
              <a:schemeClr val="bg2"/>
            </a:solidFill>
            <a:miter lim="800000"/>
            <a:headEnd/>
            <a:tailEnd/>
          </a:ln>
          <a:effectLst/>
        </p:spPr>
        <p:txBody>
          <a:bodyPr wrap="square" anchor="ctr">
            <a:spAutoFit/>
          </a:bodyPr>
          <a:lstStyle/>
          <a:p>
            <a:pPr algn="ct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最終</a:t>
            </a:r>
            <a:endParaRPr lang="en-US" altLang="ja-JP"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lang="ja-JP" altLang="en-US" sz="14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アウトカム</a:t>
            </a:r>
          </a:p>
        </p:txBody>
      </p:sp>
      <p:sp>
        <p:nvSpPr>
          <p:cNvPr id="77" name="Rectangle 36"/>
          <p:cNvSpPr>
            <a:spLocks noChangeArrowheads="1"/>
          </p:cNvSpPr>
          <p:nvPr/>
        </p:nvSpPr>
        <p:spPr bwMode="auto">
          <a:xfrm>
            <a:off x="3261532" y="2564904"/>
            <a:ext cx="1152000" cy="648000"/>
          </a:xfrm>
          <a:prstGeom prst="rect">
            <a:avLst/>
          </a:prstGeom>
          <a:solidFill>
            <a:schemeClr val="accent1"/>
          </a:solidFill>
          <a:ln w="12700" algn="ctr">
            <a:noFill/>
            <a:miter lim="800000"/>
            <a:headEnd/>
            <a:tailEnd/>
          </a:ln>
          <a:effectLst/>
        </p:spPr>
        <p:txBody>
          <a:bodyPr lIns="0" rIns="0" anchor="ctr">
            <a:spAutoFit/>
          </a:bodyPr>
          <a:lstStyle/>
          <a:p>
            <a:pPr algn="ctr"/>
            <a:r>
              <a:rPr lang="ja-JP" altLang="en-US" sz="16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結　果</a:t>
            </a:r>
          </a:p>
          <a:p>
            <a:pPr algn="ctr"/>
            <a:r>
              <a:rPr lang="en-US" altLang="ja-JP" sz="12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sz="12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アウトプット</a:t>
            </a:r>
            <a:r>
              <a:rPr lang="en-US" altLang="ja-JP" sz="12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rPr>
              <a:t>)</a:t>
            </a:r>
            <a:endParaRPr lang="ja-JP" altLang="en-US" sz="1200" b="1" dirty="0">
              <a:solidFill>
                <a:srgbClr val="00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84" name="二等辺三角形 83">
            <a:extLst>
              <a:ext uri="{FF2B5EF4-FFF2-40B4-BE49-F238E27FC236}">
                <a16:creationId xmlns:a16="http://schemas.microsoft.com/office/drawing/2014/main" id="{3F5761E7-1C17-4D3F-9A9F-EEE1F3209277}"/>
              </a:ext>
            </a:extLst>
          </p:cNvPr>
          <p:cNvSpPr/>
          <p:nvPr/>
        </p:nvSpPr>
        <p:spPr>
          <a:xfrm rot="5400000">
            <a:off x="7380320" y="2816904"/>
            <a:ext cx="288000" cy="144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右中かっこ 5">
            <a:extLst>
              <a:ext uri="{FF2B5EF4-FFF2-40B4-BE49-F238E27FC236}">
                <a16:creationId xmlns:a16="http://schemas.microsoft.com/office/drawing/2014/main" id="{F47B9146-44B0-4CF8-A5D4-430CFD144546}"/>
              </a:ext>
            </a:extLst>
          </p:cNvPr>
          <p:cNvSpPr/>
          <p:nvPr/>
        </p:nvSpPr>
        <p:spPr>
          <a:xfrm rot="5400000">
            <a:off x="4427848" y="2024980"/>
            <a:ext cx="288000" cy="2736000"/>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テキスト ボックス 7">
            <a:extLst>
              <a:ext uri="{FF2B5EF4-FFF2-40B4-BE49-F238E27FC236}">
                <a16:creationId xmlns:a16="http://schemas.microsoft.com/office/drawing/2014/main" id="{A3409057-25F2-4731-8BBA-15E25F901488}"/>
              </a:ext>
            </a:extLst>
          </p:cNvPr>
          <p:cNvSpPr txBox="1"/>
          <p:nvPr/>
        </p:nvSpPr>
        <p:spPr>
          <a:xfrm>
            <a:off x="2753512" y="3573016"/>
            <a:ext cx="3621974" cy="338554"/>
          </a:xfrm>
          <a:prstGeom prst="rect">
            <a:avLst/>
          </a:prstGeom>
          <a:noFill/>
        </p:spPr>
        <p:txBody>
          <a:bodyPr wrap="square" rtlCol="0">
            <a:spAutoFit/>
          </a:bodyPr>
          <a:lstStyle/>
          <a:p>
            <a:pPr algn="ctr"/>
            <a:r>
              <a:rPr lang="ja-JP" altLang="en-US"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本事業における成果評価の対象</a:t>
            </a:r>
            <a:endParaRPr kumimoji="1" lang="ja-JP" altLang="en-US"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23" name="右中かっこ 22">
            <a:extLst>
              <a:ext uri="{FF2B5EF4-FFF2-40B4-BE49-F238E27FC236}">
                <a16:creationId xmlns:a16="http://schemas.microsoft.com/office/drawing/2014/main" id="{FD647ABC-D462-44BD-9A88-33EDAAF278A3}"/>
              </a:ext>
            </a:extLst>
          </p:cNvPr>
          <p:cNvSpPr/>
          <p:nvPr/>
        </p:nvSpPr>
        <p:spPr>
          <a:xfrm rot="16200000">
            <a:off x="6637963" y="276515"/>
            <a:ext cx="288000" cy="4144699"/>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24" name="テキスト ボックス 23">
            <a:extLst>
              <a:ext uri="{FF2B5EF4-FFF2-40B4-BE49-F238E27FC236}">
                <a16:creationId xmlns:a16="http://schemas.microsoft.com/office/drawing/2014/main" id="{534DEFB6-8207-4926-93AC-33B183E854B6}"/>
              </a:ext>
            </a:extLst>
          </p:cNvPr>
          <p:cNvSpPr txBox="1"/>
          <p:nvPr/>
        </p:nvSpPr>
        <p:spPr>
          <a:xfrm>
            <a:off x="5585944" y="1880828"/>
            <a:ext cx="2392038" cy="338554"/>
          </a:xfrm>
          <a:prstGeom prst="rect">
            <a:avLst/>
          </a:prstGeom>
          <a:noFill/>
        </p:spPr>
        <p:txBody>
          <a:bodyPr wrap="square" rtlCol="0">
            <a:spAutoFit/>
          </a:bodyPr>
          <a:lstStyle/>
          <a:p>
            <a:pPr algn="ctr"/>
            <a:r>
              <a:rPr lang="ja-JP" altLang="en-US" sz="1600" b="1" dirty="0">
                <a:latin typeface="Arial" panose="020B0604020202020204" pitchFamily="34" charset="0"/>
                <a:ea typeface="ＭＳ Ｐゴシック" panose="020B0600070205080204" pitchFamily="50" charset="-128"/>
                <a:cs typeface="Arial" panose="020B0604020202020204" pitchFamily="34" charset="0"/>
              </a:rPr>
              <a:t>アウトカムの段階</a:t>
            </a:r>
            <a:endParaRPr kumimoji="1" lang="ja-JP" altLang="en-US" sz="1600" b="1"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22" name="矢印: 五方向 21">
            <a:extLst>
              <a:ext uri="{FF2B5EF4-FFF2-40B4-BE49-F238E27FC236}">
                <a16:creationId xmlns:a16="http://schemas.microsoft.com/office/drawing/2014/main" id="{1177A525-024A-4616-91C5-9DB34375AF8C}"/>
              </a:ext>
            </a:extLst>
          </p:cNvPr>
          <p:cNvSpPr/>
          <p:nvPr/>
        </p:nvSpPr>
        <p:spPr>
          <a:xfrm>
            <a:off x="4900444" y="11660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25" name="矢印: 五方向 24">
            <a:extLst>
              <a:ext uri="{FF2B5EF4-FFF2-40B4-BE49-F238E27FC236}">
                <a16:creationId xmlns:a16="http://schemas.microsoft.com/office/drawing/2014/main" id="{1560A10B-4E00-4A86-8A40-513BA830542C}"/>
              </a:ext>
            </a:extLst>
          </p:cNvPr>
          <p:cNvSpPr/>
          <p:nvPr/>
        </p:nvSpPr>
        <p:spPr>
          <a:xfrm>
            <a:off x="5738183" y="105381"/>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26" name="矢印: 五方向 25">
            <a:extLst>
              <a:ext uri="{FF2B5EF4-FFF2-40B4-BE49-F238E27FC236}">
                <a16:creationId xmlns:a16="http://schemas.microsoft.com/office/drawing/2014/main" id="{70E42E4D-DDCB-466B-93DF-41A1B6C249C9}"/>
              </a:ext>
            </a:extLst>
          </p:cNvPr>
          <p:cNvSpPr/>
          <p:nvPr/>
        </p:nvSpPr>
        <p:spPr>
          <a:xfrm>
            <a:off x="6575922" y="11660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27" name="矢印: 五方向 26">
            <a:extLst>
              <a:ext uri="{FF2B5EF4-FFF2-40B4-BE49-F238E27FC236}">
                <a16:creationId xmlns:a16="http://schemas.microsoft.com/office/drawing/2014/main" id="{29059FB0-1458-4E08-86F1-5C7D6AF24DB0}"/>
              </a:ext>
            </a:extLst>
          </p:cNvPr>
          <p:cNvSpPr/>
          <p:nvPr/>
        </p:nvSpPr>
        <p:spPr>
          <a:xfrm>
            <a:off x="7413661" y="11660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28" name="矢印: 五方向 27">
            <a:extLst>
              <a:ext uri="{FF2B5EF4-FFF2-40B4-BE49-F238E27FC236}">
                <a16:creationId xmlns:a16="http://schemas.microsoft.com/office/drawing/2014/main" id="{83BBE541-1653-44C2-B27D-F2DDB7C658F0}"/>
              </a:ext>
            </a:extLst>
          </p:cNvPr>
          <p:cNvSpPr/>
          <p:nvPr/>
        </p:nvSpPr>
        <p:spPr>
          <a:xfrm>
            <a:off x="8251400" y="11660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29" name="二等辺三角形 28">
            <a:extLst>
              <a:ext uri="{FF2B5EF4-FFF2-40B4-BE49-F238E27FC236}">
                <a16:creationId xmlns:a16="http://schemas.microsoft.com/office/drawing/2014/main" id="{0D47492D-99E8-4FBF-9AF8-6C15AC251C3F}"/>
              </a:ext>
            </a:extLst>
          </p:cNvPr>
          <p:cNvSpPr/>
          <p:nvPr/>
        </p:nvSpPr>
        <p:spPr>
          <a:xfrm rot="5400000">
            <a:off x="5910871" y="2816904"/>
            <a:ext cx="288000" cy="144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30" name="二等辺三角形 29">
            <a:extLst>
              <a:ext uri="{FF2B5EF4-FFF2-40B4-BE49-F238E27FC236}">
                <a16:creationId xmlns:a16="http://schemas.microsoft.com/office/drawing/2014/main" id="{45E8BC07-C8D8-48CB-B339-62BA40CBF04E}"/>
              </a:ext>
            </a:extLst>
          </p:cNvPr>
          <p:cNvSpPr/>
          <p:nvPr/>
        </p:nvSpPr>
        <p:spPr>
          <a:xfrm rot="5400000">
            <a:off x="4441422" y="2816904"/>
            <a:ext cx="288000" cy="144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31" name="二等辺三角形 30">
            <a:extLst>
              <a:ext uri="{FF2B5EF4-FFF2-40B4-BE49-F238E27FC236}">
                <a16:creationId xmlns:a16="http://schemas.microsoft.com/office/drawing/2014/main" id="{46C7FBAD-F265-4CF9-855A-68EC6B0D0705}"/>
              </a:ext>
            </a:extLst>
          </p:cNvPr>
          <p:cNvSpPr/>
          <p:nvPr/>
        </p:nvSpPr>
        <p:spPr>
          <a:xfrm rot="5400000">
            <a:off x="2971973" y="2816904"/>
            <a:ext cx="288000" cy="144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32" name="二等辺三角形 31">
            <a:extLst>
              <a:ext uri="{FF2B5EF4-FFF2-40B4-BE49-F238E27FC236}">
                <a16:creationId xmlns:a16="http://schemas.microsoft.com/office/drawing/2014/main" id="{E65107B2-6992-4206-85A0-A0A0D2F779F8}"/>
              </a:ext>
            </a:extLst>
          </p:cNvPr>
          <p:cNvSpPr/>
          <p:nvPr/>
        </p:nvSpPr>
        <p:spPr>
          <a:xfrm rot="5400000">
            <a:off x="1502524" y="2816904"/>
            <a:ext cx="288000" cy="1440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684438797"/>
      </p:ext>
    </p:extLst>
  </p:cSld>
  <p:clrMapOvr>
    <a:masterClrMapping/>
  </p:clrMapOvr>
  <mc:AlternateContent xmlns:mc="http://schemas.openxmlformats.org/markup-compatibility/2006" xmlns:p14="http://schemas.microsoft.com/office/powerpoint/2010/main">
    <mc:Choice Requires="p14">
      <p:transition spd="slow" p14:dur="2000" advTm="108026"/>
    </mc:Choice>
    <mc:Fallback xmlns="">
      <p:transition spd="slow" advTm="108026"/>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9572" y="179496"/>
            <a:ext cx="7543800" cy="702302"/>
          </a:xfrm>
        </p:spPr>
        <p:txBody>
          <a:bodyPr>
            <a:noAutofit/>
          </a:bodyPr>
          <a:lstStyle/>
          <a:p>
            <a:pPr>
              <a:lnSpc>
                <a:spcPct val="100000"/>
              </a:lnSpc>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2. </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成果評価のステップ</a:t>
            </a:r>
            <a:br>
              <a:rPr lang="en-US" altLang="ja-JP" sz="2000" dirty="0">
                <a:latin typeface="Arial" panose="020B0604020202020204" pitchFamily="34" charset="0"/>
                <a:ea typeface="ＭＳ Ｐゴシック" panose="020B0600070205080204" pitchFamily="50" charset="-128"/>
                <a:cs typeface="Arial" panose="020B0604020202020204" pitchFamily="34" charset="0"/>
              </a:rPr>
            </a:b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ステップ</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2】</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2400" dirty="0">
                <a:latin typeface="Arial" panose="020B0604020202020204" pitchFamily="34" charset="0"/>
                <a:ea typeface="ＭＳ Ｐゴシック" panose="020B0600070205080204" pitchFamily="50" charset="-128"/>
                <a:cs typeface="Arial" panose="020B0604020202020204" pitchFamily="34" charset="0"/>
              </a:rPr>
              <a:t>ロジックモデルの作成</a:t>
            </a:r>
            <a:endParaRPr kumimoji="1" lang="ja-JP" altLang="en-US"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11</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正方形/長方形 7"/>
          <p:cNvSpPr/>
          <p:nvPr/>
        </p:nvSpPr>
        <p:spPr>
          <a:xfrm>
            <a:off x="719572" y="955676"/>
            <a:ext cx="7764011" cy="646331"/>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ロジックモデルの様式に、応募事業におけるインプット、アクティビティ（活動）、アウトプット（結果）、直接・中間・最終アウトカムを示します。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pic>
        <p:nvPicPr>
          <p:cNvPr id="5" name="図 4"/>
          <p:cNvPicPr>
            <a:picLocks noChangeAspect="1"/>
          </p:cNvPicPr>
          <p:nvPr/>
        </p:nvPicPr>
        <p:blipFill rotWithShape="1">
          <a:blip r:embed="rId2"/>
          <a:srcRect l="1965" t="9237" r="2051" b="3640"/>
          <a:stretch/>
        </p:blipFill>
        <p:spPr>
          <a:xfrm>
            <a:off x="684000" y="2048323"/>
            <a:ext cx="7776000" cy="4285367"/>
          </a:xfrm>
          <a:prstGeom prst="rect">
            <a:avLst/>
          </a:prstGeom>
        </p:spPr>
      </p:pic>
      <p:sp>
        <p:nvSpPr>
          <p:cNvPr id="35" name="テキスト ボックス 34"/>
          <p:cNvSpPr txBox="1"/>
          <p:nvPr/>
        </p:nvSpPr>
        <p:spPr>
          <a:xfrm>
            <a:off x="2001534" y="1675756"/>
            <a:ext cx="4960620" cy="369332"/>
          </a:xfrm>
          <a:prstGeom prst="rect">
            <a:avLst/>
          </a:prstGeom>
          <a:noFill/>
        </p:spPr>
        <p:txBody>
          <a:bodyPr wrap="square" rtlCol="0">
            <a:spAutoFit/>
          </a:bodyPr>
          <a:lstStyle/>
          <a:p>
            <a:pPr algn="ctr"/>
            <a:r>
              <a:rPr kumimoji="1" lang="ja-JP" altLang="en-US" u="sng" dirty="0">
                <a:latin typeface="Arial" panose="020B0604020202020204" pitchFamily="34" charset="0"/>
                <a:ea typeface="ＭＳ Ｐゴシック" panose="020B0600070205080204" pitchFamily="50" charset="-128"/>
                <a:cs typeface="Arial" panose="020B0604020202020204" pitchFamily="34" charset="0"/>
              </a:rPr>
              <a:t>様式</a:t>
            </a:r>
            <a:r>
              <a:rPr kumimoji="1" lang="en-US" altLang="ja-JP" u="sng"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u="sng"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u="sng"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u="sng" dirty="0">
                <a:latin typeface="Arial" panose="020B0604020202020204" pitchFamily="34" charset="0"/>
                <a:ea typeface="ＭＳ Ｐゴシック" panose="020B0600070205080204" pitchFamily="50" charset="-128"/>
                <a:cs typeface="Arial" panose="020B0604020202020204" pitchFamily="34" charset="0"/>
              </a:rPr>
              <a:t>）別添</a:t>
            </a:r>
            <a:r>
              <a:rPr kumimoji="1" lang="en-US" altLang="ja-JP" u="sng" dirty="0">
                <a:latin typeface="Arial" panose="020B0604020202020204" pitchFamily="34" charset="0"/>
                <a:ea typeface="ＭＳ Ｐゴシック" panose="020B0600070205080204" pitchFamily="50" charset="-128"/>
                <a:cs typeface="Arial" panose="020B0604020202020204" pitchFamily="34" charset="0"/>
              </a:rPr>
              <a:t>1</a:t>
            </a:r>
            <a:r>
              <a:rPr lang="ja-JP" altLang="en-US" u="sng" dirty="0">
                <a:latin typeface="Arial" panose="020B0604020202020204" pitchFamily="34" charset="0"/>
                <a:ea typeface="ＭＳ Ｐゴシック" panose="020B0600070205080204" pitchFamily="50" charset="-128"/>
                <a:cs typeface="Arial" panose="020B0604020202020204" pitchFamily="34" charset="0"/>
              </a:rPr>
              <a:t>　⑥ロジックモデル</a:t>
            </a:r>
            <a:endParaRPr kumimoji="1" lang="en-US" altLang="ja-JP" u="sng"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 name="矢印: 五方向 8">
            <a:extLst>
              <a:ext uri="{FF2B5EF4-FFF2-40B4-BE49-F238E27FC236}">
                <a16:creationId xmlns:a16="http://schemas.microsoft.com/office/drawing/2014/main" id="{097C4F07-B93E-4BA8-8633-D0D90A68A3DD}"/>
              </a:ext>
            </a:extLst>
          </p:cNvPr>
          <p:cNvSpPr/>
          <p:nvPr/>
        </p:nvSpPr>
        <p:spPr>
          <a:xfrm>
            <a:off x="4889740" y="105618"/>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1" name="矢印: 五方向 10">
            <a:extLst>
              <a:ext uri="{FF2B5EF4-FFF2-40B4-BE49-F238E27FC236}">
                <a16:creationId xmlns:a16="http://schemas.microsoft.com/office/drawing/2014/main" id="{F9DF0DA8-6804-42E8-904E-D0C880994D44}"/>
              </a:ext>
            </a:extLst>
          </p:cNvPr>
          <p:cNvSpPr/>
          <p:nvPr/>
        </p:nvSpPr>
        <p:spPr>
          <a:xfrm>
            <a:off x="5748203" y="105618"/>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2" name="矢印: 五方向 11">
            <a:extLst>
              <a:ext uri="{FF2B5EF4-FFF2-40B4-BE49-F238E27FC236}">
                <a16:creationId xmlns:a16="http://schemas.microsoft.com/office/drawing/2014/main" id="{DF360718-98B4-4749-8FED-75EE90E00439}"/>
              </a:ext>
            </a:extLst>
          </p:cNvPr>
          <p:cNvSpPr/>
          <p:nvPr/>
        </p:nvSpPr>
        <p:spPr>
          <a:xfrm>
            <a:off x="6593103" y="105618"/>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3" name="矢印: 五方向 12">
            <a:extLst>
              <a:ext uri="{FF2B5EF4-FFF2-40B4-BE49-F238E27FC236}">
                <a16:creationId xmlns:a16="http://schemas.microsoft.com/office/drawing/2014/main" id="{24B9B308-4C8C-45B7-AEAE-6AC77338997E}"/>
              </a:ext>
            </a:extLst>
          </p:cNvPr>
          <p:cNvSpPr/>
          <p:nvPr/>
        </p:nvSpPr>
        <p:spPr>
          <a:xfrm>
            <a:off x="7424479" y="105618"/>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4" name="矢印: 五方向 13">
            <a:extLst>
              <a:ext uri="{FF2B5EF4-FFF2-40B4-BE49-F238E27FC236}">
                <a16:creationId xmlns:a16="http://schemas.microsoft.com/office/drawing/2014/main" id="{AA636B6F-6B4B-4915-82F8-715E9A08082C}"/>
              </a:ext>
            </a:extLst>
          </p:cNvPr>
          <p:cNvSpPr/>
          <p:nvPr/>
        </p:nvSpPr>
        <p:spPr>
          <a:xfrm>
            <a:off x="8249779" y="105618"/>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Tree>
    <p:extLst>
      <p:ext uri="{BB962C8B-B14F-4D97-AF65-F5344CB8AC3E}">
        <p14:creationId xmlns:p14="http://schemas.microsoft.com/office/powerpoint/2010/main" val="184009690"/>
      </p:ext>
    </p:extLst>
  </p:cSld>
  <p:clrMapOvr>
    <a:masterClrMapping/>
  </p:clrMapOvr>
  <mc:AlternateContent xmlns:mc="http://schemas.openxmlformats.org/markup-compatibility/2006" xmlns:p14="http://schemas.microsoft.com/office/powerpoint/2010/main">
    <mc:Choice Requires="p14">
      <p:transition spd="slow" p14:dur="2000" advTm="19310"/>
    </mc:Choice>
    <mc:Fallback xmlns="">
      <p:transition spd="slow" advTm="1931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2960" y="152636"/>
            <a:ext cx="7543800" cy="702302"/>
          </a:xfrm>
        </p:spPr>
        <p:txBody>
          <a:bodyPr>
            <a:normAutofit fontScale="90000"/>
          </a:bodyPr>
          <a:lstStyle/>
          <a:p>
            <a:pPr>
              <a:lnSpc>
                <a:spcPct val="100000"/>
              </a:lnSpc>
            </a:pPr>
            <a:r>
              <a:rPr lang="en-US" altLang="ja-JP" dirty="0">
                <a:latin typeface="ＭＳ Ｐゴシック" panose="020B0600070205080204" pitchFamily="50" charset="-128"/>
                <a:ea typeface="ＭＳ Ｐゴシック" panose="020B0600070205080204" pitchFamily="50" charset="-128"/>
              </a:rPr>
              <a:t>2. </a:t>
            </a:r>
            <a:r>
              <a:rPr lang="ja-JP" altLang="en-US" dirty="0">
                <a:latin typeface="ＭＳ Ｐゴシック" panose="020B0600070205080204" pitchFamily="50" charset="-128"/>
                <a:ea typeface="ＭＳ Ｐゴシック" panose="020B0600070205080204" pitchFamily="50" charset="-128"/>
              </a:rPr>
              <a:t>成果評価のステップ</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ステップ</a:t>
            </a:r>
            <a:r>
              <a:rPr lang="en-US" altLang="ja-JP" dirty="0">
                <a:latin typeface="ＭＳ Ｐゴシック" panose="020B0600070205080204" pitchFamily="50" charset="-128"/>
                <a:ea typeface="ＭＳ Ｐゴシック" panose="020B0600070205080204" pitchFamily="50" charset="-128"/>
              </a:rPr>
              <a:t>2】 </a:t>
            </a:r>
            <a:r>
              <a:rPr lang="ja-JP" altLang="en-US" dirty="0">
                <a:latin typeface="ＭＳ Ｐゴシック" panose="020B0600070205080204" pitchFamily="50" charset="-128"/>
                <a:ea typeface="ＭＳ Ｐゴシック" panose="020B0600070205080204" pitchFamily="50" charset="-128"/>
              </a:rPr>
              <a:t>ロジックモデルの作成</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6" name="二等辺三角形 55">
            <a:extLst>
              <a:ext uri="{FF2B5EF4-FFF2-40B4-BE49-F238E27FC236}">
                <a16:creationId xmlns:a16="http://schemas.microsoft.com/office/drawing/2014/main" id="{06006C2E-7F36-449A-A09C-015B0F8F16D9}"/>
              </a:ext>
            </a:extLst>
          </p:cNvPr>
          <p:cNvSpPr>
            <a:spLocks/>
          </p:cNvSpPr>
          <p:nvPr/>
        </p:nvSpPr>
        <p:spPr>
          <a:xfrm rot="5400000">
            <a:off x="436753" y="3853248"/>
            <a:ext cx="1908810" cy="124460"/>
          </a:xfrm>
          <a:prstGeom prst="triangle">
            <a:avLst/>
          </a:prstGeom>
          <a:solidFill>
            <a:srgbClr val="5B9BD5"/>
          </a:solidFill>
          <a:ln w="12700" cap="flat" cmpd="sng" algn="ctr">
            <a:noFill/>
            <a:prstDash val="solid"/>
            <a:miter lim="800000"/>
          </a:ln>
          <a:effectLst/>
        </p:spPr>
        <p:txBody>
          <a:bodyPr lIns="36000" tIns="36000" rIns="36000" bIns="36000" rtlCol="0" anchor="ctr"/>
          <a:lstStyle/>
          <a:p>
            <a:pPr>
              <a:lnSpc>
                <a:spcPts val="1200"/>
              </a:lnSpc>
            </a:pPr>
            <a:endParaRPr lang="ja-JP" altLang="en-US" sz="130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528837B1-087F-48B6-8D06-E99DFADA53B1}"/>
              </a:ext>
            </a:extLst>
          </p:cNvPr>
          <p:cNvSpPr>
            <a:spLocks/>
          </p:cNvSpPr>
          <p:nvPr/>
        </p:nvSpPr>
        <p:spPr>
          <a:xfrm>
            <a:off x="116990" y="2241308"/>
            <a:ext cx="1152000" cy="3888000"/>
          </a:xfrm>
          <a:prstGeom prst="rect">
            <a:avLst/>
          </a:prstGeom>
          <a:noFill/>
          <a:ln w="12700" cap="flat" cmpd="sng" algn="ctr">
            <a:solidFill>
              <a:sysClr val="windowText" lastClr="000000"/>
            </a:solidFill>
            <a:prstDash val="solid"/>
            <a:miter lim="800000"/>
          </a:ln>
          <a:effectLst/>
        </p:spPr>
        <p:txBody>
          <a:bodyPr rtlCol="0" anchor="ctr"/>
          <a:lstStyle/>
          <a:p>
            <a:endParaRPr lang="ja-JP" altLang="en-US" sz="1300">
              <a:latin typeface="ＭＳ Ｐゴシック" panose="020B0600070205080204" pitchFamily="50" charset="-128"/>
              <a:ea typeface="ＭＳ Ｐゴシック" panose="020B0600070205080204" pitchFamily="50" charset="-128"/>
            </a:endParaRPr>
          </a:p>
        </p:txBody>
      </p:sp>
      <p:sp>
        <p:nvSpPr>
          <p:cNvPr id="58" name="正方形/長方形 57">
            <a:extLst>
              <a:ext uri="{FF2B5EF4-FFF2-40B4-BE49-F238E27FC236}">
                <a16:creationId xmlns:a16="http://schemas.microsoft.com/office/drawing/2014/main" id="{5580B504-A14F-4BD8-AA44-6C420E9D41E2}"/>
              </a:ext>
            </a:extLst>
          </p:cNvPr>
          <p:cNvSpPr>
            <a:spLocks/>
          </p:cNvSpPr>
          <p:nvPr/>
        </p:nvSpPr>
        <p:spPr>
          <a:xfrm>
            <a:off x="1484226" y="2241308"/>
            <a:ext cx="1188720" cy="3888000"/>
          </a:xfrm>
          <a:prstGeom prst="rect">
            <a:avLst/>
          </a:prstGeom>
          <a:noFill/>
          <a:ln w="12700" cap="flat" cmpd="sng" algn="ctr">
            <a:solidFill>
              <a:sysClr val="windowText" lastClr="000000"/>
            </a:solidFill>
            <a:prstDash val="solid"/>
            <a:miter lim="800000"/>
          </a:ln>
          <a:effectLst/>
        </p:spPr>
        <p:txBody>
          <a:bodyPr rtlCol="0" anchor="ctr"/>
          <a:lstStyle/>
          <a:p>
            <a:endParaRPr lang="ja-JP" altLang="en-US" sz="1300">
              <a:latin typeface="ＭＳ Ｐゴシック" panose="020B0600070205080204" pitchFamily="50" charset="-128"/>
              <a:ea typeface="ＭＳ Ｐゴシック" panose="020B0600070205080204" pitchFamily="50" charset="-128"/>
            </a:endParaRPr>
          </a:p>
        </p:txBody>
      </p:sp>
      <p:sp>
        <p:nvSpPr>
          <p:cNvPr id="59" name="テキスト ボックス 4">
            <a:extLst>
              <a:ext uri="{FF2B5EF4-FFF2-40B4-BE49-F238E27FC236}">
                <a16:creationId xmlns:a16="http://schemas.microsoft.com/office/drawing/2014/main" id="{1CDB84E2-555C-45B4-9DA3-5851CAF3C8BA}"/>
              </a:ext>
            </a:extLst>
          </p:cNvPr>
          <p:cNvSpPr txBox="1"/>
          <p:nvPr/>
        </p:nvSpPr>
        <p:spPr>
          <a:xfrm>
            <a:off x="188990" y="4533138"/>
            <a:ext cx="1008000" cy="629285"/>
          </a:xfrm>
          <a:prstGeom prst="rect">
            <a:avLst/>
          </a:prstGeom>
          <a:solidFill>
            <a:schemeClr val="lt1"/>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ctr"/>
            <a:r>
              <a:rPr lang="ja-JP" sz="1300" b="1"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事業予算</a:t>
            </a:r>
            <a:endParaRPr lang="ja-JP" sz="13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1300" b="1"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13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0" name="テキスト ボックス 6">
            <a:extLst>
              <a:ext uri="{FF2B5EF4-FFF2-40B4-BE49-F238E27FC236}">
                <a16:creationId xmlns:a16="http://schemas.microsoft.com/office/drawing/2014/main" id="{53B6A538-EFD9-4381-90F0-78167FF6376E}"/>
              </a:ext>
            </a:extLst>
          </p:cNvPr>
          <p:cNvSpPr txBox="1"/>
          <p:nvPr/>
        </p:nvSpPr>
        <p:spPr>
          <a:xfrm>
            <a:off x="188990" y="3664458"/>
            <a:ext cx="1008000" cy="629285"/>
          </a:xfrm>
          <a:prstGeom prst="rect">
            <a:avLst/>
          </a:prstGeom>
          <a:solidFill>
            <a:schemeClr val="lt1"/>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運動プログラム指導員</a:t>
            </a:r>
            <a:endParaRPr lang="en-US" altLang="ja-JP" sz="1300" b="1"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en-US"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1" name="テキスト ボックス 7">
            <a:extLst>
              <a:ext uri="{FF2B5EF4-FFF2-40B4-BE49-F238E27FC236}">
                <a16:creationId xmlns:a16="http://schemas.microsoft.com/office/drawing/2014/main" id="{E6714ADE-D6F8-49D7-8BB2-E258464A87A1}"/>
              </a:ext>
            </a:extLst>
          </p:cNvPr>
          <p:cNvSpPr txBox="1"/>
          <p:nvPr/>
        </p:nvSpPr>
        <p:spPr>
          <a:xfrm>
            <a:off x="1556586" y="2569913"/>
            <a:ext cx="1044000" cy="714375"/>
          </a:xfrm>
          <a:prstGeom prst="rect">
            <a:avLst/>
          </a:prstGeom>
          <a:solidFill>
            <a:schemeClr val="lt1"/>
          </a:solidFill>
          <a:ln w="25400">
            <a:solidFill>
              <a:schemeClr val="bg1">
                <a:lumMod val="75000"/>
              </a:schemeClr>
            </a:solidFill>
          </a:ln>
        </p:spPr>
        <p:txBody>
          <a:bodyPr rot="0" spcFirstLastPara="0" vert="horz" wrap="square" lIns="0" tIns="36000" rIns="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運動遊び教室の企画・運営</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2" name="テキスト ボックス 10">
            <a:extLst>
              <a:ext uri="{FF2B5EF4-FFF2-40B4-BE49-F238E27FC236}">
                <a16:creationId xmlns:a16="http://schemas.microsoft.com/office/drawing/2014/main" id="{0CB04035-B7E4-4029-96A0-EEE3547C52C7}"/>
              </a:ext>
            </a:extLst>
          </p:cNvPr>
          <p:cNvSpPr txBox="1"/>
          <p:nvPr/>
        </p:nvSpPr>
        <p:spPr>
          <a:xfrm>
            <a:off x="1556586" y="4309389"/>
            <a:ext cx="1044000" cy="695325"/>
          </a:xfrm>
          <a:prstGeom prst="rect">
            <a:avLst/>
          </a:prstGeom>
          <a:solidFill>
            <a:schemeClr val="lt1"/>
          </a:solidFill>
          <a:ln w="25400">
            <a:solidFill>
              <a:schemeClr val="bg1">
                <a:lumMod val="75000"/>
              </a:schemeClr>
            </a:solidFill>
          </a:ln>
        </p:spPr>
        <p:txBody>
          <a:bodyPr rot="0" spcFirstLastPara="0" vert="horz" wrap="square" lIns="0" tIns="36000" rIns="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プログラムの周知活動</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3" name="テキスト ボックス 11">
            <a:extLst>
              <a:ext uri="{FF2B5EF4-FFF2-40B4-BE49-F238E27FC236}">
                <a16:creationId xmlns:a16="http://schemas.microsoft.com/office/drawing/2014/main" id="{0CB08120-BF4F-4D30-AC04-F7FDDFE20572}"/>
              </a:ext>
            </a:extLst>
          </p:cNvPr>
          <p:cNvSpPr txBox="1"/>
          <p:nvPr/>
        </p:nvSpPr>
        <p:spPr>
          <a:xfrm>
            <a:off x="1556586" y="5160078"/>
            <a:ext cx="1044000" cy="781050"/>
          </a:xfrm>
          <a:prstGeom prst="rect">
            <a:avLst/>
          </a:prstGeom>
          <a:solidFill>
            <a:schemeClr val="lt1"/>
          </a:solidFill>
          <a:ln w="25400">
            <a:solidFill>
              <a:schemeClr val="bg1">
                <a:lumMod val="75000"/>
              </a:schemeClr>
            </a:solidFill>
          </a:ln>
        </p:spPr>
        <p:txBody>
          <a:bodyPr rot="0" spcFirstLastPara="0" vert="horz" wrap="square" lIns="0" tIns="36000" rIns="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保護者の</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巻き込みの検討・実施</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4" name="テキスト ボックス 14">
            <a:extLst>
              <a:ext uri="{FF2B5EF4-FFF2-40B4-BE49-F238E27FC236}">
                <a16:creationId xmlns:a16="http://schemas.microsoft.com/office/drawing/2014/main" id="{BC0753D1-FBBE-445A-881A-879AE7DFFD7F}"/>
              </a:ext>
            </a:extLst>
          </p:cNvPr>
          <p:cNvSpPr txBox="1"/>
          <p:nvPr/>
        </p:nvSpPr>
        <p:spPr>
          <a:xfrm>
            <a:off x="188990" y="2811018"/>
            <a:ext cx="1008000" cy="629285"/>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事業</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従業者数</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en-US"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5" name="二等辺三角形 64">
            <a:extLst>
              <a:ext uri="{FF2B5EF4-FFF2-40B4-BE49-F238E27FC236}">
                <a16:creationId xmlns:a16="http://schemas.microsoft.com/office/drawing/2014/main" id="{2148307B-7580-437C-A5E7-3C773A3C421A}"/>
              </a:ext>
            </a:extLst>
          </p:cNvPr>
          <p:cNvSpPr>
            <a:spLocks/>
          </p:cNvSpPr>
          <p:nvPr/>
        </p:nvSpPr>
        <p:spPr>
          <a:xfrm rot="5400000">
            <a:off x="1849986" y="3881823"/>
            <a:ext cx="1908810" cy="124460"/>
          </a:xfrm>
          <a:prstGeom prst="triangle">
            <a:avLst/>
          </a:prstGeom>
          <a:solidFill>
            <a:srgbClr val="5B9BD5"/>
          </a:solidFill>
          <a:ln w="12700" cap="flat" cmpd="sng" algn="ctr">
            <a:noFill/>
            <a:prstDash val="solid"/>
            <a:miter lim="800000"/>
          </a:ln>
          <a:effectLst/>
        </p:spPr>
        <p:txBody>
          <a:bodyPr rtlCol="0" anchor="ctr"/>
          <a:lstStyle/>
          <a:p>
            <a:endParaRPr lang="ja-JP" altLang="en-US" sz="1300">
              <a:latin typeface="ＭＳ Ｐゴシック" panose="020B0600070205080204" pitchFamily="50" charset="-128"/>
              <a:ea typeface="ＭＳ Ｐゴシック" panose="020B0600070205080204" pitchFamily="50" charset="-128"/>
            </a:endParaRPr>
          </a:p>
        </p:txBody>
      </p:sp>
      <p:sp>
        <p:nvSpPr>
          <p:cNvPr id="66" name="テキスト ボックス 5">
            <a:extLst>
              <a:ext uri="{FF2B5EF4-FFF2-40B4-BE49-F238E27FC236}">
                <a16:creationId xmlns:a16="http://schemas.microsoft.com/office/drawing/2014/main" id="{543B44C3-A060-43E6-A28A-A2FB9CDFB65E}"/>
              </a:ext>
            </a:extLst>
          </p:cNvPr>
          <p:cNvSpPr txBox="1"/>
          <p:nvPr/>
        </p:nvSpPr>
        <p:spPr>
          <a:xfrm>
            <a:off x="1556586" y="3439651"/>
            <a:ext cx="1044000" cy="714375"/>
          </a:xfrm>
          <a:prstGeom prst="rect">
            <a:avLst/>
          </a:prstGeom>
          <a:solidFill>
            <a:sysClr val="window" lastClr="FFFFFF"/>
          </a:solidFill>
          <a:ln w="25400">
            <a:solidFill>
              <a:schemeClr val="bg1">
                <a:lumMod val="75000"/>
              </a:schemeClr>
            </a:solidFill>
          </a:ln>
        </p:spPr>
        <p:txBody>
          <a:bodyPr rot="0" spcFirstLastPara="0" vert="horz" wrap="square" lIns="0" tIns="36000" rIns="0" bIns="36000" numCol="1" spcCol="0" rtlCol="0" fromWordArt="0" anchor="ctr"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会場の</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確保 ・調整</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7" name="正方形/長方形 66">
            <a:extLst>
              <a:ext uri="{FF2B5EF4-FFF2-40B4-BE49-F238E27FC236}">
                <a16:creationId xmlns:a16="http://schemas.microsoft.com/office/drawing/2014/main" id="{29B216FC-04CF-45E6-B7B0-D757EA5D2469}"/>
              </a:ext>
            </a:extLst>
          </p:cNvPr>
          <p:cNvSpPr>
            <a:spLocks/>
          </p:cNvSpPr>
          <p:nvPr/>
        </p:nvSpPr>
        <p:spPr>
          <a:xfrm>
            <a:off x="4428496" y="2241308"/>
            <a:ext cx="4608000" cy="3888000"/>
          </a:xfrm>
          <a:prstGeom prst="rect">
            <a:avLst/>
          </a:prstGeom>
          <a:noFill/>
          <a:ln w="12700" cap="flat" cmpd="sng" algn="ctr">
            <a:solidFill>
              <a:sysClr val="windowText" lastClr="000000"/>
            </a:solidFill>
            <a:prstDash val="solid"/>
            <a:miter lim="800000"/>
          </a:ln>
          <a:effectLst/>
        </p:spPr>
        <p:txBody>
          <a:bodyPr lIns="36000" tIns="36000" rIns="36000" bIns="36000" rtlCol="0" anchor="ctr"/>
          <a:lstStyle/>
          <a:p>
            <a:endParaRPr lang="ja-JP" altLang="en-US" sz="1300">
              <a:latin typeface="ＭＳ Ｐゴシック" panose="020B0600070205080204" pitchFamily="50" charset="-128"/>
              <a:ea typeface="ＭＳ Ｐゴシック" panose="020B0600070205080204" pitchFamily="50" charset="-128"/>
            </a:endParaRPr>
          </a:p>
        </p:txBody>
      </p:sp>
      <p:sp>
        <p:nvSpPr>
          <p:cNvPr id="68" name="テキスト ボックス 8">
            <a:extLst>
              <a:ext uri="{FF2B5EF4-FFF2-40B4-BE49-F238E27FC236}">
                <a16:creationId xmlns:a16="http://schemas.microsoft.com/office/drawing/2014/main" id="{401F5C2B-0D71-47D8-9CC1-C5FACF27028C}"/>
              </a:ext>
            </a:extLst>
          </p:cNvPr>
          <p:cNvSpPr txBox="1"/>
          <p:nvPr/>
        </p:nvSpPr>
        <p:spPr>
          <a:xfrm>
            <a:off x="4556532" y="2375732"/>
            <a:ext cx="1188000" cy="772478"/>
          </a:xfrm>
          <a:prstGeom prst="rect">
            <a:avLst/>
          </a:prstGeom>
          <a:solidFill>
            <a:schemeClr val="lt1"/>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8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運動遊び教室への継続参加者が増加する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69" name="テキスト ボックス 13">
            <a:extLst>
              <a:ext uri="{FF2B5EF4-FFF2-40B4-BE49-F238E27FC236}">
                <a16:creationId xmlns:a16="http://schemas.microsoft.com/office/drawing/2014/main" id="{59022D92-2EB8-414A-93EC-BD50377DA4F4}"/>
              </a:ext>
            </a:extLst>
          </p:cNvPr>
          <p:cNvSpPr txBox="1"/>
          <p:nvPr/>
        </p:nvSpPr>
        <p:spPr>
          <a:xfrm>
            <a:off x="4556532" y="5301208"/>
            <a:ext cx="1188000" cy="684000"/>
          </a:xfrm>
          <a:prstGeom prst="rect">
            <a:avLst/>
          </a:prstGeom>
          <a:solidFill>
            <a:schemeClr val="lt1"/>
          </a:solidFill>
          <a:ln w="25400">
            <a:solidFill>
              <a:schemeClr val="bg1">
                <a:lumMod val="75000"/>
              </a:schemeClr>
            </a:solidFill>
            <a:prstDash val="solid"/>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親への運動遊びへの理解が深まる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0" name="テキスト ボックス 42">
            <a:extLst>
              <a:ext uri="{FF2B5EF4-FFF2-40B4-BE49-F238E27FC236}">
                <a16:creationId xmlns:a16="http://schemas.microsoft.com/office/drawing/2014/main" id="{79BFEB50-2F0E-46E0-91D8-F5F9A0A7492E}"/>
              </a:ext>
            </a:extLst>
          </p:cNvPr>
          <p:cNvSpPr txBox="1"/>
          <p:nvPr/>
        </p:nvSpPr>
        <p:spPr>
          <a:xfrm>
            <a:off x="4556532" y="3561912"/>
            <a:ext cx="1188000" cy="781050"/>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運動遊び教室への参加者が増加する</a:t>
            </a:r>
            <a:endParaRPr lang="ja-JP" sz="13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1" name="テキスト ボックス 49">
            <a:extLst>
              <a:ext uri="{FF2B5EF4-FFF2-40B4-BE49-F238E27FC236}">
                <a16:creationId xmlns:a16="http://schemas.microsoft.com/office/drawing/2014/main" id="{1DF8830D-63FD-451E-BC12-B51EB66D008C}"/>
              </a:ext>
            </a:extLst>
          </p:cNvPr>
          <p:cNvSpPr txBox="1"/>
          <p:nvPr/>
        </p:nvSpPr>
        <p:spPr>
          <a:xfrm>
            <a:off x="6157366" y="2394941"/>
            <a:ext cx="1224000" cy="734060"/>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運動遊びを</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楽しむ子供が増加する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2" name="テキスト ボックス 51">
            <a:extLst>
              <a:ext uri="{FF2B5EF4-FFF2-40B4-BE49-F238E27FC236}">
                <a16:creationId xmlns:a16="http://schemas.microsoft.com/office/drawing/2014/main" id="{6C090F17-A790-4795-B365-6D6B52DF9512}"/>
              </a:ext>
            </a:extLst>
          </p:cNvPr>
          <p:cNvSpPr txBox="1"/>
          <p:nvPr/>
        </p:nvSpPr>
        <p:spPr>
          <a:xfrm>
            <a:off x="6157366" y="4391927"/>
            <a:ext cx="1224000" cy="684000"/>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コミュニケーションを取る</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友達が増える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cxnSp>
        <p:nvCxnSpPr>
          <p:cNvPr id="73" name="直線矢印コネクタ 72">
            <a:extLst>
              <a:ext uri="{FF2B5EF4-FFF2-40B4-BE49-F238E27FC236}">
                <a16:creationId xmlns:a16="http://schemas.microsoft.com/office/drawing/2014/main" id="{843C6BC4-245E-49CB-AF89-32EAED42E13C}"/>
              </a:ext>
            </a:extLst>
          </p:cNvPr>
          <p:cNvCxnSpPr>
            <a:cxnSpLocks/>
          </p:cNvCxnSpPr>
          <p:nvPr/>
        </p:nvCxnSpPr>
        <p:spPr>
          <a:xfrm flipV="1">
            <a:off x="5150532" y="3148210"/>
            <a:ext cx="0" cy="4137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35">
            <a:extLst>
              <a:ext uri="{FF2B5EF4-FFF2-40B4-BE49-F238E27FC236}">
                <a16:creationId xmlns:a16="http://schemas.microsoft.com/office/drawing/2014/main" id="{920A92BA-605E-4504-9759-2BE7C68F07EB}"/>
              </a:ext>
            </a:extLst>
          </p:cNvPr>
          <p:cNvSpPr txBox="1"/>
          <p:nvPr/>
        </p:nvSpPr>
        <p:spPr>
          <a:xfrm>
            <a:off x="6157366" y="3356992"/>
            <a:ext cx="1224000" cy="823277"/>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運動遊びの中で、創意工夫をする子供が増加する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5" name="テキスト ボックス 36">
            <a:extLst>
              <a:ext uri="{FF2B5EF4-FFF2-40B4-BE49-F238E27FC236}">
                <a16:creationId xmlns:a16="http://schemas.microsoft.com/office/drawing/2014/main" id="{C45D36ED-2FA3-4B95-BA78-1BF32C23AD62}"/>
              </a:ext>
            </a:extLst>
          </p:cNvPr>
          <p:cNvSpPr txBox="1"/>
          <p:nvPr/>
        </p:nvSpPr>
        <p:spPr>
          <a:xfrm>
            <a:off x="6157366" y="5301208"/>
            <a:ext cx="1224000" cy="684000"/>
          </a:xfrm>
          <a:prstGeom prst="rect">
            <a:avLst/>
          </a:prstGeom>
          <a:solidFill>
            <a:sysClr val="window" lastClr="FFFFFF"/>
          </a:solidFill>
          <a:ln w="25400">
            <a:solidFill>
              <a:schemeClr val="bg1">
                <a:lumMod val="75000"/>
              </a:schemeClr>
            </a:solidFill>
            <a:prstDash val="solid"/>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親子間のコミュニケーションが増える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6" name="テキスト ボックス 37">
            <a:extLst>
              <a:ext uri="{FF2B5EF4-FFF2-40B4-BE49-F238E27FC236}">
                <a16:creationId xmlns:a16="http://schemas.microsoft.com/office/drawing/2014/main" id="{C4FAF34A-2175-4AE9-945A-35985B89398A}"/>
              </a:ext>
            </a:extLst>
          </p:cNvPr>
          <p:cNvSpPr txBox="1"/>
          <p:nvPr/>
        </p:nvSpPr>
        <p:spPr>
          <a:xfrm>
            <a:off x="7650270" y="2394941"/>
            <a:ext cx="1260000" cy="734060"/>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子供の健康が維持・増進</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される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7" name="テキスト ボックス 38">
            <a:extLst>
              <a:ext uri="{FF2B5EF4-FFF2-40B4-BE49-F238E27FC236}">
                <a16:creationId xmlns:a16="http://schemas.microsoft.com/office/drawing/2014/main" id="{3018056A-680E-41F2-9C39-EBA3F1116E55}"/>
              </a:ext>
            </a:extLst>
          </p:cNvPr>
          <p:cNvSpPr txBox="1"/>
          <p:nvPr/>
        </p:nvSpPr>
        <p:spPr>
          <a:xfrm>
            <a:off x="7650270" y="3368422"/>
            <a:ext cx="1260000" cy="800417"/>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子供の創造力・チャレンジ力が育まれる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8" name="テキスト ボックス 41">
            <a:extLst>
              <a:ext uri="{FF2B5EF4-FFF2-40B4-BE49-F238E27FC236}">
                <a16:creationId xmlns:a16="http://schemas.microsoft.com/office/drawing/2014/main" id="{F4DB9344-B232-4D54-B5D1-DF5AD373EC3D}"/>
              </a:ext>
            </a:extLst>
          </p:cNvPr>
          <p:cNvSpPr txBox="1"/>
          <p:nvPr/>
        </p:nvSpPr>
        <p:spPr>
          <a:xfrm>
            <a:off x="7650270" y="4391927"/>
            <a:ext cx="1260000" cy="684000"/>
          </a:xfrm>
          <a:prstGeom prst="rect">
            <a:avLst/>
          </a:prstGeom>
          <a:solidFill>
            <a:sysClr val="window" lastClr="FFFFFF"/>
          </a:solidFill>
          <a:ln w="25400">
            <a:solidFill>
              <a:schemeClr val="bg1">
                <a:lumMod val="75000"/>
              </a:schemeClr>
            </a:solidFill>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子供の社会性が育まれる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79" name="テキスト ボックス 45">
            <a:extLst>
              <a:ext uri="{FF2B5EF4-FFF2-40B4-BE49-F238E27FC236}">
                <a16:creationId xmlns:a16="http://schemas.microsoft.com/office/drawing/2014/main" id="{F52B2D9D-E368-473C-ACE3-B096C6F1EE54}"/>
              </a:ext>
            </a:extLst>
          </p:cNvPr>
          <p:cNvSpPr txBox="1"/>
          <p:nvPr/>
        </p:nvSpPr>
        <p:spPr>
          <a:xfrm>
            <a:off x="7650270" y="5301208"/>
            <a:ext cx="1260000" cy="684000"/>
          </a:xfrm>
          <a:prstGeom prst="rect">
            <a:avLst/>
          </a:prstGeom>
          <a:solidFill>
            <a:sysClr val="window" lastClr="FFFFFF"/>
          </a:solidFill>
          <a:ln w="25400">
            <a:solidFill>
              <a:schemeClr val="bg1">
                <a:lumMod val="75000"/>
              </a:schemeClr>
            </a:solidFill>
            <a:prstDash val="solid"/>
          </a:ln>
        </p:spPr>
        <p:txBody>
          <a:bodyPr rot="0" spcFirstLastPara="0" vert="horz" wrap="square" lIns="90000" tIns="36000" rIns="90000" bIns="36000" numCol="1" spcCol="0" rtlCol="0" fromWordArt="0" anchor="ctr" anchorCtr="0" forceAA="0" compatLnSpc="1">
            <a:prstTxWarp prst="textNoShape">
              <a:avLst/>
            </a:prstTxWarp>
            <a:noAutofit/>
          </a:bodyPr>
          <a:lstStyle/>
          <a:p>
            <a:pPr algn="l">
              <a:lnSpc>
                <a:spcPts val="1500"/>
              </a:lnSpc>
            </a:pP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親子関係が</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良好になる</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cxnSp>
        <p:nvCxnSpPr>
          <p:cNvPr id="80" name="カギ線コネクタ 47">
            <a:extLst>
              <a:ext uri="{FF2B5EF4-FFF2-40B4-BE49-F238E27FC236}">
                <a16:creationId xmlns:a16="http://schemas.microsoft.com/office/drawing/2014/main" id="{E2A7B342-2D1A-41C5-B9FF-B37191137BAA}"/>
              </a:ext>
            </a:extLst>
          </p:cNvPr>
          <p:cNvCxnSpPr>
            <a:cxnSpLocks/>
            <a:stCxn id="68" idx="3"/>
            <a:endCxn id="71" idx="1"/>
          </p:cNvCxnSpPr>
          <p:nvPr/>
        </p:nvCxnSpPr>
        <p:spPr>
          <a:xfrm>
            <a:off x="5744532" y="2761971"/>
            <a:ext cx="412834" cy="127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C84E50E3-5F9A-44F0-A4D3-4792057A75C6}"/>
              </a:ext>
            </a:extLst>
          </p:cNvPr>
          <p:cNvCxnSpPr>
            <a:cxnSpLocks/>
          </p:cNvCxnSpPr>
          <p:nvPr/>
        </p:nvCxnSpPr>
        <p:spPr>
          <a:xfrm>
            <a:off x="7360523" y="3785523"/>
            <a:ext cx="288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C4B4A607-EBA4-41CA-9C12-A633EE413ED1}"/>
              </a:ext>
            </a:extLst>
          </p:cNvPr>
          <p:cNvCxnSpPr>
            <a:cxnSpLocks/>
          </p:cNvCxnSpPr>
          <p:nvPr/>
        </p:nvCxnSpPr>
        <p:spPr>
          <a:xfrm>
            <a:off x="5150532" y="4332802"/>
            <a:ext cx="0" cy="972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直線矢印コネクタ 84">
            <a:extLst>
              <a:ext uri="{FF2B5EF4-FFF2-40B4-BE49-F238E27FC236}">
                <a16:creationId xmlns:a16="http://schemas.microsoft.com/office/drawing/2014/main" id="{81F946C3-8D63-40C2-96D4-A716B67F7C6B}"/>
              </a:ext>
            </a:extLst>
          </p:cNvPr>
          <p:cNvCxnSpPr>
            <a:cxnSpLocks/>
          </p:cNvCxnSpPr>
          <p:nvPr/>
        </p:nvCxnSpPr>
        <p:spPr>
          <a:xfrm>
            <a:off x="7360523" y="5643208"/>
            <a:ext cx="288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6" name="直線矢印コネクタ 85">
            <a:extLst>
              <a:ext uri="{FF2B5EF4-FFF2-40B4-BE49-F238E27FC236}">
                <a16:creationId xmlns:a16="http://schemas.microsoft.com/office/drawing/2014/main" id="{3E45D9BD-FB09-475E-94AB-27496BBC649C}"/>
              </a:ext>
            </a:extLst>
          </p:cNvPr>
          <p:cNvCxnSpPr>
            <a:cxnSpLocks/>
          </p:cNvCxnSpPr>
          <p:nvPr/>
        </p:nvCxnSpPr>
        <p:spPr>
          <a:xfrm>
            <a:off x="7360523" y="2761971"/>
            <a:ext cx="288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直線矢印コネクタ 86">
            <a:extLst>
              <a:ext uri="{FF2B5EF4-FFF2-40B4-BE49-F238E27FC236}">
                <a16:creationId xmlns:a16="http://schemas.microsoft.com/office/drawing/2014/main" id="{A062A583-118D-4D34-B297-5762799E4547}"/>
              </a:ext>
            </a:extLst>
          </p:cNvPr>
          <p:cNvCxnSpPr>
            <a:cxnSpLocks/>
          </p:cNvCxnSpPr>
          <p:nvPr/>
        </p:nvCxnSpPr>
        <p:spPr>
          <a:xfrm>
            <a:off x="7360523" y="4733927"/>
            <a:ext cx="288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9" name="カギ線コネクタ 47">
            <a:extLst>
              <a:ext uri="{FF2B5EF4-FFF2-40B4-BE49-F238E27FC236}">
                <a16:creationId xmlns:a16="http://schemas.microsoft.com/office/drawing/2014/main" id="{89C388ED-604D-4469-87FD-36AAA1A2CCF3}"/>
              </a:ext>
            </a:extLst>
          </p:cNvPr>
          <p:cNvCxnSpPr>
            <a:cxnSpLocks/>
            <a:stCxn id="68" idx="3"/>
            <a:endCxn id="74" idx="1"/>
          </p:cNvCxnSpPr>
          <p:nvPr/>
        </p:nvCxnSpPr>
        <p:spPr>
          <a:xfrm>
            <a:off x="5744532" y="2761971"/>
            <a:ext cx="412834" cy="100666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カギ線コネクタ 47">
            <a:extLst>
              <a:ext uri="{FF2B5EF4-FFF2-40B4-BE49-F238E27FC236}">
                <a16:creationId xmlns:a16="http://schemas.microsoft.com/office/drawing/2014/main" id="{47E84F94-5A84-40D1-9234-2E66CCA67A6D}"/>
              </a:ext>
            </a:extLst>
          </p:cNvPr>
          <p:cNvCxnSpPr>
            <a:cxnSpLocks/>
            <a:stCxn id="68" idx="3"/>
            <a:endCxn id="72" idx="1"/>
          </p:cNvCxnSpPr>
          <p:nvPr/>
        </p:nvCxnSpPr>
        <p:spPr>
          <a:xfrm>
            <a:off x="5744532" y="2761971"/>
            <a:ext cx="412834" cy="1971956"/>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a:extLst>
              <a:ext uri="{FF2B5EF4-FFF2-40B4-BE49-F238E27FC236}">
                <a16:creationId xmlns:a16="http://schemas.microsoft.com/office/drawing/2014/main" id="{43E53432-117B-482A-8388-017CEED75DBF}"/>
              </a:ext>
            </a:extLst>
          </p:cNvPr>
          <p:cNvCxnSpPr>
            <a:cxnSpLocks/>
          </p:cNvCxnSpPr>
          <p:nvPr/>
        </p:nvCxnSpPr>
        <p:spPr>
          <a:xfrm>
            <a:off x="5744532" y="5638446"/>
            <a:ext cx="4128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8" name="正方形/長方形 97">
            <a:extLst>
              <a:ext uri="{FF2B5EF4-FFF2-40B4-BE49-F238E27FC236}">
                <a16:creationId xmlns:a16="http://schemas.microsoft.com/office/drawing/2014/main" id="{384DA3BF-08CB-4179-801A-0C1EA7C08654}"/>
              </a:ext>
            </a:extLst>
          </p:cNvPr>
          <p:cNvSpPr>
            <a:spLocks/>
          </p:cNvSpPr>
          <p:nvPr/>
        </p:nvSpPr>
        <p:spPr>
          <a:xfrm>
            <a:off x="2906789" y="2241308"/>
            <a:ext cx="1188720" cy="3888000"/>
          </a:xfrm>
          <a:prstGeom prst="rect">
            <a:avLst/>
          </a:prstGeom>
          <a:noFill/>
          <a:ln w="12700" cap="flat" cmpd="sng" algn="ctr">
            <a:solidFill>
              <a:sysClr val="windowText" lastClr="000000"/>
            </a:solidFill>
            <a:prstDash val="solid"/>
            <a:miter lim="800000"/>
          </a:ln>
          <a:effectLst/>
        </p:spPr>
        <p:txBody>
          <a:bodyPr rtlCol="0" anchor="ctr"/>
          <a:lstStyle/>
          <a:p>
            <a:endParaRPr lang="ja-JP" altLang="en-US" sz="1300">
              <a:latin typeface="ＭＳ Ｐゴシック" panose="020B0600070205080204" pitchFamily="50" charset="-128"/>
              <a:ea typeface="ＭＳ Ｐゴシック" panose="020B0600070205080204" pitchFamily="50" charset="-128"/>
            </a:endParaRPr>
          </a:p>
        </p:txBody>
      </p:sp>
      <p:sp>
        <p:nvSpPr>
          <p:cNvPr id="99" name="テキスト ボックス 18">
            <a:extLst>
              <a:ext uri="{FF2B5EF4-FFF2-40B4-BE49-F238E27FC236}">
                <a16:creationId xmlns:a16="http://schemas.microsoft.com/office/drawing/2014/main" id="{139BBBED-4EF6-4776-96DE-82C663E7C119}"/>
              </a:ext>
            </a:extLst>
          </p:cNvPr>
          <p:cNvSpPr txBox="1"/>
          <p:nvPr/>
        </p:nvSpPr>
        <p:spPr>
          <a:xfrm>
            <a:off x="2979149" y="2569913"/>
            <a:ext cx="1044000" cy="749478"/>
          </a:xfrm>
          <a:prstGeom prst="rect">
            <a:avLst/>
          </a:prstGeom>
          <a:solidFill>
            <a:schemeClr val="lt1"/>
          </a:solidFill>
          <a:ln w="25400">
            <a:solidFill>
              <a:schemeClr val="bg1">
                <a:lumMod val="75000"/>
              </a:schemeClr>
            </a:solidFill>
          </a:ln>
        </p:spPr>
        <p:txBody>
          <a:bodyPr rot="0" spcFirstLastPara="0" vert="horz" wrap="square" lIns="36000" tIns="45720" rIns="36000" bIns="45720" numCol="1" spcCol="0" rtlCol="0" fromWordArt="0" anchor="t"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a:t>
            </a:r>
            <a:br>
              <a:rPr lang="en-US" altLang="ja-JP" sz="1300" b="1" kern="1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教室の</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プログラム数</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0" name="テキスト ボックス 20">
            <a:extLst>
              <a:ext uri="{FF2B5EF4-FFF2-40B4-BE49-F238E27FC236}">
                <a16:creationId xmlns:a16="http://schemas.microsoft.com/office/drawing/2014/main" id="{9029E97A-E364-4841-A115-AF56EF504EBD}"/>
              </a:ext>
            </a:extLst>
          </p:cNvPr>
          <p:cNvSpPr txBox="1"/>
          <p:nvPr/>
        </p:nvSpPr>
        <p:spPr>
          <a:xfrm>
            <a:off x="2979149" y="3451243"/>
            <a:ext cx="1044000" cy="764540"/>
          </a:xfrm>
          <a:prstGeom prst="rect">
            <a:avLst/>
          </a:prstGeom>
          <a:solidFill>
            <a:schemeClr val="lt1"/>
          </a:solidFill>
          <a:ln w="25400">
            <a:solidFill>
              <a:schemeClr val="bg1">
                <a:lumMod val="75000"/>
              </a:schemeClr>
            </a:solidFill>
          </a:ln>
        </p:spPr>
        <p:txBody>
          <a:bodyPr rot="0" spcFirstLastPara="0" vert="horz" wrap="square" lIns="36000" tIns="45720" rIns="36000" bIns="45720" numCol="1" spcCol="0" rtlCol="0" fromWordArt="0" anchor="t"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教室の</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登録者数</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1" name="テキスト ボックス 22">
            <a:extLst>
              <a:ext uri="{FF2B5EF4-FFF2-40B4-BE49-F238E27FC236}">
                <a16:creationId xmlns:a16="http://schemas.microsoft.com/office/drawing/2014/main" id="{A0AA05F6-A61E-44BE-995D-258D71D78CC4}"/>
              </a:ext>
            </a:extLst>
          </p:cNvPr>
          <p:cNvSpPr txBox="1"/>
          <p:nvPr/>
        </p:nvSpPr>
        <p:spPr>
          <a:xfrm>
            <a:off x="2979149" y="5135264"/>
            <a:ext cx="1044000" cy="876935"/>
          </a:xfrm>
          <a:prstGeom prst="rect">
            <a:avLst/>
          </a:prstGeom>
          <a:solidFill>
            <a:schemeClr val="lt1"/>
          </a:solidFill>
          <a:ln w="25400">
            <a:solidFill>
              <a:schemeClr val="bg1">
                <a:lumMod val="75000"/>
              </a:schemeClr>
            </a:solidFill>
          </a:ln>
        </p:spPr>
        <p:txBody>
          <a:bodyPr rot="0" spcFirstLastPara="0" vert="horz" wrap="square" lIns="36000" tIns="45720" rIns="36000" bIns="45720" numCol="1" spcCol="0" rtlCol="0" fromWordArt="0" anchor="t"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保護者に</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対す</a:t>
            </a:r>
            <a:r>
              <a:rPr lang="ja-JP" altLang="en-US" sz="1300" b="1"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a:t>
            </a:r>
            <a:br>
              <a:rPr lang="en-US" altLang="ja-JP" sz="1300" b="1" kern="1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フィードバック実施数</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2" name="テキスト ボックス 30">
            <a:extLst>
              <a:ext uri="{FF2B5EF4-FFF2-40B4-BE49-F238E27FC236}">
                <a16:creationId xmlns:a16="http://schemas.microsoft.com/office/drawing/2014/main" id="{1ED8862D-FBDA-4343-9344-8CFD863E884D}"/>
              </a:ext>
            </a:extLst>
          </p:cNvPr>
          <p:cNvSpPr txBox="1"/>
          <p:nvPr/>
        </p:nvSpPr>
        <p:spPr>
          <a:xfrm>
            <a:off x="2979149" y="4347635"/>
            <a:ext cx="1044000" cy="655777"/>
          </a:xfrm>
          <a:prstGeom prst="rect">
            <a:avLst/>
          </a:prstGeom>
          <a:solidFill>
            <a:sysClr val="window" lastClr="FFFFFF"/>
          </a:solidFill>
          <a:ln w="25400">
            <a:solidFill>
              <a:schemeClr val="bg1">
                <a:lumMod val="75000"/>
              </a:schemeClr>
            </a:solidFill>
          </a:ln>
        </p:spPr>
        <p:txBody>
          <a:bodyPr rot="0" spcFirstLastPara="0" vert="horz" wrap="square" lIns="36000" tIns="45720" rIns="36000" bIns="45720" numCol="1" spcCol="0" rtlCol="0" fromWordArt="0" anchor="t" anchorCtr="0" forceAA="0" compatLnSpc="1">
            <a:prstTxWarp prst="textNoShape">
              <a:avLst/>
            </a:prstTxWarp>
            <a:noAutofit/>
          </a:bodyPr>
          <a:lstStyle/>
          <a:p>
            <a:pPr algn="ct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運動遊び</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教室の</a:t>
            </a:r>
            <a:br>
              <a:rPr lang="en-US" alt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1300" b="1"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開催数</a:t>
            </a:r>
            <a:endParaRPr lang="ja-JP" sz="13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cxnSp>
        <p:nvCxnSpPr>
          <p:cNvPr id="103" name="カギ線コネクタ 47">
            <a:extLst>
              <a:ext uri="{FF2B5EF4-FFF2-40B4-BE49-F238E27FC236}">
                <a16:creationId xmlns:a16="http://schemas.microsoft.com/office/drawing/2014/main" id="{65076294-C5EA-401A-84DF-B4A3D7365634}"/>
              </a:ext>
            </a:extLst>
          </p:cNvPr>
          <p:cNvCxnSpPr>
            <a:cxnSpLocks/>
            <a:stCxn id="99" idx="3"/>
            <a:endCxn id="70" idx="1"/>
          </p:cNvCxnSpPr>
          <p:nvPr/>
        </p:nvCxnSpPr>
        <p:spPr>
          <a:xfrm>
            <a:off x="4023149" y="2944652"/>
            <a:ext cx="533383" cy="1007785"/>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カギ線コネクタ 47">
            <a:extLst>
              <a:ext uri="{FF2B5EF4-FFF2-40B4-BE49-F238E27FC236}">
                <a16:creationId xmlns:a16="http://schemas.microsoft.com/office/drawing/2014/main" id="{C88086E9-CF91-46BD-A8EA-4818EF621AD4}"/>
              </a:ext>
            </a:extLst>
          </p:cNvPr>
          <p:cNvCxnSpPr>
            <a:cxnSpLocks/>
            <a:stCxn id="100" idx="3"/>
            <a:endCxn id="70" idx="1"/>
          </p:cNvCxnSpPr>
          <p:nvPr/>
        </p:nvCxnSpPr>
        <p:spPr>
          <a:xfrm>
            <a:off x="4023149" y="3833513"/>
            <a:ext cx="533383" cy="11892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カギ線コネクタ 47">
            <a:extLst>
              <a:ext uri="{FF2B5EF4-FFF2-40B4-BE49-F238E27FC236}">
                <a16:creationId xmlns:a16="http://schemas.microsoft.com/office/drawing/2014/main" id="{9C5BE3DF-1F3B-43A7-913D-C43F12168E9C}"/>
              </a:ext>
            </a:extLst>
          </p:cNvPr>
          <p:cNvCxnSpPr>
            <a:cxnSpLocks/>
            <a:stCxn id="102" idx="3"/>
            <a:endCxn id="70" idx="1"/>
          </p:cNvCxnSpPr>
          <p:nvPr/>
        </p:nvCxnSpPr>
        <p:spPr>
          <a:xfrm flipV="1">
            <a:off x="4023149" y="3952437"/>
            <a:ext cx="533383" cy="72308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直線矢印コネクタ 111">
            <a:extLst>
              <a:ext uri="{FF2B5EF4-FFF2-40B4-BE49-F238E27FC236}">
                <a16:creationId xmlns:a16="http://schemas.microsoft.com/office/drawing/2014/main" id="{D5E4F449-2269-4F1D-AAA6-B592246D5D1A}"/>
              </a:ext>
            </a:extLst>
          </p:cNvPr>
          <p:cNvCxnSpPr>
            <a:cxnSpLocks/>
          </p:cNvCxnSpPr>
          <p:nvPr/>
        </p:nvCxnSpPr>
        <p:spPr>
          <a:xfrm>
            <a:off x="4023149" y="5638446"/>
            <a:ext cx="53338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1" name="テキスト ボックス 110">
            <a:extLst>
              <a:ext uri="{FF2B5EF4-FFF2-40B4-BE49-F238E27FC236}">
                <a16:creationId xmlns:a16="http://schemas.microsoft.com/office/drawing/2014/main" id="{79248D9F-E5F3-4C86-84D9-8FA8331F90CB}"/>
              </a:ext>
            </a:extLst>
          </p:cNvPr>
          <p:cNvSpPr txBox="1"/>
          <p:nvPr/>
        </p:nvSpPr>
        <p:spPr>
          <a:xfrm>
            <a:off x="361970" y="1728709"/>
            <a:ext cx="662041"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インプット</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（資源）</a:t>
            </a:r>
          </a:p>
        </p:txBody>
      </p:sp>
      <p:sp>
        <p:nvSpPr>
          <p:cNvPr id="145" name="テキスト ボックス 144">
            <a:extLst>
              <a:ext uri="{FF2B5EF4-FFF2-40B4-BE49-F238E27FC236}">
                <a16:creationId xmlns:a16="http://schemas.microsoft.com/office/drawing/2014/main" id="{B5D303EE-0EB8-455C-8A89-5AD78EFC7A79}"/>
              </a:ext>
            </a:extLst>
          </p:cNvPr>
          <p:cNvSpPr txBox="1"/>
          <p:nvPr/>
        </p:nvSpPr>
        <p:spPr>
          <a:xfrm>
            <a:off x="1605700" y="1728709"/>
            <a:ext cx="945772"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アクティビティ</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（活動）</a:t>
            </a:r>
          </a:p>
        </p:txBody>
      </p:sp>
      <p:sp>
        <p:nvSpPr>
          <p:cNvPr id="146" name="テキスト ボックス 145">
            <a:extLst>
              <a:ext uri="{FF2B5EF4-FFF2-40B4-BE49-F238E27FC236}">
                <a16:creationId xmlns:a16="http://schemas.microsoft.com/office/drawing/2014/main" id="{FC39A23F-9E34-470A-A8C8-A4D58ECE2AC9}"/>
              </a:ext>
            </a:extLst>
          </p:cNvPr>
          <p:cNvSpPr txBox="1"/>
          <p:nvPr/>
        </p:nvSpPr>
        <p:spPr>
          <a:xfrm>
            <a:off x="3102803" y="1728709"/>
            <a:ext cx="796693"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アウトプット</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（結果）</a:t>
            </a:r>
          </a:p>
        </p:txBody>
      </p:sp>
      <p:sp>
        <p:nvSpPr>
          <p:cNvPr id="147" name="テキスト ボックス 146">
            <a:extLst>
              <a:ext uri="{FF2B5EF4-FFF2-40B4-BE49-F238E27FC236}">
                <a16:creationId xmlns:a16="http://schemas.microsoft.com/office/drawing/2014/main" id="{29E2FB19-F825-463A-9D25-1E313300A080}"/>
              </a:ext>
            </a:extLst>
          </p:cNvPr>
          <p:cNvSpPr txBox="1"/>
          <p:nvPr/>
        </p:nvSpPr>
        <p:spPr>
          <a:xfrm>
            <a:off x="4624747" y="1728709"/>
            <a:ext cx="1051570"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直接アウトカム</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（直接成果）</a:t>
            </a:r>
          </a:p>
        </p:txBody>
      </p:sp>
      <p:sp>
        <p:nvSpPr>
          <p:cNvPr id="148" name="テキスト ボックス 147">
            <a:extLst>
              <a:ext uri="{FF2B5EF4-FFF2-40B4-BE49-F238E27FC236}">
                <a16:creationId xmlns:a16="http://schemas.microsoft.com/office/drawing/2014/main" id="{7DA3E5E6-1322-4693-B6F6-90E0BB9027C8}"/>
              </a:ext>
            </a:extLst>
          </p:cNvPr>
          <p:cNvSpPr txBox="1"/>
          <p:nvPr/>
        </p:nvSpPr>
        <p:spPr>
          <a:xfrm>
            <a:off x="6243581" y="1728709"/>
            <a:ext cx="1051570"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中間アウトカム</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（中間成果）</a:t>
            </a:r>
          </a:p>
        </p:txBody>
      </p:sp>
      <p:sp>
        <p:nvSpPr>
          <p:cNvPr id="149" name="テキスト ボックス 148">
            <a:extLst>
              <a:ext uri="{FF2B5EF4-FFF2-40B4-BE49-F238E27FC236}">
                <a16:creationId xmlns:a16="http://schemas.microsoft.com/office/drawing/2014/main" id="{3FDF0B8D-4A4A-4A1F-92A3-84ADC2CA8874}"/>
              </a:ext>
            </a:extLst>
          </p:cNvPr>
          <p:cNvSpPr txBox="1"/>
          <p:nvPr/>
        </p:nvSpPr>
        <p:spPr>
          <a:xfrm>
            <a:off x="7754485" y="1728709"/>
            <a:ext cx="1051570" cy="492443"/>
          </a:xfrm>
          <a:prstGeom prst="rect">
            <a:avLst/>
          </a:prstGeom>
          <a:noFill/>
        </p:spPr>
        <p:txBody>
          <a:bodyPr wrap="none" lIns="0" rIns="0" rtlCol="0">
            <a:spAutoFit/>
          </a:bodyPr>
          <a:lstStyle/>
          <a:p>
            <a:pPr algn="ctr"/>
            <a:r>
              <a:rPr kumimoji="1" lang="ja-JP" altLang="en-US" sz="1300" b="1" u="sng" dirty="0">
                <a:latin typeface="ＭＳ Ｐゴシック" panose="020B0600070205080204" pitchFamily="50" charset="-128"/>
                <a:ea typeface="ＭＳ Ｐゴシック" panose="020B0600070205080204" pitchFamily="50" charset="-128"/>
              </a:rPr>
              <a:t>最終アウトカム</a:t>
            </a:r>
            <a:endParaRPr kumimoji="1" lang="en-US" altLang="ja-JP" sz="1300" b="1" u="sng" dirty="0">
              <a:latin typeface="ＭＳ Ｐゴシック" panose="020B0600070205080204" pitchFamily="50" charset="-128"/>
              <a:ea typeface="ＭＳ Ｐゴシック" panose="020B0600070205080204" pitchFamily="50" charset="-128"/>
            </a:endParaRPr>
          </a:p>
          <a:p>
            <a:pPr algn="ctr"/>
            <a:r>
              <a:rPr kumimoji="1" lang="ja-JP" altLang="en-US" sz="1300" b="1" u="sng" dirty="0">
                <a:latin typeface="ＭＳ Ｐゴシック" panose="020B0600070205080204" pitchFamily="50" charset="-128"/>
                <a:ea typeface="ＭＳ Ｐゴシック" panose="020B0600070205080204" pitchFamily="50" charset="-128"/>
              </a:rPr>
              <a:t>（最終成果）</a:t>
            </a:r>
          </a:p>
        </p:txBody>
      </p:sp>
      <p:sp>
        <p:nvSpPr>
          <p:cNvPr id="150" name="正方形/長方形 149">
            <a:extLst>
              <a:ext uri="{FF2B5EF4-FFF2-40B4-BE49-F238E27FC236}">
                <a16:creationId xmlns:a16="http://schemas.microsoft.com/office/drawing/2014/main" id="{AB7ED665-F48D-4DB5-9289-856125EB5E2A}"/>
              </a:ext>
            </a:extLst>
          </p:cNvPr>
          <p:cNvSpPr/>
          <p:nvPr/>
        </p:nvSpPr>
        <p:spPr>
          <a:xfrm>
            <a:off x="734037" y="1022157"/>
            <a:ext cx="7764011" cy="646331"/>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ロジックモデルは各要素を四角の図で示し、それの関係性を矢印で、左から右に流れるような形で示します。</a:t>
            </a:r>
          </a:p>
        </p:txBody>
      </p:sp>
      <p:sp>
        <p:nvSpPr>
          <p:cNvPr id="54" name="矢印: 五方向 53">
            <a:extLst>
              <a:ext uri="{FF2B5EF4-FFF2-40B4-BE49-F238E27FC236}">
                <a16:creationId xmlns:a16="http://schemas.microsoft.com/office/drawing/2014/main" id="{66EA5893-6901-46F0-AF92-A76CB9C05CEB}"/>
              </a:ext>
            </a:extLst>
          </p:cNvPr>
          <p:cNvSpPr/>
          <p:nvPr/>
        </p:nvSpPr>
        <p:spPr>
          <a:xfrm>
            <a:off x="4860444" y="92415"/>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55" name="矢印: 五方向 54">
            <a:extLst>
              <a:ext uri="{FF2B5EF4-FFF2-40B4-BE49-F238E27FC236}">
                <a16:creationId xmlns:a16="http://schemas.microsoft.com/office/drawing/2014/main" id="{3A293C8A-120C-48E5-8D0D-0C6C56339A0A}"/>
              </a:ext>
            </a:extLst>
          </p:cNvPr>
          <p:cNvSpPr/>
          <p:nvPr/>
        </p:nvSpPr>
        <p:spPr>
          <a:xfrm>
            <a:off x="5698183" y="101030"/>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81" name="矢印: 五方向 80">
            <a:extLst>
              <a:ext uri="{FF2B5EF4-FFF2-40B4-BE49-F238E27FC236}">
                <a16:creationId xmlns:a16="http://schemas.microsoft.com/office/drawing/2014/main" id="{C9E8F4F5-3740-45FB-9228-157FD2D52C49}"/>
              </a:ext>
            </a:extLst>
          </p:cNvPr>
          <p:cNvSpPr/>
          <p:nvPr/>
        </p:nvSpPr>
        <p:spPr>
          <a:xfrm>
            <a:off x="6530757" y="10763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82" name="矢印: 五方向 81">
            <a:extLst>
              <a:ext uri="{FF2B5EF4-FFF2-40B4-BE49-F238E27FC236}">
                <a16:creationId xmlns:a16="http://schemas.microsoft.com/office/drawing/2014/main" id="{A722AB7F-E6AB-4784-BBA7-5B27BCBEA65E}"/>
              </a:ext>
            </a:extLst>
          </p:cNvPr>
          <p:cNvSpPr/>
          <p:nvPr/>
        </p:nvSpPr>
        <p:spPr>
          <a:xfrm>
            <a:off x="7381366" y="10763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88" name="矢印: 五方向 87">
            <a:extLst>
              <a:ext uri="{FF2B5EF4-FFF2-40B4-BE49-F238E27FC236}">
                <a16:creationId xmlns:a16="http://schemas.microsoft.com/office/drawing/2014/main" id="{3A1173AF-4B88-4C1A-A831-D9D4AF3176A8}"/>
              </a:ext>
            </a:extLst>
          </p:cNvPr>
          <p:cNvSpPr/>
          <p:nvPr/>
        </p:nvSpPr>
        <p:spPr>
          <a:xfrm>
            <a:off x="8231975" y="114232"/>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4" name="スライド番号プレースホルダー 3">
            <a:extLst>
              <a:ext uri="{FF2B5EF4-FFF2-40B4-BE49-F238E27FC236}">
                <a16:creationId xmlns:a16="http://schemas.microsoft.com/office/drawing/2014/main" id="{43AFA99A-C29C-6A3B-E3E1-46C21D5BF37E}"/>
              </a:ext>
            </a:extLst>
          </p:cNvPr>
          <p:cNvSpPr>
            <a:spLocks noGrp="1"/>
          </p:cNvSpPr>
          <p:nvPr>
            <p:ph type="sldNum" sz="quarter" idx="12"/>
          </p:nvPr>
        </p:nvSpPr>
        <p:spPr>
          <a:xfrm>
            <a:off x="7874750" y="6334045"/>
            <a:ext cx="984019" cy="365125"/>
          </a:xfrm>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12</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71602856"/>
      </p:ext>
    </p:extLst>
  </p:cSld>
  <p:clrMapOvr>
    <a:masterClrMapping/>
  </p:clrMapOvr>
  <mc:AlternateContent xmlns:mc="http://schemas.openxmlformats.org/markup-compatibility/2006" xmlns:p14="http://schemas.microsoft.com/office/powerpoint/2010/main">
    <mc:Choice Requires="p14">
      <p:transition spd="slow" p14:dur="2000" advTm="123051"/>
    </mc:Choice>
    <mc:Fallback xmlns="">
      <p:transition spd="slow" advTm="12305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E7BE3DF9-5AB1-4305-B775-6336053A7FFE}"/>
              </a:ext>
            </a:extLst>
          </p:cNvPr>
          <p:cNvPicPr>
            <a:picLocks noChangeAspect="1"/>
          </p:cNvPicPr>
          <p:nvPr/>
        </p:nvPicPr>
        <p:blipFill>
          <a:blip r:embed="rId2"/>
          <a:stretch>
            <a:fillRect/>
          </a:stretch>
        </p:blipFill>
        <p:spPr>
          <a:xfrm>
            <a:off x="783398" y="1844824"/>
            <a:ext cx="7577204" cy="3744000"/>
          </a:xfrm>
          <a:prstGeom prst="rect">
            <a:avLst/>
          </a:prstGeom>
        </p:spPr>
      </p:pic>
      <p:sp>
        <p:nvSpPr>
          <p:cNvPr id="2" name="タイトル 1"/>
          <p:cNvSpPr>
            <a:spLocks noGrp="1"/>
          </p:cNvSpPr>
          <p:nvPr>
            <p:ph type="title"/>
          </p:nvPr>
        </p:nvSpPr>
        <p:spPr>
          <a:xfrm>
            <a:off x="822960" y="152636"/>
            <a:ext cx="7543800" cy="702302"/>
          </a:xfrm>
        </p:spPr>
        <p:txBody>
          <a:bodyPr>
            <a:normAutofit fontScale="90000"/>
          </a:bodyPr>
          <a:lstStyle/>
          <a:p>
            <a:pPr>
              <a:lnSpc>
                <a:spcPct val="100000"/>
              </a:lnSpc>
            </a:pPr>
            <a:r>
              <a:rPr lang="en-US" altLang="ja-JP" dirty="0">
                <a:latin typeface="ＭＳ Ｐゴシック" panose="020B0600070205080204" pitchFamily="50" charset="-128"/>
                <a:ea typeface="ＭＳ Ｐゴシック" panose="020B0600070205080204" pitchFamily="50" charset="-128"/>
              </a:rPr>
              <a:t>2. </a:t>
            </a:r>
            <a:r>
              <a:rPr lang="ja-JP" altLang="en-US" dirty="0">
                <a:latin typeface="ＭＳ Ｐゴシック" panose="020B0600070205080204" pitchFamily="50" charset="-128"/>
                <a:ea typeface="ＭＳ Ｐゴシック" panose="020B0600070205080204" pitchFamily="50" charset="-128"/>
              </a:rPr>
              <a:t>成果評価のステップ</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ステップ</a:t>
            </a:r>
            <a:r>
              <a:rPr lang="en-US" altLang="ja-JP" dirty="0">
                <a:latin typeface="ＭＳ Ｐゴシック" panose="020B0600070205080204" pitchFamily="50" charset="-128"/>
                <a:ea typeface="ＭＳ Ｐゴシック" panose="020B0600070205080204" pitchFamily="50" charset="-128"/>
              </a:rPr>
              <a:t>3】 </a:t>
            </a:r>
            <a:r>
              <a:rPr lang="ja-JP" altLang="en-US" dirty="0">
                <a:latin typeface="ＭＳ Ｐゴシック" panose="020B0600070205080204" pitchFamily="50" charset="-128"/>
                <a:ea typeface="ＭＳ Ｐゴシック" panose="020B0600070205080204" pitchFamily="50" charset="-128"/>
              </a:rPr>
              <a:t>成果指標・目標値等の設定</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6" name="正方形/長方形 35"/>
          <p:cNvSpPr/>
          <p:nvPr/>
        </p:nvSpPr>
        <p:spPr>
          <a:xfrm>
            <a:off x="467544" y="1016732"/>
            <a:ext cx="8352000" cy="923330"/>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成果指標はロジックモデル上の各要素に設定することができます。</a:t>
            </a:r>
            <a:endParaRPr lang="en-US" altLang="ja-JP" dirty="0">
              <a:latin typeface="ＭＳ Ｐゴシック" panose="020B0600070205080204" pitchFamily="50" charset="-128"/>
              <a:ea typeface="ＭＳ Ｐゴシック" panose="020B0600070205080204" pitchFamily="50" charset="-128"/>
            </a:endParaRPr>
          </a:p>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助成率決定にあたっての評価対象となるのはアウトプット及び直接アウトカムです。</a:t>
            </a:r>
            <a:endParaRPr lang="en-US" altLang="ja-JP" dirty="0">
              <a:latin typeface="ＭＳ Ｐゴシック" panose="020B0600070205080204" pitchFamily="50" charset="-128"/>
              <a:ea typeface="ＭＳ Ｐゴシック" panose="020B0600070205080204" pitchFamily="50" charset="-128"/>
            </a:endParaRPr>
          </a:p>
        </p:txBody>
      </p:sp>
      <p:sp>
        <p:nvSpPr>
          <p:cNvPr id="4" name="正方形/長方形 3"/>
          <p:cNvSpPr/>
          <p:nvPr/>
        </p:nvSpPr>
        <p:spPr>
          <a:xfrm>
            <a:off x="3300067" y="5769304"/>
            <a:ext cx="720000" cy="39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37" name="テキスト ボックス 36"/>
          <p:cNvSpPr txBox="1"/>
          <p:nvPr/>
        </p:nvSpPr>
        <p:spPr>
          <a:xfrm>
            <a:off x="4076865" y="5782638"/>
            <a:ext cx="4275555" cy="369332"/>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評価対象とするアウトプット・アウトカム</a:t>
            </a:r>
          </a:p>
        </p:txBody>
      </p:sp>
      <p:sp>
        <p:nvSpPr>
          <p:cNvPr id="12" name="正方形/長方形 11">
            <a:extLst>
              <a:ext uri="{FF2B5EF4-FFF2-40B4-BE49-F238E27FC236}">
                <a16:creationId xmlns:a16="http://schemas.microsoft.com/office/drawing/2014/main" id="{8ECBC6E1-0307-4A23-AEF2-81E65EB5CD91}"/>
              </a:ext>
            </a:extLst>
          </p:cNvPr>
          <p:cNvSpPr/>
          <p:nvPr/>
        </p:nvSpPr>
        <p:spPr>
          <a:xfrm>
            <a:off x="3238677" y="3303916"/>
            <a:ext cx="842781" cy="6395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3" name="正方形/長方形 12">
            <a:extLst>
              <a:ext uri="{FF2B5EF4-FFF2-40B4-BE49-F238E27FC236}">
                <a16:creationId xmlns:a16="http://schemas.microsoft.com/office/drawing/2014/main" id="{B70B4B40-98E3-46DA-BF41-AA6AF62FC9FF}"/>
              </a:ext>
            </a:extLst>
          </p:cNvPr>
          <p:cNvSpPr/>
          <p:nvPr/>
        </p:nvSpPr>
        <p:spPr>
          <a:xfrm>
            <a:off x="4560823" y="2411507"/>
            <a:ext cx="988332" cy="63956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ゴシック" panose="020B0600070205080204" pitchFamily="50" charset="-128"/>
              <a:ea typeface="ＭＳ Ｐゴシック" panose="020B0600070205080204" pitchFamily="50" charset="-128"/>
            </a:endParaRPr>
          </a:p>
        </p:txBody>
      </p:sp>
      <p:sp>
        <p:nvSpPr>
          <p:cNvPr id="11" name="矢印: 五方向 10">
            <a:extLst>
              <a:ext uri="{FF2B5EF4-FFF2-40B4-BE49-F238E27FC236}">
                <a16:creationId xmlns:a16="http://schemas.microsoft.com/office/drawing/2014/main" id="{E650343F-CAFE-4813-B86B-158710D058D3}"/>
              </a:ext>
            </a:extLst>
          </p:cNvPr>
          <p:cNvSpPr/>
          <p:nvPr/>
        </p:nvSpPr>
        <p:spPr>
          <a:xfrm>
            <a:off x="4896036" y="87363"/>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4" name="矢印: 五方向 13">
            <a:extLst>
              <a:ext uri="{FF2B5EF4-FFF2-40B4-BE49-F238E27FC236}">
                <a16:creationId xmlns:a16="http://schemas.microsoft.com/office/drawing/2014/main" id="{7FE8C05A-CDF9-4CE5-8079-A1DCC91F7FA4}"/>
              </a:ext>
            </a:extLst>
          </p:cNvPr>
          <p:cNvSpPr/>
          <p:nvPr/>
        </p:nvSpPr>
        <p:spPr>
          <a:xfrm>
            <a:off x="5708088" y="87363"/>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5" name="矢印: 五方向 14">
            <a:extLst>
              <a:ext uri="{FF2B5EF4-FFF2-40B4-BE49-F238E27FC236}">
                <a16:creationId xmlns:a16="http://schemas.microsoft.com/office/drawing/2014/main" id="{E5DD3C39-B8A1-4589-AB4D-22524901E819}"/>
              </a:ext>
            </a:extLst>
          </p:cNvPr>
          <p:cNvSpPr/>
          <p:nvPr/>
        </p:nvSpPr>
        <p:spPr>
          <a:xfrm>
            <a:off x="6545827" y="87363"/>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6" name="矢印: 五方向 15">
            <a:extLst>
              <a:ext uri="{FF2B5EF4-FFF2-40B4-BE49-F238E27FC236}">
                <a16:creationId xmlns:a16="http://schemas.microsoft.com/office/drawing/2014/main" id="{0D8F8F1B-47D8-4572-B007-F3E881F1E759}"/>
              </a:ext>
            </a:extLst>
          </p:cNvPr>
          <p:cNvSpPr/>
          <p:nvPr/>
        </p:nvSpPr>
        <p:spPr>
          <a:xfrm>
            <a:off x="7383566" y="79422"/>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7" name="矢印: 五方向 16">
            <a:extLst>
              <a:ext uri="{FF2B5EF4-FFF2-40B4-BE49-F238E27FC236}">
                <a16:creationId xmlns:a16="http://schemas.microsoft.com/office/drawing/2014/main" id="{A9F23C6F-3FD8-42A4-900F-6488E0AF2E3F}"/>
              </a:ext>
            </a:extLst>
          </p:cNvPr>
          <p:cNvSpPr/>
          <p:nvPr/>
        </p:nvSpPr>
        <p:spPr>
          <a:xfrm>
            <a:off x="8221305" y="79422"/>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3" name="スライド番号プレースホルダー 3">
            <a:extLst>
              <a:ext uri="{FF2B5EF4-FFF2-40B4-BE49-F238E27FC236}">
                <a16:creationId xmlns:a16="http://schemas.microsoft.com/office/drawing/2014/main" id="{4E5C0EA7-E166-4500-412D-A714CDF08EE7}"/>
              </a:ext>
            </a:extLst>
          </p:cNvPr>
          <p:cNvSpPr>
            <a:spLocks noGrp="1"/>
          </p:cNvSpPr>
          <p:nvPr>
            <p:ph type="sldNum" sz="quarter" idx="12"/>
          </p:nvPr>
        </p:nvSpPr>
        <p:spPr>
          <a:xfrm>
            <a:off x="7874750" y="6334045"/>
            <a:ext cx="984019" cy="365125"/>
          </a:xfrm>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13</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582771306"/>
      </p:ext>
    </p:extLst>
  </p:cSld>
  <p:clrMapOvr>
    <a:masterClrMapping/>
  </p:clrMapOvr>
  <mc:AlternateContent xmlns:mc="http://schemas.openxmlformats.org/markup-compatibility/2006" xmlns:p14="http://schemas.microsoft.com/office/powerpoint/2010/main">
    <mc:Choice Requires="p14">
      <p:transition spd="slow" p14:dur="2000" advTm="36279"/>
    </mc:Choice>
    <mc:Fallback xmlns="">
      <p:transition spd="slow" advTm="36279"/>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0100" y="158830"/>
            <a:ext cx="7543800" cy="702302"/>
          </a:xfrm>
        </p:spPr>
        <p:txBody>
          <a:bodyPr>
            <a:normAutofit fontScale="90000"/>
          </a:bodyPr>
          <a:lstStyle/>
          <a:p>
            <a:pPr>
              <a:lnSpc>
                <a:spcPct val="100000"/>
              </a:lnSpc>
            </a:pPr>
            <a:r>
              <a:rPr lang="en-US" altLang="ja-JP" dirty="0">
                <a:latin typeface="ＭＳ Ｐゴシック" panose="020B0600070205080204" pitchFamily="50" charset="-128"/>
                <a:ea typeface="ＭＳ Ｐゴシック" panose="020B0600070205080204" pitchFamily="50" charset="-128"/>
              </a:rPr>
              <a:t>2. </a:t>
            </a:r>
            <a:r>
              <a:rPr lang="ja-JP" altLang="en-US" dirty="0">
                <a:latin typeface="ＭＳ Ｐゴシック" panose="020B0600070205080204" pitchFamily="50" charset="-128"/>
                <a:ea typeface="ＭＳ Ｐゴシック" panose="020B0600070205080204" pitchFamily="50" charset="-128"/>
              </a:rPr>
              <a:t>成果評価のステップ</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ステップ</a:t>
            </a:r>
            <a:r>
              <a:rPr lang="en-US" altLang="ja-JP" dirty="0">
                <a:latin typeface="ＭＳ Ｐゴシック" panose="020B0600070205080204" pitchFamily="50" charset="-128"/>
                <a:ea typeface="ＭＳ Ｐゴシック" panose="020B0600070205080204" pitchFamily="50" charset="-128"/>
              </a:rPr>
              <a:t>3】 </a:t>
            </a:r>
            <a:r>
              <a:rPr lang="ja-JP" altLang="en-US" dirty="0">
                <a:latin typeface="ＭＳ Ｐゴシック" panose="020B0600070205080204" pitchFamily="50" charset="-128"/>
                <a:ea typeface="ＭＳ Ｐゴシック" panose="020B0600070205080204" pitchFamily="50" charset="-128"/>
              </a:rPr>
              <a:t>成果指標・目標値等の設定</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1625077" y="2159568"/>
            <a:ext cx="5893846" cy="369332"/>
          </a:xfrm>
          <a:prstGeom prst="rect">
            <a:avLst/>
          </a:prstGeom>
        </p:spPr>
        <p:txBody>
          <a:bodyPr wrap="square">
            <a:spAutoFit/>
          </a:bodyPr>
          <a:lstStyle/>
          <a:p>
            <a:pPr algn="ctr"/>
            <a:r>
              <a:rPr lang="ja-JP" altLang="en-US" u="sng" dirty="0">
                <a:latin typeface="ＭＳ Ｐゴシック" panose="020B0600070205080204" pitchFamily="50" charset="-128"/>
                <a:ea typeface="ＭＳ Ｐゴシック" panose="020B0600070205080204" pitchFamily="50" charset="-128"/>
              </a:rPr>
              <a:t>様式</a:t>
            </a:r>
            <a:r>
              <a:rPr lang="en-US" altLang="ja-JP" u="sng" dirty="0">
                <a:latin typeface="ＭＳ Ｐゴシック" panose="020B0600070205080204" pitchFamily="50" charset="-128"/>
                <a:ea typeface="ＭＳ Ｐゴシック" panose="020B0600070205080204" pitchFamily="50" charset="-128"/>
              </a:rPr>
              <a:t>1</a:t>
            </a:r>
            <a:r>
              <a:rPr lang="ja-JP" altLang="en-US" u="sng" dirty="0">
                <a:latin typeface="ＭＳ Ｐゴシック" panose="020B0600070205080204" pitchFamily="50" charset="-128"/>
                <a:ea typeface="ＭＳ Ｐゴシック" panose="020B0600070205080204" pitchFamily="50" charset="-128"/>
              </a:rPr>
              <a:t>（</a:t>
            </a:r>
            <a:r>
              <a:rPr lang="en-US" altLang="ja-JP" u="sng" dirty="0">
                <a:latin typeface="ＭＳ Ｐゴシック" panose="020B0600070205080204" pitchFamily="50" charset="-128"/>
                <a:ea typeface="ＭＳ Ｐゴシック" panose="020B0600070205080204" pitchFamily="50" charset="-128"/>
              </a:rPr>
              <a:t>2</a:t>
            </a:r>
            <a:r>
              <a:rPr lang="ja-JP" altLang="en-US" u="sng" dirty="0">
                <a:latin typeface="ＭＳ Ｐゴシック" panose="020B0600070205080204" pitchFamily="50" charset="-128"/>
                <a:ea typeface="ＭＳ Ｐゴシック" panose="020B0600070205080204" pitchFamily="50" charset="-128"/>
              </a:rPr>
              <a:t>）別添</a:t>
            </a:r>
            <a:r>
              <a:rPr lang="en-US" altLang="ja-JP" u="sng" dirty="0">
                <a:latin typeface="ＭＳ Ｐゴシック" panose="020B0600070205080204" pitchFamily="50" charset="-128"/>
                <a:ea typeface="ＭＳ Ｐゴシック" panose="020B0600070205080204" pitchFamily="50" charset="-128"/>
              </a:rPr>
              <a:t>2</a:t>
            </a:r>
            <a:r>
              <a:rPr lang="ja-JP" altLang="en-US" u="sng" dirty="0">
                <a:latin typeface="ＭＳ Ｐゴシック" panose="020B0600070205080204" pitchFamily="50" charset="-128"/>
                <a:ea typeface="ＭＳ Ｐゴシック" panose="020B0600070205080204" pitchFamily="50" charset="-128"/>
              </a:rPr>
              <a:t>　⑦成果指標・目標値・測定方法</a:t>
            </a:r>
            <a:endParaRPr lang="en-US" altLang="ja-JP" u="sng" dirty="0">
              <a:latin typeface="ＭＳ Ｐゴシック" panose="020B0600070205080204" pitchFamily="50" charset="-128"/>
              <a:ea typeface="ＭＳ Ｐゴシック" panose="020B0600070205080204" pitchFamily="50" charset="-128"/>
            </a:endParaRPr>
          </a:p>
        </p:txBody>
      </p:sp>
      <p:sp>
        <p:nvSpPr>
          <p:cNvPr id="8" name="正方形/長方形 7"/>
          <p:cNvSpPr/>
          <p:nvPr/>
        </p:nvSpPr>
        <p:spPr>
          <a:xfrm>
            <a:off x="684857" y="1029506"/>
            <a:ext cx="7847583" cy="923330"/>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ロジックモデルに示したアウトプット及びアウトカムの達成状況を測る指標を設定し、定義／計算式、目標値、目標値設定の根拠、エビデンス、データ収集方法を記入してください。</a:t>
            </a:r>
            <a:endParaRPr lang="en-US" altLang="ja-JP" dirty="0">
              <a:latin typeface="ＭＳ Ｐゴシック" panose="020B0600070205080204" pitchFamily="50" charset="-128"/>
              <a:ea typeface="ＭＳ Ｐゴシック" panose="020B0600070205080204" pitchFamily="50" charset="-128"/>
            </a:endParaRPr>
          </a:p>
        </p:txBody>
      </p:sp>
      <p:graphicFrame>
        <p:nvGraphicFramePr>
          <p:cNvPr id="3" name="表 2">
            <a:extLst>
              <a:ext uri="{FF2B5EF4-FFF2-40B4-BE49-F238E27FC236}">
                <a16:creationId xmlns:a16="http://schemas.microsoft.com/office/drawing/2014/main" id="{23EEDBFF-A5AA-4CE7-BC89-5BBE32944033}"/>
              </a:ext>
            </a:extLst>
          </p:cNvPr>
          <p:cNvGraphicFramePr>
            <a:graphicFrameLocks noGrp="1"/>
          </p:cNvGraphicFramePr>
          <p:nvPr/>
        </p:nvGraphicFramePr>
        <p:xfrm>
          <a:off x="509814" y="2641139"/>
          <a:ext cx="8124373" cy="3128121"/>
        </p:xfrm>
        <a:graphic>
          <a:graphicData uri="http://schemas.openxmlformats.org/drawingml/2006/table">
            <a:tbl>
              <a:tblPr firstRow="1" firstCol="1" bandRow="1">
                <a:tableStyleId>{5C22544A-7EE6-4342-B048-85BDC9FD1C3A}</a:tableStyleId>
              </a:tblPr>
              <a:tblGrid>
                <a:gridCol w="648000">
                  <a:extLst>
                    <a:ext uri="{9D8B030D-6E8A-4147-A177-3AD203B41FA5}">
                      <a16:colId xmlns:a16="http://schemas.microsoft.com/office/drawing/2014/main" val="1209120656"/>
                    </a:ext>
                  </a:extLst>
                </a:gridCol>
                <a:gridCol w="864000">
                  <a:extLst>
                    <a:ext uri="{9D8B030D-6E8A-4147-A177-3AD203B41FA5}">
                      <a16:colId xmlns:a16="http://schemas.microsoft.com/office/drawing/2014/main" val="270326865"/>
                    </a:ext>
                  </a:extLst>
                </a:gridCol>
                <a:gridCol w="863029">
                  <a:extLst>
                    <a:ext uri="{9D8B030D-6E8A-4147-A177-3AD203B41FA5}">
                      <a16:colId xmlns:a16="http://schemas.microsoft.com/office/drawing/2014/main" val="954398348"/>
                    </a:ext>
                  </a:extLst>
                </a:gridCol>
                <a:gridCol w="1080000">
                  <a:extLst>
                    <a:ext uri="{9D8B030D-6E8A-4147-A177-3AD203B41FA5}">
                      <a16:colId xmlns:a16="http://schemas.microsoft.com/office/drawing/2014/main" val="3090298241"/>
                    </a:ext>
                  </a:extLst>
                </a:gridCol>
                <a:gridCol w="891205">
                  <a:extLst>
                    <a:ext uri="{9D8B030D-6E8A-4147-A177-3AD203B41FA5}">
                      <a16:colId xmlns:a16="http://schemas.microsoft.com/office/drawing/2014/main" val="1614295910"/>
                    </a:ext>
                  </a:extLst>
                </a:gridCol>
                <a:gridCol w="1654139">
                  <a:extLst>
                    <a:ext uri="{9D8B030D-6E8A-4147-A177-3AD203B41FA5}">
                      <a16:colId xmlns:a16="http://schemas.microsoft.com/office/drawing/2014/main" val="1864061425"/>
                    </a:ext>
                  </a:extLst>
                </a:gridCol>
                <a:gridCol w="1008000">
                  <a:extLst>
                    <a:ext uri="{9D8B030D-6E8A-4147-A177-3AD203B41FA5}">
                      <a16:colId xmlns:a16="http://schemas.microsoft.com/office/drawing/2014/main" val="3200386496"/>
                    </a:ext>
                  </a:extLst>
                </a:gridCol>
                <a:gridCol w="1116000">
                  <a:extLst>
                    <a:ext uri="{9D8B030D-6E8A-4147-A177-3AD203B41FA5}">
                      <a16:colId xmlns:a16="http://schemas.microsoft.com/office/drawing/2014/main" val="1674350927"/>
                    </a:ext>
                  </a:extLst>
                </a:gridCol>
              </a:tblGrid>
              <a:tr h="834166">
                <a:tc gridSpan="2">
                  <a:txBody>
                    <a:bodyPr/>
                    <a:lstStyle/>
                    <a:p>
                      <a:pPr algn="ctr"/>
                      <a:r>
                        <a:rPr lang="ja-JP" sz="1100" kern="100" dirty="0">
                          <a:solidFill>
                            <a:schemeClr val="tx1"/>
                          </a:solidFill>
                          <a:effectLst/>
                          <a:latin typeface="+mn-ea"/>
                          <a:ea typeface="+mn-ea"/>
                          <a:cs typeface="Times New Roman" panose="02020603050405020304" pitchFamily="18" charset="0"/>
                        </a:rPr>
                        <a:t>ロジックモデル内のアウトプットおよび直接アウトカム</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ctr"/>
                      <a:r>
                        <a:rPr lang="ja-JP" sz="1100" kern="100" dirty="0">
                          <a:solidFill>
                            <a:schemeClr val="tx1"/>
                          </a:solidFill>
                          <a:effectLst/>
                          <a:latin typeface="+mn-ea"/>
                          <a:ea typeface="+mn-ea"/>
                          <a:cs typeface="Times New Roman" panose="02020603050405020304" pitchFamily="18" charset="0"/>
                        </a:rPr>
                        <a:t>指標</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ja-JP" sz="1100" kern="100" dirty="0">
                          <a:solidFill>
                            <a:schemeClr val="tx1"/>
                          </a:solidFill>
                          <a:effectLst/>
                          <a:latin typeface="+mn-ea"/>
                          <a:ea typeface="+mn-ea"/>
                          <a:cs typeface="Times New Roman" panose="02020603050405020304" pitchFamily="18" charset="0"/>
                        </a:rPr>
                        <a:t>定義／計算式</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ja-JP" sz="1100" kern="100" dirty="0">
                          <a:solidFill>
                            <a:schemeClr val="tx1"/>
                          </a:solidFill>
                          <a:effectLst/>
                          <a:latin typeface="+mn-ea"/>
                          <a:ea typeface="+mn-ea"/>
                          <a:cs typeface="Times New Roman" panose="02020603050405020304" pitchFamily="18" charset="0"/>
                        </a:rPr>
                        <a:t>目標値</a:t>
                      </a:r>
                      <a:endParaRPr lang="ja-JP" sz="1050" kern="100" dirty="0">
                        <a:solidFill>
                          <a:schemeClr val="tx1"/>
                        </a:solidFill>
                        <a:effectLst/>
                        <a:latin typeface="+mn-ea"/>
                        <a:ea typeface="+mn-ea"/>
                        <a:cs typeface="Times New Roman" panose="02020603050405020304" pitchFamily="18" charset="0"/>
                      </a:endParaRPr>
                    </a:p>
                    <a:p>
                      <a:pPr algn="ctr"/>
                      <a:r>
                        <a:rPr lang="ja-JP" sz="1050" kern="100" dirty="0">
                          <a:solidFill>
                            <a:schemeClr val="tx1"/>
                          </a:solidFill>
                          <a:effectLst/>
                          <a:latin typeface="+mn-ea"/>
                          <a:ea typeface="+mn-ea"/>
                          <a:cs typeface="Times New Roman" panose="02020603050405020304" pitchFamily="18" charset="0"/>
                        </a:rPr>
                        <a:t>（評価対象期間終了時の達成目標値）</a:t>
                      </a:r>
                      <a:endParaRPr lang="ja-JP" sz="100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ja-JP" sz="1100" kern="100" dirty="0">
                          <a:solidFill>
                            <a:schemeClr val="tx1"/>
                          </a:solidFill>
                          <a:effectLst/>
                          <a:latin typeface="+mn-ea"/>
                          <a:ea typeface="+mn-ea"/>
                          <a:cs typeface="Times New Roman" panose="02020603050405020304" pitchFamily="18" charset="0"/>
                        </a:rPr>
                        <a:t>目標値設定の根拠</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ja-JP" sz="1100" kern="100" dirty="0">
                          <a:solidFill>
                            <a:schemeClr val="tx1"/>
                          </a:solidFill>
                          <a:effectLst/>
                          <a:latin typeface="+mn-ea"/>
                          <a:ea typeface="+mn-ea"/>
                          <a:cs typeface="Times New Roman" panose="02020603050405020304" pitchFamily="18" charset="0"/>
                        </a:rPr>
                        <a:t>エビデンス</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（目標達成を測る根拠資料）</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ja-JP" sz="1100" kern="100" dirty="0">
                          <a:solidFill>
                            <a:schemeClr val="tx1"/>
                          </a:solidFill>
                          <a:effectLst/>
                          <a:latin typeface="+mn-ea"/>
                          <a:ea typeface="+mn-ea"/>
                          <a:cs typeface="Times New Roman" panose="02020603050405020304" pitchFamily="18" charset="0"/>
                        </a:rPr>
                        <a:t>データ収集方法</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（具体的な収集データ、収集方法、時期）</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2645901"/>
                  </a:ext>
                </a:extLst>
              </a:tr>
              <a:tr h="1042707">
                <a:tc>
                  <a:txBody>
                    <a:bodyPr/>
                    <a:lstStyle/>
                    <a:p>
                      <a:pPr algn="ctr"/>
                      <a:r>
                        <a:rPr lang="en-US" sz="1100" kern="100" dirty="0">
                          <a:solidFill>
                            <a:schemeClr val="tx1"/>
                          </a:solidFill>
                          <a:effectLst/>
                          <a:latin typeface="+mn-ea"/>
                          <a:ea typeface="+mn-ea"/>
                          <a:cs typeface="Times New Roman" panose="02020603050405020304" pitchFamily="18" charset="0"/>
                        </a:rPr>
                        <a:t> </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指標１</a:t>
                      </a:r>
                      <a:endParaRPr lang="ja-JP" sz="1050" kern="100" dirty="0">
                        <a:solidFill>
                          <a:schemeClr val="tx1"/>
                        </a:solidFill>
                        <a:effectLst/>
                        <a:latin typeface="+mn-ea"/>
                        <a:ea typeface="+mn-ea"/>
                        <a:cs typeface="Times New Roman" panose="02020603050405020304" pitchFamily="18" charset="0"/>
                      </a:endParaRPr>
                    </a:p>
                    <a:p>
                      <a:pPr algn="ctr"/>
                      <a:r>
                        <a:rPr lang="en-US" sz="1100" kern="100" dirty="0">
                          <a:solidFill>
                            <a:schemeClr val="tx1"/>
                          </a:solidFill>
                          <a:effectLst/>
                          <a:latin typeface="+mn-ea"/>
                          <a:ea typeface="+mn-ea"/>
                          <a:cs typeface="Times New Roman" panose="02020603050405020304" pitchFamily="18" charset="0"/>
                        </a:rPr>
                        <a:t> </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アウト</a:t>
                      </a:r>
                      <a:br>
                        <a:rPr lang="en-US" altLang="ja-JP" sz="1100" kern="100" dirty="0">
                          <a:solidFill>
                            <a:schemeClr val="tx1"/>
                          </a:solidFill>
                          <a:effectLst/>
                          <a:latin typeface="+mn-ea"/>
                          <a:ea typeface="+mn-ea"/>
                          <a:cs typeface="Times New Roman" panose="02020603050405020304" pitchFamily="18" charset="0"/>
                        </a:rPr>
                      </a:br>
                      <a:r>
                        <a:rPr lang="ja-JP" sz="1100" kern="100" dirty="0">
                          <a:solidFill>
                            <a:schemeClr val="tx1"/>
                          </a:solidFill>
                          <a:effectLst/>
                          <a:latin typeface="+mn-ea"/>
                          <a:ea typeface="+mn-ea"/>
                          <a:cs typeface="Times New Roman" panose="02020603050405020304" pitchFamily="18" charset="0"/>
                        </a:rPr>
                        <a:t>プット</a:t>
                      </a:r>
                      <a:endParaRPr lang="ja-JP" sz="1050" kern="100" dirty="0">
                        <a:solidFill>
                          <a:schemeClr val="tx1"/>
                        </a:solidFill>
                        <a:effectLst/>
                        <a:latin typeface="+mn-ea"/>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a:r>
                        <a:rPr lang="ja-JP" sz="1100" b="1" kern="100" dirty="0">
                          <a:solidFill>
                            <a:schemeClr val="tx1"/>
                          </a:solidFill>
                          <a:effectLst/>
                          <a:latin typeface="+mn-ea"/>
                          <a:ea typeface="+mn-ea"/>
                          <a:cs typeface="Times New Roman" panose="02020603050405020304" pitchFamily="18" charset="0"/>
                        </a:rPr>
                        <a:t>運動遊び</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教室の</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登録者数</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sz="1100" b="1" kern="100" dirty="0">
                          <a:solidFill>
                            <a:schemeClr val="tx1"/>
                          </a:solidFill>
                          <a:effectLst/>
                          <a:latin typeface="+mn-ea"/>
                          <a:ea typeface="+mn-ea"/>
                          <a:cs typeface="Times New Roman" panose="02020603050405020304" pitchFamily="18" charset="0"/>
                        </a:rPr>
                        <a:t>教室</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登録者数</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ja-JP" sz="1100" b="1" kern="100" dirty="0">
                          <a:solidFill>
                            <a:schemeClr val="tx1"/>
                          </a:solidFill>
                          <a:effectLst/>
                          <a:latin typeface="+mn-ea"/>
                          <a:ea typeface="+mn-ea"/>
                          <a:cs typeface="Times New Roman" panose="02020603050405020304" pitchFamily="18" charset="0"/>
                        </a:rPr>
                        <a:t>運動遊び教室に登録した子供の数</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ja-JP" sz="1100" b="1" kern="100" dirty="0">
                          <a:solidFill>
                            <a:schemeClr val="tx1"/>
                          </a:solidFill>
                          <a:effectLst/>
                          <a:latin typeface="+mn-ea"/>
                          <a:ea typeface="+mn-ea"/>
                          <a:cs typeface="Times New Roman" panose="02020603050405020304" pitchFamily="18" charset="0"/>
                        </a:rPr>
                        <a:t>８４人</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ja-JP" sz="1100" b="1" kern="100">
                          <a:solidFill>
                            <a:schemeClr val="tx1"/>
                          </a:solidFill>
                          <a:effectLst/>
                          <a:latin typeface="+mn-ea"/>
                          <a:ea typeface="+mn-ea"/>
                          <a:cs typeface="Times New Roman" panose="02020603050405020304" pitchFamily="18" charset="0"/>
                        </a:rPr>
                        <a:t>既存の学習・文化プログラムの実績を参考に設定。</a:t>
                      </a:r>
                      <a:endParaRPr lang="ja-JP" sz="1050" kern="100">
                        <a:solidFill>
                          <a:schemeClr val="tx1"/>
                        </a:solidFill>
                        <a:effectLst/>
                        <a:latin typeface="+mn-ea"/>
                        <a:ea typeface="+mn-ea"/>
                        <a:cs typeface="Times New Roman" panose="02020603050405020304" pitchFamily="18" charset="0"/>
                      </a:endParaRPr>
                    </a:p>
                    <a:p>
                      <a:pPr algn="l"/>
                      <a:r>
                        <a:rPr lang="ja-JP" sz="1100" b="1" kern="100">
                          <a:solidFill>
                            <a:schemeClr val="tx1"/>
                          </a:solidFill>
                          <a:effectLst/>
                          <a:latin typeface="+mn-ea"/>
                          <a:ea typeface="+mn-ea"/>
                          <a:cs typeface="Times New Roman" panose="02020603050405020304" pitchFamily="18" charset="0"/>
                        </a:rPr>
                        <a:t>実積の７割程度。</a:t>
                      </a:r>
                      <a:endParaRPr lang="ja-JP" sz="1050" kern="100">
                        <a:solidFill>
                          <a:schemeClr val="tx1"/>
                        </a:solidFill>
                        <a:effectLst/>
                        <a:latin typeface="+mn-ea"/>
                        <a:ea typeface="+mn-ea"/>
                        <a:cs typeface="Times New Roman" panose="02020603050405020304" pitchFamily="18" charset="0"/>
                      </a:endParaRPr>
                    </a:p>
                    <a:p>
                      <a:pPr algn="l"/>
                      <a:r>
                        <a:rPr lang="ja-JP" sz="1000" b="1" kern="100">
                          <a:solidFill>
                            <a:schemeClr val="tx1"/>
                          </a:solidFill>
                          <a:effectLst/>
                          <a:latin typeface="+mn-ea"/>
                          <a:ea typeface="+mn-ea"/>
                          <a:cs typeface="Times New Roman" panose="02020603050405020304" pitchFamily="18" charset="0"/>
                        </a:rPr>
                        <a:t>◆学習・文化プログラム</a:t>
                      </a:r>
                      <a:endParaRPr lang="ja-JP" sz="1050" kern="100">
                        <a:solidFill>
                          <a:schemeClr val="tx1"/>
                        </a:solidFill>
                        <a:effectLst/>
                        <a:latin typeface="+mn-ea"/>
                        <a:ea typeface="+mn-ea"/>
                        <a:cs typeface="Times New Roman" panose="02020603050405020304" pitchFamily="18" charset="0"/>
                      </a:endParaRPr>
                    </a:p>
                    <a:p>
                      <a:pPr indent="127635" algn="l"/>
                      <a:r>
                        <a:rPr lang="ja-JP" sz="1000" b="1" kern="100">
                          <a:solidFill>
                            <a:schemeClr val="tx1"/>
                          </a:solidFill>
                          <a:effectLst/>
                          <a:latin typeface="+mn-ea"/>
                          <a:ea typeface="+mn-ea"/>
                          <a:cs typeface="Times New Roman" panose="02020603050405020304" pitchFamily="18" charset="0"/>
                        </a:rPr>
                        <a:t>実績：１２０人</a:t>
                      </a:r>
                      <a:endParaRPr lang="ja-JP" sz="1050" kern="10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ja-JP" sz="1100" b="1" kern="100" dirty="0">
                          <a:solidFill>
                            <a:schemeClr val="tx1"/>
                          </a:solidFill>
                          <a:effectLst/>
                          <a:latin typeface="+mn-ea"/>
                          <a:ea typeface="+mn-ea"/>
                          <a:cs typeface="Times New Roman" panose="02020603050405020304" pitchFamily="18" charset="0"/>
                        </a:rPr>
                        <a:t>登録者名簿</a:t>
                      </a:r>
                      <a:endParaRPr lang="ja-JP" sz="1050" kern="100" dirty="0">
                        <a:solidFill>
                          <a:schemeClr val="tx1"/>
                        </a:solidFill>
                        <a:effectLst/>
                        <a:latin typeface="+mn-ea"/>
                        <a:ea typeface="+mn-ea"/>
                        <a:cs typeface="Times New Roman" panose="02020603050405020304" pitchFamily="18" charset="0"/>
                      </a:endParaRPr>
                    </a:p>
                    <a:p>
                      <a:pPr algn="l"/>
                      <a:r>
                        <a:rPr lang="en-US" sz="1100" b="1" kern="100" dirty="0">
                          <a:solidFill>
                            <a:schemeClr val="tx1"/>
                          </a:solidFill>
                          <a:effectLst/>
                          <a:latin typeface="+mn-ea"/>
                          <a:ea typeface="+mn-ea"/>
                          <a:cs typeface="Times New Roman" panose="02020603050405020304" pitchFamily="18" charset="0"/>
                        </a:rPr>
                        <a:t>(</a:t>
                      </a:r>
                      <a:r>
                        <a:rPr lang="ja-JP" sz="1100" b="1" kern="100" dirty="0">
                          <a:solidFill>
                            <a:schemeClr val="tx1"/>
                          </a:solidFill>
                          <a:effectLst/>
                          <a:latin typeface="+mn-ea"/>
                          <a:ea typeface="+mn-ea"/>
                          <a:cs typeface="Times New Roman" panose="02020603050405020304" pitchFamily="18" charset="0"/>
                        </a:rPr>
                        <a:t>申込書提出者のみ記載</a:t>
                      </a:r>
                      <a:r>
                        <a:rPr lang="en-US" sz="1100" b="1" kern="100" dirty="0">
                          <a:solidFill>
                            <a:schemeClr val="tx1"/>
                          </a:solidFill>
                          <a:effectLst/>
                          <a:latin typeface="+mn-ea"/>
                          <a:ea typeface="+mn-ea"/>
                          <a:cs typeface="Times New Roman" panose="02020603050405020304" pitchFamily="18" charset="0"/>
                        </a:rPr>
                        <a:t>)</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600"/>
                        </a:spcBef>
                      </a:pPr>
                      <a:r>
                        <a:rPr lang="ja-JP" sz="1100" b="1" kern="100" dirty="0">
                          <a:solidFill>
                            <a:schemeClr val="tx1"/>
                          </a:solidFill>
                          <a:effectLst/>
                          <a:latin typeface="+mn-ea"/>
                          <a:ea typeface="+mn-ea"/>
                          <a:cs typeface="Times New Roman" panose="02020603050405020304" pitchFamily="18" charset="0"/>
                        </a:rPr>
                        <a:t>登録希望者による申込書の提出</a:t>
                      </a:r>
                      <a:endParaRPr lang="ja-JP" sz="1050" kern="100" dirty="0">
                        <a:solidFill>
                          <a:schemeClr val="tx1"/>
                        </a:solidFill>
                        <a:effectLst/>
                        <a:latin typeface="+mn-ea"/>
                        <a:ea typeface="+mn-ea"/>
                        <a:cs typeface="Times New Roman" panose="02020603050405020304" pitchFamily="18" charset="0"/>
                      </a:endParaRPr>
                    </a:p>
                    <a:p>
                      <a:pPr algn="l">
                        <a:spcBef>
                          <a:spcPts val="600"/>
                        </a:spcBef>
                      </a:pPr>
                      <a:r>
                        <a:rPr lang="ja-JP" sz="1100" b="1" kern="100" dirty="0">
                          <a:solidFill>
                            <a:schemeClr val="tx1"/>
                          </a:solidFill>
                          <a:effectLst/>
                          <a:latin typeface="+mn-ea"/>
                          <a:ea typeface="+mn-ea"/>
                          <a:cs typeface="Times New Roman" panose="02020603050405020304" pitchFamily="18" charset="0"/>
                        </a:rPr>
                        <a:t>随時及び月末に集計</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4708001"/>
                  </a:ext>
                </a:extLst>
              </a:tr>
              <a:tr h="1251248">
                <a:tc>
                  <a:txBody>
                    <a:bodyPr/>
                    <a:lstStyle/>
                    <a:p>
                      <a:pPr algn="ctr"/>
                      <a:r>
                        <a:rPr lang="en-US" sz="1100" kern="100" dirty="0">
                          <a:solidFill>
                            <a:schemeClr val="tx1"/>
                          </a:solidFill>
                          <a:effectLst/>
                          <a:latin typeface="+mn-ea"/>
                          <a:ea typeface="+mn-ea"/>
                          <a:cs typeface="Times New Roman" panose="02020603050405020304" pitchFamily="18" charset="0"/>
                        </a:rPr>
                        <a:t> </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指標２</a:t>
                      </a:r>
                      <a:endParaRPr lang="ja-JP" sz="1050" kern="100" dirty="0">
                        <a:solidFill>
                          <a:schemeClr val="tx1"/>
                        </a:solidFill>
                        <a:effectLst/>
                        <a:latin typeface="+mn-ea"/>
                        <a:ea typeface="+mn-ea"/>
                        <a:cs typeface="Times New Roman" panose="02020603050405020304" pitchFamily="18" charset="0"/>
                      </a:endParaRPr>
                    </a:p>
                    <a:p>
                      <a:pPr algn="ctr"/>
                      <a:r>
                        <a:rPr lang="en-US" sz="1100" kern="100" dirty="0">
                          <a:solidFill>
                            <a:schemeClr val="tx1"/>
                          </a:solidFill>
                          <a:effectLst/>
                          <a:latin typeface="+mn-ea"/>
                          <a:ea typeface="+mn-ea"/>
                          <a:cs typeface="Times New Roman" panose="02020603050405020304" pitchFamily="18" charset="0"/>
                        </a:rPr>
                        <a:t> </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直接</a:t>
                      </a:r>
                      <a:endParaRPr lang="ja-JP" sz="1050" kern="100" dirty="0">
                        <a:solidFill>
                          <a:schemeClr val="tx1"/>
                        </a:solidFill>
                        <a:effectLst/>
                        <a:latin typeface="+mn-ea"/>
                        <a:ea typeface="+mn-ea"/>
                        <a:cs typeface="Times New Roman" panose="02020603050405020304" pitchFamily="18" charset="0"/>
                      </a:endParaRPr>
                    </a:p>
                    <a:p>
                      <a:pPr algn="ctr"/>
                      <a:r>
                        <a:rPr lang="ja-JP" sz="1100" kern="100" dirty="0">
                          <a:solidFill>
                            <a:schemeClr val="tx1"/>
                          </a:solidFill>
                          <a:effectLst/>
                          <a:latin typeface="+mn-ea"/>
                          <a:ea typeface="+mn-ea"/>
                          <a:cs typeface="Times New Roman" panose="02020603050405020304" pitchFamily="18" charset="0"/>
                        </a:rPr>
                        <a:t>アウト</a:t>
                      </a:r>
                      <a:br>
                        <a:rPr lang="en-US" altLang="ja-JP" sz="1100" kern="100" dirty="0">
                          <a:solidFill>
                            <a:schemeClr val="tx1"/>
                          </a:solidFill>
                          <a:effectLst/>
                          <a:latin typeface="+mn-ea"/>
                          <a:ea typeface="+mn-ea"/>
                          <a:cs typeface="Times New Roman" panose="02020603050405020304" pitchFamily="18" charset="0"/>
                        </a:rPr>
                      </a:br>
                      <a:r>
                        <a:rPr lang="ja-JP" sz="1100" kern="100" dirty="0">
                          <a:solidFill>
                            <a:schemeClr val="tx1"/>
                          </a:solidFill>
                          <a:effectLst/>
                          <a:latin typeface="+mn-ea"/>
                          <a:ea typeface="+mn-ea"/>
                          <a:cs typeface="Times New Roman" panose="02020603050405020304" pitchFamily="18" charset="0"/>
                        </a:rPr>
                        <a:t>カム</a:t>
                      </a:r>
                      <a:endParaRPr lang="ja-JP" sz="1050" kern="100" dirty="0">
                        <a:solidFill>
                          <a:schemeClr val="tx1"/>
                        </a:solidFill>
                        <a:effectLst/>
                        <a:latin typeface="+mn-ea"/>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l"/>
                      <a:r>
                        <a:rPr lang="ja-JP" sz="1100" b="1" kern="100" dirty="0">
                          <a:solidFill>
                            <a:schemeClr val="tx1"/>
                          </a:solidFill>
                          <a:effectLst/>
                          <a:latin typeface="+mn-ea"/>
                          <a:ea typeface="+mn-ea"/>
                          <a:cs typeface="Times New Roman" panose="02020603050405020304" pitchFamily="18" charset="0"/>
                        </a:rPr>
                        <a:t>運動遊び</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教室への</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継続参加者が増加する</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ja-JP" sz="1100" b="1" kern="100" dirty="0">
                          <a:solidFill>
                            <a:schemeClr val="tx1"/>
                          </a:solidFill>
                          <a:effectLst/>
                          <a:latin typeface="+mn-ea"/>
                          <a:ea typeface="+mn-ea"/>
                          <a:cs typeface="Times New Roman" panose="02020603050405020304" pitchFamily="18" charset="0"/>
                        </a:rPr>
                        <a:t>継続</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参加者数</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ja-JP" sz="1100" b="1" kern="100" dirty="0">
                          <a:solidFill>
                            <a:schemeClr val="tx1"/>
                          </a:solidFill>
                          <a:effectLst/>
                          <a:latin typeface="+mn-ea"/>
                          <a:ea typeface="+mn-ea"/>
                          <a:cs typeface="Times New Roman" panose="02020603050405020304" pitchFamily="18" charset="0"/>
                        </a:rPr>
                        <a:t>運動遊び教室に毎月４回以上、年間６か月以上参加した子供</a:t>
                      </a:r>
                      <a:br>
                        <a:rPr lang="en-US" altLang="ja-JP" sz="1100" b="1" kern="100" dirty="0">
                          <a:solidFill>
                            <a:schemeClr val="tx1"/>
                          </a:solidFill>
                          <a:effectLst/>
                          <a:latin typeface="+mn-ea"/>
                          <a:ea typeface="+mn-ea"/>
                          <a:cs typeface="Times New Roman" panose="02020603050405020304" pitchFamily="18" charset="0"/>
                        </a:rPr>
                      </a:br>
                      <a:r>
                        <a:rPr lang="ja-JP" sz="1100" b="1" kern="100" dirty="0">
                          <a:solidFill>
                            <a:schemeClr val="tx1"/>
                          </a:solidFill>
                          <a:effectLst/>
                          <a:latin typeface="+mn-ea"/>
                          <a:ea typeface="+mn-ea"/>
                          <a:cs typeface="Times New Roman" panose="02020603050405020304" pitchFamily="18" charset="0"/>
                        </a:rPr>
                        <a:t>の数</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ja-JP" sz="1100" b="1" kern="100" dirty="0">
                          <a:solidFill>
                            <a:schemeClr val="tx1"/>
                          </a:solidFill>
                          <a:effectLst/>
                          <a:latin typeface="+mn-ea"/>
                          <a:ea typeface="+mn-ea"/>
                          <a:cs typeface="Times New Roman" panose="02020603050405020304" pitchFamily="18" charset="0"/>
                        </a:rPr>
                        <a:t>４２人</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100" b="1" kern="100" dirty="0">
                          <a:solidFill>
                            <a:schemeClr val="tx1"/>
                          </a:solidFill>
                          <a:effectLst/>
                          <a:latin typeface="+mn-ea"/>
                          <a:ea typeface="+mn-ea"/>
                          <a:cs typeface="Times New Roman" panose="02020603050405020304" pitchFamily="18" charset="0"/>
                        </a:rPr>
                        <a:t> </a:t>
                      </a:r>
                      <a:r>
                        <a:rPr lang="ja-JP" sz="1100" b="1" kern="100" dirty="0">
                          <a:solidFill>
                            <a:schemeClr val="tx1"/>
                          </a:solidFill>
                          <a:effectLst/>
                          <a:latin typeface="+mn-ea"/>
                          <a:ea typeface="+mn-ea"/>
                          <a:cs typeface="Times New Roman" panose="02020603050405020304" pitchFamily="18" charset="0"/>
                        </a:rPr>
                        <a:t>既存プログラムの継続率は５割程度。指導員からの次回の声掛けに加え、配布物やメール、ＳＮＳでの案内により継続率を向上させる。</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ja-JP" sz="1100" b="1" kern="100" dirty="0">
                          <a:solidFill>
                            <a:schemeClr val="tx1"/>
                          </a:solidFill>
                          <a:effectLst/>
                          <a:latin typeface="+mn-ea"/>
                          <a:ea typeface="+mn-ea"/>
                          <a:cs typeface="Times New Roman" panose="02020603050405020304" pitchFamily="18" charset="0"/>
                        </a:rPr>
                        <a:t>登録者出席簿登録者出席簿</a:t>
                      </a:r>
                      <a:r>
                        <a:rPr lang="en-US" sz="1100" b="1" kern="100" dirty="0">
                          <a:solidFill>
                            <a:schemeClr val="tx1"/>
                          </a:solidFill>
                          <a:effectLst/>
                          <a:latin typeface="+mn-ea"/>
                          <a:ea typeface="+mn-ea"/>
                          <a:cs typeface="Times New Roman" panose="02020603050405020304" pitchFamily="18" charset="0"/>
                        </a:rPr>
                        <a:t>(</a:t>
                      </a:r>
                      <a:r>
                        <a:rPr lang="ja-JP" sz="1100" b="1" kern="100" dirty="0">
                          <a:solidFill>
                            <a:schemeClr val="tx1"/>
                          </a:solidFill>
                          <a:effectLst/>
                          <a:latin typeface="+mn-ea"/>
                          <a:ea typeface="+mn-ea"/>
                          <a:cs typeface="Times New Roman" panose="02020603050405020304" pitchFamily="18" charset="0"/>
                        </a:rPr>
                        <a:t>教室開催日に対して参加した日を記録</a:t>
                      </a:r>
                      <a:r>
                        <a:rPr lang="en-US" sz="1100" b="1" kern="100" dirty="0">
                          <a:solidFill>
                            <a:schemeClr val="tx1"/>
                          </a:solidFill>
                          <a:effectLst/>
                          <a:latin typeface="+mn-ea"/>
                          <a:ea typeface="+mn-ea"/>
                          <a:cs typeface="Times New Roman" panose="02020603050405020304" pitchFamily="18" charset="0"/>
                        </a:rPr>
                        <a:t>)</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600"/>
                        </a:spcBef>
                      </a:pPr>
                      <a:r>
                        <a:rPr lang="ja-JP" sz="1100" b="1" kern="100" dirty="0">
                          <a:solidFill>
                            <a:schemeClr val="tx1"/>
                          </a:solidFill>
                          <a:effectLst/>
                          <a:latin typeface="+mn-ea"/>
                          <a:ea typeface="+mn-ea"/>
                          <a:cs typeface="Times New Roman" panose="02020603050405020304" pitchFamily="18" charset="0"/>
                        </a:rPr>
                        <a:t>参加者による出席簿への記名</a:t>
                      </a:r>
                      <a:endParaRPr lang="ja-JP" sz="1050" kern="100" dirty="0">
                        <a:solidFill>
                          <a:schemeClr val="tx1"/>
                        </a:solidFill>
                        <a:effectLst/>
                        <a:latin typeface="+mn-ea"/>
                        <a:ea typeface="+mn-ea"/>
                        <a:cs typeface="Times New Roman" panose="02020603050405020304" pitchFamily="18" charset="0"/>
                      </a:endParaRPr>
                    </a:p>
                    <a:p>
                      <a:pPr algn="l">
                        <a:spcBef>
                          <a:spcPts val="600"/>
                        </a:spcBef>
                      </a:pPr>
                      <a:r>
                        <a:rPr lang="ja-JP" sz="1100" b="1" kern="100" dirty="0">
                          <a:solidFill>
                            <a:schemeClr val="tx1"/>
                          </a:solidFill>
                          <a:effectLst/>
                          <a:latin typeface="+mn-ea"/>
                          <a:ea typeface="+mn-ea"/>
                          <a:cs typeface="Times New Roman" panose="02020603050405020304" pitchFamily="18" charset="0"/>
                        </a:rPr>
                        <a:t>教室開催時、及び、月末に集計</a:t>
                      </a:r>
                      <a:endParaRPr lang="ja-JP" sz="1050" kern="100" dirty="0">
                        <a:solidFill>
                          <a:schemeClr val="tx1"/>
                        </a:solidFill>
                        <a:effectLst/>
                        <a:latin typeface="+mn-ea"/>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66640455"/>
                  </a:ext>
                </a:extLst>
              </a:tr>
            </a:tbl>
          </a:graphicData>
        </a:graphic>
      </p:graphicFrame>
      <p:sp>
        <p:nvSpPr>
          <p:cNvPr id="10" name="矢印: 五方向 9">
            <a:extLst>
              <a:ext uri="{FF2B5EF4-FFF2-40B4-BE49-F238E27FC236}">
                <a16:creationId xmlns:a16="http://schemas.microsoft.com/office/drawing/2014/main" id="{EBC21679-C7A1-4911-B695-E0383D1E94F1}"/>
              </a:ext>
            </a:extLst>
          </p:cNvPr>
          <p:cNvSpPr/>
          <p:nvPr/>
        </p:nvSpPr>
        <p:spPr>
          <a:xfrm>
            <a:off x="4896036" y="10035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1" name="矢印: 五方向 10">
            <a:extLst>
              <a:ext uri="{FF2B5EF4-FFF2-40B4-BE49-F238E27FC236}">
                <a16:creationId xmlns:a16="http://schemas.microsoft.com/office/drawing/2014/main" id="{EB2D460B-FCB7-46BB-A271-F7EFD5308622}"/>
              </a:ext>
            </a:extLst>
          </p:cNvPr>
          <p:cNvSpPr/>
          <p:nvPr/>
        </p:nvSpPr>
        <p:spPr>
          <a:xfrm>
            <a:off x="5733775" y="10035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2" name="矢印: 五方向 11">
            <a:extLst>
              <a:ext uri="{FF2B5EF4-FFF2-40B4-BE49-F238E27FC236}">
                <a16:creationId xmlns:a16="http://schemas.microsoft.com/office/drawing/2014/main" id="{B2891359-22CA-40E3-BB14-D48159DFCAC1}"/>
              </a:ext>
            </a:extLst>
          </p:cNvPr>
          <p:cNvSpPr/>
          <p:nvPr/>
        </p:nvSpPr>
        <p:spPr>
          <a:xfrm>
            <a:off x="6571514" y="93750"/>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3" name="矢印: 五方向 12">
            <a:extLst>
              <a:ext uri="{FF2B5EF4-FFF2-40B4-BE49-F238E27FC236}">
                <a16:creationId xmlns:a16="http://schemas.microsoft.com/office/drawing/2014/main" id="{EEBADA70-3180-4B7B-9D99-50BFEFF88751}"/>
              </a:ext>
            </a:extLst>
          </p:cNvPr>
          <p:cNvSpPr/>
          <p:nvPr/>
        </p:nvSpPr>
        <p:spPr>
          <a:xfrm>
            <a:off x="7409253" y="100351"/>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4" name="矢印: 五方向 13">
            <a:extLst>
              <a:ext uri="{FF2B5EF4-FFF2-40B4-BE49-F238E27FC236}">
                <a16:creationId xmlns:a16="http://schemas.microsoft.com/office/drawing/2014/main" id="{7D7A5882-0C56-48C9-A55E-238BE269BD86}"/>
              </a:ext>
            </a:extLst>
          </p:cNvPr>
          <p:cNvSpPr/>
          <p:nvPr/>
        </p:nvSpPr>
        <p:spPr>
          <a:xfrm>
            <a:off x="8228161" y="118675"/>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4" name="スライド番号プレースホルダー 3">
            <a:extLst>
              <a:ext uri="{FF2B5EF4-FFF2-40B4-BE49-F238E27FC236}">
                <a16:creationId xmlns:a16="http://schemas.microsoft.com/office/drawing/2014/main" id="{A090E520-2527-1E25-C54A-B8C0751D94DD}"/>
              </a:ext>
            </a:extLst>
          </p:cNvPr>
          <p:cNvSpPr>
            <a:spLocks noGrp="1"/>
          </p:cNvSpPr>
          <p:nvPr>
            <p:ph type="sldNum" sz="quarter" idx="12"/>
          </p:nvPr>
        </p:nvSpPr>
        <p:spPr>
          <a:xfrm>
            <a:off x="7874750" y="6334045"/>
            <a:ext cx="984019" cy="365125"/>
          </a:xfrm>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14</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625761683"/>
      </p:ext>
    </p:extLst>
  </p:cSld>
  <p:clrMapOvr>
    <a:masterClrMapping/>
  </p:clrMapOvr>
  <mc:AlternateContent xmlns:mc="http://schemas.openxmlformats.org/markup-compatibility/2006" xmlns:p14="http://schemas.microsoft.com/office/powerpoint/2010/main">
    <mc:Choice Requires="p14">
      <p:transition spd="slow" p14:dur="2000" advTm="163652"/>
    </mc:Choice>
    <mc:Fallback xmlns="">
      <p:transition spd="slow" advTm="16365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628650" indent="-628650"/>
            <a:r>
              <a:rPr lang="en-US" altLang="ja-JP" sz="3200" dirty="0">
                <a:latin typeface="Arial" panose="020B0604020202020204" pitchFamily="34" charset="0"/>
                <a:ea typeface="ＭＳ Ｐゴシック" panose="020B0600070205080204" pitchFamily="50" charset="-128"/>
                <a:cs typeface="Arial" panose="020B0604020202020204" pitchFamily="34" charset="0"/>
              </a:rPr>
              <a:t>3</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ロジックモデルの作成</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スライド番号プレースホルダー 3">
            <a:extLst>
              <a:ext uri="{FF2B5EF4-FFF2-40B4-BE49-F238E27FC236}">
                <a16:creationId xmlns:a16="http://schemas.microsoft.com/office/drawing/2014/main" id="{9EC5BD23-4CE5-4FC0-823C-CA586E0916BD}"/>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15</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4264281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1.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グループメンバー自己紹介</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16</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 name="正方形/長方形 8"/>
          <p:cNvSpPr/>
          <p:nvPr/>
        </p:nvSpPr>
        <p:spPr>
          <a:xfrm>
            <a:off x="734037" y="1104349"/>
            <a:ext cx="7990997" cy="369332"/>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グループごとに簡単な自己紹介をしてください。</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コンテンツ プレースホルダー 2"/>
          <p:cNvSpPr>
            <a:spLocks noGrp="1"/>
          </p:cNvSpPr>
          <p:nvPr>
            <p:ph idx="1"/>
          </p:nvPr>
        </p:nvSpPr>
        <p:spPr>
          <a:xfrm>
            <a:off x="1079612" y="1808820"/>
            <a:ext cx="7543801" cy="4006004"/>
          </a:xfrm>
        </p:spPr>
        <p:txBody>
          <a:bodyPr/>
          <a:lstStyle/>
          <a:p>
            <a:pPr marL="354013" indent="-354013">
              <a:lnSpc>
                <a:spcPct val="100000"/>
              </a:lnSpc>
              <a:spcBef>
                <a:spcPts val="1800"/>
              </a:spcBef>
              <a:buFont typeface="Wingdings" panose="05000000000000000000" pitchFamily="2" charset="2"/>
              <a:buChar char="l"/>
            </a:pPr>
            <a:r>
              <a:rPr lang="ja-JP" altLang="en-US" dirty="0">
                <a:latin typeface="Arial" panose="020B0604020202020204" pitchFamily="34" charset="0"/>
                <a:ea typeface="ＭＳ Ｐゴシック" panose="020B0600070205080204" pitchFamily="50" charset="-128"/>
                <a:cs typeface="Arial" panose="020B0604020202020204" pitchFamily="34" charset="0"/>
              </a:rPr>
              <a:t>お名前</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Bef>
                <a:spcPts val="1800"/>
              </a:spcBef>
              <a:buFont typeface="Wingdings" panose="05000000000000000000" pitchFamily="2" charset="2"/>
              <a:buChar char="l"/>
            </a:pP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ご所属</a:t>
            </a:r>
            <a:endParaRPr kumimoji="1"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Bef>
                <a:spcPts val="1800"/>
              </a:spcBef>
              <a:buFont typeface="Wingdings" panose="05000000000000000000" pitchFamily="2" charset="2"/>
              <a:buChar char="l"/>
            </a:pP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ご自身のストレス解消法</a:t>
            </a:r>
          </a:p>
        </p:txBody>
      </p:sp>
    </p:spTree>
    <p:extLst>
      <p:ext uri="{BB962C8B-B14F-4D97-AF65-F5344CB8AC3E}">
        <p14:creationId xmlns:p14="http://schemas.microsoft.com/office/powerpoint/2010/main" val="683280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2960" y="278426"/>
            <a:ext cx="7543800" cy="702302"/>
          </a:xfrm>
        </p:spPr>
        <p:txBody>
          <a:bodyPr>
            <a:normAutofit/>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2.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評価対象事業</a:t>
            </a:r>
          </a:p>
        </p:txBody>
      </p:sp>
      <p:sp>
        <p:nvSpPr>
          <p:cNvPr id="3" name="コンテンツ プレースホルダー 2"/>
          <p:cNvSpPr>
            <a:spLocks noGrp="1"/>
          </p:cNvSpPr>
          <p:nvPr>
            <p:ph idx="1"/>
          </p:nvPr>
        </p:nvSpPr>
        <p:spPr>
          <a:xfrm>
            <a:off x="971600" y="1196752"/>
            <a:ext cx="7344000" cy="1467665"/>
          </a:xfrm>
        </p:spPr>
        <p:txBody>
          <a:bodyPr>
            <a:normAutofit/>
          </a:bodyPr>
          <a:lstStyle/>
          <a:p>
            <a:pPr marL="354013" indent="-354013">
              <a:buFont typeface="Wingdings" panose="05000000000000000000" pitchFamily="2" charset="2"/>
              <a:buChar char="l"/>
            </a:pP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皆様は </a:t>
            </a:r>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 </a:t>
            </a:r>
            <a:r>
              <a:rPr kumimoji="1"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NPO</a:t>
            </a:r>
            <a:r>
              <a:rPr kumimoji="1"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法人子供交流支援協会 </a:t>
            </a:r>
            <a:r>
              <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 </a:t>
            </a:r>
            <a:r>
              <a:rPr kumimoji="1" lang="ja-JP" altLang="en-US" sz="18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（以下、「協会」といいます。</a:t>
            </a:r>
            <a:r>
              <a:rPr kumimoji="1"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）のスタッフという設定です。</a:t>
            </a:r>
            <a:endParaRPr kumimoji="1"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buFont typeface="Wingdings" panose="05000000000000000000" pitchFamily="2" charset="2"/>
              <a:buChar char="l"/>
            </a:pPr>
            <a:r>
              <a:rPr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協会は、次のようなミッションを掲げて活動しています。</a:t>
            </a:r>
            <a:endParaRPr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17</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メモ 4"/>
          <p:cNvSpPr/>
          <p:nvPr/>
        </p:nvSpPr>
        <p:spPr>
          <a:xfrm>
            <a:off x="1115616" y="2708920"/>
            <a:ext cx="7344000" cy="2808000"/>
          </a:xfrm>
          <a:prstGeom prst="foldedCorner">
            <a:avLst>
              <a:gd name="adj" fmla="val 8186"/>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144000" rIns="360000" bIns="0" rtlCol="0" anchor="ctr"/>
          <a:lstStyle/>
          <a:p>
            <a:pPr algn="ctr">
              <a:spcBef>
                <a:spcPts val="1200"/>
              </a:spcBef>
              <a:spcAft>
                <a:spcPts val="1800"/>
              </a:spcAft>
            </a:pPr>
            <a:r>
              <a:rPr lang="ja-JP" altLang="en-US" sz="2400"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全ての子供が交流を通して成長できる環境を作る</a:t>
            </a:r>
            <a:endParaRPr kumimoji="1" lang="en-US" altLang="ja-JP" sz="2400"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marL="357188" indent="-219075">
              <a:spcBef>
                <a:spcPts val="1200"/>
              </a:spcBef>
              <a:buFont typeface="Arial" panose="020B0604020202020204" pitchFamily="34" charset="0"/>
              <a:buChar char="•"/>
            </a:pPr>
            <a:r>
              <a:rPr kumimoji="1"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子供が安心して過ごすことのできる居場所をつくる</a:t>
            </a:r>
            <a:endParaRPr kumimoji="1" lang="en-US" altLang="ja-JP"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marL="357188" indent="-219075">
              <a:spcBef>
                <a:spcPts val="1200"/>
              </a:spcBef>
              <a:buFont typeface="Arial" panose="020B0604020202020204" pitchFamily="34" charset="0"/>
              <a:buChar char="•"/>
            </a:pPr>
            <a:r>
              <a:rPr kumimoji="1"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他の子</a:t>
            </a:r>
            <a:r>
              <a:rPr lang="ja-JP" altLang="en-US" sz="1800"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供</a:t>
            </a:r>
            <a:r>
              <a:rPr kumimoji="1"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との交流を通じて、</a:t>
            </a:r>
            <a:r>
              <a:rPr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子供の想像力・創造力を育む</a:t>
            </a:r>
            <a:endParaRPr kumimoji="1" lang="en-US" altLang="ja-JP"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marL="357188" indent="-219075">
              <a:spcBef>
                <a:spcPts val="1200"/>
              </a:spcBef>
              <a:buFont typeface="Arial" panose="020B0604020202020204" pitchFamily="34" charset="0"/>
              <a:buChar char="•"/>
            </a:pPr>
            <a:r>
              <a:rPr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子供が社会の中で他者との関係を築きながら生き抜く力を育む</a:t>
            </a:r>
            <a:endParaRPr kumimoji="1" lang="ja-JP" altLang="en-US"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7" name="直線コネクタ 6">
            <a:extLst>
              <a:ext uri="{FF2B5EF4-FFF2-40B4-BE49-F238E27FC236}">
                <a16:creationId xmlns:a16="http://schemas.microsoft.com/office/drawing/2014/main" id="{BAC39A40-4E45-4A10-934D-E63F57FC9E9F}"/>
              </a:ext>
            </a:extLst>
          </p:cNvPr>
          <p:cNvCxnSpPr/>
          <p:nvPr/>
        </p:nvCxnSpPr>
        <p:spPr>
          <a:xfrm>
            <a:off x="1656000" y="3645024"/>
            <a:ext cx="58320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6890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02000" y="113671"/>
            <a:ext cx="7543800" cy="702302"/>
          </a:xfrm>
        </p:spPr>
        <p:txBody>
          <a:bodyPr>
            <a:normAutofit/>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2.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評価対象事業</a:t>
            </a:r>
          </a:p>
        </p:txBody>
      </p:sp>
      <p:sp>
        <p:nvSpPr>
          <p:cNvPr id="3" name="コンテンツ プレースホルダー 2"/>
          <p:cNvSpPr>
            <a:spLocks noGrp="1"/>
          </p:cNvSpPr>
          <p:nvPr>
            <p:ph idx="1"/>
          </p:nvPr>
        </p:nvSpPr>
        <p:spPr>
          <a:xfrm>
            <a:off x="702000" y="829519"/>
            <a:ext cx="7740000" cy="5596003"/>
          </a:xfrm>
        </p:spPr>
        <p:txBody>
          <a:bodyPr>
            <a:noAutofit/>
          </a:bodyPr>
          <a:lstStyle/>
          <a:p>
            <a:pPr marL="354013" indent="-354013">
              <a:lnSpc>
                <a:spcPct val="120000"/>
              </a:lnSpc>
              <a:spcBef>
                <a:spcPts val="2400"/>
              </a:spcBef>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協会</a:t>
            </a:r>
            <a:r>
              <a:rPr kumimoji="1"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では、近隣の小学生が放課後に集まって、自由に過ごし、交流できるようにするための放課後教室を運営</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しています。</a:t>
            </a:r>
            <a:endParaRPr kumimoji="1"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20000"/>
              </a:lnSpc>
              <a:spcBef>
                <a:spcPts val="2400"/>
              </a:spcBef>
              <a:spcAft>
                <a:spcPts val="0"/>
              </a:spcAft>
              <a:buFont typeface="Wingdings" panose="05000000000000000000" pitchFamily="2" charset="2"/>
              <a:buChar char="l"/>
            </a:pPr>
            <a:r>
              <a:rPr kumimoji="1"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協会では、これまでに子供が遊びながら相互に交流できるようにするプログラム開発に注力をしてきており、特定のテーマについて他の子供と話し合いを行い、相互のコミュニケーションを通して、知的好奇心を育んだり、いろい</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ろな考えに触れるなかで、</a:t>
            </a:r>
            <a:r>
              <a:rPr kumimoji="1"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新たな</a:t>
            </a:r>
            <a:r>
              <a:rPr lang="ja-JP" altLang="en-US" sz="1900" dirty="0">
                <a:solidFill>
                  <a:schemeClr val="tx1"/>
                </a:solidFill>
                <a:latin typeface="Arial" panose="020B0604020202020204" pitchFamily="34" charset="0"/>
                <a:cs typeface="Arial" panose="020B0604020202020204" pitchFamily="34" charset="0"/>
              </a:rPr>
              <a:t>気付きや他者への敬意の心を持つことなど、成長のきっかけを創ってきました。</a:t>
            </a:r>
            <a:endParaRPr kumimoji="1"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20000"/>
              </a:lnSpc>
              <a:spcBef>
                <a:spcPts val="2400"/>
              </a:spcBef>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協会では、子供たちに地域のことをよく知ってもらうとともに、仕事について考えるきっかけを作るために、新たに地域の企業、商店等や若者に協力して来てもらい、疑似的な職業や社会の体験（ロールプレイング）をできるお仕事体験プログラムを作ることにしました。プログラム導入の狙いは、子供たちの交流において、自立性や社会性を意識したコミュニケーションを増やしてもらい、積極的に地域や仕事について学んでもらうことを想定しています。</a:t>
            </a:r>
            <a:endPar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18</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366290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2.</a:t>
            </a:r>
            <a:r>
              <a:rPr lang="ja-JP" altLang="en-US" dirty="0">
                <a:latin typeface="Arial" panose="020B0604020202020204" pitchFamily="34" charset="0"/>
                <a:ea typeface="ＭＳ Ｐゴシック" panose="020B0600070205080204" pitchFamily="50" charset="-128"/>
                <a:cs typeface="Arial" panose="020B0604020202020204" pitchFamily="34" charset="0"/>
              </a:rPr>
              <a:t>  評価対象事業</a:t>
            </a:r>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コンテンツ プレースホルダー 2"/>
          <p:cNvSpPr>
            <a:spLocks noGrp="1"/>
          </p:cNvSpPr>
          <p:nvPr>
            <p:ph idx="1"/>
          </p:nvPr>
        </p:nvSpPr>
        <p:spPr>
          <a:xfrm>
            <a:off x="792000" y="1268759"/>
            <a:ext cx="7560000" cy="4568297"/>
          </a:xfrm>
        </p:spPr>
        <p:txBody>
          <a:bodyPr vert="horz" lIns="0" tIns="45720" rIns="0" bIns="45720" rtlCol="0">
            <a:noAutofit/>
          </a:bodyPr>
          <a:lstStyle/>
          <a:p>
            <a:pPr marL="354013" indent="-354013">
              <a:lnSpc>
                <a:spcPct val="100000"/>
              </a:lnSpc>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お仕事体験プログラムでは、事業に協力してくれる地域の企業、商店等や若者を募集し、プログラムを設計・コーディネートする専任のスタッフを配置して、子供たちが疑似的に職業や社会の体験をできるプログラムを開発し、実施します。参加は登録制で、月に</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2</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回開催します。</a:t>
            </a:r>
            <a:endPar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協会では、プログラムの説明会の実施や参加者の募集からプログラムの開発・運営に至るまで、独自に事業を実施しています。</a:t>
            </a:r>
            <a:endPar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お仕事体験プログラムは事前登録制で、声掛け対象は近隣の小学校に通学する児童約</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800</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名です。</a:t>
            </a:r>
            <a:endPar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本事業にかかる経費は</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年間で</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1,000</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万円です。</a:t>
            </a:r>
            <a:endPar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354013" indent="-354013">
              <a:lnSpc>
                <a:spcPct val="100000"/>
              </a:lnSpc>
              <a:spcAft>
                <a:spcPts val="0"/>
              </a:spcAft>
              <a:buFont typeface="Wingdings" panose="05000000000000000000" pitchFamily="2" charset="2"/>
              <a:buChar char="l"/>
            </a:pP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本事業に関わる</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NPO</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のスタッフは</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3</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名で、お仕事体験プログラムの開催にあたっては、他にプログラムの企画・運営を行う専門スタッフを</a:t>
            </a:r>
            <a:r>
              <a:rPr lang="en-US" altLang="ja-JP"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2</a:t>
            </a:r>
            <a:r>
              <a:rPr lang="ja-JP" altLang="en-US" sz="19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名配置します。</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19</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242001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本研修会の目的</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2</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ボックス 2"/>
          <p:cNvSpPr txBox="1"/>
          <p:nvPr/>
        </p:nvSpPr>
        <p:spPr>
          <a:xfrm>
            <a:off x="827584" y="1700808"/>
            <a:ext cx="7463790" cy="327128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子供が輝く東京・応援事業 </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実績連動型助成（既存の取組のレベルアップ）</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 への応募を検討している団体の方に、本事業における成果評価について理解を深めていただくこと。</a:t>
            </a: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lnSpc>
                <a:spcPct val="150000"/>
              </a:lnSpc>
              <a:buFont typeface="Arial" panose="020B0604020202020204" pitchFamily="34" charset="0"/>
              <a:buChar char="•"/>
            </a:pP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lnSpc>
                <a:spcPct val="150000"/>
              </a:lnSpc>
              <a:buFont typeface="Arial" panose="020B0604020202020204" pitchFamily="34" charset="0"/>
              <a:buChar char="•"/>
            </a:pPr>
            <a:r>
              <a:rPr kumimoji="1" lang="ja-JP" altLang="en-US" sz="2000" dirty="0">
                <a:latin typeface="Arial" panose="020B0604020202020204" pitchFamily="34" charset="0"/>
                <a:ea typeface="ＭＳ Ｐゴシック" panose="020B0600070205080204" pitchFamily="50" charset="-128"/>
                <a:cs typeface="Arial" panose="020B0604020202020204" pitchFamily="34" charset="0"/>
              </a:rPr>
              <a:t>特に、成果評価の主要ステップである、「ロジックモデルの作成」及び 「成果指標の設定」 を実際に体験していただくことで、成果評価の作業のイメージをつかんでいただくこと。</a:t>
            </a:r>
          </a:p>
        </p:txBody>
      </p:sp>
    </p:spTree>
    <p:extLst>
      <p:ext uri="{BB962C8B-B14F-4D97-AF65-F5344CB8AC3E}">
        <p14:creationId xmlns:p14="http://schemas.microsoft.com/office/powerpoint/2010/main" val="2332682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161780"/>
            <a:ext cx="7543800" cy="702302"/>
          </a:xfrm>
        </p:spPr>
        <p:txBody>
          <a:bodyPr>
            <a:normAutofit fontScale="90000"/>
          </a:bodyPr>
          <a:lstStyle/>
          <a:p>
            <a:pPr>
              <a:lnSpc>
                <a:spcPct val="100000"/>
              </a:lnSpc>
            </a:pPr>
            <a:r>
              <a:rPr lang="en-US" altLang="ja-JP" sz="2200" dirty="0">
                <a:latin typeface="Arial" panose="020B0604020202020204" pitchFamily="34" charset="0"/>
                <a:ea typeface="ＭＳ Ｐゴシック" panose="020B0600070205080204" pitchFamily="50" charset="-128"/>
                <a:cs typeface="Arial" panose="020B0604020202020204" pitchFamily="34" charset="0"/>
              </a:rPr>
              <a:t>2</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．評価対象事業</a:t>
            </a:r>
            <a:br>
              <a:rPr lang="en-US" altLang="ja-JP" sz="2200" dirty="0">
                <a:latin typeface="Arial" panose="020B0604020202020204" pitchFamily="34" charset="0"/>
                <a:ea typeface="ＭＳ Ｐゴシック" panose="020B0600070205080204" pitchFamily="50" charset="-128"/>
                <a:cs typeface="Arial" panose="020B0604020202020204" pitchFamily="34" charset="0"/>
              </a:rPr>
            </a:br>
            <a:r>
              <a:rPr lang="en-US" altLang="ja-JP" sz="22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ステップ</a:t>
            </a:r>
            <a:r>
              <a:rPr lang="en-US" altLang="ja-JP" sz="2200" dirty="0">
                <a:latin typeface="Arial" panose="020B0604020202020204" pitchFamily="34" charset="0"/>
                <a:ea typeface="ＭＳ Ｐゴシック" panose="020B0600070205080204" pitchFamily="50" charset="-128"/>
                <a:cs typeface="Arial" panose="020B0604020202020204" pitchFamily="34" charset="0"/>
              </a:rPr>
              <a:t>1】</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  </a:t>
            </a:r>
            <a:r>
              <a:rPr lang="ja-JP" altLang="en-US" dirty="0">
                <a:latin typeface="Arial" panose="020B0604020202020204" pitchFamily="34" charset="0"/>
                <a:ea typeface="ＭＳ Ｐゴシック" panose="020B0600070205080204" pitchFamily="50" charset="-128"/>
                <a:cs typeface="Arial" panose="020B0604020202020204" pitchFamily="34" charset="0"/>
              </a:rPr>
              <a:t>事業対象の確認</a:t>
            </a:r>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正方形/長方形 4"/>
          <p:cNvSpPr/>
          <p:nvPr/>
        </p:nvSpPr>
        <p:spPr>
          <a:xfrm>
            <a:off x="734037" y="1048245"/>
            <a:ext cx="7764011" cy="1000274"/>
          </a:xfrm>
          <a:prstGeom prst="rect">
            <a:avLst/>
          </a:prstGeom>
        </p:spPr>
        <p:txBody>
          <a:bodyPr wrap="square">
            <a:spAutoFit/>
          </a:bodyPr>
          <a:lstStyle/>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事業対象となる、受益者や事業対象期間を確認します。これらが、成果評価を実施する際の対象になります。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本研修では、以下のような仮定を置きます。</a:t>
            </a:r>
            <a:endParaRPr lang="ja-JP"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スライド番号プレースホルダー 5"/>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20</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graphicFrame>
        <p:nvGraphicFramePr>
          <p:cNvPr id="7" name="表 6"/>
          <p:cNvGraphicFramePr>
            <a:graphicFrameLocks noGrp="1"/>
          </p:cNvGraphicFramePr>
          <p:nvPr>
            <p:extLst>
              <p:ext uri="{D42A27DB-BD31-4B8C-83A1-F6EECF244321}">
                <p14:modId xmlns:p14="http://schemas.microsoft.com/office/powerpoint/2010/main" val="3345953081"/>
              </p:ext>
            </p:extLst>
          </p:nvPr>
        </p:nvGraphicFramePr>
        <p:xfrm>
          <a:off x="1296000" y="2456892"/>
          <a:ext cx="6552000" cy="2168602"/>
        </p:xfrm>
        <a:graphic>
          <a:graphicData uri="http://schemas.openxmlformats.org/drawingml/2006/table">
            <a:tbl>
              <a:tblPr firstCol="1" bandRow="1">
                <a:tableStyleId>{5C22544A-7EE6-4342-B048-85BDC9FD1C3A}</a:tableStyleId>
              </a:tblPr>
              <a:tblGrid>
                <a:gridCol w="2016000">
                  <a:extLst>
                    <a:ext uri="{9D8B030D-6E8A-4147-A177-3AD203B41FA5}">
                      <a16:colId xmlns:a16="http://schemas.microsoft.com/office/drawing/2014/main" val="20000"/>
                    </a:ext>
                  </a:extLst>
                </a:gridCol>
                <a:gridCol w="4536000">
                  <a:extLst>
                    <a:ext uri="{9D8B030D-6E8A-4147-A177-3AD203B41FA5}">
                      <a16:colId xmlns:a16="http://schemas.microsoft.com/office/drawing/2014/main" val="20001"/>
                    </a:ext>
                  </a:extLst>
                </a:gridCol>
              </a:tblGrid>
              <a:tr h="1448602">
                <a:tc>
                  <a:txBody>
                    <a:bodyPr/>
                    <a:lstStyle/>
                    <a:p>
                      <a:pPr algn="ctr">
                        <a:spcBef>
                          <a:spcPts val="600"/>
                        </a:spcBef>
                      </a:pPr>
                      <a:r>
                        <a:rPr kumimoji="1" lang="ja-JP" altLang="en-US" sz="2000" dirty="0">
                          <a:solidFill>
                            <a:schemeClr val="tx1"/>
                          </a:solidFill>
                        </a:rPr>
                        <a:t>受益者</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1">
                        <a:lumMod val="20000"/>
                        <a:lumOff val="80000"/>
                      </a:schemeClr>
                    </a:solidFill>
                  </a:tcPr>
                </a:tc>
                <a:tc>
                  <a:txBody>
                    <a:bodyPr/>
                    <a:lstStyle/>
                    <a:p>
                      <a:pPr marL="0" indent="0">
                        <a:spcBef>
                          <a:spcPts val="600"/>
                        </a:spcBef>
                        <a:buFont typeface="Arial" panose="020B0604020202020204" pitchFamily="34" charset="0"/>
                        <a:buNone/>
                      </a:pPr>
                      <a:r>
                        <a:rPr lang="ja-JP" altLang="en-US" sz="2000" dirty="0">
                          <a:solidFill>
                            <a:schemeClr val="tx1"/>
                          </a:solidFill>
                        </a:rPr>
                        <a:t>近隣の小学校区の児童約</a:t>
                      </a:r>
                      <a:r>
                        <a:rPr lang="en-US" altLang="ja-JP" sz="2000" dirty="0">
                          <a:solidFill>
                            <a:schemeClr val="tx1"/>
                          </a:solidFill>
                        </a:rPr>
                        <a:t>800</a:t>
                      </a:r>
                      <a:r>
                        <a:rPr lang="ja-JP" altLang="en-US" sz="2000" dirty="0">
                          <a:solidFill>
                            <a:schemeClr val="tx1"/>
                          </a:solidFill>
                        </a:rPr>
                        <a:t>名より、登録制で募集</a:t>
                      </a:r>
                      <a:endParaRPr lang="en-US" altLang="ja-JP" sz="2000" dirty="0">
                        <a:solidFill>
                          <a:schemeClr val="tx1"/>
                        </a:solidFill>
                      </a:endParaRPr>
                    </a:p>
                    <a:p>
                      <a:pPr marL="0" indent="0">
                        <a:spcBef>
                          <a:spcPts val="600"/>
                        </a:spcBef>
                        <a:buFont typeface="Arial" panose="020B0604020202020204" pitchFamily="34" charset="0"/>
                        <a:buNone/>
                      </a:pPr>
                      <a:r>
                        <a:rPr kumimoji="1" lang="ja-JP" altLang="en-US" sz="2000" dirty="0">
                          <a:solidFill>
                            <a:schemeClr val="tx1"/>
                          </a:solidFill>
                        </a:rPr>
                        <a:t>（登録には保護者の許可が必要）</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0"/>
                  </a:ext>
                </a:extLst>
              </a:tr>
              <a:tr h="720000">
                <a:tc>
                  <a:txBody>
                    <a:bodyPr/>
                    <a:lstStyle/>
                    <a:p>
                      <a:pPr algn="ctr">
                        <a:spcBef>
                          <a:spcPts val="600"/>
                        </a:spcBef>
                      </a:pPr>
                      <a:r>
                        <a:rPr kumimoji="1" lang="ja-JP" altLang="en-US" sz="2000" dirty="0">
                          <a:solidFill>
                            <a:schemeClr val="tx1"/>
                          </a:solidFill>
                        </a:rPr>
                        <a:t>事業実施期間</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1">
                        <a:lumMod val="20000"/>
                        <a:lumOff val="80000"/>
                      </a:schemeClr>
                    </a:solidFill>
                  </a:tcPr>
                </a:tc>
                <a:tc>
                  <a:txBody>
                    <a:bodyPr/>
                    <a:lstStyle/>
                    <a:p>
                      <a:pPr>
                        <a:spcBef>
                          <a:spcPts val="600"/>
                        </a:spcBef>
                      </a:pPr>
                      <a:r>
                        <a:rPr kumimoji="1" lang="en-US" altLang="ja-JP" sz="2000" dirty="0">
                          <a:solidFill>
                            <a:schemeClr val="tx1"/>
                          </a:solidFill>
                        </a:rPr>
                        <a:t>1</a:t>
                      </a:r>
                      <a:r>
                        <a:rPr kumimoji="1" lang="ja-JP" altLang="en-US" sz="2000" dirty="0">
                          <a:solidFill>
                            <a:schemeClr val="tx1"/>
                          </a:solidFill>
                        </a:rPr>
                        <a:t>年間</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88709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98916"/>
            <a:ext cx="7543800" cy="830077"/>
          </a:xfrm>
        </p:spPr>
        <p:txBody>
          <a:bodyPr>
            <a:normAutofit/>
          </a:bodyPr>
          <a:lstStyle/>
          <a:p>
            <a:pPr>
              <a:lnSpc>
                <a:spcPct val="100000"/>
              </a:lnSpc>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3</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．グループワーク</a:t>
            </a:r>
            <a:br>
              <a:rPr lang="en-US" altLang="ja-JP" sz="2000" dirty="0">
                <a:latin typeface="Arial" panose="020B0604020202020204" pitchFamily="34" charset="0"/>
                <a:ea typeface="ＭＳ Ｐゴシック" panose="020B0600070205080204" pitchFamily="50" charset="-128"/>
                <a:cs typeface="Arial" panose="020B0604020202020204" pitchFamily="34" charset="0"/>
              </a:rPr>
            </a:b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ステップ</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2】</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2400" dirty="0">
                <a:latin typeface="Arial" panose="020B0604020202020204" pitchFamily="34" charset="0"/>
                <a:ea typeface="ＭＳ Ｐゴシック" panose="020B0600070205080204" pitchFamily="50" charset="-128"/>
                <a:cs typeface="Arial" panose="020B0604020202020204" pitchFamily="34" charset="0"/>
              </a:rPr>
              <a:t>ロジックモデルの作成</a:t>
            </a:r>
            <a:endParaRPr kumimoji="1" lang="ja-JP" altLang="en-US"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コンテンツ プレースホルダー 2"/>
          <p:cNvSpPr>
            <a:spLocks noGrp="1"/>
          </p:cNvSpPr>
          <p:nvPr>
            <p:ph idx="1"/>
          </p:nvPr>
        </p:nvSpPr>
        <p:spPr>
          <a:xfrm>
            <a:off x="935596" y="1907688"/>
            <a:ext cx="7596844" cy="4247722"/>
          </a:xfrm>
        </p:spPr>
        <p:txBody>
          <a:bodyPr>
            <a:noAutofit/>
          </a:bodyPr>
          <a:lstStyle/>
          <a:p>
            <a:pPr marL="0" indent="0">
              <a:lnSpc>
                <a:spcPct val="100000"/>
              </a:lnSpc>
              <a:spcBef>
                <a:spcPts val="200"/>
              </a:spcBef>
              <a:spcAft>
                <a:spcPts val="0"/>
              </a:spcAft>
              <a:buNone/>
            </a:pPr>
            <a:r>
              <a:rPr kumimoji="1"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．協会の事業が目指す 「最終アウトカム」 </a:t>
            </a:r>
            <a:r>
              <a:rPr lang="ja-JP" altLang="en-US"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の設定</a:t>
            </a:r>
            <a:endParaRPr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endParaRPr>
          </a:p>
          <a:p>
            <a:pPr marL="712788" lvl="1" indent="-246063">
              <a:lnSpc>
                <a:spcPct val="100000"/>
              </a:lnSpc>
              <a:spcAft>
                <a:spcPts val="0"/>
              </a:spcAft>
              <a:buSzPct val="70000"/>
              <a:buFont typeface="Wingdings" panose="05000000000000000000" pitchFamily="2" charset="2"/>
              <a:buChar char="l"/>
            </a:pPr>
            <a:r>
              <a:rPr lang="ja-JP" altLang="en-US" sz="1700" dirty="0">
                <a:latin typeface="Arial" panose="020B0604020202020204" pitchFamily="34" charset="0"/>
                <a:ea typeface="ＭＳ Ｐゴシック" panose="020B0600070205080204" pitchFamily="50" charset="-128"/>
                <a:cs typeface="Arial" panose="020B0604020202020204" pitchFamily="34" charset="0"/>
              </a:rPr>
              <a:t>グループでの議論により最終アウトカムを設定してください。</a:t>
            </a:r>
            <a:endParaRPr lang="en-US" altLang="ja-JP" sz="1700" dirty="0">
              <a:latin typeface="Arial" panose="020B0604020202020204" pitchFamily="34" charset="0"/>
              <a:ea typeface="ＭＳ Ｐゴシック" panose="020B0600070205080204" pitchFamily="50" charset="-128"/>
              <a:cs typeface="Arial" panose="020B0604020202020204" pitchFamily="34" charset="0"/>
            </a:endParaRPr>
          </a:p>
          <a:p>
            <a:pPr marL="712788" lvl="1" indent="-246063">
              <a:lnSpc>
                <a:spcPct val="100000"/>
              </a:lnSpc>
              <a:spcAft>
                <a:spcPts val="800"/>
              </a:spcAft>
              <a:buSzPct val="70000"/>
              <a:buFont typeface="Wingdings" panose="05000000000000000000" pitchFamily="2" charset="2"/>
              <a:buChar char="l"/>
            </a:pPr>
            <a:r>
              <a:rPr lang="ja-JP" altLang="en-US" sz="1700" dirty="0">
                <a:latin typeface="Arial" panose="020B0604020202020204" pitchFamily="34" charset="0"/>
                <a:ea typeface="ＭＳ Ｐゴシック" panose="020B0600070205080204" pitchFamily="50" charset="-128"/>
                <a:cs typeface="Arial" panose="020B0604020202020204" pitchFamily="34" charset="0"/>
              </a:rPr>
              <a:t>最終アウトカムは</a:t>
            </a:r>
            <a:r>
              <a:rPr lang="en-US" altLang="ja-JP" sz="1700" dirty="0">
                <a:latin typeface="Arial" panose="020B0604020202020204" pitchFamily="34" charset="0"/>
                <a:ea typeface="ＭＳ Ｐゴシック" panose="020B0600070205080204" pitchFamily="50" charset="-128"/>
                <a:cs typeface="Arial" panose="020B0604020202020204" pitchFamily="34" charset="0"/>
              </a:rPr>
              <a:t>1</a:t>
            </a:r>
            <a:r>
              <a:rPr lang="ja-JP" altLang="en-US" sz="1700" dirty="0" err="1">
                <a:latin typeface="Arial" panose="020B0604020202020204" pitchFamily="34" charset="0"/>
                <a:ea typeface="ＭＳ Ｐゴシック" panose="020B0600070205080204" pitchFamily="50" charset="-128"/>
                <a:cs typeface="Arial" panose="020B0604020202020204" pitchFamily="34" charset="0"/>
              </a:rPr>
              <a:t>つに</a:t>
            </a:r>
            <a:r>
              <a:rPr lang="ja-JP" altLang="en-US" sz="1700" dirty="0">
                <a:latin typeface="Arial" panose="020B0604020202020204" pitchFamily="34" charset="0"/>
                <a:ea typeface="ＭＳ Ｐゴシック" panose="020B0600070205080204" pitchFamily="50" charset="-128"/>
                <a:cs typeface="Arial" panose="020B0604020202020204" pitchFamily="34" charset="0"/>
              </a:rPr>
              <a:t>絞る必要はありません。</a:t>
            </a:r>
            <a:endParaRPr lang="en-US" altLang="ja-JP" sz="1700" dirty="0">
              <a:latin typeface="Arial" panose="020B0604020202020204" pitchFamily="34" charset="0"/>
              <a:ea typeface="ＭＳ Ｐゴシック" panose="020B0600070205080204" pitchFamily="50" charset="-128"/>
              <a:cs typeface="Arial" panose="020B0604020202020204" pitchFamily="34" charset="0"/>
            </a:endParaRPr>
          </a:p>
          <a:p>
            <a:pPr marL="0" indent="0">
              <a:lnSpc>
                <a:spcPct val="100000"/>
              </a:lnSpc>
              <a:spcBef>
                <a:spcPts val="200"/>
              </a:spcBef>
              <a:spcAft>
                <a:spcPts val="0"/>
              </a:spcAft>
              <a:buNone/>
            </a:pPr>
            <a:r>
              <a:rPr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2</a:t>
            </a:r>
            <a:r>
              <a:rPr lang="ja-JP" altLang="en-US"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．「中間アウトカム」、「直接アウトカム」 の設定</a:t>
            </a:r>
            <a:endParaRPr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endParaRPr>
          </a:p>
          <a:p>
            <a:pPr marL="712788" lvl="1" indent="-246063">
              <a:lnSpc>
                <a:spcPct val="100000"/>
              </a:lnSpc>
              <a:spcAft>
                <a:spcPts val="0"/>
              </a:spcAft>
              <a:buSzPct val="70000"/>
              <a:buFont typeface="Wingdings" panose="05000000000000000000" pitchFamily="2" charset="2"/>
              <a:buChar char="l"/>
            </a:pPr>
            <a:r>
              <a:rPr lang="ja-JP" altLang="en-US" sz="1700" dirty="0">
                <a:latin typeface="Arial" panose="020B0604020202020204" pitchFamily="34" charset="0"/>
                <a:ea typeface="ＭＳ Ｐゴシック" panose="020B0600070205080204" pitchFamily="50" charset="-128"/>
                <a:cs typeface="Arial" panose="020B0604020202020204" pitchFamily="34" charset="0"/>
              </a:rPr>
              <a:t>最終アウトカムを実現するために、その手前で何が必要か（どのような変化をもたらす必要があるか）を各自でポストイットに記入してください。</a:t>
            </a:r>
            <a:endParaRPr lang="en-US" altLang="ja-JP" sz="1700" dirty="0">
              <a:latin typeface="Arial" panose="020B0604020202020204" pitchFamily="34" charset="0"/>
              <a:ea typeface="ＭＳ Ｐゴシック" panose="020B0600070205080204" pitchFamily="50" charset="-128"/>
              <a:cs typeface="Arial" panose="020B0604020202020204" pitchFamily="34" charset="0"/>
            </a:endParaRPr>
          </a:p>
          <a:p>
            <a:pPr marL="712788" lvl="1" indent="-246063">
              <a:lnSpc>
                <a:spcPct val="100000"/>
              </a:lnSpc>
              <a:spcAft>
                <a:spcPts val="800"/>
              </a:spcAft>
              <a:buSzPct val="70000"/>
              <a:buFont typeface="Wingdings" panose="05000000000000000000" pitchFamily="2" charset="2"/>
              <a:buChar char="l"/>
            </a:pPr>
            <a:r>
              <a:rPr lang="ja-JP" altLang="en-US" sz="1700" dirty="0">
                <a:latin typeface="Arial" panose="020B0604020202020204" pitchFamily="34" charset="0"/>
                <a:ea typeface="ＭＳ Ｐゴシック" panose="020B0600070205080204" pitchFamily="50" charset="-128"/>
                <a:cs typeface="Arial" panose="020B0604020202020204" pitchFamily="34" charset="0"/>
              </a:rPr>
              <a:t>それぞれが書いたポストイットを模造紙に貼りながら、最終アウトカムに至るまでの段階や因果関係を考慮しながら整理してください。</a:t>
            </a:r>
            <a:endParaRPr lang="en-US" altLang="ja-JP" sz="1700" dirty="0">
              <a:latin typeface="Arial" panose="020B0604020202020204" pitchFamily="34" charset="0"/>
              <a:ea typeface="ＭＳ Ｐゴシック" panose="020B0600070205080204" pitchFamily="50" charset="-128"/>
              <a:cs typeface="Arial" panose="020B0604020202020204" pitchFamily="34" charset="0"/>
            </a:endParaRPr>
          </a:p>
          <a:p>
            <a:pPr marL="0" indent="0">
              <a:lnSpc>
                <a:spcPct val="100000"/>
              </a:lnSpc>
              <a:spcBef>
                <a:spcPts val="200"/>
              </a:spcBef>
              <a:spcAft>
                <a:spcPts val="0"/>
              </a:spcAft>
              <a:buNone/>
            </a:pPr>
            <a:r>
              <a:rPr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3</a:t>
            </a:r>
            <a:r>
              <a:rPr lang="ja-JP" altLang="en-US"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rPr>
              <a:t>．インプットから最終アウトカムまでの関係性の確認</a:t>
            </a:r>
            <a:endParaRPr lang="en-US" altLang="ja-JP" sz="1800" b="1" dirty="0">
              <a:solidFill>
                <a:schemeClr val="accent1">
                  <a:lumMod val="75000"/>
                </a:schemeClr>
              </a:solidFill>
              <a:latin typeface="Arial" panose="020B0604020202020204" pitchFamily="34" charset="0"/>
              <a:ea typeface="ＭＳ Ｐゴシック" panose="020B0600070205080204" pitchFamily="50" charset="-128"/>
              <a:cs typeface="Arial" panose="020B0604020202020204" pitchFamily="34" charset="0"/>
            </a:endParaRPr>
          </a:p>
          <a:p>
            <a:pPr marL="712788" lvl="1" indent="-246063">
              <a:lnSpc>
                <a:spcPct val="100000"/>
              </a:lnSpc>
              <a:spcAft>
                <a:spcPts val="0"/>
              </a:spcAft>
              <a:buSzPct val="70000"/>
              <a:buFont typeface="Wingdings" panose="05000000000000000000" pitchFamily="2" charset="2"/>
              <a:buChar char="l"/>
            </a:pPr>
            <a:r>
              <a:rPr lang="ja-JP" altLang="en-US" sz="1700" dirty="0">
                <a:latin typeface="Arial" panose="020B0604020202020204" pitchFamily="34" charset="0"/>
                <a:ea typeface="ＭＳ Ｐゴシック" panose="020B0600070205080204" pitchFamily="50" charset="-128"/>
                <a:cs typeface="Arial" panose="020B0604020202020204" pitchFamily="34" charset="0"/>
              </a:rPr>
              <a:t>インプット、アクティビティは既に記載しておきますので、設定していただいたアウトプットと直接アウトカムが中間アウトカム以下と論理的につながるか、また、インプットから最終アウトカムまでの関係性についても確認してください。</a:t>
            </a:r>
            <a:endParaRPr lang="en-US" altLang="ja-JP" sz="1700" dirty="0">
              <a:latin typeface="Arial" panose="020B0604020202020204" pitchFamily="34" charset="0"/>
              <a:ea typeface="ＭＳ Ｐゴシック" panose="020B0600070205080204" pitchFamily="50" charset="-128"/>
              <a:cs typeface="Arial" panose="020B0604020202020204" pitchFamily="34" charset="0"/>
            </a:endParaRPr>
          </a:p>
          <a:p>
            <a:pPr marL="0" indent="0">
              <a:lnSpc>
                <a:spcPct val="100000"/>
              </a:lnSpc>
              <a:spcBef>
                <a:spcPts val="200"/>
              </a:spcBef>
              <a:spcAft>
                <a:spcPts val="0"/>
              </a:spcAft>
              <a:buNone/>
            </a:pPr>
            <a:r>
              <a:rPr lang="ja-JP" altLang="en-US"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　　</a:t>
            </a:r>
            <a:r>
              <a:rPr lang="en-US" altLang="ja-JP"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a:t>
            </a:r>
            <a:r>
              <a:rPr lang="ja-JP" altLang="en-US"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 アウトカムは 「誰が」 「どうなる」 を具体的に書いてください。</a:t>
            </a:r>
            <a:endParaRPr lang="en-US" altLang="ja-JP" sz="1600" b="1" dirty="0">
              <a:solidFill>
                <a:srgbClr val="FF0000"/>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21</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正方形/長方形 4"/>
          <p:cNvSpPr/>
          <p:nvPr/>
        </p:nvSpPr>
        <p:spPr>
          <a:xfrm>
            <a:off x="647564" y="935580"/>
            <a:ext cx="7990997" cy="961802"/>
          </a:xfrm>
          <a:prstGeom prst="rect">
            <a:avLst/>
          </a:prstGeom>
        </p:spPr>
        <p:txBody>
          <a:bodyPr wrap="square">
            <a:spAutoFit/>
          </a:bodyPr>
          <a:lstStyle/>
          <a:p>
            <a:pPr marL="285750" indent="-285750">
              <a:spcBef>
                <a:spcPts val="3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ロジックモデルはインプット側から作成する方法と、最終アウトカム側から作成する方法があります。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spcBef>
                <a:spcPts val="3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今回は最終アウトカム側から作成します。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773849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４</a:t>
            </a:r>
            <a:r>
              <a:rPr kumimoji="1" lang="en-US" altLang="ja-JP"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a:t>
            </a:r>
            <a:r>
              <a:rPr kumimoji="1" lang="en-US" altLang="ja-JP" dirty="0">
                <a:solidFill>
                  <a:srgbClr val="FF0000"/>
                </a:solidFill>
                <a:latin typeface="Arial" panose="020B0604020202020204" pitchFamily="34" charset="0"/>
                <a:ea typeface="ＭＳ Ｐゴシック" panose="020B0600070205080204" pitchFamily="50" charset="-128"/>
                <a:cs typeface="Arial" panose="020B0604020202020204" pitchFamily="34" charset="0"/>
              </a:rPr>
              <a:t>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ロジックモデル例のご紹介</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22</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337803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628650" indent="-628650"/>
            <a:r>
              <a:rPr lang="en-US" altLang="ja-JP" sz="3200" dirty="0">
                <a:latin typeface="Arial" panose="020B0604020202020204" pitchFamily="34" charset="0"/>
                <a:ea typeface="ＭＳ Ｐゴシック" panose="020B0600070205080204" pitchFamily="50" charset="-128"/>
                <a:cs typeface="Arial" panose="020B0604020202020204" pitchFamily="34" charset="0"/>
              </a:rPr>
              <a:t>4</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成果指標の設定</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スライド番号プレースホルダー 3">
            <a:extLst>
              <a:ext uri="{FF2B5EF4-FFF2-40B4-BE49-F238E27FC236}">
                <a16:creationId xmlns:a16="http://schemas.microsoft.com/office/drawing/2014/main" id="{997B6574-AD77-4578-9F78-F4DDE7CA586E}"/>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23</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229532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170924"/>
            <a:ext cx="7543800" cy="702302"/>
          </a:xfrm>
        </p:spPr>
        <p:txBody>
          <a:bodyPr>
            <a:noAutofit/>
          </a:bodyPr>
          <a:lstStyle/>
          <a:p>
            <a:pPr>
              <a:lnSpc>
                <a:spcPct val="100000"/>
              </a:lnSpc>
            </a:pPr>
            <a:r>
              <a:rPr lang="ja-JP" altLang="en-US" sz="2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１</a:t>
            </a:r>
            <a:r>
              <a:rPr kumimoji="1" lang="en-US" altLang="ja-JP" sz="2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 </a:t>
            </a:r>
            <a:r>
              <a:rPr kumimoji="1" lang="ja-JP" altLang="en-US" sz="2000" dirty="0">
                <a:latin typeface="Arial" panose="020B0604020202020204" pitchFamily="34" charset="0"/>
                <a:ea typeface="ＭＳ Ｐゴシック" panose="020B0600070205080204" pitchFamily="50" charset="-128"/>
                <a:cs typeface="Arial" panose="020B0604020202020204" pitchFamily="34" charset="0"/>
              </a:rPr>
              <a:t>グループワーク</a:t>
            </a:r>
            <a:br>
              <a:rPr kumimoji="1" lang="en-US" altLang="ja-JP" sz="2000" dirty="0">
                <a:latin typeface="Arial" panose="020B0604020202020204" pitchFamily="34" charset="0"/>
                <a:ea typeface="ＭＳ Ｐゴシック" panose="020B0600070205080204" pitchFamily="50" charset="-128"/>
                <a:cs typeface="Arial" panose="020B0604020202020204" pitchFamily="34" charset="0"/>
              </a:rPr>
            </a:b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ステップ３</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2400" dirty="0">
                <a:latin typeface="Arial" panose="020B0604020202020204" pitchFamily="34" charset="0"/>
                <a:ea typeface="ＭＳ Ｐゴシック" panose="020B0600070205080204" pitchFamily="50" charset="-128"/>
                <a:cs typeface="Arial" panose="020B0604020202020204" pitchFamily="34" charset="0"/>
              </a:rPr>
              <a:t>成果指標・目標値の設定</a:t>
            </a:r>
            <a:endParaRPr kumimoji="1" lang="ja-JP" altLang="en-US" sz="2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24</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9" name="正方形/長方形 8"/>
          <p:cNvSpPr/>
          <p:nvPr/>
        </p:nvSpPr>
        <p:spPr>
          <a:xfrm>
            <a:off x="734037" y="1140353"/>
            <a:ext cx="7990997" cy="369332"/>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次の手順に従い、配布した様式（成果指標一覧）に記入してください。</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コンテンツ プレースホルダー 2"/>
          <p:cNvSpPr>
            <a:spLocks noGrp="1"/>
          </p:cNvSpPr>
          <p:nvPr>
            <p:ph idx="1"/>
          </p:nvPr>
        </p:nvSpPr>
        <p:spPr>
          <a:xfrm>
            <a:off x="1295636" y="1773256"/>
            <a:ext cx="6480304" cy="3960000"/>
          </a:xfrm>
        </p:spPr>
        <p:txBody>
          <a:bodyPr>
            <a:normAutofit/>
          </a:bodyPr>
          <a:lstStyle/>
          <a:p>
            <a:pPr marL="357188" indent="-357188">
              <a:lnSpc>
                <a:spcPct val="110000"/>
              </a:lnSpc>
              <a:spcBef>
                <a:spcPts val="2400"/>
              </a:spcBef>
              <a:spcAft>
                <a:spcPts val="0"/>
              </a:spcAft>
              <a:buClr>
                <a:schemeClr val="accent1">
                  <a:lumMod val="75000"/>
                </a:schemeClr>
              </a:buClr>
              <a:buFont typeface="+mj-lt"/>
              <a:buAutoNum type="arabicPeriod"/>
            </a:pPr>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作成したロジックモデルの 「アウトプット</a:t>
            </a:r>
            <a:r>
              <a:rPr lang="ja-JP" altLang="en-US" sz="1800" dirty="0">
                <a:latin typeface="Arial" panose="020B0604020202020204" pitchFamily="34" charset="0"/>
                <a:ea typeface="ＭＳ Ｐゴシック" panose="020B0600070205080204" pitchFamily="50" charset="-128"/>
                <a:cs typeface="Arial" panose="020B0604020202020204" pitchFamily="34" charset="0"/>
              </a:rPr>
              <a:t>」 と 「直接アウトカム」 の</a:t>
            </a:r>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それぞれから</a:t>
            </a:r>
            <a:r>
              <a:rPr lang="en-US" altLang="ja-JP" sz="1800"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つずつ、指標を設定する対象を選んで表に記載してください。</a:t>
            </a:r>
            <a:endParaRPr kumimoji="1" lang="en-US" altLang="ja-JP" sz="1800" dirty="0">
              <a:latin typeface="Arial" panose="020B0604020202020204" pitchFamily="34" charset="0"/>
              <a:ea typeface="ＭＳ Ｐゴシック" panose="020B0600070205080204" pitchFamily="50" charset="-128"/>
              <a:cs typeface="Arial" panose="020B0604020202020204" pitchFamily="34" charset="0"/>
            </a:endParaRPr>
          </a:p>
          <a:p>
            <a:pPr marL="357188" indent="-357188">
              <a:lnSpc>
                <a:spcPct val="110000"/>
              </a:lnSpc>
              <a:spcBef>
                <a:spcPts val="2400"/>
              </a:spcBef>
              <a:spcAft>
                <a:spcPts val="0"/>
              </a:spcAft>
              <a:buClr>
                <a:schemeClr val="accent1">
                  <a:lumMod val="75000"/>
                </a:schemeClr>
              </a:buClr>
              <a:buFont typeface="+mj-lt"/>
              <a:buAutoNum type="arabicPeriod"/>
            </a:pPr>
            <a:r>
              <a:rPr lang="ja-JP" altLang="en-US" sz="1800" dirty="0">
                <a:latin typeface="Arial" panose="020B0604020202020204" pitchFamily="34" charset="0"/>
                <a:ea typeface="ＭＳ Ｐゴシック" panose="020B0600070205080204" pitchFamily="50" charset="-128"/>
                <a:cs typeface="Arial" panose="020B0604020202020204" pitchFamily="34" charset="0"/>
              </a:rPr>
              <a:t>選んだ直接アウトカム、アウトプットそれぞれに対し、どのような指標を設定するか検討してください。</a:t>
            </a:r>
            <a:endParaRPr kumimoji="1" lang="ja-JP" altLang="en-US" sz="1800"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00831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solidFill>
                  <a:schemeClr val="tx1"/>
                </a:solidFill>
              </a:rPr>
              <a:t>２</a:t>
            </a:r>
            <a:r>
              <a:rPr kumimoji="1" lang="en-US" altLang="ja-JP" dirty="0"/>
              <a:t>.  </a:t>
            </a:r>
            <a:r>
              <a:rPr kumimoji="1" lang="ja-JP" altLang="en-US" dirty="0"/>
              <a:t>成果指標例のご紹介</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t>25</a:t>
            </a:fld>
            <a:endParaRPr kumimoji="1" lang="ja-JP" altLang="en-US"/>
          </a:p>
        </p:txBody>
      </p:sp>
    </p:spTree>
    <p:extLst>
      <p:ext uri="{BB962C8B-B14F-4D97-AF65-F5344CB8AC3E}">
        <p14:creationId xmlns:p14="http://schemas.microsoft.com/office/powerpoint/2010/main" val="1799743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539750" indent="-539750"/>
            <a:r>
              <a:rPr lang="en-US" altLang="ja-JP" sz="3200" dirty="0">
                <a:latin typeface="Arial" panose="020B0604020202020204" pitchFamily="34" charset="0"/>
                <a:ea typeface="ＭＳ Ｐゴシック" panose="020B0600070205080204" pitchFamily="50" charset="-128"/>
                <a:cs typeface="Arial" panose="020B0604020202020204" pitchFamily="34" charset="0"/>
              </a:rPr>
              <a:t>5</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各事業のロジックモデル</a:t>
            </a:r>
            <a:br>
              <a:rPr lang="en-US" altLang="ja-JP" sz="3200" dirty="0">
                <a:latin typeface="Arial" panose="020B0604020202020204" pitchFamily="34" charset="0"/>
                <a:ea typeface="ＭＳ Ｐゴシック" panose="020B0600070205080204" pitchFamily="50" charset="-128"/>
                <a:cs typeface="Arial" panose="020B0604020202020204" pitchFamily="34" charset="0"/>
              </a:rPr>
            </a:br>
            <a:r>
              <a:rPr lang="ja-JP" altLang="en-US" sz="3200" dirty="0">
                <a:latin typeface="Arial" panose="020B0604020202020204" pitchFamily="34" charset="0"/>
                <a:ea typeface="ＭＳ Ｐゴシック" panose="020B0600070205080204" pitchFamily="50" charset="-128"/>
                <a:cs typeface="Arial" panose="020B0604020202020204" pitchFamily="34" charset="0"/>
              </a:rPr>
              <a:t>・成果指標の検討</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スライド番号プレースホルダー 3">
            <a:extLst>
              <a:ext uri="{FF2B5EF4-FFF2-40B4-BE49-F238E27FC236}">
                <a16:creationId xmlns:a16="http://schemas.microsoft.com/office/drawing/2014/main" id="{997B6574-AD77-4578-9F78-F4DDE7CA586E}"/>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26</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4069949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539750" indent="-539750"/>
            <a:r>
              <a:rPr lang="en-US" altLang="ja-JP" sz="3200" dirty="0">
                <a:latin typeface="Arial" panose="020B0604020202020204" pitchFamily="34" charset="0"/>
                <a:ea typeface="ＭＳ Ｐゴシック" panose="020B0600070205080204" pitchFamily="50" charset="-128"/>
                <a:cs typeface="Arial" panose="020B0604020202020204" pitchFamily="34" charset="0"/>
              </a:rPr>
              <a:t>6</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全体共有</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スライド番号プレースホルダー 3">
            <a:extLst>
              <a:ext uri="{FF2B5EF4-FFF2-40B4-BE49-F238E27FC236}">
                <a16:creationId xmlns:a16="http://schemas.microsoft.com/office/drawing/2014/main" id="{997B6574-AD77-4578-9F78-F4DDE7CA586E}"/>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27</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9968131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628650" indent="-628650"/>
            <a:r>
              <a:rPr lang="ja-JP" altLang="en-US" sz="3200" dirty="0"/>
              <a:t>補足説明</a:t>
            </a:r>
            <a:endParaRPr kumimoji="1" lang="ja-JP" altLang="en-US" sz="3200" dirty="0"/>
          </a:p>
        </p:txBody>
      </p:sp>
      <p:sp>
        <p:nvSpPr>
          <p:cNvPr id="3" name="テキス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7992380" y="6309320"/>
            <a:ext cx="984019" cy="365125"/>
          </a:xfrm>
        </p:spPr>
        <p:txBody>
          <a:bodyPr/>
          <a:lstStyle/>
          <a:p>
            <a:fld id="{95A8CCCB-A949-436F-9206-26156D76D385}" type="slidenum">
              <a:rPr kumimoji="1" lang="ja-JP" altLang="en-US" smtClean="0"/>
              <a:t>28</a:t>
            </a:fld>
            <a:endParaRPr kumimoji="1" lang="ja-JP" altLang="en-US"/>
          </a:p>
        </p:txBody>
      </p:sp>
    </p:spTree>
    <p:extLst>
      <p:ext uri="{BB962C8B-B14F-4D97-AF65-F5344CB8AC3E}">
        <p14:creationId xmlns:p14="http://schemas.microsoft.com/office/powerpoint/2010/main" val="3368428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2960" y="152636"/>
            <a:ext cx="7543800" cy="702302"/>
          </a:xfrm>
        </p:spPr>
        <p:txBody>
          <a:bodyPr>
            <a:normAutofit fontScale="90000"/>
          </a:bodyPr>
          <a:lstStyle/>
          <a:p>
            <a:pPr>
              <a:lnSpc>
                <a:spcPct val="100000"/>
              </a:lnSpc>
            </a:pPr>
            <a:r>
              <a:rPr lang="en-US" altLang="ja-JP">
                <a:solidFill>
                  <a:schemeClr val="tx1"/>
                </a:solidFill>
                <a:latin typeface="ＭＳ Ｐゴシック" panose="020B0600070205080204" pitchFamily="50" charset="-128"/>
                <a:ea typeface="ＭＳ Ｐゴシック" panose="020B0600070205080204" pitchFamily="50" charset="-128"/>
              </a:rPr>
              <a:t>2</a:t>
            </a:r>
            <a:r>
              <a:rPr lang="en-US" altLang="ja-JP" dirty="0">
                <a:solidFill>
                  <a:schemeClr val="tx1"/>
                </a:solidFill>
                <a:latin typeface="ＭＳ Ｐゴシック" panose="020B0600070205080204" pitchFamily="50" charset="-128"/>
                <a:ea typeface="ＭＳ Ｐゴシック" panose="020B0600070205080204" pitchFamily="50" charset="-128"/>
              </a:rPr>
              <a:t>. </a:t>
            </a:r>
            <a:r>
              <a:rPr lang="ja-JP" altLang="en-US" dirty="0">
                <a:solidFill>
                  <a:schemeClr val="tx1"/>
                </a:solidFill>
                <a:latin typeface="ＭＳ Ｐゴシック" panose="020B0600070205080204" pitchFamily="50" charset="-128"/>
                <a:ea typeface="ＭＳ Ｐゴシック" panose="020B0600070205080204" pitchFamily="50" charset="-128"/>
              </a:rPr>
              <a:t>成果評価のステップ</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ステップ</a:t>
            </a:r>
            <a:r>
              <a:rPr lang="en-US" altLang="ja-JP" dirty="0">
                <a:latin typeface="ＭＳ Ｐゴシック" panose="020B0600070205080204" pitchFamily="50" charset="-128"/>
                <a:ea typeface="ＭＳ Ｐゴシック" panose="020B0600070205080204" pitchFamily="50" charset="-128"/>
              </a:rPr>
              <a:t>4】 </a:t>
            </a:r>
            <a:r>
              <a:rPr lang="ja-JP" altLang="en-US" dirty="0">
                <a:latin typeface="ＭＳ Ｐゴシック" panose="020B0600070205080204" pitchFamily="50" charset="-128"/>
                <a:ea typeface="ＭＳ Ｐゴシック" panose="020B0600070205080204" pitchFamily="50" charset="-128"/>
              </a:rPr>
              <a:t>データ収集・分析</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6" name="表 5"/>
          <p:cNvGraphicFramePr>
            <a:graphicFrameLocks noGrp="1"/>
          </p:cNvGraphicFramePr>
          <p:nvPr/>
        </p:nvGraphicFramePr>
        <p:xfrm>
          <a:off x="738000" y="2168860"/>
          <a:ext cx="7668000" cy="2530920"/>
        </p:xfrm>
        <a:graphic>
          <a:graphicData uri="http://schemas.openxmlformats.org/drawingml/2006/table">
            <a:tbl>
              <a:tblPr firstRow="1" firstCol="1" bandRow="1">
                <a:tableStyleId>{21E4AEA4-8DFA-4A89-87EB-49C32662AFE0}</a:tableStyleId>
              </a:tblPr>
              <a:tblGrid>
                <a:gridCol w="2556000">
                  <a:extLst>
                    <a:ext uri="{9D8B030D-6E8A-4147-A177-3AD203B41FA5}">
                      <a16:colId xmlns:a16="http://schemas.microsoft.com/office/drawing/2014/main" val="20000"/>
                    </a:ext>
                  </a:extLst>
                </a:gridCol>
                <a:gridCol w="5112000">
                  <a:extLst>
                    <a:ext uri="{9D8B030D-6E8A-4147-A177-3AD203B41FA5}">
                      <a16:colId xmlns:a16="http://schemas.microsoft.com/office/drawing/2014/main" val="20001"/>
                    </a:ext>
                  </a:extLst>
                </a:gridCol>
              </a:tblGrid>
              <a:tr h="0">
                <a:tc>
                  <a:txBody>
                    <a:bodyPr/>
                    <a:lstStyle/>
                    <a:p>
                      <a:pPr algn="ctr"/>
                      <a:r>
                        <a:rPr kumimoji="1" lang="ja-JP" altLang="en-US" sz="1900" dirty="0">
                          <a:latin typeface="ＭＳ Ｐゴシック" panose="020B0600070205080204" pitchFamily="50" charset="-128"/>
                          <a:ea typeface="ＭＳ Ｐゴシック" panose="020B0600070205080204" pitchFamily="50" charset="-128"/>
                        </a:rPr>
                        <a:t>主な情報源</a:t>
                      </a:r>
                    </a:p>
                  </a:txBody>
                  <a:tcPr marL="144000" marR="144000" marT="36000" marB="36000" anchor="ctr">
                    <a:lnL w="12700" cmpd="sng">
                      <a:noFill/>
                    </a:lnL>
                    <a:lnR w="9525"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900" dirty="0">
                          <a:latin typeface="ＭＳ Ｐゴシック" panose="020B0600070205080204" pitchFamily="50" charset="-128"/>
                          <a:ea typeface="ＭＳ Ｐゴシック" panose="020B0600070205080204" pitchFamily="50" charset="-128"/>
                        </a:rPr>
                        <a:t>概要</a:t>
                      </a:r>
                    </a:p>
                  </a:txBody>
                  <a:tcPr marL="144000" marR="144000" marT="36000" marB="36000" anchor="ctr">
                    <a:lnL w="9525"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10000"/>
                  </a:ext>
                </a:extLst>
              </a:tr>
              <a:tr h="0">
                <a:tc>
                  <a:txBody>
                    <a:bodyPr/>
                    <a:lstStyle/>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事業（内部）データ</a:t>
                      </a:r>
                    </a:p>
                  </a:txBody>
                  <a:tcPr marL="144000" marR="144000" marT="72000" marB="72000" anchor="ctr">
                    <a:lnL w="12700" cmpd="sng">
                      <a:noFill/>
                    </a:lnL>
                    <a:lnR w="12700" cmpd="sng">
                      <a:noFill/>
                    </a:lnR>
                    <a:lnT w="38100" cmpd="sng">
                      <a:noFill/>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sz="1900" dirty="0">
                          <a:latin typeface="ＭＳ Ｐゴシック" panose="020B0600070205080204" pitchFamily="50" charset="-128"/>
                          <a:ea typeface="ＭＳ Ｐゴシック" panose="020B0600070205080204" pitchFamily="50" charset="-128"/>
                        </a:rPr>
                        <a:t>事業者が事業実施の過程で収集するデータ</a:t>
                      </a:r>
                      <a:endParaRPr kumimoji="1" lang="en-US" altLang="ja-JP" sz="1900" dirty="0">
                        <a:latin typeface="ＭＳ Ｐゴシック" panose="020B0600070205080204" pitchFamily="50" charset="-128"/>
                        <a:ea typeface="ＭＳ Ｐゴシック" panose="020B0600070205080204" pitchFamily="50" charset="-128"/>
                      </a:endParaRPr>
                    </a:p>
                    <a:p>
                      <a:r>
                        <a:rPr kumimoji="1" lang="ja-JP" altLang="en-US" sz="1900" dirty="0">
                          <a:latin typeface="ＭＳ Ｐゴシック" panose="020B0600070205080204" pitchFamily="50" charset="-128"/>
                          <a:ea typeface="ＭＳ Ｐゴシック" panose="020B0600070205080204" pitchFamily="50" charset="-128"/>
                        </a:rPr>
                        <a:t>  例： 参加者数、参加回数</a:t>
                      </a:r>
                    </a:p>
                  </a:txBody>
                  <a:tcPr marL="144000" marR="144000" marT="72000" marB="72000" anchor="ctr">
                    <a:lnL w="12700" cmpd="sng">
                      <a:noFill/>
                    </a:lnL>
                    <a:lnR w="12700" cmpd="sng">
                      <a:noFill/>
                    </a:lnR>
                    <a:lnT w="38100" cmpd="sng">
                      <a:noFill/>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a:txBody>
                    <a:bodyPr/>
                    <a:lstStyle/>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統計データ</a:t>
                      </a:r>
                    </a:p>
                  </a:txBody>
                  <a:tcPr marL="144000" marR="144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sz="1900" dirty="0">
                          <a:latin typeface="ＭＳ Ｐゴシック" panose="020B0600070205080204" pitchFamily="50" charset="-128"/>
                          <a:ea typeface="ＭＳ Ｐゴシック" panose="020B0600070205080204" pitchFamily="50" charset="-128"/>
                        </a:rPr>
                        <a:t>公的な統計を始めとする既存の統計データ</a:t>
                      </a:r>
                      <a:endParaRPr kumimoji="1" lang="en-US" altLang="ja-JP" sz="1900" dirty="0">
                        <a:latin typeface="ＭＳ Ｐゴシック" panose="020B0600070205080204" pitchFamily="50" charset="-128"/>
                        <a:ea typeface="ＭＳ Ｐゴシック" panose="020B0600070205080204" pitchFamily="50" charset="-128"/>
                      </a:endParaRPr>
                    </a:p>
                    <a:p>
                      <a:r>
                        <a:rPr kumimoji="1" lang="ja-JP" altLang="en-US" sz="1900" dirty="0">
                          <a:latin typeface="ＭＳ Ｐゴシック" panose="020B0600070205080204" pitchFamily="50" charset="-128"/>
                          <a:ea typeface="ＭＳ Ｐゴシック" panose="020B0600070205080204" pitchFamily="50" charset="-128"/>
                        </a:rPr>
                        <a:t>  例： 人口、出生率、労働力率</a:t>
                      </a:r>
                    </a:p>
                  </a:txBody>
                  <a:tcPr marL="144000" marR="144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0">
                <a:tc>
                  <a:txBody>
                    <a:bodyPr/>
                    <a:lstStyle/>
                    <a:p>
                      <a:r>
                        <a:rPr kumimoji="1" lang="ja-JP" altLang="en-US" sz="2000" dirty="0">
                          <a:solidFill>
                            <a:schemeClr val="tx1"/>
                          </a:solidFill>
                          <a:latin typeface="ＭＳ Ｐゴシック" panose="020B0600070205080204" pitchFamily="50" charset="-128"/>
                          <a:ea typeface="ＭＳ Ｐゴシック" panose="020B0600070205080204" pitchFamily="50" charset="-128"/>
                        </a:rPr>
                        <a:t>アンケートデータ</a:t>
                      </a:r>
                    </a:p>
                  </a:txBody>
                  <a:tcPr marL="144000" marR="144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sz="1900" dirty="0">
                          <a:latin typeface="ＭＳ Ｐゴシック" panose="020B0600070205080204" pitchFamily="50" charset="-128"/>
                          <a:ea typeface="ＭＳ Ｐゴシック" panose="020B0600070205080204" pitchFamily="50" charset="-128"/>
                        </a:rPr>
                        <a:t>受益者等に対して質問票を配布し、その回答を集計したもの</a:t>
                      </a:r>
                    </a:p>
                  </a:txBody>
                  <a:tcPr marL="144000" marR="144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7" name="正方形/長方形 6"/>
          <p:cNvSpPr/>
          <p:nvPr/>
        </p:nvSpPr>
        <p:spPr>
          <a:xfrm>
            <a:off x="719572" y="1052736"/>
            <a:ext cx="7764011" cy="923330"/>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評価に使う主なデータには以下のようなものがあります。</a:t>
            </a:r>
            <a:endParaRPr lang="en-US" altLang="ja-JP" dirty="0">
              <a:latin typeface="ＭＳ Ｐゴシック" panose="020B0600070205080204" pitchFamily="50" charset="-128"/>
              <a:ea typeface="ＭＳ Ｐゴシック" panose="020B0600070205080204" pitchFamily="50" charset="-128"/>
            </a:endParaRPr>
          </a:p>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評価を行うの事業実施後ですが、どのようなデータを集めるかは事前に計画しておく必要があります。</a:t>
            </a:r>
            <a:endParaRPr lang="en-US" altLang="ja-JP" dirty="0">
              <a:latin typeface="ＭＳ Ｐゴシック" panose="020B0600070205080204" pitchFamily="50" charset="-128"/>
              <a:ea typeface="ＭＳ Ｐゴシック" panose="020B0600070205080204" pitchFamily="50" charset="-128"/>
            </a:endParaRPr>
          </a:p>
        </p:txBody>
      </p:sp>
      <p:sp>
        <p:nvSpPr>
          <p:cNvPr id="8" name="正方形/長方形 7">
            <a:extLst>
              <a:ext uri="{FF2B5EF4-FFF2-40B4-BE49-F238E27FC236}">
                <a16:creationId xmlns:a16="http://schemas.microsoft.com/office/drawing/2014/main" id="{EB64B477-44D0-4086-9FA7-166832F6EBB4}"/>
              </a:ext>
            </a:extLst>
          </p:cNvPr>
          <p:cNvSpPr/>
          <p:nvPr/>
        </p:nvSpPr>
        <p:spPr>
          <a:xfrm>
            <a:off x="647564" y="4869160"/>
            <a:ext cx="8100000" cy="1208023"/>
          </a:xfrm>
          <a:prstGeom prst="rect">
            <a:avLst/>
          </a:prstGeom>
        </p:spPr>
        <p:txBody>
          <a:bodyPr wrap="square">
            <a:spAutoFit/>
          </a:bodyPr>
          <a:lstStyle/>
          <a:p>
            <a:pPr marL="271463" indent="-271463">
              <a:spcBef>
                <a:spcPts val="300"/>
              </a:spcBef>
            </a:pPr>
            <a:r>
              <a:rPr lang="en-US" altLang="ja-JP" sz="14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目標の達成度で評価を行うため、アウトプット・直接アウトカム指標について、実績値のエビデンス</a:t>
            </a:r>
            <a:br>
              <a:rPr lang="en-US" altLang="ja-JP" sz="1400" dirty="0">
                <a:latin typeface="ＭＳ Ｐゴシック" panose="020B0600070205080204" pitchFamily="50" charset="-128"/>
                <a:ea typeface="ＭＳ Ｐゴシック" panose="020B0600070205080204" pitchFamily="50" charset="-128"/>
              </a:rPr>
            </a:br>
            <a:r>
              <a:rPr lang="ja-JP" altLang="en-US" sz="1400" dirty="0">
                <a:latin typeface="ＭＳ Ｐゴシック" panose="020B0600070205080204" pitchFamily="50" charset="-128"/>
                <a:ea typeface="ＭＳ Ｐゴシック" panose="020B0600070205080204" pitchFamily="50" charset="-128"/>
              </a:rPr>
              <a:t>（目標達成を測る根拠資料）の提出をしていただきます。エビデンスとして個人情報が必要な場合には、必要な措置を講じてください（公募要項</a:t>
            </a:r>
            <a:r>
              <a:rPr lang="en-US" altLang="ja-JP" sz="1400" dirty="0">
                <a:latin typeface="ＭＳ Ｐゴシック" panose="020B0600070205080204" pitchFamily="50" charset="-128"/>
                <a:ea typeface="ＭＳ Ｐゴシック" panose="020B0600070205080204" pitchFamily="50" charset="-128"/>
              </a:rPr>
              <a:t>18</a:t>
            </a:r>
            <a:r>
              <a:rPr lang="ja-JP" altLang="en-US" sz="1400" dirty="0">
                <a:latin typeface="ＭＳ Ｐゴシック" panose="020B0600070205080204" pitchFamily="50" charset="-128"/>
                <a:ea typeface="ＭＳ Ｐゴシック" panose="020B0600070205080204" pitchFamily="50" charset="-128"/>
              </a:rPr>
              <a:t>ページ「</a:t>
            </a:r>
            <a:r>
              <a:rPr lang="en-US" altLang="ja-JP" sz="1400" dirty="0">
                <a:latin typeface="ＭＳ Ｐゴシック" panose="020B0600070205080204" pitchFamily="50" charset="-128"/>
                <a:ea typeface="ＭＳ Ｐゴシック" panose="020B0600070205080204" pitchFamily="50" charset="-128"/>
              </a:rPr>
              <a:t>11 </a:t>
            </a:r>
            <a:r>
              <a:rPr lang="ja-JP" altLang="en-US" sz="1400" dirty="0">
                <a:latin typeface="ＭＳ Ｐゴシック" panose="020B0600070205080204" pitchFamily="50" charset="-128"/>
                <a:ea typeface="ＭＳ Ｐゴシック" panose="020B0600070205080204" pitchFamily="50" charset="-128"/>
              </a:rPr>
              <a:t>事業実施における留意点」（２）その他⑥ 個人情報の保護参照）。</a:t>
            </a:r>
            <a:endParaRPr lang="en-US" altLang="ja-JP" sz="1400" dirty="0">
              <a:latin typeface="ＭＳ Ｐゴシック" panose="020B0600070205080204" pitchFamily="50" charset="-128"/>
              <a:ea typeface="ＭＳ Ｐゴシック" panose="020B0600070205080204" pitchFamily="50" charset="-128"/>
            </a:endParaRPr>
          </a:p>
          <a:p>
            <a:pPr marL="271463" indent="-271463">
              <a:spcBef>
                <a:spcPts val="300"/>
              </a:spcBef>
            </a:pPr>
            <a:r>
              <a:rPr lang="ja-JP" altLang="en-US" sz="1400" dirty="0">
                <a:latin typeface="ＭＳ Ｐゴシック" panose="020B0600070205080204" pitchFamily="50" charset="-128"/>
                <a:ea typeface="ＭＳ Ｐゴシック" panose="020B0600070205080204" pitchFamily="50" charset="-128"/>
              </a:rPr>
              <a:t>　</a:t>
            </a:r>
            <a:r>
              <a:rPr lang="en-US" altLang="ja-JP" sz="1400" dirty="0">
                <a:latin typeface="ＭＳ Ｐゴシック" panose="020B0600070205080204" pitchFamily="50" charset="-128"/>
                <a:ea typeface="ＭＳ Ｐゴシック" panose="020B0600070205080204" pitchFamily="50" charset="-128"/>
              </a:rPr>
              <a:t>	</a:t>
            </a:r>
            <a:r>
              <a:rPr lang="ja-JP" altLang="en-US" sz="1400" dirty="0">
                <a:latin typeface="ＭＳ Ｐゴシック" panose="020B0600070205080204" pitchFamily="50" charset="-128"/>
                <a:ea typeface="ＭＳ Ｐゴシック" panose="020B0600070205080204" pitchFamily="50" charset="-128"/>
              </a:rPr>
              <a:t>なお、財団へのエビデンスの提出にあたっては匿名化し、個人情報を含まない形で提出してください。</a:t>
            </a:r>
          </a:p>
        </p:txBody>
      </p:sp>
      <p:sp>
        <p:nvSpPr>
          <p:cNvPr id="10" name="矢印: 五方向 9">
            <a:extLst>
              <a:ext uri="{FF2B5EF4-FFF2-40B4-BE49-F238E27FC236}">
                <a16:creationId xmlns:a16="http://schemas.microsoft.com/office/drawing/2014/main" id="{15797EF5-D9C1-46C7-B2FC-089B12C0FA72}"/>
              </a:ext>
            </a:extLst>
          </p:cNvPr>
          <p:cNvSpPr/>
          <p:nvPr/>
        </p:nvSpPr>
        <p:spPr>
          <a:xfrm>
            <a:off x="4960444"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1" name="矢印: 五方向 10">
            <a:extLst>
              <a:ext uri="{FF2B5EF4-FFF2-40B4-BE49-F238E27FC236}">
                <a16:creationId xmlns:a16="http://schemas.microsoft.com/office/drawing/2014/main" id="{89F6D411-2E83-421D-8776-D1B4A68EA70D}"/>
              </a:ext>
            </a:extLst>
          </p:cNvPr>
          <p:cNvSpPr/>
          <p:nvPr/>
        </p:nvSpPr>
        <p:spPr>
          <a:xfrm>
            <a:off x="5798183"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2" name="矢印: 五方向 11">
            <a:extLst>
              <a:ext uri="{FF2B5EF4-FFF2-40B4-BE49-F238E27FC236}">
                <a16:creationId xmlns:a16="http://schemas.microsoft.com/office/drawing/2014/main" id="{D94E8B17-F288-4F44-84C4-1D5DB30BA149}"/>
              </a:ext>
            </a:extLst>
          </p:cNvPr>
          <p:cNvSpPr/>
          <p:nvPr/>
        </p:nvSpPr>
        <p:spPr>
          <a:xfrm>
            <a:off x="6635922"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3" name="矢印: 五方向 12">
            <a:extLst>
              <a:ext uri="{FF2B5EF4-FFF2-40B4-BE49-F238E27FC236}">
                <a16:creationId xmlns:a16="http://schemas.microsoft.com/office/drawing/2014/main" id="{0ED8DAAD-8B71-4491-87DA-724F96EEAA10}"/>
              </a:ext>
            </a:extLst>
          </p:cNvPr>
          <p:cNvSpPr/>
          <p:nvPr/>
        </p:nvSpPr>
        <p:spPr>
          <a:xfrm>
            <a:off x="7473661" y="48106"/>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4" name="矢印: 五方向 13">
            <a:extLst>
              <a:ext uri="{FF2B5EF4-FFF2-40B4-BE49-F238E27FC236}">
                <a16:creationId xmlns:a16="http://schemas.microsoft.com/office/drawing/2014/main" id="{CA73A18A-F38D-4FAD-BC33-BF635D62E8BB}"/>
              </a:ext>
            </a:extLst>
          </p:cNvPr>
          <p:cNvSpPr/>
          <p:nvPr/>
        </p:nvSpPr>
        <p:spPr>
          <a:xfrm>
            <a:off x="8311400"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3" name="スライド番号プレースホルダー 3">
            <a:extLst>
              <a:ext uri="{FF2B5EF4-FFF2-40B4-BE49-F238E27FC236}">
                <a16:creationId xmlns:a16="http://schemas.microsoft.com/office/drawing/2014/main" id="{A1EDCFBC-7325-C9B0-FBC5-8AF84FFD5CDD}"/>
              </a:ext>
            </a:extLst>
          </p:cNvPr>
          <p:cNvSpPr>
            <a:spLocks noGrp="1"/>
          </p:cNvSpPr>
          <p:nvPr>
            <p:ph type="sldNum" sz="quarter" idx="12"/>
          </p:nvPr>
        </p:nvSpPr>
        <p:spPr>
          <a:xfrm>
            <a:off x="7992380" y="6309320"/>
            <a:ext cx="984019" cy="365125"/>
          </a:xfrm>
        </p:spPr>
        <p:txBody>
          <a:bodyPr/>
          <a:lstStyle/>
          <a:p>
            <a:fld id="{95A8CCCB-A949-436F-9206-26156D76D385}" type="slidenum">
              <a:rPr kumimoji="1" lang="ja-JP" altLang="en-US" smtClean="0"/>
              <a:t>29</a:t>
            </a:fld>
            <a:endParaRPr kumimoji="1" lang="ja-JP" altLang="en-US"/>
          </a:p>
        </p:txBody>
      </p:sp>
    </p:spTree>
    <p:extLst>
      <p:ext uri="{BB962C8B-B14F-4D97-AF65-F5344CB8AC3E}">
        <p14:creationId xmlns:p14="http://schemas.microsoft.com/office/powerpoint/2010/main" val="434722783"/>
      </p:ext>
    </p:extLst>
  </p:cSld>
  <p:clrMapOvr>
    <a:masterClrMapping/>
  </p:clrMapOvr>
  <mc:AlternateContent xmlns:mc="http://schemas.openxmlformats.org/markup-compatibility/2006" xmlns:p14="http://schemas.microsoft.com/office/powerpoint/2010/main">
    <mc:Choice Requires="p14">
      <p:transition spd="slow" p14:dur="2000" advTm="97231"/>
    </mc:Choice>
    <mc:Fallback xmlns="">
      <p:transition spd="slow" advTm="9723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6">
            <a:extLst>
              <a:ext uri="{FF2B5EF4-FFF2-40B4-BE49-F238E27FC236}">
                <a16:creationId xmlns:a16="http://schemas.microsoft.com/office/drawing/2014/main" id="{5608A8BE-B933-48B8-9E7A-440F76D19221}"/>
              </a:ext>
            </a:extLst>
          </p:cNvPr>
          <p:cNvSpPr/>
          <p:nvPr/>
        </p:nvSpPr>
        <p:spPr>
          <a:xfrm>
            <a:off x="576000" y="1880828"/>
            <a:ext cx="7992000" cy="4104000"/>
          </a:xfrm>
          <a:prstGeom prst="rect">
            <a:avLst/>
          </a:prstGeom>
          <a:solidFill>
            <a:schemeClr val="bg1"/>
          </a:solidFill>
          <a:ln w="12700">
            <a:solidFill>
              <a:schemeClr val="bg1">
                <a:lumMod val="50000"/>
              </a:schemeClr>
            </a:solidFill>
          </a:ln>
          <a:effectLst>
            <a:outerShdw blurRad="25400" dist="127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令和４年</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１０月１４日、１５日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公募説明会</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１０月１７日～１１月２８日</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応募受付期間</a:t>
            </a:r>
          </a:p>
          <a:p>
            <a:pPr indent="254000" algn="just">
              <a:spcBef>
                <a:spcPts val="600"/>
              </a:spcBef>
              <a:tabLst>
                <a:tab pos="1076325" algn="l"/>
                <a:tab pos="3228975" algn="l"/>
              </a:tabLst>
            </a:pPr>
            <a:r>
              <a:rPr lang="ja-JP" altLang="en-US" sz="1400" kern="100" dirty="0">
                <a:latin typeface="Arial" panose="020B0604020202020204" pitchFamily="34" charset="0"/>
                <a:ea typeface="ＭＳ Ｐゴシック" panose="020B0600070205080204" pitchFamily="50" charset="-128"/>
                <a:cs typeface="Arial" panose="020B0604020202020204" pitchFamily="34" charset="0"/>
              </a:rPr>
              <a:t>　　　　　　</a:t>
            </a:r>
            <a:r>
              <a:rPr lang="en-US" altLang="ja-JP" sz="1400" kern="1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１１月８日、９日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研修会</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１１月 下旬～１２月中旬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形式審査・書類審査</a:t>
            </a:r>
          </a:p>
          <a:p>
            <a:pPr indent="254000" algn="just">
              <a:spcBef>
                <a:spcPts val="600"/>
              </a:spcBef>
              <a:tabLst>
                <a:tab pos="1076325" algn="l"/>
                <a:tab pos="3228975" algn="l"/>
              </a:tabLst>
            </a:pP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１２月中旬～下旬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総合審査（プレゼンテーションによる審査）対象者への連絡</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令和５年</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１月上旬～２月上旬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個別相談（１事業者２回実施）</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２月中旬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総合審査（プレゼンテーションによる審査）書類の提出</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２月下旬～３月上旬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総合審査（プレゼンテーションによる審査）</a:t>
            </a:r>
          </a:p>
          <a:p>
            <a:pPr indent="254000" algn="just">
              <a:spcBef>
                <a:spcPts val="600"/>
              </a:spcBef>
              <a:tabLst>
                <a:tab pos="1076325" algn="l"/>
                <a:tab pos="3228975" algn="l"/>
              </a:tabLst>
            </a:pP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３月中旬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助成対象事業者決定、交付申請、交付決定</a:t>
            </a:r>
          </a:p>
          <a:p>
            <a:pPr indent="254000" algn="just">
              <a:spcBef>
                <a:spcPts val="600"/>
              </a:spcBef>
              <a:tabLst>
                <a:tab pos="1076325" algn="l"/>
                <a:tab pos="3228975" algn="l"/>
              </a:tabLst>
            </a:pPr>
            <a:r>
              <a:rPr lang="en-US" altLang="ja-JP" sz="1400" kern="100" dirty="0">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４月～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事業実施</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令和６年</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３月　　　　　　　　     　　</a:t>
            </a: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	</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成果評価、助成率の決定、実績報告</a:t>
            </a:r>
            <a:endPar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endParaRPr>
          </a:p>
          <a:p>
            <a:pPr indent="254000" algn="just">
              <a:spcBef>
                <a:spcPts val="600"/>
              </a:spcBef>
              <a:tabLst>
                <a:tab pos="1076325" algn="l"/>
                <a:tab pos="3228975" algn="l"/>
              </a:tabLst>
            </a:pPr>
            <a:r>
              <a:rPr lang="en-US" altLang="ja-JP" sz="1400" kern="100" dirty="0">
                <a:effectLst/>
                <a:latin typeface="Arial" panose="020B0604020202020204" pitchFamily="34" charset="0"/>
                <a:ea typeface="ＭＳ Ｐゴシック" panose="020B0600070205080204" pitchFamily="50" charset="-128"/>
                <a:cs typeface="Arial" panose="020B0604020202020204" pitchFamily="34" charset="0"/>
              </a:rPr>
              <a:t>※</a:t>
            </a: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上記スケジュールは、事業実施期間が１ヶ年度の場合。２ヶ年度の場合の１年目は、成果評価、</a:t>
            </a:r>
          </a:p>
          <a:p>
            <a:pPr indent="254000" algn="just">
              <a:spcBef>
                <a:spcPts val="600"/>
              </a:spcBef>
              <a:tabLst>
                <a:tab pos="1076325" algn="l"/>
                <a:tab pos="3228975" algn="l"/>
              </a:tabLst>
            </a:pPr>
            <a:r>
              <a:rPr lang="ja-JP" altLang="en-US" sz="1400" kern="100" dirty="0">
                <a:effectLst/>
                <a:latin typeface="Arial" panose="020B0604020202020204" pitchFamily="34" charset="0"/>
                <a:ea typeface="ＭＳ Ｐゴシック" panose="020B0600070205080204" pitchFamily="50" charset="-128"/>
                <a:cs typeface="Arial" panose="020B0604020202020204" pitchFamily="34" charset="0"/>
              </a:rPr>
              <a:t>助成率の決定は行わず、２年目は交付申請から実績報告までとなる。</a:t>
            </a:r>
          </a:p>
        </p:txBody>
      </p:sp>
      <p:sp>
        <p:nvSpPr>
          <p:cNvPr id="2" name="タイトル 1"/>
          <p:cNvSpPr>
            <a:spLocks noGrp="1"/>
          </p:cNvSpPr>
          <p:nvPr>
            <p:ph type="title"/>
          </p:nvPr>
        </p:nvSpPr>
        <p:spPr/>
        <p:txBody>
          <a:bodyPr>
            <a:normAutofit/>
          </a:bodyPr>
          <a:lstStyle/>
          <a:p>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公募スケジュール</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3</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6" name="四角形: 角を丸くする 5"/>
          <p:cNvSpPr/>
          <p:nvPr/>
        </p:nvSpPr>
        <p:spPr>
          <a:xfrm>
            <a:off x="1439652" y="2636912"/>
            <a:ext cx="6696000" cy="288000"/>
          </a:xfrm>
          <a:prstGeom prst="roundRect">
            <a:avLst>
              <a:gd name="adj" fmla="val 16667"/>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9" name="正方形/長方形 8"/>
          <p:cNvSpPr/>
          <p:nvPr/>
        </p:nvSpPr>
        <p:spPr>
          <a:xfrm>
            <a:off x="649455" y="1104349"/>
            <a:ext cx="7990997" cy="369332"/>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本研修会は応募書類の作成に活用いただくことを想定して実施いたします。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0787911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2960" y="152636"/>
            <a:ext cx="7543800" cy="702302"/>
          </a:xfrm>
        </p:spPr>
        <p:txBody>
          <a:bodyPr>
            <a:normAutofit fontScale="90000"/>
          </a:bodyPr>
          <a:lstStyle/>
          <a:p>
            <a:pPr>
              <a:lnSpc>
                <a:spcPct val="100000"/>
              </a:lnSpc>
            </a:pPr>
            <a:r>
              <a:rPr lang="en-US" altLang="ja-JP" dirty="0">
                <a:latin typeface="ＭＳ Ｐゴシック" panose="020B0600070205080204" pitchFamily="50" charset="-128"/>
                <a:ea typeface="ＭＳ Ｐゴシック" panose="020B0600070205080204" pitchFamily="50" charset="-128"/>
              </a:rPr>
              <a:t>2. </a:t>
            </a:r>
            <a:r>
              <a:rPr lang="ja-JP" altLang="en-US" dirty="0">
                <a:latin typeface="ＭＳ Ｐゴシック" panose="020B0600070205080204" pitchFamily="50" charset="-128"/>
                <a:ea typeface="ＭＳ Ｐゴシック" panose="020B0600070205080204" pitchFamily="50" charset="-128"/>
              </a:rPr>
              <a:t>成果評価のステップ</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ステップ</a:t>
            </a:r>
            <a:r>
              <a:rPr lang="en-US" altLang="ja-JP" dirty="0">
                <a:latin typeface="ＭＳ Ｐゴシック" panose="020B0600070205080204" pitchFamily="50" charset="-128"/>
                <a:ea typeface="ＭＳ Ｐゴシック" panose="020B0600070205080204" pitchFamily="50" charset="-128"/>
              </a:rPr>
              <a:t>5】 </a:t>
            </a:r>
            <a:r>
              <a:rPr lang="ja-JP" altLang="en-US" dirty="0">
                <a:latin typeface="ＭＳ Ｐゴシック" panose="020B0600070205080204" pitchFamily="50" charset="-128"/>
                <a:ea typeface="ＭＳ Ｐゴシック" panose="020B0600070205080204" pitchFamily="50" charset="-128"/>
              </a:rPr>
              <a:t>評価結果の報告・活用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正方形/長方形 4"/>
          <p:cNvSpPr/>
          <p:nvPr/>
        </p:nvSpPr>
        <p:spPr>
          <a:xfrm>
            <a:off x="863588" y="2132856"/>
            <a:ext cx="3456000" cy="3924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44000" rIns="144000" rtlCol="0" anchor="ctr" anchorCtr="0"/>
          <a:lstStyle/>
          <a:p>
            <a:pPr algn="ctr">
              <a:spcBef>
                <a:spcPts val="400"/>
              </a:spcBef>
              <a:spcAft>
                <a:spcPts val="600"/>
              </a:spcAft>
            </a:pPr>
            <a:r>
              <a:rPr kumimoji="1" lang="ja-JP" altLang="en-US" u="sng" dirty="0">
                <a:solidFill>
                  <a:schemeClr val="tx1"/>
                </a:solidFill>
                <a:latin typeface="ＭＳ Ｐゴシック" panose="020B0600070205080204" pitchFamily="50" charset="-128"/>
                <a:ea typeface="ＭＳ Ｐゴシック" panose="020B0600070205080204" pitchFamily="50" charset="-128"/>
              </a:rPr>
              <a:t>子供が輝く東京・応援事業</a:t>
            </a:r>
            <a:br>
              <a:rPr kumimoji="1" lang="en-US" altLang="ja-JP" u="sng" dirty="0">
                <a:solidFill>
                  <a:schemeClr val="tx1"/>
                </a:solidFill>
                <a:latin typeface="ＭＳ Ｐゴシック" panose="020B0600070205080204" pitchFamily="50" charset="-128"/>
                <a:ea typeface="ＭＳ Ｐゴシック" panose="020B0600070205080204" pitchFamily="50" charset="-128"/>
              </a:rPr>
            </a:br>
            <a:r>
              <a:rPr kumimoji="1" lang="ja-JP" altLang="en-US" u="sng" dirty="0">
                <a:solidFill>
                  <a:schemeClr val="tx1"/>
                </a:solidFill>
                <a:latin typeface="ＭＳ Ｐゴシック" panose="020B0600070205080204" pitchFamily="50" charset="-128"/>
                <a:ea typeface="ＭＳ Ｐゴシック" panose="020B0600070205080204" pitchFamily="50" charset="-128"/>
              </a:rPr>
              <a:t>評価対象指標達成状況報告書</a:t>
            </a:r>
            <a:br>
              <a:rPr kumimoji="1" lang="en-US" altLang="ja-JP" u="sng" dirty="0">
                <a:solidFill>
                  <a:schemeClr val="tx1"/>
                </a:solidFill>
                <a:latin typeface="ＭＳ Ｐゴシック" panose="020B0600070205080204" pitchFamily="50" charset="-128"/>
                <a:ea typeface="ＭＳ Ｐゴシック" panose="020B0600070205080204" pitchFamily="50" charset="-128"/>
              </a:rPr>
            </a:br>
            <a:r>
              <a:rPr kumimoji="1" lang="ja-JP" altLang="en-US" u="sng" dirty="0">
                <a:solidFill>
                  <a:schemeClr val="tx1"/>
                </a:solidFill>
                <a:latin typeface="ＭＳ Ｐゴシック" panose="020B0600070205080204" pitchFamily="50" charset="-128"/>
                <a:ea typeface="ＭＳ Ｐゴシック" panose="020B0600070205080204" pitchFamily="50" charset="-128"/>
              </a:rPr>
              <a:t>（記載項目のイメージ）</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342900" indent="-342900">
              <a:spcBef>
                <a:spcPts val="400"/>
              </a:spcBef>
              <a:spcAft>
                <a:spcPts val="600"/>
              </a:spcAft>
              <a:buFont typeface="+mj-lt"/>
              <a:buAutoNum type="arabicPeriod"/>
            </a:pPr>
            <a:r>
              <a:rPr kumimoji="1" lang="ja-JP" altLang="en-US" dirty="0">
                <a:solidFill>
                  <a:schemeClr val="tx1"/>
                </a:solidFill>
                <a:latin typeface="ＭＳ Ｐゴシック" panose="020B0600070205080204" pitchFamily="50" charset="-128"/>
                <a:ea typeface="ＭＳ Ｐゴシック" panose="020B0600070205080204" pitchFamily="50" charset="-128"/>
              </a:rPr>
              <a:t>事業名</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342900" indent="-342900">
              <a:spcBef>
                <a:spcPts val="400"/>
              </a:spcBef>
              <a:buFont typeface="+mj-lt"/>
              <a:buAutoNum type="arabicPeriod"/>
            </a:pPr>
            <a:r>
              <a:rPr kumimoji="1" lang="ja-JP" altLang="en-US" dirty="0">
                <a:solidFill>
                  <a:schemeClr val="tx1"/>
                </a:solidFill>
                <a:latin typeface="ＭＳ Ｐゴシック" panose="020B0600070205080204" pitchFamily="50" charset="-128"/>
                <a:ea typeface="ＭＳ Ｐゴシック" panose="020B0600070205080204" pitchFamily="50" charset="-128"/>
              </a:rPr>
              <a:t>評価対象指標及び達成状況</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712788" lvl="1" indent="-169863">
              <a:spcBef>
                <a:spcPts val="400"/>
              </a:spcBef>
              <a:buFont typeface="Arial" panose="020B0604020202020204" pitchFamily="34" charset="0"/>
              <a:buChar char="•"/>
            </a:pPr>
            <a:r>
              <a:rPr lang="ja-JP" altLang="en-US" dirty="0">
                <a:solidFill>
                  <a:schemeClr val="tx1"/>
                </a:solidFill>
                <a:latin typeface="ＭＳ Ｐゴシック" panose="020B0600070205080204" pitchFamily="50" charset="-128"/>
                <a:ea typeface="ＭＳ Ｐゴシック" panose="020B0600070205080204" pitchFamily="50" charset="-128"/>
              </a:rPr>
              <a:t>指標</a:t>
            </a:r>
            <a:endParaRPr lang="en-US" altLang="ja-JP" dirty="0">
              <a:solidFill>
                <a:schemeClr val="tx1"/>
              </a:solidFill>
              <a:latin typeface="ＭＳ Ｐゴシック" panose="020B0600070205080204" pitchFamily="50" charset="-128"/>
              <a:ea typeface="ＭＳ Ｐゴシック" panose="020B0600070205080204" pitchFamily="50" charset="-128"/>
            </a:endParaRPr>
          </a:p>
          <a:p>
            <a:pPr marL="712788" lvl="1" indent="-169863">
              <a:spcBef>
                <a:spcPts val="400"/>
              </a:spcBef>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定義／計算式</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712788" lvl="1" indent="-169863">
              <a:spcBef>
                <a:spcPts val="400"/>
              </a:spcBef>
              <a:buFont typeface="Arial" panose="020B0604020202020204" pitchFamily="34" charset="0"/>
              <a:buChar char="•"/>
            </a:pPr>
            <a:r>
              <a:rPr lang="ja-JP" altLang="en-US" dirty="0">
                <a:solidFill>
                  <a:schemeClr val="tx1"/>
                </a:solidFill>
                <a:latin typeface="ＭＳ Ｐゴシック" panose="020B0600070205080204" pitchFamily="50" charset="-128"/>
                <a:ea typeface="ＭＳ Ｐゴシック" panose="020B0600070205080204" pitchFamily="50" charset="-128"/>
              </a:rPr>
              <a:t>目標値</a:t>
            </a:r>
            <a:endParaRPr lang="en-US" altLang="ja-JP" dirty="0">
              <a:solidFill>
                <a:schemeClr val="tx1"/>
              </a:solidFill>
              <a:latin typeface="ＭＳ Ｐゴシック" panose="020B0600070205080204" pitchFamily="50" charset="-128"/>
              <a:ea typeface="ＭＳ Ｐゴシック" panose="020B0600070205080204" pitchFamily="50" charset="-128"/>
            </a:endParaRPr>
          </a:p>
          <a:p>
            <a:pPr marL="712788" lvl="1" indent="-169863">
              <a:spcBef>
                <a:spcPts val="400"/>
              </a:spcBef>
              <a:buFont typeface="Arial" panose="020B0604020202020204" pitchFamily="34" charset="0"/>
              <a:buChar char="•"/>
            </a:pPr>
            <a:r>
              <a:rPr kumimoji="1" lang="ja-JP" altLang="en-US" dirty="0">
                <a:solidFill>
                  <a:schemeClr val="tx1"/>
                </a:solidFill>
                <a:latin typeface="ＭＳ Ｐゴシック" panose="020B0600070205080204" pitchFamily="50" charset="-128"/>
                <a:ea typeface="ＭＳ Ｐゴシック" panose="020B0600070205080204" pitchFamily="50" charset="-128"/>
              </a:rPr>
              <a:t>実績値</a:t>
            </a:r>
            <a:endParaRPr kumimoji="1" lang="en-US" altLang="ja-JP" dirty="0">
              <a:solidFill>
                <a:schemeClr val="tx1"/>
              </a:solidFill>
              <a:latin typeface="ＭＳ Ｐゴシック" panose="020B0600070205080204" pitchFamily="50" charset="-128"/>
              <a:ea typeface="ＭＳ Ｐゴシック" panose="020B0600070205080204" pitchFamily="50" charset="-128"/>
            </a:endParaRPr>
          </a:p>
          <a:p>
            <a:pPr marL="712788" lvl="1" indent="-169863">
              <a:spcBef>
                <a:spcPts val="400"/>
              </a:spcBef>
              <a:spcAft>
                <a:spcPts val="600"/>
              </a:spcAft>
              <a:buFont typeface="Arial" panose="020B0604020202020204" pitchFamily="34" charset="0"/>
              <a:buChar char="•"/>
            </a:pPr>
            <a:r>
              <a:rPr lang="ja-JP" altLang="en-US" dirty="0">
                <a:solidFill>
                  <a:schemeClr val="tx1"/>
                </a:solidFill>
                <a:latin typeface="ＭＳ Ｐゴシック" panose="020B0600070205080204" pitchFamily="50" charset="-128"/>
                <a:ea typeface="ＭＳ Ｐゴシック" panose="020B0600070205080204" pitchFamily="50" charset="-128"/>
              </a:rPr>
              <a:t>データ収集方法・情報源</a:t>
            </a:r>
            <a:endParaRPr lang="en-US" altLang="ja-JP" dirty="0">
              <a:solidFill>
                <a:schemeClr val="tx1"/>
              </a:solidFill>
              <a:latin typeface="ＭＳ Ｐゴシック" panose="020B0600070205080204" pitchFamily="50" charset="-128"/>
              <a:ea typeface="ＭＳ Ｐゴシック" panose="020B0600070205080204" pitchFamily="50" charset="-128"/>
            </a:endParaRPr>
          </a:p>
          <a:p>
            <a:pPr marL="342900" indent="-342900">
              <a:spcBef>
                <a:spcPts val="400"/>
              </a:spcBef>
              <a:buFont typeface="+mj-lt"/>
              <a:buAutoNum type="arabicPeriod"/>
            </a:pPr>
            <a:r>
              <a:rPr kumimoji="1" lang="ja-JP" altLang="en-US" dirty="0">
                <a:solidFill>
                  <a:schemeClr val="tx1"/>
                </a:solidFill>
                <a:latin typeface="ＭＳ Ｐゴシック" panose="020B0600070205080204" pitchFamily="50" charset="-128"/>
                <a:ea typeface="ＭＳ Ｐゴシック" panose="020B0600070205080204" pitchFamily="50" charset="-128"/>
              </a:rPr>
              <a:t>総括</a:t>
            </a:r>
          </a:p>
        </p:txBody>
      </p:sp>
      <p:sp>
        <p:nvSpPr>
          <p:cNvPr id="8" name="正方形/長方形 7"/>
          <p:cNvSpPr/>
          <p:nvPr/>
        </p:nvSpPr>
        <p:spPr>
          <a:xfrm>
            <a:off x="734037" y="1016732"/>
            <a:ext cx="7906415" cy="923330"/>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評価結果は所定の様式にて財団理事長宛てに提出し、助成率の決定に活用します。</a:t>
            </a:r>
            <a:endParaRPr lang="en-US" altLang="ja-JP" dirty="0">
              <a:latin typeface="ＭＳ Ｐゴシック" panose="020B0600070205080204" pitchFamily="50" charset="-128"/>
              <a:ea typeface="ＭＳ Ｐゴシック" panose="020B0600070205080204" pitchFamily="50" charset="-128"/>
            </a:endParaRPr>
          </a:p>
          <a:p>
            <a:pPr marL="285750" indent="-285750">
              <a:buFont typeface="Wingdings" panose="05000000000000000000" pitchFamily="2" charset="2"/>
              <a:buChar char="u"/>
            </a:pPr>
            <a:r>
              <a:rPr lang="ja-JP" altLang="en-US" dirty="0">
                <a:latin typeface="ＭＳ Ｐゴシック" panose="020B0600070205080204" pitchFamily="50" charset="-128"/>
                <a:ea typeface="ＭＳ Ｐゴシック" panose="020B0600070205080204" pitchFamily="50" charset="-128"/>
              </a:rPr>
              <a:t>加えて、事業者にて、事業の改善等にも活用できます。</a:t>
            </a:r>
            <a:endParaRPr lang="en-US" altLang="ja-JP" dirty="0">
              <a:latin typeface="ＭＳ Ｐゴシック" panose="020B0600070205080204" pitchFamily="50" charset="-128"/>
              <a:ea typeface="ＭＳ Ｐゴシック" panose="020B0600070205080204" pitchFamily="50" charset="-128"/>
            </a:endParaRPr>
          </a:p>
        </p:txBody>
      </p:sp>
      <p:sp>
        <p:nvSpPr>
          <p:cNvPr id="9" name="右矢印 8"/>
          <p:cNvSpPr/>
          <p:nvPr/>
        </p:nvSpPr>
        <p:spPr>
          <a:xfrm>
            <a:off x="4499992" y="4113284"/>
            <a:ext cx="430306" cy="1872000"/>
          </a:xfrm>
          <a:prstGeom prst="right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kumimoji="1" lang="ja-JP" altLang="en-US" sz="1200" dirty="0">
              <a:solidFill>
                <a:schemeClr val="tx1"/>
              </a:solidFill>
              <a:latin typeface="ＭＳ Ｐゴシック" panose="020B0600070205080204" pitchFamily="50" charset="-128"/>
              <a:ea typeface="ＭＳ Ｐゴシック" panose="020B0600070205080204" pitchFamily="50" charset="-128"/>
            </a:endParaRPr>
          </a:p>
        </p:txBody>
      </p:sp>
      <p:sp>
        <p:nvSpPr>
          <p:cNvPr id="10" name="テキスト ボックス 9"/>
          <p:cNvSpPr txBox="1"/>
          <p:nvPr/>
        </p:nvSpPr>
        <p:spPr>
          <a:xfrm>
            <a:off x="5112464" y="2550461"/>
            <a:ext cx="3636000" cy="1037207"/>
          </a:xfrm>
          <a:prstGeom prst="rect">
            <a:avLst/>
          </a:prstGeom>
          <a:noFill/>
        </p:spPr>
        <p:txBody>
          <a:bodyPr wrap="square" lIns="0" tIns="36576" rIns="0" bIns="0" rtlCol="0">
            <a:spAutoFit/>
          </a:bodyPr>
          <a:lstStyle/>
          <a:p>
            <a:pPr marL="271463" indent="-271463">
              <a:spcAft>
                <a:spcPts val="600"/>
              </a:spcAft>
              <a:buClr>
                <a:schemeClr val="accent2"/>
              </a:buClr>
              <a:buSzPct val="70000"/>
              <a:buFont typeface="Wingdings" panose="05000000000000000000" pitchFamily="2" charset="2"/>
              <a:buChar char="l"/>
            </a:pPr>
            <a:r>
              <a:rPr kumimoji="1" lang="ja-JP" altLang="en-US" sz="2000" dirty="0">
                <a:latin typeface="ＭＳ Ｐゴシック" panose="020B0600070205080204" pitchFamily="50" charset="-128"/>
                <a:ea typeface="ＭＳ Ｐゴシック" panose="020B0600070205080204" pitchFamily="50" charset="-128"/>
              </a:rPr>
              <a:t>東京都福祉保健財団理事長宛てに提出</a:t>
            </a:r>
            <a:endParaRPr kumimoji="1" lang="en-US" altLang="ja-JP" sz="2000" dirty="0">
              <a:latin typeface="ＭＳ Ｐゴシック" panose="020B0600070205080204" pitchFamily="50" charset="-128"/>
              <a:ea typeface="ＭＳ Ｐゴシック" panose="020B0600070205080204" pitchFamily="50" charset="-128"/>
            </a:endParaRPr>
          </a:p>
          <a:p>
            <a:pPr marL="271463" indent="-271463">
              <a:spcAft>
                <a:spcPts val="600"/>
              </a:spcAft>
              <a:buClr>
                <a:schemeClr val="accent2"/>
              </a:buClr>
              <a:buSzPct val="70000"/>
            </a:pPr>
            <a:r>
              <a:rPr lang="ja-JP" altLang="en-US" sz="2000" dirty="0">
                <a:latin typeface="ＭＳ Ｐゴシック" panose="020B0600070205080204" pitchFamily="50" charset="-128"/>
                <a:ea typeface="ＭＳ Ｐゴシック" panose="020B0600070205080204" pitchFamily="50" charset="-128"/>
              </a:rPr>
              <a:t>　　</a:t>
            </a:r>
            <a:r>
              <a:rPr kumimoji="1" lang="ja-JP" altLang="en-US" sz="2000" dirty="0">
                <a:latin typeface="ＭＳ Ｐゴシック" panose="020B0600070205080204" pitchFamily="50" charset="-128"/>
                <a:ea typeface="ＭＳ Ｐゴシック" panose="020B0600070205080204" pitchFamily="50" charset="-128"/>
              </a:rPr>
              <a:t>⇒ 助成率の決定に活用</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11" name="右矢印 10"/>
          <p:cNvSpPr/>
          <p:nvPr/>
        </p:nvSpPr>
        <p:spPr>
          <a:xfrm>
            <a:off x="4499992" y="2133064"/>
            <a:ext cx="430306" cy="1872000"/>
          </a:xfrm>
          <a:prstGeom prst="rightArrow">
            <a:avLst/>
          </a:prstGeom>
          <a:solidFill>
            <a:schemeClr val="accent2"/>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kumimoji="1" lang="ja-JP" altLang="en-US" sz="1200" dirty="0">
              <a:solidFill>
                <a:schemeClr val="tx1"/>
              </a:solidFill>
              <a:latin typeface="ＭＳ Ｐゴシック" panose="020B0600070205080204" pitchFamily="50" charset="-128"/>
              <a:ea typeface="ＭＳ Ｐゴシック" panose="020B0600070205080204" pitchFamily="50" charset="-128"/>
            </a:endParaRPr>
          </a:p>
        </p:txBody>
      </p:sp>
      <p:sp>
        <p:nvSpPr>
          <p:cNvPr id="12" name="テキスト ボックス 11"/>
          <p:cNvSpPr txBox="1"/>
          <p:nvPr/>
        </p:nvSpPr>
        <p:spPr>
          <a:xfrm>
            <a:off x="5112464" y="4723041"/>
            <a:ext cx="3636000" cy="652486"/>
          </a:xfrm>
          <a:prstGeom prst="rect">
            <a:avLst/>
          </a:prstGeom>
          <a:noFill/>
        </p:spPr>
        <p:txBody>
          <a:bodyPr wrap="square" lIns="0" tIns="36576" rIns="0" bIns="0" rtlCol="0">
            <a:spAutoFit/>
          </a:bodyPr>
          <a:lstStyle/>
          <a:p>
            <a:pPr marL="271463" indent="-271463">
              <a:spcAft>
                <a:spcPts val="600"/>
              </a:spcAft>
              <a:buClr>
                <a:schemeClr val="accent2"/>
              </a:buClr>
              <a:buSzPct val="70000"/>
              <a:buFont typeface="Wingdings" panose="05000000000000000000" pitchFamily="2" charset="2"/>
              <a:buChar char="l"/>
            </a:pPr>
            <a:r>
              <a:rPr kumimoji="1" lang="ja-JP" altLang="en-US" sz="2000" dirty="0">
                <a:latin typeface="ＭＳ Ｐゴシック" panose="020B0600070205080204" pitchFamily="50" charset="-128"/>
                <a:ea typeface="ＭＳ Ｐゴシック" panose="020B0600070205080204" pitchFamily="50" charset="-128"/>
              </a:rPr>
              <a:t>事業者の内部において、事業の見直し・改善に活用</a:t>
            </a:r>
          </a:p>
        </p:txBody>
      </p:sp>
      <p:sp>
        <p:nvSpPr>
          <p:cNvPr id="14" name="矢印: 五方向 13">
            <a:extLst>
              <a:ext uri="{FF2B5EF4-FFF2-40B4-BE49-F238E27FC236}">
                <a16:creationId xmlns:a16="http://schemas.microsoft.com/office/drawing/2014/main" id="{0CA74E35-C699-44EB-9C13-D1A1FC5BA23E}"/>
              </a:ext>
            </a:extLst>
          </p:cNvPr>
          <p:cNvSpPr/>
          <p:nvPr/>
        </p:nvSpPr>
        <p:spPr>
          <a:xfrm>
            <a:off x="4960444"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5" name="矢印: 五方向 14">
            <a:extLst>
              <a:ext uri="{FF2B5EF4-FFF2-40B4-BE49-F238E27FC236}">
                <a16:creationId xmlns:a16="http://schemas.microsoft.com/office/drawing/2014/main" id="{0E9145A4-9EAB-4783-B825-940420739CCA}"/>
              </a:ext>
            </a:extLst>
          </p:cNvPr>
          <p:cNvSpPr/>
          <p:nvPr/>
        </p:nvSpPr>
        <p:spPr>
          <a:xfrm>
            <a:off x="5798183"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6" name="矢印: 五方向 15">
            <a:extLst>
              <a:ext uri="{FF2B5EF4-FFF2-40B4-BE49-F238E27FC236}">
                <a16:creationId xmlns:a16="http://schemas.microsoft.com/office/drawing/2014/main" id="{A78DB277-153B-464A-810E-99C5676333A0}"/>
              </a:ext>
            </a:extLst>
          </p:cNvPr>
          <p:cNvSpPr/>
          <p:nvPr/>
        </p:nvSpPr>
        <p:spPr>
          <a:xfrm>
            <a:off x="6635922"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7" name="矢印: 五方向 16">
            <a:extLst>
              <a:ext uri="{FF2B5EF4-FFF2-40B4-BE49-F238E27FC236}">
                <a16:creationId xmlns:a16="http://schemas.microsoft.com/office/drawing/2014/main" id="{448D4810-5425-4E9F-ABB3-4FBA8DFD7B66}"/>
              </a:ext>
            </a:extLst>
          </p:cNvPr>
          <p:cNvSpPr/>
          <p:nvPr/>
        </p:nvSpPr>
        <p:spPr>
          <a:xfrm>
            <a:off x="7473661" y="48106"/>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8" name="矢印: 五方向 17">
            <a:extLst>
              <a:ext uri="{FF2B5EF4-FFF2-40B4-BE49-F238E27FC236}">
                <a16:creationId xmlns:a16="http://schemas.microsoft.com/office/drawing/2014/main" id="{4EDE85A7-EB28-431F-AA5B-C9B96E05904A}"/>
              </a:ext>
            </a:extLst>
          </p:cNvPr>
          <p:cNvSpPr/>
          <p:nvPr/>
        </p:nvSpPr>
        <p:spPr>
          <a:xfrm>
            <a:off x="8311400" y="48106"/>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a:t>
            </a:r>
            <a:r>
              <a:rPr kumimoji="1" lang="ja-JP" altLang="en-US" sz="900" b="1">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3" name="スライド番号プレースホルダー 3">
            <a:extLst>
              <a:ext uri="{FF2B5EF4-FFF2-40B4-BE49-F238E27FC236}">
                <a16:creationId xmlns:a16="http://schemas.microsoft.com/office/drawing/2014/main" id="{EE92A11F-8C44-DD4C-EC38-62602BE1A0B8}"/>
              </a:ext>
            </a:extLst>
          </p:cNvPr>
          <p:cNvSpPr>
            <a:spLocks noGrp="1"/>
          </p:cNvSpPr>
          <p:nvPr>
            <p:ph type="sldNum" sz="quarter" idx="12"/>
          </p:nvPr>
        </p:nvSpPr>
        <p:spPr>
          <a:xfrm>
            <a:off x="7992380" y="6309320"/>
            <a:ext cx="984019" cy="365125"/>
          </a:xfrm>
        </p:spPr>
        <p:txBody>
          <a:bodyPr/>
          <a:lstStyle/>
          <a:p>
            <a:fld id="{95A8CCCB-A949-436F-9206-26156D76D385}" type="slidenum">
              <a:rPr kumimoji="1" lang="ja-JP" altLang="en-US" smtClean="0"/>
              <a:t>30</a:t>
            </a:fld>
            <a:endParaRPr kumimoji="1" lang="ja-JP" altLang="en-US"/>
          </a:p>
        </p:txBody>
      </p:sp>
    </p:spTree>
    <p:extLst>
      <p:ext uri="{BB962C8B-B14F-4D97-AF65-F5344CB8AC3E}">
        <p14:creationId xmlns:p14="http://schemas.microsoft.com/office/powerpoint/2010/main" val="814705775"/>
      </p:ext>
    </p:extLst>
  </p:cSld>
  <p:clrMapOvr>
    <a:masterClrMapping/>
  </p:clrMapOvr>
  <mc:AlternateContent xmlns:mc="http://schemas.openxmlformats.org/markup-compatibility/2006" xmlns:p14="http://schemas.microsoft.com/office/powerpoint/2010/main">
    <mc:Choice Requires="p14">
      <p:transition spd="slow" p14:dur="2000" advTm="22305"/>
    </mc:Choice>
    <mc:Fallback xmlns="">
      <p:transition spd="slow" advTm="2230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構成</a:t>
            </a: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4</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graphicFrame>
        <p:nvGraphicFramePr>
          <p:cNvPr id="5" name="表 4"/>
          <p:cNvGraphicFramePr>
            <a:graphicFrameLocks noGrp="1"/>
          </p:cNvGraphicFramePr>
          <p:nvPr>
            <p:extLst>
              <p:ext uri="{D42A27DB-BD31-4B8C-83A1-F6EECF244321}">
                <p14:modId xmlns:p14="http://schemas.microsoft.com/office/powerpoint/2010/main" val="1790257888"/>
              </p:ext>
            </p:extLst>
          </p:nvPr>
        </p:nvGraphicFramePr>
        <p:xfrm>
          <a:off x="822960" y="1304764"/>
          <a:ext cx="7543800" cy="4358640"/>
        </p:xfrm>
        <a:graphic>
          <a:graphicData uri="http://schemas.openxmlformats.org/drawingml/2006/table">
            <a:tbl>
              <a:tblPr bandRow="1">
                <a:tableStyleId>{5C22544A-7EE6-4342-B048-85BDC9FD1C3A}</a:tableStyleId>
              </a:tblPr>
              <a:tblGrid>
                <a:gridCol w="551756">
                  <a:extLst>
                    <a:ext uri="{9D8B030D-6E8A-4147-A177-3AD203B41FA5}">
                      <a16:colId xmlns:a16="http://schemas.microsoft.com/office/drawing/2014/main" val="20000"/>
                    </a:ext>
                  </a:extLst>
                </a:gridCol>
                <a:gridCol w="5614620">
                  <a:extLst>
                    <a:ext uri="{9D8B030D-6E8A-4147-A177-3AD203B41FA5}">
                      <a16:colId xmlns:a16="http://schemas.microsoft.com/office/drawing/2014/main" val="20001"/>
                    </a:ext>
                  </a:extLst>
                </a:gridCol>
                <a:gridCol w="1377424">
                  <a:extLst>
                    <a:ext uri="{9D8B030D-6E8A-4147-A177-3AD203B41FA5}">
                      <a16:colId xmlns:a16="http://schemas.microsoft.com/office/drawing/2014/main" val="20002"/>
                    </a:ext>
                  </a:extLst>
                </a:gridCol>
              </a:tblGrid>
              <a:tr h="0">
                <a:tc>
                  <a:txBody>
                    <a:bodyPr/>
                    <a:lstStyle/>
                    <a:p>
                      <a:pPr marL="0" indent="0">
                        <a:buFont typeface="+mj-lt"/>
                        <a:buNone/>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1</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indent="0">
                        <a:buFont typeface="+mj-lt"/>
                        <a:buNone/>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東京都福祉保健財団よりご挨拶</a:t>
                      </a: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algn="r" defTabSz="914400" rtl="0" eaLnBrk="1" latinLnBrk="0" hangingPunct="1"/>
                      <a:r>
                        <a:rPr kumimoji="1" lang="en-US" altLang="ja-JP" sz="2000" kern="1200" dirty="0">
                          <a:solidFill>
                            <a:schemeClr val="dk1"/>
                          </a:solidFill>
                          <a:latin typeface="Arial" panose="020B0604020202020204" pitchFamily="34" charset="0"/>
                          <a:ea typeface="+mn-ea"/>
                          <a:cs typeface="Arial" panose="020B0604020202020204" pitchFamily="34" charset="0"/>
                        </a:rPr>
                        <a:t> 5</a:t>
                      </a:r>
                      <a:r>
                        <a:rPr kumimoji="1" lang="ja-JP" altLang="en-US" sz="2000" kern="1200" dirty="0">
                          <a:solidFill>
                            <a:schemeClr val="dk1"/>
                          </a:solidFill>
                          <a:latin typeface="Arial" panose="020B0604020202020204" pitchFamily="34" charset="0"/>
                          <a:ea typeface="+mn-ea"/>
                          <a:cs typeface="Arial" panose="020B0604020202020204" pitchFamily="34" charset="0"/>
                        </a:rPr>
                        <a:t>分</a:t>
                      </a:r>
                      <a:endParaRPr kumimoji="1" lang="ja-JP" altLang="en-US" sz="2000" b="1"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endParaRPr>
                    </a:p>
                  </a:txBody>
                  <a:tcPr marL="144000" marR="216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829381816"/>
                  </a:ext>
                </a:extLst>
              </a:tr>
              <a:tr h="0">
                <a:tc>
                  <a:txBody>
                    <a:bodyPr/>
                    <a:lstStyle/>
                    <a:p>
                      <a:pPr marL="0" indent="0">
                        <a:buFont typeface="+mj-lt"/>
                        <a:buNone/>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2</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indent="0">
                        <a:buFont typeface="+mj-lt"/>
                        <a:buNone/>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本日の進め方及び成果評価のステップの説明</a:t>
                      </a: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algn="r" defTabSz="914400" rtl="0" eaLnBrk="1" latinLnBrk="0" hangingPunct="1"/>
                      <a:r>
                        <a:rPr kumimoji="1" lang="en-US" altLang="ja-JP"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10</a:t>
                      </a:r>
                      <a:r>
                        <a:rPr kumimoji="1" lang="ja-JP" altLang="en-US"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indent="0">
                        <a:buFont typeface="+mj-lt"/>
                        <a:buNone/>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3</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indent="0">
                        <a:buFont typeface="+mj-lt"/>
                        <a:buNone/>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ロジックモデルの作成</a:t>
                      </a: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marL="0" algn="r" defTabSz="914400" rtl="0" eaLnBrk="1" latinLnBrk="0" hangingPunct="1"/>
                      <a:r>
                        <a:rPr kumimoji="1" lang="en-US" altLang="ja-JP"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55</a:t>
                      </a:r>
                      <a:r>
                        <a:rPr kumimoji="1" lang="ja-JP" altLang="en-US"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9525"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2"/>
                  </a:ext>
                </a:extLst>
              </a:tr>
              <a:tr h="0">
                <a:tc>
                  <a:txBody>
                    <a:bodyPr/>
                    <a:lstStyle/>
                    <a:p>
                      <a:pPr marL="0" indent="0">
                        <a:buFont typeface="+mj-lt"/>
                        <a:buNone/>
                      </a:pP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　グループワーク</a:t>
                      </a:r>
                    </a:p>
                  </a:txBody>
                  <a:tcPr marL="144000" marR="144000" anchor="ct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marL="0" algn="r" defTabSz="914400" rtl="0" eaLnBrk="1" latinLnBrk="0" hangingPunct="1"/>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50</a:t>
                      </a:r>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3"/>
                  </a:ext>
                </a:extLst>
              </a:tr>
              <a:tr h="0">
                <a:tc>
                  <a:txBody>
                    <a:bodyPr/>
                    <a:lstStyle/>
                    <a:p>
                      <a:pPr marL="0" indent="0">
                        <a:buFont typeface="+mj-lt"/>
                        <a:buNone/>
                      </a:pP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no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　ロジックモデル例のご紹介</a:t>
                      </a:r>
                    </a:p>
                  </a:txBody>
                  <a:tcPr marL="144000" marR="144000" anchor="ctr">
                    <a:lnT w="6350"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algn="r" defTabSz="914400" rtl="0" eaLnBrk="1" latinLnBrk="0" hangingPunct="1"/>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5</a:t>
                      </a:r>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6350"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5"/>
                  </a:ext>
                </a:extLst>
              </a:tr>
              <a:tr h="0">
                <a:tc gridSpan="2">
                  <a:txBody>
                    <a:bodyPr/>
                    <a:lstStyle/>
                    <a:p>
                      <a:pPr marL="0" indent="0" algn="ctr">
                        <a:buFont typeface="+mj-lt"/>
                        <a:buNone/>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000" dirty="0">
                          <a:latin typeface="Arial" panose="020B0604020202020204" pitchFamily="34" charset="0"/>
                          <a:ea typeface="ＭＳ Ｐゴシック" panose="020B0600070205080204" pitchFamily="50" charset="-128"/>
                          <a:cs typeface="Arial" panose="020B0604020202020204" pitchFamily="34" charset="0"/>
                        </a:rPr>
                        <a:t> 休憩 </a:t>
                      </a:r>
                      <a:r>
                        <a:rPr lang="en-US" altLang="ja-JP" sz="2000" dirty="0">
                          <a:latin typeface="Arial" panose="020B0604020202020204" pitchFamily="34" charset="0"/>
                          <a:ea typeface="ＭＳ Ｐゴシック" panose="020B0600070205080204" pitchFamily="50" charset="-128"/>
                          <a:cs typeface="Arial" panose="020B0604020202020204" pitchFamily="34" charset="0"/>
                        </a:rPr>
                        <a:t>―</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hMerge="1">
                  <a:txBody>
                    <a:bodyPr/>
                    <a:lstStyle/>
                    <a:p>
                      <a:endParaRPr kumimoji="1" lang="ja-JP" altLang="en-US"/>
                    </a:p>
                  </a:txBody>
                  <a:tcPr/>
                </a:tc>
                <a:tc>
                  <a:txBody>
                    <a:bodyPr/>
                    <a:lstStyle/>
                    <a:p>
                      <a:pPr marL="0" algn="r" defTabSz="914400" rtl="0" eaLnBrk="1" latinLnBrk="0" hangingPunct="1"/>
                      <a:r>
                        <a:rPr kumimoji="1" lang="en-US" altLang="ja-JP"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10</a:t>
                      </a:r>
                      <a:r>
                        <a:rPr kumimoji="1" lang="ja-JP" altLang="en-US"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marL="0" indent="0">
                        <a:buFont typeface="+mj-lt"/>
                        <a:buNone/>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4</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成果指標の設定</a:t>
                      </a: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marL="0" algn="r" defTabSz="914400" rtl="0" eaLnBrk="1" latinLnBrk="0" hangingPunct="1"/>
                      <a:r>
                        <a:rPr kumimoji="1" lang="en-US" altLang="ja-JP"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20</a:t>
                      </a:r>
                      <a:r>
                        <a:rPr kumimoji="1" lang="ja-JP" altLang="en-US" sz="20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9525"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7"/>
                  </a:ext>
                </a:extLst>
              </a:tr>
              <a:tr h="0">
                <a:tc>
                  <a:txBody>
                    <a:bodyPr/>
                    <a:lstStyle/>
                    <a:p>
                      <a:pPr marL="0" indent="0">
                        <a:buFont typeface="+mj-lt"/>
                        <a:buNone/>
                      </a:pP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　グループワーク</a:t>
                      </a:r>
                    </a:p>
                  </a:txBody>
                  <a:tcPr marL="144000" marR="144000" anchor="ct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tc>
                  <a:txBody>
                    <a:bodyPr/>
                    <a:lstStyle/>
                    <a:p>
                      <a:pPr marL="0" algn="r" defTabSz="914400" rtl="0" eaLnBrk="1" latinLnBrk="0" hangingPunct="1"/>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15</a:t>
                      </a:r>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6350" cap="flat" cmpd="sng" algn="ctr">
                      <a:solidFill>
                        <a:schemeClr val="tx1">
                          <a:lumMod val="50000"/>
                          <a:lumOff val="50000"/>
                        </a:schemeClr>
                      </a:solidFill>
                      <a:prstDash val="sysDot"/>
                      <a:round/>
                      <a:headEnd type="none" w="med" len="med"/>
                      <a:tailEnd type="none" w="med" len="med"/>
                    </a:lnT>
                    <a:lnB w="6350" cap="flat" cmpd="sng" algn="ctr">
                      <a:solidFill>
                        <a:schemeClr val="tx1">
                          <a:lumMod val="50000"/>
                          <a:lumOff val="50000"/>
                        </a:schemeClr>
                      </a:solidFill>
                      <a:prstDash val="sysDot"/>
                      <a:round/>
                      <a:headEnd type="none" w="med" len="med"/>
                      <a:tailEnd type="none" w="med" len="med"/>
                    </a:lnB>
                    <a:noFill/>
                  </a:tcPr>
                </a:tc>
                <a:extLst>
                  <a:ext uri="{0D108BD9-81ED-4DB2-BD59-A6C34878D82A}">
                    <a16:rowId xmlns:a16="http://schemas.microsoft.com/office/drawing/2014/main" val="10008"/>
                  </a:ext>
                </a:extLst>
              </a:tr>
              <a:tr h="0">
                <a:tc>
                  <a:txBody>
                    <a:bodyPr/>
                    <a:lstStyle/>
                    <a:p>
                      <a:pPr marL="0" indent="0">
                        <a:buFont typeface="+mj-lt"/>
                        <a:buNone/>
                      </a:pPr>
                      <a:endParaRPr lang="en-US" altLang="ja-JP"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no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r>
                        <a:rPr kumimoji="1" lang="ja-JP" altLang="en-US" sz="1800" dirty="0">
                          <a:latin typeface="Arial" panose="020B0604020202020204" pitchFamily="34" charset="0"/>
                          <a:ea typeface="ＭＳ Ｐゴシック" panose="020B0600070205080204" pitchFamily="50" charset="-128"/>
                          <a:cs typeface="Arial" panose="020B0604020202020204" pitchFamily="34" charset="0"/>
                        </a:rPr>
                        <a:t>　成果指標例のご紹介</a:t>
                      </a:r>
                    </a:p>
                  </a:txBody>
                  <a:tcPr marL="144000" marR="144000" anchor="ctr">
                    <a:lnT w="6350"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algn="r" defTabSz="914400" rtl="0" eaLnBrk="1" latinLnBrk="0" hangingPunct="1"/>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5</a:t>
                      </a:r>
                      <a:r>
                        <a:rPr kumimoji="1" lang="ja-JP" altLang="en-US" sz="1800" kern="1200" dirty="0">
                          <a:solidFill>
                            <a:schemeClr val="dk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6350" cap="flat" cmpd="sng" algn="ctr">
                      <a:solidFill>
                        <a:schemeClr val="tx1">
                          <a:lumMod val="50000"/>
                          <a:lumOff val="50000"/>
                        </a:schemeClr>
                      </a:solidFill>
                      <a:prstDash val="sysDot"/>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1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5</a:t>
                      </a:r>
                      <a:endParaRPr lang="ja-JP" altLang="en-US"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latin typeface="Arial" panose="020B0604020202020204" pitchFamily="34" charset="0"/>
                          <a:ea typeface="ＭＳ Ｐゴシック" panose="020B0600070205080204" pitchFamily="50" charset="-128"/>
                          <a:cs typeface="Arial" panose="020B0604020202020204" pitchFamily="34" charset="0"/>
                        </a:rPr>
                        <a:t>各事業のロジックモデル・成果指標の検討</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r>
                        <a:rPr kumimoji="1" lang="en-US" altLang="ja-JP" sz="2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15</a:t>
                      </a:r>
                      <a:r>
                        <a:rPr kumimoji="1" lang="ja-JP" altLang="en-US" sz="2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分</a:t>
                      </a:r>
                    </a:p>
                  </a:txBody>
                  <a:tcPr marL="144000" marR="216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01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dirty="0">
                          <a:latin typeface="Arial" panose="020B0604020202020204" pitchFamily="34" charset="0"/>
                          <a:ea typeface="ＭＳ Ｐゴシック" panose="020B0600070205080204" pitchFamily="50" charset="-128"/>
                          <a:cs typeface="Arial" panose="020B0604020202020204" pitchFamily="34" charset="0"/>
                        </a:rPr>
                        <a:t>6</a:t>
                      </a:r>
                      <a:endParaRPr lang="ja-JP" altLang="en-US" sz="2000" dirty="0">
                        <a:latin typeface="Arial" panose="020B0604020202020204" pitchFamily="34" charset="0"/>
                        <a:ea typeface="ＭＳ Ｐゴシック" panose="020B0600070205080204" pitchFamily="50" charset="-128"/>
                        <a:cs typeface="Arial" panose="020B0604020202020204" pitchFamily="34" charset="0"/>
                      </a:endParaRP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全体共有・補足説明</a:t>
                      </a:r>
                    </a:p>
                  </a:txBody>
                  <a:tcPr marL="144000" marR="144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000" kern="1200" dirty="0">
                          <a:solidFill>
                            <a:schemeClr val="tx1"/>
                          </a:solidFill>
                          <a:latin typeface="Arial" panose="020B0604020202020204" pitchFamily="34" charset="0"/>
                          <a:ea typeface="+mn-ea"/>
                          <a:cs typeface="Arial" panose="020B0604020202020204" pitchFamily="34" charset="0"/>
                        </a:rPr>
                        <a:t> </a:t>
                      </a:r>
                      <a:r>
                        <a:rPr kumimoji="1" lang="ja-JP" altLang="en-US" sz="2000" kern="1200" dirty="0">
                          <a:solidFill>
                            <a:schemeClr val="tx1"/>
                          </a:solidFill>
                          <a:latin typeface="Arial" panose="020B0604020202020204" pitchFamily="34" charset="0"/>
                          <a:ea typeface="+mn-ea"/>
                          <a:cs typeface="Arial" panose="020B0604020202020204" pitchFamily="34" charset="0"/>
                        </a:rPr>
                        <a:t>１０分</a:t>
                      </a:r>
                      <a:endParaRPr kumimoji="1" lang="ja-JP" altLang="en-US" sz="2000" b="1" kern="1200" dirty="0">
                        <a:solidFill>
                          <a:schemeClr val="tx1"/>
                        </a:solidFill>
                        <a:latin typeface="Arial" panose="020B0604020202020204" pitchFamily="34" charset="0"/>
                        <a:ea typeface="+mn-ea"/>
                        <a:cs typeface="Arial" panose="020B0604020202020204" pitchFamily="34" charset="0"/>
                      </a:endParaRPr>
                    </a:p>
                  </a:txBody>
                  <a:tcPr marL="144000" marR="216000" anchor="ct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359386842"/>
                  </a:ext>
                </a:extLst>
              </a:tr>
            </a:tbl>
          </a:graphicData>
        </a:graphic>
      </p:graphicFrame>
    </p:spTree>
    <p:extLst>
      <p:ext uri="{BB962C8B-B14F-4D97-AF65-F5344CB8AC3E}">
        <p14:creationId xmlns:p14="http://schemas.microsoft.com/office/powerpoint/2010/main" val="1178605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628650" indent="-628650"/>
            <a:r>
              <a:rPr lang="en-US" altLang="ja-JP" sz="3200" dirty="0">
                <a:latin typeface="Arial" panose="020B0604020202020204" pitchFamily="34" charset="0"/>
                <a:ea typeface="ＭＳ Ｐゴシック" panose="020B0600070205080204" pitchFamily="50" charset="-128"/>
                <a:cs typeface="Arial" panose="020B0604020202020204" pitchFamily="34" charset="0"/>
              </a:rPr>
              <a:t>1</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東京都福祉保健財団よりご挨拶</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スライド番号プレースホルダー 3">
            <a:extLst>
              <a:ext uri="{FF2B5EF4-FFF2-40B4-BE49-F238E27FC236}">
                <a16:creationId xmlns:a16="http://schemas.microsoft.com/office/drawing/2014/main" id="{9A78702B-8165-4562-AD89-C80945F1D8AC}"/>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5</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764895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marL="539750" indent="-539750"/>
            <a:r>
              <a:rPr lang="en-US" altLang="ja-JP" sz="3200" dirty="0">
                <a:latin typeface="Arial" panose="020B0604020202020204" pitchFamily="34" charset="0"/>
                <a:ea typeface="ＭＳ Ｐゴシック" panose="020B0600070205080204" pitchFamily="50" charset="-128"/>
                <a:cs typeface="Arial" panose="020B0604020202020204" pitchFamily="34" charset="0"/>
              </a:rPr>
              <a:t>2</a:t>
            </a:r>
            <a:r>
              <a:rPr lang="ja-JP" altLang="en-US" sz="3200" dirty="0">
                <a:latin typeface="Arial" panose="020B0604020202020204" pitchFamily="34" charset="0"/>
                <a:ea typeface="ＭＳ Ｐゴシック" panose="020B0600070205080204" pitchFamily="50" charset="-128"/>
                <a:cs typeface="Arial" panose="020B0604020202020204" pitchFamily="34" charset="0"/>
              </a:rPr>
              <a:t>　本日の進め方及び</a:t>
            </a:r>
            <a:br>
              <a:rPr lang="en-US" altLang="ja-JP" sz="3200" dirty="0">
                <a:latin typeface="Arial" panose="020B0604020202020204" pitchFamily="34" charset="0"/>
                <a:ea typeface="ＭＳ Ｐゴシック" panose="020B0600070205080204" pitchFamily="50" charset="-128"/>
                <a:cs typeface="Arial" panose="020B0604020202020204" pitchFamily="34" charset="0"/>
              </a:rPr>
            </a:br>
            <a:r>
              <a:rPr lang="ja-JP" altLang="en-US" sz="3200" dirty="0">
                <a:latin typeface="Arial" panose="020B0604020202020204" pitchFamily="34" charset="0"/>
                <a:ea typeface="ＭＳ Ｐゴシック" panose="020B0600070205080204" pitchFamily="50" charset="-128"/>
                <a:cs typeface="Arial" panose="020B0604020202020204" pitchFamily="34" charset="0"/>
              </a:rPr>
              <a:t>成果評価のステップの説明</a:t>
            </a:r>
            <a:endParaRPr kumimoji="1" lang="ja-JP" altLang="en-US" sz="32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3" name="テキスト プレースホルダー 2"/>
          <p:cNvSpPr>
            <a:spLocks noGrp="1"/>
          </p:cNvSpPr>
          <p:nvPr>
            <p:ph type="body" idx="1"/>
          </p:nvPr>
        </p:nvSpPr>
        <p:spPr/>
        <p:txBody>
          <a:bodyPr/>
          <a:lstStyle/>
          <a:p>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スライド番号プレースホルダー 3">
            <a:extLst>
              <a:ext uri="{FF2B5EF4-FFF2-40B4-BE49-F238E27FC236}">
                <a16:creationId xmlns:a16="http://schemas.microsoft.com/office/drawing/2014/main" id="{9A78702B-8165-4562-AD89-C80945F1D8AC}"/>
              </a:ext>
            </a:extLst>
          </p:cNvPr>
          <p:cNvSpPr txBox="1">
            <a:spLocks/>
          </p:cNvSpPr>
          <p:nvPr/>
        </p:nvSpPr>
        <p:spPr>
          <a:xfrm>
            <a:off x="7874750" y="6334045"/>
            <a:ext cx="984019" cy="365125"/>
          </a:xfrm>
          <a:prstGeom prst="rect">
            <a:avLst/>
          </a:prstGeom>
          <a:noFill/>
        </p:spPr>
        <p:txBody>
          <a:bodyPr vert="horz" lIns="91440" tIns="45720" rIns="91440" bIns="45720" rtlCol="0" anchor="ctr"/>
          <a:lstStyle>
            <a:defPPr>
              <a:defRPr lang="en-US"/>
            </a:defPPr>
            <a:lvl1pPr marL="0" algn="r" defTabSz="457200" rtl="0" eaLnBrk="1" latinLnBrk="0" hangingPunct="1">
              <a:defRPr sz="1050" kern="120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pPr/>
              <a:t>6</a:t>
            </a:fld>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1223675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1.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本日の進め方</a:t>
            </a:r>
          </a:p>
        </p:txBody>
      </p:sp>
      <p:sp>
        <p:nvSpPr>
          <p:cNvPr id="3" name="コンテンツ プレースホルダー 2"/>
          <p:cNvSpPr>
            <a:spLocks noGrp="1"/>
          </p:cNvSpPr>
          <p:nvPr>
            <p:ph idx="1"/>
          </p:nvPr>
        </p:nvSpPr>
        <p:spPr>
          <a:xfrm>
            <a:off x="899592" y="1592796"/>
            <a:ext cx="7344000" cy="4356484"/>
          </a:xfrm>
        </p:spPr>
        <p:txBody>
          <a:bodyPr>
            <a:normAutofit/>
          </a:bodyPr>
          <a:lstStyle/>
          <a:p>
            <a:pPr marL="447675" indent="-447675">
              <a:lnSpc>
                <a:spcPct val="110000"/>
              </a:lnSpc>
              <a:spcBef>
                <a:spcPts val="3000"/>
              </a:spcBef>
              <a:spcAft>
                <a:spcPts val="0"/>
              </a:spcAft>
              <a:buFont typeface="Wingdings" panose="05000000000000000000" pitchFamily="2" charset="2"/>
              <a:buChar char="l"/>
            </a:pPr>
            <a:r>
              <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a:t>
            </a:r>
            <a:r>
              <a:rPr lang="ja-JP" altLang="en-US"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テーブルを</a:t>
            </a:r>
            <a:r>
              <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a:t>
            </a:r>
            <a:r>
              <a:rPr lang="ja-JP" altLang="en-US"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グループとし、グループごとに話し合いながら ①ロジックモデルの作成、②成果指標の設定の作業をしていただきます。</a:t>
            </a:r>
            <a:endPar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a:p>
            <a:pPr marL="447675" indent="-447675">
              <a:lnSpc>
                <a:spcPct val="110000"/>
              </a:lnSpc>
              <a:spcBef>
                <a:spcPts val="3000"/>
              </a:spcBef>
              <a:spcAft>
                <a:spcPts val="0"/>
              </a:spcAft>
              <a:buFont typeface="Wingdings" panose="05000000000000000000" pitchFamily="2" charset="2"/>
              <a:buChar char="l"/>
            </a:pPr>
            <a:r>
              <a:rPr lang="ja-JP" altLang="en-US"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各グループに</a:t>
            </a:r>
            <a:r>
              <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1</a:t>
            </a:r>
            <a:r>
              <a:rPr lang="ja-JP" altLang="en-US"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名（または</a:t>
            </a:r>
            <a:r>
              <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2</a:t>
            </a:r>
            <a:r>
              <a:rPr lang="ja-JP" altLang="en-US"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名）のコンサルタントが入り、ファシリテーションをします。ご質問は当該コンサルタントにおたずねください。</a:t>
            </a:r>
            <a:endParaRPr lang="en-US" altLang="ja-JP" sz="2400" dirty="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7</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416576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2959" y="286605"/>
            <a:ext cx="7675089" cy="661352"/>
          </a:xfrm>
        </p:spPr>
        <p:txBody>
          <a:bodyPr>
            <a:normAutofit/>
          </a:bodyPr>
          <a:lstStyle/>
          <a:p>
            <a:r>
              <a:rPr kumimoji="1" lang="en-US" altLang="ja-JP" dirty="0">
                <a:latin typeface="Arial" panose="020B0604020202020204" pitchFamily="34" charset="0"/>
                <a:ea typeface="ＭＳ Ｐゴシック" panose="020B0600070205080204" pitchFamily="50" charset="-128"/>
                <a:cs typeface="Arial" panose="020B0604020202020204" pitchFamily="34" charset="0"/>
              </a:rPr>
              <a:t>2. </a:t>
            </a:r>
            <a:r>
              <a:rPr kumimoji="1" lang="ja-JP" altLang="en-US" dirty="0">
                <a:latin typeface="Arial" panose="020B0604020202020204" pitchFamily="34" charset="0"/>
                <a:ea typeface="ＭＳ Ｐゴシック" panose="020B0600070205080204" pitchFamily="50" charset="-128"/>
                <a:cs typeface="Arial" panose="020B0604020202020204" pitchFamily="34" charset="0"/>
              </a:rPr>
              <a:t>成果評価のステップ （全体像）</a:t>
            </a:r>
          </a:p>
        </p:txBody>
      </p:sp>
      <p:sp>
        <p:nvSpPr>
          <p:cNvPr id="47" name="スライド番号プレースホルダー 46"/>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8</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7" name="正方形/長方形 6"/>
          <p:cNvSpPr/>
          <p:nvPr/>
        </p:nvSpPr>
        <p:spPr>
          <a:xfrm>
            <a:off x="840437" y="1048245"/>
            <a:ext cx="7764011" cy="723275"/>
          </a:xfrm>
          <a:prstGeom prst="rect">
            <a:avLst/>
          </a:prstGeom>
        </p:spPr>
        <p:txBody>
          <a:bodyPr wrap="square">
            <a:spAutoFit/>
          </a:bodyPr>
          <a:lstStyle/>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成果評価は次のようなステップで実施します。</a:t>
            </a:r>
            <a:endParaRPr lang="en-US" altLang="ja-JP" dirty="0">
              <a:latin typeface="Arial" panose="020B0604020202020204" pitchFamily="34" charset="0"/>
              <a:ea typeface="ＭＳ Ｐゴシック" panose="020B0600070205080204" pitchFamily="50" charset="-128"/>
              <a:cs typeface="Arial" panose="020B0604020202020204" pitchFamily="34" charset="0"/>
            </a:endParaRPr>
          </a:p>
          <a:p>
            <a:pPr marL="285750" indent="-285750">
              <a:spcBef>
                <a:spcPts val="600"/>
              </a:spcBef>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このうち、ステップ</a:t>
            </a:r>
            <a:r>
              <a:rPr lang="en-US" altLang="ja-JP" dirty="0">
                <a:latin typeface="Arial" panose="020B0604020202020204" pitchFamily="34" charset="0"/>
                <a:ea typeface="ＭＳ Ｐゴシック" panose="020B0600070205080204" pitchFamily="50" charset="-128"/>
                <a:cs typeface="Arial" panose="020B0604020202020204" pitchFamily="34" charset="0"/>
              </a:rPr>
              <a:t>3</a:t>
            </a:r>
            <a:r>
              <a:rPr lang="ja-JP" altLang="en-US" dirty="0">
                <a:latin typeface="Arial" panose="020B0604020202020204" pitchFamily="34" charset="0"/>
                <a:ea typeface="ＭＳ Ｐゴシック" panose="020B0600070205080204" pitchFamily="50" charset="-128"/>
                <a:cs typeface="Arial" panose="020B0604020202020204" pitchFamily="34" charset="0"/>
              </a:rPr>
              <a:t>までは応募段階での検討が必要です。</a:t>
            </a:r>
            <a:endParaRPr lang="ja-JP"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21" name="矢印: 五方向 20">
            <a:extLst>
              <a:ext uri="{FF2B5EF4-FFF2-40B4-BE49-F238E27FC236}">
                <a16:creationId xmlns:a16="http://schemas.microsoft.com/office/drawing/2014/main" id="{DFD0EDD2-561C-4FF5-932D-C23ACC2852CF}"/>
              </a:ext>
            </a:extLst>
          </p:cNvPr>
          <p:cNvSpPr/>
          <p:nvPr/>
        </p:nvSpPr>
        <p:spPr>
          <a:xfrm>
            <a:off x="272815" y="3128109"/>
            <a:ext cx="1674688" cy="1080000"/>
          </a:xfrm>
          <a:prstGeom prst="homePlate">
            <a:avLst>
              <a:gd name="adj" fmla="val 13753"/>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144000" rIns="36000" rtlCol="0" anchor="t" anchorCtr="0"/>
          <a:lstStyle/>
          <a:p>
            <a:pPr algn="ctr">
              <a:spcBef>
                <a:spcPts val="300"/>
              </a:spcBef>
            </a:pP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spcBef>
                <a:spcPts val="300"/>
              </a:spcBef>
            </a:pP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b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b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39" name="矢印: 五方向 38">
            <a:extLst>
              <a:ext uri="{FF2B5EF4-FFF2-40B4-BE49-F238E27FC236}">
                <a16:creationId xmlns:a16="http://schemas.microsoft.com/office/drawing/2014/main" id="{62CA9277-AAEB-4B03-AB59-D1F4069BFCFD}"/>
              </a:ext>
            </a:extLst>
          </p:cNvPr>
          <p:cNvSpPr/>
          <p:nvPr/>
        </p:nvSpPr>
        <p:spPr>
          <a:xfrm>
            <a:off x="2047983" y="3128109"/>
            <a:ext cx="1674688" cy="1080000"/>
          </a:xfrm>
          <a:prstGeom prst="homePlate">
            <a:avLst>
              <a:gd name="adj" fmla="val 15446"/>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144000" rIns="36000" rtlCol="0" anchor="t" anchorCtr="0"/>
          <a:lstStyle/>
          <a:p>
            <a:pPr algn="ctr">
              <a:spcBef>
                <a:spcPts val="300"/>
              </a:spcBef>
            </a:pP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spcBef>
                <a:spcPts val="300"/>
              </a:spcBef>
            </a:pP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a:t>
            </a:r>
            <a:b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b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の作成</a:t>
            </a:r>
          </a:p>
        </p:txBody>
      </p:sp>
      <p:sp>
        <p:nvSpPr>
          <p:cNvPr id="40" name="矢印: 五方向 39">
            <a:extLst>
              <a:ext uri="{FF2B5EF4-FFF2-40B4-BE49-F238E27FC236}">
                <a16:creationId xmlns:a16="http://schemas.microsoft.com/office/drawing/2014/main" id="{C59A7E6A-0205-41C3-A963-D58FC1B6F7FC}"/>
              </a:ext>
            </a:extLst>
          </p:cNvPr>
          <p:cNvSpPr/>
          <p:nvPr/>
        </p:nvSpPr>
        <p:spPr>
          <a:xfrm>
            <a:off x="3750103" y="3128109"/>
            <a:ext cx="1674688" cy="1080000"/>
          </a:xfrm>
          <a:prstGeom prst="homePlate">
            <a:avLst>
              <a:gd name="adj" fmla="val 16293"/>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144000" rIns="36000" rtlCol="0" anchor="t" anchorCtr="0"/>
          <a:lstStyle/>
          <a:p>
            <a:pPr algn="ctr">
              <a:spcBef>
                <a:spcPts val="300"/>
              </a:spcBef>
            </a:pP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spcBef>
                <a:spcPts val="300"/>
              </a:spcBef>
            </a:pP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a:t>
            </a:r>
            <a:b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b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目標値等の設定</a:t>
            </a:r>
          </a:p>
        </p:txBody>
      </p:sp>
      <p:sp>
        <p:nvSpPr>
          <p:cNvPr id="41" name="矢印: 五方向 40">
            <a:extLst>
              <a:ext uri="{FF2B5EF4-FFF2-40B4-BE49-F238E27FC236}">
                <a16:creationId xmlns:a16="http://schemas.microsoft.com/office/drawing/2014/main" id="{B67F3587-3530-4D48-ADE4-A95CFB535CC7}"/>
              </a:ext>
            </a:extLst>
          </p:cNvPr>
          <p:cNvSpPr/>
          <p:nvPr/>
        </p:nvSpPr>
        <p:spPr>
          <a:xfrm>
            <a:off x="5524141" y="3128109"/>
            <a:ext cx="1674688" cy="1080000"/>
          </a:xfrm>
          <a:prstGeom prst="homePlate">
            <a:avLst>
              <a:gd name="adj" fmla="val 12060"/>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144000" rIns="36000" rtlCol="0" anchor="t" anchorCtr="0"/>
          <a:lstStyle/>
          <a:p>
            <a:pPr algn="ctr">
              <a:spcBef>
                <a:spcPts val="300"/>
              </a:spcBef>
            </a:pP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spcBef>
                <a:spcPts val="300"/>
              </a:spcBef>
            </a:pP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b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b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42" name="矢印: 五方向 41">
            <a:extLst>
              <a:ext uri="{FF2B5EF4-FFF2-40B4-BE49-F238E27FC236}">
                <a16:creationId xmlns:a16="http://schemas.microsoft.com/office/drawing/2014/main" id="{88A3C691-CBAE-4444-B665-6B7DF6A07EF5}"/>
              </a:ext>
            </a:extLst>
          </p:cNvPr>
          <p:cNvSpPr/>
          <p:nvPr/>
        </p:nvSpPr>
        <p:spPr>
          <a:xfrm>
            <a:off x="7236107" y="3128109"/>
            <a:ext cx="1674688" cy="1080000"/>
          </a:xfrm>
          <a:prstGeom prst="homePlate">
            <a:avLst>
              <a:gd name="adj" fmla="val 18833"/>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144000" rIns="36000" rtlCol="0" anchor="t" anchorCtr="0"/>
          <a:lstStyle/>
          <a:p>
            <a:pPr algn="ctr">
              <a:spcBef>
                <a:spcPts val="300"/>
              </a:spcBef>
            </a:pP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spcBef>
                <a:spcPts val="300"/>
              </a:spcBef>
            </a:pP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br>
              <a:rPr kumimoji="1" lang="en-US" altLang="ja-JP"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br>
            <a:r>
              <a:rPr kumimoji="1" lang="ja-JP" altLang="en-US" sz="16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
        <p:nvSpPr>
          <p:cNvPr id="43" name="四角形: 角を丸くする 42">
            <a:extLst>
              <a:ext uri="{FF2B5EF4-FFF2-40B4-BE49-F238E27FC236}">
                <a16:creationId xmlns:a16="http://schemas.microsoft.com/office/drawing/2014/main" id="{F616124F-4DE0-4E20-AC4A-CE46532E2A58}"/>
              </a:ext>
            </a:extLst>
          </p:cNvPr>
          <p:cNvSpPr/>
          <p:nvPr/>
        </p:nvSpPr>
        <p:spPr>
          <a:xfrm>
            <a:off x="1981747" y="2708920"/>
            <a:ext cx="3456000" cy="1584000"/>
          </a:xfrm>
          <a:prstGeom prst="roundRect">
            <a:avLst>
              <a:gd name="adj" fmla="val 4996"/>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44" name="正方形/長方形 43">
            <a:extLst>
              <a:ext uri="{FF2B5EF4-FFF2-40B4-BE49-F238E27FC236}">
                <a16:creationId xmlns:a16="http://schemas.microsoft.com/office/drawing/2014/main" id="{27BE1585-964C-4530-931D-D29352C693A5}"/>
              </a:ext>
            </a:extLst>
          </p:cNvPr>
          <p:cNvSpPr/>
          <p:nvPr/>
        </p:nvSpPr>
        <p:spPr>
          <a:xfrm>
            <a:off x="2682581" y="2483604"/>
            <a:ext cx="2054332" cy="39600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b="1" dirty="0">
                <a:solidFill>
                  <a:schemeClr val="tx1"/>
                </a:solidFill>
                <a:latin typeface="Arial" panose="020B0604020202020204" pitchFamily="34" charset="0"/>
                <a:ea typeface="ＭＳ Ｐゴシック" panose="020B0600070205080204" pitchFamily="50" charset="-128"/>
                <a:cs typeface="Arial" panose="020B0604020202020204" pitchFamily="34" charset="0"/>
              </a:rPr>
              <a:t>応募書類に記入</a:t>
            </a:r>
          </a:p>
        </p:txBody>
      </p:sp>
      <p:sp>
        <p:nvSpPr>
          <p:cNvPr id="23" name="右中かっこ 22">
            <a:extLst>
              <a:ext uri="{FF2B5EF4-FFF2-40B4-BE49-F238E27FC236}">
                <a16:creationId xmlns:a16="http://schemas.microsoft.com/office/drawing/2014/main" id="{75699325-E3F2-4D74-A4FB-3B82675AF31E}"/>
              </a:ext>
            </a:extLst>
          </p:cNvPr>
          <p:cNvSpPr/>
          <p:nvPr/>
        </p:nvSpPr>
        <p:spPr>
          <a:xfrm rot="16200000">
            <a:off x="7038392" y="1304932"/>
            <a:ext cx="216000" cy="3240000"/>
          </a:xfrm>
          <a:prstGeom prst="rightBrace">
            <a:avLst>
              <a:gd name="adj1" fmla="val 21033"/>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24" name="テキスト ボックス 23">
            <a:extLst>
              <a:ext uri="{FF2B5EF4-FFF2-40B4-BE49-F238E27FC236}">
                <a16:creationId xmlns:a16="http://schemas.microsoft.com/office/drawing/2014/main" id="{3B4B1A80-468A-4C11-9F07-D0F4105C5247}"/>
              </a:ext>
            </a:extLst>
          </p:cNvPr>
          <p:cNvSpPr txBox="1"/>
          <p:nvPr/>
        </p:nvSpPr>
        <p:spPr>
          <a:xfrm>
            <a:off x="6339871" y="2456172"/>
            <a:ext cx="1613043" cy="369332"/>
          </a:xfrm>
          <a:prstGeom prst="rect">
            <a:avLst/>
          </a:prstGeom>
          <a:noFill/>
        </p:spPr>
        <p:txBody>
          <a:bodyPr wrap="square" rtlCol="0">
            <a:spAutoFit/>
          </a:bodyPr>
          <a:lstStyle/>
          <a:p>
            <a:pPr algn="ctr"/>
            <a:r>
              <a:rPr kumimoji="1" lang="ja-JP" altLang="en-US" b="1" dirty="0">
                <a:latin typeface="Arial" panose="020B0604020202020204" pitchFamily="34" charset="0"/>
                <a:ea typeface="ＭＳ Ｐゴシック" panose="020B0600070205080204" pitchFamily="50" charset="-128"/>
                <a:cs typeface="Arial" panose="020B0604020202020204" pitchFamily="34" charset="0"/>
              </a:rPr>
              <a:t>採択後に実施</a:t>
            </a:r>
          </a:p>
        </p:txBody>
      </p:sp>
      <p:sp>
        <p:nvSpPr>
          <p:cNvPr id="25" name="正方形/長方形 24">
            <a:extLst>
              <a:ext uri="{FF2B5EF4-FFF2-40B4-BE49-F238E27FC236}">
                <a16:creationId xmlns:a16="http://schemas.microsoft.com/office/drawing/2014/main" id="{1084FCC0-65B6-4AB3-836A-34B6EF2806B8}"/>
              </a:ext>
            </a:extLst>
          </p:cNvPr>
          <p:cNvSpPr/>
          <p:nvPr/>
        </p:nvSpPr>
        <p:spPr>
          <a:xfrm>
            <a:off x="2106576" y="4365104"/>
            <a:ext cx="1471878" cy="561692"/>
          </a:xfrm>
          <a:prstGeom prst="rect">
            <a:avLst/>
          </a:prstGeom>
        </p:spPr>
        <p:txBody>
          <a:bodyPr wrap="none">
            <a:spAutoFit/>
          </a:bodyPr>
          <a:lstStyle/>
          <a:p>
            <a:pPr algn="ctr">
              <a:spcBef>
                <a:spcPts val="300"/>
              </a:spcBef>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様式</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）別添</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1</a:t>
            </a:r>
          </a:p>
          <a:p>
            <a:pPr algn="ctr">
              <a:spcBef>
                <a:spcPts val="300"/>
              </a:spcBef>
            </a:pPr>
            <a:r>
              <a:rPr lang="ja-JP" altLang="en-US" sz="1400" dirty="0">
                <a:latin typeface="Arial" panose="020B0604020202020204" pitchFamily="34" charset="0"/>
                <a:ea typeface="ＭＳ Ｐゴシック" panose="020B0600070205080204" pitchFamily="50" charset="-128"/>
                <a:cs typeface="Arial" panose="020B0604020202020204" pitchFamily="34" charset="0"/>
              </a:rPr>
              <a:t>⑥ロジックモデル</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45" name="正方形/長方形 44">
            <a:extLst>
              <a:ext uri="{FF2B5EF4-FFF2-40B4-BE49-F238E27FC236}">
                <a16:creationId xmlns:a16="http://schemas.microsoft.com/office/drawing/2014/main" id="{9A70F660-5E13-454E-84C0-532453905E43}"/>
              </a:ext>
            </a:extLst>
          </p:cNvPr>
          <p:cNvSpPr/>
          <p:nvPr/>
        </p:nvSpPr>
        <p:spPr>
          <a:xfrm>
            <a:off x="3578454" y="4365104"/>
            <a:ext cx="1770049" cy="777136"/>
          </a:xfrm>
          <a:prstGeom prst="rect">
            <a:avLst/>
          </a:prstGeom>
        </p:spPr>
        <p:txBody>
          <a:bodyPr wrap="square">
            <a:spAutoFit/>
          </a:bodyPr>
          <a:lstStyle/>
          <a:p>
            <a:pPr algn="ctr">
              <a:spcBef>
                <a:spcPts val="300"/>
              </a:spcBef>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様式</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1</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2</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）別添</a:t>
            </a:r>
            <a:r>
              <a:rPr kumimoji="1" lang="en-US" altLang="ja-JP" sz="1400" dirty="0">
                <a:latin typeface="Arial" panose="020B0604020202020204" pitchFamily="34" charset="0"/>
                <a:ea typeface="ＭＳ Ｐゴシック" panose="020B0600070205080204" pitchFamily="50" charset="-128"/>
                <a:cs typeface="Arial" panose="020B0604020202020204" pitchFamily="34" charset="0"/>
              </a:rPr>
              <a:t>2</a:t>
            </a: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　</a:t>
            </a:r>
            <a:endParaRPr kumimoji="1" lang="en-US" altLang="ja-JP" sz="1400" dirty="0">
              <a:latin typeface="Arial" panose="020B0604020202020204" pitchFamily="34" charset="0"/>
              <a:ea typeface="ＭＳ Ｐゴシック" panose="020B0600070205080204" pitchFamily="50" charset="-128"/>
              <a:cs typeface="Arial" panose="020B0604020202020204" pitchFamily="34" charset="0"/>
            </a:endParaRPr>
          </a:p>
          <a:p>
            <a:pPr algn="ctr">
              <a:spcBef>
                <a:spcPts val="300"/>
              </a:spcBef>
            </a:pPr>
            <a:r>
              <a:rPr kumimoji="1" lang="ja-JP" altLang="en-US" sz="1400" dirty="0">
                <a:latin typeface="Arial" panose="020B0604020202020204" pitchFamily="34" charset="0"/>
                <a:ea typeface="ＭＳ Ｐゴシック" panose="020B0600070205080204" pitchFamily="50" charset="-128"/>
                <a:cs typeface="Arial" panose="020B0604020202020204" pitchFamily="34" charset="0"/>
              </a:rPr>
              <a:t>⑦成果指標・目標値・測定方法</a:t>
            </a:r>
          </a:p>
        </p:txBody>
      </p:sp>
    </p:spTree>
    <p:extLst>
      <p:ext uri="{BB962C8B-B14F-4D97-AF65-F5344CB8AC3E}">
        <p14:creationId xmlns:p14="http://schemas.microsoft.com/office/powerpoint/2010/main" val="1180275261"/>
      </p:ext>
    </p:extLst>
  </p:cSld>
  <p:clrMapOvr>
    <a:masterClrMapping/>
  </p:clrMapOvr>
  <mc:AlternateContent xmlns:mc="http://schemas.openxmlformats.org/markup-compatibility/2006" xmlns:p14="http://schemas.microsoft.com/office/powerpoint/2010/main">
    <mc:Choice Requires="p14">
      <p:transition spd="slow" p14:dur="2000" advTm="73786"/>
    </mc:Choice>
    <mc:Fallback xmlns="">
      <p:transition spd="slow" advTm="73786"/>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5576" y="152636"/>
            <a:ext cx="7543800" cy="702302"/>
          </a:xfrm>
        </p:spPr>
        <p:txBody>
          <a:bodyPr>
            <a:normAutofit fontScale="90000"/>
          </a:bodyPr>
          <a:lstStyle/>
          <a:p>
            <a:pPr>
              <a:lnSpc>
                <a:spcPct val="100000"/>
              </a:lnSpc>
            </a:pPr>
            <a:r>
              <a:rPr lang="en-US" altLang="ja-JP" sz="2200" dirty="0">
                <a:latin typeface="Arial" panose="020B0604020202020204" pitchFamily="34" charset="0"/>
                <a:ea typeface="ＭＳ Ｐゴシック" panose="020B0600070205080204" pitchFamily="50" charset="-128"/>
                <a:cs typeface="Arial" panose="020B0604020202020204" pitchFamily="34" charset="0"/>
              </a:rPr>
              <a:t>2. </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成果評価のステップ</a:t>
            </a:r>
            <a:br>
              <a:rPr lang="en-US" altLang="ja-JP" sz="2200" dirty="0">
                <a:latin typeface="Arial" panose="020B0604020202020204" pitchFamily="34" charset="0"/>
                <a:ea typeface="ＭＳ Ｐゴシック" panose="020B0600070205080204" pitchFamily="50" charset="-128"/>
                <a:cs typeface="Arial" panose="020B0604020202020204" pitchFamily="34" charset="0"/>
              </a:rPr>
            </a:br>
            <a:r>
              <a:rPr lang="en-US" altLang="ja-JP" sz="2200" dirty="0">
                <a:latin typeface="Arial" panose="020B0604020202020204" pitchFamily="34" charset="0"/>
                <a:ea typeface="ＭＳ Ｐゴシック" panose="020B0600070205080204" pitchFamily="50" charset="-128"/>
                <a:cs typeface="Arial" panose="020B0604020202020204" pitchFamily="34" charset="0"/>
              </a:rPr>
              <a:t>【</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ステップ</a:t>
            </a:r>
            <a:r>
              <a:rPr lang="en-US" altLang="ja-JP" sz="2200" dirty="0">
                <a:latin typeface="Arial" panose="020B0604020202020204" pitchFamily="34" charset="0"/>
                <a:ea typeface="ＭＳ Ｐゴシック" panose="020B0600070205080204" pitchFamily="50" charset="-128"/>
                <a:cs typeface="Arial" panose="020B0604020202020204" pitchFamily="34" charset="0"/>
              </a:rPr>
              <a:t>1】</a:t>
            </a:r>
            <a:r>
              <a:rPr lang="ja-JP" altLang="en-US" sz="2200" dirty="0">
                <a:latin typeface="Arial" panose="020B0604020202020204" pitchFamily="34" charset="0"/>
                <a:ea typeface="ＭＳ Ｐゴシック" panose="020B0600070205080204" pitchFamily="50" charset="-128"/>
                <a:cs typeface="Arial" panose="020B0604020202020204" pitchFamily="34" charset="0"/>
              </a:rPr>
              <a:t>  </a:t>
            </a:r>
            <a:r>
              <a:rPr lang="ja-JP" altLang="en-US" dirty="0">
                <a:latin typeface="Arial" panose="020B0604020202020204" pitchFamily="34" charset="0"/>
                <a:ea typeface="ＭＳ Ｐゴシック" panose="020B0600070205080204" pitchFamily="50" charset="-128"/>
                <a:cs typeface="Arial" panose="020B0604020202020204" pitchFamily="34" charset="0"/>
              </a:rPr>
              <a:t>事業対象の確認</a:t>
            </a:r>
            <a:endParaRPr kumimoji="1" lang="ja-JP" altLang="en-US" dirty="0">
              <a:latin typeface="Arial" panose="020B0604020202020204" pitchFamily="34" charset="0"/>
              <a:ea typeface="ＭＳ Ｐゴシック" panose="020B0600070205080204" pitchFamily="50" charset="-128"/>
              <a:cs typeface="Arial" panose="020B0604020202020204" pitchFamily="34" charset="0"/>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261682485"/>
              </p:ext>
            </p:extLst>
          </p:nvPr>
        </p:nvGraphicFramePr>
        <p:xfrm>
          <a:off x="576000" y="1736813"/>
          <a:ext cx="7992000" cy="3370320"/>
        </p:xfrm>
        <a:graphic>
          <a:graphicData uri="http://schemas.openxmlformats.org/drawingml/2006/table">
            <a:tbl>
              <a:tblPr firstRow="1" firstCol="1" bandRow="1">
                <a:tableStyleId>{21E4AEA4-8DFA-4A89-87EB-49C32662AFE0}</a:tableStyleId>
              </a:tblPr>
              <a:tblGrid>
                <a:gridCol w="1224000">
                  <a:extLst>
                    <a:ext uri="{9D8B030D-6E8A-4147-A177-3AD203B41FA5}">
                      <a16:colId xmlns:a16="http://schemas.microsoft.com/office/drawing/2014/main" val="20000"/>
                    </a:ext>
                  </a:extLst>
                </a:gridCol>
                <a:gridCol w="3024000">
                  <a:extLst>
                    <a:ext uri="{9D8B030D-6E8A-4147-A177-3AD203B41FA5}">
                      <a16:colId xmlns:a16="http://schemas.microsoft.com/office/drawing/2014/main" val="20001"/>
                    </a:ext>
                  </a:extLst>
                </a:gridCol>
                <a:gridCol w="3744000">
                  <a:extLst>
                    <a:ext uri="{9D8B030D-6E8A-4147-A177-3AD203B41FA5}">
                      <a16:colId xmlns:a16="http://schemas.microsoft.com/office/drawing/2014/main" val="20002"/>
                    </a:ext>
                  </a:extLst>
                </a:gridCol>
              </a:tblGrid>
              <a:tr h="0">
                <a:tc>
                  <a:txBody>
                    <a:bodyPr/>
                    <a:lstStyle/>
                    <a:p>
                      <a:pPr algn="ctr"/>
                      <a:r>
                        <a:rPr kumimoji="1" lang="ja-JP" altLang="en-US" dirty="0">
                          <a:solidFill>
                            <a:schemeClr val="tx1"/>
                          </a:solidFill>
                          <a:latin typeface="Arial" panose="020B0604020202020204" pitchFamily="34" charset="0"/>
                          <a:cs typeface="Arial" panose="020B0604020202020204" pitchFamily="34" charset="0"/>
                        </a:rPr>
                        <a:t>項目</a:t>
                      </a:r>
                    </a:p>
                  </a:txBody>
                  <a:tcPr marL="108000" marR="108000" marT="72000" marB="72000" anchor="ctr">
                    <a:lnL w="12700" cmpd="sng">
                      <a:noFill/>
                    </a:lnL>
                    <a:lnR w="9525" cap="flat" cmpd="sng" algn="ctr">
                      <a:solidFill>
                        <a:schemeClr val="tx1">
                          <a:lumMod val="50000"/>
                          <a:lumOff val="50000"/>
                        </a:schemeClr>
                      </a:solidFill>
                      <a:prstDash val="solid"/>
                      <a:round/>
                      <a:headEnd type="none" w="med" len="med"/>
                      <a:tailEnd type="none" w="med" len="med"/>
                    </a:lnR>
                    <a:lnT w="12700" cmpd="sng">
                      <a:noFill/>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kumimoji="1" lang="ja-JP" altLang="en-US" dirty="0">
                          <a:solidFill>
                            <a:schemeClr val="tx1"/>
                          </a:solidFill>
                          <a:latin typeface="Arial" panose="020B0604020202020204" pitchFamily="34" charset="0"/>
                          <a:cs typeface="Arial" panose="020B0604020202020204" pitchFamily="34" charset="0"/>
                        </a:rPr>
                        <a:t>概要</a:t>
                      </a:r>
                    </a:p>
                  </a:txBody>
                  <a:tcPr marL="108000" marR="108000" marT="72000" marB="72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2700" cmpd="sng">
                      <a:noFill/>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kumimoji="1" lang="ja-JP" altLang="en-US" dirty="0">
                          <a:solidFill>
                            <a:schemeClr val="tx1"/>
                          </a:solidFill>
                          <a:latin typeface="Arial" panose="020B0604020202020204" pitchFamily="34" charset="0"/>
                          <a:cs typeface="Arial" panose="020B0604020202020204" pitchFamily="34" charset="0"/>
                        </a:rPr>
                        <a:t>例</a:t>
                      </a:r>
                    </a:p>
                  </a:txBody>
                  <a:tcPr marL="108000" marR="108000" marT="72000" marB="72000" anchor="ctr">
                    <a:lnL w="9525" cap="flat" cmpd="sng" algn="ctr">
                      <a:solidFill>
                        <a:schemeClr val="tx1">
                          <a:lumMod val="50000"/>
                          <a:lumOff val="50000"/>
                        </a:schemeClr>
                      </a:solidFill>
                      <a:prstDash val="solid"/>
                      <a:round/>
                      <a:headEnd type="none" w="med" len="med"/>
                      <a:tailEnd type="none" w="med" len="med"/>
                    </a:lnL>
                    <a:lnR w="12700" cmpd="sng">
                      <a:noFill/>
                    </a:lnR>
                    <a:lnT w="12700" cmpd="sng">
                      <a:noFill/>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1440000">
                <a:tc>
                  <a:txBody>
                    <a:bodyPr/>
                    <a:lstStyle/>
                    <a:p>
                      <a:pPr algn="ctr"/>
                      <a:r>
                        <a:rPr kumimoji="1" lang="ja-JP" altLang="en-US" dirty="0">
                          <a:solidFill>
                            <a:schemeClr val="tx1"/>
                          </a:solidFill>
                          <a:latin typeface="Arial" panose="020B0604020202020204" pitchFamily="34" charset="0"/>
                          <a:cs typeface="Arial" panose="020B0604020202020204" pitchFamily="34" charset="0"/>
                        </a:rPr>
                        <a:t>受益者</a:t>
                      </a:r>
                    </a:p>
                  </a:txBody>
                  <a:tcPr marL="108000" marR="108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dirty="0">
                          <a:solidFill>
                            <a:schemeClr val="tx1"/>
                          </a:solidFill>
                          <a:latin typeface="Arial" panose="020B0604020202020204" pitchFamily="34" charset="0"/>
                          <a:cs typeface="Arial" panose="020B0604020202020204" pitchFamily="34" charset="0"/>
                        </a:rPr>
                        <a:t>事業の受益者は誰か、人数はどのくらいかを明確にする</a:t>
                      </a:r>
                    </a:p>
                  </a:txBody>
                  <a:tcPr marL="108000" marR="108000" marT="72000" marB="72000" anchor="ctr">
                    <a:lnL w="12700" cmpd="sng">
                      <a:noFill/>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2563" indent="-182563">
                        <a:spcBef>
                          <a:spcPts val="600"/>
                        </a:spcBef>
                        <a:buFont typeface="Arial" panose="020B0604020202020204" pitchFamily="34" charset="0"/>
                        <a:buChar char="•"/>
                      </a:pPr>
                      <a:r>
                        <a:rPr kumimoji="1" lang="ja-JP" altLang="en-US" dirty="0">
                          <a:solidFill>
                            <a:schemeClr val="tx1"/>
                          </a:solidFill>
                          <a:latin typeface="Arial" panose="020B0604020202020204" pitchFamily="34" charset="0"/>
                          <a:cs typeface="Arial" panose="020B0604020202020204" pitchFamily="34" charset="0"/>
                        </a:rPr>
                        <a:t>●●区に住み、働きながら未就学児の子供を育てるお母さん△△名</a:t>
                      </a:r>
                      <a:endParaRPr kumimoji="1" lang="en-US" altLang="ja-JP" dirty="0">
                        <a:solidFill>
                          <a:schemeClr val="tx1"/>
                        </a:solidFill>
                        <a:latin typeface="Arial" panose="020B0604020202020204" pitchFamily="34" charset="0"/>
                        <a:cs typeface="Arial" panose="020B0604020202020204" pitchFamily="34" charset="0"/>
                      </a:endParaRPr>
                    </a:p>
                    <a:p>
                      <a:pPr marL="182563" indent="-182563">
                        <a:spcBef>
                          <a:spcPts val="600"/>
                        </a:spcBef>
                        <a:buFont typeface="Arial" panose="020B0604020202020204" pitchFamily="34" charset="0"/>
                        <a:buChar char="•"/>
                      </a:pPr>
                      <a:r>
                        <a:rPr kumimoji="1" lang="ja-JP" altLang="en-US" dirty="0">
                          <a:solidFill>
                            <a:schemeClr val="tx1"/>
                          </a:solidFill>
                          <a:latin typeface="Arial" panose="020B0604020202020204" pitchFamily="34" charset="0"/>
                          <a:cs typeface="Arial" panose="020B0604020202020204" pitchFamily="34" charset="0"/>
                        </a:rPr>
                        <a:t>●●（テーマ）に関心がある</a:t>
                      </a:r>
                      <a:r>
                        <a:rPr kumimoji="1" lang="en-US" altLang="ja-JP" dirty="0">
                          <a:solidFill>
                            <a:schemeClr val="tx1"/>
                          </a:solidFill>
                          <a:latin typeface="Arial" panose="020B0604020202020204" pitchFamily="34" charset="0"/>
                          <a:cs typeface="Arial" panose="020B0604020202020204" pitchFamily="34" charset="0"/>
                        </a:rPr>
                        <a:t>10</a:t>
                      </a:r>
                      <a:r>
                        <a:rPr kumimoji="1" lang="ja-JP" altLang="en-US" dirty="0">
                          <a:solidFill>
                            <a:schemeClr val="tx1"/>
                          </a:solidFill>
                          <a:latin typeface="Arial" panose="020B0604020202020204" pitchFamily="34" charset="0"/>
                          <a:cs typeface="Arial" panose="020B0604020202020204" pitchFamily="34" charset="0"/>
                        </a:rPr>
                        <a:t>代～</a:t>
                      </a:r>
                      <a:r>
                        <a:rPr kumimoji="1" lang="en-US" altLang="ja-JP" dirty="0">
                          <a:solidFill>
                            <a:schemeClr val="tx1"/>
                          </a:solidFill>
                          <a:latin typeface="Arial" panose="020B0604020202020204" pitchFamily="34" charset="0"/>
                          <a:cs typeface="Arial" panose="020B0604020202020204" pitchFamily="34" charset="0"/>
                        </a:rPr>
                        <a:t>20</a:t>
                      </a:r>
                      <a:r>
                        <a:rPr kumimoji="1" lang="ja-JP" altLang="en-US" dirty="0">
                          <a:solidFill>
                            <a:schemeClr val="tx1"/>
                          </a:solidFill>
                          <a:latin typeface="Arial" panose="020B0604020202020204" pitchFamily="34" charset="0"/>
                          <a:cs typeface="Arial" panose="020B0604020202020204" pitchFamily="34" charset="0"/>
                        </a:rPr>
                        <a:t>代の若者△△名</a:t>
                      </a:r>
                    </a:p>
                  </a:txBody>
                  <a:tcPr marL="108000" marR="108000" marT="72000" marB="72000" anchor="ctr">
                    <a:lnL w="9525" cap="flat" cmpd="sng" algn="ctr">
                      <a:solidFill>
                        <a:schemeClr val="tx1">
                          <a:lumMod val="50000"/>
                          <a:lumOff val="50000"/>
                        </a:schemeClr>
                      </a:solidFill>
                      <a:prstDash val="solid"/>
                      <a:round/>
                      <a:headEnd type="none" w="med" len="med"/>
                      <a:tailEnd type="none" w="med" len="med"/>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512000">
                <a:tc>
                  <a:txBody>
                    <a:bodyPr/>
                    <a:lstStyle/>
                    <a:p>
                      <a:pPr algn="ctr"/>
                      <a:r>
                        <a:rPr kumimoji="1" lang="ja-JP" altLang="en-US" dirty="0">
                          <a:solidFill>
                            <a:schemeClr val="tx1"/>
                          </a:solidFill>
                          <a:latin typeface="Arial" panose="020B0604020202020204" pitchFamily="34" charset="0"/>
                          <a:cs typeface="Arial" panose="020B0604020202020204" pitchFamily="34" charset="0"/>
                        </a:rPr>
                        <a:t>事業対象期間</a:t>
                      </a:r>
                    </a:p>
                  </a:txBody>
                  <a:tcPr marL="108000" marR="108000" marT="72000" marB="72000" anchor="ctr">
                    <a:lnL w="12700" cmpd="sng">
                      <a:noFill/>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r>
                        <a:rPr kumimoji="1" lang="ja-JP" altLang="en-US" dirty="0">
                          <a:solidFill>
                            <a:schemeClr val="tx1"/>
                          </a:solidFill>
                          <a:latin typeface="Arial" panose="020B0604020202020204" pitchFamily="34" charset="0"/>
                          <a:cs typeface="Arial" panose="020B0604020202020204" pitchFamily="34" charset="0"/>
                        </a:rPr>
                        <a:t>事業の評価対象となる期間を明確にする</a:t>
                      </a:r>
                    </a:p>
                  </a:txBody>
                  <a:tcPr marL="108000" marR="108000" marT="72000" marB="72000" anchor="ctr">
                    <a:lnL w="12700" cmpd="sng">
                      <a:noFill/>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spcBef>
                          <a:spcPts val="600"/>
                        </a:spcBef>
                        <a:buFont typeface="Arial" panose="020B0604020202020204" pitchFamily="34" charset="0"/>
                        <a:buNone/>
                      </a:pPr>
                      <a:r>
                        <a:rPr kumimoji="1" lang="en-US" altLang="ja-JP" dirty="0">
                          <a:solidFill>
                            <a:schemeClr val="tx1"/>
                          </a:solidFill>
                          <a:latin typeface="Arial" panose="020B0604020202020204" pitchFamily="34" charset="0"/>
                          <a:cs typeface="Arial" panose="020B0604020202020204" pitchFamily="34" charset="0"/>
                        </a:rPr>
                        <a:t>2021</a:t>
                      </a:r>
                      <a:r>
                        <a:rPr kumimoji="1" lang="ja-JP" altLang="en-US" dirty="0">
                          <a:solidFill>
                            <a:schemeClr val="tx1"/>
                          </a:solidFill>
                          <a:latin typeface="Arial" panose="020B0604020202020204" pitchFamily="34" charset="0"/>
                          <a:cs typeface="Arial" panose="020B0604020202020204" pitchFamily="34" charset="0"/>
                        </a:rPr>
                        <a:t>年</a:t>
                      </a:r>
                      <a:r>
                        <a:rPr kumimoji="1" lang="en-US" altLang="ja-JP" dirty="0">
                          <a:solidFill>
                            <a:schemeClr val="tx1"/>
                          </a:solidFill>
                          <a:latin typeface="Arial" panose="020B0604020202020204" pitchFamily="34" charset="0"/>
                          <a:cs typeface="Arial" panose="020B0604020202020204" pitchFamily="34" charset="0"/>
                        </a:rPr>
                        <a:t>4</a:t>
                      </a:r>
                      <a:r>
                        <a:rPr kumimoji="1" lang="ja-JP" altLang="en-US" dirty="0">
                          <a:solidFill>
                            <a:schemeClr val="tx1"/>
                          </a:solidFill>
                          <a:latin typeface="Arial" panose="020B0604020202020204" pitchFamily="34" charset="0"/>
                          <a:cs typeface="Arial" panose="020B0604020202020204" pitchFamily="34" charset="0"/>
                        </a:rPr>
                        <a:t>月～</a:t>
                      </a:r>
                      <a:r>
                        <a:rPr kumimoji="1" lang="en-US" altLang="ja-JP" dirty="0">
                          <a:solidFill>
                            <a:schemeClr val="tx1"/>
                          </a:solidFill>
                          <a:latin typeface="Arial" panose="020B0604020202020204" pitchFamily="34" charset="0"/>
                          <a:cs typeface="Arial" panose="020B0604020202020204" pitchFamily="34" charset="0"/>
                        </a:rPr>
                        <a:t>2022</a:t>
                      </a:r>
                      <a:r>
                        <a:rPr kumimoji="1" lang="ja-JP" altLang="en-US" dirty="0">
                          <a:solidFill>
                            <a:schemeClr val="tx1"/>
                          </a:solidFill>
                          <a:latin typeface="Arial" panose="020B0604020202020204" pitchFamily="34" charset="0"/>
                          <a:cs typeface="Arial" panose="020B0604020202020204" pitchFamily="34" charset="0"/>
                        </a:rPr>
                        <a:t>年</a:t>
                      </a:r>
                      <a:r>
                        <a:rPr kumimoji="1" lang="en-US" altLang="ja-JP" dirty="0">
                          <a:solidFill>
                            <a:schemeClr val="tx1"/>
                          </a:solidFill>
                          <a:latin typeface="Arial" panose="020B0604020202020204" pitchFamily="34" charset="0"/>
                          <a:cs typeface="Arial" panose="020B0604020202020204" pitchFamily="34" charset="0"/>
                        </a:rPr>
                        <a:t>1</a:t>
                      </a:r>
                      <a:r>
                        <a:rPr kumimoji="1" lang="ja-JP" altLang="en-US" dirty="0">
                          <a:solidFill>
                            <a:schemeClr val="tx1"/>
                          </a:solidFill>
                          <a:latin typeface="Arial" panose="020B0604020202020204" pitchFamily="34" charset="0"/>
                          <a:cs typeface="Arial" panose="020B0604020202020204" pitchFamily="34" charset="0"/>
                        </a:rPr>
                        <a:t>月</a:t>
                      </a:r>
                      <a:endParaRPr kumimoji="1" lang="en-US" altLang="ja-JP" dirty="0">
                        <a:solidFill>
                          <a:schemeClr val="tx1"/>
                        </a:solidFill>
                        <a:latin typeface="Arial" panose="020B0604020202020204" pitchFamily="34" charset="0"/>
                        <a:cs typeface="Arial" panose="020B0604020202020204" pitchFamily="34" charset="0"/>
                      </a:endParaRPr>
                    </a:p>
                    <a:p>
                      <a:pPr marL="182563" lvl="0" indent="-182563">
                        <a:spcBef>
                          <a:spcPts val="600"/>
                        </a:spcBef>
                        <a:buFont typeface="Arial" panose="020B0604020202020204" pitchFamily="34" charset="0"/>
                        <a:buChar char="•"/>
                      </a:pPr>
                      <a:r>
                        <a:rPr kumimoji="1" lang="ja-JP" altLang="en-US" dirty="0">
                          <a:solidFill>
                            <a:schemeClr val="tx1"/>
                          </a:solidFill>
                          <a:latin typeface="Arial" panose="020B0604020202020204" pitchFamily="34" charset="0"/>
                          <a:cs typeface="Arial" panose="020B0604020202020204" pitchFamily="34" charset="0"/>
                        </a:rPr>
                        <a:t>研修会を○回開催</a:t>
                      </a:r>
                      <a:endParaRPr kumimoji="1" lang="en-US" altLang="ja-JP" dirty="0">
                        <a:solidFill>
                          <a:schemeClr val="tx1"/>
                        </a:solidFill>
                        <a:latin typeface="Arial" panose="020B0604020202020204" pitchFamily="34" charset="0"/>
                        <a:cs typeface="Arial" panose="020B0604020202020204" pitchFamily="34" charset="0"/>
                      </a:endParaRPr>
                    </a:p>
                    <a:p>
                      <a:pPr marL="182563" lvl="0" indent="-182563">
                        <a:spcBef>
                          <a:spcPts val="600"/>
                        </a:spcBef>
                        <a:buFont typeface="Arial" panose="020B0604020202020204" pitchFamily="34" charset="0"/>
                        <a:buChar char="•"/>
                      </a:pPr>
                      <a:r>
                        <a:rPr kumimoji="1" lang="ja-JP" altLang="en-US" dirty="0">
                          <a:solidFill>
                            <a:schemeClr val="tx1"/>
                          </a:solidFill>
                          <a:latin typeface="Arial" panose="020B0604020202020204" pitchFamily="34" charset="0"/>
                          <a:cs typeface="Arial" panose="020B0604020202020204" pitchFamily="34" charset="0"/>
                        </a:rPr>
                        <a:t>研修会参加者に対しワークショップを△回開催</a:t>
                      </a:r>
                    </a:p>
                  </a:txBody>
                  <a:tcPr marL="108000" marR="108000" marT="72000" marB="72000" anchor="ctr">
                    <a:lnL w="9525" cap="flat" cmpd="sng" algn="ctr">
                      <a:solidFill>
                        <a:schemeClr val="tx1">
                          <a:lumMod val="50000"/>
                          <a:lumOff val="50000"/>
                        </a:schemeClr>
                      </a:solidFill>
                      <a:prstDash val="solid"/>
                      <a:round/>
                      <a:headEnd type="none" w="med" len="med"/>
                      <a:tailEnd type="none" w="med" len="med"/>
                    </a:lnL>
                    <a:lnR w="12700" cmpd="sng">
                      <a:noFill/>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6" name="スライド番号プレースホルダー 5"/>
          <p:cNvSpPr>
            <a:spLocks noGrp="1"/>
          </p:cNvSpPr>
          <p:nvPr>
            <p:ph type="sldNum" sz="quarter" idx="12"/>
          </p:nvPr>
        </p:nvSpPr>
        <p:spPr/>
        <p:txBody>
          <a:bodyPr/>
          <a:lstStyle/>
          <a:p>
            <a:fld id="{95A8CCCB-A949-436F-9206-26156D76D385}" type="slidenum">
              <a:rPr kumimoji="1" lang="ja-JP" altLang="en-US" smtClean="0">
                <a:latin typeface="Arial" panose="020B0604020202020204" pitchFamily="34" charset="0"/>
                <a:ea typeface="ＭＳ Ｐゴシック" panose="020B0600070205080204" pitchFamily="50" charset="-128"/>
                <a:cs typeface="Arial" panose="020B0604020202020204" pitchFamily="34" charset="0"/>
              </a:rPr>
              <a:t>9</a:t>
            </a:fld>
            <a:endParaRPr kumimoji="1" lang="ja-JP" altLang="en-US">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正方形/長方形 4"/>
          <p:cNvSpPr/>
          <p:nvPr/>
        </p:nvSpPr>
        <p:spPr>
          <a:xfrm>
            <a:off x="744311" y="1048245"/>
            <a:ext cx="7764011" cy="369332"/>
          </a:xfrm>
          <a:prstGeom prst="rect">
            <a:avLst/>
          </a:prstGeom>
        </p:spPr>
        <p:txBody>
          <a:bodyPr wrap="square">
            <a:spAutoFit/>
          </a:bodyPr>
          <a:lstStyle/>
          <a:p>
            <a:pPr marL="285750" indent="-285750">
              <a:buFont typeface="Wingdings" panose="05000000000000000000" pitchFamily="2" charset="2"/>
              <a:buChar char="u"/>
            </a:pPr>
            <a:r>
              <a:rPr lang="ja-JP" altLang="en-US" dirty="0">
                <a:latin typeface="Arial" panose="020B0604020202020204" pitchFamily="34" charset="0"/>
                <a:ea typeface="ＭＳ Ｐゴシック" panose="020B0600070205080204" pitchFamily="50" charset="-128"/>
                <a:cs typeface="Arial" panose="020B0604020202020204" pitchFamily="34" charset="0"/>
              </a:rPr>
              <a:t>事業対象となる、受益者や事業対象期間を明確にします。</a:t>
            </a:r>
            <a:endParaRPr lang="ja-JP" altLang="ja-JP"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12" name="矢印: 五方向 11">
            <a:extLst>
              <a:ext uri="{FF2B5EF4-FFF2-40B4-BE49-F238E27FC236}">
                <a16:creationId xmlns:a16="http://schemas.microsoft.com/office/drawing/2014/main" id="{87A2FB5B-3F0B-477A-A497-87F4F2F7CC93}"/>
              </a:ext>
            </a:extLst>
          </p:cNvPr>
          <p:cNvSpPr/>
          <p:nvPr/>
        </p:nvSpPr>
        <p:spPr>
          <a:xfrm>
            <a:off x="4896036" y="109037"/>
            <a:ext cx="812052" cy="445056"/>
          </a:xfrm>
          <a:prstGeom prst="homePlate">
            <a:avLst>
              <a:gd name="adj" fmla="val 23913"/>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1】</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事業対象</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の確認</a:t>
            </a:r>
          </a:p>
        </p:txBody>
      </p:sp>
      <p:sp>
        <p:nvSpPr>
          <p:cNvPr id="13" name="矢印: 五方向 12">
            <a:extLst>
              <a:ext uri="{FF2B5EF4-FFF2-40B4-BE49-F238E27FC236}">
                <a16:creationId xmlns:a16="http://schemas.microsoft.com/office/drawing/2014/main" id="{E83D2BC2-12E7-4918-B9A9-09CB8B972BDA}"/>
              </a:ext>
            </a:extLst>
          </p:cNvPr>
          <p:cNvSpPr/>
          <p:nvPr/>
        </p:nvSpPr>
        <p:spPr>
          <a:xfrm>
            <a:off x="5741682" y="119214"/>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2】</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ロジックモデルの作成</a:t>
            </a:r>
          </a:p>
        </p:txBody>
      </p:sp>
      <p:sp>
        <p:nvSpPr>
          <p:cNvPr id="14" name="矢印: 五方向 13">
            <a:extLst>
              <a:ext uri="{FF2B5EF4-FFF2-40B4-BE49-F238E27FC236}">
                <a16:creationId xmlns:a16="http://schemas.microsoft.com/office/drawing/2014/main" id="{325F6898-D338-438F-9E7E-D0E61D1E8898}"/>
              </a:ext>
            </a:extLst>
          </p:cNvPr>
          <p:cNvSpPr/>
          <p:nvPr/>
        </p:nvSpPr>
        <p:spPr>
          <a:xfrm>
            <a:off x="6578671" y="119214"/>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3】</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成果指標・目標値等の設定</a:t>
            </a:r>
          </a:p>
        </p:txBody>
      </p:sp>
      <p:sp>
        <p:nvSpPr>
          <p:cNvPr id="15" name="矢印: 五方向 14">
            <a:extLst>
              <a:ext uri="{FF2B5EF4-FFF2-40B4-BE49-F238E27FC236}">
                <a16:creationId xmlns:a16="http://schemas.microsoft.com/office/drawing/2014/main" id="{158E99A1-5908-4228-8462-8FADB0C8F017}"/>
              </a:ext>
            </a:extLst>
          </p:cNvPr>
          <p:cNvSpPr/>
          <p:nvPr/>
        </p:nvSpPr>
        <p:spPr>
          <a:xfrm>
            <a:off x="7430396" y="107933"/>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4】</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データ収集</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・分析</a:t>
            </a:r>
          </a:p>
        </p:txBody>
      </p:sp>
      <p:sp>
        <p:nvSpPr>
          <p:cNvPr id="16" name="矢印: 五方向 15">
            <a:extLst>
              <a:ext uri="{FF2B5EF4-FFF2-40B4-BE49-F238E27FC236}">
                <a16:creationId xmlns:a16="http://schemas.microsoft.com/office/drawing/2014/main" id="{95E6E824-EF3A-4E34-98B9-0E16809D9986}"/>
              </a:ext>
            </a:extLst>
          </p:cNvPr>
          <p:cNvSpPr/>
          <p:nvPr/>
        </p:nvSpPr>
        <p:spPr>
          <a:xfrm>
            <a:off x="8270493" y="107933"/>
            <a:ext cx="812052" cy="445056"/>
          </a:xfrm>
          <a:prstGeom prst="homePlate">
            <a:avLst>
              <a:gd name="adj" fmla="val 23913"/>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algn="ct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a:t>
            </a: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ステップ</a:t>
            </a:r>
            <a:r>
              <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5】</a:t>
            </a: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評価結果の</a:t>
            </a:r>
            <a:endParaRPr kumimoji="1" lang="en-US" altLang="ja-JP"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endParaRPr>
          </a:p>
          <a:p>
            <a:pPr algn="ctr"/>
            <a:r>
              <a:rPr kumimoji="1" lang="ja-JP" altLang="en-US" sz="900" b="1" dirty="0">
                <a:solidFill>
                  <a:sysClr val="windowText" lastClr="000000"/>
                </a:solidFill>
                <a:latin typeface="Arial" panose="020B0604020202020204" pitchFamily="34" charset="0"/>
                <a:ea typeface="ＭＳ Ｐゴシック" panose="020B0600070205080204" pitchFamily="50" charset="-128"/>
                <a:cs typeface="Arial" panose="020B0604020202020204" pitchFamily="34" charset="0"/>
              </a:rPr>
              <a:t>報告・活用</a:t>
            </a:r>
          </a:p>
        </p:txBody>
      </p:sp>
    </p:spTree>
    <p:extLst>
      <p:ext uri="{BB962C8B-B14F-4D97-AF65-F5344CB8AC3E}">
        <p14:creationId xmlns:p14="http://schemas.microsoft.com/office/powerpoint/2010/main" val="1821140122"/>
      </p:ext>
    </p:extLst>
  </p:cSld>
  <p:clrMapOvr>
    <a:masterClrMapping/>
  </p:clrMapOvr>
  <mc:AlternateContent xmlns:mc="http://schemas.openxmlformats.org/markup-compatibility/2006" xmlns:p14="http://schemas.microsoft.com/office/powerpoint/2010/main">
    <mc:Choice Requires="p14">
      <p:transition spd="slow" p14:dur="2000" advTm="38117"/>
    </mc:Choice>
    <mc:Fallback xmlns="">
      <p:transition spd="slow" advTm="38117"/>
    </mc:Fallback>
  </mc:AlternateContent>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説明会資料テンプレート.potx" id="{2B705053-983E-4DA1-AA99-F67E5156AEA1}" vid="{A40CF730-570C-4C0F-B524-FFD32975083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6343</TotalTime>
  <Words>3526</Words>
  <Application>Microsoft Office PowerPoint</Application>
  <PresentationFormat>画面に合わせる (4:3)</PresentationFormat>
  <Paragraphs>439</Paragraphs>
  <Slides>30</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30</vt:i4>
      </vt:variant>
    </vt:vector>
  </HeadingPairs>
  <TitlesOfParts>
    <vt:vector size="37" baseType="lpstr">
      <vt:lpstr>ＭＳ Ｐゴシック</vt:lpstr>
      <vt:lpstr>游ゴシック</vt:lpstr>
      <vt:lpstr>Arial</vt:lpstr>
      <vt:lpstr>Calibri</vt:lpstr>
      <vt:lpstr>Calibri Light</vt:lpstr>
      <vt:lpstr>Wingdings</vt:lpstr>
      <vt:lpstr>レトロスペクト</vt:lpstr>
      <vt:lpstr> 研修会</vt:lpstr>
      <vt:lpstr>本研修会の目的</vt:lpstr>
      <vt:lpstr>公募スケジュール</vt:lpstr>
      <vt:lpstr>構成</vt:lpstr>
      <vt:lpstr>1　東京都福祉保健財団よりご挨拶</vt:lpstr>
      <vt:lpstr>2　本日の進め方及び 成果評価のステップの説明</vt:lpstr>
      <vt:lpstr>1.  本日の進め方</vt:lpstr>
      <vt:lpstr>2. 成果評価のステップ （全体像）</vt:lpstr>
      <vt:lpstr>2. 成果評価のステップ 【ステップ1】  事業対象の確認</vt:lpstr>
      <vt:lpstr>2. 成果評価のステップ 【ステップ2】 ロジックモデルの作成</vt:lpstr>
      <vt:lpstr>2. 成果評価のステップ 【ステップ2】 ロジックモデルの作成</vt:lpstr>
      <vt:lpstr>2. 成果評価のステップ 【ステップ2】 ロジックモデルの作成</vt:lpstr>
      <vt:lpstr>2. 成果評価のステップ 【ステップ3】 成果指標・目標値等の設定</vt:lpstr>
      <vt:lpstr>2. 成果評価のステップ 【ステップ3】 成果指標・目標値等の設定</vt:lpstr>
      <vt:lpstr>3　ロジックモデルの作成</vt:lpstr>
      <vt:lpstr>1. グループメンバー自己紹介</vt:lpstr>
      <vt:lpstr>2.  評価対象事業</vt:lpstr>
      <vt:lpstr>2.  評価対象事業</vt:lpstr>
      <vt:lpstr>2.  評価対象事業</vt:lpstr>
      <vt:lpstr>2．評価対象事業 【ステップ1】  事業対象の確認</vt:lpstr>
      <vt:lpstr>3．グループワーク 【ステップ2】  ロジックモデルの作成</vt:lpstr>
      <vt:lpstr>４.  ロジックモデル例のご紹介</vt:lpstr>
      <vt:lpstr>4　成果指標の設定</vt:lpstr>
      <vt:lpstr>１. グループワーク 【ステップ３】 成果指標・目標値の設定</vt:lpstr>
      <vt:lpstr>２.  成果指標例のご紹介</vt:lpstr>
      <vt:lpstr>5　各事業のロジックモデル ・成果指標の検討</vt:lpstr>
      <vt:lpstr>6　全体共有</vt:lpstr>
      <vt:lpstr>補足説明</vt:lpstr>
      <vt:lpstr>2. 成果評価のステップ 【ステップ4】 データ収集・分析</vt:lpstr>
      <vt:lpstr>2. 成果評価のステップ 【ステップ5】 評価結果の報告・活用</vt:lpstr>
    </vt:vector>
  </TitlesOfParts>
  <Company>Ernst &amp; Young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事業の成果評価の進め方</dc:title>
  <dc:creator>Asami Takagi</dc:creator>
  <cp:lastModifiedBy>sinzai126</cp:lastModifiedBy>
  <cp:revision>202</cp:revision>
  <cp:lastPrinted>2022-11-06T23:15:29Z</cp:lastPrinted>
  <dcterms:created xsi:type="dcterms:W3CDTF">2021-10-26T05:39:19Z</dcterms:created>
  <dcterms:modified xsi:type="dcterms:W3CDTF">2022-11-06T23:21:44Z</dcterms:modified>
</cp:coreProperties>
</file>