
<file path=[Content_Types].xml><?xml version="1.0" encoding="utf-8"?>
<Types xmlns="http://schemas.openxmlformats.org/package/2006/content-types">
  <Default Extension="bin" ContentType="application/vnd.openxmlformats-officedocument.oleObject"/>
  <Default Extension="png" ContentType="image/png"/>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theme/themeOverride3.xml" ContentType="application/vnd.openxmlformats-officedocument.themeOverride+xml"/>
  <Override PartName="/ppt/theme/themeOverride4.xml" ContentType="application/vnd.openxmlformats-officedocument.themeOverride+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theme/theme4.xml" ContentType="application/vnd.openxmlformats-officedocument.theme+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theme/theme5.xml" ContentType="application/vnd.openxmlformats-officedocument.theme+xml"/>
  <Override PartName="/ppt/theme/themeOverride5.xml" ContentType="application/vnd.openxmlformats-officedocument.themeOverride+xml"/>
  <Override PartName="/ppt/theme/themeOverride6.xml" ContentType="application/vnd.openxmlformats-officedocument.themeOverride+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theme/theme6.xml" ContentType="application/vnd.openxmlformats-officedocument.theme+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theme/theme7.xml" ContentType="application/vnd.openxmlformats-officedocument.theme+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theme/theme8.xml" ContentType="application/vnd.openxmlformats-officedocument.theme+xml"/>
  <Override PartName="/ppt/theme/themeOverride7.xml" ContentType="application/vnd.openxmlformats-officedocument.themeOverride+xml"/>
  <Override PartName="/ppt/theme/themeOverride8.xml" ContentType="application/vnd.openxmlformats-officedocument.themeOverride+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slideLayouts/slideLayout100.xml" ContentType="application/vnd.openxmlformats-officedocument.presentationml.slideLayout+xml"/>
  <Override PartName="/ppt/slideLayouts/slideLayout101.xml" ContentType="application/vnd.openxmlformats-officedocument.presentationml.slideLayout+xml"/>
  <Override PartName="/ppt/theme/theme9.xml" ContentType="application/vnd.openxmlformats-officedocument.theme+xml"/>
  <Override PartName="/ppt/theme/themeOverride9.xml" ContentType="application/vnd.openxmlformats-officedocument.themeOverride+xml"/>
  <Override PartName="/ppt/theme/themeOverride10.xml" ContentType="application/vnd.openxmlformats-officedocument.themeOverride+xml"/>
  <Override PartName="/ppt/theme/theme10.xml" ContentType="application/vnd.openxmlformats-officedocument.theme+xml"/>
  <Override PartName="/ppt/theme/theme11.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notesSlides/notesSlide81.xml" ContentType="application/vnd.openxmlformats-officedocument.presentationml.notesSlide+xml"/>
  <Override PartName="/ppt/notesSlides/notesSlide82.xml" ContentType="application/vnd.openxmlformats-officedocument.presentationml.notesSlide+xml"/>
  <Override PartName="/ppt/notesSlides/notesSlide8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9" r:id="rId1"/>
    <p:sldMasterId id="2147484054" r:id="rId2"/>
    <p:sldMasterId id="2147484724" r:id="rId3"/>
    <p:sldMasterId id="2147484865" r:id="rId4"/>
    <p:sldMasterId id="2147486119" r:id="rId5"/>
    <p:sldMasterId id="2147486131" r:id="rId6"/>
    <p:sldMasterId id="2147486143" r:id="rId7"/>
    <p:sldMasterId id="2147486156" r:id="rId8"/>
    <p:sldMasterId id="2147486181" r:id="rId9"/>
  </p:sldMasterIdLst>
  <p:notesMasterIdLst>
    <p:notesMasterId r:id="rId93"/>
  </p:notesMasterIdLst>
  <p:handoutMasterIdLst>
    <p:handoutMasterId r:id="rId94"/>
  </p:handoutMasterIdLst>
  <p:sldIdLst>
    <p:sldId id="639" r:id="rId10"/>
    <p:sldId id="431" r:id="rId11"/>
    <p:sldId id="614" r:id="rId12"/>
    <p:sldId id="615" r:id="rId13"/>
    <p:sldId id="616" r:id="rId14"/>
    <p:sldId id="676" r:id="rId15"/>
    <p:sldId id="617" r:id="rId16"/>
    <p:sldId id="641" r:id="rId17"/>
    <p:sldId id="619" r:id="rId18"/>
    <p:sldId id="620" r:id="rId19"/>
    <p:sldId id="621" r:id="rId20"/>
    <p:sldId id="622" r:id="rId21"/>
    <p:sldId id="623" r:id="rId22"/>
    <p:sldId id="624" r:id="rId23"/>
    <p:sldId id="625" r:id="rId24"/>
    <p:sldId id="651" r:id="rId25"/>
    <p:sldId id="732" r:id="rId26"/>
    <p:sldId id="653" r:id="rId27"/>
    <p:sldId id="654" r:id="rId28"/>
    <p:sldId id="677" r:id="rId29"/>
    <p:sldId id="678" r:id="rId30"/>
    <p:sldId id="680" r:id="rId31"/>
    <p:sldId id="683" r:id="rId32"/>
    <p:sldId id="684" r:id="rId33"/>
    <p:sldId id="733" r:id="rId34"/>
    <p:sldId id="685" r:id="rId35"/>
    <p:sldId id="673" r:id="rId36"/>
    <p:sldId id="674" r:id="rId37"/>
    <p:sldId id="648" r:id="rId38"/>
    <p:sldId id="366" r:id="rId39"/>
    <p:sldId id="675" r:id="rId40"/>
    <p:sldId id="551" r:id="rId41"/>
    <p:sldId id="628" r:id="rId42"/>
    <p:sldId id="629" r:id="rId43"/>
    <p:sldId id="655" r:id="rId44"/>
    <p:sldId id="630" r:id="rId45"/>
    <p:sldId id="482" r:id="rId46"/>
    <p:sldId id="378" r:id="rId47"/>
    <p:sldId id="435" r:id="rId48"/>
    <p:sldId id="643" r:id="rId49"/>
    <p:sldId id="436" r:id="rId50"/>
    <p:sldId id="449" r:id="rId51"/>
    <p:sldId id="730" r:id="rId52"/>
    <p:sldId id="451" r:id="rId53"/>
    <p:sldId id="452" r:id="rId54"/>
    <p:sldId id="453" r:id="rId55"/>
    <p:sldId id="454" r:id="rId56"/>
    <p:sldId id="524" r:id="rId57"/>
    <p:sldId id="656" r:id="rId58"/>
    <p:sldId id="439" r:id="rId59"/>
    <p:sldId id="658" r:id="rId60"/>
    <p:sldId id="440" r:id="rId61"/>
    <p:sldId id="659" r:id="rId62"/>
    <p:sldId id="458" r:id="rId63"/>
    <p:sldId id="671" r:id="rId64"/>
    <p:sldId id="672" r:id="rId65"/>
    <p:sldId id="469" r:id="rId66"/>
    <p:sldId id="661" r:id="rId67"/>
    <p:sldId id="662" r:id="rId68"/>
    <p:sldId id="665" r:id="rId69"/>
    <p:sldId id="734" r:id="rId70"/>
    <p:sldId id="722" r:id="rId71"/>
    <p:sldId id="723" r:id="rId72"/>
    <p:sldId id="724" r:id="rId73"/>
    <p:sldId id="725" r:id="rId74"/>
    <p:sldId id="726" r:id="rId75"/>
    <p:sldId id="727" r:id="rId76"/>
    <p:sldId id="728" r:id="rId77"/>
    <p:sldId id="729" r:id="rId78"/>
    <p:sldId id="707" r:id="rId79"/>
    <p:sldId id="708" r:id="rId80"/>
    <p:sldId id="709" r:id="rId81"/>
    <p:sldId id="710" r:id="rId82"/>
    <p:sldId id="711" r:id="rId83"/>
    <p:sldId id="712" r:id="rId84"/>
    <p:sldId id="713" r:id="rId85"/>
    <p:sldId id="714" r:id="rId86"/>
    <p:sldId id="715" r:id="rId87"/>
    <p:sldId id="716" r:id="rId88"/>
    <p:sldId id="717" r:id="rId89"/>
    <p:sldId id="718" r:id="rId90"/>
    <p:sldId id="719" r:id="rId91"/>
    <p:sldId id="720" r:id="rId92"/>
  </p:sldIdLst>
  <p:sldSz cx="9144000" cy="6858000" type="screen4x3"/>
  <p:notesSz cx="6711950" cy="9845675"/>
  <p:defaultTextStyle>
    <a:defPPr>
      <a:defRPr lang="ja-JP"/>
    </a:defPPr>
    <a:lvl1pPr algn="ctr" rtl="0" fontAlgn="base">
      <a:spcBef>
        <a:spcPct val="0"/>
      </a:spcBef>
      <a:spcAft>
        <a:spcPct val="0"/>
      </a:spcAft>
      <a:defRPr kumimoji="1" sz="2200" kern="1200">
        <a:solidFill>
          <a:schemeClr val="tx1"/>
        </a:solidFill>
        <a:latin typeface="Arial" charset="0"/>
        <a:ea typeface="ＭＳ Ｐゴシック" charset="-128"/>
        <a:cs typeface="+mn-cs"/>
      </a:defRPr>
    </a:lvl1pPr>
    <a:lvl2pPr marL="457200" algn="ctr" rtl="0" fontAlgn="base">
      <a:spcBef>
        <a:spcPct val="0"/>
      </a:spcBef>
      <a:spcAft>
        <a:spcPct val="0"/>
      </a:spcAft>
      <a:defRPr kumimoji="1" sz="2200" kern="1200">
        <a:solidFill>
          <a:schemeClr val="tx1"/>
        </a:solidFill>
        <a:latin typeface="Arial" charset="0"/>
        <a:ea typeface="ＭＳ Ｐゴシック" charset="-128"/>
        <a:cs typeface="+mn-cs"/>
      </a:defRPr>
    </a:lvl2pPr>
    <a:lvl3pPr marL="914400" algn="ctr" rtl="0" fontAlgn="base">
      <a:spcBef>
        <a:spcPct val="0"/>
      </a:spcBef>
      <a:spcAft>
        <a:spcPct val="0"/>
      </a:spcAft>
      <a:defRPr kumimoji="1" sz="2200" kern="1200">
        <a:solidFill>
          <a:schemeClr val="tx1"/>
        </a:solidFill>
        <a:latin typeface="Arial" charset="0"/>
        <a:ea typeface="ＭＳ Ｐゴシック" charset="-128"/>
        <a:cs typeface="+mn-cs"/>
      </a:defRPr>
    </a:lvl3pPr>
    <a:lvl4pPr marL="1371600" algn="ctr" rtl="0" fontAlgn="base">
      <a:spcBef>
        <a:spcPct val="0"/>
      </a:spcBef>
      <a:spcAft>
        <a:spcPct val="0"/>
      </a:spcAft>
      <a:defRPr kumimoji="1" sz="2200" kern="1200">
        <a:solidFill>
          <a:schemeClr val="tx1"/>
        </a:solidFill>
        <a:latin typeface="Arial" charset="0"/>
        <a:ea typeface="ＭＳ Ｐゴシック" charset="-128"/>
        <a:cs typeface="+mn-cs"/>
      </a:defRPr>
    </a:lvl4pPr>
    <a:lvl5pPr marL="1828800" algn="ctr" rtl="0" fontAlgn="base">
      <a:spcBef>
        <a:spcPct val="0"/>
      </a:spcBef>
      <a:spcAft>
        <a:spcPct val="0"/>
      </a:spcAft>
      <a:defRPr kumimoji="1" sz="2200" kern="1200">
        <a:solidFill>
          <a:schemeClr val="tx1"/>
        </a:solidFill>
        <a:latin typeface="Arial" charset="0"/>
        <a:ea typeface="ＭＳ Ｐゴシック" charset="-128"/>
        <a:cs typeface="+mn-cs"/>
      </a:defRPr>
    </a:lvl5pPr>
    <a:lvl6pPr marL="2286000" algn="l" defTabSz="914400" rtl="0" eaLnBrk="1" latinLnBrk="0" hangingPunct="1">
      <a:defRPr kumimoji="1" sz="2200" kern="1200">
        <a:solidFill>
          <a:schemeClr val="tx1"/>
        </a:solidFill>
        <a:latin typeface="Arial" charset="0"/>
        <a:ea typeface="ＭＳ Ｐゴシック" charset="-128"/>
        <a:cs typeface="+mn-cs"/>
      </a:defRPr>
    </a:lvl6pPr>
    <a:lvl7pPr marL="2743200" algn="l" defTabSz="914400" rtl="0" eaLnBrk="1" latinLnBrk="0" hangingPunct="1">
      <a:defRPr kumimoji="1" sz="2200" kern="1200">
        <a:solidFill>
          <a:schemeClr val="tx1"/>
        </a:solidFill>
        <a:latin typeface="Arial" charset="0"/>
        <a:ea typeface="ＭＳ Ｐゴシック" charset="-128"/>
        <a:cs typeface="+mn-cs"/>
      </a:defRPr>
    </a:lvl7pPr>
    <a:lvl8pPr marL="3200400" algn="l" defTabSz="914400" rtl="0" eaLnBrk="1" latinLnBrk="0" hangingPunct="1">
      <a:defRPr kumimoji="1" sz="2200" kern="1200">
        <a:solidFill>
          <a:schemeClr val="tx1"/>
        </a:solidFill>
        <a:latin typeface="Arial" charset="0"/>
        <a:ea typeface="ＭＳ Ｐゴシック" charset="-128"/>
        <a:cs typeface="+mn-cs"/>
      </a:defRPr>
    </a:lvl8pPr>
    <a:lvl9pPr marL="3657600" algn="l" defTabSz="914400" rtl="0" eaLnBrk="1" latinLnBrk="0" hangingPunct="1">
      <a:defRPr kumimoji="1" sz="2200" kern="1200">
        <a:solidFill>
          <a:schemeClr val="tx1"/>
        </a:solidFill>
        <a:latin typeface="Arial" charset="0"/>
        <a:ea typeface="ＭＳ Ｐゴシック" charset="-128"/>
        <a:cs typeface="+mn-cs"/>
      </a:defRPr>
    </a:lvl9pPr>
  </p:defaultTextStyle>
  <p:modifyVerifier cryptProviderType="rsaAES" cryptAlgorithmClass="hash" cryptAlgorithmType="typeAny" cryptAlgorithmSid="14" spinCount="100000" saltData="9Q2Cdx/8UHYKyezA27ipvQ==" hashData="vDR/hYZm/uCNB7tjEjmNlvqvjzF0mOcegLHT9PaOblJwuJFbsqsuYnCTSuFpZlEbeSMyDg++9EJb5CuHEENWDQ=="/>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3102" userDrawn="1">
          <p15:clr>
            <a:srgbClr val="A4A3A4"/>
          </p15:clr>
        </p15:guide>
        <p15:guide id="2" pos="2114"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inzai092" initials="" lastIdx="0"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FFCC"/>
    <a:srgbClr val="33CC33"/>
    <a:srgbClr val="FF66FF"/>
    <a:srgbClr val="3366FF"/>
    <a:srgbClr val="FF6600"/>
    <a:srgbClr val="FF3300"/>
    <a:srgbClr val="FF9900"/>
    <a:srgbClr val="99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333" autoAdjust="0"/>
    <p:restoredTop sz="70732" autoAdjust="0"/>
  </p:normalViewPr>
  <p:slideViewPr>
    <p:cSldViewPr>
      <p:cViewPr varScale="1">
        <p:scale>
          <a:sx n="78" d="100"/>
          <a:sy n="78" d="100"/>
        </p:scale>
        <p:origin x="2454"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15378"/>
    </p:cViewPr>
  </p:sorterViewPr>
  <p:notesViewPr>
    <p:cSldViewPr>
      <p:cViewPr varScale="1">
        <p:scale>
          <a:sx n="79" d="100"/>
          <a:sy n="79" d="100"/>
        </p:scale>
        <p:origin x="3978" y="96"/>
      </p:cViewPr>
      <p:guideLst>
        <p:guide orient="horz" pos="3102"/>
        <p:guide pos="2114"/>
      </p:guideLst>
    </p:cSldViewPr>
  </p:notesViewPr>
  <p:gridSpacing cx="72000" cy="72000"/>
</p:viewPr>
</file>

<file path=ppt/_rels/presentation.xml.rels><?xml version="1.0" encoding="UTF-8" standalone="yes"?>
<Relationships xmlns="http://schemas.openxmlformats.org/package/2006/relationships"><Relationship Id="rId26" Type="http://schemas.openxmlformats.org/officeDocument/2006/relationships/slide" Target="slides/slide17.xml"/><Relationship Id="rId21" Type="http://schemas.openxmlformats.org/officeDocument/2006/relationships/slide" Target="slides/slide12.xml"/><Relationship Id="rId34" Type="http://schemas.openxmlformats.org/officeDocument/2006/relationships/slide" Target="slides/slide25.xml"/><Relationship Id="rId42" Type="http://schemas.openxmlformats.org/officeDocument/2006/relationships/slide" Target="slides/slide33.xml"/><Relationship Id="rId47" Type="http://schemas.openxmlformats.org/officeDocument/2006/relationships/slide" Target="slides/slide38.xml"/><Relationship Id="rId50" Type="http://schemas.openxmlformats.org/officeDocument/2006/relationships/slide" Target="slides/slide41.xml"/><Relationship Id="rId55" Type="http://schemas.openxmlformats.org/officeDocument/2006/relationships/slide" Target="slides/slide46.xml"/><Relationship Id="rId63" Type="http://schemas.openxmlformats.org/officeDocument/2006/relationships/slide" Target="slides/slide54.xml"/><Relationship Id="rId68" Type="http://schemas.openxmlformats.org/officeDocument/2006/relationships/slide" Target="slides/slide59.xml"/><Relationship Id="rId76" Type="http://schemas.openxmlformats.org/officeDocument/2006/relationships/slide" Target="slides/slide67.xml"/><Relationship Id="rId84" Type="http://schemas.openxmlformats.org/officeDocument/2006/relationships/slide" Target="slides/slide75.xml"/><Relationship Id="rId89" Type="http://schemas.openxmlformats.org/officeDocument/2006/relationships/slide" Target="slides/slide80.xml"/><Relationship Id="rId97" Type="http://schemas.openxmlformats.org/officeDocument/2006/relationships/viewProps" Target="viewProps.xml"/><Relationship Id="rId7" Type="http://schemas.openxmlformats.org/officeDocument/2006/relationships/slideMaster" Target="slideMasters/slideMaster7.xml"/><Relationship Id="rId71" Type="http://schemas.openxmlformats.org/officeDocument/2006/relationships/slide" Target="slides/slide62.xml"/><Relationship Id="rId92" Type="http://schemas.openxmlformats.org/officeDocument/2006/relationships/slide" Target="slides/slide83.xml"/><Relationship Id="rId2" Type="http://schemas.openxmlformats.org/officeDocument/2006/relationships/slideMaster" Target="slideMasters/slideMaster2.xml"/><Relationship Id="rId16" Type="http://schemas.openxmlformats.org/officeDocument/2006/relationships/slide" Target="slides/slide7.xml"/><Relationship Id="rId29" Type="http://schemas.openxmlformats.org/officeDocument/2006/relationships/slide" Target="slides/slide20.xml"/><Relationship Id="rId11" Type="http://schemas.openxmlformats.org/officeDocument/2006/relationships/slide" Target="slides/slide2.xml"/><Relationship Id="rId24" Type="http://schemas.openxmlformats.org/officeDocument/2006/relationships/slide" Target="slides/slide15.xml"/><Relationship Id="rId32" Type="http://schemas.openxmlformats.org/officeDocument/2006/relationships/slide" Target="slides/slide23.xml"/><Relationship Id="rId37" Type="http://schemas.openxmlformats.org/officeDocument/2006/relationships/slide" Target="slides/slide28.xml"/><Relationship Id="rId40" Type="http://schemas.openxmlformats.org/officeDocument/2006/relationships/slide" Target="slides/slide31.xml"/><Relationship Id="rId45" Type="http://schemas.openxmlformats.org/officeDocument/2006/relationships/slide" Target="slides/slide36.xml"/><Relationship Id="rId53" Type="http://schemas.openxmlformats.org/officeDocument/2006/relationships/slide" Target="slides/slide44.xml"/><Relationship Id="rId58" Type="http://schemas.openxmlformats.org/officeDocument/2006/relationships/slide" Target="slides/slide49.xml"/><Relationship Id="rId66" Type="http://schemas.openxmlformats.org/officeDocument/2006/relationships/slide" Target="slides/slide57.xml"/><Relationship Id="rId74" Type="http://schemas.openxmlformats.org/officeDocument/2006/relationships/slide" Target="slides/slide65.xml"/><Relationship Id="rId79" Type="http://schemas.openxmlformats.org/officeDocument/2006/relationships/slide" Target="slides/slide70.xml"/><Relationship Id="rId87" Type="http://schemas.openxmlformats.org/officeDocument/2006/relationships/slide" Target="slides/slide78.xml"/><Relationship Id="rId5" Type="http://schemas.openxmlformats.org/officeDocument/2006/relationships/slideMaster" Target="slideMasters/slideMaster5.xml"/><Relationship Id="rId61" Type="http://schemas.openxmlformats.org/officeDocument/2006/relationships/slide" Target="slides/slide52.xml"/><Relationship Id="rId82" Type="http://schemas.openxmlformats.org/officeDocument/2006/relationships/slide" Target="slides/slide73.xml"/><Relationship Id="rId90" Type="http://schemas.openxmlformats.org/officeDocument/2006/relationships/slide" Target="slides/slide81.xml"/><Relationship Id="rId95" Type="http://schemas.openxmlformats.org/officeDocument/2006/relationships/commentAuthors" Target="commentAuthors.xml"/><Relationship Id="rId19" Type="http://schemas.openxmlformats.org/officeDocument/2006/relationships/slide" Target="slides/slide10.xml"/><Relationship Id="rId14" Type="http://schemas.openxmlformats.org/officeDocument/2006/relationships/slide" Target="slides/slide5.xml"/><Relationship Id="rId22" Type="http://schemas.openxmlformats.org/officeDocument/2006/relationships/slide" Target="slides/slide13.xml"/><Relationship Id="rId27" Type="http://schemas.openxmlformats.org/officeDocument/2006/relationships/slide" Target="slides/slide18.xml"/><Relationship Id="rId30" Type="http://schemas.openxmlformats.org/officeDocument/2006/relationships/slide" Target="slides/slide21.xml"/><Relationship Id="rId35" Type="http://schemas.openxmlformats.org/officeDocument/2006/relationships/slide" Target="slides/slide26.xml"/><Relationship Id="rId43" Type="http://schemas.openxmlformats.org/officeDocument/2006/relationships/slide" Target="slides/slide34.xml"/><Relationship Id="rId48" Type="http://schemas.openxmlformats.org/officeDocument/2006/relationships/slide" Target="slides/slide39.xml"/><Relationship Id="rId56" Type="http://schemas.openxmlformats.org/officeDocument/2006/relationships/slide" Target="slides/slide47.xml"/><Relationship Id="rId64" Type="http://schemas.openxmlformats.org/officeDocument/2006/relationships/slide" Target="slides/slide55.xml"/><Relationship Id="rId69" Type="http://schemas.openxmlformats.org/officeDocument/2006/relationships/slide" Target="slides/slide60.xml"/><Relationship Id="rId77" Type="http://schemas.openxmlformats.org/officeDocument/2006/relationships/slide" Target="slides/slide68.xml"/><Relationship Id="rId8" Type="http://schemas.openxmlformats.org/officeDocument/2006/relationships/slideMaster" Target="slideMasters/slideMaster8.xml"/><Relationship Id="rId51" Type="http://schemas.openxmlformats.org/officeDocument/2006/relationships/slide" Target="slides/slide42.xml"/><Relationship Id="rId72" Type="http://schemas.openxmlformats.org/officeDocument/2006/relationships/slide" Target="slides/slide63.xml"/><Relationship Id="rId80" Type="http://schemas.openxmlformats.org/officeDocument/2006/relationships/slide" Target="slides/slide71.xml"/><Relationship Id="rId85" Type="http://schemas.openxmlformats.org/officeDocument/2006/relationships/slide" Target="slides/slide76.xml"/><Relationship Id="rId93" Type="http://schemas.openxmlformats.org/officeDocument/2006/relationships/notesMaster" Target="notesMasters/notesMaster1.xml"/><Relationship Id="rId98" Type="http://schemas.openxmlformats.org/officeDocument/2006/relationships/theme" Target="theme/theme1.xml"/><Relationship Id="rId3" Type="http://schemas.openxmlformats.org/officeDocument/2006/relationships/slideMaster" Target="slideMasters/slideMaster3.xml"/><Relationship Id="rId12" Type="http://schemas.openxmlformats.org/officeDocument/2006/relationships/slide" Target="slides/slide3.xml"/><Relationship Id="rId17" Type="http://schemas.openxmlformats.org/officeDocument/2006/relationships/slide" Target="slides/slide8.xml"/><Relationship Id="rId25" Type="http://schemas.openxmlformats.org/officeDocument/2006/relationships/slide" Target="slides/slide16.xml"/><Relationship Id="rId33" Type="http://schemas.openxmlformats.org/officeDocument/2006/relationships/slide" Target="slides/slide24.xml"/><Relationship Id="rId38" Type="http://schemas.openxmlformats.org/officeDocument/2006/relationships/slide" Target="slides/slide29.xml"/><Relationship Id="rId46" Type="http://schemas.openxmlformats.org/officeDocument/2006/relationships/slide" Target="slides/slide37.xml"/><Relationship Id="rId59" Type="http://schemas.openxmlformats.org/officeDocument/2006/relationships/slide" Target="slides/slide50.xml"/><Relationship Id="rId67" Type="http://schemas.openxmlformats.org/officeDocument/2006/relationships/slide" Target="slides/slide58.xml"/><Relationship Id="rId20" Type="http://schemas.openxmlformats.org/officeDocument/2006/relationships/slide" Target="slides/slide11.xml"/><Relationship Id="rId41" Type="http://schemas.openxmlformats.org/officeDocument/2006/relationships/slide" Target="slides/slide32.xml"/><Relationship Id="rId54" Type="http://schemas.openxmlformats.org/officeDocument/2006/relationships/slide" Target="slides/slide45.xml"/><Relationship Id="rId62" Type="http://schemas.openxmlformats.org/officeDocument/2006/relationships/slide" Target="slides/slide53.xml"/><Relationship Id="rId70" Type="http://schemas.openxmlformats.org/officeDocument/2006/relationships/slide" Target="slides/slide61.xml"/><Relationship Id="rId75" Type="http://schemas.openxmlformats.org/officeDocument/2006/relationships/slide" Target="slides/slide66.xml"/><Relationship Id="rId83" Type="http://schemas.openxmlformats.org/officeDocument/2006/relationships/slide" Target="slides/slide74.xml"/><Relationship Id="rId88" Type="http://schemas.openxmlformats.org/officeDocument/2006/relationships/slide" Target="slides/slide79.xml"/><Relationship Id="rId91" Type="http://schemas.openxmlformats.org/officeDocument/2006/relationships/slide" Target="slides/slide82.xml"/><Relationship Id="rId9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Master" Target="slideMasters/slideMaster6.xml"/><Relationship Id="rId15" Type="http://schemas.openxmlformats.org/officeDocument/2006/relationships/slide" Target="slides/slide6.xml"/><Relationship Id="rId23" Type="http://schemas.openxmlformats.org/officeDocument/2006/relationships/slide" Target="slides/slide14.xml"/><Relationship Id="rId28" Type="http://schemas.openxmlformats.org/officeDocument/2006/relationships/slide" Target="slides/slide19.xml"/><Relationship Id="rId36" Type="http://schemas.openxmlformats.org/officeDocument/2006/relationships/slide" Target="slides/slide27.xml"/><Relationship Id="rId49" Type="http://schemas.openxmlformats.org/officeDocument/2006/relationships/slide" Target="slides/slide40.xml"/><Relationship Id="rId57" Type="http://schemas.openxmlformats.org/officeDocument/2006/relationships/slide" Target="slides/slide48.xml"/><Relationship Id="rId10" Type="http://schemas.openxmlformats.org/officeDocument/2006/relationships/slide" Target="slides/slide1.xml"/><Relationship Id="rId31" Type="http://schemas.openxmlformats.org/officeDocument/2006/relationships/slide" Target="slides/slide22.xml"/><Relationship Id="rId44" Type="http://schemas.openxmlformats.org/officeDocument/2006/relationships/slide" Target="slides/slide35.xml"/><Relationship Id="rId52" Type="http://schemas.openxmlformats.org/officeDocument/2006/relationships/slide" Target="slides/slide43.xml"/><Relationship Id="rId60" Type="http://schemas.openxmlformats.org/officeDocument/2006/relationships/slide" Target="slides/slide51.xml"/><Relationship Id="rId65" Type="http://schemas.openxmlformats.org/officeDocument/2006/relationships/slide" Target="slides/slide56.xml"/><Relationship Id="rId73" Type="http://schemas.openxmlformats.org/officeDocument/2006/relationships/slide" Target="slides/slide64.xml"/><Relationship Id="rId78" Type="http://schemas.openxmlformats.org/officeDocument/2006/relationships/slide" Target="slides/slide69.xml"/><Relationship Id="rId81" Type="http://schemas.openxmlformats.org/officeDocument/2006/relationships/slide" Target="slides/slide72.xml"/><Relationship Id="rId86" Type="http://schemas.openxmlformats.org/officeDocument/2006/relationships/slide" Target="slides/slide77.xml"/><Relationship Id="rId94" Type="http://schemas.openxmlformats.org/officeDocument/2006/relationships/handoutMaster" Target="handoutMasters/handoutMaster1.xml"/><Relationship Id="rId99" Type="http://schemas.openxmlformats.org/officeDocument/2006/relationships/tableStyles" Target="tableStyles.xml"/><Relationship Id="rId4" Type="http://schemas.openxmlformats.org/officeDocument/2006/relationships/slideMaster" Target="slideMasters/slideMaster4.xml"/><Relationship Id="rId9" Type="http://schemas.openxmlformats.org/officeDocument/2006/relationships/slideMaster" Target="slideMasters/slideMaster9.xml"/><Relationship Id="rId13" Type="http://schemas.openxmlformats.org/officeDocument/2006/relationships/slide" Target="slides/slide4.xml"/><Relationship Id="rId18" Type="http://schemas.openxmlformats.org/officeDocument/2006/relationships/slide" Target="slides/slide9.xml"/><Relationship Id="rId39" Type="http://schemas.openxmlformats.org/officeDocument/2006/relationships/slide" Target="slides/slide30.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11.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3"/>
          </p:nvPr>
        </p:nvSpPr>
        <p:spPr>
          <a:xfrm>
            <a:off x="3802065" y="9351966"/>
            <a:ext cx="2908300" cy="493712"/>
          </a:xfrm>
          <a:prstGeom prst="rect">
            <a:avLst/>
          </a:prstGeom>
        </p:spPr>
        <p:txBody>
          <a:bodyPr vert="horz" lIns="91392" tIns="45696" rIns="91392" bIns="45696" rtlCol="0" anchor="b"/>
          <a:lstStyle>
            <a:lvl1pPr algn="r">
              <a:defRPr sz="1200"/>
            </a:lvl1pPr>
          </a:lstStyle>
          <a:p>
            <a:fld id="{2942C24E-A6AF-4BF7-AE59-480194EE714A}" type="slidenum">
              <a:rPr kumimoji="1" lang="ja-JP" altLang="en-US" smtClean="0"/>
              <a:t>‹#›</a:t>
            </a:fld>
            <a:endParaRPr kumimoji="1" lang="ja-JP" altLang="en-US"/>
          </a:p>
        </p:txBody>
      </p:sp>
    </p:spTree>
    <p:extLst>
      <p:ext uri="{BB962C8B-B14F-4D97-AF65-F5344CB8AC3E}">
        <p14:creationId xmlns:p14="http://schemas.microsoft.com/office/powerpoint/2010/main" val="148674682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10.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5234" name="Rectangle 4"/>
          <p:cNvSpPr>
            <a:spLocks noGrp="1" noRot="1" noChangeAspect="1" noChangeArrowheads="1" noTextEdit="1"/>
          </p:cNvSpPr>
          <p:nvPr>
            <p:ph type="sldImg" idx="2"/>
          </p:nvPr>
        </p:nvSpPr>
        <p:spPr bwMode="auto">
          <a:xfrm>
            <a:off x="1022350" y="344488"/>
            <a:ext cx="4703763" cy="3529012"/>
          </a:xfrm>
          <a:prstGeom prst="rect">
            <a:avLst/>
          </a:prstGeom>
          <a:noFill/>
          <a:ln w="9525">
            <a:solidFill>
              <a:srgbClr val="000000"/>
            </a:solidFill>
            <a:miter lim="800000"/>
            <a:headEnd/>
            <a:tailEnd/>
          </a:ln>
        </p:spPr>
      </p:sp>
      <p:sp>
        <p:nvSpPr>
          <p:cNvPr id="19461" name="Rectangle 5"/>
          <p:cNvSpPr>
            <a:spLocks noGrp="1" noChangeArrowheads="1"/>
          </p:cNvSpPr>
          <p:nvPr>
            <p:ph type="body" sz="quarter" idx="3"/>
          </p:nvPr>
        </p:nvSpPr>
        <p:spPr bwMode="auto">
          <a:xfrm>
            <a:off x="205941" y="4499715"/>
            <a:ext cx="6300070" cy="5020010"/>
          </a:xfrm>
          <a:prstGeom prst="rect">
            <a:avLst/>
          </a:prstGeom>
          <a:noFill/>
          <a:ln w="9525">
            <a:noFill/>
            <a:miter lim="800000"/>
            <a:headEnd/>
            <a:tailEnd/>
          </a:ln>
          <a:effectLst/>
        </p:spPr>
        <p:txBody>
          <a:bodyPr vert="horz" wrap="square" lIns="90095" tIns="45048" rIns="90095" bIns="45048" numCol="1" anchor="t" anchorCtr="0" compatLnSpc="1">
            <a:prstTxWarp prst="textNoShape">
              <a:avLst/>
            </a:prstTxWarp>
          </a:bodyPr>
          <a:lstStyle/>
          <a:p>
            <a:pPr lvl="0"/>
            <a:r>
              <a:rPr lang="ja-JP" altLang="en-US" noProof="0" dirty="0"/>
              <a:t>マスタ テキストの書式設定</a:t>
            </a:r>
          </a:p>
          <a:p>
            <a:pPr lvl="1"/>
            <a:r>
              <a:rPr lang="ja-JP" altLang="en-US" noProof="0" dirty="0"/>
              <a:t>第 </a:t>
            </a:r>
            <a:r>
              <a:rPr lang="en-US" altLang="ja-JP" noProof="0" dirty="0"/>
              <a:t>2 </a:t>
            </a:r>
            <a:r>
              <a:rPr lang="ja-JP" altLang="en-US" noProof="0" dirty="0"/>
              <a:t>レベル</a:t>
            </a:r>
          </a:p>
          <a:p>
            <a:pPr lvl="2"/>
            <a:r>
              <a:rPr lang="ja-JP" altLang="en-US" noProof="0" dirty="0"/>
              <a:t>第 </a:t>
            </a:r>
            <a:r>
              <a:rPr lang="en-US" altLang="ja-JP" noProof="0" dirty="0"/>
              <a:t>3 </a:t>
            </a:r>
            <a:r>
              <a:rPr lang="ja-JP" altLang="en-US" noProof="0" dirty="0"/>
              <a:t>レベル</a:t>
            </a:r>
          </a:p>
          <a:p>
            <a:pPr lvl="3"/>
            <a:r>
              <a:rPr lang="ja-JP" altLang="en-US" noProof="0" dirty="0"/>
              <a:t>第 </a:t>
            </a:r>
            <a:r>
              <a:rPr lang="en-US" altLang="ja-JP" noProof="0" dirty="0"/>
              <a:t>4 </a:t>
            </a:r>
            <a:r>
              <a:rPr lang="ja-JP" altLang="en-US" noProof="0" dirty="0"/>
              <a:t>レベル</a:t>
            </a:r>
          </a:p>
          <a:p>
            <a:pPr lvl="4"/>
            <a:r>
              <a:rPr lang="ja-JP" altLang="en-US" noProof="0" dirty="0"/>
              <a:t>第 </a:t>
            </a:r>
            <a:r>
              <a:rPr lang="en-US" altLang="ja-JP" noProof="0" dirty="0"/>
              <a:t>5 </a:t>
            </a:r>
            <a:r>
              <a:rPr lang="ja-JP" altLang="en-US" noProof="0" dirty="0"/>
              <a:t>レベル</a:t>
            </a:r>
          </a:p>
        </p:txBody>
      </p:sp>
      <p:sp>
        <p:nvSpPr>
          <p:cNvPr id="2" name="スライド番号プレースホルダー 1"/>
          <p:cNvSpPr>
            <a:spLocks noGrp="1"/>
          </p:cNvSpPr>
          <p:nvPr>
            <p:ph type="sldNum" sz="quarter" idx="5"/>
          </p:nvPr>
        </p:nvSpPr>
        <p:spPr>
          <a:xfrm>
            <a:off x="3802065" y="9351966"/>
            <a:ext cx="2908300" cy="493712"/>
          </a:xfrm>
          <a:prstGeom prst="rect">
            <a:avLst/>
          </a:prstGeom>
        </p:spPr>
        <p:txBody>
          <a:bodyPr vert="horz" lIns="91392" tIns="45696" rIns="91392" bIns="45696" rtlCol="0" anchor="b"/>
          <a:lstStyle>
            <a:lvl1pPr algn="r">
              <a:defRPr sz="1200"/>
            </a:lvl1pPr>
          </a:lstStyle>
          <a:p>
            <a:fld id="{E233F600-4D47-47D7-AD80-3375E10310AF}" type="slidenum">
              <a:rPr kumimoji="1" lang="ja-JP" altLang="en-US" smtClean="0"/>
              <a:t>‹#›</a:t>
            </a:fld>
            <a:endParaRPr kumimoji="1" lang="ja-JP" altLang="en-US"/>
          </a:p>
        </p:txBody>
      </p:sp>
      <p:sp>
        <p:nvSpPr>
          <p:cNvPr id="3" name="フッター プレースホルダー 2"/>
          <p:cNvSpPr>
            <a:spLocks noGrp="1"/>
          </p:cNvSpPr>
          <p:nvPr>
            <p:ph type="ftr" sz="quarter" idx="4"/>
          </p:nvPr>
        </p:nvSpPr>
        <p:spPr>
          <a:xfrm>
            <a:off x="0" y="9351966"/>
            <a:ext cx="2908300" cy="493712"/>
          </a:xfrm>
          <a:prstGeom prst="rect">
            <a:avLst/>
          </a:prstGeom>
        </p:spPr>
        <p:txBody>
          <a:bodyPr vert="horz" lIns="91392" tIns="45696" rIns="91392" bIns="45696" rtlCol="0" anchor="b"/>
          <a:lstStyle>
            <a:lvl1pPr algn="l">
              <a:defRPr sz="1200"/>
            </a:lvl1pPr>
          </a:lstStyle>
          <a:p>
            <a:endParaRPr kumimoji="1" lang="ja-JP" altLang="en-US"/>
          </a:p>
        </p:txBody>
      </p:sp>
    </p:spTree>
    <p:extLst>
      <p:ext uri="{BB962C8B-B14F-4D97-AF65-F5344CB8AC3E}">
        <p14:creationId xmlns:p14="http://schemas.microsoft.com/office/powerpoint/2010/main" val="419429696"/>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Rot="1" noChangeAspect="1" noChangeArrowheads="1" noTextEdit="1"/>
          </p:cNvSpPr>
          <p:nvPr>
            <p:ph type="sldImg"/>
          </p:nvPr>
        </p:nvSpPr>
        <p:spPr>
          <a:xfrm>
            <a:off x="974725" y="398463"/>
            <a:ext cx="4762500" cy="3573462"/>
          </a:xfrm>
          <a:ln/>
        </p:spPr>
      </p:sp>
      <p:sp>
        <p:nvSpPr>
          <p:cNvPr id="96259" name="Rectangle 3"/>
          <p:cNvSpPr>
            <a:spLocks noGrp="1" noChangeArrowheads="1"/>
          </p:cNvSpPr>
          <p:nvPr>
            <p:ph type="body" idx="1"/>
          </p:nvPr>
        </p:nvSpPr>
        <p:spPr>
          <a:xfrm>
            <a:off x="344682" y="4348235"/>
            <a:ext cx="6022604" cy="5243318"/>
          </a:xfrm>
          <a:noFill/>
          <a:ln/>
        </p:spPr>
        <p:txBody>
          <a:bodyPr>
            <a:normAutofit fontScale="85000" lnSpcReduction="20000"/>
          </a:bodyPr>
          <a:lstStyle/>
          <a:p>
            <a:pPr eaLnBrk="1" hangingPunct="1"/>
            <a:r>
              <a:rPr lang="ja-JP" altLang="en-US" dirty="0">
                <a:latin typeface="ＭＳ Ｐ明朝" charset="-128"/>
                <a:ea typeface="ＭＳ Ｐ明朝" charset="-128"/>
              </a:rPr>
              <a:t>＜普及啓発支援パワーポイントスライド（ケアマネ向け）について＞</a:t>
            </a:r>
            <a:endParaRPr lang="en-US" altLang="ja-JP" dirty="0">
              <a:latin typeface="ＭＳ Ｐ明朝" charset="-128"/>
              <a:ea typeface="ＭＳ Ｐ明朝" charset="-128"/>
            </a:endParaRPr>
          </a:p>
          <a:p>
            <a:pPr eaLnBrk="1" hangingPunct="1"/>
            <a:r>
              <a:rPr lang="en-US" altLang="ja-JP" b="1" u="sng" dirty="0">
                <a:solidFill>
                  <a:srgbClr val="FF0000"/>
                </a:solidFill>
                <a:latin typeface="ＭＳ Ｐ明朝" charset="-128"/>
                <a:ea typeface="ＭＳ Ｐ明朝" charset="-128"/>
              </a:rPr>
              <a:t>R4</a:t>
            </a:r>
            <a:r>
              <a:rPr lang="ja-JP" altLang="en-US" b="1" u="sng" dirty="0">
                <a:solidFill>
                  <a:srgbClr val="FF0000"/>
                </a:solidFill>
                <a:latin typeface="ＭＳ Ｐ明朝" charset="-128"/>
                <a:ea typeface="ＭＳ Ｐ明朝" charset="-128"/>
              </a:rPr>
              <a:t>年度</a:t>
            </a:r>
            <a:r>
              <a:rPr lang="ja-JP" altLang="en-US" dirty="0">
                <a:latin typeface="ＭＳ Ｐ明朝" charset="-128"/>
                <a:ea typeface="ＭＳ Ｐ明朝" charset="-128"/>
              </a:rPr>
              <a:t>改訂版（調査結果の更新や一部の説明や</a:t>
            </a:r>
            <a:r>
              <a:rPr lang="ja-JP" altLang="en-US" u="sng" dirty="0">
                <a:latin typeface="ＭＳ Ｐ明朝" charset="-128"/>
                <a:ea typeface="ＭＳ Ｐ明朝" charset="-128"/>
              </a:rPr>
              <a:t>スライド変更あり</a:t>
            </a:r>
            <a:r>
              <a:rPr lang="ja-JP" altLang="en-US" dirty="0">
                <a:latin typeface="ＭＳ Ｐ明朝" charset="-128"/>
                <a:ea typeface="ＭＳ Ｐ明朝" charset="-128"/>
              </a:rPr>
              <a:t>）</a:t>
            </a:r>
            <a:endParaRPr lang="en-US" altLang="ja-JP" dirty="0">
              <a:latin typeface="ＭＳ Ｐ明朝" charset="-128"/>
              <a:ea typeface="ＭＳ Ｐ明朝" charset="-128"/>
            </a:endParaRPr>
          </a:p>
          <a:p>
            <a:pPr eaLnBrk="1" hangingPunct="1"/>
            <a:r>
              <a:rPr lang="ja-JP" altLang="en-US" dirty="0">
                <a:latin typeface="ＭＳ Ｐ明朝" charset="-128"/>
                <a:ea typeface="ＭＳ Ｐ明朝" charset="-128"/>
              </a:rPr>
              <a:t>高齢者虐待の早期発見、相談通報をうながすための啓発用パワーポイントスライド。</a:t>
            </a:r>
            <a:endParaRPr lang="en-US" altLang="ja-JP" dirty="0">
              <a:latin typeface="ＭＳ Ｐ明朝" charset="-128"/>
              <a:ea typeface="ＭＳ Ｐ明朝" charset="-128"/>
            </a:endParaRPr>
          </a:p>
          <a:p>
            <a:pPr eaLnBrk="1" hangingPunct="1"/>
            <a:r>
              <a:rPr lang="ja-JP" altLang="en-US" dirty="0">
                <a:latin typeface="ＭＳ Ｐ明朝" charset="-128"/>
                <a:ea typeface="ＭＳ Ｐ明朝" charset="-128"/>
              </a:rPr>
              <a:t>総計</a:t>
            </a:r>
            <a:r>
              <a:rPr lang="en-US" altLang="ja-JP" dirty="0">
                <a:latin typeface="ＭＳ Ｐ明朝" charset="-128"/>
                <a:ea typeface="ＭＳ Ｐ明朝" charset="-128"/>
              </a:rPr>
              <a:t>83</a:t>
            </a:r>
            <a:r>
              <a:rPr lang="ja-JP" altLang="en-US" dirty="0">
                <a:latin typeface="ＭＳ Ｐ明朝" charset="-128"/>
                <a:ea typeface="ＭＳ Ｐ明朝" charset="-128"/>
              </a:rPr>
              <a:t>枚のスライドで構成されています、約</a:t>
            </a:r>
            <a:r>
              <a:rPr lang="en-US" altLang="ja-JP" dirty="0">
                <a:latin typeface="ＭＳ Ｐ明朝" charset="-128"/>
                <a:ea typeface="ＭＳ Ｐ明朝" charset="-128"/>
              </a:rPr>
              <a:t>120</a:t>
            </a:r>
            <a:r>
              <a:rPr lang="ja-JP" altLang="en-US" dirty="0">
                <a:latin typeface="ＭＳ Ｐ明朝" charset="-128"/>
                <a:ea typeface="ＭＳ Ｐ明朝" charset="-128"/>
              </a:rPr>
              <a:t>分～</a:t>
            </a:r>
            <a:r>
              <a:rPr lang="en-US" altLang="ja-JP" dirty="0">
                <a:latin typeface="ＭＳ Ｐ明朝" charset="-128"/>
                <a:ea typeface="ＭＳ Ｐ明朝" charset="-128"/>
              </a:rPr>
              <a:t>180</a:t>
            </a:r>
            <a:r>
              <a:rPr lang="ja-JP" altLang="en-US" dirty="0">
                <a:latin typeface="ＭＳ Ｐ明朝" charset="-128"/>
                <a:ea typeface="ＭＳ Ｐ明朝" charset="-128"/>
              </a:rPr>
              <a:t>分程度で講義を行うことができるように作成。</a:t>
            </a:r>
            <a:endParaRPr lang="en-US" altLang="ja-JP" dirty="0">
              <a:latin typeface="ＭＳ Ｐ明朝" charset="-128"/>
              <a:ea typeface="ＭＳ Ｐ明朝" charset="-128"/>
            </a:endParaRPr>
          </a:p>
          <a:p>
            <a:pPr eaLnBrk="1" hangingPunct="1">
              <a:lnSpc>
                <a:spcPts val="196"/>
              </a:lnSpc>
            </a:pPr>
            <a:endParaRPr lang="en-US" altLang="ja-JP" dirty="0">
              <a:latin typeface="ＭＳ Ｐ明朝" charset="-128"/>
              <a:ea typeface="ＭＳ Ｐ明朝" charset="-128"/>
            </a:endParaRPr>
          </a:p>
          <a:p>
            <a:pPr eaLnBrk="1" hangingPunct="1"/>
            <a:r>
              <a:rPr lang="ja-JP" altLang="en-US" dirty="0">
                <a:latin typeface="ＭＳ Ｐ明朝" charset="-128"/>
                <a:ea typeface="ＭＳ Ｐ明朝" charset="-128"/>
              </a:rPr>
              <a:t>＜全体構成＞</a:t>
            </a:r>
            <a:endParaRPr lang="en-US" altLang="ja-JP" dirty="0">
              <a:latin typeface="ＭＳ Ｐ明朝" charset="-128"/>
              <a:ea typeface="ＭＳ Ｐ明朝" charset="-128"/>
            </a:endParaRPr>
          </a:p>
          <a:p>
            <a:pPr eaLnBrk="1" hangingPunct="1"/>
            <a:r>
              <a:rPr lang="ja-JP" altLang="en-US" dirty="0">
                <a:latin typeface="ＭＳ Ｐ明朝" charset="-128"/>
                <a:ea typeface="ＭＳ Ｐ明朝" charset="-128"/>
              </a:rPr>
              <a:t>スライド</a:t>
            </a:r>
            <a:r>
              <a:rPr lang="en-US" altLang="ja-JP" dirty="0">
                <a:latin typeface="ＭＳ Ｐ明朝" charset="-128"/>
                <a:ea typeface="ＭＳ Ｐ明朝" charset="-128"/>
              </a:rPr>
              <a:t>2</a:t>
            </a:r>
            <a:r>
              <a:rPr lang="ja-JP" altLang="en-US" dirty="0">
                <a:latin typeface="ＭＳ Ｐ明朝" charset="-128"/>
                <a:ea typeface="ＭＳ Ｐ明朝" charset="-128"/>
              </a:rPr>
              <a:t>～</a:t>
            </a:r>
            <a:r>
              <a:rPr lang="en-US" altLang="ja-JP" dirty="0">
                <a:latin typeface="ＭＳ Ｐ明朝" charset="-128"/>
                <a:ea typeface="ＭＳ Ｐ明朝" charset="-128"/>
              </a:rPr>
              <a:t>37</a:t>
            </a:r>
            <a:r>
              <a:rPr lang="ja-JP" altLang="en-US" dirty="0">
                <a:latin typeface="ＭＳ Ｐ明朝" charset="-128"/>
                <a:ea typeface="ＭＳ Ｐ明朝" charset="-128"/>
              </a:rPr>
              <a:t>は「虐待の総論」の部分、スライド</a:t>
            </a:r>
            <a:r>
              <a:rPr lang="en-US" altLang="ja-JP" dirty="0">
                <a:latin typeface="ＭＳ Ｐ明朝" charset="-128"/>
                <a:ea typeface="ＭＳ Ｐ明朝" charset="-128"/>
              </a:rPr>
              <a:t>38</a:t>
            </a:r>
            <a:r>
              <a:rPr lang="ja-JP" altLang="en-US" dirty="0">
                <a:latin typeface="ＭＳ Ｐ明朝" charset="-128"/>
                <a:ea typeface="ＭＳ Ｐ明朝" charset="-128"/>
              </a:rPr>
              <a:t>以降は、「事例」を用いて具体的にどのように虐待対応を考えていけばいいのか。事例の展開に即した形で解説する部分、以上の</a:t>
            </a:r>
            <a:r>
              <a:rPr lang="en-US" altLang="ja-JP" dirty="0">
                <a:latin typeface="ＭＳ Ｐ明朝" charset="-128"/>
                <a:ea typeface="ＭＳ Ｐ明朝" charset="-128"/>
              </a:rPr>
              <a:t>2</a:t>
            </a:r>
            <a:r>
              <a:rPr lang="ja-JP" altLang="en-US" dirty="0">
                <a:latin typeface="ＭＳ Ｐ明朝" charset="-128"/>
                <a:ea typeface="ＭＳ Ｐ明朝" charset="-128"/>
              </a:rPr>
              <a:t>部構成で作成。</a:t>
            </a:r>
            <a:endParaRPr lang="en-US" altLang="ja-JP" dirty="0">
              <a:latin typeface="ＭＳ Ｐ明朝" charset="-128"/>
              <a:ea typeface="ＭＳ Ｐ明朝" charset="-128"/>
            </a:endParaRPr>
          </a:p>
          <a:p>
            <a:pPr eaLnBrk="1" hangingPunct="1"/>
            <a:endParaRPr lang="en-US" altLang="ja-JP" dirty="0">
              <a:solidFill>
                <a:srgbClr val="FF0000"/>
              </a:solidFill>
              <a:latin typeface="ＭＳ Ｐ明朝" charset="-128"/>
              <a:ea typeface="ＭＳ Ｐ明朝" charset="-128"/>
            </a:endParaRPr>
          </a:p>
          <a:p>
            <a:pPr eaLnBrk="1" hangingPunct="1"/>
            <a:r>
              <a:rPr lang="ja-JP" altLang="en-US" dirty="0">
                <a:latin typeface="ＭＳ Ｐ明朝" charset="-128"/>
                <a:ea typeface="ＭＳ Ｐ明朝" charset="-128"/>
              </a:rPr>
              <a:t>＜改変について＞</a:t>
            </a:r>
            <a:endParaRPr lang="en-US" altLang="ja-JP" dirty="0">
              <a:latin typeface="ＭＳ Ｐ明朝" charset="-128"/>
              <a:ea typeface="ＭＳ Ｐ明朝" charset="-128"/>
            </a:endParaRPr>
          </a:p>
          <a:p>
            <a:pPr eaLnBrk="1" hangingPunct="1"/>
            <a:r>
              <a:rPr lang="ja-JP" altLang="en-US" dirty="0">
                <a:latin typeface="ＭＳ Ｐ明朝" charset="-128"/>
                <a:ea typeface="ＭＳ Ｐ明朝" charset="-128"/>
              </a:rPr>
              <a:t>（公財）東京都福祉保健財団　高齢者権利擁護支援センター（以降、当センターと略）作成のスライドを、使用（あるいは引用、参照）していることを明示してあれば改変自由。スライド内で不明な部分等あれば、当センターに連絡してください。</a:t>
            </a:r>
            <a:endParaRPr lang="en-US" altLang="ja-JP" dirty="0">
              <a:latin typeface="ＭＳ Ｐ明朝" charset="-128"/>
              <a:ea typeface="ＭＳ Ｐ明朝" charset="-128"/>
            </a:endParaRPr>
          </a:p>
          <a:p>
            <a:pPr eaLnBrk="1" hangingPunct="1"/>
            <a:r>
              <a:rPr lang="ja-JP" altLang="en-US" dirty="0">
                <a:latin typeface="ＭＳ Ｐ明朝" charset="-128"/>
                <a:ea typeface="ＭＳ Ｐ明朝" charset="-128"/>
              </a:rPr>
              <a:t>ＴＥＬ：</a:t>
            </a:r>
            <a:r>
              <a:rPr lang="en-US" altLang="ja-JP" dirty="0">
                <a:latin typeface="ＭＳ Ｐ明朝" charset="-128"/>
                <a:ea typeface="ＭＳ Ｐ明朝" charset="-128"/>
              </a:rPr>
              <a:t>03-3344-8628</a:t>
            </a:r>
          </a:p>
          <a:p>
            <a:pPr eaLnBrk="1" hangingPunct="1"/>
            <a:r>
              <a:rPr lang="en-US" altLang="ja-JP" dirty="0">
                <a:latin typeface="ＭＳ Ｐ明朝" charset="-128"/>
                <a:ea typeface="ＭＳ Ｐ明朝" charset="-128"/>
              </a:rPr>
              <a:t>※</a:t>
            </a:r>
            <a:r>
              <a:rPr lang="ja-JP" altLang="en-US" dirty="0">
                <a:latin typeface="ＭＳ Ｐ明朝" charset="-128"/>
                <a:ea typeface="ＭＳ Ｐ明朝" charset="-128"/>
              </a:rPr>
              <a:t>「改変」が行えるのは、都内区市町村及び地域包括支援センターであり、当センターが行う研修において本資料（スライド）の説明を受けている方（機関）に限りますので、一般の方の改変はご遠慮いただいております（「読み取り専用」でご案内しております）</a:t>
            </a:r>
            <a:endParaRPr lang="en-US" altLang="ja-JP" dirty="0">
              <a:latin typeface="ＭＳ Ｐ明朝" charset="-128"/>
              <a:ea typeface="ＭＳ Ｐ明朝" charset="-128"/>
            </a:endParaRPr>
          </a:p>
          <a:p>
            <a:pPr eaLnBrk="1" hangingPunct="1">
              <a:lnSpc>
                <a:spcPts val="196"/>
              </a:lnSpc>
            </a:pPr>
            <a:endParaRPr lang="en-US" altLang="ja-JP" dirty="0">
              <a:latin typeface="ＭＳ Ｐ明朝" charset="-128"/>
              <a:ea typeface="ＭＳ Ｐ明朝" charset="-128"/>
            </a:endParaRPr>
          </a:p>
          <a:p>
            <a:pPr eaLnBrk="1" hangingPunct="1"/>
            <a:r>
              <a:rPr lang="ja-JP" altLang="en-US" dirty="0">
                <a:latin typeface="ＭＳ Ｐ明朝" charset="-128"/>
                <a:ea typeface="ＭＳ Ｐ明朝" charset="-128"/>
              </a:rPr>
              <a:t>＜注意事項＞</a:t>
            </a:r>
            <a:endParaRPr lang="en-US" altLang="ja-JP" dirty="0">
              <a:latin typeface="ＭＳ Ｐ明朝" charset="-128"/>
              <a:ea typeface="ＭＳ Ｐ明朝" charset="-128"/>
            </a:endParaRPr>
          </a:p>
          <a:p>
            <a:pPr eaLnBrk="1" hangingPunct="1"/>
            <a:r>
              <a:rPr lang="ja-JP" altLang="en-US" dirty="0">
                <a:latin typeface="ＭＳ Ｐ明朝" charset="-128"/>
                <a:ea typeface="ＭＳ Ｐ明朝" charset="-128"/>
              </a:rPr>
              <a:t>各スライドのノートに解説を示している。特に記入がない場合にはスライドをそのまま読めばＯＫ。話にくい部分は、講師が話しやすい言い方に改変して工夫してください。また、スライドによっては、「アニメーション」機能を使用していますが、不要な場合は機能を削除する等、パワーポイントの設定を変えてご使用いただいても構いません。</a:t>
            </a:r>
            <a:endParaRPr lang="en-US" altLang="ja-JP" dirty="0">
              <a:latin typeface="ＭＳ Ｐ明朝" charset="-128"/>
              <a:ea typeface="ＭＳ Ｐ明朝" charset="-128"/>
            </a:endParaRPr>
          </a:p>
          <a:p>
            <a:pPr eaLnBrk="1" hangingPunct="1"/>
            <a:endParaRPr lang="en-US" altLang="ja-JP" dirty="0">
              <a:latin typeface="ＭＳ Ｐ明朝" charset="-128"/>
              <a:ea typeface="ＭＳ Ｐ明朝" charset="-128"/>
            </a:endParaRPr>
          </a:p>
          <a:p>
            <a:pPr eaLnBrk="1" hangingPunct="1"/>
            <a:r>
              <a:rPr lang="en-US" altLang="ja-JP" b="1" dirty="0">
                <a:latin typeface="ＭＳ Ｐ明朝" charset="-128"/>
                <a:ea typeface="ＭＳ Ｐ明朝" charset="-128"/>
              </a:rPr>
              <a:t>&lt;</a:t>
            </a:r>
            <a:r>
              <a:rPr lang="ja-JP" altLang="en-US" b="1" dirty="0">
                <a:latin typeface="ＭＳ Ｐ明朝" charset="-128"/>
                <a:ea typeface="ＭＳ Ｐ明朝" charset="-128"/>
              </a:rPr>
              <a:t>お役立ち帳について</a:t>
            </a:r>
            <a:r>
              <a:rPr lang="en-US" altLang="ja-JP" b="1" dirty="0">
                <a:latin typeface="ＭＳ Ｐ明朝" charset="-128"/>
                <a:ea typeface="ＭＳ Ｐ明朝" charset="-128"/>
              </a:rPr>
              <a:t>&gt;※R2</a:t>
            </a:r>
            <a:r>
              <a:rPr lang="ja-JP" altLang="en-US" b="1" dirty="0">
                <a:latin typeface="ＭＳ Ｐ明朝" charset="-128"/>
                <a:ea typeface="ＭＳ Ｐ明朝" charset="-128"/>
              </a:rPr>
              <a:t>年度より追加説明</a:t>
            </a:r>
            <a:endParaRPr lang="en-US" altLang="ja-JP" b="1" dirty="0">
              <a:latin typeface="ＭＳ Ｐ明朝" charset="-128"/>
              <a:ea typeface="ＭＳ Ｐ明朝" charset="-128"/>
            </a:endParaRPr>
          </a:p>
          <a:p>
            <a:pPr eaLnBrk="1" hangingPunct="1"/>
            <a:r>
              <a:rPr lang="ja-JP" altLang="en-US" b="1" dirty="0">
                <a:latin typeface="ＭＳ Ｐ明朝" charset="-128"/>
                <a:ea typeface="ＭＳ Ｐ明朝" charset="-128"/>
              </a:rPr>
              <a:t>（公財）東京都福祉保健財団</a:t>
            </a:r>
            <a:r>
              <a:rPr lang="en-US" altLang="ja-JP" b="1" dirty="0">
                <a:latin typeface="ＭＳ Ｐ明朝" charset="-128"/>
                <a:ea typeface="ＭＳ Ｐ明朝" charset="-128"/>
              </a:rPr>
              <a:t>『</a:t>
            </a:r>
            <a:r>
              <a:rPr lang="ja-JP" altLang="en-US" b="1" dirty="0">
                <a:latin typeface="ＭＳ Ｐ明朝" charset="-128"/>
                <a:ea typeface="ＭＳ Ｐ明朝" charset="-128"/>
              </a:rPr>
              <a:t>区市町村職員・地域包括支援センター職員 必携 高齢者の権利擁護と虐待対応 お役立ち帳</a:t>
            </a:r>
            <a:r>
              <a:rPr lang="en-US" altLang="ja-JP" b="1" dirty="0">
                <a:latin typeface="ＭＳ Ｐ明朝" charset="-128"/>
                <a:ea typeface="ＭＳ Ｐ明朝" charset="-128"/>
              </a:rPr>
              <a:t>』</a:t>
            </a:r>
            <a:r>
              <a:rPr lang="ja-JP" altLang="en-US" b="1" dirty="0">
                <a:latin typeface="ＭＳ Ｐ明朝" charset="-128"/>
                <a:ea typeface="ＭＳ Ｐ明朝" charset="-128"/>
              </a:rPr>
              <a:t>　（以下、</a:t>
            </a:r>
            <a:r>
              <a:rPr lang="en-US" altLang="ja-JP" b="1" dirty="0">
                <a:latin typeface="ＭＳ Ｐ明朝" charset="-128"/>
                <a:ea typeface="ＭＳ Ｐ明朝" charset="-128"/>
              </a:rPr>
              <a:t>『</a:t>
            </a:r>
            <a:r>
              <a:rPr lang="ja-JP" altLang="en-US" b="1" dirty="0">
                <a:latin typeface="ＭＳ Ｐ明朝" charset="-128"/>
                <a:ea typeface="ＭＳ Ｐ明朝" charset="-128"/>
              </a:rPr>
              <a:t>お役立ち帳</a:t>
            </a:r>
            <a:r>
              <a:rPr lang="en-US" altLang="ja-JP" b="1" dirty="0">
                <a:latin typeface="ＭＳ Ｐ明朝" charset="-128"/>
                <a:ea typeface="ＭＳ Ｐ明朝" charset="-128"/>
              </a:rPr>
              <a:t>』</a:t>
            </a:r>
            <a:r>
              <a:rPr lang="ja-JP" altLang="en-US" b="1" dirty="0">
                <a:latin typeface="ＭＳ Ｐ明朝" charset="-128"/>
                <a:ea typeface="ＭＳ Ｐ明朝" charset="-128"/>
              </a:rPr>
              <a:t>と言う。）が令和</a:t>
            </a:r>
            <a:r>
              <a:rPr lang="en-US" altLang="ja-JP" b="1" dirty="0">
                <a:latin typeface="ＭＳ Ｐ明朝" charset="-128"/>
                <a:ea typeface="ＭＳ Ｐ明朝" charset="-128"/>
              </a:rPr>
              <a:t>2</a:t>
            </a:r>
            <a:r>
              <a:rPr lang="ja-JP" altLang="en-US" b="1" dirty="0">
                <a:latin typeface="ＭＳ Ｐ明朝" charset="-128"/>
                <a:ea typeface="ＭＳ Ｐ明朝" charset="-128"/>
              </a:rPr>
              <a:t>年</a:t>
            </a:r>
            <a:r>
              <a:rPr lang="en-US" altLang="ja-JP" b="1" dirty="0">
                <a:latin typeface="ＭＳ Ｐ明朝" charset="-128"/>
                <a:ea typeface="ＭＳ Ｐ明朝" charset="-128"/>
              </a:rPr>
              <a:t>5</a:t>
            </a:r>
            <a:r>
              <a:rPr lang="ja-JP" altLang="en-US" b="1" dirty="0">
                <a:latin typeface="ＭＳ Ｐ明朝" charset="-128"/>
                <a:ea typeface="ＭＳ Ｐ明朝" charset="-128"/>
              </a:rPr>
              <a:t>月に改訂されています。</a:t>
            </a:r>
            <a:endParaRPr lang="en-US" altLang="ja-JP" b="1" dirty="0">
              <a:latin typeface="ＭＳ Ｐ明朝" charset="-128"/>
              <a:ea typeface="ＭＳ Ｐ明朝" charset="-128"/>
            </a:endParaRPr>
          </a:p>
          <a:p>
            <a:pPr eaLnBrk="1" hangingPunct="1"/>
            <a:r>
              <a:rPr lang="ja-JP" altLang="en-US" b="1" dirty="0">
                <a:latin typeface="ＭＳ Ｐ明朝" charset="-128"/>
                <a:ea typeface="ＭＳ Ｐ明朝" charset="-128"/>
              </a:rPr>
              <a:t>本スライドでお示ししている</a:t>
            </a:r>
            <a:r>
              <a:rPr lang="en-US" altLang="ja-JP" b="1" dirty="0">
                <a:latin typeface="ＭＳ Ｐ明朝" charset="-128"/>
                <a:ea typeface="ＭＳ Ｐ明朝" charset="-128"/>
              </a:rPr>
              <a:t>『</a:t>
            </a:r>
            <a:r>
              <a:rPr lang="ja-JP" altLang="en-US" b="1" dirty="0">
                <a:latin typeface="ＭＳ Ｐ明朝" charset="-128"/>
                <a:ea typeface="ＭＳ Ｐ明朝" charset="-128"/>
              </a:rPr>
              <a:t>お役立ち帳</a:t>
            </a:r>
            <a:r>
              <a:rPr lang="en-US" altLang="ja-JP" b="1" dirty="0">
                <a:latin typeface="ＭＳ Ｐ明朝" charset="-128"/>
                <a:ea typeface="ＭＳ Ｐ明朝" charset="-128"/>
              </a:rPr>
              <a:t>』</a:t>
            </a:r>
            <a:r>
              <a:rPr lang="ja-JP" altLang="en-US" b="1" dirty="0">
                <a:latin typeface="ＭＳ Ｐ明朝" charset="-128"/>
                <a:ea typeface="ＭＳ Ｐ明朝" charset="-128"/>
              </a:rPr>
              <a:t>」は改訂版を使用しています。</a:t>
            </a:r>
            <a:endParaRPr lang="en-US" altLang="ja-JP" b="1" dirty="0">
              <a:latin typeface="ＭＳ Ｐ明朝" charset="-128"/>
              <a:ea typeface="ＭＳ Ｐ明朝" charset="-128"/>
            </a:endParaRPr>
          </a:p>
          <a:p>
            <a:pPr eaLnBrk="1" hangingPunct="1"/>
            <a:endParaRPr lang="en-US" altLang="ja-JP" b="1" dirty="0">
              <a:latin typeface="ＭＳ Ｐ明朝" charset="-128"/>
              <a:ea typeface="ＭＳ Ｐ明朝" charset="-128"/>
            </a:endParaRPr>
          </a:p>
          <a:p>
            <a:pPr eaLnBrk="1" hangingPunct="1"/>
            <a:r>
              <a:rPr lang="ja-JP" altLang="en-US" dirty="0">
                <a:latin typeface="ＭＳ Ｐ明朝" charset="-128"/>
                <a:ea typeface="ＭＳ Ｐ明朝" charset="-128"/>
              </a:rPr>
              <a:t>＜ご案内＞</a:t>
            </a:r>
            <a:endParaRPr lang="en-US" altLang="ja-JP" dirty="0">
              <a:latin typeface="ＭＳ Ｐ明朝" charset="-128"/>
              <a:ea typeface="ＭＳ Ｐ明朝" charset="-128"/>
            </a:endParaRPr>
          </a:p>
          <a:p>
            <a:pPr eaLnBrk="1" hangingPunct="1"/>
            <a:r>
              <a:rPr lang="ja-JP" altLang="en-US" dirty="0">
                <a:latin typeface="ＭＳ Ｐ明朝" charset="-128"/>
                <a:ea typeface="ＭＳ Ｐ明朝" charset="-128"/>
              </a:rPr>
              <a:t>民生委員向け、デイサービス向けの普及啓発スライドも、当センターにおいて作成しております。（基本的内容は、本ケアマネ向けと同じです。使用している事例が、それぞれ民生委員・デイ向けになっている等、若干の違いはあります）必要な場合は、当センターにご連絡ください。</a:t>
            </a:r>
            <a:endParaRPr lang="en-US" altLang="ja-JP" dirty="0">
              <a:latin typeface="ＭＳ Ｐ明朝" charset="-128"/>
              <a:ea typeface="ＭＳ Ｐ明朝" charset="-128"/>
            </a:endParaRPr>
          </a:p>
        </p:txBody>
      </p:sp>
      <p:sp>
        <p:nvSpPr>
          <p:cNvPr id="2" name="スライド番号プレースホルダー 1"/>
          <p:cNvSpPr>
            <a:spLocks noGrp="1"/>
          </p:cNvSpPr>
          <p:nvPr>
            <p:ph type="sldNum" sz="quarter" idx="10"/>
          </p:nvPr>
        </p:nvSpPr>
        <p:spPr/>
        <p:txBody>
          <a:bodyPr/>
          <a:lstStyle/>
          <a:p>
            <a:fld id="{E233F600-4D47-47D7-AD80-3375E10310AF}" type="slidenum">
              <a:rPr kumimoji="1" lang="ja-JP" altLang="en-US" smtClean="0"/>
              <a:t>1</a:t>
            </a:fld>
            <a:endParaRPr kumimoji="1" lang="ja-JP" altLang="en-US"/>
          </a:p>
        </p:txBody>
      </p:sp>
      <p:sp>
        <p:nvSpPr>
          <p:cNvPr id="3" name="テキスト ボックス 2"/>
          <p:cNvSpPr txBox="1"/>
          <p:nvPr/>
        </p:nvSpPr>
        <p:spPr>
          <a:xfrm>
            <a:off x="659694" y="71809"/>
            <a:ext cx="5392561" cy="276999"/>
          </a:xfrm>
          <a:prstGeom prst="rect">
            <a:avLst/>
          </a:prstGeom>
          <a:noFill/>
        </p:spPr>
        <p:txBody>
          <a:bodyPr wrap="square" rtlCol="0">
            <a:spAutoFit/>
          </a:bodyPr>
          <a:lstStyle/>
          <a:p>
            <a:r>
              <a:rPr kumimoji="1" lang="ja-JP" altLang="en-US" sz="1200" dirty="0" smtClean="0"/>
              <a:t>令和</a:t>
            </a:r>
            <a:r>
              <a:rPr kumimoji="1" lang="en-US" altLang="ja-JP" sz="1200" dirty="0" smtClean="0"/>
              <a:t>4</a:t>
            </a:r>
            <a:r>
              <a:rPr kumimoji="1" lang="ja-JP" altLang="en-US" sz="1200" dirty="0" smtClean="0"/>
              <a:t>年度「養護者による高齢者虐待対応研修（基礎研修）」配付資料</a:t>
            </a:r>
            <a:endParaRPr kumimoji="1" lang="ja-JP" altLang="en-US" sz="1200" dirty="0"/>
          </a:p>
        </p:txBody>
      </p:sp>
    </p:spTree>
    <p:extLst>
      <p:ext uri="{BB962C8B-B14F-4D97-AF65-F5344CB8AC3E}">
        <p14:creationId xmlns:p14="http://schemas.microsoft.com/office/powerpoint/2010/main" val="11184597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スライド イメージ プレースホルダ 1"/>
          <p:cNvSpPr>
            <a:spLocks noGrp="1" noRot="1" noChangeAspect="1" noTextEdit="1"/>
          </p:cNvSpPr>
          <p:nvPr>
            <p:ph type="sldImg"/>
          </p:nvPr>
        </p:nvSpPr>
        <p:spPr>
          <a:xfrm>
            <a:off x="908050" y="739775"/>
            <a:ext cx="4919663" cy="3690938"/>
          </a:xfrm>
          <a:ln/>
        </p:spPr>
      </p:sp>
      <p:sp>
        <p:nvSpPr>
          <p:cNvPr id="104451" name="ノート プレースホルダ 2"/>
          <p:cNvSpPr>
            <a:spLocks noGrp="1"/>
          </p:cNvSpPr>
          <p:nvPr>
            <p:ph type="body" idx="1"/>
          </p:nvPr>
        </p:nvSpPr>
        <p:spPr>
          <a:xfrm>
            <a:off x="342671" y="4643369"/>
            <a:ext cx="6026616" cy="5020010"/>
          </a:xfrm>
          <a:noFill/>
          <a:ln/>
        </p:spPr>
        <p:txBody>
          <a:bodyPr/>
          <a:lstStyle/>
          <a:p>
            <a:r>
              <a:rPr lang="ja-JP" altLang="en-US" dirty="0">
                <a:latin typeface="ＭＳ Ｐ明朝" charset="-128"/>
                <a:ea typeface="ＭＳ Ｐ明朝" charset="-128"/>
              </a:rPr>
              <a:t>＜スライドのねらいや注意事項＞</a:t>
            </a:r>
            <a:endParaRPr lang="en-US" altLang="ja-JP" dirty="0">
              <a:latin typeface="ＭＳ Ｐ明朝" charset="-128"/>
              <a:ea typeface="ＭＳ Ｐ明朝" charset="-128"/>
            </a:endParaRPr>
          </a:p>
          <a:p>
            <a:r>
              <a:rPr lang="ja-JP" altLang="en-US" dirty="0">
                <a:latin typeface="ＭＳ Ｐ明朝" charset="-128"/>
                <a:ea typeface="ＭＳ Ｐ明朝" charset="-128"/>
              </a:rPr>
              <a:t>放棄放任の虐待の判断ポイントは、次のスライドに詳しく書いてある。</a:t>
            </a:r>
            <a:endParaRPr lang="en-US" altLang="ja-JP" dirty="0">
              <a:latin typeface="ＭＳ Ｐ明朝" charset="-128"/>
              <a:ea typeface="ＭＳ Ｐ明朝" charset="-128"/>
            </a:endParaRPr>
          </a:p>
          <a:p>
            <a:r>
              <a:rPr lang="ja-JP" altLang="en-US" dirty="0">
                <a:latin typeface="ＭＳ Ｐ明朝" charset="-128"/>
                <a:ea typeface="ＭＳ Ｐ明朝" charset="-128"/>
              </a:rPr>
              <a:t>本スライドと次のスライドでは、主に具体例を伝え、「放棄放任」の虐待のとらえ方とイメージを頭に入れてもらう。</a:t>
            </a:r>
            <a:endParaRPr lang="en-US" altLang="ja-JP" dirty="0">
              <a:latin typeface="ＭＳ Ｐ明朝" charset="-128"/>
              <a:ea typeface="ＭＳ Ｐ明朝" charset="-128"/>
            </a:endParaRPr>
          </a:p>
          <a:p>
            <a:endParaRPr lang="en-US" altLang="ja-JP" dirty="0">
              <a:latin typeface="ＭＳ Ｐ明朝" charset="-128"/>
              <a:ea typeface="ＭＳ Ｐ明朝" charset="-128"/>
            </a:endParaRPr>
          </a:p>
          <a:p>
            <a:r>
              <a:rPr lang="ja-JP" altLang="en-US" dirty="0">
                <a:latin typeface="ＭＳ Ｐ明朝" charset="-128"/>
                <a:ea typeface="ＭＳ Ｐ明朝" charset="-128"/>
              </a:rPr>
              <a:t>＜説明のポイントや説明例＞</a:t>
            </a:r>
            <a:endParaRPr lang="en-US" altLang="ja-JP" dirty="0">
              <a:latin typeface="ＭＳ Ｐ明朝" charset="-128"/>
              <a:ea typeface="ＭＳ Ｐ明朝" charset="-128"/>
            </a:endParaRPr>
          </a:p>
          <a:p>
            <a:r>
              <a:rPr lang="ja-JP" altLang="en-US" dirty="0">
                <a:latin typeface="ＭＳ Ｐ明朝" charset="-128"/>
                <a:ea typeface="ＭＳ Ｐ明朝" charset="-128"/>
              </a:rPr>
              <a:t>スライド</a:t>
            </a:r>
            <a:r>
              <a:rPr lang="en-US" altLang="ja-JP" dirty="0">
                <a:latin typeface="ＭＳ Ｐ明朝" charset="-128"/>
                <a:ea typeface="ＭＳ Ｐ明朝" charset="-128"/>
              </a:rPr>
              <a:t>5</a:t>
            </a:r>
            <a:r>
              <a:rPr lang="ja-JP" altLang="en-US" dirty="0">
                <a:latin typeface="ＭＳ Ｐ明朝" charset="-128"/>
                <a:ea typeface="ＭＳ Ｐ明朝" charset="-128"/>
              </a:rPr>
              <a:t>で「自覚は問わない」と示したとおり、</a:t>
            </a:r>
            <a:r>
              <a:rPr lang="ja-JP" altLang="en-US" b="1" dirty="0">
                <a:latin typeface="ＭＳ Ｐ明朝" charset="-128"/>
                <a:ea typeface="ＭＳ Ｐ明朝" charset="-128"/>
              </a:rPr>
              <a:t>意図的であるか、結果的であるかを問わない</a:t>
            </a:r>
            <a:r>
              <a:rPr lang="ja-JP" altLang="en-US" dirty="0">
                <a:latin typeface="ＭＳ Ｐ明朝" charset="-128"/>
                <a:ea typeface="ＭＳ Ｐ明朝" charset="-128"/>
              </a:rPr>
              <a:t>。</a:t>
            </a:r>
            <a:endParaRPr lang="en-US" altLang="ja-JP" dirty="0">
              <a:latin typeface="ＭＳ Ｐ明朝" charset="-128"/>
              <a:ea typeface="ＭＳ Ｐ明朝" charset="-128"/>
            </a:endParaRPr>
          </a:p>
          <a:p>
            <a:r>
              <a:rPr lang="ja-JP" altLang="en-US" dirty="0">
                <a:latin typeface="ＭＳ Ｐ明朝" charset="-128"/>
                <a:ea typeface="ＭＳ Ｐ明朝" charset="-128"/>
              </a:rPr>
              <a:t>養護者の行為によって、</a:t>
            </a:r>
            <a:r>
              <a:rPr lang="ja-JP" altLang="en-US" b="1" dirty="0">
                <a:latin typeface="ＭＳ Ｐ明朝" charset="-128"/>
                <a:ea typeface="ＭＳ Ｐ明朝" charset="-128"/>
              </a:rPr>
              <a:t>「生活環境や身体・精神状態を悪化させているかどうか」</a:t>
            </a:r>
            <a:endParaRPr lang="en-US" altLang="ja-JP" b="1" dirty="0">
              <a:latin typeface="ＭＳ Ｐ明朝" charset="-128"/>
              <a:ea typeface="ＭＳ Ｐ明朝" charset="-128"/>
            </a:endParaRPr>
          </a:p>
          <a:p>
            <a:r>
              <a:rPr lang="ja-JP" altLang="en-US" dirty="0">
                <a:latin typeface="ＭＳ Ｐ明朝" charset="-128"/>
                <a:ea typeface="ＭＳ Ｐ明朝" charset="-128"/>
              </a:rPr>
              <a:t>ということが放棄放任による虐待のポイント。</a:t>
            </a:r>
            <a:endParaRPr lang="en-US" altLang="ja-JP" dirty="0">
              <a:latin typeface="ＭＳ Ｐ明朝" charset="-128"/>
              <a:ea typeface="ＭＳ Ｐ明朝" charset="-128"/>
            </a:endParaRPr>
          </a:p>
          <a:p>
            <a:r>
              <a:rPr lang="ja-JP" altLang="en-US" dirty="0">
                <a:latin typeface="ＭＳ Ｐ明朝" charset="-128"/>
                <a:ea typeface="ＭＳ Ｐ明朝" charset="-128"/>
              </a:rPr>
              <a:t>スライド</a:t>
            </a:r>
            <a:r>
              <a:rPr lang="en-US" altLang="ja-JP" dirty="0">
                <a:latin typeface="ＭＳ Ｐ明朝" charset="-128"/>
                <a:ea typeface="ＭＳ Ｐ明朝" charset="-128"/>
              </a:rPr>
              <a:t>28</a:t>
            </a:r>
            <a:r>
              <a:rPr lang="ja-JP" altLang="en-US" dirty="0">
                <a:latin typeface="ＭＳ Ｐ明朝" charset="-128"/>
                <a:ea typeface="ＭＳ Ｐ明朝" charset="-128"/>
              </a:rPr>
              <a:t>では、死亡事例として「養護者の介護等放棄（ネグレクト）による被虐待高齢者の致死」が挙げられている。</a:t>
            </a:r>
            <a:endParaRPr lang="en-US" altLang="ja-JP" dirty="0">
              <a:latin typeface="ＭＳ Ｐ明朝" charset="-128"/>
              <a:ea typeface="ＭＳ Ｐ明朝" charset="-128"/>
            </a:endParaRPr>
          </a:p>
          <a:p>
            <a:r>
              <a:rPr lang="ja-JP" altLang="en-US" dirty="0">
                <a:latin typeface="ＭＳ Ｐ明朝" charset="-128"/>
                <a:ea typeface="ＭＳ Ｐ明朝" charset="-128"/>
              </a:rPr>
              <a:t>スライドは前後してしまうが、上記のポイントを頭に入れておくことが重要であることを、放棄放任による死亡事例が実際に発生している（件数も多い）ことから説明して強調するのも良い。</a:t>
            </a:r>
            <a:endParaRPr lang="en-US" altLang="ja-JP" dirty="0">
              <a:latin typeface="ＭＳ Ｐ明朝" charset="-128"/>
              <a:ea typeface="ＭＳ Ｐ明朝" charset="-128"/>
            </a:endParaRPr>
          </a:p>
          <a:p>
            <a:endParaRPr lang="en-US" altLang="ja-JP" dirty="0">
              <a:latin typeface="ＭＳ Ｐ明朝" charset="-128"/>
              <a:ea typeface="ＭＳ Ｐ明朝" charset="-128"/>
            </a:endParaRPr>
          </a:p>
          <a:p>
            <a:r>
              <a:rPr lang="ja-JP" altLang="en-US" dirty="0">
                <a:latin typeface="ＭＳ Ｐ明朝" charset="-128"/>
                <a:ea typeface="ＭＳ Ｐ明朝" charset="-128"/>
              </a:rPr>
              <a:t>また、虐待は加害的なイメージが強いかもしれないが、「放ったらかしによる放棄放任という虐待があること」を具体例を挙げて伝える。</a:t>
            </a:r>
            <a:endParaRPr lang="en-US" altLang="ja-JP" dirty="0">
              <a:latin typeface="ＭＳ Ｐ明朝" charset="-128"/>
              <a:ea typeface="ＭＳ Ｐ明朝" charset="-128"/>
            </a:endParaRPr>
          </a:p>
        </p:txBody>
      </p:sp>
      <p:sp>
        <p:nvSpPr>
          <p:cNvPr id="2" name="スライド番号プレースホルダー 1"/>
          <p:cNvSpPr>
            <a:spLocks noGrp="1"/>
          </p:cNvSpPr>
          <p:nvPr>
            <p:ph type="sldNum" sz="quarter" idx="10"/>
          </p:nvPr>
        </p:nvSpPr>
        <p:spPr/>
        <p:txBody>
          <a:bodyPr/>
          <a:lstStyle/>
          <a:p>
            <a:fld id="{E233F600-4D47-47D7-AD80-3375E10310AF}" type="slidenum">
              <a:rPr kumimoji="1" lang="ja-JP" altLang="en-US" smtClean="0"/>
              <a:t>10</a:t>
            </a:fld>
            <a:endParaRPr kumimoji="1" lang="ja-JP" altLang="en-US"/>
          </a:p>
        </p:txBody>
      </p:sp>
    </p:spTree>
    <p:extLst>
      <p:ext uri="{BB962C8B-B14F-4D97-AF65-F5344CB8AC3E}">
        <p14:creationId xmlns:p14="http://schemas.microsoft.com/office/powerpoint/2010/main" val="202831473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スライド イメージ プレースホルダ 1"/>
          <p:cNvSpPr>
            <a:spLocks noGrp="1" noRot="1" noChangeAspect="1" noTextEdit="1"/>
          </p:cNvSpPr>
          <p:nvPr>
            <p:ph type="sldImg"/>
          </p:nvPr>
        </p:nvSpPr>
        <p:spPr>
          <a:xfrm>
            <a:off x="908050" y="739775"/>
            <a:ext cx="4919663" cy="3690938"/>
          </a:xfrm>
          <a:ln/>
        </p:spPr>
      </p:sp>
      <p:sp>
        <p:nvSpPr>
          <p:cNvPr id="105475" name="ノート プレースホルダ 2"/>
          <p:cNvSpPr>
            <a:spLocks noGrp="1"/>
          </p:cNvSpPr>
          <p:nvPr>
            <p:ph type="body" idx="1"/>
          </p:nvPr>
        </p:nvSpPr>
        <p:spPr>
          <a:xfrm>
            <a:off x="414411" y="4787017"/>
            <a:ext cx="5811382" cy="5020010"/>
          </a:xfrm>
          <a:noFill/>
          <a:ln/>
        </p:spPr>
        <p:txBody>
          <a:bodyPr/>
          <a:lstStyle/>
          <a:p>
            <a:pPr eaLnBrk="1"/>
            <a:r>
              <a:rPr lang="ja-JP" altLang="en-US" dirty="0">
                <a:latin typeface="ＭＳ Ｐ明朝" charset="-128"/>
                <a:ea typeface="ＭＳ Ｐ明朝" charset="-128"/>
              </a:rPr>
              <a:t>＜スライドのねらいや注意事項＞</a:t>
            </a:r>
            <a:endParaRPr lang="en-US" altLang="ja-JP" dirty="0">
              <a:latin typeface="ＭＳ Ｐ明朝" charset="-128"/>
              <a:ea typeface="ＭＳ Ｐ明朝" charset="-128"/>
            </a:endParaRPr>
          </a:p>
          <a:p>
            <a:pPr eaLnBrk="1"/>
            <a:r>
              <a:rPr lang="ja-JP" altLang="en-US" dirty="0">
                <a:latin typeface="ＭＳ Ｐ明朝" charset="-128"/>
                <a:ea typeface="ＭＳ Ｐ明朝" charset="-128"/>
              </a:rPr>
              <a:t>前スライドと同様に、具体例を伝えながら「放棄放任」の虐待を説明する。</a:t>
            </a:r>
            <a:endParaRPr lang="en-US" altLang="ja-JP" dirty="0">
              <a:latin typeface="ＭＳ Ｐ明朝" charset="-128"/>
              <a:ea typeface="ＭＳ Ｐ明朝" charset="-128"/>
            </a:endParaRPr>
          </a:p>
          <a:p>
            <a:pPr eaLnBrk="1"/>
            <a:endParaRPr lang="en-US" altLang="ja-JP" dirty="0">
              <a:latin typeface="ＭＳ Ｐ明朝" charset="-128"/>
              <a:ea typeface="ＭＳ Ｐ明朝" charset="-128"/>
            </a:endParaRPr>
          </a:p>
          <a:p>
            <a:pPr eaLnBrk="1"/>
            <a:r>
              <a:rPr lang="ja-JP" altLang="en-US" dirty="0">
                <a:latin typeface="ＭＳ Ｐ明朝" charset="-128"/>
                <a:ea typeface="ＭＳ Ｐ明朝" charset="-128"/>
              </a:rPr>
              <a:t>＜説明のポイントや説明例＞</a:t>
            </a:r>
            <a:endParaRPr lang="en-US" altLang="ja-JP" dirty="0">
              <a:latin typeface="ＭＳ Ｐ明朝" charset="-128"/>
              <a:ea typeface="ＭＳ Ｐ明朝" charset="-128"/>
            </a:endParaRPr>
          </a:p>
          <a:p>
            <a:pPr eaLnBrk="1"/>
            <a:r>
              <a:rPr lang="ja-JP" altLang="en-US" b="1" dirty="0">
                <a:latin typeface="ＭＳ Ｐ明朝" charset="-128"/>
                <a:ea typeface="ＭＳ Ｐ明朝" charset="-128"/>
              </a:rPr>
              <a:t>「高齢者本人が必要とする介護・医療サービスを、相応の理由なく制限したり使わせない」</a:t>
            </a:r>
            <a:r>
              <a:rPr lang="ja-JP" altLang="en-US" dirty="0">
                <a:latin typeface="ＭＳ Ｐ明朝" charset="-128"/>
                <a:ea typeface="ＭＳ Ｐ明朝" charset="-128"/>
              </a:rPr>
              <a:t>という場合に、経済的虐待も一緒に起こっていることがよくあることを伝えるのがポイント。</a:t>
            </a:r>
            <a:endParaRPr lang="en-US" altLang="ja-JP" dirty="0">
              <a:latin typeface="ＭＳ Ｐ明朝" charset="-128"/>
              <a:ea typeface="ＭＳ Ｐ明朝" charset="-128"/>
            </a:endParaRPr>
          </a:p>
          <a:p>
            <a:pPr eaLnBrk="1"/>
            <a:r>
              <a:rPr lang="ja-JP" altLang="en-US" dirty="0">
                <a:latin typeface="ＭＳ Ｐ明朝" charset="-128"/>
                <a:ea typeface="ＭＳ Ｐ明朝" charset="-128"/>
              </a:rPr>
              <a:t>「医療が必要な状態であるにもかかわらず、強引に退院させる、連れ帰ること」は、緊急性の度合いが高い可能性が多いため、知らせてもらうことの大切さを伝えるとよい。</a:t>
            </a:r>
            <a:endParaRPr lang="en-US" altLang="ja-JP" dirty="0">
              <a:latin typeface="ＭＳ Ｐ明朝" charset="-128"/>
              <a:ea typeface="ＭＳ Ｐ明朝" charset="-128"/>
            </a:endParaRPr>
          </a:p>
          <a:p>
            <a:pPr eaLnBrk="1"/>
            <a:endParaRPr lang="en-US" altLang="ja-JP" b="1" u="sng" dirty="0">
              <a:latin typeface="ＭＳ Ｐ明朝" charset="-128"/>
              <a:ea typeface="ＭＳ Ｐ明朝" charset="-128"/>
            </a:endParaRPr>
          </a:p>
          <a:p>
            <a:pPr eaLnBrk="1"/>
            <a:r>
              <a:rPr lang="ja-JP" altLang="en-US" b="1" u="sng" dirty="0">
                <a:latin typeface="ＭＳ Ｐ明朝" charset="-128"/>
                <a:ea typeface="ＭＳ Ｐ明朝" charset="-128"/>
              </a:rPr>
              <a:t>「同居人による身体的虐待、心理的虐待等と同様の行為を放置すること」の説明例</a:t>
            </a:r>
            <a:endParaRPr lang="en-US" altLang="ja-JP" b="1" u="sng" dirty="0">
              <a:latin typeface="ＭＳ Ｐ明朝" charset="-128"/>
              <a:ea typeface="ＭＳ Ｐ明朝" charset="-128"/>
            </a:endParaRPr>
          </a:p>
          <a:p>
            <a:pPr eaLnBrk="1"/>
            <a:r>
              <a:rPr lang="ja-JP" altLang="en-US" dirty="0">
                <a:latin typeface="ＭＳ Ｐ明朝" charset="-128"/>
                <a:ea typeface="ＭＳ Ｐ明朝" charset="-128"/>
              </a:rPr>
              <a:t>例えば、「高齢者と同居している未成年の孫が高齢者を叩いたり殴ったりしている」というような場合は、この孫を監督する責任のある親、高齢者の子による放棄放任ということになる。</a:t>
            </a:r>
          </a:p>
        </p:txBody>
      </p:sp>
      <p:sp>
        <p:nvSpPr>
          <p:cNvPr id="2" name="スライド番号プレースホルダー 1"/>
          <p:cNvSpPr>
            <a:spLocks noGrp="1"/>
          </p:cNvSpPr>
          <p:nvPr>
            <p:ph type="sldNum" sz="quarter" idx="10"/>
          </p:nvPr>
        </p:nvSpPr>
        <p:spPr/>
        <p:txBody>
          <a:bodyPr/>
          <a:lstStyle/>
          <a:p>
            <a:fld id="{E233F600-4D47-47D7-AD80-3375E10310AF}" type="slidenum">
              <a:rPr kumimoji="1" lang="ja-JP" altLang="en-US" smtClean="0"/>
              <a:t>11</a:t>
            </a:fld>
            <a:endParaRPr kumimoji="1" lang="ja-JP" altLang="en-US"/>
          </a:p>
        </p:txBody>
      </p:sp>
    </p:spTree>
    <p:extLst>
      <p:ext uri="{BB962C8B-B14F-4D97-AF65-F5344CB8AC3E}">
        <p14:creationId xmlns:p14="http://schemas.microsoft.com/office/powerpoint/2010/main" val="324359988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スライド イメージ プレースホルダ 1"/>
          <p:cNvSpPr>
            <a:spLocks noGrp="1" noRot="1" noChangeAspect="1" noTextEdit="1"/>
          </p:cNvSpPr>
          <p:nvPr>
            <p:ph type="sldImg"/>
          </p:nvPr>
        </p:nvSpPr>
        <p:spPr>
          <a:xfrm>
            <a:off x="908050" y="739775"/>
            <a:ext cx="4919663" cy="3690938"/>
          </a:xfrm>
          <a:ln/>
        </p:spPr>
      </p:sp>
      <p:sp>
        <p:nvSpPr>
          <p:cNvPr id="106499" name="ノート プレースホルダ 2"/>
          <p:cNvSpPr>
            <a:spLocks noGrp="1"/>
          </p:cNvSpPr>
          <p:nvPr>
            <p:ph type="body" idx="1"/>
          </p:nvPr>
        </p:nvSpPr>
        <p:spPr>
          <a:xfrm>
            <a:off x="414415" y="4643369"/>
            <a:ext cx="5954873" cy="5020010"/>
          </a:xfrm>
          <a:noFill/>
          <a:ln/>
        </p:spPr>
        <p:txBody>
          <a:bodyPr/>
          <a:lstStyle/>
          <a:p>
            <a:r>
              <a:rPr lang="ja-JP" altLang="en-US" dirty="0">
                <a:latin typeface="ＭＳ Ｐ明朝" charset="-128"/>
                <a:ea typeface="ＭＳ Ｐ明朝" charset="-128"/>
              </a:rPr>
              <a:t>＜スライドのねらいや注意事項＞</a:t>
            </a:r>
            <a:endParaRPr lang="en-US" altLang="ja-JP" dirty="0">
              <a:latin typeface="ＭＳ Ｐ明朝" charset="-128"/>
              <a:ea typeface="ＭＳ Ｐ明朝" charset="-128"/>
            </a:endParaRPr>
          </a:p>
          <a:p>
            <a:r>
              <a:rPr lang="ja-JP" altLang="en-US" dirty="0">
                <a:latin typeface="ＭＳ Ｐ明朝" charset="-128"/>
                <a:ea typeface="ＭＳ Ｐ明朝" charset="-128"/>
              </a:rPr>
              <a:t>前スライドまでは「放ったらかしによる放棄放任という虐待があること」を具体例を挙げて説明してきたが、ここでは「放ったらかしという行為が、すべて放棄放任になるとは限らない」ということを踏まえ、「放棄放任（ネグレクト）」の判断ポイントを説明する。</a:t>
            </a:r>
            <a:endParaRPr lang="en-US" altLang="ja-JP" dirty="0">
              <a:latin typeface="ＭＳ Ｐ明朝" charset="-128"/>
              <a:ea typeface="ＭＳ Ｐ明朝" charset="-128"/>
            </a:endParaRPr>
          </a:p>
          <a:p>
            <a:endParaRPr lang="en-US" altLang="ja-JP" dirty="0">
              <a:latin typeface="ＭＳ Ｐ明朝" charset="-128"/>
              <a:ea typeface="ＭＳ Ｐ明朝" charset="-128"/>
            </a:endParaRPr>
          </a:p>
          <a:p>
            <a:r>
              <a:rPr lang="ja-JP" altLang="en-US" dirty="0">
                <a:latin typeface="ＭＳ Ｐ明朝" charset="-128"/>
                <a:ea typeface="ＭＳ Ｐ明朝" charset="-128"/>
              </a:rPr>
              <a:t>＜説明のポイントや説明例＞</a:t>
            </a:r>
            <a:endParaRPr lang="en-US" altLang="ja-JP" dirty="0">
              <a:latin typeface="ＭＳ Ｐ明朝" charset="-128"/>
              <a:ea typeface="ＭＳ Ｐ明朝" charset="-128"/>
            </a:endParaRPr>
          </a:p>
          <a:p>
            <a:r>
              <a:rPr lang="ja-JP" altLang="en-US" dirty="0">
                <a:solidFill>
                  <a:srgbClr val="FF3300"/>
                </a:solidFill>
                <a:latin typeface="ＭＳ Ｐ明朝" charset="-128"/>
                <a:ea typeface="ＭＳ Ｐ明朝" charset="-128"/>
              </a:rPr>
              <a:t>再度、</a:t>
            </a:r>
            <a:r>
              <a:rPr lang="ja-JP" altLang="en-US" b="1" dirty="0">
                <a:solidFill>
                  <a:srgbClr val="FF3300"/>
                </a:solidFill>
                <a:latin typeface="ＭＳ Ｐ明朝" charset="-128"/>
                <a:ea typeface="ＭＳ Ｐ明朝" charset="-128"/>
              </a:rPr>
              <a:t>「放棄放任によって、高齢者の生活環境や身体・精神状態が悪化し見過ごせない状態か？」</a:t>
            </a:r>
            <a:r>
              <a:rPr lang="ja-JP" altLang="en-US" dirty="0">
                <a:solidFill>
                  <a:srgbClr val="FF3300"/>
                </a:solidFill>
                <a:latin typeface="ＭＳ Ｐ明朝" charset="-128"/>
                <a:ea typeface="ＭＳ Ｐ明朝" charset="-128"/>
              </a:rPr>
              <a:t>について説明。</a:t>
            </a:r>
            <a:endParaRPr lang="en-US" altLang="ja-JP" dirty="0">
              <a:solidFill>
                <a:srgbClr val="FF3300"/>
              </a:solidFill>
              <a:latin typeface="ＭＳ Ｐ明朝" charset="-128"/>
              <a:ea typeface="ＭＳ Ｐ明朝" charset="-128"/>
            </a:endParaRPr>
          </a:p>
          <a:p>
            <a:r>
              <a:rPr lang="ja-JP" altLang="en-US" dirty="0">
                <a:solidFill>
                  <a:srgbClr val="FF3300"/>
                </a:solidFill>
                <a:latin typeface="ＭＳ Ｐ明朝" charset="-128"/>
                <a:ea typeface="ＭＳ Ｐ明朝" charset="-128"/>
              </a:rPr>
              <a:t>「放ったらかしの状態から</a:t>
            </a:r>
            <a:r>
              <a:rPr lang="ja-JP" altLang="en-US" b="1" u="sng" dirty="0">
                <a:solidFill>
                  <a:srgbClr val="FF3300"/>
                </a:solidFill>
                <a:latin typeface="ＭＳ Ｐ明朝" charset="-128"/>
                <a:ea typeface="ＭＳ Ｐ明朝" charset="-128"/>
              </a:rPr>
              <a:t>心身の悪化</a:t>
            </a:r>
            <a:r>
              <a:rPr lang="ja-JP" altLang="en-US" dirty="0">
                <a:solidFill>
                  <a:srgbClr val="FF3300"/>
                </a:solidFill>
                <a:latin typeface="ＭＳ Ｐ明朝" charset="-128"/>
                <a:ea typeface="ＭＳ Ｐ明朝" charset="-128"/>
              </a:rPr>
              <a:t>につながっていないか？」がポイントになることを、以下の３点を説明しながら伝える。</a:t>
            </a:r>
            <a:endParaRPr lang="en-US" altLang="ja-JP" b="1" dirty="0">
              <a:solidFill>
                <a:srgbClr val="FF3300"/>
              </a:solidFill>
              <a:latin typeface="ＭＳ Ｐ明朝" charset="-128"/>
              <a:ea typeface="ＭＳ Ｐ明朝" charset="-128"/>
            </a:endParaRPr>
          </a:p>
          <a:p>
            <a:pPr marL="0" lvl="1"/>
            <a:r>
              <a:rPr lang="ja-JP" altLang="en-US" b="1" dirty="0">
                <a:latin typeface="ＭＳ Ｐ明朝" charset="-128"/>
                <a:ea typeface="ＭＳ Ｐ明朝" charset="-128"/>
              </a:rPr>
              <a:t>「自覚なし」</a:t>
            </a:r>
            <a:r>
              <a:rPr lang="ja-JP" altLang="en-US" dirty="0">
                <a:latin typeface="ＭＳ Ｐ明朝" charset="-128"/>
                <a:ea typeface="ＭＳ Ｐ明朝" charset="-128"/>
              </a:rPr>
              <a:t>が７割もいることを説明。他の虐待類型よりも圧倒的に多い。詳しくは「東京都マニュアル </a:t>
            </a:r>
            <a:r>
              <a:rPr lang="en-US" altLang="ja-JP" dirty="0">
                <a:latin typeface="ＭＳ Ｐ明朝" charset="-128"/>
                <a:ea typeface="ＭＳ Ｐ明朝" charset="-128"/>
              </a:rPr>
              <a:t>p9</a:t>
            </a:r>
            <a:r>
              <a:rPr lang="ja-JP" altLang="en-US" dirty="0">
                <a:latin typeface="ＭＳ Ｐ明朝" charset="-128"/>
                <a:ea typeface="ＭＳ Ｐ明朝" charset="-128"/>
              </a:rPr>
              <a:t>」の</a:t>
            </a:r>
            <a:r>
              <a:rPr lang="en-US" altLang="ja-JP" dirty="0">
                <a:latin typeface="ＭＳ Ｐ明朝" charset="-128"/>
                <a:ea typeface="ＭＳ Ｐ明朝" charset="-128"/>
              </a:rPr>
              <a:t>[</a:t>
            </a:r>
            <a:r>
              <a:rPr lang="ja-JP" altLang="en-US" dirty="0">
                <a:latin typeface="ＭＳ Ｐ明朝" charset="-128"/>
                <a:ea typeface="ＭＳ Ｐ明朝" charset="-128"/>
              </a:rPr>
              <a:t>調査結果３</a:t>
            </a:r>
            <a:r>
              <a:rPr lang="en-US" altLang="ja-JP" dirty="0">
                <a:latin typeface="ＭＳ Ｐ明朝" charset="-128"/>
                <a:ea typeface="ＭＳ Ｐ明朝" charset="-128"/>
              </a:rPr>
              <a:t>]</a:t>
            </a:r>
            <a:r>
              <a:rPr lang="ja-JP" altLang="en-US" dirty="0">
                <a:latin typeface="ＭＳ Ｐ明朝" charset="-128"/>
                <a:ea typeface="ＭＳ Ｐ明朝" charset="-128"/>
              </a:rPr>
              <a:t>を参照されたい。</a:t>
            </a:r>
            <a:endParaRPr lang="en-US" altLang="ja-JP" dirty="0">
              <a:latin typeface="ＭＳ Ｐ明朝" charset="-128"/>
              <a:ea typeface="ＭＳ Ｐ明朝" charset="-128"/>
            </a:endParaRPr>
          </a:p>
          <a:p>
            <a:pPr marL="0" lvl="1"/>
            <a:r>
              <a:rPr lang="ja-JP" altLang="en-US" b="1" dirty="0">
                <a:latin typeface="ＭＳ Ｐ明朝" charset="-128"/>
                <a:ea typeface="ＭＳ Ｐ明朝" charset="-128"/>
              </a:rPr>
              <a:t>「介護・世話についての知識、技術等が不十分であるために不本意ながら」</a:t>
            </a:r>
            <a:r>
              <a:rPr lang="ja-JP" altLang="en-US" dirty="0">
                <a:latin typeface="ＭＳ Ｐ明朝" charset="-128"/>
                <a:ea typeface="ＭＳ Ｐ明朝" charset="-128"/>
              </a:rPr>
              <a:t>の部分は非常に重要。以下のような例を挙げて強調する。</a:t>
            </a:r>
            <a:endParaRPr lang="en-US" altLang="ja-JP" dirty="0">
              <a:latin typeface="ＭＳ Ｐ明朝" charset="-128"/>
              <a:ea typeface="ＭＳ Ｐ明朝" charset="-128"/>
            </a:endParaRPr>
          </a:p>
          <a:p>
            <a:pPr marL="0" lvl="1"/>
            <a:r>
              <a:rPr lang="ja-JP" altLang="en-US" dirty="0">
                <a:latin typeface="ＭＳ Ｐ明朝" charset="-128"/>
                <a:ea typeface="ＭＳ Ｐ明朝" charset="-128"/>
              </a:rPr>
              <a:t>（例）知的障害や精神障害があって、充分に愛情はあるのだけれどこだわりのある介護になってしまっていて、不適切な介護となり高齢者が弱ってきている等の例が考えられる。不適切な介護は、介護の知識不足だけでなく、介護のための時間や介護をする能力等が不足している為に起こることもある。</a:t>
            </a:r>
            <a:endParaRPr lang="en-US" altLang="ja-JP" dirty="0">
              <a:latin typeface="ＭＳ Ｐ明朝" charset="-128"/>
              <a:ea typeface="ＭＳ Ｐ明朝" charset="-128"/>
            </a:endParaRPr>
          </a:p>
          <a:p>
            <a:pPr marL="0" lvl="1"/>
            <a:r>
              <a:rPr lang="ja-JP" altLang="en-US" b="1" dirty="0">
                <a:latin typeface="ＭＳ Ｐ明朝" charset="-128"/>
                <a:ea typeface="ＭＳ Ｐ明朝" charset="-128"/>
              </a:rPr>
              <a:t>「一方で、意図的に必要な介護・世話を行わない深刻な事例」</a:t>
            </a:r>
            <a:r>
              <a:rPr lang="ja-JP" altLang="en-US" dirty="0">
                <a:latin typeface="ＭＳ Ｐ明朝" charset="-128"/>
                <a:ea typeface="ＭＳ Ｐ明朝" charset="-128"/>
              </a:rPr>
              <a:t>では、「お金だけが欲しい、年金が欲しいから生きていてさえくれればいい」のような最低限の介護しかしない、悪意があるような、悪質な例を挙げて説明する。</a:t>
            </a:r>
          </a:p>
        </p:txBody>
      </p:sp>
      <p:sp>
        <p:nvSpPr>
          <p:cNvPr id="2" name="スライド番号プレースホルダー 1"/>
          <p:cNvSpPr>
            <a:spLocks noGrp="1"/>
          </p:cNvSpPr>
          <p:nvPr>
            <p:ph type="sldNum" sz="quarter" idx="10"/>
          </p:nvPr>
        </p:nvSpPr>
        <p:spPr/>
        <p:txBody>
          <a:bodyPr/>
          <a:lstStyle/>
          <a:p>
            <a:fld id="{E233F600-4D47-47D7-AD80-3375E10310AF}" type="slidenum">
              <a:rPr kumimoji="1" lang="ja-JP" altLang="en-US" smtClean="0"/>
              <a:t>12</a:t>
            </a:fld>
            <a:endParaRPr kumimoji="1" lang="ja-JP" altLang="en-US"/>
          </a:p>
        </p:txBody>
      </p:sp>
    </p:spTree>
    <p:extLst>
      <p:ext uri="{BB962C8B-B14F-4D97-AF65-F5344CB8AC3E}">
        <p14:creationId xmlns:p14="http://schemas.microsoft.com/office/powerpoint/2010/main" val="242327879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スライド イメージ プレースホルダ 1"/>
          <p:cNvSpPr>
            <a:spLocks noGrp="1" noRot="1" noChangeAspect="1" noTextEdit="1"/>
          </p:cNvSpPr>
          <p:nvPr>
            <p:ph type="sldImg"/>
          </p:nvPr>
        </p:nvSpPr>
        <p:spPr>
          <a:xfrm>
            <a:off x="908050" y="739775"/>
            <a:ext cx="4919663" cy="3690938"/>
          </a:xfrm>
          <a:ln/>
        </p:spPr>
      </p:sp>
      <p:sp>
        <p:nvSpPr>
          <p:cNvPr id="107523" name="ノート プレースホルダ 2"/>
          <p:cNvSpPr>
            <a:spLocks noGrp="1"/>
          </p:cNvSpPr>
          <p:nvPr>
            <p:ph type="body" idx="1"/>
          </p:nvPr>
        </p:nvSpPr>
        <p:spPr>
          <a:xfrm>
            <a:off x="342671" y="4787017"/>
            <a:ext cx="6026616" cy="5020010"/>
          </a:xfrm>
          <a:noFill/>
          <a:ln/>
        </p:spPr>
        <p:txBody>
          <a:bodyPr/>
          <a:lstStyle/>
          <a:p>
            <a:r>
              <a:rPr lang="ja-JP" altLang="en-US" dirty="0">
                <a:latin typeface="ＭＳ Ｐ明朝" charset="-128"/>
                <a:ea typeface="ＭＳ Ｐ明朝" charset="-128"/>
              </a:rPr>
              <a:t>＜スライドのねらいや注意事項＞</a:t>
            </a:r>
            <a:endParaRPr lang="en-US" altLang="ja-JP" dirty="0">
              <a:latin typeface="ＭＳ Ｐ明朝" charset="-128"/>
              <a:ea typeface="ＭＳ Ｐ明朝" charset="-128"/>
            </a:endParaRPr>
          </a:p>
          <a:p>
            <a:r>
              <a:rPr lang="ja-JP" altLang="en-US" dirty="0">
                <a:latin typeface="ＭＳ Ｐ明朝" charset="-128"/>
                <a:ea typeface="ＭＳ Ｐ明朝" charset="-128"/>
              </a:rPr>
              <a:t>性的虐待のとらえ方のポイントや性的虐待の具体例を説明する。</a:t>
            </a:r>
            <a:endParaRPr lang="en-US" altLang="ja-JP" dirty="0">
              <a:latin typeface="ＭＳ Ｐ明朝" charset="-128"/>
              <a:ea typeface="ＭＳ Ｐ明朝" charset="-128"/>
            </a:endParaRPr>
          </a:p>
          <a:p>
            <a:r>
              <a:rPr lang="ja-JP" altLang="en-US" dirty="0">
                <a:latin typeface="ＭＳ Ｐ明朝" charset="-128"/>
                <a:ea typeface="ＭＳ Ｐ明朝" charset="-128"/>
              </a:rPr>
              <a:t>「高齢者であるから性的虐待は存在しない」「家族の間には性的虐待は存在しない」という思い込みは危険。</a:t>
            </a:r>
            <a:endParaRPr lang="en-US" altLang="ja-JP" dirty="0">
              <a:latin typeface="ＭＳ Ｐ明朝" charset="-128"/>
              <a:ea typeface="ＭＳ Ｐ明朝" charset="-128"/>
            </a:endParaRPr>
          </a:p>
          <a:p>
            <a:r>
              <a:rPr lang="ja-JP" altLang="en-US" dirty="0">
                <a:latin typeface="ＭＳ Ｐ明朝" charset="-128"/>
                <a:ea typeface="ＭＳ Ｐ明朝" charset="-128"/>
              </a:rPr>
              <a:t>そのように思い込むことで、支援者が虐待を見逃してしまうことがある。</a:t>
            </a:r>
            <a:endParaRPr lang="en-US" altLang="ja-JP" dirty="0">
              <a:latin typeface="ＭＳ Ｐ明朝" charset="-128"/>
              <a:ea typeface="ＭＳ Ｐ明朝" charset="-128"/>
            </a:endParaRPr>
          </a:p>
          <a:p>
            <a:r>
              <a:rPr lang="ja-JP" altLang="en-US" dirty="0">
                <a:latin typeface="ＭＳ Ｐ明朝" charset="-128"/>
                <a:ea typeface="ＭＳ Ｐ明朝" charset="-128"/>
              </a:rPr>
              <a:t>「あるかもしれない」という視点が支援者に必要であることを伝える。</a:t>
            </a:r>
            <a:endParaRPr lang="en-US" altLang="ja-JP" dirty="0">
              <a:latin typeface="ＭＳ Ｐ明朝" charset="-128"/>
              <a:ea typeface="ＭＳ Ｐ明朝" charset="-128"/>
            </a:endParaRPr>
          </a:p>
          <a:p>
            <a:endParaRPr lang="en-US" altLang="ja-JP" dirty="0">
              <a:latin typeface="ＭＳ Ｐ明朝" charset="-128"/>
              <a:ea typeface="ＭＳ Ｐ明朝" charset="-128"/>
            </a:endParaRPr>
          </a:p>
          <a:p>
            <a:r>
              <a:rPr lang="ja-JP" altLang="en-US" dirty="0">
                <a:latin typeface="ＭＳ Ｐ明朝" charset="-128"/>
                <a:ea typeface="ＭＳ Ｐ明朝" charset="-128"/>
              </a:rPr>
              <a:t>＜説明のポイントや説明例＞</a:t>
            </a:r>
            <a:endParaRPr lang="en-US" altLang="ja-JP" dirty="0">
              <a:latin typeface="ＭＳ Ｐ明朝" charset="-128"/>
              <a:ea typeface="ＭＳ Ｐ明朝" charset="-128"/>
            </a:endParaRPr>
          </a:p>
          <a:p>
            <a:r>
              <a:rPr lang="ja-JP" altLang="en-US" b="1" dirty="0">
                <a:latin typeface="ＭＳ Ｐ明朝" charset="-128"/>
                <a:ea typeface="ＭＳ Ｐ明朝" charset="-128"/>
              </a:rPr>
              <a:t>「キス、性器への接触、セックスを強要する」</a:t>
            </a:r>
            <a:r>
              <a:rPr lang="ja-JP" altLang="en-US" dirty="0">
                <a:latin typeface="ＭＳ Ｐ明朝" charset="-128"/>
                <a:ea typeface="ＭＳ Ｐ明朝" charset="-128"/>
              </a:rPr>
              <a:t>という以外にも、</a:t>
            </a:r>
            <a:endParaRPr lang="en-US" altLang="ja-JP" dirty="0">
              <a:latin typeface="ＭＳ Ｐ明朝" charset="-128"/>
              <a:ea typeface="ＭＳ Ｐ明朝" charset="-128"/>
            </a:endParaRPr>
          </a:p>
          <a:p>
            <a:r>
              <a:rPr lang="ja-JP" altLang="en-US" dirty="0">
                <a:latin typeface="ＭＳ Ｐ明朝" charset="-128"/>
                <a:ea typeface="ＭＳ Ｐ明朝" charset="-128"/>
              </a:rPr>
              <a:t>「性的辱め」を与えることも性的虐待にあたることを伝えることがポイント。</a:t>
            </a:r>
            <a:endParaRPr lang="en-US" altLang="ja-JP" dirty="0">
              <a:latin typeface="ＭＳ Ｐ明朝" charset="-128"/>
              <a:ea typeface="ＭＳ Ｐ明朝" charset="-128"/>
            </a:endParaRPr>
          </a:p>
          <a:p>
            <a:endParaRPr lang="en-US" altLang="ja-JP" dirty="0">
              <a:latin typeface="ＭＳ Ｐ明朝" charset="-128"/>
              <a:ea typeface="ＭＳ Ｐ明朝" charset="-128"/>
            </a:endParaRPr>
          </a:p>
          <a:p>
            <a:r>
              <a:rPr lang="ja-JP" altLang="en-US" dirty="0">
                <a:latin typeface="ＭＳ Ｐ明朝" charset="-128"/>
                <a:ea typeface="ＭＳ Ｐ明朝" charset="-128"/>
              </a:rPr>
              <a:t>性的虐待は、「密室である」ということで発生要件が高まり、</a:t>
            </a:r>
            <a:endParaRPr lang="en-US" altLang="ja-JP" dirty="0">
              <a:latin typeface="ＭＳ Ｐ明朝" charset="-128"/>
              <a:ea typeface="ＭＳ Ｐ明朝" charset="-128"/>
            </a:endParaRPr>
          </a:p>
          <a:p>
            <a:r>
              <a:rPr lang="ja-JP" altLang="en-US" dirty="0">
                <a:latin typeface="ＭＳ Ｐ明朝" charset="-128"/>
                <a:ea typeface="ＭＳ Ｐ明朝" charset="-128"/>
              </a:rPr>
              <a:t>また、被虐待高齢者の多くは認知症であり、実際の証拠がわからないことが多いのが事実。</a:t>
            </a:r>
            <a:endParaRPr lang="en-US" altLang="ja-JP" dirty="0">
              <a:latin typeface="ＭＳ Ｐ明朝" charset="-128"/>
              <a:ea typeface="ＭＳ Ｐ明朝" charset="-128"/>
            </a:endParaRPr>
          </a:p>
          <a:p>
            <a:r>
              <a:rPr lang="ja-JP" altLang="en-US" dirty="0">
                <a:latin typeface="ＭＳ Ｐ明朝" charset="-128"/>
                <a:ea typeface="ＭＳ Ｐ明朝" charset="-128"/>
              </a:rPr>
              <a:t>しかし、「ないことにしよう」と避けてしまうのも適切な対応ではない。</a:t>
            </a:r>
            <a:endParaRPr lang="en-US" altLang="ja-JP" dirty="0">
              <a:latin typeface="ＭＳ Ｐ明朝" charset="-128"/>
              <a:ea typeface="ＭＳ Ｐ明朝" charset="-128"/>
            </a:endParaRPr>
          </a:p>
          <a:p>
            <a:r>
              <a:rPr lang="ja-JP" altLang="en-US" dirty="0">
                <a:latin typeface="ＭＳ Ｐ明朝" charset="-128"/>
                <a:ea typeface="ＭＳ Ｐ明朝" charset="-128"/>
              </a:rPr>
              <a:t>また、ここで証拠探しに一生懸命になって「したかどうかをはっきりさせること」が適切な対応ではない。</a:t>
            </a:r>
            <a:endParaRPr lang="en-US" altLang="ja-JP" dirty="0">
              <a:latin typeface="ＭＳ Ｐ明朝" charset="-128"/>
              <a:ea typeface="ＭＳ Ｐ明朝" charset="-128"/>
            </a:endParaRPr>
          </a:p>
          <a:p>
            <a:r>
              <a:rPr lang="ja-JP" altLang="en-US" dirty="0">
                <a:latin typeface="ＭＳ Ｐ明朝" charset="-128"/>
                <a:ea typeface="ＭＳ Ｐ明朝" charset="-128"/>
              </a:rPr>
              <a:t>二度と繰り返さないための対応が大切であることを伝える。</a:t>
            </a:r>
            <a:endParaRPr lang="en-US" altLang="ja-JP" dirty="0">
              <a:latin typeface="ＭＳ Ｐ明朝" charset="-128"/>
              <a:ea typeface="ＭＳ Ｐ明朝" charset="-128"/>
            </a:endParaRPr>
          </a:p>
        </p:txBody>
      </p:sp>
      <p:sp>
        <p:nvSpPr>
          <p:cNvPr id="2" name="スライド番号プレースホルダー 1"/>
          <p:cNvSpPr>
            <a:spLocks noGrp="1"/>
          </p:cNvSpPr>
          <p:nvPr>
            <p:ph type="sldNum" sz="quarter" idx="10"/>
          </p:nvPr>
        </p:nvSpPr>
        <p:spPr/>
        <p:txBody>
          <a:bodyPr/>
          <a:lstStyle/>
          <a:p>
            <a:fld id="{E233F600-4D47-47D7-AD80-3375E10310AF}" type="slidenum">
              <a:rPr kumimoji="1" lang="ja-JP" altLang="en-US" smtClean="0"/>
              <a:t>13</a:t>
            </a:fld>
            <a:endParaRPr kumimoji="1" lang="ja-JP" altLang="en-US"/>
          </a:p>
        </p:txBody>
      </p:sp>
    </p:spTree>
    <p:extLst>
      <p:ext uri="{BB962C8B-B14F-4D97-AF65-F5344CB8AC3E}">
        <p14:creationId xmlns:p14="http://schemas.microsoft.com/office/powerpoint/2010/main" val="73803245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スライド イメージ プレースホルダ 1"/>
          <p:cNvSpPr>
            <a:spLocks noGrp="1" noRot="1" noChangeAspect="1" noTextEdit="1"/>
          </p:cNvSpPr>
          <p:nvPr>
            <p:ph type="sldImg"/>
          </p:nvPr>
        </p:nvSpPr>
        <p:spPr>
          <a:xfrm>
            <a:off x="908050" y="739775"/>
            <a:ext cx="4919663" cy="3690938"/>
          </a:xfrm>
          <a:ln/>
        </p:spPr>
      </p:sp>
      <p:sp>
        <p:nvSpPr>
          <p:cNvPr id="108547" name="ノート プレースホルダ 2"/>
          <p:cNvSpPr>
            <a:spLocks noGrp="1"/>
          </p:cNvSpPr>
          <p:nvPr>
            <p:ph type="body" idx="1"/>
          </p:nvPr>
        </p:nvSpPr>
        <p:spPr>
          <a:xfrm>
            <a:off x="414411" y="4643369"/>
            <a:ext cx="5811382" cy="5020010"/>
          </a:xfrm>
          <a:noFill/>
          <a:ln/>
        </p:spPr>
        <p:txBody>
          <a:bodyPr/>
          <a:lstStyle/>
          <a:p>
            <a:r>
              <a:rPr lang="ja-JP" altLang="en-US" dirty="0">
                <a:latin typeface="ＭＳ Ｐ明朝" charset="-128"/>
                <a:ea typeface="ＭＳ Ｐ明朝" charset="-128"/>
              </a:rPr>
              <a:t>＜スライドのねらいや注意事項＞</a:t>
            </a:r>
            <a:endParaRPr lang="en-US" altLang="ja-JP" dirty="0">
              <a:latin typeface="ＭＳ Ｐ明朝" charset="-128"/>
              <a:ea typeface="ＭＳ Ｐ明朝" charset="-128"/>
            </a:endParaRPr>
          </a:p>
          <a:p>
            <a:r>
              <a:rPr lang="ja-JP" altLang="en-US" dirty="0">
                <a:latin typeface="ＭＳ Ｐ明朝" charset="-128"/>
                <a:ea typeface="ＭＳ Ｐ明朝" charset="-128"/>
              </a:rPr>
              <a:t>経済的虐待の判断ポイントは、次のスライドに詳しく書いてある。</a:t>
            </a:r>
            <a:endParaRPr lang="en-US" altLang="ja-JP" dirty="0">
              <a:latin typeface="ＭＳ Ｐ明朝" charset="-128"/>
              <a:ea typeface="ＭＳ Ｐ明朝" charset="-128"/>
            </a:endParaRPr>
          </a:p>
          <a:p>
            <a:r>
              <a:rPr lang="ja-JP" altLang="en-US" dirty="0">
                <a:latin typeface="ＭＳ Ｐ明朝" charset="-128"/>
                <a:ea typeface="ＭＳ Ｐ明朝" charset="-128"/>
              </a:rPr>
              <a:t>本スライドでは、経済的虐待の具体例を説明する。</a:t>
            </a:r>
            <a:endParaRPr lang="en-US" altLang="ja-JP" dirty="0">
              <a:latin typeface="ＭＳ Ｐ明朝" charset="-128"/>
              <a:ea typeface="ＭＳ Ｐ明朝" charset="-128"/>
            </a:endParaRPr>
          </a:p>
          <a:p>
            <a:r>
              <a:rPr lang="ja-JP" altLang="en-US" dirty="0">
                <a:latin typeface="ＭＳ Ｐ明朝" charset="-128"/>
                <a:ea typeface="ＭＳ Ｐ明朝" charset="-128"/>
              </a:rPr>
              <a:t>経済的虐待だけは、「別居の親族」が主体に含まれるため、</a:t>
            </a:r>
            <a:endParaRPr lang="en-US" altLang="ja-JP" dirty="0">
              <a:latin typeface="ＭＳ Ｐ明朝" charset="-128"/>
              <a:ea typeface="ＭＳ Ｐ明朝" charset="-128"/>
            </a:endParaRPr>
          </a:p>
          <a:p>
            <a:r>
              <a:rPr lang="ja-JP" altLang="en-US" dirty="0">
                <a:latin typeface="ＭＳ Ｐ明朝" charset="-128"/>
                <a:ea typeface="ＭＳ Ｐ明朝" charset="-128"/>
              </a:rPr>
              <a:t>施設入所の高齢者でも養護者による虐待が生じることがあることに注意。</a:t>
            </a:r>
            <a:endParaRPr lang="en-US" altLang="ja-JP" dirty="0">
              <a:latin typeface="ＭＳ Ｐ明朝" charset="-128"/>
              <a:ea typeface="ＭＳ Ｐ明朝" charset="-128"/>
            </a:endParaRPr>
          </a:p>
          <a:p>
            <a:endParaRPr lang="en-US" altLang="ja-JP" dirty="0">
              <a:latin typeface="ＭＳ Ｐ明朝" charset="-128"/>
              <a:ea typeface="ＭＳ Ｐ明朝" charset="-128"/>
            </a:endParaRPr>
          </a:p>
          <a:p>
            <a:r>
              <a:rPr lang="ja-JP" altLang="en-US" dirty="0">
                <a:latin typeface="ＭＳ Ｐ明朝" charset="-128"/>
                <a:ea typeface="ＭＳ Ｐ明朝" charset="-128"/>
              </a:rPr>
              <a:t>＜説明のポイントや説明例＞</a:t>
            </a:r>
            <a:endParaRPr lang="en-US" altLang="ja-JP" dirty="0">
              <a:latin typeface="ＭＳ Ｐ明朝" charset="-128"/>
              <a:ea typeface="ＭＳ Ｐ明朝" charset="-128"/>
            </a:endParaRPr>
          </a:p>
          <a:p>
            <a:r>
              <a:rPr lang="ja-JP" altLang="en-US" dirty="0">
                <a:latin typeface="ＭＳ Ｐ明朝" charset="-128"/>
                <a:ea typeface="ＭＳ Ｐ明朝" charset="-128"/>
              </a:rPr>
              <a:t>この虐待種別だけ</a:t>
            </a:r>
            <a:r>
              <a:rPr lang="ja-JP" altLang="en-US" b="1" dirty="0">
                <a:latin typeface="ＭＳ Ｐ明朝" charset="-128"/>
                <a:ea typeface="ＭＳ Ｐ明朝" charset="-128"/>
              </a:rPr>
              <a:t>「養護者および別居の親族が」</a:t>
            </a:r>
            <a:r>
              <a:rPr lang="ja-JP" altLang="en-US" dirty="0">
                <a:latin typeface="ＭＳ Ｐ明朝" charset="-128"/>
                <a:ea typeface="ＭＳ Ｐ明朝" charset="-128"/>
              </a:rPr>
              <a:t>というように、別居の親族も虐待の主体になる点をしっかりと解説する。</a:t>
            </a:r>
            <a:endParaRPr lang="en-US" altLang="ja-JP" dirty="0">
              <a:latin typeface="ＭＳ Ｐ明朝" charset="-128"/>
              <a:ea typeface="ＭＳ Ｐ明朝" charset="-128"/>
            </a:endParaRPr>
          </a:p>
          <a:p>
            <a:r>
              <a:rPr lang="ja-JP" altLang="en-US" dirty="0">
                <a:latin typeface="ＭＳ Ｐ明朝" charset="-128"/>
                <a:ea typeface="ＭＳ Ｐ明朝" charset="-128"/>
              </a:rPr>
              <a:t>例：本人が東京都内に住んでいて、北海道の親族が本人の同意なく、勝手に本人の財産の名義を変えたり、売る等により、本人の生活が逼迫しているような状態に陥る</a:t>
            </a:r>
            <a:r>
              <a:rPr lang="en-US" altLang="ja-JP" dirty="0">
                <a:latin typeface="ＭＳ Ｐ明朝" charset="-128"/>
                <a:ea typeface="ＭＳ Ｐ明朝" charset="-128"/>
              </a:rPr>
              <a:t>…</a:t>
            </a:r>
            <a:r>
              <a:rPr lang="ja-JP" altLang="en-US" dirty="0">
                <a:latin typeface="ＭＳ Ｐ明朝" charset="-128"/>
                <a:ea typeface="ＭＳ Ｐ明朝" charset="-128"/>
              </a:rPr>
              <a:t>など、別居の親族が経済的虐待を行っている。</a:t>
            </a:r>
            <a:endParaRPr lang="en-US" altLang="ja-JP" dirty="0">
              <a:latin typeface="ＭＳ Ｐ明朝" charset="-128"/>
              <a:ea typeface="ＭＳ Ｐ明朝" charset="-128"/>
            </a:endParaRPr>
          </a:p>
          <a:p>
            <a:endParaRPr lang="en-US" altLang="ja-JP" dirty="0">
              <a:latin typeface="ＭＳ Ｐ明朝" charset="-128"/>
              <a:ea typeface="ＭＳ Ｐ明朝" charset="-128"/>
            </a:endParaRPr>
          </a:p>
          <a:p>
            <a:r>
              <a:rPr lang="ja-JP" altLang="en-US" dirty="0">
                <a:latin typeface="ＭＳ Ｐ明朝" charset="-128"/>
                <a:ea typeface="ＭＳ Ｐ明朝" charset="-128"/>
              </a:rPr>
              <a:t>「使用するだけでなく、相応の理由なく使わせない」ということも経済的虐待に該当することがあるのがポイント。</a:t>
            </a:r>
            <a:endParaRPr lang="en-US" altLang="ja-JP" dirty="0">
              <a:latin typeface="ＭＳ Ｐ明朝" charset="-128"/>
              <a:ea typeface="ＭＳ Ｐ明朝" charset="-128"/>
            </a:endParaRPr>
          </a:p>
          <a:p>
            <a:r>
              <a:rPr lang="ja-JP" altLang="en-US" dirty="0">
                <a:latin typeface="ＭＳ Ｐ明朝" charset="-128"/>
                <a:ea typeface="ＭＳ Ｐ明朝" charset="-128"/>
              </a:rPr>
              <a:t>施設入居者の費用滞納ケースは、養護者による経済的虐待に該当する場合もあるので要注意（</a:t>
            </a:r>
            <a:r>
              <a:rPr lang="en-US" altLang="ja-JP" dirty="0">
                <a:latin typeface="ＭＳ Ｐ明朝" charset="-128"/>
                <a:ea typeface="ＭＳ Ｐ明朝" charset="-128"/>
              </a:rPr>
              <a:t>※</a:t>
            </a:r>
            <a:r>
              <a:rPr lang="ja-JP" altLang="en-US" dirty="0">
                <a:latin typeface="ＭＳ Ｐ明朝" charset="-128"/>
                <a:ea typeface="ＭＳ Ｐ明朝" charset="-128"/>
              </a:rPr>
              <a:t>部分）。</a:t>
            </a:r>
            <a:endParaRPr lang="en-US" altLang="ja-JP" dirty="0">
              <a:latin typeface="ＭＳ Ｐ明朝" charset="-128"/>
              <a:ea typeface="ＭＳ Ｐ明朝" charset="-128"/>
            </a:endParaRPr>
          </a:p>
          <a:p>
            <a:endParaRPr lang="en-US" altLang="ja-JP" dirty="0">
              <a:latin typeface="ＭＳ Ｐ明朝" charset="-128"/>
              <a:ea typeface="ＭＳ Ｐ明朝" charset="-128"/>
            </a:endParaRPr>
          </a:p>
        </p:txBody>
      </p:sp>
      <p:sp>
        <p:nvSpPr>
          <p:cNvPr id="2" name="スライド番号プレースホルダー 1"/>
          <p:cNvSpPr>
            <a:spLocks noGrp="1"/>
          </p:cNvSpPr>
          <p:nvPr>
            <p:ph type="sldNum" sz="quarter" idx="10"/>
          </p:nvPr>
        </p:nvSpPr>
        <p:spPr/>
        <p:txBody>
          <a:bodyPr/>
          <a:lstStyle/>
          <a:p>
            <a:fld id="{E233F600-4D47-47D7-AD80-3375E10310AF}" type="slidenum">
              <a:rPr kumimoji="1" lang="ja-JP" altLang="en-US" smtClean="0"/>
              <a:t>14</a:t>
            </a:fld>
            <a:endParaRPr kumimoji="1" lang="ja-JP" altLang="en-US"/>
          </a:p>
        </p:txBody>
      </p:sp>
    </p:spTree>
    <p:extLst>
      <p:ext uri="{BB962C8B-B14F-4D97-AF65-F5344CB8AC3E}">
        <p14:creationId xmlns:p14="http://schemas.microsoft.com/office/powerpoint/2010/main" val="212841648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スライド イメージ プレースホルダ 1"/>
          <p:cNvSpPr>
            <a:spLocks noGrp="1" noRot="1" noChangeAspect="1" noTextEdit="1"/>
          </p:cNvSpPr>
          <p:nvPr>
            <p:ph type="sldImg"/>
          </p:nvPr>
        </p:nvSpPr>
        <p:spPr>
          <a:xfrm>
            <a:off x="908050" y="739775"/>
            <a:ext cx="4919663" cy="3690938"/>
          </a:xfrm>
          <a:ln/>
        </p:spPr>
      </p:sp>
      <p:sp>
        <p:nvSpPr>
          <p:cNvPr id="109571" name="ノート プレースホルダ 2"/>
          <p:cNvSpPr>
            <a:spLocks noGrp="1"/>
          </p:cNvSpPr>
          <p:nvPr>
            <p:ph type="body" idx="1"/>
          </p:nvPr>
        </p:nvSpPr>
        <p:spPr>
          <a:xfrm>
            <a:off x="414411" y="4643369"/>
            <a:ext cx="5883128" cy="5020010"/>
          </a:xfrm>
          <a:noFill/>
          <a:ln/>
        </p:spPr>
        <p:txBody>
          <a:bodyPr/>
          <a:lstStyle/>
          <a:p>
            <a:r>
              <a:rPr lang="ja-JP" altLang="en-US" dirty="0">
                <a:latin typeface="ＭＳ Ｐ明朝" charset="-128"/>
                <a:ea typeface="ＭＳ Ｐ明朝" charset="-128"/>
              </a:rPr>
              <a:t>＜スライドのねらいや注意事項＞</a:t>
            </a:r>
            <a:endParaRPr lang="en-US" altLang="ja-JP" dirty="0">
              <a:latin typeface="ＭＳ Ｐ明朝" charset="-128"/>
              <a:ea typeface="ＭＳ Ｐ明朝" charset="-128"/>
            </a:endParaRPr>
          </a:p>
          <a:p>
            <a:r>
              <a:rPr lang="ja-JP" altLang="en-US" dirty="0">
                <a:latin typeface="ＭＳ Ｐ明朝" charset="-128"/>
                <a:ea typeface="ＭＳ Ｐ明朝" charset="-128"/>
              </a:rPr>
              <a:t>詳しい説明は、東京都高齢者虐待対応マニュアル</a:t>
            </a:r>
            <a:r>
              <a:rPr lang="ja-JP" altLang="en-US" dirty="0" err="1">
                <a:latin typeface="ＭＳ Ｐ明朝" charset="-128"/>
                <a:ea typeface="ＭＳ Ｐ明朝" charset="-128"/>
                <a:cs typeface="Arial" charset="0"/>
              </a:rPr>
              <a:t>ｐ</a:t>
            </a:r>
            <a:r>
              <a:rPr lang="en-US" altLang="ja-JP" dirty="0">
                <a:latin typeface="ＭＳ Ｐ明朝" charset="-128"/>
                <a:ea typeface="ＭＳ Ｐ明朝" charset="-128"/>
                <a:cs typeface="Arial" charset="0"/>
              </a:rPr>
              <a:t>.8</a:t>
            </a:r>
            <a:r>
              <a:rPr lang="ja-JP" altLang="en-US" dirty="0">
                <a:latin typeface="ＭＳ Ｐ明朝" charset="-128"/>
                <a:ea typeface="ＭＳ Ｐ明朝" charset="-128"/>
              </a:rPr>
              <a:t>を参照</a:t>
            </a:r>
            <a:endParaRPr lang="en-US" altLang="ja-JP" dirty="0">
              <a:latin typeface="ＭＳ Ｐ明朝" charset="-128"/>
              <a:ea typeface="ＭＳ Ｐ明朝" charset="-128"/>
            </a:endParaRPr>
          </a:p>
          <a:p>
            <a:endParaRPr lang="en-US" altLang="ja-JP" dirty="0">
              <a:latin typeface="ＭＳ Ｐ明朝" charset="-128"/>
              <a:ea typeface="ＭＳ Ｐ明朝" charset="-128"/>
            </a:endParaRPr>
          </a:p>
          <a:p>
            <a:r>
              <a:rPr lang="ja-JP" altLang="en-US" dirty="0">
                <a:latin typeface="ＭＳ Ｐ明朝" charset="-128"/>
                <a:ea typeface="ＭＳ Ｐ明朝" charset="-128"/>
              </a:rPr>
              <a:t>＜説明のポイントや説明例＞</a:t>
            </a:r>
            <a:endParaRPr lang="en-US" altLang="ja-JP" dirty="0">
              <a:latin typeface="ＭＳ Ｐ明朝" charset="-128"/>
              <a:ea typeface="ＭＳ Ｐ明朝" charset="-128"/>
            </a:endParaRPr>
          </a:p>
          <a:p>
            <a:r>
              <a:rPr lang="ja-JP" altLang="en-US" dirty="0">
                <a:latin typeface="ＭＳ Ｐ明朝" charset="-128"/>
                <a:ea typeface="ＭＳ Ｐ明朝" charset="-128"/>
              </a:rPr>
              <a:t>家族が高齢者のお金を管理することで、</a:t>
            </a:r>
            <a:r>
              <a:rPr lang="ja-JP" altLang="en-US" b="1" dirty="0">
                <a:latin typeface="ＭＳ Ｐ明朝" charset="-128"/>
                <a:ea typeface="ＭＳ Ｐ明朝" charset="-128"/>
              </a:rPr>
              <a:t>「</a:t>
            </a:r>
            <a:r>
              <a:rPr lang="ja-JP" altLang="en-US" b="1" dirty="0">
                <a:solidFill>
                  <a:srgbClr val="FF3300"/>
                </a:solidFill>
                <a:latin typeface="ＭＳ Ｐ明朝" charset="-128"/>
                <a:ea typeface="ＭＳ Ｐ明朝" charset="-128"/>
              </a:rPr>
              <a:t>高齢者本人の生活や医療・介護に支障が出ていないか？」</a:t>
            </a:r>
            <a:r>
              <a:rPr lang="ja-JP" altLang="en-US" dirty="0">
                <a:solidFill>
                  <a:srgbClr val="FF3300"/>
                </a:solidFill>
                <a:latin typeface="ＭＳ Ｐ明朝" charset="-128"/>
                <a:ea typeface="ＭＳ Ｐ明朝" charset="-128"/>
              </a:rPr>
              <a:t>という部分が最も重要。</a:t>
            </a:r>
            <a:endParaRPr lang="en-US" altLang="ja-JP" dirty="0">
              <a:solidFill>
                <a:srgbClr val="FF3300"/>
              </a:solidFill>
              <a:latin typeface="ＭＳ Ｐ明朝" charset="-128"/>
              <a:ea typeface="ＭＳ Ｐ明朝" charset="-128"/>
            </a:endParaRPr>
          </a:p>
          <a:p>
            <a:r>
              <a:rPr lang="ja-JP" altLang="en-US" dirty="0">
                <a:solidFill>
                  <a:srgbClr val="FF3300"/>
                </a:solidFill>
                <a:latin typeface="ＭＳ Ｐ明朝" charset="-128"/>
                <a:ea typeface="ＭＳ Ｐ明朝" charset="-128"/>
              </a:rPr>
              <a:t>また、高齢者の意思で介護サービスを「使わない」という選択をしていて、生活に支障が出ていてもネグレクトにはならないが、</a:t>
            </a:r>
            <a:endParaRPr lang="en-US" altLang="ja-JP" dirty="0">
              <a:solidFill>
                <a:srgbClr val="FF3300"/>
              </a:solidFill>
              <a:latin typeface="ＭＳ Ｐ明朝" charset="-128"/>
              <a:ea typeface="ＭＳ Ｐ明朝" charset="-128"/>
            </a:endParaRPr>
          </a:p>
          <a:p>
            <a:r>
              <a:rPr lang="ja-JP" altLang="en-US" dirty="0">
                <a:solidFill>
                  <a:srgbClr val="FF3300"/>
                </a:solidFill>
                <a:latin typeface="ＭＳ Ｐ明朝" charset="-128"/>
                <a:ea typeface="ＭＳ Ｐ明朝" charset="-128"/>
              </a:rPr>
              <a:t>その場合でも「お金を渡さなければ何をされるかわからない」、また「殴られるかもしれない」という</a:t>
            </a:r>
            <a:endParaRPr lang="en-US" altLang="ja-JP" dirty="0">
              <a:solidFill>
                <a:srgbClr val="FF3300"/>
              </a:solidFill>
              <a:latin typeface="ＭＳ Ｐ明朝" charset="-128"/>
              <a:ea typeface="ＭＳ Ｐ明朝" charset="-128"/>
            </a:endParaRPr>
          </a:p>
          <a:p>
            <a:r>
              <a:rPr lang="ja-JP" altLang="en-US" b="1" dirty="0">
                <a:solidFill>
                  <a:srgbClr val="FF3300"/>
                </a:solidFill>
                <a:latin typeface="ＭＳ Ｐ明朝" charset="-128"/>
                <a:ea typeface="ＭＳ Ｐ明朝" charset="-128"/>
              </a:rPr>
              <a:t>「怯え」や「諦め」による同意になっていないかが重要な判断ポイント</a:t>
            </a:r>
            <a:r>
              <a:rPr lang="ja-JP" altLang="en-US" dirty="0">
                <a:solidFill>
                  <a:srgbClr val="FF3300"/>
                </a:solidFill>
                <a:latin typeface="ＭＳ Ｐ明朝" charset="-128"/>
                <a:ea typeface="ＭＳ Ｐ明朝" charset="-128"/>
              </a:rPr>
              <a:t>であることを説明。</a:t>
            </a:r>
            <a:endParaRPr lang="en-US" altLang="ja-JP" dirty="0">
              <a:solidFill>
                <a:srgbClr val="FF3300"/>
              </a:solidFill>
              <a:latin typeface="ＭＳ Ｐ明朝" charset="-128"/>
              <a:ea typeface="ＭＳ Ｐ明朝" charset="-128"/>
            </a:endParaRPr>
          </a:p>
          <a:p>
            <a:endParaRPr lang="en-US" altLang="ja-JP" dirty="0">
              <a:solidFill>
                <a:srgbClr val="FF3300"/>
              </a:solidFill>
              <a:latin typeface="ＭＳ Ｐ明朝" charset="-128"/>
              <a:ea typeface="ＭＳ Ｐ明朝" charset="-128"/>
            </a:endParaRPr>
          </a:p>
          <a:p>
            <a:r>
              <a:rPr lang="en-US" altLang="ja-JP" dirty="0">
                <a:solidFill>
                  <a:srgbClr val="FF3300"/>
                </a:solidFill>
                <a:latin typeface="ＭＳ Ｐ明朝" charset="-128"/>
                <a:ea typeface="ＭＳ Ｐ明朝" charset="-128"/>
              </a:rPr>
              <a:t>※</a:t>
            </a:r>
            <a:r>
              <a:rPr lang="ja-JP" altLang="en-US" dirty="0">
                <a:solidFill>
                  <a:srgbClr val="FF3300"/>
                </a:solidFill>
                <a:latin typeface="ＭＳ Ｐ明朝" charset="-128"/>
                <a:ea typeface="ＭＳ Ｐ明朝" charset="-128"/>
              </a:rPr>
              <a:t>一方で、実は本人がつくった（つくってきた）借金を家族が返済している、本人の金銭を管理して返済していることもあるので、情報や実態を確認することが大切。</a:t>
            </a:r>
            <a:endParaRPr lang="en-US" altLang="ja-JP" dirty="0">
              <a:solidFill>
                <a:srgbClr val="FF3300"/>
              </a:solidFill>
              <a:latin typeface="ＭＳ Ｐ明朝" charset="-128"/>
              <a:ea typeface="ＭＳ Ｐ明朝" charset="-128"/>
            </a:endParaRPr>
          </a:p>
          <a:p>
            <a:endParaRPr lang="en-US" altLang="ja-JP" dirty="0">
              <a:solidFill>
                <a:srgbClr val="FF3300"/>
              </a:solidFill>
              <a:latin typeface="ＭＳ Ｐ明朝" charset="-128"/>
              <a:ea typeface="ＭＳ Ｐ明朝" charset="-128"/>
            </a:endParaRPr>
          </a:p>
          <a:p>
            <a:endParaRPr lang="ja-JP" altLang="en-US" dirty="0">
              <a:latin typeface="ＭＳ Ｐ明朝" charset="-128"/>
              <a:ea typeface="ＭＳ Ｐ明朝" charset="-128"/>
            </a:endParaRPr>
          </a:p>
        </p:txBody>
      </p:sp>
      <p:sp>
        <p:nvSpPr>
          <p:cNvPr id="2" name="スライド番号プレースホルダー 1"/>
          <p:cNvSpPr>
            <a:spLocks noGrp="1"/>
          </p:cNvSpPr>
          <p:nvPr>
            <p:ph type="sldNum" sz="quarter" idx="10"/>
          </p:nvPr>
        </p:nvSpPr>
        <p:spPr/>
        <p:txBody>
          <a:bodyPr/>
          <a:lstStyle/>
          <a:p>
            <a:fld id="{E233F600-4D47-47D7-AD80-3375E10310AF}" type="slidenum">
              <a:rPr kumimoji="1" lang="ja-JP" altLang="en-US" smtClean="0"/>
              <a:t>15</a:t>
            </a:fld>
            <a:endParaRPr kumimoji="1" lang="ja-JP" altLang="en-US"/>
          </a:p>
        </p:txBody>
      </p:sp>
    </p:spTree>
    <p:extLst>
      <p:ext uri="{BB962C8B-B14F-4D97-AF65-F5344CB8AC3E}">
        <p14:creationId xmlns:p14="http://schemas.microsoft.com/office/powerpoint/2010/main" val="71267097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908050" y="739775"/>
            <a:ext cx="4919663" cy="3690938"/>
          </a:xfrm>
        </p:spPr>
      </p:sp>
      <p:sp>
        <p:nvSpPr>
          <p:cNvPr id="3" name="ノート プレースホルダ 2"/>
          <p:cNvSpPr>
            <a:spLocks noGrp="1"/>
          </p:cNvSpPr>
          <p:nvPr>
            <p:ph type="body" idx="1"/>
          </p:nvPr>
        </p:nvSpPr>
        <p:spPr>
          <a:xfrm>
            <a:off x="486157" y="4643369"/>
            <a:ext cx="5811382" cy="5020010"/>
          </a:xfrm>
        </p:spPr>
        <p:txBody>
          <a:bodyPr>
            <a:normAutofit/>
          </a:bodyPr>
          <a:lstStyle/>
          <a:p>
            <a:r>
              <a:rPr lang="ja-JP" altLang="en-US" dirty="0">
                <a:latin typeface="ＭＳ Ｐ明朝" charset="-128"/>
                <a:ea typeface="ＭＳ Ｐ明朝" charset="-128"/>
              </a:rPr>
              <a:t>＜スライドのねらいや注意事項＞</a:t>
            </a:r>
            <a:endParaRPr lang="en-US" altLang="ja-JP" dirty="0">
              <a:latin typeface="ＭＳ Ｐ明朝" charset="-128"/>
              <a:ea typeface="ＭＳ Ｐ明朝" charset="-128"/>
            </a:endParaRPr>
          </a:p>
          <a:p>
            <a:r>
              <a:rPr lang="ja-JP" altLang="en-US" dirty="0">
                <a:latin typeface="ＭＳ Ｐ明朝" charset="-128"/>
                <a:ea typeface="ＭＳ Ｐ明朝" charset="-128"/>
              </a:rPr>
              <a:t>セルフ・ネグレクトの考え方と、対応の根拠について説明するスライド</a:t>
            </a:r>
            <a:endParaRPr lang="en-US" altLang="ja-JP" dirty="0">
              <a:latin typeface="ＭＳ Ｐ明朝" charset="-128"/>
              <a:ea typeface="ＭＳ Ｐ明朝" charset="-128"/>
            </a:endParaRPr>
          </a:p>
          <a:p>
            <a:endParaRPr lang="en-US" altLang="ja-JP" dirty="0">
              <a:latin typeface="ＭＳ Ｐ明朝" charset="-128"/>
              <a:ea typeface="ＭＳ Ｐ明朝" charset="-128"/>
            </a:endParaRPr>
          </a:p>
          <a:p>
            <a:r>
              <a:rPr lang="ja-JP" altLang="en-US" dirty="0">
                <a:latin typeface="ＭＳ Ｐ明朝" charset="-128"/>
                <a:ea typeface="ＭＳ Ｐ明朝" charset="-128"/>
              </a:rPr>
              <a:t>＜説明のポイントや説明例＞</a:t>
            </a:r>
            <a:endParaRPr lang="en-US" altLang="ja-JP" dirty="0">
              <a:latin typeface="ＭＳ Ｐ明朝" charset="-128"/>
              <a:ea typeface="ＭＳ Ｐ明朝" charset="-128"/>
            </a:endParaRPr>
          </a:p>
          <a:p>
            <a:r>
              <a:rPr lang="ja-JP" altLang="en-US" dirty="0">
                <a:solidFill>
                  <a:srgbClr val="FF3300"/>
                </a:solidFill>
                <a:latin typeface="ＭＳ Ｐ明朝" charset="-128"/>
                <a:ea typeface="ＭＳ Ｐ明朝" charset="-128"/>
              </a:rPr>
              <a:t>厚生労働省マニュアル（</a:t>
            </a:r>
            <a:r>
              <a:rPr lang="en-US" altLang="ja-JP" dirty="0">
                <a:solidFill>
                  <a:srgbClr val="FF3300"/>
                </a:solidFill>
                <a:latin typeface="ＭＳ Ｐ明朝" charset="-128"/>
                <a:ea typeface="ＭＳ Ｐ明朝" charset="-128"/>
              </a:rPr>
              <a:t>H30)</a:t>
            </a:r>
            <a:r>
              <a:rPr lang="ja-JP" altLang="en-US" dirty="0" err="1">
                <a:solidFill>
                  <a:srgbClr val="FF3300"/>
                </a:solidFill>
                <a:latin typeface="ＭＳ Ｐ明朝" charset="-128"/>
                <a:ea typeface="ＭＳ Ｐ明朝" charset="-128"/>
              </a:rPr>
              <a:t>ｐ</a:t>
            </a:r>
            <a:r>
              <a:rPr lang="en-US" altLang="ja-JP" dirty="0">
                <a:solidFill>
                  <a:srgbClr val="FF3300"/>
                </a:solidFill>
                <a:latin typeface="ＭＳ Ｐ明朝" charset="-128"/>
                <a:ea typeface="ＭＳ Ｐ明朝" charset="-128"/>
              </a:rPr>
              <a:t>4</a:t>
            </a:r>
            <a:r>
              <a:rPr lang="ja-JP" altLang="en-US" dirty="0">
                <a:solidFill>
                  <a:srgbClr val="FF3300"/>
                </a:solidFill>
                <a:latin typeface="ＭＳ Ｐ明朝" charset="-128"/>
                <a:ea typeface="ＭＳ Ｐ明朝" charset="-128"/>
              </a:rPr>
              <a:t>参考④、東京都マニュアル</a:t>
            </a:r>
            <a:r>
              <a:rPr lang="en-US" altLang="ja-JP" dirty="0">
                <a:solidFill>
                  <a:srgbClr val="FF3300"/>
                </a:solidFill>
                <a:latin typeface="ＭＳ Ｐ明朝" charset="-128"/>
                <a:ea typeface="ＭＳ Ｐ明朝" charset="-128"/>
              </a:rPr>
              <a:t>p.1</a:t>
            </a:r>
            <a:r>
              <a:rPr lang="ja-JP" altLang="en-US" dirty="0" err="1">
                <a:solidFill>
                  <a:srgbClr val="FF3300"/>
                </a:solidFill>
                <a:latin typeface="ＭＳ Ｐ明朝" charset="-128"/>
                <a:ea typeface="ＭＳ Ｐ明朝" charset="-128"/>
              </a:rPr>
              <a:t>、</a:t>
            </a:r>
            <a:r>
              <a:rPr lang="ja-JP" altLang="en-US" dirty="0">
                <a:solidFill>
                  <a:srgbClr val="FF3300"/>
                </a:solidFill>
                <a:latin typeface="ＭＳ Ｐ明朝" charset="-128"/>
                <a:ea typeface="ＭＳ Ｐ明朝" charset="-128"/>
              </a:rPr>
              <a:t>日本社会福祉士会の手引き</a:t>
            </a:r>
            <a:r>
              <a:rPr lang="ja-JP" altLang="en-US" dirty="0" err="1">
                <a:solidFill>
                  <a:srgbClr val="FF3300"/>
                </a:solidFill>
                <a:latin typeface="ＭＳ Ｐ明朝" charset="-128"/>
                <a:ea typeface="ＭＳ Ｐ明朝" charset="-128"/>
              </a:rPr>
              <a:t>ｐ</a:t>
            </a:r>
            <a:r>
              <a:rPr lang="en-US" altLang="ja-JP" dirty="0">
                <a:solidFill>
                  <a:srgbClr val="FF3300"/>
                </a:solidFill>
                <a:latin typeface="ＭＳ Ｐ明朝" charset="-128"/>
                <a:ea typeface="ＭＳ Ｐ明朝" charset="-128"/>
              </a:rPr>
              <a:t>9</a:t>
            </a:r>
            <a:r>
              <a:rPr lang="ja-JP" altLang="en-US" dirty="0">
                <a:solidFill>
                  <a:srgbClr val="FF3300"/>
                </a:solidFill>
                <a:latin typeface="ＭＳ Ｐ明朝" charset="-128"/>
                <a:ea typeface="ＭＳ Ｐ明朝" charset="-128"/>
              </a:rPr>
              <a:t>を用いて説明をしている。</a:t>
            </a:r>
            <a:endParaRPr lang="en-US" altLang="ja-JP" dirty="0">
              <a:solidFill>
                <a:srgbClr val="FF3300"/>
              </a:solidFill>
              <a:latin typeface="ＭＳ Ｐ明朝" charset="-128"/>
              <a:ea typeface="ＭＳ Ｐ明朝" charset="-128"/>
            </a:endParaRPr>
          </a:p>
          <a:p>
            <a:r>
              <a:rPr lang="ja-JP" altLang="en-US" dirty="0">
                <a:solidFill>
                  <a:srgbClr val="FF3300"/>
                </a:solidFill>
                <a:latin typeface="ＭＳ Ｐ明朝" charset="-128"/>
                <a:ea typeface="ＭＳ Ｐ明朝" charset="-128"/>
              </a:rPr>
              <a:t>セルフ・ネグレクトは、高齢者虐待防止法の種別として含まれていないが、社会的支援を必要としている高齢者の「権利擁護業務」として関わっていくことを伝える。</a:t>
            </a:r>
            <a:endParaRPr lang="en-US" altLang="ja-JP" dirty="0">
              <a:solidFill>
                <a:srgbClr val="FF3300"/>
              </a:solidFill>
              <a:latin typeface="ＭＳ Ｐ明朝" charset="-128"/>
              <a:ea typeface="ＭＳ Ｐ明朝" charset="-128"/>
            </a:endParaRPr>
          </a:p>
          <a:p>
            <a:r>
              <a:rPr lang="ja-JP" altLang="en-US" dirty="0">
                <a:solidFill>
                  <a:srgbClr val="FF3300"/>
                </a:solidFill>
                <a:latin typeface="ＭＳ Ｐ明朝" charset="-128"/>
                <a:ea typeface="ＭＳ Ｐ明朝" charset="-128"/>
              </a:rPr>
              <a:t>また、厚生労働省マニュアル（</a:t>
            </a:r>
            <a:r>
              <a:rPr lang="en-US" altLang="ja-JP" dirty="0">
                <a:solidFill>
                  <a:srgbClr val="FF3300"/>
                </a:solidFill>
                <a:latin typeface="ＭＳ Ｐ明朝" charset="-128"/>
                <a:ea typeface="ＭＳ Ｐ明朝" charset="-128"/>
              </a:rPr>
              <a:t>H30</a:t>
            </a:r>
            <a:r>
              <a:rPr lang="ja-JP" altLang="en-US" dirty="0">
                <a:solidFill>
                  <a:srgbClr val="FF3300"/>
                </a:solidFill>
                <a:latin typeface="ＭＳ Ｐ明朝" charset="-128"/>
                <a:ea typeface="ＭＳ Ｐ明朝" charset="-128"/>
              </a:rPr>
              <a:t>）資料②</a:t>
            </a:r>
            <a:r>
              <a:rPr lang="en-US" altLang="ja-JP" dirty="0">
                <a:solidFill>
                  <a:srgbClr val="FF3300"/>
                </a:solidFill>
                <a:latin typeface="ＭＳ Ｐ明朝" charset="-128"/>
                <a:ea typeface="ＭＳ Ｐ明朝" charset="-128"/>
              </a:rPr>
              <a:t>-1</a:t>
            </a:r>
            <a:r>
              <a:rPr lang="ja-JP" altLang="en-US" dirty="0">
                <a:solidFill>
                  <a:srgbClr val="FF3300"/>
                </a:solidFill>
                <a:latin typeface="ＭＳ Ｐ明朝" charset="-128"/>
                <a:ea typeface="ＭＳ Ｐ明朝" charset="-128"/>
              </a:rPr>
              <a:t>に記載があるように、「老人福祉法において、高齢者の権利擁護の観点から、市町村の役割として第</a:t>
            </a:r>
            <a:r>
              <a:rPr lang="en-US" altLang="ja-JP" dirty="0">
                <a:solidFill>
                  <a:srgbClr val="FF3300"/>
                </a:solidFill>
                <a:latin typeface="ＭＳ Ｐ明朝" charset="-128"/>
                <a:ea typeface="ＭＳ Ｐ明朝" charset="-128"/>
              </a:rPr>
              <a:t>10</a:t>
            </a:r>
            <a:r>
              <a:rPr lang="ja-JP" altLang="en-US" dirty="0">
                <a:solidFill>
                  <a:srgbClr val="FF3300"/>
                </a:solidFill>
                <a:latin typeface="ＭＳ Ｐ明朝" charset="-128"/>
                <a:ea typeface="ＭＳ Ｐ明朝" charset="-128"/>
              </a:rPr>
              <a:t>条の４又は第</a:t>
            </a:r>
            <a:r>
              <a:rPr lang="en-US" altLang="ja-JP" dirty="0">
                <a:solidFill>
                  <a:srgbClr val="FF3300"/>
                </a:solidFill>
                <a:latin typeface="ＭＳ Ｐ明朝" charset="-128"/>
                <a:ea typeface="ＭＳ Ｐ明朝" charset="-128"/>
              </a:rPr>
              <a:t>11</a:t>
            </a:r>
            <a:r>
              <a:rPr lang="ja-JP" altLang="en-US" dirty="0">
                <a:solidFill>
                  <a:srgbClr val="FF3300"/>
                </a:solidFill>
                <a:latin typeface="ＭＳ Ｐ明朝" charset="-128"/>
                <a:ea typeface="ＭＳ Ｐ明朝" charset="-128"/>
              </a:rPr>
              <a:t>条の規定に基づくやむを得ない事由による措置や、第</a:t>
            </a:r>
            <a:r>
              <a:rPr lang="en-US" altLang="ja-JP" dirty="0">
                <a:solidFill>
                  <a:srgbClr val="FF3300"/>
                </a:solidFill>
                <a:latin typeface="ＭＳ Ｐ明朝" charset="-128"/>
                <a:ea typeface="ＭＳ Ｐ明朝" charset="-128"/>
              </a:rPr>
              <a:t>32</a:t>
            </a:r>
            <a:r>
              <a:rPr lang="ja-JP" altLang="en-US" dirty="0">
                <a:solidFill>
                  <a:srgbClr val="FF3300"/>
                </a:solidFill>
                <a:latin typeface="ＭＳ Ｐ明朝" charset="-128"/>
                <a:ea typeface="ＭＳ Ｐ明朝" charset="-128"/>
              </a:rPr>
              <a:t>条の規定に基づく成年後見制度の市町村長申立て」も、必要に応じて、区市町村の判断で行っていくことを伝える。</a:t>
            </a:r>
            <a:endParaRPr lang="en-US" altLang="ja-JP" dirty="0">
              <a:solidFill>
                <a:srgbClr val="FF3300"/>
              </a:solidFill>
              <a:latin typeface="ＭＳ Ｐ明朝" charset="-128"/>
              <a:ea typeface="ＭＳ Ｐ明朝" charset="-128"/>
            </a:endParaRPr>
          </a:p>
          <a:p>
            <a:endParaRPr lang="en-US" altLang="ja-JP" dirty="0">
              <a:solidFill>
                <a:srgbClr val="FF3300"/>
              </a:solidFill>
              <a:latin typeface="ＭＳ Ｐ明朝" charset="-128"/>
              <a:ea typeface="ＭＳ Ｐ明朝" charset="-128"/>
            </a:endParaRPr>
          </a:p>
          <a:p>
            <a:endParaRPr lang="ja-JP" altLang="en-US" dirty="0">
              <a:latin typeface="ＭＳ Ｐ明朝" charset="-128"/>
              <a:ea typeface="ＭＳ Ｐ明朝" charset="-128"/>
            </a:endParaRPr>
          </a:p>
          <a:p>
            <a:endParaRPr kumimoji="1" lang="en-US" altLang="ja-JP" dirty="0"/>
          </a:p>
          <a:p>
            <a:endParaRPr kumimoji="1" lang="en-US" altLang="ja-JP" dirty="0"/>
          </a:p>
          <a:p>
            <a:endParaRPr kumimoji="1" lang="ja-JP" altLang="en-US" dirty="0"/>
          </a:p>
        </p:txBody>
      </p:sp>
      <p:sp>
        <p:nvSpPr>
          <p:cNvPr id="4" name="スライド番号プレースホルダー 3"/>
          <p:cNvSpPr>
            <a:spLocks noGrp="1"/>
          </p:cNvSpPr>
          <p:nvPr>
            <p:ph type="sldNum" sz="quarter" idx="10"/>
          </p:nvPr>
        </p:nvSpPr>
        <p:spPr/>
        <p:txBody>
          <a:bodyPr/>
          <a:lstStyle/>
          <a:p>
            <a:fld id="{E233F600-4D47-47D7-AD80-3375E10310AF}" type="slidenum">
              <a:rPr kumimoji="1" lang="ja-JP" altLang="en-US" smtClean="0"/>
              <a:t>16</a:t>
            </a:fld>
            <a:endParaRPr kumimoji="1" lang="ja-JP" altLang="en-US"/>
          </a:p>
        </p:txBody>
      </p:sp>
    </p:spTree>
    <p:extLst>
      <p:ext uri="{BB962C8B-B14F-4D97-AF65-F5344CB8AC3E}">
        <p14:creationId xmlns:p14="http://schemas.microsoft.com/office/powerpoint/2010/main" val="427014943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スライド イメージ プレースホルダ 1"/>
          <p:cNvSpPr>
            <a:spLocks noGrp="1" noRot="1" noChangeAspect="1" noTextEdit="1"/>
          </p:cNvSpPr>
          <p:nvPr>
            <p:ph type="sldImg"/>
          </p:nvPr>
        </p:nvSpPr>
        <p:spPr>
          <a:xfrm>
            <a:off x="993775" y="766763"/>
            <a:ext cx="5105400" cy="3829050"/>
          </a:xfrm>
          <a:ln/>
        </p:spPr>
      </p:sp>
      <p:sp>
        <p:nvSpPr>
          <p:cNvPr id="73731" name="ノート プレースホルダ 2"/>
          <p:cNvSpPr>
            <a:spLocks noGrp="1"/>
          </p:cNvSpPr>
          <p:nvPr>
            <p:ph type="body" idx="1"/>
          </p:nvPr>
        </p:nvSpPr>
        <p:spPr>
          <a:xfrm>
            <a:off x="331979" y="4922842"/>
            <a:ext cx="6162918" cy="520572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latin typeface="ＭＳ Ｐ明朝" charset="-128"/>
                <a:ea typeface="ＭＳ Ｐ明朝" charset="-128"/>
              </a:rPr>
              <a:t>＜スライドのねらいや注意事項＞</a:t>
            </a:r>
            <a:endParaRPr lang="en-US" altLang="ja-JP" dirty="0">
              <a:latin typeface="ＭＳ Ｐ明朝" charset="-128"/>
              <a:ea typeface="ＭＳ Ｐ明朝" charset="-128"/>
            </a:endParaRPr>
          </a:p>
          <a:p>
            <a:r>
              <a:rPr lang="ja-JP" altLang="en-US" dirty="0">
                <a:latin typeface="ＭＳ Ｐ明朝" charset="-128"/>
                <a:ea typeface="ＭＳ Ｐ明朝" charset="-128"/>
              </a:rPr>
              <a:t>安易な身体拘束を防止するために、虐待との関係を説明する目的のスライド</a:t>
            </a:r>
            <a:endParaRPr lang="en-US" altLang="ja-JP" dirty="0">
              <a:latin typeface="ＭＳ Ｐ明朝" charset="-128"/>
              <a:ea typeface="ＭＳ Ｐ明朝" charset="-128"/>
            </a:endParaRPr>
          </a:p>
          <a:p>
            <a:endParaRPr lang="en-US" altLang="ja-JP" dirty="0">
              <a:latin typeface="ＭＳ Ｐ明朝" charset="-128"/>
              <a:ea typeface="ＭＳ Ｐ明朝" charset="-128"/>
            </a:endParaRPr>
          </a:p>
          <a:p>
            <a:r>
              <a:rPr lang="ja-JP" altLang="en-US" dirty="0">
                <a:latin typeface="ＭＳ Ｐ明朝" charset="-128"/>
                <a:ea typeface="ＭＳ Ｐ明朝" charset="-128"/>
              </a:rPr>
              <a:t>＜説明のポイントや説明例＞</a:t>
            </a:r>
            <a:endParaRPr lang="en-US" altLang="ja-JP" dirty="0">
              <a:latin typeface="ＭＳ Ｐ明朝" charset="-128"/>
              <a:ea typeface="ＭＳ Ｐ明朝" charset="-128"/>
            </a:endParaRPr>
          </a:p>
          <a:p>
            <a:r>
              <a:rPr lang="ja-JP" altLang="en-US" b="1" dirty="0">
                <a:solidFill>
                  <a:srgbClr val="FF3300"/>
                </a:solidFill>
                <a:latin typeface="ＭＳ Ｐ明朝" charset="-128"/>
                <a:ea typeface="ＭＳ Ｐ明朝" charset="-128"/>
              </a:rPr>
              <a:t>身体拘束は原則、高齢者虐待に該当する行為</a:t>
            </a:r>
            <a:r>
              <a:rPr lang="ja-JP" altLang="en-US" dirty="0">
                <a:solidFill>
                  <a:srgbClr val="FF3300"/>
                </a:solidFill>
                <a:latin typeface="ＭＳ Ｐ明朝" charset="-128"/>
                <a:ea typeface="ＭＳ Ｐ明朝" charset="-128"/>
              </a:rPr>
              <a:t>であり、例外的に要件や手続きを満たせば許されるものがあることを伝えるのがポイント。</a:t>
            </a:r>
            <a:endParaRPr lang="en-US" altLang="ja-JP" dirty="0">
              <a:solidFill>
                <a:srgbClr val="FF3300"/>
              </a:solidFill>
              <a:latin typeface="ＭＳ Ｐ明朝" charset="-128"/>
              <a:ea typeface="ＭＳ Ｐ明朝" charset="-128"/>
            </a:endParaRPr>
          </a:p>
          <a:p>
            <a:r>
              <a:rPr lang="ja-JP" altLang="en-US" dirty="0">
                <a:latin typeface="Arial" panose="020B0604020202020204" pitchFamily="34" charset="0"/>
              </a:rPr>
              <a:t>非代替性や一時性を丁寧に確認していくことがポイントであるほか、</a:t>
            </a:r>
            <a:r>
              <a:rPr lang="en-US" altLang="ja-JP" dirty="0">
                <a:latin typeface="ＭＳ Ｐ明朝" panose="02020600040205080304" pitchFamily="18" charset="-128"/>
                <a:ea typeface="ＭＳ Ｐ明朝" panose="02020600040205080304" pitchFamily="18" charset="-128"/>
              </a:rPr>
              <a:t>3</a:t>
            </a:r>
            <a:r>
              <a:rPr lang="ja-JP" altLang="en-US" dirty="0">
                <a:latin typeface="Arial" panose="020B0604020202020204" pitchFamily="34" charset="0"/>
              </a:rPr>
              <a:t>要件に加えて適正手続きを踏んでおかなければ、「緊急やむを得ない場合に、例外的に許される身体拘束」とは見做されない。</a:t>
            </a:r>
            <a:endParaRPr lang="en-US" altLang="ja-JP" dirty="0">
              <a:latin typeface="Arial" panose="020B0604020202020204" pitchFamily="34" charset="0"/>
            </a:endParaRPr>
          </a:p>
          <a:p>
            <a:r>
              <a:rPr lang="en-US" altLang="ja-JP" dirty="0">
                <a:latin typeface="Arial" panose="020B0604020202020204" pitchFamily="34" charset="0"/>
              </a:rPr>
              <a:t>※</a:t>
            </a:r>
            <a:r>
              <a:rPr lang="ja-JP" altLang="en-US" dirty="0">
                <a:latin typeface="Arial" panose="020B0604020202020204" pitchFamily="34" charset="0"/>
              </a:rPr>
              <a:t>「家族の同意があれば、例外３要件は不要ということはない」の説明において、「主治医（医師）の指示があれば・・・」も同様に、「例外３要件の検討等、適正手続きを取らなくてよい」とは解釈されないことについてもふれるとよい。</a:t>
            </a:r>
            <a:endParaRPr lang="en-US" altLang="ja-JP" dirty="0">
              <a:latin typeface="Arial" panose="020B0604020202020204" pitchFamily="34" charset="0"/>
            </a:endParaRPr>
          </a:p>
          <a:p>
            <a:endParaRPr lang="en-US" altLang="ja-JP" dirty="0">
              <a:latin typeface="Arial" panose="020B0604020202020204" pitchFamily="34" charset="0"/>
            </a:endParaRPr>
          </a:p>
          <a:p>
            <a:r>
              <a:rPr lang="ja-JP" altLang="en-US" dirty="0">
                <a:latin typeface="Arial" panose="020B0604020202020204" pitchFamily="34" charset="0"/>
              </a:rPr>
              <a:t>＜参考＞</a:t>
            </a:r>
            <a:endParaRPr lang="en-US" altLang="ja-JP" dirty="0">
              <a:latin typeface="Arial" panose="020B0604020202020204" pitchFamily="34" charset="0"/>
            </a:endParaRPr>
          </a:p>
          <a:p>
            <a:r>
              <a:rPr lang="ja-JP" altLang="en-US" dirty="0">
                <a:latin typeface="Arial" panose="020B0604020202020204" pitchFamily="34" charset="0"/>
              </a:rPr>
              <a:t>介護保険制度の改正（平成</a:t>
            </a:r>
            <a:r>
              <a:rPr lang="en-US" altLang="ja-JP" dirty="0">
                <a:latin typeface="Arial" panose="020B0604020202020204" pitchFamily="34" charset="0"/>
              </a:rPr>
              <a:t>30</a:t>
            </a:r>
            <a:r>
              <a:rPr lang="ja-JP" altLang="en-US" dirty="0">
                <a:latin typeface="Arial" panose="020B0604020202020204" pitchFamily="34" charset="0"/>
              </a:rPr>
              <a:t>年度～）により、身体拘束等の適正化を図るため、身体的拘束等の適正化のための対策を検討する委員会を</a:t>
            </a:r>
            <a:r>
              <a:rPr lang="en-US" altLang="ja-JP" dirty="0">
                <a:latin typeface="Arial" panose="020B0604020202020204" pitchFamily="34" charset="0"/>
              </a:rPr>
              <a:t>3</a:t>
            </a:r>
            <a:r>
              <a:rPr lang="ja-JP" altLang="en-US" dirty="0">
                <a:latin typeface="Arial" panose="020B0604020202020204" pitchFamily="34" charset="0"/>
              </a:rPr>
              <a:t>月に</a:t>
            </a:r>
            <a:r>
              <a:rPr lang="en-US" altLang="ja-JP" dirty="0">
                <a:latin typeface="Arial" panose="020B0604020202020204" pitchFamily="34" charset="0"/>
              </a:rPr>
              <a:t>1</a:t>
            </a:r>
            <a:r>
              <a:rPr lang="ja-JP" altLang="en-US" dirty="0">
                <a:latin typeface="Arial" panose="020B0604020202020204" pitchFamily="34" charset="0"/>
              </a:rPr>
              <a:t>回以上開催するとともに、その結果について、介護職員その他従事者に周知徹底を図ることが義務付けされた。基準を満たさない場合は、身体拘束廃止未実施減算として所定単位数の</a:t>
            </a:r>
            <a:r>
              <a:rPr lang="en-US" altLang="ja-JP" dirty="0">
                <a:latin typeface="Arial" panose="020B0604020202020204" pitchFamily="34" charset="0"/>
              </a:rPr>
              <a:t>100</a:t>
            </a:r>
            <a:r>
              <a:rPr lang="ja-JP" altLang="en-US" dirty="0">
                <a:latin typeface="Arial" panose="020B0604020202020204" pitchFamily="34" charset="0"/>
              </a:rPr>
              <a:t>分の</a:t>
            </a:r>
            <a:r>
              <a:rPr lang="en-US" altLang="ja-JP" dirty="0">
                <a:latin typeface="Arial" panose="020B0604020202020204" pitchFamily="34" charset="0"/>
              </a:rPr>
              <a:t>10</a:t>
            </a:r>
            <a:r>
              <a:rPr lang="ja-JP" altLang="en-US" dirty="0">
                <a:latin typeface="Arial" panose="020B0604020202020204" pitchFamily="34" charset="0"/>
              </a:rPr>
              <a:t>に相当する単位数を所定単位数から減算することが規定されている。</a:t>
            </a:r>
            <a:endParaRPr lang="en-US" altLang="ja-JP" dirty="0">
              <a:latin typeface="Arial" panose="020B0604020202020204" pitchFamily="34" charset="0"/>
            </a:endParaRPr>
          </a:p>
          <a:p>
            <a:endParaRPr lang="ja-JP" altLang="en-US" dirty="0">
              <a:latin typeface="Arial" panose="020B0604020202020204" pitchFamily="34" charset="0"/>
            </a:endParaRPr>
          </a:p>
        </p:txBody>
      </p:sp>
      <p:sp>
        <p:nvSpPr>
          <p:cNvPr id="2" name="スライド番号プレースホルダー 1"/>
          <p:cNvSpPr>
            <a:spLocks noGrp="1"/>
          </p:cNvSpPr>
          <p:nvPr>
            <p:ph type="sldNum" sz="quarter" idx="10"/>
          </p:nvPr>
        </p:nvSpPr>
        <p:spPr/>
        <p:txBody>
          <a:bodyPr/>
          <a:lstStyle/>
          <a:p>
            <a:fld id="{E233F600-4D47-47D7-AD80-3375E10310AF}" type="slidenum">
              <a:rPr kumimoji="1" lang="ja-JP" altLang="en-US" smtClean="0"/>
              <a:t>17</a:t>
            </a:fld>
            <a:endParaRPr kumimoji="1" lang="ja-JP" altLang="en-US"/>
          </a:p>
        </p:txBody>
      </p:sp>
    </p:spTree>
    <p:extLst>
      <p:ext uri="{BB962C8B-B14F-4D97-AF65-F5344CB8AC3E}">
        <p14:creationId xmlns:p14="http://schemas.microsoft.com/office/powerpoint/2010/main" val="299976565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08050" y="739775"/>
            <a:ext cx="4919663" cy="3690938"/>
          </a:xfrm>
        </p:spPr>
      </p:sp>
      <p:sp>
        <p:nvSpPr>
          <p:cNvPr id="3" name="ノート プレースホルダー 2"/>
          <p:cNvSpPr>
            <a:spLocks noGrp="1"/>
          </p:cNvSpPr>
          <p:nvPr>
            <p:ph type="body" idx="1"/>
          </p:nvPr>
        </p:nvSpPr>
        <p:spPr>
          <a:xfrm>
            <a:off x="414411" y="4643369"/>
            <a:ext cx="5811382" cy="5020010"/>
          </a:xfrm>
        </p:spPr>
        <p:txBody>
          <a:bodyPr/>
          <a:lstStyle/>
          <a:p>
            <a:r>
              <a:rPr lang="ja-JP" altLang="en-US" dirty="0">
                <a:latin typeface="ＭＳ Ｐ明朝" charset="-128"/>
                <a:ea typeface="ＭＳ Ｐ明朝" charset="-128"/>
              </a:rPr>
              <a:t>＜スライドのねらいや注意事項＞</a:t>
            </a:r>
            <a:endParaRPr lang="en-US" altLang="ja-JP" dirty="0">
              <a:latin typeface="ＭＳ Ｐ明朝" charset="-128"/>
              <a:ea typeface="ＭＳ Ｐ明朝" charset="-128"/>
            </a:endParaRPr>
          </a:p>
          <a:p>
            <a:r>
              <a:rPr lang="ja-JP" altLang="en-US" dirty="0">
                <a:latin typeface="ＭＳ Ｐ明朝" charset="-128"/>
                <a:ea typeface="ＭＳ Ｐ明朝" charset="-128"/>
              </a:rPr>
              <a:t>身体拘束の具体例を説明するためのスライド</a:t>
            </a:r>
            <a:endParaRPr lang="en-US" altLang="ja-JP" dirty="0">
              <a:latin typeface="ＭＳ Ｐ明朝" charset="-128"/>
              <a:ea typeface="ＭＳ Ｐ明朝" charset="-128"/>
            </a:endParaRPr>
          </a:p>
          <a:p>
            <a:endParaRPr lang="en-US" altLang="ja-JP" dirty="0">
              <a:latin typeface="ＭＳ Ｐ明朝" charset="-128"/>
              <a:ea typeface="ＭＳ Ｐ明朝" charset="-128"/>
            </a:endParaRPr>
          </a:p>
          <a:p>
            <a:r>
              <a:rPr lang="ja-JP" altLang="en-US" dirty="0">
                <a:latin typeface="ＭＳ Ｐ明朝" charset="-128"/>
                <a:ea typeface="ＭＳ Ｐ明朝" charset="-128"/>
              </a:rPr>
              <a:t>＜説明のポイントや説明例＞</a:t>
            </a:r>
            <a:endParaRPr lang="en-US" altLang="ja-JP" dirty="0">
              <a:latin typeface="ＭＳ Ｐ明朝" charset="-128"/>
              <a:ea typeface="ＭＳ Ｐ明朝" charset="-128"/>
            </a:endParaRPr>
          </a:p>
          <a:p>
            <a:r>
              <a:rPr lang="ja-JP" altLang="en-US" dirty="0">
                <a:solidFill>
                  <a:srgbClr val="FF3300"/>
                </a:solidFill>
                <a:latin typeface="ＭＳ Ｐ明朝" charset="-128"/>
                <a:ea typeface="ＭＳ Ｐ明朝" charset="-128"/>
              </a:rPr>
              <a:t>全部読み上げると時間がかかるので、①～⑪までの赤字部分を読み上げた後に、「ポイントは、行動の自由を制限しているかどうか？」にあることを伝える。</a:t>
            </a:r>
            <a:endParaRPr lang="en-US" altLang="ja-JP" dirty="0">
              <a:solidFill>
                <a:srgbClr val="FF3300"/>
              </a:solidFill>
              <a:latin typeface="ＭＳ Ｐ明朝" charset="-128"/>
              <a:ea typeface="ＭＳ Ｐ明朝" charset="-128"/>
            </a:endParaRPr>
          </a:p>
          <a:p>
            <a:endParaRPr kumimoji="1" lang="ja-JP" altLang="en-US" dirty="0"/>
          </a:p>
        </p:txBody>
      </p:sp>
      <p:sp>
        <p:nvSpPr>
          <p:cNvPr id="4" name="スライド番号プレースホルダー 3"/>
          <p:cNvSpPr>
            <a:spLocks noGrp="1"/>
          </p:cNvSpPr>
          <p:nvPr>
            <p:ph type="sldNum" sz="quarter" idx="10"/>
          </p:nvPr>
        </p:nvSpPr>
        <p:spPr/>
        <p:txBody>
          <a:bodyPr/>
          <a:lstStyle/>
          <a:p>
            <a:fld id="{E233F600-4D47-47D7-AD80-3375E10310AF}" type="slidenum">
              <a:rPr kumimoji="1" lang="ja-JP" altLang="en-US" smtClean="0"/>
              <a:t>18</a:t>
            </a:fld>
            <a:endParaRPr kumimoji="1" lang="ja-JP" altLang="en-US"/>
          </a:p>
        </p:txBody>
      </p:sp>
    </p:spTree>
    <p:extLst>
      <p:ext uri="{BB962C8B-B14F-4D97-AF65-F5344CB8AC3E}">
        <p14:creationId xmlns:p14="http://schemas.microsoft.com/office/powerpoint/2010/main" val="306204013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08050" y="739775"/>
            <a:ext cx="4919663" cy="3690938"/>
          </a:xfrm>
        </p:spPr>
      </p:sp>
      <p:sp>
        <p:nvSpPr>
          <p:cNvPr id="3" name="ノート プレースホルダー 2"/>
          <p:cNvSpPr>
            <a:spLocks noGrp="1"/>
          </p:cNvSpPr>
          <p:nvPr>
            <p:ph type="body" idx="1"/>
          </p:nvPr>
        </p:nvSpPr>
        <p:spPr>
          <a:xfrm>
            <a:off x="342665" y="4643371"/>
            <a:ext cx="5883128" cy="5031469"/>
          </a:xfrm>
        </p:spPr>
        <p:txBody>
          <a:bodyPr>
            <a:normAutofit/>
          </a:bodyPr>
          <a:lstStyle/>
          <a:p>
            <a:r>
              <a:rPr lang="ja-JP" altLang="en-US" dirty="0">
                <a:latin typeface="ＭＳ Ｐ明朝" charset="-128"/>
                <a:ea typeface="ＭＳ Ｐ明朝" charset="-128"/>
              </a:rPr>
              <a:t>＜スライドのねらいや注意事項＞</a:t>
            </a:r>
            <a:endParaRPr lang="en-US" altLang="ja-JP" dirty="0">
              <a:latin typeface="ＭＳ Ｐ明朝" charset="-128"/>
              <a:ea typeface="ＭＳ Ｐ明朝" charset="-128"/>
            </a:endParaRPr>
          </a:p>
          <a:p>
            <a:r>
              <a:rPr lang="ja-JP" altLang="en-US" dirty="0">
                <a:latin typeface="ＭＳ Ｐ明朝" charset="-128"/>
                <a:ea typeface="ＭＳ Ｐ明朝" charset="-128"/>
              </a:rPr>
              <a:t>安全を守る目的で行われるはずの身体拘束が、悪循環を起こして高齢者本人の悪循環を起こしてしまうことを説明し、どのように拘束をせずにケアをしていくのかのアセスメントの視点を伝える目的のスライド。</a:t>
            </a:r>
            <a:endParaRPr lang="en-US" altLang="ja-JP" dirty="0">
              <a:latin typeface="ＭＳ Ｐ明朝" charset="-128"/>
              <a:ea typeface="ＭＳ Ｐ明朝" charset="-128"/>
            </a:endParaRPr>
          </a:p>
          <a:p>
            <a:pPr>
              <a:lnSpc>
                <a:spcPts val="500"/>
              </a:lnSpc>
            </a:pPr>
            <a:endParaRPr lang="en-US" altLang="ja-JP" dirty="0">
              <a:latin typeface="ＭＳ Ｐ明朝" charset="-128"/>
              <a:ea typeface="ＭＳ Ｐ明朝" charset="-128"/>
            </a:endParaRPr>
          </a:p>
          <a:p>
            <a:r>
              <a:rPr lang="ja-JP" altLang="en-US" dirty="0">
                <a:latin typeface="ＭＳ Ｐ明朝" charset="-128"/>
                <a:ea typeface="ＭＳ Ｐ明朝" charset="-128"/>
              </a:rPr>
              <a:t>＜説明のポイントや説明例＞</a:t>
            </a:r>
            <a:endParaRPr lang="en-US" altLang="ja-JP" dirty="0">
              <a:latin typeface="ＭＳ Ｐ明朝" charset="-128"/>
              <a:ea typeface="ＭＳ Ｐ明朝" charset="-128"/>
            </a:endParaRPr>
          </a:p>
          <a:p>
            <a:r>
              <a:rPr lang="ja-JP" altLang="en-US" dirty="0">
                <a:solidFill>
                  <a:srgbClr val="FF3300"/>
                </a:solidFill>
                <a:latin typeface="ＭＳ Ｐ明朝" charset="-128"/>
                <a:ea typeface="ＭＳ Ｐ明朝" charset="-128"/>
              </a:rPr>
              <a:t>悪循環の図は、東京都がホームページ上の掲載している「高齢者虐待防止と権利擁護」のパンフレットからの引用。</a:t>
            </a:r>
            <a:endParaRPr lang="en-US" altLang="ja-JP" dirty="0">
              <a:solidFill>
                <a:srgbClr val="FF3300"/>
              </a:solidFill>
              <a:latin typeface="ＭＳ Ｐ明朝" charset="-128"/>
              <a:ea typeface="ＭＳ Ｐ明朝" charset="-128"/>
            </a:endParaRPr>
          </a:p>
          <a:p>
            <a:r>
              <a:rPr lang="ja-JP" altLang="en-US" dirty="0" smtClean="0">
                <a:solidFill>
                  <a:srgbClr val="FF3300"/>
                </a:solidFill>
                <a:latin typeface="ＭＳ Ｐ明朝" charset="-128"/>
                <a:ea typeface="ＭＳ Ｐ明朝" charset="-128"/>
              </a:rPr>
              <a:t>掲載</a:t>
            </a:r>
            <a:r>
              <a:rPr lang="ja-JP" altLang="en-US" dirty="0">
                <a:solidFill>
                  <a:srgbClr val="FF3300"/>
                </a:solidFill>
                <a:latin typeface="ＭＳ Ｐ明朝" charset="-128"/>
                <a:ea typeface="ＭＳ Ｐ明朝" charset="-128"/>
              </a:rPr>
              <a:t>しているＵＲＬ</a:t>
            </a:r>
            <a:r>
              <a:rPr lang="ja-JP" altLang="en-US" b="1" dirty="0" smtClean="0">
                <a:solidFill>
                  <a:srgbClr val="FF3300"/>
                </a:solidFill>
                <a:latin typeface="ＭＳ Ｐ明朝" charset="-128"/>
                <a:ea typeface="ＭＳ Ｐ明朝" charset="-128"/>
              </a:rPr>
              <a:t>：</a:t>
            </a:r>
            <a:r>
              <a:rPr lang="ja-JP" altLang="en-US" b="1" dirty="0" err="1" smtClean="0">
                <a:solidFill>
                  <a:srgbClr val="FF3300"/>
                </a:solidFill>
                <a:latin typeface="ＭＳ Ｐ明朝" charset="-128"/>
                <a:ea typeface="ＭＳ Ｐ明朝" charset="-128"/>
              </a:rPr>
              <a:t>ｈ</a:t>
            </a:r>
            <a:r>
              <a:rPr kumimoji="1" lang="en-US" altLang="ja-JP" b="1" dirty="0" err="1" smtClean="0">
                <a:solidFill>
                  <a:srgbClr val="FF3300"/>
                </a:solidFill>
                <a:latin typeface="ＭＳ Ｐ明朝" charset="-128"/>
                <a:ea typeface="ＭＳ Ｐ明朝" charset="-128"/>
              </a:rPr>
              <a:t>ttp</a:t>
            </a:r>
            <a:r>
              <a:rPr kumimoji="1" lang="ja-JP" altLang="en-US" b="1" dirty="0" err="1" smtClean="0">
                <a:solidFill>
                  <a:srgbClr val="FF3300"/>
                </a:solidFill>
                <a:latin typeface="ＭＳ Ｐ明朝" charset="-128"/>
                <a:ea typeface="ＭＳ Ｐ明朝" charset="-128"/>
              </a:rPr>
              <a:t>ｓ</a:t>
            </a:r>
            <a:r>
              <a:rPr kumimoji="1" lang="en-US" altLang="ja-JP" b="1" dirty="0" smtClean="0">
                <a:solidFill>
                  <a:srgbClr val="FF3300"/>
                </a:solidFill>
                <a:latin typeface="ＭＳ Ｐ明朝" charset="-128"/>
                <a:ea typeface="ＭＳ Ｐ明朝" charset="-128"/>
              </a:rPr>
              <a:t>://</a:t>
            </a:r>
            <a:r>
              <a:rPr kumimoji="1" lang="en-US" altLang="ja-JP" b="1" dirty="0">
                <a:solidFill>
                  <a:srgbClr val="FF3300"/>
                </a:solidFill>
                <a:latin typeface="ＭＳ Ｐ明朝" charset="-128"/>
                <a:ea typeface="ＭＳ Ｐ明朝" charset="-128"/>
              </a:rPr>
              <a:t>www.fukushihoken.metro.tokyo.jp/zaishien/gyakutai/</a:t>
            </a:r>
          </a:p>
          <a:p>
            <a:r>
              <a:rPr kumimoji="1" lang="ja-JP" altLang="en-US" dirty="0"/>
              <a:t>拘束をすれば、体を動かさないので身体機能は低下し、拘束されることの怒りや不安からさらに周辺症状（ＢＰＳＤ）が増大し、もっと拘束しなければならない悪循環に陥っていくことを説明する。</a:t>
            </a:r>
            <a:endParaRPr kumimoji="1" lang="en-US" altLang="ja-JP" dirty="0"/>
          </a:p>
          <a:p>
            <a:r>
              <a:rPr kumimoji="1" lang="ja-JP" altLang="en-US" dirty="0"/>
              <a:t>ケアマネジャーが「縛るのは虐待だから、地域包括支援センターに来てもらいます」と、家族に伝えてから包括に相談してくることを防止するため、家族に「虐待」を突きつける前に、地域包括支援センターに相談してほしいことを伝える。</a:t>
            </a:r>
            <a:endParaRPr kumimoji="1" lang="en-US" altLang="ja-JP" dirty="0"/>
          </a:p>
          <a:p>
            <a:pPr>
              <a:lnSpc>
                <a:spcPts val="500"/>
              </a:lnSpc>
            </a:pPr>
            <a:endParaRPr kumimoji="1" lang="en-US" altLang="ja-JP" dirty="0"/>
          </a:p>
          <a:p>
            <a:r>
              <a:rPr kumimoji="1" lang="en-US" altLang="ja-JP" dirty="0"/>
              <a:t>※</a:t>
            </a:r>
            <a:r>
              <a:rPr kumimoji="1" lang="ja-JP" altLang="en-US" dirty="0"/>
              <a:t>包括としてケアマネジャーから、「家族が身体拘束（外鍵）をしている（望んでいる）」という相談を受けた場合には、拘束の具体的状況（方法、拘束をしている時間帯）を把握した上で、「何に困っているのか」を具体的に把握し、どうしたら外すことができるのかをチームで考えることになる。</a:t>
            </a:r>
          </a:p>
        </p:txBody>
      </p:sp>
      <p:sp>
        <p:nvSpPr>
          <p:cNvPr id="4" name="スライド番号プレースホルダー 3"/>
          <p:cNvSpPr>
            <a:spLocks noGrp="1"/>
          </p:cNvSpPr>
          <p:nvPr>
            <p:ph type="sldNum" sz="quarter" idx="10"/>
          </p:nvPr>
        </p:nvSpPr>
        <p:spPr/>
        <p:txBody>
          <a:bodyPr/>
          <a:lstStyle/>
          <a:p>
            <a:fld id="{E233F600-4D47-47D7-AD80-3375E10310AF}" type="slidenum">
              <a:rPr kumimoji="1" lang="ja-JP" altLang="en-US" smtClean="0"/>
              <a:t>19</a:t>
            </a:fld>
            <a:endParaRPr kumimoji="1" lang="ja-JP" altLang="en-US"/>
          </a:p>
        </p:txBody>
      </p:sp>
    </p:spTree>
    <p:extLst>
      <p:ext uri="{BB962C8B-B14F-4D97-AF65-F5344CB8AC3E}">
        <p14:creationId xmlns:p14="http://schemas.microsoft.com/office/powerpoint/2010/main" val="2466289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スライド イメージ プレースホルダ 1"/>
          <p:cNvSpPr>
            <a:spLocks noGrp="1" noRot="1" noChangeAspect="1" noTextEdit="1"/>
          </p:cNvSpPr>
          <p:nvPr>
            <p:ph type="sldImg"/>
          </p:nvPr>
        </p:nvSpPr>
        <p:spPr>
          <a:xfrm>
            <a:off x="908050" y="739775"/>
            <a:ext cx="4919663" cy="3690938"/>
          </a:xfrm>
          <a:ln/>
        </p:spPr>
      </p:sp>
      <p:sp>
        <p:nvSpPr>
          <p:cNvPr id="97283" name="ノート プレースホルダ 2"/>
          <p:cNvSpPr>
            <a:spLocks noGrp="1"/>
          </p:cNvSpPr>
          <p:nvPr>
            <p:ph type="body" idx="1"/>
          </p:nvPr>
        </p:nvSpPr>
        <p:spPr>
          <a:xfrm>
            <a:off x="420175" y="4635541"/>
            <a:ext cx="5881110" cy="5751364"/>
          </a:xfrm>
          <a:noFill/>
          <a:ln/>
        </p:spPr>
        <p:txBody>
          <a:bodyPr/>
          <a:lstStyle/>
          <a:p>
            <a:r>
              <a:rPr lang="ja-JP" altLang="en-US" dirty="0">
                <a:latin typeface="ＭＳ Ｐ明朝" charset="-128"/>
                <a:ea typeface="ＭＳ Ｐ明朝" charset="-128"/>
              </a:rPr>
              <a:t>＜スライドのねらいや注意事項＞</a:t>
            </a:r>
            <a:endParaRPr lang="en-US" altLang="ja-JP" dirty="0">
              <a:latin typeface="ＭＳ Ｐ明朝" charset="-128"/>
              <a:ea typeface="ＭＳ Ｐ明朝" charset="-128"/>
            </a:endParaRPr>
          </a:p>
          <a:p>
            <a:r>
              <a:rPr lang="ja-JP" altLang="en-US" dirty="0">
                <a:latin typeface="ＭＳ Ｐ明朝" charset="-128"/>
                <a:ea typeface="ＭＳ Ｐ明朝" charset="-128"/>
              </a:rPr>
              <a:t>研修のねらいを伝えるスライド。</a:t>
            </a:r>
            <a:endParaRPr lang="en-US" altLang="ja-JP" dirty="0">
              <a:latin typeface="ＭＳ Ｐ明朝" charset="-128"/>
              <a:ea typeface="ＭＳ Ｐ明朝" charset="-128"/>
            </a:endParaRPr>
          </a:p>
          <a:p>
            <a:r>
              <a:rPr lang="ja-JP" altLang="en-US" dirty="0">
                <a:latin typeface="ＭＳ Ｐ明朝" charset="-128"/>
                <a:ea typeface="ＭＳ Ｐ明朝" charset="-128"/>
              </a:rPr>
              <a:t>アニメーションあり。</a:t>
            </a:r>
            <a:endParaRPr lang="en-US" altLang="ja-JP" dirty="0">
              <a:latin typeface="ＭＳ Ｐ明朝" charset="-128"/>
              <a:ea typeface="ＭＳ Ｐ明朝" charset="-128"/>
            </a:endParaRPr>
          </a:p>
          <a:p>
            <a:endParaRPr lang="en-US" altLang="ja-JP" dirty="0">
              <a:latin typeface="ＭＳ Ｐ明朝" charset="-128"/>
              <a:ea typeface="ＭＳ Ｐ明朝" charset="-128"/>
            </a:endParaRPr>
          </a:p>
          <a:p>
            <a:r>
              <a:rPr lang="ja-JP" altLang="en-US" dirty="0">
                <a:latin typeface="ＭＳ Ｐ明朝" charset="-128"/>
                <a:ea typeface="ＭＳ Ｐ明朝" charset="-128"/>
              </a:rPr>
              <a:t>＜説明のポイントや説明例＞</a:t>
            </a:r>
            <a:endParaRPr lang="en-US" altLang="ja-JP" dirty="0">
              <a:latin typeface="ＭＳ Ｐ明朝" charset="-128"/>
              <a:ea typeface="ＭＳ Ｐ明朝" charset="-128"/>
            </a:endParaRPr>
          </a:p>
          <a:p>
            <a:r>
              <a:rPr lang="ja-JP" altLang="en-US" dirty="0">
                <a:latin typeface="ＭＳ Ｐ明朝" charset="-128"/>
                <a:ea typeface="ＭＳ Ｐ明朝" charset="-128"/>
              </a:rPr>
              <a:t>スライドをそのまま読んでください。</a:t>
            </a:r>
          </a:p>
        </p:txBody>
      </p:sp>
      <p:sp>
        <p:nvSpPr>
          <p:cNvPr id="2" name="スライド番号プレースホルダー 1"/>
          <p:cNvSpPr>
            <a:spLocks noGrp="1"/>
          </p:cNvSpPr>
          <p:nvPr>
            <p:ph type="sldNum" sz="quarter" idx="10"/>
          </p:nvPr>
        </p:nvSpPr>
        <p:spPr/>
        <p:txBody>
          <a:bodyPr/>
          <a:lstStyle/>
          <a:p>
            <a:fld id="{E233F600-4D47-47D7-AD80-3375E10310AF}" type="slidenum">
              <a:rPr kumimoji="1" lang="ja-JP" altLang="en-US" smtClean="0"/>
              <a:t>2</a:t>
            </a:fld>
            <a:endParaRPr kumimoji="1" lang="ja-JP" altLang="en-US"/>
          </a:p>
        </p:txBody>
      </p:sp>
    </p:spTree>
    <p:extLst>
      <p:ext uri="{BB962C8B-B14F-4D97-AF65-F5344CB8AC3E}">
        <p14:creationId xmlns:p14="http://schemas.microsoft.com/office/powerpoint/2010/main" val="80044524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08050" y="739775"/>
            <a:ext cx="4919663" cy="3690938"/>
          </a:xfrm>
        </p:spPr>
      </p:sp>
      <p:sp>
        <p:nvSpPr>
          <p:cNvPr id="3" name="ノート プレースホルダー 2"/>
          <p:cNvSpPr>
            <a:spLocks noGrp="1"/>
          </p:cNvSpPr>
          <p:nvPr>
            <p:ph type="body" idx="1"/>
          </p:nvPr>
        </p:nvSpPr>
        <p:spPr>
          <a:xfrm>
            <a:off x="486157" y="4643369"/>
            <a:ext cx="5811382" cy="5020010"/>
          </a:xfrm>
        </p:spPr>
        <p:txBody>
          <a:bodyPr/>
          <a:lstStyle/>
          <a:p>
            <a:pPr defTabSz="912432">
              <a:defRPr/>
            </a:pPr>
            <a:r>
              <a:rPr lang="ja-JP" altLang="en-US" dirty="0">
                <a:latin typeface="ＭＳ Ｐ明朝" charset="-128"/>
                <a:ea typeface="ＭＳ Ｐ明朝" charset="-128"/>
              </a:rPr>
              <a:t>＜スライドのねらいや注意事項＞</a:t>
            </a:r>
            <a:endParaRPr lang="en-US" altLang="ja-JP" dirty="0">
              <a:latin typeface="ＭＳ Ｐ明朝" charset="-128"/>
              <a:ea typeface="ＭＳ Ｐ明朝" charset="-128"/>
            </a:endParaRPr>
          </a:p>
          <a:p>
            <a:pPr defTabSz="912432">
              <a:defRPr/>
            </a:pPr>
            <a:r>
              <a:rPr lang="ja-JP" altLang="en-US" dirty="0">
                <a:latin typeface="ＭＳ Ｐ明朝" charset="-128"/>
                <a:ea typeface="ＭＳ Ｐ明朝" charset="-128"/>
              </a:rPr>
              <a:t>平成</a:t>
            </a:r>
            <a:r>
              <a:rPr lang="en-US" altLang="ja-JP" dirty="0">
                <a:latin typeface="ＭＳ Ｐ明朝" charset="-128"/>
                <a:ea typeface="ＭＳ Ｐ明朝" charset="-128"/>
              </a:rPr>
              <a:t>30</a:t>
            </a:r>
            <a:r>
              <a:rPr lang="ja-JP" altLang="en-US" dirty="0">
                <a:latin typeface="ＭＳ Ｐ明朝" charset="-128"/>
                <a:ea typeface="ＭＳ Ｐ明朝" charset="-128"/>
              </a:rPr>
              <a:t>年度からの新設スライド（スライド</a:t>
            </a:r>
            <a:r>
              <a:rPr lang="en-US" altLang="ja-JP" dirty="0">
                <a:latin typeface="ＭＳ Ｐ明朝" charset="-128"/>
                <a:ea typeface="ＭＳ Ｐ明朝" charset="-128"/>
              </a:rPr>
              <a:t>20</a:t>
            </a:r>
            <a:r>
              <a:rPr lang="ja-JP" altLang="en-US" dirty="0">
                <a:latin typeface="ＭＳ Ｐ明朝" charset="-128"/>
                <a:ea typeface="ＭＳ Ｐ明朝" charset="-128"/>
              </a:rPr>
              <a:t>～</a:t>
            </a:r>
            <a:r>
              <a:rPr lang="en-US" altLang="ja-JP" dirty="0">
                <a:latin typeface="ＭＳ Ｐ明朝" charset="-128"/>
                <a:ea typeface="ＭＳ Ｐ明朝" charset="-128"/>
              </a:rPr>
              <a:t>25</a:t>
            </a:r>
            <a:r>
              <a:rPr lang="ja-JP" altLang="en-US" dirty="0">
                <a:latin typeface="ＭＳ Ｐ明朝" charset="-128"/>
                <a:ea typeface="ＭＳ Ｐ明朝" charset="-128"/>
              </a:rPr>
              <a:t>）</a:t>
            </a:r>
            <a:endParaRPr lang="en-US" altLang="ja-JP" dirty="0">
              <a:latin typeface="ＭＳ Ｐ明朝" charset="-128"/>
              <a:ea typeface="ＭＳ Ｐ明朝" charset="-128"/>
            </a:endParaRPr>
          </a:p>
          <a:p>
            <a:pPr defTabSz="912432">
              <a:defRPr/>
            </a:pPr>
            <a:r>
              <a:rPr lang="ja-JP" altLang="en-US" dirty="0">
                <a:latin typeface="ＭＳ Ｐ明朝" charset="-128"/>
                <a:ea typeface="ＭＳ Ｐ明朝" charset="-128"/>
              </a:rPr>
              <a:t>在宅における外鍵も虐待に当たることを説明するスライド</a:t>
            </a:r>
            <a:endParaRPr lang="en-US" altLang="ja-JP" dirty="0">
              <a:latin typeface="ＭＳ Ｐ明朝" charset="-128"/>
              <a:ea typeface="ＭＳ Ｐ明朝" charset="-128"/>
            </a:endParaRPr>
          </a:p>
          <a:p>
            <a:pPr defTabSz="912432">
              <a:defRPr/>
            </a:pPr>
            <a:endParaRPr lang="en-US" altLang="ja-JP" dirty="0">
              <a:latin typeface="ＭＳ Ｐ明朝" charset="-128"/>
              <a:ea typeface="ＭＳ Ｐ明朝" charset="-128"/>
            </a:endParaRPr>
          </a:p>
          <a:p>
            <a:pPr defTabSz="912432">
              <a:defRPr/>
            </a:pPr>
            <a:r>
              <a:rPr lang="ja-JP" altLang="en-US" dirty="0">
                <a:latin typeface="ＭＳ Ｐ明朝" charset="-128"/>
                <a:ea typeface="ＭＳ Ｐ明朝" charset="-128"/>
              </a:rPr>
              <a:t>＜説明のポイントや説明例＞</a:t>
            </a:r>
            <a:endParaRPr lang="en-US" altLang="ja-JP" dirty="0">
              <a:latin typeface="ＭＳ Ｐ明朝" charset="-128"/>
              <a:ea typeface="ＭＳ Ｐ明朝" charset="-128"/>
            </a:endParaRPr>
          </a:p>
          <a:p>
            <a:pPr defTabSz="912432">
              <a:defRPr/>
            </a:pPr>
            <a:r>
              <a:rPr lang="ja-JP" altLang="en-US" dirty="0">
                <a:latin typeface="ＭＳ Ｐ明朝" charset="-128"/>
                <a:ea typeface="ＭＳ Ｐ明朝" charset="-128"/>
              </a:rPr>
              <a:t>スライドを読む。</a:t>
            </a:r>
            <a:endParaRPr lang="en-US" altLang="ja-JP" dirty="0">
              <a:latin typeface="ＭＳ Ｐ明朝" charset="-128"/>
              <a:ea typeface="ＭＳ Ｐ明朝" charset="-128"/>
            </a:endParaRPr>
          </a:p>
          <a:p>
            <a:pPr defTabSz="912432">
              <a:defRPr/>
            </a:pPr>
            <a:endParaRPr lang="en-US" altLang="ja-JP" dirty="0">
              <a:latin typeface="ＭＳ Ｐ明朝" charset="-128"/>
              <a:ea typeface="ＭＳ Ｐ明朝" charset="-128"/>
            </a:endParaRPr>
          </a:p>
          <a:p>
            <a:pPr defTabSz="912432">
              <a:defRPr/>
            </a:pPr>
            <a:r>
              <a:rPr lang="ja-JP" altLang="en-US" dirty="0">
                <a:latin typeface="ＭＳ Ｐ明朝" charset="-128"/>
                <a:ea typeface="ＭＳ Ｐ明朝" charset="-128"/>
              </a:rPr>
              <a:t>・外鍵の例を説明する。例えば、「ひとり歩き（徘徊）」がある本人のみ在宅で、家族が本人がひとり歩きをして事故にあうことを防ぐため、外から扉があかないように</a:t>
            </a:r>
            <a:r>
              <a:rPr lang="ja-JP" altLang="en-US" dirty="0" err="1">
                <a:latin typeface="ＭＳ Ｐ明朝" charset="-128"/>
                <a:ea typeface="ＭＳ Ｐ明朝" charset="-128"/>
              </a:rPr>
              <a:t>つっ</a:t>
            </a:r>
            <a:r>
              <a:rPr lang="ja-JP" altLang="en-US" dirty="0">
                <a:latin typeface="ＭＳ Ｐ明朝" charset="-128"/>
                <a:ea typeface="ＭＳ Ｐ明朝" charset="-128"/>
              </a:rPr>
              <a:t>かえ棒をする、玄関の外からかける鍵、チェーン、ドアのレバーがさがらないように何か噛ませている状況など、本人が外に出たいと思った時に出られなくなっている状態。</a:t>
            </a:r>
            <a:endParaRPr lang="en-US" altLang="ja-JP" dirty="0">
              <a:latin typeface="ＭＳ Ｐ明朝" charset="-128"/>
              <a:ea typeface="ＭＳ Ｐ明朝" charset="-128"/>
            </a:endParaRPr>
          </a:p>
          <a:p>
            <a:pPr defTabSz="912432">
              <a:defRPr/>
            </a:pPr>
            <a:r>
              <a:rPr lang="ja-JP" altLang="en-US" dirty="0">
                <a:latin typeface="ＭＳ Ｐ明朝" charset="-128"/>
                <a:ea typeface="ＭＳ Ｐ明朝" charset="-128"/>
              </a:rPr>
              <a:t>（玄関に限らず、室内の居室の扉の場合も該当）</a:t>
            </a:r>
            <a:endParaRPr lang="en-US" altLang="ja-JP" dirty="0">
              <a:latin typeface="ＭＳ Ｐ明朝" charset="-128"/>
              <a:ea typeface="ＭＳ Ｐ明朝" charset="-128"/>
            </a:endParaRPr>
          </a:p>
          <a:p>
            <a:pPr defTabSz="912432">
              <a:defRPr/>
            </a:pPr>
            <a:r>
              <a:rPr kumimoji="1" lang="ja-JP" altLang="en-US" dirty="0">
                <a:latin typeface="ＭＳ Ｐ明朝" charset="-128"/>
                <a:ea typeface="ＭＳ Ｐ明朝" charset="-128"/>
              </a:rPr>
              <a:t>・たとえ、</a:t>
            </a:r>
            <a:r>
              <a:rPr kumimoji="1" lang="ja-JP" altLang="en-US" u="sng" dirty="0">
                <a:latin typeface="ＭＳ Ｐ明朝" charset="-128"/>
                <a:ea typeface="ＭＳ Ｐ明朝" charset="-128"/>
              </a:rPr>
              <a:t>高齢者の生命身体を守るための身体拘束</a:t>
            </a:r>
            <a:r>
              <a:rPr kumimoji="1" lang="ja-JP" altLang="en-US" strike="noStrike" dirty="0">
                <a:latin typeface="ＭＳ Ｐ明朝" charset="-128"/>
                <a:ea typeface="ＭＳ Ｐ明朝" charset="-128"/>
              </a:rPr>
              <a:t>「緊急やむを得ない場合の身体拘束」で</a:t>
            </a:r>
            <a:r>
              <a:rPr kumimoji="1" lang="ja-JP" altLang="en-US" dirty="0">
                <a:latin typeface="ＭＳ Ｐ明朝" charset="-128"/>
                <a:ea typeface="ＭＳ Ｐ明朝" charset="-128"/>
              </a:rPr>
              <a:t>あっても、</a:t>
            </a:r>
            <a:r>
              <a:rPr kumimoji="1" lang="ja-JP" altLang="en-US" u="sng" dirty="0">
                <a:latin typeface="ＭＳ Ｐ明朝" charset="-128"/>
                <a:ea typeface="ＭＳ Ｐ明朝" charset="-128"/>
              </a:rPr>
              <a:t>原則身体拘束は禁止であり、虐待行為にであることを押さえた</a:t>
            </a:r>
            <a:r>
              <a:rPr kumimoji="1" lang="ja-JP" altLang="en-US" dirty="0">
                <a:latin typeface="ＭＳ Ｐ明朝" charset="-128"/>
                <a:ea typeface="ＭＳ Ｐ明朝" charset="-128"/>
              </a:rPr>
              <a:t>うえで、適正な手続きを踏むことが必要であることを伝える。</a:t>
            </a:r>
            <a:endParaRPr kumimoji="1" lang="en-US" altLang="ja-JP" dirty="0">
              <a:latin typeface="ＭＳ Ｐ明朝" charset="-128"/>
              <a:ea typeface="ＭＳ Ｐ明朝" charset="-128"/>
            </a:endParaRPr>
          </a:p>
          <a:p>
            <a:pPr defTabSz="912432">
              <a:defRPr/>
            </a:pPr>
            <a:r>
              <a:rPr kumimoji="1" lang="ja-JP" altLang="en-US" dirty="0">
                <a:latin typeface="ＭＳ Ｐ明朝" charset="-128"/>
                <a:ea typeface="ＭＳ Ｐ明朝" charset="-128"/>
              </a:rPr>
              <a:t>チーム等（サービス担当者会議、本人の支援を検討する会議体など）での判断が必要となるため、本人に関わっている主治医、ケアマネジャー、介護サービス事業者、包括、市区町村などで会議を実施したり、</a:t>
            </a:r>
            <a:r>
              <a:rPr lang="ja-JP" altLang="en-US" dirty="0"/>
              <a:t>「緊急やむを得ない場合」とされる例外の３要件</a:t>
            </a:r>
            <a:r>
              <a:rPr lang="ja-JP" altLang="en-US" u="none" dirty="0"/>
              <a:t>に準じて</a:t>
            </a:r>
            <a:r>
              <a:rPr lang="ja-JP" altLang="en-US" dirty="0"/>
              <a:t>検討する。検討の結果「緊急やむを得ない」と判断された場合、スライド</a:t>
            </a:r>
            <a:r>
              <a:rPr lang="en-US" altLang="ja-JP" dirty="0"/>
              <a:t>17</a:t>
            </a:r>
            <a:r>
              <a:rPr lang="ja-JP" altLang="en-US" dirty="0"/>
              <a:t>に示した適切手続き（本人・家族へ説明し、記録を残すなど）</a:t>
            </a:r>
            <a:r>
              <a:rPr lang="ja-JP" altLang="en-US" strike="noStrike" dirty="0"/>
              <a:t>を実施する。</a:t>
            </a:r>
            <a:endParaRPr lang="ja-JP" altLang="ja-JP" strike="noStrike" dirty="0"/>
          </a:p>
          <a:p>
            <a:pPr defTabSz="912432">
              <a:defRPr/>
            </a:pPr>
            <a:endParaRPr kumimoji="1" lang="ja-JP" altLang="en-US" dirty="0"/>
          </a:p>
        </p:txBody>
      </p:sp>
      <p:sp>
        <p:nvSpPr>
          <p:cNvPr id="4" name="スライド番号プレースホルダー 3"/>
          <p:cNvSpPr>
            <a:spLocks noGrp="1"/>
          </p:cNvSpPr>
          <p:nvPr>
            <p:ph type="sldNum" sz="quarter" idx="10"/>
          </p:nvPr>
        </p:nvSpPr>
        <p:spPr/>
        <p:txBody>
          <a:bodyPr/>
          <a:lstStyle/>
          <a:p>
            <a:fld id="{E233F600-4D47-47D7-AD80-3375E10310AF}" type="slidenum">
              <a:rPr kumimoji="1" lang="ja-JP" altLang="en-US" smtClean="0"/>
              <a:t>20</a:t>
            </a:fld>
            <a:endParaRPr kumimoji="1" lang="ja-JP" altLang="en-US"/>
          </a:p>
        </p:txBody>
      </p:sp>
    </p:spTree>
    <p:extLst>
      <p:ext uri="{BB962C8B-B14F-4D97-AF65-F5344CB8AC3E}">
        <p14:creationId xmlns:p14="http://schemas.microsoft.com/office/powerpoint/2010/main" val="203833941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08050" y="739775"/>
            <a:ext cx="4919663" cy="3690938"/>
          </a:xfrm>
        </p:spPr>
      </p:sp>
      <p:sp>
        <p:nvSpPr>
          <p:cNvPr id="3" name="ノート プレースホルダー 2"/>
          <p:cNvSpPr>
            <a:spLocks noGrp="1"/>
          </p:cNvSpPr>
          <p:nvPr>
            <p:ph type="body" idx="1"/>
          </p:nvPr>
        </p:nvSpPr>
        <p:spPr>
          <a:xfrm>
            <a:off x="414411" y="4643369"/>
            <a:ext cx="5811382" cy="5020010"/>
          </a:xfrm>
        </p:spPr>
        <p:txBody>
          <a:bodyPr/>
          <a:lstStyle/>
          <a:p>
            <a:pPr defTabSz="912432">
              <a:defRPr/>
            </a:pPr>
            <a:r>
              <a:rPr lang="ja-JP" altLang="en-US" dirty="0">
                <a:latin typeface="ＭＳ Ｐ明朝" charset="-128"/>
                <a:ea typeface="ＭＳ Ｐ明朝" charset="-128"/>
              </a:rPr>
              <a:t>＜スライドのねらいや注意事項＞</a:t>
            </a:r>
            <a:endParaRPr lang="en-US" altLang="ja-JP" dirty="0">
              <a:latin typeface="ＭＳ Ｐ明朝" charset="-128"/>
              <a:ea typeface="ＭＳ Ｐ明朝" charset="-128"/>
            </a:endParaRPr>
          </a:p>
          <a:p>
            <a:pPr defTabSz="912432">
              <a:defRPr/>
            </a:pPr>
            <a:r>
              <a:rPr lang="ja-JP" altLang="en-US" dirty="0">
                <a:latin typeface="ＭＳ Ｐ明朝" charset="-128"/>
                <a:ea typeface="ＭＳ Ｐ明朝" charset="-128"/>
              </a:rPr>
              <a:t>「外鍵」をしてしまっている場合、どのような状況が生じているのか、確認したいポイントを説明し、緊急性の見立てが重要であることを伝えるスライド。</a:t>
            </a:r>
            <a:endParaRPr lang="en-US" altLang="ja-JP" dirty="0">
              <a:latin typeface="ＭＳ Ｐ明朝" charset="-128"/>
              <a:ea typeface="ＭＳ Ｐ明朝" charset="-128"/>
            </a:endParaRPr>
          </a:p>
          <a:p>
            <a:pPr defTabSz="912432">
              <a:defRPr/>
            </a:pPr>
            <a:endParaRPr lang="en-US" altLang="ja-JP" dirty="0">
              <a:latin typeface="ＭＳ Ｐ明朝" charset="-128"/>
              <a:ea typeface="ＭＳ Ｐ明朝" charset="-128"/>
            </a:endParaRPr>
          </a:p>
          <a:p>
            <a:pPr defTabSz="912432">
              <a:defRPr/>
            </a:pPr>
            <a:r>
              <a:rPr lang="ja-JP" altLang="en-US" dirty="0">
                <a:latin typeface="ＭＳ Ｐ明朝" charset="-128"/>
                <a:ea typeface="ＭＳ Ｐ明朝" charset="-128"/>
              </a:rPr>
              <a:t>＜説明のポイントや説明例＞</a:t>
            </a:r>
            <a:endParaRPr lang="en-US" altLang="ja-JP" dirty="0">
              <a:latin typeface="ＭＳ Ｐ明朝" charset="-128"/>
              <a:ea typeface="ＭＳ Ｐ明朝" charset="-128"/>
            </a:endParaRPr>
          </a:p>
          <a:p>
            <a:pPr defTabSz="912432">
              <a:defRPr/>
            </a:pPr>
            <a:r>
              <a:rPr lang="ja-JP" altLang="en-US" dirty="0">
                <a:latin typeface="ＭＳ Ｐ明朝" charset="-128"/>
                <a:ea typeface="ＭＳ Ｐ明朝" charset="-128"/>
              </a:rPr>
              <a:t>・外鍵をかけることで、地震・火事の時に自分で逃げられず死亡してしまう危険性があることを伝える</a:t>
            </a:r>
            <a:endParaRPr lang="en-US" altLang="ja-JP" dirty="0">
              <a:latin typeface="ＭＳ Ｐ明朝" charset="-128"/>
              <a:ea typeface="ＭＳ Ｐ明朝" charset="-128"/>
            </a:endParaRPr>
          </a:p>
          <a:p>
            <a:pPr defTabSz="912432">
              <a:defRPr/>
            </a:pPr>
            <a:r>
              <a:rPr lang="ja-JP" altLang="en-US" dirty="0">
                <a:latin typeface="ＭＳ Ｐ明朝" charset="-128"/>
                <a:ea typeface="ＭＳ Ｐ明朝" charset="-128"/>
              </a:rPr>
              <a:t>・本人のおびえた様子や混乱した様子がないか確認する一つの方法として、家族が帰るなどして鍵を開けた時に、本人の表情が険しいことはないか。室内の物が散乱している、動き回り転倒したりぶつけたりして擦り傷がある等の状況はないか。また、「（ここから）出してー！！」など、本人の助けを呼ぶ声が近所に聞こえるようなことはないか等、閉じ込められている状況を把握するために、本人の心身の状況、緊急性をアセスメントする必要があることを伝える。</a:t>
            </a:r>
            <a:endParaRPr lang="en-US" altLang="ja-JP" dirty="0">
              <a:latin typeface="ＭＳ Ｐ明朝" charset="-128"/>
              <a:ea typeface="ＭＳ Ｐ明朝" charset="-128"/>
            </a:endParaRPr>
          </a:p>
          <a:p>
            <a:endParaRPr kumimoji="1" lang="ja-JP" altLang="en-US" dirty="0"/>
          </a:p>
        </p:txBody>
      </p:sp>
      <p:sp>
        <p:nvSpPr>
          <p:cNvPr id="4" name="スライド番号プレースホルダー 3"/>
          <p:cNvSpPr>
            <a:spLocks noGrp="1"/>
          </p:cNvSpPr>
          <p:nvPr>
            <p:ph type="sldNum" sz="quarter" idx="10"/>
          </p:nvPr>
        </p:nvSpPr>
        <p:spPr/>
        <p:txBody>
          <a:bodyPr/>
          <a:lstStyle/>
          <a:p>
            <a:fld id="{E233F600-4D47-47D7-AD80-3375E10310AF}" type="slidenum">
              <a:rPr kumimoji="1" lang="ja-JP" altLang="en-US" smtClean="0"/>
              <a:t>21</a:t>
            </a:fld>
            <a:endParaRPr kumimoji="1" lang="ja-JP" altLang="en-US"/>
          </a:p>
        </p:txBody>
      </p:sp>
    </p:spTree>
    <p:extLst>
      <p:ext uri="{BB962C8B-B14F-4D97-AF65-F5344CB8AC3E}">
        <p14:creationId xmlns:p14="http://schemas.microsoft.com/office/powerpoint/2010/main" val="119058806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08050" y="739775"/>
            <a:ext cx="4919663" cy="3690938"/>
          </a:xfrm>
        </p:spPr>
      </p:sp>
      <p:sp>
        <p:nvSpPr>
          <p:cNvPr id="3" name="ノート プレースホルダー 2"/>
          <p:cNvSpPr>
            <a:spLocks noGrp="1"/>
          </p:cNvSpPr>
          <p:nvPr>
            <p:ph type="body" idx="1"/>
          </p:nvPr>
        </p:nvSpPr>
        <p:spPr>
          <a:xfrm>
            <a:off x="373558" y="4643369"/>
            <a:ext cx="5954873" cy="5020010"/>
          </a:xfrm>
        </p:spPr>
        <p:txBody>
          <a:bodyPr/>
          <a:lstStyle/>
          <a:p>
            <a:pPr defTabSz="912432">
              <a:defRPr/>
            </a:pPr>
            <a:r>
              <a:rPr lang="ja-JP" altLang="en-US" dirty="0">
                <a:latin typeface="ＭＳ Ｐ明朝" charset="-128"/>
                <a:ea typeface="ＭＳ Ｐ明朝" charset="-128"/>
              </a:rPr>
              <a:t>＜スライドのねらいや注意事項＞</a:t>
            </a:r>
            <a:endParaRPr lang="en-US" altLang="ja-JP" dirty="0">
              <a:latin typeface="ＭＳ Ｐ明朝" charset="-128"/>
              <a:ea typeface="ＭＳ Ｐ明朝" charset="-128"/>
            </a:endParaRPr>
          </a:p>
          <a:p>
            <a:pPr defTabSz="912432">
              <a:defRPr/>
            </a:pPr>
            <a:r>
              <a:rPr lang="ja-JP" altLang="en-US" dirty="0"/>
              <a:t>「緊急やむを得ない場合」とされる例外の３要件である「切迫性」を説明するスライド</a:t>
            </a:r>
            <a:endParaRPr lang="ja-JP" altLang="ja-JP" dirty="0"/>
          </a:p>
          <a:p>
            <a:pPr defTabSz="912432">
              <a:defRPr/>
            </a:pPr>
            <a:endParaRPr lang="en-US" altLang="ja-JP" dirty="0">
              <a:latin typeface="ＭＳ Ｐ明朝" charset="-128"/>
              <a:ea typeface="ＭＳ Ｐ明朝" charset="-128"/>
            </a:endParaRPr>
          </a:p>
          <a:p>
            <a:pPr defTabSz="912432">
              <a:defRPr/>
            </a:pPr>
            <a:r>
              <a:rPr lang="ja-JP" altLang="en-US" dirty="0">
                <a:latin typeface="ＭＳ Ｐ明朝" charset="-128"/>
                <a:ea typeface="ＭＳ Ｐ明朝" charset="-128"/>
              </a:rPr>
              <a:t>＜説明のポイントや説明例＞</a:t>
            </a:r>
            <a:endParaRPr lang="en-US" altLang="ja-JP" dirty="0">
              <a:latin typeface="ＭＳ Ｐ明朝" charset="-128"/>
              <a:ea typeface="ＭＳ Ｐ明朝" charset="-128"/>
            </a:endParaRPr>
          </a:p>
          <a:p>
            <a:pPr defTabSz="912432">
              <a:defRPr/>
            </a:pPr>
            <a:r>
              <a:rPr lang="ja-JP" altLang="en-US" dirty="0">
                <a:latin typeface="ＭＳ Ｐ明朝" charset="-128"/>
                <a:ea typeface="ＭＳ Ｐ明朝" charset="-128"/>
              </a:rPr>
              <a:t>・外鍵をしないとどのようなことが起こるのか、予想される起きることは、本人の生命又は身体が危ない状況となるのか。そもそもその予想されることは、どの程度の頻度で起こるのかなど「切迫性」をチームで見立てる必要がある。</a:t>
            </a:r>
            <a:endParaRPr lang="en-US" altLang="ja-JP" dirty="0">
              <a:latin typeface="ＭＳ Ｐ明朝" charset="-128"/>
              <a:ea typeface="ＭＳ Ｐ明朝" charset="-128"/>
            </a:endParaRPr>
          </a:p>
          <a:p>
            <a:pPr defTabSz="912432">
              <a:defRPr/>
            </a:pPr>
            <a:r>
              <a:rPr lang="ja-JP" altLang="en-US" dirty="0">
                <a:latin typeface="ＭＳ Ｐ明朝" charset="-128"/>
                <a:ea typeface="ＭＳ Ｐ明朝" charset="-128"/>
              </a:rPr>
              <a:t>・「外鍵はやってはいけないこと」であることのみを伝えると、本人への対応に苦慮している家族が心中を図ったり、自殺するリスクについても考える必要がある。</a:t>
            </a:r>
            <a:endParaRPr lang="en-US" altLang="ja-JP" dirty="0">
              <a:latin typeface="ＭＳ Ｐ明朝" charset="-128"/>
              <a:ea typeface="ＭＳ Ｐ明朝" charset="-128"/>
            </a:endParaRPr>
          </a:p>
          <a:p>
            <a:pPr defTabSz="912432">
              <a:defRPr/>
            </a:pPr>
            <a:r>
              <a:rPr lang="ja-JP" altLang="en-US" dirty="0">
                <a:latin typeface="ＭＳ Ｐ明朝" charset="-128"/>
                <a:ea typeface="ＭＳ Ｐ明朝" charset="-128"/>
              </a:rPr>
              <a:t>・家族の状況を理解し時間をかけることも必要な場合もあるが、その時間の余裕がなく本人への対応を迫られる場合もあることを伝える。</a:t>
            </a:r>
            <a:endParaRPr lang="en-US" altLang="ja-JP" dirty="0">
              <a:latin typeface="ＭＳ Ｐ明朝" charset="-128"/>
              <a:ea typeface="ＭＳ Ｐ明朝" charset="-128"/>
            </a:endParaRPr>
          </a:p>
          <a:p>
            <a:pPr defTabSz="912432">
              <a:defRPr/>
            </a:pPr>
            <a:r>
              <a:rPr lang="ja-JP" altLang="en-US" dirty="0">
                <a:latin typeface="ＭＳ Ｐ明朝" charset="-128"/>
                <a:ea typeface="ＭＳ Ｐ明朝" charset="-128"/>
              </a:rPr>
              <a:t>・「緊急やむを得ない場合」の判断は、慎重に行われる必要があるため、「もしかしたら一人で出てしまい、転んでしまうかもしれないから」のような「念のため」は、切迫性に該当しない。</a:t>
            </a:r>
            <a:endParaRPr lang="en-US" altLang="ja-JP" dirty="0">
              <a:latin typeface="ＭＳ Ｐ明朝" charset="-128"/>
              <a:ea typeface="ＭＳ Ｐ明朝" charset="-128"/>
            </a:endParaRPr>
          </a:p>
          <a:p>
            <a:endParaRPr kumimoji="1" lang="ja-JP" altLang="en-US" dirty="0"/>
          </a:p>
        </p:txBody>
      </p:sp>
      <p:sp>
        <p:nvSpPr>
          <p:cNvPr id="4" name="スライド番号プレースホルダー 3"/>
          <p:cNvSpPr>
            <a:spLocks noGrp="1"/>
          </p:cNvSpPr>
          <p:nvPr>
            <p:ph type="sldNum" sz="quarter" idx="10"/>
          </p:nvPr>
        </p:nvSpPr>
        <p:spPr/>
        <p:txBody>
          <a:bodyPr/>
          <a:lstStyle/>
          <a:p>
            <a:fld id="{E233F600-4D47-47D7-AD80-3375E10310AF}" type="slidenum">
              <a:rPr kumimoji="1" lang="ja-JP" altLang="en-US" smtClean="0"/>
              <a:t>22</a:t>
            </a:fld>
            <a:endParaRPr kumimoji="1" lang="ja-JP" altLang="en-US"/>
          </a:p>
        </p:txBody>
      </p:sp>
    </p:spTree>
    <p:extLst>
      <p:ext uri="{BB962C8B-B14F-4D97-AF65-F5344CB8AC3E}">
        <p14:creationId xmlns:p14="http://schemas.microsoft.com/office/powerpoint/2010/main" val="313315615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08050" y="739775"/>
            <a:ext cx="4919663" cy="3690938"/>
          </a:xfrm>
        </p:spPr>
      </p:sp>
      <p:sp>
        <p:nvSpPr>
          <p:cNvPr id="3" name="ノート プレースホルダー 2"/>
          <p:cNvSpPr>
            <a:spLocks noGrp="1"/>
          </p:cNvSpPr>
          <p:nvPr>
            <p:ph type="body" idx="1"/>
          </p:nvPr>
        </p:nvSpPr>
        <p:spPr>
          <a:xfrm>
            <a:off x="419157" y="4635540"/>
            <a:ext cx="5883128" cy="5020010"/>
          </a:xfrm>
        </p:spPr>
        <p:txBody>
          <a:bodyPr/>
          <a:lstStyle/>
          <a:p>
            <a:pPr defTabSz="912432">
              <a:defRPr/>
            </a:pPr>
            <a:r>
              <a:rPr lang="ja-JP" altLang="en-US" dirty="0">
                <a:latin typeface="ＭＳ Ｐ明朝" charset="-128"/>
                <a:ea typeface="ＭＳ Ｐ明朝" charset="-128"/>
              </a:rPr>
              <a:t>＜スライドのねらいや注意事項＞</a:t>
            </a:r>
            <a:endParaRPr lang="en-US" altLang="ja-JP" dirty="0">
              <a:latin typeface="ＭＳ Ｐ明朝" charset="-128"/>
              <a:ea typeface="ＭＳ Ｐ明朝" charset="-128"/>
            </a:endParaRPr>
          </a:p>
          <a:p>
            <a:pPr defTabSz="912432">
              <a:defRPr/>
            </a:pPr>
            <a:r>
              <a:rPr lang="ja-JP" altLang="en-US" dirty="0"/>
              <a:t>「緊急やむを得ない場合」とされる例外の３要件である「非代替性」を説明するスライド</a:t>
            </a:r>
            <a:endParaRPr lang="ja-JP" altLang="ja-JP" dirty="0"/>
          </a:p>
          <a:p>
            <a:pPr defTabSz="912432">
              <a:defRPr/>
            </a:pPr>
            <a:endParaRPr lang="en-US" altLang="ja-JP" dirty="0">
              <a:latin typeface="ＭＳ Ｐ明朝" charset="-128"/>
              <a:ea typeface="ＭＳ Ｐ明朝" charset="-128"/>
            </a:endParaRPr>
          </a:p>
          <a:p>
            <a:pPr defTabSz="912432">
              <a:defRPr/>
            </a:pPr>
            <a:r>
              <a:rPr lang="ja-JP" altLang="en-US" dirty="0">
                <a:latin typeface="ＭＳ Ｐ明朝" charset="-128"/>
                <a:ea typeface="ＭＳ Ｐ明朝" charset="-128"/>
              </a:rPr>
              <a:t>＜説明のポイントや説明例＞</a:t>
            </a:r>
            <a:endParaRPr lang="en-US" altLang="ja-JP" dirty="0">
              <a:latin typeface="ＭＳ Ｐ明朝" charset="-128"/>
              <a:ea typeface="ＭＳ Ｐ明朝" charset="-128"/>
            </a:endParaRPr>
          </a:p>
          <a:p>
            <a:pPr defTabSz="912432">
              <a:defRPr/>
            </a:pPr>
            <a:r>
              <a:rPr lang="ja-JP" altLang="en-US" dirty="0">
                <a:latin typeface="ＭＳ Ｐ明朝" charset="-128"/>
                <a:ea typeface="ＭＳ Ｐ明朝" charset="-128"/>
              </a:rPr>
              <a:t>・代替方法がないかどうかを検討する前に、緊急性が高い場合は、在宅生活から施設利用等へ保護的な支援について、検討することが必要となること</a:t>
            </a:r>
            <a:endParaRPr lang="en-US" altLang="ja-JP" dirty="0">
              <a:latin typeface="ＭＳ Ｐ明朝" charset="-128"/>
              <a:ea typeface="ＭＳ Ｐ明朝" charset="-128"/>
            </a:endParaRPr>
          </a:p>
          <a:p>
            <a:pPr defTabSz="912432">
              <a:defRPr/>
            </a:pPr>
            <a:r>
              <a:rPr lang="ja-JP" altLang="en-US" dirty="0">
                <a:latin typeface="ＭＳ Ｐ明朝" charset="-128"/>
                <a:ea typeface="ＭＳ Ｐ明朝" charset="-128"/>
              </a:rPr>
              <a:t>・外鍵をかける理由となっている事象（例えば徘徊）に対して、身体拘束以外のありとあらゆる方法を検討することが必須であることを伝える。</a:t>
            </a:r>
            <a:endParaRPr lang="en-US" altLang="ja-JP" dirty="0">
              <a:latin typeface="ＭＳ Ｐ明朝" charset="-128"/>
              <a:ea typeface="ＭＳ Ｐ明朝" charset="-128"/>
            </a:endParaRPr>
          </a:p>
          <a:p>
            <a:pPr defTabSz="912432">
              <a:defRPr/>
            </a:pPr>
            <a:r>
              <a:rPr lang="ja-JP" altLang="en-US" dirty="0">
                <a:latin typeface="ＭＳ Ｐ明朝" charset="-128"/>
                <a:ea typeface="ＭＳ Ｐ明朝" charset="-128"/>
              </a:rPr>
              <a:t>・他の方法を検討するためにも、スライド</a:t>
            </a:r>
            <a:r>
              <a:rPr lang="en-US" altLang="ja-JP" dirty="0">
                <a:latin typeface="ＭＳ Ｐ明朝" charset="-128"/>
                <a:ea typeface="ＭＳ Ｐ明朝" charset="-128"/>
              </a:rPr>
              <a:t>21</a:t>
            </a:r>
            <a:r>
              <a:rPr lang="ja-JP" altLang="en-US" dirty="0">
                <a:latin typeface="ＭＳ Ｐ明朝" charset="-128"/>
                <a:ea typeface="ＭＳ Ｐ明朝" charset="-128"/>
              </a:rPr>
              <a:t>「状況把握の視点と緊急性の把握」等のアセスメントが重要。</a:t>
            </a:r>
            <a:endParaRPr lang="en-US" altLang="ja-JP" dirty="0">
              <a:latin typeface="ＭＳ Ｐ明朝" charset="-128"/>
              <a:ea typeface="ＭＳ Ｐ明朝" charset="-128"/>
            </a:endParaRPr>
          </a:p>
          <a:p>
            <a:endParaRPr kumimoji="1" lang="ja-JP" altLang="en-US" dirty="0"/>
          </a:p>
        </p:txBody>
      </p:sp>
      <p:sp>
        <p:nvSpPr>
          <p:cNvPr id="4" name="スライド番号プレースホルダー 3"/>
          <p:cNvSpPr>
            <a:spLocks noGrp="1"/>
          </p:cNvSpPr>
          <p:nvPr>
            <p:ph type="sldNum" sz="quarter" idx="10"/>
          </p:nvPr>
        </p:nvSpPr>
        <p:spPr/>
        <p:txBody>
          <a:bodyPr/>
          <a:lstStyle/>
          <a:p>
            <a:fld id="{E233F600-4D47-47D7-AD80-3375E10310AF}" type="slidenum">
              <a:rPr kumimoji="1" lang="ja-JP" altLang="en-US" smtClean="0"/>
              <a:t>23</a:t>
            </a:fld>
            <a:endParaRPr kumimoji="1" lang="ja-JP" altLang="en-US"/>
          </a:p>
        </p:txBody>
      </p:sp>
    </p:spTree>
    <p:extLst>
      <p:ext uri="{BB962C8B-B14F-4D97-AF65-F5344CB8AC3E}">
        <p14:creationId xmlns:p14="http://schemas.microsoft.com/office/powerpoint/2010/main" val="340796311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08050" y="739775"/>
            <a:ext cx="4919663" cy="3690938"/>
          </a:xfrm>
        </p:spPr>
      </p:sp>
      <p:sp>
        <p:nvSpPr>
          <p:cNvPr id="3" name="ノート プレースホルダー 2"/>
          <p:cNvSpPr>
            <a:spLocks noGrp="1"/>
          </p:cNvSpPr>
          <p:nvPr>
            <p:ph type="body" idx="1"/>
          </p:nvPr>
        </p:nvSpPr>
        <p:spPr>
          <a:xfrm>
            <a:off x="486157" y="4643369"/>
            <a:ext cx="5811382" cy="5020010"/>
          </a:xfrm>
        </p:spPr>
        <p:txBody>
          <a:bodyPr/>
          <a:lstStyle/>
          <a:p>
            <a:pPr defTabSz="912432">
              <a:defRPr/>
            </a:pPr>
            <a:r>
              <a:rPr lang="ja-JP" altLang="en-US" dirty="0">
                <a:latin typeface="ＭＳ Ｐ明朝" charset="-128"/>
                <a:ea typeface="ＭＳ Ｐ明朝" charset="-128"/>
              </a:rPr>
              <a:t>＜スライドのねらいや注意事項＞</a:t>
            </a:r>
            <a:endParaRPr lang="en-US" altLang="ja-JP" dirty="0">
              <a:latin typeface="ＭＳ Ｐ明朝" charset="-128"/>
              <a:ea typeface="ＭＳ Ｐ明朝" charset="-128"/>
            </a:endParaRPr>
          </a:p>
          <a:p>
            <a:pPr defTabSz="912432">
              <a:defRPr/>
            </a:pPr>
            <a:r>
              <a:rPr lang="ja-JP" altLang="en-US" dirty="0"/>
              <a:t>「緊急やむを得ない場合」とされる例外の３要件である一「時性」を説明するスライド</a:t>
            </a:r>
            <a:endParaRPr lang="ja-JP" altLang="ja-JP" dirty="0"/>
          </a:p>
          <a:p>
            <a:pPr defTabSz="912432">
              <a:defRPr/>
            </a:pPr>
            <a:endParaRPr lang="en-US" altLang="ja-JP" dirty="0">
              <a:latin typeface="ＭＳ Ｐ明朝" charset="-128"/>
              <a:ea typeface="ＭＳ Ｐ明朝" charset="-128"/>
            </a:endParaRPr>
          </a:p>
          <a:p>
            <a:pPr defTabSz="912432">
              <a:defRPr/>
            </a:pPr>
            <a:r>
              <a:rPr lang="ja-JP" altLang="en-US" dirty="0">
                <a:latin typeface="ＭＳ Ｐ明朝" charset="-128"/>
                <a:ea typeface="ＭＳ Ｐ明朝" charset="-128"/>
              </a:rPr>
              <a:t>＜説明のポイントや説明例＞</a:t>
            </a:r>
            <a:endParaRPr lang="en-US" altLang="ja-JP" dirty="0">
              <a:latin typeface="ＭＳ Ｐ明朝" charset="-128"/>
              <a:ea typeface="ＭＳ Ｐ明朝" charset="-128"/>
            </a:endParaRPr>
          </a:p>
          <a:p>
            <a:pPr defTabSz="912432">
              <a:defRPr/>
            </a:pPr>
            <a:r>
              <a:rPr lang="ja-JP" altLang="en-US" dirty="0">
                <a:latin typeface="ＭＳ Ｐ明朝" charset="-128"/>
                <a:ea typeface="ＭＳ Ｐ明朝" charset="-128"/>
              </a:rPr>
              <a:t>・緊急やむを得ず外鍵をかけることや、現在使用している外鍵を解除するには少し時間がかかるなどの場合、</a:t>
            </a:r>
            <a:r>
              <a:rPr lang="ja-JP" altLang="en-US" dirty="0">
                <a:solidFill>
                  <a:schemeClr val="accent5">
                    <a:lumMod val="50000"/>
                  </a:schemeClr>
                </a:solidFill>
              </a:rPr>
              <a:t>「緊急やむを得ない場合」の適正手続を踏む必要があることを説明する。</a:t>
            </a:r>
            <a:endParaRPr lang="en-US" altLang="ja-JP" dirty="0">
              <a:solidFill>
                <a:schemeClr val="accent5">
                  <a:lumMod val="50000"/>
                </a:schemeClr>
              </a:solidFill>
            </a:endParaRPr>
          </a:p>
          <a:p>
            <a:pPr defTabSz="912432">
              <a:defRPr/>
            </a:pPr>
            <a:r>
              <a:rPr kumimoji="1" lang="ja-JP" altLang="en-US" dirty="0">
                <a:solidFill>
                  <a:schemeClr val="accent5">
                    <a:lumMod val="50000"/>
                  </a:schemeClr>
                </a:solidFill>
              </a:rPr>
              <a:t>・「</a:t>
            </a:r>
            <a:r>
              <a:rPr kumimoji="1" lang="en-US" altLang="ja-JP" dirty="0">
                <a:solidFill>
                  <a:schemeClr val="accent5">
                    <a:lumMod val="50000"/>
                  </a:schemeClr>
                </a:solidFill>
              </a:rPr>
              <a:t>24</a:t>
            </a:r>
            <a:r>
              <a:rPr kumimoji="1" lang="ja-JP" altLang="en-US" dirty="0">
                <a:solidFill>
                  <a:schemeClr val="accent5">
                    <a:lumMod val="50000"/>
                  </a:schemeClr>
                </a:solidFill>
              </a:rPr>
              <a:t>時間常時身体拘束が必要」な状態は、「一時性」に該当しない。</a:t>
            </a:r>
            <a:r>
              <a:rPr kumimoji="1" lang="en-US" altLang="ja-JP" dirty="0">
                <a:solidFill>
                  <a:schemeClr val="accent5">
                    <a:lumMod val="50000"/>
                  </a:schemeClr>
                </a:solidFill>
              </a:rPr>
              <a:t>1</a:t>
            </a:r>
            <a:r>
              <a:rPr kumimoji="1" lang="ja-JP" altLang="en-US" dirty="0">
                <a:solidFill>
                  <a:schemeClr val="accent5">
                    <a:lumMod val="50000"/>
                  </a:schemeClr>
                </a:solidFill>
              </a:rPr>
              <a:t>日のなかでの最小限の時間（期間）かどうかを検討する必要性があることを伝える。</a:t>
            </a:r>
            <a:endParaRPr kumimoji="1" lang="ja-JP" altLang="en-US" dirty="0"/>
          </a:p>
        </p:txBody>
      </p:sp>
      <p:sp>
        <p:nvSpPr>
          <p:cNvPr id="4" name="スライド番号プレースホルダー 3"/>
          <p:cNvSpPr>
            <a:spLocks noGrp="1"/>
          </p:cNvSpPr>
          <p:nvPr>
            <p:ph type="sldNum" sz="quarter" idx="10"/>
          </p:nvPr>
        </p:nvSpPr>
        <p:spPr/>
        <p:txBody>
          <a:bodyPr/>
          <a:lstStyle/>
          <a:p>
            <a:fld id="{E233F600-4D47-47D7-AD80-3375E10310AF}" type="slidenum">
              <a:rPr kumimoji="1" lang="ja-JP" altLang="en-US" smtClean="0"/>
              <a:t>24</a:t>
            </a:fld>
            <a:endParaRPr kumimoji="1" lang="ja-JP" altLang="en-US"/>
          </a:p>
        </p:txBody>
      </p:sp>
    </p:spTree>
    <p:extLst>
      <p:ext uri="{BB962C8B-B14F-4D97-AF65-F5344CB8AC3E}">
        <p14:creationId xmlns:p14="http://schemas.microsoft.com/office/powerpoint/2010/main" val="271509541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3775" y="766763"/>
            <a:ext cx="5105400" cy="3829050"/>
          </a:xfrm>
        </p:spPr>
      </p:sp>
      <p:sp>
        <p:nvSpPr>
          <p:cNvPr id="3" name="ノート プレースホルダー 2"/>
          <p:cNvSpPr>
            <a:spLocks noGrp="1"/>
          </p:cNvSpPr>
          <p:nvPr>
            <p:ph type="body" idx="1"/>
          </p:nvPr>
        </p:nvSpPr>
        <p:spPr>
          <a:xfrm>
            <a:off x="436779" y="4955999"/>
            <a:ext cx="6276265" cy="4915909"/>
          </a:xfrm>
        </p:spPr>
        <p:txBody>
          <a:bodyPr/>
          <a:lstStyle/>
          <a:p>
            <a:pPr defTabSz="952740">
              <a:defRPr/>
            </a:pPr>
            <a:r>
              <a:rPr lang="ja-JP" altLang="en-US" dirty="0">
                <a:latin typeface="ＭＳ Ｐ明朝" charset="-128"/>
                <a:ea typeface="ＭＳ Ｐ明朝" charset="-128"/>
              </a:rPr>
              <a:t>＜スライドのねらいや注意事項＞</a:t>
            </a:r>
            <a:endParaRPr lang="en-US" altLang="ja-JP" dirty="0">
              <a:latin typeface="ＭＳ Ｐ明朝" charset="-128"/>
              <a:ea typeface="ＭＳ Ｐ明朝" charset="-128"/>
            </a:endParaRPr>
          </a:p>
          <a:p>
            <a:pPr defTabSz="952740">
              <a:defRPr/>
            </a:pPr>
            <a:r>
              <a:rPr lang="ja-JP" altLang="en-US" dirty="0">
                <a:latin typeface="ＭＳ Ｐ明朝" charset="-128"/>
                <a:ea typeface="ＭＳ Ｐ明朝" charset="-128"/>
              </a:rPr>
              <a:t>ケアマネジャーなどに対し、外鍵を見つけたら、あるいは、外鍵をつけようとしている家族等を把握したらどうするかを伝えるスライド</a:t>
            </a:r>
            <a:endParaRPr lang="en-US" altLang="ja-JP" dirty="0">
              <a:latin typeface="ＭＳ Ｐ明朝" charset="-128"/>
              <a:ea typeface="ＭＳ Ｐ明朝" charset="-128"/>
            </a:endParaRPr>
          </a:p>
          <a:p>
            <a:pPr defTabSz="952740">
              <a:defRPr/>
            </a:pPr>
            <a:endParaRPr lang="en-US" altLang="ja-JP" dirty="0">
              <a:latin typeface="ＭＳ Ｐ明朝" charset="-128"/>
              <a:ea typeface="ＭＳ Ｐ明朝" charset="-128"/>
            </a:endParaRPr>
          </a:p>
          <a:p>
            <a:pPr defTabSz="952740">
              <a:defRPr/>
            </a:pPr>
            <a:r>
              <a:rPr lang="ja-JP" altLang="en-US" dirty="0">
                <a:latin typeface="ＭＳ Ｐ明朝" charset="-128"/>
                <a:ea typeface="ＭＳ Ｐ明朝" charset="-128"/>
              </a:rPr>
              <a:t>＜説明のポイントや説明例＞</a:t>
            </a:r>
            <a:endParaRPr lang="en-US" altLang="ja-JP" dirty="0">
              <a:latin typeface="ＭＳ Ｐ明朝" charset="-128"/>
              <a:ea typeface="ＭＳ Ｐ明朝" charset="-128"/>
            </a:endParaRPr>
          </a:p>
          <a:p>
            <a:pPr defTabSz="952740">
              <a:defRPr/>
            </a:pPr>
            <a:r>
              <a:rPr lang="ja-JP" altLang="en-US" dirty="0">
                <a:latin typeface="ＭＳ Ｐ明朝" charset="-128"/>
                <a:ea typeface="ＭＳ Ｐ明朝" charset="-128"/>
              </a:rPr>
              <a:t>・「緊急やむを得ない場合以外の身体拘束」と思われる場合、虐待通報と同様に、まずは包括や区市町村に相談することを伝える。</a:t>
            </a:r>
            <a:endParaRPr lang="en-US" altLang="ja-JP" dirty="0">
              <a:latin typeface="ＭＳ Ｐ明朝" charset="-128"/>
              <a:ea typeface="ＭＳ Ｐ明朝" charset="-128"/>
            </a:endParaRPr>
          </a:p>
          <a:p>
            <a:pPr defTabSz="952740">
              <a:defRPr/>
            </a:pPr>
            <a:r>
              <a:rPr lang="ja-JP" altLang="en-US" dirty="0">
                <a:latin typeface="ＭＳ Ｐ明朝" charset="-128"/>
                <a:ea typeface="ＭＳ Ｐ明朝" charset="-128"/>
              </a:rPr>
              <a:t>（「区市町村や地域包括支援センター」の部分を、各自治体の相談先の具体的な機関名に書き換えると良い）</a:t>
            </a:r>
            <a:endParaRPr lang="en-US" altLang="ja-JP" dirty="0">
              <a:latin typeface="ＭＳ Ｐ明朝" charset="-128"/>
              <a:ea typeface="ＭＳ Ｐ明朝" charset="-128"/>
            </a:endParaRPr>
          </a:p>
          <a:p>
            <a:pPr defTabSz="952740">
              <a:defRPr/>
            </a:pPr>
            <a:r>
              <a:rPr lang="ja-JP" altLang="en-US" dirty="0">
                <a:latin typeface="ＭＳ Ｐ明朝" charset="-128"/>
                <a:ea typeface="ＭＳ Ｐ明朝" charset="-128"/>
              </a:rPr>
              <a:t>・家族等に依頼で、介護サービス</a:t>
            </a:r>
            <a:r>
              <a:rPr lang="ja-JP" altLang="en-US" dirty="0" smtClean="0">
                <a:latin typeface="ＭＳ Ｐ明朝" charset="-128"/>
                <a:ea typeface="ＭＳ Ｐ明朝" charset="-128"/>
              </a:rPr>
              <a:t>事業所が</a:t>
            </a:r>
            <a:r>
              <a:rPr lang="ja-JP" altLang="en-US" dirty="0">
                <a:latin typeface="ＭＳ Ｐ明朝" charset="-128"/>
                <a:ea typeface="ＭＳ Ｐ明朝" charset="-128"/>
              </a:rPr>
              <a:t>適正手続を踏まずに身体拘束を行っている場合は、</a:t>
            </a:r>
            <a:endParaRPr lang="en-US" altLang="ja-JP" dirty="0">
              <a:latin typeface="ＭＳ Ｐ明朝" charset="-128"/>
              <a:ea typeface="ＭＳ Ｐ明朝" charset="-128"/>
            </a:endParaRPr>
          </a:p>
          <a:p>
            <a:pPr defTabSz="952740">
              <a:defRPr/>
            </a:pPr>
            <a:r>
              <a:rPr lang="ja-JP" altLang="en-US" dirty="0">
                <a:latin typeface="ＭＳ Ｐ明朝" charset="-128"/>
                <a:ea typeface="ＭＳ Ｐ明朝" charset="-128"/>
              </a:rPr>
              <a:t>「養介護施設従事者等による高齢者虐待かもしれない」として、</a:t>
            </a:r>
            <a:endParaRPr lang="en-US" altLang="ja-JP" dirty="0">
              <a:latin typeface="ＭＳ Ｐ明朝" charset="-128"/>
              <a:ea typeface="ＭＳ Ｐ明朝" charset="-128"/>
            </a:endParaRPr>
          </a:p>
          <a:p>
            <a:pPr defTabSz="952740">
              <a:defRPr/>
            </a:pPr>
            <a:r>
              <a:rPr kumimoji="1" lang="ja-JP" altLang="en-US" dirty="0">
                <a:latin typeface="ＭＳ Ｐ明朝" charset="-128"/>
                <a:ea typeface="ＭＳ Ｐ明朝" charset="-128"/>
              </a:rPr>
              <a:t>区市町村へ相談・通報しなければならないことも伝える（高齢者虐待防止法第</a:t>
            </a:r>
            <a:r>
              <a:rPr kumimoji="1" lang="en-US" altLang="ja-JP" dirty="0">
                <a:latin typeface="ＭＳ Ｐ明朝" charset="-128"/>
                <a:ea typeface="ＭＳ Ｐ明朝" charset="-128"/>
              </a:rPr>
              <a:t>21</a:t>
            </a:r>
            <a:r>
              <a:rPr kumimoji="1" lang="ja-JP" altLang="en-US" dirty="0">
                <a:latin typeface="ＭＳ Ｐ明朝" charset="-128"/>
                <a:ea typeface="ＭＳ Ｐ明朝" charset="-128"/>
              </a:rPr>
              <a:t>条第</a:t>
            </a:r>
            <a:r>
              <a:rPr kumimoji="1" lang="en-US" altLang="ja-JP" dirty="0">
                <a:latin typeface="ＭＳ Ｐ明朝" charset="-128"/>
                <a:ea typeface="ＭＳ Ｐ明朝" charset="-128"/>
              </a:rPr>
              <a:t>1</a:t>
            </a:r>
            <a:r>
              <a:rPr kumimoji="1" lang="ja-JP" altLang="en-US" dirty="0">
                <a:latin typeface="ＭＳ Ｐ明朝" charset="-128"/>
                <a:ea typeface="ＭＳ Ｐ明朝" charset="-128"/>
              </a:rPr>
              <a:t>項）。</a:t>
            </a:r>
            <a:endParaRPr kumimoji="1" lang="ja-JP" altLang="en-US" dirty="0"/>
          </a:p>
        </p:txBody>
      </p:sp>
      <p:sp>
        <p:nvSpPr>
          <p:cNvPr id="4" name="スライド番号プレースホルダー 3"/>
          <p:cNvSpPr>
            <a:spLocks noGrp="1"/>
          </p:cNvSpPr>
          <p:nvPr>
            <p:ph type="sldNum" sz="quarter" idx="10"/>
          </p:nvPr>
        </p:nvSpPr>
        <p:spPr/>
        <p:txBody>
          <a:bodyPr/>
          <a:lstStyle/>
          <a:p>
            <a:fld id="{E233F600-4D47-47D7-AD80-3375E10310AF}" type="slidenum">
              <a:rPr kumimoji="1" lang="ja-JP" altLang="en-US" smtClean="0"/>
              <a:t>25</a:t>
            </a:fld>
            <a:endParaRPr kumimoji="1" lang="ja-JP" altLang="en-US"/>
          </a:p>
        </p:txBody>
      </p:sp>
    </p:spTree>
    <p:extLst>
      <p:ext uri="{BB962C8B-B14F-4D97-AF65-F5344CB8AC3E}">
        <p14:creationId xmlns:p14="http://schemas.microsoft.com/office/powerpoint/2010/main" val="164488422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08050" y="739775"/>
            <a:ext cx="4919663" cy="3690938"/>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E233F600-4D47-47D7-AD80-3375E10310AF}" type="slidenum">
              <a:rPr kumimoji="1" lang="ja-JP" altLang="en-US" smtClean="0"/>
              <a:t>26</a:t>
            </a:fld>
            <a:endParaRPr kumimoji="1" lang="ja-JP" altLang="en-US"/>
          </a:p>
        </p:txBody>
      </p:sp>
    </p:spTree>
    <p:extLst>
      <p:ext uri="{BB962C8B-B14F-4D97-AF65-F5344CB8AC3E}">
        <p14:creationId xmlns:p14="http://schemas.microsoft.com/office/powerpoint/2010/main" val="264535099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2"/>
          <p:cNvSpPr>
            <a:spLocks noGrp="1" noRot="1" noChangeAspect="1" noChangeArrowheads="1" noTextEdit="1"/>
          </p:cNvSpPr>
          <p:nvPr>
            <p:ph type="sldImg"/>
          </p:nvPr>
        </p:nvSpPr>
        <p:spPr>
          <a:xfrm>
            <a:off x="908050" y="739775"/>
            <a:ext cx="4921250" cy="3690938"/>
          </a:xfrm>
          <a:ln/>
        </p:spPr>
      </p:sp>
      <p:sp>
        <p:nvSpPr>
          <p:cNvPr id="111619" name="Rectangle 3"/>
          <p:cNvSpPr>
            <a:spLocks noGrp="1" noChangeArrowheads="1"/>
          </p:cNvSpPr>
          <p:nvPr>
            <p:ph type="body" idx="1"/>
          </p:nvPr>
        </p:nvSpPr>
        <p:spPr>
          <a:xfrm>
            <a:off x="441178" y="4635540"/>
            <a:ext cx="5856362" cy="5020010"/>
          </a:xfrm>
          <a:noFill/>
          <a:ln/>
        </p:spPr>
        <p:txBody>
          <a:bodyPr/>
          <a:lstStyle/>
          <a:p>
            <a:pPr eaLnBrk="1"/>
            <a:r>
              <a:rPr lang="ja-JP" altLang="en-US" dirty="0">
                <a:latin typeface="ＭＳ Ｐ明朝" charset="-128"/>
                <a:ea typeface="ＭＳ Ｐ明朝" charset="-128"/>
              </a:rPr>
              <a:t>＜スライドのねらいや注意事項＞</a:t>
            </a:r>
            <a:endParaRPr lang="en-US" altLang="ja-JP" dirty="0">
              <a:latin typeface="ＭＳ Ｐ明朝" charset="-128"/>
              <a:ea typeface="ＭＳ Ｐ明朝" charset="-128"/>
            </a:endParaRPr>
          </a:p>
          <a:p>
            <a:pPr eaLnBrk="1"/>
            <a:r>
              <a:rPr lang="ja-JP" altLang="en-US" dirty="0">
                <a:latin typeface="ＭＳ Ｐ明朝" charset="-128"/>
                <a:ea typeface="ＭＳ Ｐ明朝" charset="-128"/>
              </a:rPr>
              <a:t>厚生労働省の調査結果から、高齢者虐待の実態と具体像をイメージしてもらう。</a:t>
            </a:r>
            <a:endParaRPr lang="en-US" altLang="ja-JP" dirty="0">
              <a:latin typeface="ＭＳ Ｐ明朝" charset="-128"/>
              <a:ea typeface="ＭＳ Ｐ明朝" charset="-128"/>
            </a:endParaRPr>
          </a:p>
          <a:p>
            <a:pPr eaLnBrk="1"/>
            <a:endParaRPr lang="en-US" altLang="ja-JP" dirty="0">
              <a:latin typeface="ＭＳ Ｐ明朝" charset="-128"/>
              <a:ea typeface="ＭＳ Ｐ明朝" charset="-128"/>
            </a:endParaRPr>
          </a:p>
          <a:p>
            <a:pPr eaLnBrk="1"/>
            <a:r>
              <a:rPr lang="ja-JP" altLang="en-US" dirty="0">
                <a:latin typeface="ＭＳ Ｐ明朝" charset="-128"/>
                <a:ea typeface="ＭＳ Ｐ明朝" charset="-128"/>
              </a:rPr>
              <a:t>厚生労働省の調査結果は、毎年</a:t>
            </a:r>
            <a:r>
              <a:rPr lang="en-US" altLang="ja-JP" dirty="0">
                <a:latin typeface="ＭＳ Ｐ明朝" charset="-128"/>
                <a:ea typeface="ＭＳ Ｐ明朝" charset="-128"/>
              </a:rPr>
              <a:t>12</a:t>
            </a:r>
            <a:r>
              <a:rPr lang="ja-JP" altLang="en-US" dirty="0" smtClean="0">
                <a:latin typeface="ＭＳ Ｐ明朝" charset="-128"/>
                <a:ea typeface="ＭＳ Ｐ明朝" charset="-128"/>
              </a:rPr>
              <a:t>月頃</a:t>
            </a:r>
            <a:r>
              <a:rPr lang="ja-JP" altLang="en-US" dirty="0">
                <a:latin typeface="ＭＳ Ｐ明朝" charset="-128"/>
                <a:ea typeface="ＭＳ Ｐ明朝" charset="-128"/>
              </a:rPr>
              <a:t>、厚生労働省が発表している</a:t>
            </a:r>
            <a:r>
              <a:rPr lang="ja-JP" altLang="en-US" dirty="0" smtClean="0">
                <a:latin typeface="ＭＳ Ｐ明朝" charset="-128"/>
                <a:ea typeface="ＭＳ Ｐ明朝" charset="-128"/>
              </a:rPr>
              <a:t>。東京都も厚労省の発表に合わせて公表。</a:t>
            </a:r>
            <a:endParaRPr lang="en-US" altLang="ja-JP" dirty="0">
              <a:latin typeface="ＭＳ Ｐ明朝" charset="-128"/>
              <a:ea typeface="ＭＳ Ｐ明朝" charset="-128"/>
            </a:endParaRPr>
          </a:p>
          <a:p>
            <a:pPr eaLnBrk="1"/>
            <a:r>
              <a:rPr lang="ja-JP" altLang="en-US" dirty="0">
                <a:latin typeface="ＭＳ Ｐ明朝" charset="-128"/>
                <a:ea typeface="ＭＳ Ｐ明朝" charset="-128"/>
              </a:rPr>
              <a:t>使用時に最新版の調査結果に更新すると良い</a:t>
            </a:r>
            <a:r>
              <a:rPr lang="ja-JP" altLang="en-US" dirty="0" smtClean="0">
                <a:latin typeface="ＭＳ Ｐ明朝" charset="-128"/>
                <a:ea typeface="ＭＳ Ｐ明朝" charset="-128"/>
              </a:rPr>
              <a:t>。（本スライド</a:t>
            </a:r>
            <a:r>
              <a:rPr lang="ja-JP" altLang="en-US" dirty="0">
                <a:latin typeface="ＭＳ Ｐ明朝" charset="-128"/>
                <a:ea typeface="ＭＳ Ｐ明朝" charset="-128"/>
              </a:rPr>
              <a:t>は</a:t>
            </a:r>
            <a:r>
              <a:rPr lang="ja-JP" altLang="en-US" dirty="0" smtClean="0">
                <a:latin typeface="ＭＳ Ｐ明朝" charset="-128"/>
                <a:ea typeface="ＭＳ Ｐ明朝" charset="-128"/>
              </a:rPr>
              <a:t>、令和２年全国の調査</a:t>
            </a:r>
            <a:r>
              <a:rPr lang="ja-JP" altLang="en-US" dirty="0">
                <a:latin typeface="ＭＳ Ｐ明朝" charset="-128"/>
                <a:ea typeface="ＭＳ Ｐ明朝" charset="-128"/>
              </a:rPr>
              <a:t>結果）</a:t>
            </a:r>
            <a:endParaRPr lang="en-US" altLang="ja-JP" dirty="0">
              <a:latin typeface="ＭＳ Ｐ明朝" charset="-128"/>
              <a:ea typeface="ＭＳ Ｐ明朝" charset="-128"/>
            </a:endParaRPr>
          </a:p>
          <a:p>
            <a:pPr eaLnBrk="1"/>
            <a:endParaRPr lang="en-US" altLang="ja-JP" dirty="0">
              <a:latin typeface="ＭＳ Ｐ明朝" charset="-128"/>
              <a:ea typeface="ＭＳ Ｐ明朝" charset="-128"/>
            </a:endParaRPr>
          </a:p>
          <a:p>
            <a:pPr eaLnBrk="1"/>
            <a:r>
              <a:rPr lang="ja-JP" altLang="en-US" dirty="0">
                <a:latin typeface="ＭＳ Ｐ明朝" charset="-128"/>
                <a:ea typeface="ＭＳ Ｐ明朝" charset="-128"/>
              </a:rPr>
              <a:t>＜説明のポイントや説明例＞</a:t>
            </a:r>
            <a:endParaRPr lang="en-US" altLang="ja-JP" dirty="0">
              <a:latin typeface="ＭＳ Ｐ明朝" charset="-128"/>
              <a:ea typeface="ＭＳ Ｐ明朝" charset="-128"/>
            </a:endParaRPr>
          </a:p>
          <a:p>
            <a:pPr eaLnBrk="1"/>
            <a:r>
              <a:rPr lang="ja-JP" altLang="en-US" dirty="0">
                <a:latin typeface="ＭＳ Ｐ明朝" charset="-128"/>
                <a:ea typeface="ＭＳ Ｐ明朝" charset="-128"/>
              </a:rPr>
              <a:t>・青字部分を中心に説明する。</a:t>
            </a:r>
            <a:endParaRPr lang="en-US" altLang="ja-JP" dirty="0">
              <a:latin typeface="ＭＳ Ｐ明朝" charset="-128"/>
              <a:ea typeface="ＭＳ Ｐ明朝" charset="-128"/>
            </a:endParaRPr>
          </a:p>
          <a:p>
            <a:pPr eaLnBrk="1"/>
            <a:r>
              <a:rPr lang="ja-JP" altLang="en-US" dirty="0">
                <a:latin typeface="ＭＳ Ｐ明朝" charset="-128"/>
                <a:ea typeface="ＭＳ Ｐ明朝" charset="-128"/>
              </a:rPr>
              <a:t>・「要介護認定高齢者の約９割は何らかの認知機能低下がある」については、国の調査結果の「自立度</a:t>
            </a:r>
            <a:r>
              <a:rPr lang="en-US" altLang="ja-JP" dirty="0">
                <a:latin typeface="ＭＳ Ｐ明朝" charset="-128"/>
                <a:ea typeface="ＭＳ Ｐ明朝" charset="-128"/>
              </a:rPr>
              <a:t>Ⅱ</a:t>
            </a:r>
            <a:r>
              <a:rPr lang="ja-JP" altLang="en-US" dirty="0">
                <a:latin typeface="ＭＳ Ｐ明朝" charset="-128"/>
                <a:ea typeface="ＭＳ Ｐ明朝" charset="-128"/>
              </a:rPr>
              <a:t>以上」に加えて、「自立度</a:t>
            </a:r>
            <a:r>
              <a:rPr lang="en-US" altLang="ja-JP" dirty="0">
                <a:latin typeface="ＭＳ Ｐ明朝" charset="-128"/>
                <a:ea typeface="ＭＳ Ｐ明朝" charset="-128"/>
              </a:rPr>
              <a:t>Ⅰ</a:t>
            </a:r>
            <a:r>
              <a:rPr lang="ja-JP" altLang="en-US" dirty="0">
                <a:latin typeface="ＭＳ Ｐ明朝" charset="-128"/>
                <a:ea typeface="ＭＳ Ｐ明朝" charset="-128"/>
              </a:rPr>
              <a:t>」と「認知症はあるが自立度不明」を含めた割合。</a:t>
            </a:r>
            <a:endParaRPr lang="en-US" altLang="ja-JP" dirty="0">
              <a:latin typeface="ＭＳ Ｐ明朝" charset="-128"/>
              <a:ea typeface="ＭＳ Ｐ明朝" charset="-128"/>
            </a:endParaRPr>
          </a:p>
          <a:p>
            <a:pPr eaLnBrk="1"/>
            <a:r>
              <a:rPr lang="ja-JP" altLang="en-US" dirty="0">
                <a:latin typeface="ＭＳ Ｐ明朝" charset="-128"/>
                <a:ea typeface="ＭＳ Ｐ明朝" charset="-128"/>
              </a:rPr>
              <a:t>・自身の区市町村の調査結果を用いて、地域の特徴も併せて伝えられると良い。</a:t>
            </a:r>
            <a:endParaRPr lang="ja-JP" altLang="ja-JP" dirty="0">
              <a:latin typeface="ＭＳ Ｐ明朝" charset="-128"/>
              <a:ea typeface="ＭＳ Ｐ明朝" charset="-128"/>
            </a:endParaRPr>
          </a:p>
        </p:txBody>
      </p:sp>
      <p:sp>
        <p:nvSpPr>
          <p:cNvPr id="2" name="スライド番号プレースホルダー 1"/>
          <p:cNvSpPr>
            <a:spLocks noGrp="1"/>
          </p:cNvSpPr>
          <p:nvPr>
            <p:ph type="sldNum" sz="quarter" idx="10"/>
          </p:nvPr>
        </p:nvSpPr>
        <p:spPr/>
        <p:txBody>
          <a:bodyPr/>
          <a:lstStyle/>
          <a:p>
            <a:fld id="{E233F600-4D47-47D7-AD80-3375E10310AF}" type="slidenum">
              <a:rPr kumimoji="1" lang="ja-JP" altLang="en-US" smtClean="0"/>
              <a:t>27</a:t>
            </a:fld>
            <a:endParaRPr kumimoji="1" lang="ja-JP" altLang="en-US"/>
          </a:p>
        </p:txBody>
      </p:sp>
    </p:spTree>
    <p:extLst>
      <p:ext uri="{BB962C8B-B14F-4D97-AF65-F5344CB8AC3E}">
        <p14:creationId xmlns:p14="http://schemas.microsoft.com/office/powerpoint/2010/main" val="297685140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スライド イメージ プレースホルダ 1"/>
          <p:cNvSpPr>
            <a:spLocks noGrp="1" noRot="1" noChangeAspect="1" noTextEdit="1"/>
          </p:cNvSpPr>
          <p:nvPr>
            <p:ph type="sldImg"/>
          </p:nvPr>
        </p:nvSpPr>
        <p:spPr>
          <a:xfrm>
            <a:off x="908050" y="739775"/>
            <a:ext cx="4919663" cy="3690938"/>
          </a:xfrm>
          <a:ln/>
        </p:spPr>
      </p:sp>
      <p:sp>
        <p:nvSpPr>
          <p:cNvPr id="112643" name="ノート プレースホルダ 2"/>
          <p:cNvSpPr>
            <a:spLocks noGrp="1"/>
          </p:cNvSpPr>
          <p:nvPr>
            <p:ph type="body" idx="1"/>
          </p:nvPr>
        </p:nvSpPr>
        <p:spPr>
          <a:xfrm>
            <a:off x="486157" y="4643369"/>
            <a:ext cx="5811382" cy="5020010"/>
          </a:xfrm>
          <a:noFill/>
          <a:ln/>
        </p:spPr>
        <p:txBody>
          <a:bodyPr/>
          <a:lstStyle/>
          <a:p>
            <a:r>
              <a:rPr lang="ja-JP" altLang="en-US" dirty="0">
                <a:latin typeface="ＭＳ Ｐ明朝" charset="-128"/>
                <a:ea typeface="ＭＳ Ｐ明朝" charset="-128"/>
              </a:rPr>
              <a:t>＜スライドのねらいや注意事項＞</a:t>
            </a:r>
            <a:endParaRPr lang="en-US" altLang="ja-JP" dirty="0">
              <a:latin typeface="ＭＳ Ｐ明朝" charset="-128"/>
              <a:ea typeface="ＭＳ Ｐ明朝" charset="-128"/>
            </a:endParaRPr>
          </a:p>
          <a:p>
            <a:r>
              <a:rPr lang="ja-JP" altLang="en-US" dirty="0">
                <a:latin typeface="ＭＳ Ｐ明朝" charset="-128"/>
                <a:ea typeface="ＭＳ Ｐ明朝" charset="-128"/>
              </a:rPr>
              <a:t>本スライドでは、厚生労働省調査の死亡事例の実態を伝え、留意すべき点を頭に入れてもらう。</a:t>
            </a:r>
            <a:endParaRPr lang="en-US" altLang="ja-JP" dirty="0">
              <a:latin typeface="ＭＳ Ｐ明朝" charset="-128"/>
              <a:ea typeface="ＭＳ Ｐ明朝" charset="-128"/>
            </a:endParaRPr>
          </a:p>
          <a:p>
            <a:endParaRPr lang="en-US" altLang="ja-JP" dirty="0">
              <a:latin typeface="ＭＳ Ｐ明朝" charset="-128"/>
              <a:ea typeface="ＭＳ Ｐ明朝" charset="-128"/>
            </a:endParaRPr>
          </a:p>
          <a:p>
            <a:r>
              <a:rPr lang="ja-JP" altLang="en-US" dirty="0">
                <a:latin typeface="ＭＳ Ｐ明朝" charset="-128"/>
                <a:ea typeface="ＭＳ Ｐ明朝" charset="-128"/>
              </a:rPr>
              <a:t>＜説明のポイントや説明例＞</a:t>
            </a:r>
            <a:endParaRPr lang="en-US" altLang="ja-JP" dirty="0">
              <a:latin typeface="ＭＳ Ｐ明朝" charset="-128"/>
              <a:ea typeface="ＭＳ Ｐ明朝" charset="-128"/>
            </a:endParaRPr>
          </a:p>
          <a:p>
            <a:r>
              <a:rPr lang="ja-JP" altLang="en-US" dirty="0">
                <a:latin typeface="ＭＳ Ｐ明朝" charset="-128"/>
                <a:ea typeface="ＭＳ Ｐ明朝" charset="-128"/>
              </a:rPr>
              <a:t>このスライドをこの通り読む</a:t>
            </a:r>
            <a:endParaRPr lang="en-US" altLang="ja-JP" dirty="0">
              <a:latin typeface="ＭＳ Ｐ明朝" charset="-128"/>
              <a:ea typeface="ＭＳ Ｐ明朝" charset="-128"/>
            </a:endParaRPr>
          </a:p>
          <a:p>
            <a:endParaRPr lang="en-US" altLang="ja-JP" dirty="0">
              <a:latin typeface="ＭＳ Ｐ明朝" charset="-128"/>
              <a:ea typeface="ＭＳ Ｐ明朝" charset="-128"/>
            </a:endParaRPr>
          </a:p>
          <a:p>
            <a:r>
              <a:rPr lang="ja-JP" altLang="en-US" dirty="0">
                <a:latin typeface="ＭＳ Ｐ明朝" charset="-128"/>
                <a:ea typeface="ＭＳ Ｐ明朝" charset="-128"/>
              </a:rPr>
              <a:t>ネグレクトは死亡につながることがあるを伝える</a:t>
            </a:r>
            <a:endParaRPr lang="en-US" altLang="ja-JP" dirty="0">
              <a:latin typeface="ＭＳ Ｐ明朝" charset="-128"/>
              <a:ea typeface="ＭＳ Ｐ明朝" charset="-128"/>
            </a:endParaRPr>
          </a:p>
          <a:p>
            <a:endParaRPr lang="en-US" altLang="ja-JP" dirty="0">
              <a:latin typeface="ＭＳ Ｐ明朝" charset="-128"/>
              <a:ea typeface="ＭＳ Ｐ明朝" charset="-128"/>
            </a:endParaRPr>
          </a:p>
          <a:p>
            <a:r>
              <a:rPr lang="en-US" altLang="ja-JP" dirty="0">
                <a:latin typeface="ＭＳ Ｐ明朝" charset="-128"/>
                <a:ea typeface="ＭＳ Ｐ明朝" charset="-128"/>
              </a:rPr>
              <a:t>※</a:t>
            </a:r>
            <a:r>
              <a:rPr lang="ja-JP" altLang="en-US" dirty="0">
                <a:latin typeface="ＭＳ Ｐ明朝" charset="-128"/>
                <a:ea typeface="ＭＳ Ｐ明朝" charset="-128"/>
              </a:rPr>
              <a:t>注意</a:t>
            </a:r>
            <a:endParaRPr lang="en-US" altLang="ja-JP" dirty="0">
              <a:latin typeface="ＭＳ Ｐ明朝" charset="-128"/>
              <a:ea typeface="ＭＳ Ｐ明朝" charset="-128"/>
            </a:endParaRPr>
          </a:p>
          <a:p>
            <a:r>
              <a:rPr lang="ja-JP" altLang="en-US" dirty="0">
                <a:latin typeface="ＭＳ Ｐ明朝" charset="-128"/>
                <a:ea typeface="ＭＳ Ｐ明朝" charset="-128"/>
              </a:rPr>
              <a:t>死亡事例については、調査結果において「養護者」あるいは「虐待者」ではなく、「加害者」及び「被害者」と標記されているため、上記のような用語を使用している。</a:t>
            </a:r>
            <a:endParaRPr lang="en-US" altLang="ja-JP" dirty="0">
              <a:latin typeface="ＭＳ Ｐ明朝" charset="-128"/>
              <a:ea typeface="ＭＳ Ｐ明朝" charset="-128"/>
            </a:endParaRPr>
          </a:p>
          <a:p>
            <a:r>
              <a:rPr lang="ja-JP" altLang="en-US" dirty="0">
                <a:latin typeface="ＭＳ Ｐ明朝" charset="-128"/>
                <a:ea typeface="ＭＳ Ｐ明朝" charset="-128"/>
              </a:rPr>
              <a:t>また、事例の結果としても「死亡させている」状況であるため、あえて「加害者」「被害者」ととらえている。</a:t>
            </a:r>
            <a:endParaRPr lang="en-US" altLang="ja-JP" dirty="0">
              <a:latin typeface="ＭＳ Ｐ明朝" charset="-128"/>
              <a:ea typeface="ＭＳ Ｐ明朝" charset="-128"/>
            </a:endParaRPr>
          </a:p>
        </p:txBody>
      </p:sp>
      <p:sp>
        <p:nvSpPr>
          <p:cNvPr id="2" name="スライド番号プレースホルダー 1"/>
          <p:cNvSpPr>
            <a:spLocks noGrp="1"/>
          </p:cNvSpPr>
          <p:nvPr>
            <p:ph type="sldNum" sz="quarter" idx="10"/>
          </p:nvPr>
        </p:nvSpPr>
        <p:spPr/>
        <p:txBody>
          <a:bodyPr/>
          <a:lstStyle/>
          <a:p>
            <a:fld id="{E233F600-4D47-47D7-AD80-3375E10310AF}" type="slidenum">
              <a:rPr kumimoji="1" lang="ja-JP" altLang="en-US" smtClean="0"/>
              <a:t>28</a:t>
            </a:fld>
            <a:endParaRPr kumimoji="1" lang="ja-JP" altLang="en-US"/>
          </a:p>
        </p:txBody>
      </p:sp>
    </p:spTree>
    <p:extLst>
      <p:ext uri="{BB962C8B-B14F-4D97-AF65-F5344CB8AC3E}">
        <p14:creationId xmlns:p14="http://schemas.microsoft.com/office/powerpoint/2010/main" val="371273809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スライド イメージ プレースホルダ 1"/>
          <p:cNvSpPr>
            <a:spLocks noGrp="1" noRot="1" noChangeAspect="1" noTextEdit="1"/>
          </p:cNvSpPr>
          <p:nvPr>
            <p:ph type="sldImg"/>
          </p:nvPr>
        </p:nvSpPr>
        <p:spPr>
          <a:xfrm>
            <a:off x="908050" y="739775"/>
            <a:ext cx="4919663" cy="3690938"/>
          </a:xfrm>
          <a:ln/>
        </p:spPr>
      </p:sp>
      <p:sp>
        <p:nvSpPr>
          <p:cNvPr id="113667" name="ノート プレースホルダ 2"/>
          <p:cNvSpPr>
            <a:spLocks noGrp="1"/>
          </p:cNvSpPr>
          <p:nvPr>
            <p:ph type="body" idx="1"/>
          </p:nvPr>
        </p:nvSpPr>
        <p:spPr>
          <a:xfrm>
            <a:off x="486157" y="4643369"/>
            <a:ext cx="5811382" cy="5020010"/>
          </a:xfrm>
          <a:noFill/>
          <a:ln/>
        </p:spPr>
        <p:txBody>
          <a:bodyPr/>
          <a:lstStyle/>
          <a:p>
            <a:r>
              <a:rPr lang="ja-JP" altLang="en-US" dirty="0">
                <a:latin typeface="ＭＳ Ｐ明朝" charset="-128"/>
                <a:ea typeface="ＭＳ Ｐ明朝" charset="-128"/>
              </a:rPr>
              <a:t>＜スライドのねらいや注意事項＞</a:t>
            </a:r>
            <a:endParaRPr lang="en-US" altLang="ja-JP" dirty="0">
              <a:latin typeface="ＭＳ Ｐ明朝" charset="-128"/>
              <a:ea typeface="ＭＳ Ｐ明朝" charset="-128"/>
            </a:endParaRPr>
          </a:p>
          <a:p>
            <a:r>
              <a:rPr lang="ja-JP" altLang="en-US" dirty="0">
                <a:latin typeface="ＭＳ Ｐ明朝" charset="-128"/>
                <a:ea typeface="ＭＳ Ｐ明朝" charset="-128"/>
              </a:rPr>
              <a:t>虐待の具体像をイメージしてもらうためのスライド。</a:t>
            </a:r>
            <a:endParaRPr lang="en-US" altLang="ja-JP" dirty="0">
              <a:latin typeface="ＭＳ Ｐ明朝" charset="-128"/>
              <a:ea typeface="ＭＳ Ｐ明朝" charset="-128"/>
            </a:endParaRPr>
          </a:p>
          <a:p>
            <a:r>
              <a:rPr lang="ja-JP" altLang="en-US" dirty="0">
                <a:latin typeface="ＭＳ Ｐ明朝" charset="-128"/>
                <a:ea typeface="ＭＳ Ｐ明朝" charset="-128"/>
              </a:rPr>
              <a:t>東京都が平成</a:t>
            </a:r>
            <a:r>
              <a:rPr lang="en-US" altLang="ja-JP" dirty="0">
                <a:latin typeface="ＭＳ Ｐ明朝" charset="-128"/>
                <a:ea typeface="ＭＳ Ｐ明朝" charset="-128"/>
              </a:rPr>
              <a:t>17</a:t>
            </a:r>
            <a:r>
              <a:rPr lang="ja-JP" altLang="en-US" dirty="0">
                <a:latin typeface="ＭＳ Ｐ明朝" charset="-128"/>
                <a:ea typeface="ＭＳ Ｐ明朝" charset="-128"/>
              </a:rPr>
              <a:t>年度に実施した調査結果をまとめている。</a:t>
            </a:r>
            <a:endParaRPr lang="en-US" altLang="ja-JP" dirty="0">
              <a:latin typeface="ＭＳ Ｐ明朝" charset="-128"/>
              <a:ea typeface="ＭＳ Ｐ明朝" charset="-128"/>
            </a:endParaRPr>
          </a:p>
          <a:p>
            <a:r>
              <a:rPr lang="ja-JP" altLang="en-US" dirty="0">
                <a:latin typeface="ＭＳ Ｐ明朝" charset="-128"/>
                <a:ea typeface="ＭＳ Ｐ明朝" charset="-128"/>
              </a:rPr>
              <a:t>（古い調査結果を引用しているが、厚生労働省が毎年実施している調査では、ここで示されるような数字が出てこないため使用している）</a:t>
            </a:r>
            <a:endParaRPr lang="en-US" altLang="ja-JP" dirty="0">
              <a:latin typeface="ＭＳ Ｐ明朝" charset="-128"/>
              <a:ea typeface="ＭＳ Ｐ明朝" charset="-128"/>
            </a:endParaRPr>
          </a:p>
          <a:p>
            <a:r>
              <a:rPr lang="en-US" altLang="ja-JP" dirty="0">
                <a:latin typeface="ＭＳ Ｐ明朝" charset="-128"/>
                <a:ea typeface="ＭＳ Ｐ明朝" charset="-128"/>
              </a:rPr>
              <a:t>※</a:t>
            </a:r>
            <a:r>
              <a:rPr lang="ja-JP" altLang="en-US" dirty="0">
                <a:latin typeface="ＭＳ Ｐ明朝" charset="-128"/>
                <a:ea typeface="ＭＳ Ｐ明朝" charset="-128"/>
              </a:rPr>
              <a:t>東京都の平成</a:t>
            </a:r>
            <a:r>
              <a:rPr lang="en-US" altLang="ja-JP" dirty="0">
                <a:latin typeface="ＭＳ Ｐ明朝" charset="-128"/>
                <a:ea typeface="ＭＳ Ｐ明朝" charset="-128"/>
              </a:rPr>
              <a:t>17</a:t>
            </a:r>
            <a:r>
              <a:rPr lang="ja-JP" altLang="en-US" dirty="0">
                <a:latin typeface="ＭＳ Ｐ明朝" charset="-128"/>
                <a:ea typeface="ＭＳ Ｐ明朝" charset="-128"/>
              </a:rPr>
              <a:t>年度の調査は、「東京都マニュアル </a:t>
            </a:r>
            <a:r>
              <a:rPr lang="en-US" altLang="ja-JP" dirty="0">
                <a:latin typeface="ＭＳ Ｐ明朝" charset="-128"/>
                <a:ea typeface="ＭＳ Ｐ明朝" charset="-128"/>
              </a:rPr>
              <a:t>p169</a:t>
            </a:r>
            <a:r>
              <a:rPr lang="ja-JP" altLang="en-US" dirty="0">
                <a:latin typeface="ＭＳ Ｐ明朝" charset="-128"/>
                <a:ea typeface="ＭＳ Ｐ明朝" charset="-128"/>
              </a:rPr>
              <a:t>」の「資料編」に掲載されている。</a:t>
            </a:r>
            <a:endParaRPr lang="en-US" altLang="ja-JP" dirty="0">
              <a:latin typeface="ＭＳ Ｐ明朝" charset="-128"/>
              <a:ea typeface="ＭＳ Ｐ明朝" charset="-128"/>
            </a:endParaRPr>
          </a:p>
          <a:p>
            <a:endParaRPr lang="en-US" altLang="ja-JP" dirty="0">
              <a:latin typeface="ＭＳ Ｐ明朝" charset="-128"/>
              <a:ea typeface="ＭＳ Ｐ明朝" charset="-128"/>
            </a:endParaRPr>
          </a:p>
          <a:p>
            <a:r>
              <a:rPr lang="ja-JP" altLang="en-US" dirty="0">
                <a:latin typeface="ＭＳ Ｐ明朝" charset="-128"/>
                <a:ea typeface="ＭＳ Ｐ明朝" charset="-128"/>
              </a:rPr>
              <a:t>＜説明のポイントや説明例＞</a:t>
            </a:r>
            <a:endParaRPr lang="en-US" altLang="ja-JP" dirty="0">
              <a:latin typeface="ＭＳ Ｐ明朝" charset="-128"/>
              <a:ea typeface="ＭＳ Ｐ明朝" charset="-128"/>
            </a:endParaRPr>
          </a:p>
          <a:p>
            <a:r>
              <a:rPr lang="ja-JP" altLang="en-US" dirty="0">
                <a:latin typeface="ＭＳ Ｐ明朝" charset="-128"/>
                <a:ea typeface="ＭＳ Ｐ明朝" charset="-128"/>
              </a:rPr>
              <a:t>最も強調したいのは</a:t>
            </a:r>
            <a:r>
              <a:rPr lang="ja-JP" altLang="en-US" b="1" dirty="0">
                <a:latin typeface="ＭＳ Ｐ明朝" charset="-128"/>
                <a:ea typeface="ＭＳ Ｐ明朝" charset="-128"/>
              </a:rPr>
              <a:t>「</a:t>
            </a:r>
            <a:r>
              <a:rPr lang="ja-JP" altLang="en-US" b="1" u="sng" dirty="0">
                <a:latin typeface="ＭＳ Ｐ明朝" charset="-128"/>
                <a:ea typeface="ＭＳ Ｐ明朝" charset="-128"/>
              </a:rPr>
              <a:t>発見時よりも深刻な状況にあることも</a:t>
            </a:r>
            <a:r>
              <a:rPr lang="ja-JP" altLang="en-US" b="1" dirty="0">
                <a:latin typeface="ＭＳ Ｐ明朝" charset="-128"/>
                <a:ea typeface="ＭＳ Ｐ明朝" charset="-128"/>
              </a:rPr>
              <a:t>・・・」</a:t>
            </a:r>
            <a:r>
              <a:rPr lang="ja-JP" altLang="en-US" dirty="0">
                <a:latin typeface="ＭＳ Ｐ明朝" charset="-128"/>
                <a:ea typeface="ＭＳ Ｐ明朝" charset="-128"/>
              </a:rPr>
              <a:t>の部分。</a:t>
            </a:r>
            <a:endParaRPr lang="en-US" altLang="ja-JP" dirty="0">
              <a:latin typeface="ＭＳ Ｐ明朝" charset="-128"/>
              <a:ea typeface="ＭＳ Ｐ明朝" charset="-128"/>
            </a:endParaRPr>
          </a:p>
          <a:p>
            <a:r>
              <a:rPr lang="ja-JP" altLang="en-US" b="1" u="sng" dirty="0">
                <a:latin typeface="ＭＳ Ｐ明朝" charset="-128"/>
                <a:ea typeface="ＭＳ Ｐ明朝" charset="-128"/>
              </a:rPr>
              <a:t>「発見時よりも深刻な状況にあることも・・・」の説明例</a:t>
            </a:r>
            <a:endParaRPr lang="en-US" altLang="ja-JP" dirty="0">
              <a:latin typeface="ＭＳ Ｐ明朝" charset="-128"/>
              <a:ea typeface="ＭＳ Ｐ明朝" charset="-128"/>
            </a:endParaRPr>
          </a:p>
          <a:p>
            <a:r>
              <a:rPr lang="ja-JP" altLang="en-US" dirty="0">
                <a:latin typeface="ＭＳ Ｐ明朝" charset="-128"/>
                <a:ea typeface="ＭＳ Ｐ明朝" charset="-128"/>
              </a:rPr>
              <a:t>通報時に命にかかわる危険な状態だったというのは</a:t>
            </a:r>
            <a:r>
              <a:rPr lang="en-US" altLang="ja-JP" dirty="0">
                <a:latin typeface="ＭＳ Ｐ明朝" charset="-128"/>
                <a:ea typeface="ＭＳ Ｐ明朝" charset="-128"/>
                <a:cs typeface="Arial" charset="0"/>
              </a:rPr>
              <a:t>11.8</a:t>
            </a:r>
            <a:r>
              <a:rPr lang="ja-JP" altLang="en-US" dirty="0">
                <a:latin typeface="ＭＳ Ｐ明朝" charset="-128"/>
                <a:ea typeface="ＭＳ Ｐ明朝" charset="-128"/>
                <a:cs typeface="Arial" charset="0"/>
              </a:rPr>
              <a:t>％</a:t>
            </a:r>
            <a:r>
              <a:rPr lang="ja-JP" altLang="en-US" dirty="0">
                <a:latin typeface="ＭＳ Ｐ明朝" charset="-128"/>
                <a:ea typeface="ＭＳ Ｐ明朝" charset="-128"/>
              </a:rPr>
              <a:t>ですが、事実確認をしてみるとほぼ倍の</a:t>
            </a:r>
            <a:r>
              <a:rPr lang="en-US" altLang="ja-JP" dirty="0">
                <a:latin typeface="ＭＳ Ｐ明朝" charset="-128"/>
                <a:ea typeface="ＭＳ Ｐ明朝" charset="-128"/>
                <a:cs typeface="Arial" charset="0"/>
              </a:rPr>
              <a:t>22.</a:t>
            </a:r>
            <a:r>
              <a:rPr lang="ja-JP" altLang="en-US" dirty="0">
                <a:latin typeface="ＭＳ Ｐ明朝" charset="-128"/>
                <a:ea typeface="ＭＳ Ｐ明朝" charset="-128"/>
                <a:cs typeface="Arial" charset="0"/>
              </a:rPr>
              <a:t>４％（約</a:t>
            </a:r>
            <a:r>
              <a:rPr lang="en-US" altLang="ja-JP" dirty="0">
                <a:latin typeface="ＭＳ Ｐ明朝" charset="-128"/>
                <a:ea typeface="ＭＳ Ｐ明朝" charset="-128"/>
                <a:cs typeface="Arial" charset="0"/>
              </a:rPr>
              <a:t>2</a:t>
            </a:r>
            <a:r>
              <a:rPr lang="ja-JP" altLang="en-US" dirty="0">
                <a:latin typeface="ＭＳ Ｐ明朝" charset="-128"/>
                <a:ea typeface="ＭＳ Ｐ明朝" charset="-128"/>
                <a:cs typeface="Arial" charset="0"/>
              </a:rPr>
              <a:t>倍）</a:t>
            </a:r>
            <a:r>
              <a:rPr lang="ja-JP" altLang="en-US" dirty="0">
                <a:latin typeface="ＭＳ Ｐ明朝" charset="-128"/>
                <a:ea typeface="ＭＳ Ｐ明朝" charset="-128"/>
              </a:rPr>
              <a:t>に増えています。</a:t>
            </a:r>
            <a:endParaRPr lang="en-US" altLang="ja-JP" dirty="0">
              <a:latin typeface="ＭＳ Ｐ明朝" charset="-128"/>
              <a:ea typeface="ＭＳ Ｐ明朝" charset="-128"/>
            </a:endParaRPr>
          </a:p>
          <a:p>
            <a:r>
              <a:rPr lang="ja-JP" altLang="en-US" dirty="0">
                <a:latin typeface="ＭＳ Ｐ明朝" charset="-128"/>
                <a:ea typeface="ＭＳ Ｐ明朝" charset="-128"/>
              </a:rPr>
              <a:t>つまり、通報の際には、「命にかかわる危険な状態かどうか」が見えていないケースがおよそ１割程度あると思っておいた方が良いのです。</a:t>
            </a:r>
            <a:endParaRPr lang="en-US" altLang="ja-JP" dirty="0">
              <a:latin typeface="ＭＳ Ｐ明朝" charset="-128"/>
              <a:ea typeface="ＭＳ Ｐ明朝" charset="-128"/>
            </a:endParaRPr>
          </a:p>
          <a:p>
            <a:r>
              <a:rPr lang="ja-JP" altLang="en-US" dirty="0">
                <a:latin typeface="ＭＳ Ｐ明朝" charset="-128"/>
                <a:ea typeface="ＭＳ Ｐ明朝" charset="-128"/>
              </a:rPr>
              <a:t>もちろん、大変なことだ！と思って駆けつけてみると、</a:t>
            </a:r>
            <a:r>
              <a:rPr lang="ja-JP" altLang="en-US" dirty="0" err="1">
                <a:latin typeface="ＭＳ Ｐ明朝" charset="-128"/>
                <a:ea typeface="ＭＳ Ｐ明朝" charset="-128"/>
              </a:rPr>
              <a:t>大した</a:t>
            </a:r>
            <a:r>
              <a:rPr lang="ja-JP" altLang="en-US" dirty="0">
                <a:latin typeface="ＭＳ Ｐ明朝" charset="-128"/>
                <a:ea typeface="ＭＳ Ｐ明朝" charset="-128"/>
              </a:rPr>
              <a:t>ことはなかったということもあるのですが、「今見えているよりも、もしかしたら深刻かもしれないと」いう心構えを、私たちは持ち続けておかなければなりません。</a:t>
            </a:r>
            <a:endParaRPr lang="en-US" altLang="ja-JP" dirty="0">
              <a:latin typeface="ＭＳ Ｐ明朝" charset="-128"/>
              <a:ea typeface="ＭＳ Ｐ明朝" charset="-128"/>
            </a:endParaRPr>
          </a:p>
          <a:p>
            <a:endParaRPr lang="ja-JP" altLang="en-US" dirty="0">
              <a:latin typeface="ＭＳ Ｐ明朝" charset="-128"/>
              <a:ea typeface="ＭＳ Ｐ明朝" charset="-128"/>
            </a:endParaRPr>
          </a:p>
        </p:txBody>
      </p:sp>
      <p:sp>
        <p:nvSpPr>
          <p:cNvPr id="2" name="スライド番号プレースホルダー 1"/>
          <p:cNvSpPr>
            <a:spLocks noGrp="1"/>
          </p:cNvSpPr>
          <p:nvPr>
            <p:ph type="sldNum" sz="quarter" idx="10"/>
          </p:nvPr>
        </p:nvSpPr>
        <p:spPr/>
        <p:txBody>
          <a:bodyPr/>
          <a:lstStyle/>
          <a:p>
            <a:fld id="{E233F600-4D47-47D7-AD80-3375E10310AF}" type="slidenum">
              <a:rPr kumimoji="1" lang="ja-JP" altLang="en-US" smtClean="0"/>
              <a:t>29</a:t>
            </a:fld>
            <a:endParaRPr kumimoji="1" lang="ja-JP" altLang="en-US"/>
          </a:p>
        </p:txBody>
      </p:sp>
    </p:spTree>
    <p:extLst>
      <p:ext uri="{BB962C8B-B14F-4D97-AF65-F5344CB8AC3E}">
        <p14:creationId xmlns:p14="http://schemas.microsoft.com/office/powerpoint/2010/main" val="40513517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スライド イメージ プレースホルダ 1"/>
          <p:cNvSpPr>
            <a:spLocks noGrp="1" noRot="1" noChangeAspect="1" noTextEdit="1"/>
          </p:cNvSpPr>
          <p:nvPr>
            <p:ph type="sldImg"/>
          </p:nvPr>
        </p:nvSpPr>
        <p:spPr>
          <a:xfrm>
            <a:off x="908050" y="739775"/>
            <a:ext cx="4919663" cy="3690938"/>
          </a:xfrm>
          <a:ln/>
        </p:spPr>
      </p:sp>
      <p:sp>
        <p:nvSpPr>
          <p:cNvPr id="98307" name="ノート プレースホルダ 2"/>
          <p:cNvSpPr>
            <a:spLocks noGrp="1"/>
          </p:cNvSpPr>
          <p:nvPr>
            <p:ph type="body" idx="1"/>
          </p:nvPr>
        </p:nvSpPr>
        <p:spPr>
          <a:xfrm>
            <a:off x="342671" y="4787017"/>
            <a:ext cx="6026616" cy="5020010"/>
          </a:xfrm>
          <a:noFill/>
          <a:ln/>
        </p:spPr>
        <p:txBody>
          <a:bodyPr/>
          <a:lstStyle/>
          <a:p>
            <a:r>
              <a:rPr lang="ja-JP" altLang="en-US" dirty="0">
                <a:latin typeface="ＭＳ Ｐ明朝" charset="-128"/>
                <a:ea typeface="ＭＳ Ｐ明朝" charset="-128"/>
              </a:rPr>
              <a:t>＜スライドのねらいや注意事項＞</a:t>
            </a:r>
            <a:endParaRPr lang="en-US" altLang="ja-JP" dirty="0">
              <a:latin typeface="ＭＳ Ｐ明朝" charset="-128"/>
              <a:ea typeface="ＭＳ Ｐ明朝" charset="-128"/>
            </a:endParaRPr>
          </a:p>
          <a:p>
            <a:r>
              <a:rPr lang="ja-JP" altLang="en-US" dirty="0">
                <a:latin typeface="ＭＳ Ｐ明朝" charset="-128"/>
                <a:ea typeface="ＭＳ Ｐ明朝" charset="-128"/>
              </a:rPr>
              <a:t>法の背景を押さえることで、最初に高齢者虐待防止法が何をねらっているのかを意識してもらう。</a:t>
            </a:r>
            <a:endParaRPr lang="en-US" altLang="ja-JP" dirty="0">
              <a:latin typeface="ＭＳ Ｐ明朝" charset="-128"/>
              <a:ea typeface="ＭＳ Ｐ明朝" charset="-128"/>
            </a:endParaRPr>
          </a:p>
          <a:p>
            <a:endParaRPr lang="en-US" altLang="ja-JP" dirty="0">
              <a:latin typeface="ＭＳ Ｐ明朝" charset="-128"/>
              <a:ea typeface="ＭＳ Ｐ明朝" charset="-128"/>
            </a:endParaRPr>
          </a:p>
          <a:p>
            <a:r>
              <a:rPr lang="ja-JP" altLang="en-US" dirty="0">
                <a:latin typeface="ＭＳ Ｐ明朝" charset="-128"/>
                <a:ea typeface="ＭＳ Ｐ明朝" charset="-128"/>
              </a:rPr>
              <a:t>＜説明のポイントや説明例＞</a:t>
            </a:r>
            <a:endParaRPr lang="en-US" altLang="ja-JP" dirty="0">
              <a:latin typeface="ＭＳ Ｐ明朝" charset="-128"/>
              <a:ea typeface="ＭＳ Ｐ明朝" charset="-128"/>
            </a:endParaRPr>
          </a:p>
          <a:p>
            <a:r>
              <a:rPr lang="ja-JP" altLang="en-US" b="1" dirty="0">
                <a:latin typeface="ＭＳ Ｐ明朝" charset="-128"/>
                <a:ea typeface="ＭＳ Ｐ明朝" charset="-128"/>
              </a:rPr>
              <a:t>「虐待防止法以前は、</a:t>
            </a:r>
            <a:r>
              <a:rPr lang="ja-JP" altLang="en-US" b="1" dirty="0">
                <a:solidFill>
                  <a:srgbClr val="FF3300"/>
                </a:solidFill>
                <a:latin typeface="ＭＳ Ｐ明朝" charset="-128"/>
                <a:ea typeface="ＭＳ Ｐ明朝" charset="-128"/>
              </a:rPr>
              <a:t>家の中に誰が入るか、その権限がどこにあるかがわからなかった。」</a:t>
            </a:r>
            <a:r>
              <a:rPr lang="ja-JP" altLang="en-US" dirty="0">
                <a:solidFill>
                  <a:srgbClr val="FF3300"/>
                </a:solidFill>
                <a:latin typeface="ＭＳ Ｐ明朝" charset="-128"/>
                <a:ea typeface="ＭＳ Ｐ明朝" charset="-128"/>
              </a:rPr>
              <a:t>という部分がポイント</a:t>
            </a:r>
            <a:endParaRPr lang="en-US" altLang="ja-JP" b="1" u="sng" dirty="0">
              <a:solidFill>
                <a:srgbClr val="FF3300"/>
              </a:solidFill>
              <a:latin typeface="ＭＳ Ｐ明朝" charset="-128"/>
              <a:ea typeface="ＭＳ Ｐ明朝" charset="-128"/>
            </a:endParaRPr>
          </a:p>
          <a:p>
            <a:endParaRPr lang="en-US" altLang="ja-JP" b="1" u="sng" dirty="0">
              <a:solidFill>
                <a:srgbClr val="FF3300"/>
              </a:solidFill>
              <a:latin typeface="ＭＳ Ｐ明朝" charset="-128"/>
              <a:ea typeface="ＭＳ Ｐ明朝" charset="-128"/>
            </a:endParaRPr>
          </a:p>
          <a:p>
            <a:r>
              <a:rPr lang="ja-JP" altLang="en-US" b="1" u="sng" dirty="0">
                <a:solidFill>
                  <a:srgbClr val="FF3300"/>
                </a:solidFill>
                <a:latin typeface="ＭＳ Ｐ明朝" charset="-128"/>
                <a:ea typeface="ＭＳ Ｐ明朝" charset="-128"/>
              </a:rPr>
              <a:t>「措置から契約へ・・・行政が関わらない」の説明例</a:t>
            </a:r>
          </a:p>
          <a:p>
            <a:r>
              <a:rPr lang="ja-JP" altLang="en-US" dirty="0">
                <a:latin typeface="ＭＳ Ｐ明朝" charset="-128"/>
                <a:ea typeface="ＭＳ Ｐ明朝" charset="-128"/>
              </a:rPr>
              <a:t>措置の時代は、区市町村が困っている高齢者に関わって、</a:t>
            </a:r>
            <a:endParaRPr lang="en-US" altLang="ja-JP" dirty="0">
              <a:latin typeface="ＭＳ Ｐ明朝" charset="-128"/>
              <a:ea typeface="ＭＳ Ｐ明朝" charset="-128"/>
            </a:endParaRPr>
          </a:p>
          <a:p>
            <a:r>
              <a:rPr lang="ja-JP" altLang="en-US" dirty="0">
                <a:latin typeface="ＭＳ Ｐ明朝" charset="-128"/>
                <a:ea typeface="ＭＳ Ｐ明朝" charset="-128"/>
              </a:rPr>
              <a:t>措置で特養に入所を決めたり、ヘルパーの派遣を決めたりしていたわけですが、</a:t>
            </a:r>
            <a:endParaRPr lang="en-US" altLang="ja-JP" dirty="0">
              <a:latin typeface="ＭＳ Ｐ明朝" charset="-128"/>
              <a:ea typeface="ＭＳ Ｐ明朝" charset="-128"/>
            </a:endParaRPr>
          </a:p>
          <a:p>
            <a:r>
              <a:rPr lang="ja-JP" altLang="en-US" dirty="0">
                <a:latin typeface="ＭＳ Ｐ明朝" charset="-128"/>
                <a:ea typeface="ＭＳ Ｐ明朝" charset="-128"/>
              </a:rPr>
              <a:t>ご存知のとおり介護保険が始まってからは「民民」の契約の時代になったといって、</a:t>
            </a:r>
            <a:endParaRPr lang="en-US" altLang="ja-JP" dirty="0">
              <a:latin typeface="ＭＳ Ｐ明朝" charset="-128"/>
              <a:ea typeface="ＭＳ Ｐ明朝" charset="-128"/>
            </a:endParaRPr>
          </a:p>
          <a:p>
            <a:r>
              <a:rPr lang="ja-JP" altLang="en-US" dirty="0">
                <a:latin typeface="ＭＳ Ｐ明朝" charset="-128"/>
                <a:ea typeface="ＭＳ Ｐ明朝" charset="-128"/>
              </a:rPr>
              <a:t>老人福祉法の措置が行いにくくなる等、行政が関わりにくいしくみになりました。</a:t>
            </a:r>
            <a:endParaRPr lang="en-US" altLang="ja-JP" dirty="0">
              <a:latin typeface="ＭＳ Ｐ明朝" charset="-128"/>
              <a:ea typeface="ＭＳ Ｐ明朝" charset="-128"/>
            </a:endParaRPr>
          </a:p>
        </p:txBody>
      </p:sp>
      <p:sp>
        <p:nvSpPr>
          <p:cNvPr id="2" name="スライド番号プレースホルダー 1"/>
          <p:cNvSpPr>
            <a:spLocks noGrp="1"/>
          </p:cNvSpPr>
          <p:nvPr>
            <p:ph type="sldNum" sz="quarter" idx="10"/>
          </p:nvPr>
        </p:nvSpPr>
        <p:spPr/>
        <p:txBody>
          <a:bodyPr/>
          <a:lstStyle/>
          <a:p>
            <a:fld id="{E233F600-4D47-47D7-AD80-3375E10310AF}" type="slidenum">
              <a:rPr kumimoji="1" lang="ja-JP" altLang="en-US" smtClean="0"/>
              <a:t>3</a:t>
            </a:fld>
            <a:endParaRPr kumimoji="1" lang="ja-JP" altLang="en-US"/>
          </a:p>
        </p:txBody>
      </p:sp>
    </p:spTree>
    <p:extLst>
      <p:ext uri="{BB962C8B-B14F-4D97-AF65-F5344CB8AC3E}">
        <p14:creationId xmlns:p14="http://schemas.microsoft.com/office/powerpoint/2010/main" val="143752111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2"/>
          <p:cNvSpPr>
            <a:spLocks noGrp="1" noRot="1" noChangeAspect="1" noChangeArrowheads="1" noTextEdit="1"/>
          </p:cNvSpPr>
          <p:nvPr>
            <p:ph type="sldImg"/>
          </p:nvPr>
        </p:nvSpPr>
        <p:spPr>
          <a:xfrm>
            <a:off x="908050" y="739775"/>
            <a:ext cx="4919663" cy="3690938"/>
          </a:xfrm>
          <a:ln/>
        </p:spPr>
      </p:sp>
      <p:sp>
        <p:nvSpPr>
          <p:cNvPr id="114691" name="Rectangle 3"/>
          <p:cNvSpPr>
            <a:spLocks noGrp="1" noChangeArrowheads="1"/>
          </p:cNvSpPr>
          <p:nvPr>
            <p:ph type="body" idx="1"/>
          </p:nvPr>
        </p:nvSpPr>
        <p:spPr>
          <a:xfrm>
            <a:off x="486157" y="4715193"/>
            <a:ext cx="5811382" cy="5020010"/>
          </a:xfrm>
          <a:noFill/>
          <a:ln/>
        </p:spPr>
        <p:txBody>
          <a:bodyPr/>
          <a:lstStyle/>
          <a:p>
            <a:r>
              <a:rPr lang="ja-JP" altLang="en-US" dirty="0">
                <a:latin typeface="ＭＳ Ｐ明朝" charset="-128"/>
                <a:ea typeface="ＭＳ Ｐ明朝" charset="-128"/>
              </a:rPr>
              <a:t>＜スライドのねらいや注意事項＞</a:t>
            </a:r>
            <a:endParaRPr lang="en-US" altLang="ja-JP" dirty="0">
              <a:latin typeface="ＭＳ Ｐ明朝" charset="-128"/>
              <a:ea typeface="ＭＳ Ｐ明朝" charset="-128"/>
            </a:endParaRPr>
          </a:p>
          <a:p>
            <a:r>
              <a:rPr lang="ja-JP" altLang="en-US" dirty="0">
                <a:latin typeface="ＭＳ Ｐ明朝" charset="-128"/>
                <a:ea typeface="ＭＳ Ｐ明朝" charset="-128"/>
              </a:rPr>
              <a:t>このスライドは、前スライド（スライド</a:t>
            </a:r>
            <a:r>
              <a:rPr lang="en-US" altLang="ja-JP" dirty="0">
                <a:latin typeface="ＭＳ Ｐ明朝" charset="-128"/>
                <a:ea typeface="ＭＳ Ｐ明朝" charset="-128"/>
              </a:rPr>
              <a:t>29</a:t>
            </a:r>
            <a:r>
              <a:rPr lang="ja-JP" altLang="en-US" dirty="0">
                <a:latin typeface="ＭＳ Ｐ明朝" charset="-128"/>
                <a:ea typeface="ＭＳ Ｐ明朝" charset="-128"/>
              </a:rPr>
              <a:t>）と同様、東京都の</a:t>
            </a:r>
            <a:r>
              <a:rPr lang="en-US" altLang="ja-JP" dirty="0">
                <a:latin typeface="ＭＳ Ｐ明朝" charset="-128"/>
                <a:ea typeface="ＭＳ Ｐ明朝" charset="-128"/>
              </a:rPr>
              <a:t>17</a:t>
            </a:r>
            <a:r>
              <a:rPr lang="ja-JP" altLang="en-US" dirty="0">
                <a:latin typeface="ＭＳ Ｐ明朝" charset="-128"/>
                <a:ea typeface="ＭＳ Ｐ明朝" charset="-128"/>
              </a:rPr>
              <a:t>年度の調査結果を使って「介入の必要性」を意識してもらうことがねらい。</a:t>
            </a:r>
            <a:endParaRPr lang="en-US" altLang="ja-JP" dirty="0">
              <a:latin typeface="ＭＳ Ｐ明朝" charset="-128"/>
              <a:ea typeface="ＭＳ Ｐ明朝" charset="-128"/>
            </a:endParaRPr>
          </a:p>
          <a:p>
            <a:r>
              <a:rPr lang="ja-JP" altLang="en-US" dirty="0">
                <a:latin typeface="ＭＳ Ｐ明朝" charset="-128"/>
                <a:ea typeface="ＭＳ Ｐ明朝" charset="-128"/>
              </a:rPr>
              <a:t>グラフ等で示したい場合は、「東京都マニュアル </a:t>
            </a:r>
            <a:r>
              <a:rPr lang="en-US" altLang="ja-JP" dirty="0">
                <a:latin typeface="ＭＳ Ｐ明朝" charset="-128"/>
                <a:ea typeface="ＭＳ Ｐ明朝" charset="-128"/>
              </a:rPr>
              <a:t>p184</a:t>
            </a:r>
            <a:r>
              <a:rPr lang="ja-JP" altLang="en-US" dirty="0">
                <a:latin typeface="ＭＳ Ｐ明朝" charset="-128"/>
                <a:ea typeface="ＭＳ Ｐ明朝" charset="-128"/>
              </a:rPr>
              <a:t>～</a:t>
            </a:r>
            <a:r>
              <a:rPr lang="en-US" altLang="ja-JP" dirty="0">
                <a:latin typeface="ＭＳ Ｐ明朝" charset="-128"/>
                <a:ea typeface="ＭＳ Ｐ明朝" charset="-128"/>
              </a:rPr>
              <a:t>185</a:t>
            </a:r>
            <a:r>
              <a:rPr lang="ja-JP" altLang="en-US" dirty="0">
                <a:latin typeface="ＭＳ Ｐ明朝" charset="-128"/>
                <a:ea typeface="ＭＳ Ｐ明朝" charset="-128"/>
              </a:rPr>
              <a:t>」を参照されたい。</a:t>
            </a:r>
            <a:endParaRPr lang="en-US" altLang="ja-JP" dirty="0">
              <a:latin typeface="ＭＳ Ｐ明朝" charset="-128"/>
              <a:ea typeface="ＭＳ Ｐ明朝" charset="-128"/>
            </a:endParaRPr>
          </a:p>
          <a:p>
            <a:endParaRPr lang="en-US" altLang="ja-JP" dirty="0">
              <a:latin typeface="ＭＳ Ｐ明朝" charset="-128"/>
              <a:ea typeface="ＭＳ Ｐ明朝" charset="-128"/>
            </a:endParaRPr>
          </a:p>
          <a:p>
            <a:r>
              <a:rPr lang="ja-JP" altLang="en-US" dirty="0">
                <a:latin typeface="ＭＳ Ｐ明朝" charset="-128"/>
                <a:ea typeface="ＭＳ Ｐ明朝" charset="-128"/>
              </a:rPr>
              <a:t>＜説明のポイントや説明例＞</a:t>
            </a:r>
            <a:endParaRPr lang="en-US" altLang="ja-JP" dirty="0">
              <a:latin typeface="ＭＳ Ｐ明朝" charset="-128"/>
              <a:ea typeface="ＭＳ Ｐ明朝" charset="-128"/>
            </a:endParaRPr>
          </a:p>
          <a:p>
            <a:r>
              <a:rPr lang="ja-JP" altLang="en-US" b="1" u="sng" dirty="0">
                <a:latin typeface="ＭＳ Ｐ明朝" charset="-128"/>
                <a:ea typeface="ＭＳ Ｐ明朝" charset="-128"/>
              </a:rPr>
              <a:t>「被虐待者が</a:t>
            </a:r>
            <a:r>
              <a:rPr lang="en-US" altLang="ja-JP" b="1" u="sng" dirty="0">
                <a:latin typeface="ＭＳ Ｐ明朝" charset="-128"/>
                <a:ea typeface="ＭＳ Ｐ明朝" charset="-128"/>
              </a:rPr>
              <a:t>『</a:t>
            </a:r>
            <a:r>
              <a:rPr lang="ja-JP" altLang="en-US" b="1" u="sng" dirty="0">
                <a:latin typeface="ＭＳ Ｐ明朝" charset="-128"/>
                <a:ea typeface="ＭＳ Ｐ明朝" charset="-128"/>
              </a:rPr>
              <a:t>生命にかかわる危険な状態</a:t>
            </a:r>
            <a:r>
              <a:rPr lang="en-US" altLang="ja-JP" b="1" u="sng" dirty="0">
                <a:latin typeface="ＭＳ Ｐ明朝" charset="-128"/>
                <a:ea typeface="ＭＳ Ｐ明朝" charset="-128"/>
              </a:rPr>
              <a:t>』</a:t>
            </a:r>
            <a:r>
              <a:rPr lang="ja-JP" altLang="en-US" b="1" u="sng" dirty="0">
                <a:latin typeface="ＭＳ Ｐ明朝" charset="-128"/>
                <a:ea typeface="ＭＳ Ｐ明朝" charset="-128"/>
              </a:rPr>
              <a:t>であっても、虐待者の半数に「自覚なし」の説明例。</a:t>
            </a:r>
          </a:p>
          <a:p>
            <a:r>
              <a:rPr lang="ja-JP" altLang="en-US" dirty="0">
                <a:latin typeface="ＭＳ Ｐ明朝" charset="-128"/>
                <a:ea typeface="ＭＳ Ｐ明朝" charset="-128"/>
              </a:rPr>
              <a:t>虐待をしている側には自覚がないわけですから虐待を止めることはできない。</a:t>
            </a:r>
            <a:endParaRPr lang="en-US" altLang="ja-JP" dirty="0">
              <a:latin typeface="ＭＳ Ｐ明朝" charset="-128"/>
              <a:ea typeface="ＭＳ Ｐ明朝" charset="-128"/>
            </a:endParaRPr>
          </a:p>
          <a:p>
            <a:r>
              <a:rPr lang="ja-JP" altLang="en-US" dirty="0">
                <a:latin typeface="ＭＳ Ｐ明朝" charset="-128"/>
                <a:ea typeface="ＭＳ Ｐ明朝" charset="-128"/>
              </a:rPr>
              <a:t>つまり、誰かが発見して介入しないとこの高齢者の命は失われてしまうということです。</a:t>
            </a:r>
            <a:endParaRPr lang="en-US" altLang="ja-JP" dirty="0">
              <a:latin typeface="ＭＳ Ｐ明朝" charset="-128"/>
              <a:ea typeface="ＭＳ Ｐ明朝" charset="-128"/>
            </a:endParaRPr>
          </a:p>
        </p:txBody>
      </p:sp>
      <p:sp>
        <p:nvSpPr>
          <p:cNvPr id="2" name="スライド番号プレースホルダー 1"/>
          <p:cNvSpPr>
            <a:spLocks noGrp="1"/>
          </p:cNvSpPr>
          <p:nvPr>
            <p:ph type="sldNum" sz="quarter" idx="10"/>
          </p:nvPr>
        </p:nvSpPr>
        <p:spPr/>
        <p:txBody>
          <a:bodyPr/>
          <a:lstStyle/>
          <a:p>
            <a:fld id="{E233F600-4D47-47D7-AD80-3375E10310AF}" type="slidenum">
              <a:rPr kumimoji="1" lang="ja-JP" altLang="en-US" smtClean="0"/>
              <a:t>30</a:t>
            </a:fld>
            <a:endParaRPr kumimoji="1" lang="ja-JP" altLang="en-US"/>
          </a:p>
        </p:txBody>
      </p:sp>
    </p:spTree>
    <p:extLst>
      <p:ext uri="{BB962C8B-B14F-4D97-AF65-F5344CB8AC3E}">
        <p14:creationId xmlns:p14="http://schemas.microsoft.com/office/powerpoint/2010/main" val="329365336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08050" y="739775"/>
            <a:ext cx="4919663" cy="3690938"/>
          </a:xfrm>
        </p:spPr>
      </p:sp>
      <p:sp>
        <p:nvSpPr>
          <p:cNvPr id="3" name="ノート プレースホルダー 2"/>
          <p:cNvSpPr>
            <a:spLocks noGrp="1"/>
          </p:cNvSpPr>
          <p:nvPr>
            <p:ph type="body" idx="1"/>
          </p:nvPr>
        </p:nvSpPr>
        <p:spPr>
          <a:xfrm>
            <a:off x="205941" y="4702105"/>
            <a:ext cx="6300070" cy="4889446"/>
          </a:xfrm>
        </p:spPr>
        <p:txBody>
          <a:bodyPr>
            <a:normAutofit lnSpcReduction="10000"/>
          </a:bodyPr>
          <a:lstStyle/>
          <a:p>
            <a:pPr>
              <a:defRPr/>
            </a:pPr>
            <a:r>
              <a:rPr lang="ja-JP" altLang="en-US" dirty="0">
                <a:latin typeface="ＭＳ Ｐ明朝" pitchFamily="18" charset="-128"/>
              </a:rPr>
              <a:t>＜スライドのねらいや注意事項＞</a:t>
            </a:r>
            <a:endParaRPr lang="en-US" altLang="ja-JP" dirty="0">
              <a:latin typeface="ＭＳ Ｐ明朝" pitchFamily="18" charset="-128"/>
            </a:endParaRPr>
          </a:p>
          <a:p>
            <a:pPr>
              <a:defRPr/>
            </a:pPr>
            <a:r>
              <a:rPr lang="ja-JP" altLang="en-US" dirty="0">
                <a:latin typeface="ＭＳ Ｐ明朝" pitchFamily="18" charset="-128"/>
              </a:rPr>
              <a:t>どのようなことが要因となって虐待を発生させるのか、虐待のハイリスク要因について説明する。</a:t>
            </a:r>
            <a:endParaRPr lang="en-US" altLang="ja-JP" dirty="0">
              <a:latin typeface="ＭＳ Ｐ明朝" pitchFamily="18" charset="-128"/>
            </a:endParaRPr>
          </a:p>
          <a:p>
            <a:pPr>
              <a:defRPr/>
            </a:pPr>
            <a:r>
              <a:rPr lang="ja-JP" altLang="en-US" dirty="0">
                <a:latin typeface="ＭＳ Ｐ明朝" pitchFamily="18" charset="-128"/>
              </a:rPr>
              <a:t>図は東京都作成のパンフレットに掲載された「高齢者虐待の背景」を基に作成。パンフレットの内容を知りたい場合、以下の東京都のホームページを参照。</a:t>
            </a:r>
            <a:endParaRPr lang="en-US" altLang="ja-JP" dirty="0">
              <a:latin typeface="ＭＳ Ｐ明朝" pitchFamily="18" charset="-128"/>
            </a:endParaRPr>
          </a:p>
          <a:p>
            <a:pPr>
              <a:defRPr/>
            </a:pPr>
            <a:r>
              <a:rPr lang="ja-JP" altLang="en-US" dirty="0">
                <a:latin typeface="ＭＳ Ｐ明朝" pitchFamily="18" charset="-128"/>
              </a:rPr>
              <a:t>「高齢者虐待防止と権利擁護－いつまでも自分らしく安心して暮らし続ける為に」</a:t>
            </a:r>
            <a:endParaRPr lang="en-US" altLang="ja-JP" dirty="0">
              <a:latin typeface="ＭＳ Ｐ明朝" pitchFamily="18" charset="-128"/>
            </a:endParaRPr>
          </a:p>
          <a:p>
            <a:pPr>
              <a:defRPr/>
            </a:pPr>
            <a:r>
              <a:rPr lang="en-US" altLang="ja-JP" dirty="0">
                <a:latin typeface="ＭＳ Ｐ明朝" pitchFamily="18" charset="-128"/>
              </a:rPr>
              <a:t>https://www.fukushihoken.metro.tokyo.jp/zaishien/gyakutai/</a:t>
            </a:r>
          </a:p>
          <a:p>
            <a:pPr>
              <a:defRPr/>
            </a:pPr>
            <a:r>
              <a:rPr lang="ja-JP" altLang="en-US" dirty="0">
                <a:latin typeface="ＭＳ Ｐ明朝" pitchFamily="18" charset="-128"/>
              </a:rPr>
              <a:t>なお、ハイリスク要因に対する予防的な働きかけや関わりについては、同じスライドに吹き出しをつけたものを使用してスライド</a:t>
            </a:r>
            <a:r>
              <a:rPr lang="en-US" altLang="ja-JP" dirty="0">
                <a:latin typeface="ＭＳ Ｐ明朝" pitchFamily="18" charset="-128"/>
              </a:rPr>
              <a:t>40</a:t>
            </a:r>
            <a:r>
              <a:rPr lang="ja-JP" altLang="en-US" dirty="0">
                <a:latin typeface="ＭＳ Ｐ明朝" pitchFamily="18" charset="-128"/>
              </a:rPr>
              <a:t>で説明。</a:t>
            </a:r>
            <a:endParaRPr lang="en-US" altLang="ja-JP" dirty="0">
              <a:latin typeface="ＭＳ Ｐ明朝" pitchFamily="18" charset="-128"/>
            </a:endParaRPr>
          </a:p>
          <a:p>
            <a:pPr>
              <a:defRPr/>
            </a:pPr>
            <a:endParaRPr lang="en-US" altLang="ja-JP" dirty="0">
              <a:latin typeface="ＭＳ Ｐ明朝" pitchFamily="18" charset="-128"/>
            </a:endParaRPr>
          </a:p>
          <a:p>
            <a:pPr>
              <a:defRPr/>
            </a:pPr>
            <a:r>
              <a:rPr lang="ja-JP" altLang="en-US" dirty="0">
                <a:latin typeface="ＭＳ Ｐ明朝" pitchFamily="18" charset="-128"/>
              </a:rPr>
              <a:t>＜説明のポイントや説明例＞</a:t>
            </a:r>
            <a:endParaRPr lang="en-US" altLang="ja-JP" dirty="0">
              <a:latin typeface="ＭＳ Ｐ明朝" pitchFamily="18" charset="-128"/>
            </a:endParaRPr>
          </a:p>
          <a:p>
            <a:pPr eaLnBrk="1" hangingPunct="1">
              <a:defRPr/>
            </a:pPr>
            <a:r>
              <a:rPr lang="ja-JP" altLang="ja-JP" b="1" u="sng" dirty="0">
                <a:latin typeface="ＭＳ Ｐ明朝" pitchFamily="18" charset="-128"/>
              </a:rPr>
              <a:t>虐待の要因</a:t>
            </a:r>
            <a:r>
              <a:rPr lang="ja-JP" altLang="en-US" b="1" u="sng" dirty="0">
                <a:latin typeface="ＭＳ Ｐ明朝" pitchFamily="18" charset="-128"/>
              </a:rPr>
              <a:t>の説明例</a:t>
            </a:r>
            <a:endParaRPr lang="en-US" altLang="ja-JP" b="1" u="sng" dirty="0">
              <a:latin typeface="ＭＳ Ｐ明朝" pitchFamily="18" charset="-128"/>
            </a:endParaRPr>
          </a:p>
          <a:p>
            <a:pPr eaLnBrk="1" hangingPunct="1">
              <a:defRPr/>
            </a:pPr>
            <a:r>
              <a:rPr lang="ja-JP" altLang="en-US" dirty="0">
                <a:latin typeface="ＭＳ Ｐ明朝" pitchFamily="18" charset="-128"/>
              </a:rPr>
              <a:t>　</a:t>
            </a:r>
            <a:r>
              <a:rPr lang="ja-JP" altLang="ja-JP" dirty="0">
                <a:latin typeface="ＭＳ Ｐ明朝" pitchFamily="18" charset="-128"/>
              </a:rPr>
              <a:t>高齢者と虐待者のこれまでの人間関係、高齢者本人の認知症による言動の混乱や身体的自立度の低さ、虐待をしている人の</a:t>
            </a:r>
            <a:r>
              <a:rPr lang="ja-JP" altLang="en-US" dirty="0">
                <a:latin typeface="ＭＳ Ｐ明朝" pitchFamily="18" charset="-128"/>
              </a:rPr>
              <a:t>障害</a:t>
            </a:r>
            <a:r>
              <a:rPr lang="ja-JP" altLang="ja-JP" dirty="0">
                <a:latin typeface="ＭＳ Ｐ明朝" pitchFamily="18" charset="-128"/>
              </a:rPr>
              <a:t>や疾病、依存など、虐待者の性格、経済的困窮など</a:t>
            </a:r>
            <a:r>
              <a:rPr lang="ja-JP" altLang="en-US" dirty="0">
                <a:latin typeface="ＭＳ Ｐ明朝" pitchFamily="18" charset="-128"/>
              </a:rPr>
              <a:t>の</a:t>
            </a:r>
            <a:r>
              <a:rPr lang="ja-JP" altLang="ja-JP" dirty="0">
                <a:latin typeface="ＭＳ Ｐ明朝" pitchFamily="18" charset="-128"/>
              </a:rPr>
              <a:t>要因が複雑に絡み合っていることも多く、簡単には解決できないことがわかっています。</a:t>
            </a:r>
            <a:endParaRPr lang="en-US" altLang="ja-JP" dirty="0">
              <a:latin typeface="ＭＳ Ｐ明朝" pitchFamily="18" charset="-128"/>
            </a:endParaRPr>
          </a:p>
          <a:p>
            <a:pPr eaLnBrk="1" hangingPunct="1">
              <a:defRPr/>
            </a:pPr>
            <a:r>
              <a:rPr lang="ja-JP" altLang="en-US" dirty="0">
                <a:latin typeface="ＭＳ Ｐ明朝" pitchFamily="18" charset="-128"/>
              </a:rPr>
              <a:t>　</a:t>
            </a:r>
            <a:r>
              <a:rPr lang="ja-JP" altLang="ja-JP" dirty="0">
                <a:latin typeface="ＭＳ Ｐ明朝" pitchFamily="18" charset="-128"/>
              </a:rPr>
              <a:t>また、虐待者の性格や人格にその要因があると見るより、何らかの事情（介護疲れや失業、虐待者</a:t>
            </a:r>
            <a:r>
              <a:rPr lang="ja-JP" altLang="en-US" dirty="0">
                <a:latin typeface="ＭＳ Ｐ明朝" pitchFamily="18" charset="-128"/>
              </a:rPr>
              <a:t>自身</a:t>
            </a:r>
            <a:r>
              <a:rPr lang="ja-JP" altLang="ja-JP" dirty="0">
                <a:latin typeface="ＭＳ Ｐ明朝" pitchFamily="18" charset="-128"/>
              </a:rPr>
              <a:t>の健康状態など）が、虐待者の人格や性格に影響を与えている場合や、世帯主の失業と高齢者の</a:t>
            </a:r>
            <a:r>
              <a:rPr lang="ja-JP" altLang="en-US" dirty="0">
                <a:latin typeface="ＭＳ Ｐ明朝" pitchFamily="18" charset="-128"/>
              </a:rPr>
              <a:t>要介護</a:t>
            </a:r>
            <a:r>
              <a:rPr lang="ja-JP" altLang="ja-JP" dirty="0">
                <a:latin typeface="ＭＳ Ｐ明朝" pitchFamily="18" charset="-128"/>
              </a:rPr>
              <a:t>状態が家族内で同時発生するなどにより、家族が機能不全に陥り、結果として虐待が発生することもあります。</a:t>
            </a:r>
            <a:endParaRPr lang="en-US" altLang="ja-JP" dirty="0">
              <a:latin typeface="ＭＳ Ｐ明朝" pitchFamily="18" charset="-128"/>
            </a:endParaRPr>
          </a:p>
          <a:p>
            <a:pPr eaLnBrk="1" hangingPunct="1">
              <a:defRPr/>
            </a:pPr>
            <a:r>
              <a:rPr lang="ja-JP" altLang="en-US" dirty="0">
                <a:latin typeface="ＭＳ Ｐ明朝" pitchFamily="18" charset="-128"/>
              </a:rPr>
              <a:t>　虐待は、高齢者と介護者のどちらにも支援が必要な状態になったという場合に起こりやすいもので、特別な家族にだけ発生するというものではなくどんな家族にも起こり得るというイメージを持つこと、さらに社会的孤立の中で発生しやすいということを理解しておいていただきたいと思います。</a:t>
            </a:r>
            <a:endParaRPr lang="en-US" altLang="ja-JP" dirty="0">
              <a:latin typeface="ＭＳ Ｐ明朝" pitchFamily="18" charset="-128"/>
            </a:endParaRPr>
          </a:p>
          <a:p>
            <a:pPr eaLnBrk="1" hangingPunct="1">
              <a:defRPr/>
            </a:pPr>
            <a:r>
              <a:rPr lang="ja-JP" altLang="en-US" dirty="0">
                <a:latin typeface="ＭＳ Ｐ明朝" pitchFamily="18" charset="-128"/>
              </a:rPr>
              <a:t>　一方で、</a:t>
            </a:r>
            <a:r>
              <a:rPr lang="en-US" altLang="ja-JP" dirty="0">
                <a:latin typeface="ＭＳ Ｐ明朝" pitchFamily="18" charset="-128"/>
              </a:rPr>
              <a:t>｢</a:t>
            </a:r>
            <a:r>
              <a:rPr lang="ja-JP" altLang="en-US" dirty="0">
                <a:latin typeface="ＭＳ Ｐ明朝" pitchFamily="18" charset="-128"/>
              </a:rPr>
              <a:t>介護負担</a:t>
            </a:r>
            <a:r>
              <a:rPr lang="en-US" altLang="ja-JP" dirty="0">
                <a:latin typeface="ＭＳ Ｐ明朝" pitchFamily="18" charset="-128"/>
              </a:rPr>
              <a:t>｣</a:t>
            </a:r>
            <a:r>
              <a:rPr lang="ja-JP" altLang="en-US" dirty="0">
                <a:latin typeface="ＭＳ Ｐ明朝" pitchFamily="18" charset="-128"/>
              </a:rPr>
              <a:t>や「養護者支援」が必要な状態によるものではなく、養護者の意図的な</a:t>
            </a:r>
            <a:r>
              <a:rPr lang="en-US" altLang="ja-JP" dirty="0">
                <a:latin typeface="ＭＳ Ｐ明朝" pitchFamily="18" charset="-128"/>
              </a:rPr>
              <a:t>｢</a:t>
            </a:r>
            <a:r>
              <a:rPr lang="ja-JP" altLang="en-US" dirty="0">
                <a:latin typeface="ＭＳ Ｐ明朝" pitchFamily="18" charset="-128"/>
              </a:rPr>
              <a:t>金銭ねらい</a:t>
            </a:r>
            <a:r>
              <a:rPr lang="en-US" altLang="ja-JP" dirty="0">
                <a:latin typeface="ＭＳ Ｐ明朝" pitchFamily="18" charset="-128"/>
              </a:rPr>
              <a:t>｣</a:t>
            </a:r>
            <a:r>
              <a:rPr lang="ja-JP" altLang="en-US" dirty="0">
                <a:latin typeface="ＭＳ Ｐ明朝" pitchFamily="18" charset="-128"/>
              </a:rPr>
              <a:t>「介護への一方的な思い込み</a:t>
            </a:r>
            <a:r>
              <a:rPr lang="en-US" altLang="ja-JP" dirty="0">
                <a:latin typeface="ＭＳ Ｐ明朝" pitchFamily="18" charset="-128"/>
              </a:rPr>
              <a:t>｣</a:t>
            </a:r>
            <a:r>
              <a:rPr lang="ja-JP" altLang="en-US" dirty="0">
                <a:latin typeface="ＭＳ Ｐ明朝" pitchFamily="18" charset="-128"/>
              </a:rPr>
              <a:t>というようなことが要因・背景にある実態もあります。</a:t>
            </a:r>
          </a:p>
        </p:txBody>
      </p:sp>
      <p:sp>
        <p:nvSpPr>
          <p:cNvPr id="4" name="スライド番号プレースホルダー 3"/>
          <p:cNvSpPr>
            <a:spLocks noGrp="1"/>
          </p:cNvSpPr>
          <p:nvPr>
            <p:ph type="sldNum" sz="quarter" idx="10"/>
          </p:nvPr>
        </p:nvSpPr>
        <p:spPr/>
        <p:txBody>
          <a:bodyPr/>
          <a:lstStyle/>
          <a:p>
            <a:fld id="{E233F600-4D47-47D7-AD80-3375E10310AF}" type="slidenum">
              <a:rPr kumimoji="1" lang="ja-JP" altLang="en-US" smtClean="0"/>
              <a:t>31</a:t>
            </a:fld>
            <a:endParaRPr kumimoji="1" lang="ja-JP" altLang="en-US"/>
          </a:p>
        </p:txBody>
      </p:sp>
    </p:spTree>
    <p:extLst>
      <p:ext uri="{BB962C8B-B14F-4D97-AF65-F5344CB8AC3E}">
        <p14:creationId xmlns:p14="http://schemas.microsoft.com/office/powerpoint/2010/main" val="1485549313"/>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スライド イメージ プレースホルダ 1"/>
          <p:cNvSpPr>
            <a:spLocks noGrp="1" noRot="1" noChangeAspect="1" noTextEdit="1"/>
          </p:cNvSpPr>
          <p:nvPr>
            <p:ph type="sldImg"/>
          </p:nvPr>
        </p:nvSpPr>
        <p:spPr>
          <a:xfrm>
            <a:off x="906463" y="471488"/>
            <a:ext cx="4922837" cy="3694112"/>
          </a:xfrm>
          <a:ln/>
        </p:spPr>
      </p:sp>
      <p:sp>
        <p:nvSpPr>
          <p:cNvPr id="116739" name="ノート プレースホルダ 2"/>
          <p:cNvSpPr>
            <a:spLocks noGrp="1"/>
          </p:cNvSpPr>
          <p:nvPr>
            <p:ph type="body" idx="1"/>
          </p:nvPr>
        </p:nvSpPr>
        <p:spPr>
          <a:xfrm>
            <a:off x="199186" y="4204584"/>
            <a:ext cx="6313599" cy="5184576"/>
          </a:xfrm>
          <a:noFill/>
          <a:ln/>
        </p:spPr>
        <p:txBody>
          <a:bodyPr>
            <a:normAutofit fontScale="92500" lnSpcReduction="10000"/>
          </a:bodyPr>
          <a:lstStyle/>
          <a:p>
            <a:r>
              <a:rPr lang="ja-JP" altLang="en-US" dirty="0">
                <a:latin typeface="ＭＳ Ｐ明朝" charset="-128"/>
                <a:ea typeface="ＭＳ Ｐ明朝" charset="-128"/>
              </a:rPr>
              <a:t>＜スライドのねらいや注意事項＞</a:t>
            </a:r>
            <a:endParaRPr lang="en-US" altLang="ja-JP" dirty="0">
              <a:latin typeface="ＭＳ Ｐ明朝" charset="-128"/>
              <a:ea typeface="ＭＳ Ｐ明朝" charset="-128"/>
            </a:endParaRPr>
          </a:p>
          <a:p>
            <a:r>
              <a:rPr lang="ja-JP" altLang="en-US" dirty="0">
                <a:latin typeface="ＭＳ Ｐ明朝" charset="-128"/>
                <a:ea typeface="ＭＳ Ｐ明朝" charset="-128"/>
              </a:rPr>
              <a:t>「パワレス」を解説することで「被虐待高齢者が助けを求めてこないことがある」ことを意識づけることがねらい。</a:t>
            </a:r>
            <a:endParaRPr lang="en-US" altLang="ja-JP" dirty="0">
              <a:latin typeface="ＭＳ Ｐ明朝" charset="-128"/>
              <a:ea typeface="ＭＳ Ｐ明朝" charset="-128"/>
            </a:endParaRPr>
          </a:p>
          <a:p>
            <a:r>
              <a:rPr lang="en-US" altLang="ja-JP" dirty="0">
                <a:latin typeface="ＭＳ Ｐ明朝" charset="-128"/>
                <a:ea typeface="ＭＳ Ｐ明朝" charset="-128"/>
              </a:rPr>
              <a:t>｢</a:t>
            </a:r>
            <a:r>
              <a:rPr lang="ja-JP" altLang="en-US" dirty="0">
                <a:latin typeface="ＭＳ Ｐ明朝" charset="-128"/>
                <a:ea typeface="ＭＳ Ｐ明朝" charset="-128"/>
              </a:rPr>
              <a:t>パワレスの状態</a:t>
            </a:r>
            <a:r>
              <a:rPr lang="en-US" altLang="ja-JP" dirty="0">
                <a:latin typeface="ＭＳ Ｐ明朝" charset="-128"/>
                <a:ea typeface="ＭＳ Ｐ明朝" charset="-128"/>
              </a:rPr>
              <a:t>｣</a:t>
            </a:r>
            <a:r>
              <a:rPr lang="ja-JP" altLang="en-US" dirty="0">
                <a:latin typeface="ＭＳ Ｐ明朝" charset="-128"/>
                <a:ea typeface="ＭＳ Ｐ明朝" charset="-128"/>
              </a:rPr>
              <a:t>で、</a:t>
            </a:r>
            <a:r>
              <a:rPr lang="en-US" altLang="ja-JP" dirty="0">
                <a:latin typeface="ＭＳ Ｐ明朝" charset="-128"/>
                <a:ea typeface="ＭＳ Ｐ明朝" charset="-128"/>
              </a:rPr>
              <a:t>｢</a:t>
            </a:r>
            <a:r>
              <a:rPr lang="ja-JP" altLang="en-US" dirty="0">
                <a:latin typeface="ＭＳ Ｐ明朝" charset="-128"/>
                <a:ea typeface="ＭＳ Ｐ明朝" charset="-128"/>
              </a:rPr>
              <a:t>私が悪いから・・・」と無力感が高まっている人に対して、</a:t>
            </a:r>
            <a:r>
              <a:rPr lang="en-US" altLang="ja-JP" dirty="0">
                <a:latin typeface="ＭＳ Ｐ明朝" charset="-128"/>
                <a:ea typeface="ＭＳ Ｐ明朝" charset="-128"/>
              </a:rPr>
              <a:t>『</a:t>
            </a:r>
            <a:r>
              <a:rPr lang="ja-JP" altLang="en-US" dirty="0">
                <a:latin typeface="ＭＳ Ｐ明朝" charset="-128"/>
                <a:ea typeface="ＭＳ Ｐ明朝" charset="-128"/>
              </a:rPr>
              <a:t>そうね、あなたも悪いわね</a:t>
            </a:r>
            <a:r>
              <a:rPr lang="en-US" altLang="ja-JP" dirty="0">
                <a:latin typeface="ＭＳ Ｐ明朝" charset="-128"/>
                <a:ea typeface="ＭＳ Ｐ明朝" charset="-128"/>
              </a:rPr>
              <a:t>』</a:t>
            </a:r>
            <a:r>
              <a:rPr lang="ja-JP" altLang="en-US" dirty="0">
                <a:latin typeface="ＭＳ Ｐ明朝" charset="-128"/>
                <a:ea typeface="ＭＳ Ｐ明朝" charset="-128"/>
              </a:rPr>
              <a:t>等の支援者の言葉が、本人をさらに追い詰め、</a:t>
            </a:r>
            <a:r>
              <a:rPr lang="en-US" altLang="ja-JP" dirty="0">
                <a:latin typeface="ＭＳ Ｐ明朝" charset="-128"/>
                <a:ea typeface="ＭＳ Ｐ明朝" charset="-128"/>
              </a:rPr>
              <a:t>SOS</a:t>
            </a:r>
            <a:r>
              <a:rPr lang="ja-JP" altLang="en-US" dirty="0">
                <a:latin typeface="ＭＳ Ｐ明朝" charset="-128"/>
                <a:ea typeface="ＭＳ Ｐ明朝" charset="-128"/>
              </a:rPr>
              <a:t>を出してこなくなるといった「二次被害」を招くこともあるため、対応には注意が必要。</a:t>
            </a:r>
            <a:endParaRPr lang="en-US" altLang="ja-JP" dirty="0">
              <a:latin typeface="ＭＳ Ｐ明朝" charset="-128"/>
              <a:ea typeface="ＭＳ Ｐ明朝" charset="-128"/>
            </a:endParaRPr>
          </a:p>
          <a:p>
            <a:r>
              <a:rPr lang="ja-JP" altLang="en-US" dirty="0">
                <a:latin typeface="ＭＳ Ｐ明朝" charset="-128"/>
                <a:ea typeface="ＭＳ Ｐ明朝" charset="-128"/>
              </a:rPr>
              <a:t>アニメーションあり。</a:t>
            </a:r>
            <a:endParaRPr lang="en-US" altLang="ja-JP" dirty="0">
              <a:latin typeface="ＭＳ Ｐ明朝" charset="-128"/>
              <a:ea typeface="ＭＳ Ｐ明朝" charset="-128"/>
            </a:endParaRPr>
          </a:p>
          <a:p>
            <a:endParaRPr lang="en-US" altLang="ja-JP" dirty="0">
              <a:latin typeface="ＭＳ Ｐ明朝" charset="-128"/>
              <a:ea typeface="ＭＳ Ｐ明朝" charset="-128"/>
            </a:endParaRPr>
          </a:p>
          <a:p>
            <a:r>
              <a:rPr lang="ja-JP" altLang="en-US" dirty="0">
                <a:latin typeface="ＭＳ Ｐ明朝" charset="-128"/>
                <a:ea typeface="ＭＳ Ｐ明朝" charset="-128"/>
              </a:rPr>
              <a:t>＜説明のポイントや説明例＞</a:t>
            </a:r>
            <a:endParaRPr lang="en-US" altLang="ja-JP" dirty="0">
              <a:latin typeface="ＭＳ Ｐ明朝" charset="-128"/>
              <a:ea typeface="ＭＳ Ｐ明朝" charset="-128"/>
            </a:endParaRPr>
          </a:p>
          <a:p>
            <a:r>
              <a:rPr lang="ja-JP" altLang="en-US" b="1" u="sng" dirty="0">
                <a:latin typeface="ＭＳ Ｐ明朝" charset="-128"/>
                <a:ea typeface="ＭＳ Ｐ明朝" charset="-128"/>
              </a:rPr>
              <a:t>「パワレスの状態」の説明例</a:t>
            </a:r>
            <a:endParaRPr lang="en-US" altLang="ja-JP" b="1" u="sng" dirty="0">
              <a:latin typeface="ＭＳ Ｐ明朝" charset="-128"/>
              <a:ea typeface="ＭＳ Ｐ明朝" charset="-128"/>
            </a:endParaRPr>
          </a:p>
          <a:p>
            <a:r>
              <a:rPr lang="ja-JP" altLang="en-US" dirty="0">
                <a:latin typeface="ＭＳ Ｐ明朝" charset="-128"/>
                <a:ea typeface="ＭＳ Ｐ明朝" charset="-128"/>
              </a:rPr>
              <a:t>このような要因の中で（前のスライドで説明したように）虐待は発生するわけですが、虐待を受けた高齢者はどのような状態になりやすいかを考えてみます。</a:t>
            </a:r>
            <a:endParaRPr lang="en-US" altLang="ja-JP" dirty="0">
              <a:latin typeface="ＭＳ Ｐ明朝" charset="-128"/>
              <a:ea typeface="ＭＳ Ｐ明朝" charset="-128"/>
            </a:endParaRPr>
          </a:p>
          <a:p>
            <a:r>
              <a:rPr lang="ja-JP" altLang="en-US" dirty="0">
                <a:latin typeface="ＭＳ Ｐ明朝" charset="-128"/>
                <a:ea typeface="ＭＳ Ｐ明朝" charset="-128"/>
              </a:rPr>
              <a:t>暴力や暴言を受け続けた人の特徴として、「パワレス」という状態があります。</a:t>
            </a:r>
            <a:endParaRPr lang="en-US" altLang="ja-JP" dirty="0">
              <a:latin typeface="ＭＳ Ｐ明朝" charset="-128"/>
              <a:ea typeface="ＭＳ Ｐ明朝" charset="-128"/>
            </a:endParaRPr>
          </a:p>
          <a:p>
            <a:r>
              <a:rPr lang="ja-JP" altLang="en-US" dirty="0">
                <a:latin typeface="ＭＳ Ｐ明朝" charset="-128"/>
                <a:ea typeface="ＭＳ Ｐ明朝" charset="-128"/>
              </a:rPr>
              <a:t>これが人が本来持って生まれたパワーだとすると</a:t>
            </a:r>
            <a:endParaRPr lang="en-US" altLang="ja-JP" dirty="0">
              <a:latin typeface="ＭＳ Ｐ明朝" charset="-128"/>
              <a:ea typeface="ＭＳ Ｐ明朝" charset="-128"/>
            </a:endParaRPr>
          </a:p>
          <a:p>
            <a:r>
              <a:rPr lang="ja-JP" altLang="en-US" b="1" dirty="0">
                <a:latin typeface="ＭＳ Ｐ明朝" charset="-128"/>
                <a:ea typeface="ＭＳ Ｐ明朝" charset="-128"/>
              </a:rPr>
              <a:t>クリック①：</a:t>
            </a:r>
            <a:r>
              <a:rPr lang="ja-JP" altLang="en-US" dirty="0">
                <a:latin typeface="ＭＳ Ｐ明朝" charset="-128"/>
                <a:ea typeface="ＭＳ Ｐ明朝" charset="-128"/>
              </a:rPr>
              <a:t>非常に過酷な状態におかれる、暴力を受けたり無視をされたり差別をされたりという外圧がかかると</a:t>
            </a:r>
            <a:endParaRPr lang="en-US" altLang="ja-JP" dirty="0">
              <a:latin typeface="ＭＳ Ｐ明朝" charset="-128"/>
              <a:ea typeface="ＭＳ Ｐ明朝" charset="-128"/>
            </a:endParaRPr>
          </a:p>
          <a:p>
            <a:r>
              <a:rPr lang="ja-JP" altLang="en-US" b="1" dirty="0">
                <a:latin typeface="ＭＳ Ｐ明朝" charset="-128"/>
                <a:ea typeface="ＭＳ Ｐ明朝" charset="-128"/>
              </a:rPr>
              <a:t>クリック②：</a:t>
            </a:r>
            <a:r>
              <a:rPr lang="ja-JP" altLang="en-US" dirty="0">
                <a:latin typeface="ＭＳ Ｐ明朝" charset="-128"/>
                <a:ea typeface="ＭＳ Ｐ明朝" charset="-128"/>
              </a:rPr>
              <a:t>このパワーが、</a:t>
            </a:r>
            <a:endParaRPr lang="en-US" altLang="ja-JP" dirty="0">
              <a:latin typeface="ＭＳ Ｐ明朝" charset="-128"/>
              <a:ea typeface="ＭＳ Ｐ明朝" charset="-128"/>
            </a:endParaRPr>
          </a:p>
          <a:p>
            <a:r>
              <a:rPr lang="ja-JP" altLang="en-US" b="1" dirty="0">
                <a:latin typeface="ＭＳ Ｐ明朝" charset="-128"/>
                <a:ea typeface="ＭＳ Ｐ明朝" charset="-128"/>
              </a:rPr>
              <a:t>クリック③：</a:t>
            </a:r>
            <a:r>
              <a:rPr lang="ja-JP" altLang="en-US" dirty="0">
                <a:latin typeface="ＭＳ Ｐ明朝" charset="-128"/>
                <a:ea typeface="ＭＳ Ｐ明朝" charset="-128"/>
              </a:rPr>
              <a:t>弱まってしまいます。</a:t>
            </a:r>
            <a:endParaRPr lang="en-US" altLang="ja-JP" dirty="0">
              <a:latin typeface="ＭＳ Ｐ明朝" charset="-128"/>
              <a:ea typeface="ＭＳ Ｐ明朝" charset="-128"/>
            </a:endParaRPr>
          </a:p>
          <a:p>
            <a:r>
              <a:rPr lang="ja-JP" altLang="en-US" b="1" dirty="0">
                <a:latin typeface="ＭＳ Ｐ明朝" charset="-128"/>
                <a:ea typeface="ＭＳ Ｐ明朝" charset="-128"/>
              </a:rPr>
              <a:t>クリック④：</a:t>
            </a:r>
            <a:r>
              <a:rPr lang="ja-JP" altLang="en-US" dirty="0">
                <a:latin typeface="ＭＳ Ｐ明朝" charset="-128"/>
                <a:ea typeface="ＭＳ Ｐ明朝" charset="-128"/>
              </a:rPr>
              <a:t>さらに「暴力を受けるのは自分のせいなんだ」と自分自身の内圧で、</a:t>
            </a:r>
            <a:endParaRPr lang="en-US" altLang="ja-JP" dirty="0">
              <a:latin typeface="ＭＳ Ｐ明朝" charset="-128"/>
              <a:ea typeface="ＭＳ Ｐ明朝" charset="-128"/>
            </a:endParaRPr>
          </a:p>
          <a:p>
            <a:r>
              <a:rPr lang="ja-JP" altLang="en-US" b="1" dirty="0">
                <a:latin typeface="ＭＳ Ｐ明朝" charset="-128"/>
                <a:ea typeface="ＭＳ Ｐ明朝" charset="-128"/>
              </a:rPr>
              <a:t>クリック⑤：</a:t>
            </a:r>
            <a:r>
              <a:rPr lang="ja-JP" altLang="en-US" dirty="0">
                <a:latin typeface="ＭＳ Ｐ明朝" charset="-128"/>
                <a:ea typeface="ＭＳ Ｐ明朝" charset="-128"/>
              </a:rPr>
              <a:t>さらにパワーが弱まってしまう。</a:t>
            </a:r>
            <a:endParaRPr lang="en-US" altLang="ja-JP" dirty="0">
              <a:latin typeface="ＭＳ Ｐ明朝" charset="-128"/>
              <a:ea typeface="ＭＳ Ｐ明朝" charset="-128"/>
            </a:endParaRPr>
          </a:p>
          <a:p>
            <a:r>
              <a:rPr lang="ja-JP" altLang="en-US" b="1" dirty="0">
                <a:latin typeface="ＭＳ Ｐ明朝" charset="-128"/>
                <a:ea typeface="ＭＳ Ｐ明朝" charset="-128"/>
              </a:rPr>
              <a:t>クリック⑥：</a:t>
            </a:r>
            <a:r>
              <a:rPr lang="ja-JP" altLang="en-US" dirty="0">
                <a:latin typeface="ＭＳ Ｐ明朝" charset="-128"/>
                <a:ea typeface="ＭＳ Ｐ明朝" charset="-128"/>
              </a:rPr>
              <a:t>その結果、被害者は</a:t>
            </a:r>
            <a:r>
              <a:rPr lang="ja-JP" altLang="en-US" b="1" dirty="0">
                <a:latin typeface="ＭＳ Ｐ明朝" charset="-128"/>
                <a:ea typeface="ＭＳ Ｐ明朝" charset="-128"/>
              </a:rPr>
              <a:t>「恐怖と不安」</a:t>
            </a:r>
            <a:r>
              <a:rPr lang="ja-JP" altLang="en-US" dirty="0">
                <a:latin typeface="ＭＳ Ｐ明朝" charset="-128"/>
                <a:ea typeface="ＭＳ Ｐ明朝" charset="-128"/>
              </a:rPr>
              <a:t>でいっぱいになってしまい、「自分には生きている価値がない」という</a:t>
            </a:r>
            <a:r>
              <a:rPr lang="ja-JP" altLang="en-US" b="1" dirty="0">
                <a:latin typeface="ＭＳ Ｐ明朝" charset="-128"/>
                <a:ea typeface="ＭＳ Ｐ明朝" charset="-128"/>
              </a:rPr>
              <a:t>「無力感」</a:t>
            </a:r>
            <a:r>
              <a:rPr lang="ja-JP" altLang="en-US" dirty="0">
                <a:latin typeface="ＭＳ Ｐ明朝" charset="-128"/>
                <a:ea typeface="ＭＳ Ｐ明朝" charset="-128"/>
              </a:rPr>
              <a:t>にさいなまれ、「自分が他の生活を送っても良い」と</a:t>
            </a:r>
            <a:r>
              <a:rPr lang="ja-JP" altLang="en-US" b="1" dirty="0">
                <a:latin typeface="ＭＳ Ｐ明朝" charset="-128"/>
                <a:ea typeface="ＭＳ Ｐ明朝" charset="-128"/>
              </a:rPr>
              <a:t>他の選択肢があると思い描くことができなくなります</a:t>
            </a:r>
            <a:r>
              <a:rPr lang="ja-JP" altLang="en-US" dirty="0">
                <a:latin typeface="ＭＳ Ｐ明朝" charset="-128"/>
                <a:ea typeface="ＭＳ Ｐ明朝" charset="-128"/>
              </a:rPr>
              <a:t>。</a:t>
            </a:r>
            <a:endParaRPr lang="en-US" altLang="ja-JP" dirty="0">
              <a:latin typeface="ＭＳ Ｐ明朝" charset="-128"/>
              <a:ea typeface="ＭＳ Ｐ明朝" charset="-128"/>
            </a:endParaRPr>
          </a:p>
          <a:p>
            <a:r>
              <a:rPr lang="ja-JP" altLang="en-US" dirty="0">
                <a:latin typeface="ＭＳ Ｐ明朝" charset="-128"/>
                <a:ea typeface="ＭＳ Ｐ明朝" charset="-128"/>
              </a:rPr>
              <a:t>よって、被虐待者はしばしば「困っていない」「このままで良い」「自分のせいだから」「大丈夫」と言ったりします。「本人が困っていないから」「このままで良いと言っているから」と虐待を放置することはできない、ということです。</a:t>
            </a:r>
            <a:endParaRPr lang="en-US" altLang="ja-JP" dirty="0">
              <a:latin typeface="ＭＳ Ｐ明朝" charset="-128"/>
              <a:ea typeface="ＭＳ Ｐ明朝" charset="-128"/>
            </a:endParaRPr>
          </a:p>
          <a:p>
            <a:r>
              <a:rPr lang="ja-JP" altLang="en-US" dirty="0">
                <a:latin typeface="ＭＳ Ｐ明朝" charset="-128"/>
                <a:ea typeface="ＭＳ Ｐ明朝" charset="-128"/>
              </a:rPr>
              <a:t>さらに、支援者である私たちが「虐待が起こっていることについては、あなたにも責任がある」と言って、本人の責任を問うような発言をすることは、支援者が二次被害を与えることになりますから、注意してください。</a:t>
            </a:r>
            <a:endParaRPr lang="en-US" altLang="ja-JP" dirty="0">
              <a:latin typeface="ＭＳ Ｐ明朝" charset="-128"/>
              <a:ea typeface="ＭＳ Ｐ明朝" charset="-128"/>
            </a:endParaRPr>
          </a:p>
        </p:txBody>
      </p:sp>
      <p:sp>
        <p:nvSpPr>
          <p:cNvPr id="2" name="スライド番号プレースホルダー 1"/>
          <p:cNvSpPr>
            <a:spLocks noGrp="1"/>
          </p:cNvSpPr>
          <p:nvPr>
            <p:ph type="sldNum" sz="quarter" idx="10"/>
          </p:nvPr>
        </p:nvSpPr>
        <p:spPr/>
        <p:txBody>
          <a:bodyPr/>
          <a:lstStyle/>
          <a:p>
            <a:fld id="{E233F600-4D47-47D7-AD80-3375E10310AF}" type="slidenum">
              <a:rPr kumimoji="1" lang="ja-JP" altLang="en-US" smtClean="0"/>
              <a:t>32</a:t>
            </a:fld>
            <a:endParaRPr kumimoji="1" lang="ja-JP" altLang="en-US"/>
          </a:p>
        </p:txBody>
      </p:sp>
    </p:spTree>
    <p:extLst>
      <p:ext uri="{BB962C8B-B14F-4D97-AF65-F5344CB8AC3E}">
        <p14:creationId xmlns:p14="http://schemas.microsoft.com/office/powerpoint/2010/main" val="37914925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スライド イメージ プレースホルダ 1"/>
          <p:cNvSpPr>
            <a:spLocks noGrp="1" noRot="1" noChangeAspect="1" noTextEdit="1"/>
          </p:cNvSpPr>
          <p:nvPr>
            <p:ph type="sldImg"/>
          </p:nvPr>
        </p:nvSpPr>
        <p:spPr>
          <a:xfrm>
            <a:off x="908050" y="739775"/>
            <a:ext cx="4919663" cy="3690938"/>
          </a:xfrm>
          <a:ln/>
        </p:spPr>
      </p:sp>
      <p:sp>
        <p:nvSpPr>
          <p:cNvPr id="117763" name="ノート プレースホルダ 2"/>
          <p:cNvSpPr>
            <a:spLocks noGrp="1"/>
          </p:cNvSpPr>
          <p:nvPr>
            <p:ph type="body" idx="1"/>
          </p:nvPr>
        </p:nvSpPr>
        <p:spPr>
          <a:xfrm>
            <a:off x="428588" y="4676206"/>
            <a:ext cx="6023388" cy="5169474"/>
          </a:xfrm>
          <a:noFill/>
          <a:ln/>
        </p:spPr>
        <p:txBody>
          <a:bodyPr>
            <a:normAutofit lnSpcReduction="10000"/>
          </a:bodyPr>
          <a:lstStyle/>
          <a:p>
            <a:pPr eaLnBrk="1"/>
            <a:r>
              <a:rPr lang="ja-JP" altLang="en-US" dirty="0">
                <a:latin typeface="ＭＳ Ｐ明朝" charset="-128"/>
                <a:ea typeface="ＭＳ Ｐ明朝" charset="-128"/>
              </a:rPr>
              <a:t>＜スライドのねらいや注意事項＞</a:t>
            </a:r>
            <a:endParaRPr lang="en-US" altLang="ja-JP" dirty="0">
              <a:latin typeface="ＭＳ Ｐ明朝" charset="-128"/>
              <a:ea typeface="ＭＳ Ｐ明朝" charset="-128"/>
            </a:endParaRPr>
          </a:p>
          <a:p>
            <a:pPr eaLnBrk="1"/>
            <a:r>
              <a:rPr lang="ja-JP" altLang="en-US" dirty="0">
                <a:latin typeface="ＭＳ Ｐ明朝" charset="-128"/>
                <a:ea typeface="ＭＳ Ｐ明朝" charset="-128"/>
              </a:rPr>
              <a:t>高齢者虐待がどのように発生し、どのように解決しようとしているのか、アニメーションを用いることで時系列に説明することをねらったスライド。アニメーションあり。</a:t>
            </a:r>
            <a:endParaRPr lang="en-US" altLang="ja-JP" dirty="0">
              <a:latin typeface="ＭＳ Ｐ明朝" charset="-128"/>
              <a:ea typeface="ＭＳ Ｐ明朝" charset="-128"/>
            </a:endParaRPr>
          </a:p>
          <a:p>
            <a:pPr eaLnBrk="1">
              <a:lnSpc>
                <a:spcPts val="196"/>
              </a:lnSpc>
            </a:pPr>
            <a:endParaRPr lang="en-US" altLang="ja-JP" dirty="0">
              <a:latin typeface="ＭＳ Ｐ明朝" charset="-128"/>
              <a:ea typeface="ＭＳ Ｐ明朝" charset="-128"/>
            </a:endParaRPr>
          </a:p>
          <a:p>
            <a:pPr eaLnBrk="1"/>
            <a:r>
              <a:rPr lang="ja-JP" altLang="en-US" dirty="0">
                <a:latin typeface="ＭＳ Ｐ明朝" charset="-128"/>
                <a:ea typeface="ＭＳ Ｐ明朝" charset="-128"/>
              </a:rPr>
              <a:t>＜説明のポイントや説明例＞</a:t>
            </a:r>
            <a:endParaRPr lang="en-US" altLang="ja-JP" dirty="0">
              <a:latin typeface="ＭＳ Ｐ明朝" charset="-128"/>
              <a:ea typeface="ＭＳ Ｐ明朝" charset="-128"/>
            </a:endParaRPr>
          </a:p>
          <a:p>
            <a:pPr eaLnBrk="1"/>
            <a:r>
              <a:rPr lang="ja-JP" altLang="en-US" dirty="0">
                <a:latin typeface="ＭＳ Ｐ明朝" charset="-128"/>
                <a:ea typeface="ＭＳ Ｐ明朝" charset="-128"/>
              </a:rPr>
              <a:t>このように虐待を受けた高齢者がいるとして、虐待対応はどのような流れで進んでいくのか、アニメーションを使いながら解説したいと思います。</a:t>
            </a:r>
            <a:endParaRPr lang="en-US" altLang="ja-JP" dirty="0">
              <a:latin typeface="ＭＳ Ｐ明朝" charset="-128"/>
              <a:ea typeface="ＭＳ Ｐ明朝" charset="-128"/>
            </a:endParaRPr>
          </a:p>
          <a:p>
            <a:pPr eaLnBrk="1"/>
            <a:r>
              <a:rPr lang="ja-JP" altLang="en-US" dirty="0">
                <a:latin typeface="ＭＳ Ｐ明朝" charset="-128"/>
                <a:ea typeface="ＭＳ Ｐ明朝" charset="-128"/>
              </a:rPr>
              <a:t>例えば、高齢者と息子が同居していたとします。</a:t>
            </a:r>
            <a:endParaRPr lang="en-US" altLang="ja-JP" dirty="0">
              <a:latin typeface="ＭＳ Ｐ明朝" charset="-128"/>
              <a:ea typeface="ＭＳ Ｐ明朝" charset="-128"/>
            </a:endParaRPr>
          </a:p>
          <a:p>
            <a:pPr eaLnBrk="1"/>
            <a:r>
              <a:rPr lang="ja-JP" altLang="en-US" b="1" dirty="0">
                <a:latin typeface="ＭＳ Ｐ明朝" charset="-128"/>
                <a:ea typeface="ＭＳ Ｐ明朝" charset="-128"/>
              </a:rPr>
              <a:t>クリック①：</a:t>
            </a:r>
            <a:r>
              <a:rPr lang="ja-JP" altLang="en-US" dirty="0">
                <a:latin typeface="ＭＳ Ｐ明朝" charset="-128"/>
                <a:ea typeface="ＭＳ Ｐ明朝" charset="-128"/>
              </a:rPr>
              <a:t>高齢者が認知症等で要介護状態になる。</a:t>
            </a:r>
            <a:endParaRPr lang="en-US" altLang="ja-JP" dirty="0">
              <a:latin typeface="ＭＳ Ｐ明朝" charset="-128"/>
              <a:ea typeface="ＭＳ Ｐ明朝" charset="-128"/>
            </a:endParaRPr>
          </a:p>
          <a:p>
            <a:pPr eaLnBrk="1"/>
            <a:r>
              <a:rPr lang="ja-JP" altLang="en-US" b="1" dirty="0">
                <a:latin typeface="ＭＳ Ｐ明朝" charset="-128"/>
                <a:ea typeface="ＭＳ Ｐ明朝" charset="-128"/>
              </a:rPr>
              <a:t>クリック②：</a:t>
            </a:r>
            <a:r>
              <a:rPr lang="ja-JP" altLang="en-US" dirty="0">
                <a:latin typeface="ＭＳ Ｐ明朝" charset="-128"/>
                <a:ea typeface="ＭＳ Ｐ明朝" charset="-128"/>
              </a:rPr>
              <a:t>養護者にも疾病や障害、あるいは経済的困難があって支援が必要な状態が起こる、</a:t>
            </a:r>
            <a:endParaRPr lang="en-US" altLang="ja-JP" dirty="0">
              <a:latin typeface="ＭＳ Ｐ明朝" charset="-128"/>
              <a:ea typeface="ＭＳ Ｐ明朝" charset="-128"/>
            </a:endParaRPr>
          </a:p>
          <a:p>
            <a:pPr eaLnBrk="1"/>
            <a:r>
              <a:rPr lang="ja-JP" altLang="en-US" b="1" dirty="0">
                <a:latin typeface="ＭＳ Ｐ明朝" charset="-128"/>
                <a:ea typeface="ＭＳ Ｐ明朝" charset="-128"/>
              </a:rPr>
              <a:t>クリック③：</a:t>
            </a:r>
            <a:r>
              <a:rPr lang="ja-JP" altLang="en-US" dirty="0">
                <a:latin typeface="ＭＳ Ｐ明朝" charset="-128"/>
                <a:ea typeface="ＭＳ Ｐ明朝" charset="-128"/>
              </a:rPr>
              <a:t>このようにどちらにも支援が必要という状態になる時に、しばしば高齢者虐待は起こります。</a:t>
            </a:r>
            <a:endParaRPr lang="en-US" altLang="ja-JP" dirty="0">
              <a:latin typeface="ＭＳ Ｐ明朝" charset="-128"/>
              <a:ea typeface="ＭＳ Ｐ明朝" charset="-128"/>
            </a:endParaRPr>
          </a:p>
          <a:p>
            <a:pPr eaLnBrk="1"/>
            <a:r>
              <a:rPr lang="ja-JP" altLang="en-US" b="1" dirty="0">
                <a:latin typeface="ＭＳ Ｐ明朝" charset="-128"/>
                <a:ea typeface="ＭＳ Ｐ明朝" charset="-128"/>
              </a:rPr>
              <a:t>クリック④：</a:t>
            </a:r>
            <a:r>
              <a:rPr lang="ja-JP" altLang="en-US" dirty="0">
                <a:latin typeface="ＭＳ Ｐ明朝" charset="-128"/>
                <a:ea typeface="ＭＳ Ｐ明朝" charset="-128"/>
              </a:rPr>
              <a:t>区市町村・地域包括支援センターは、</a:t>
            </a:r>
            <a:endParaRPr lang="en-US" altLang="ja-JP" dirty="0">
              <a:latin typeface="ＭＳ Ｐ明朝" charset="-128"/>
              <a:ea typeface="ＭＳ Ｐ明朝" charset="-128"/>
            </a:endParaRPr>
          </a:p>
          <a:p>
            <a:pPr eaLnBrk="1"/>
            <a:r>
              <a:rPr lang="ja-JP" altLang="en-US" b="1" dirty="0">
                <a:latin typeface="ＭＳ Ｐ明朝" charset="-128"/>
                <a:ea typeface="ＭＳ Ｐ明朝" charset="-128"/>
              </a:rPr>
              <a:t>クリック⑤：</a:t>
            </a:r>
            <a:r>
              <a:rPr lang="ja-JP" altLang="en-US" dirty="0">
                <a:latin typeface="ＭＳ Ｐ明朝" charset="-128"/>
                <a:ea typeface="ＭＳ Ｐ明朝" charset="-128"/>
              </a:rPr>
              <a:t>このような高齢者や養護者のところへ出かけて行って、高齢者の安全確認や事実の確認の調査を行い、緊急対応の必要性や直接支援の必要性を見極めたうえで、それぞれの</a:t>
            </a:r>
            <a:r>
              <a:rPr lang="ja-JP" altLang="en-US" b="1" dirty="0">
                <a:latin typeface="ＭＳ Ｐ明朝" charset="-128"/>
                <a:ea typeface="ＭＳ Ｐ明朝" charset="-128"/>
              </a:rPr>
              <a:t>支援のコーディネート</a:t>
            </a:r>
            <a:r>
              <a:rPr lang="ja-JP" altLang="en-US" dirty="0">
                <a:latin typeface="ＭＳ Ｐ明朝" charset="-128"/>
                <a:ea typeface="ＭＳ Ｐ明朝" charset="-128"/>
              </a:rPr>
              <a:t>をします。</a:t>
            </a:r>
            <a:endParaRPr lang="en-US" altLang="ja-JP" dirty="0">
              <a:latin typeface="ＭＳ Ｐ明朝" charset="-128"/>
              <a:ea typeface="ＭＳ Ｐ明朝" charset="-128"/>
            </a:endParaRPr>
          </a:p>
          <a:p>
            <a:pPr eaLnBrk="1"/>
            <a:r>
              <a:rPr lang="ja-JP" altLang="en-US" b="1" dirty="0">
                <a:latin typeface="ＭＳ Ｐ明朝" charset="-128"/>
                <a:ea typeface="ＭＳ Ｐ明朝" charset="-128"/>
              </a:rPr>
              <a:t>クリック⑥：</a:t>
            </a:r>
            <a:r>
              <a:rPr lang="ja-JP" altLang="en-US" dirty="0">
                <a:latin typeface="ＭＳ Ｐ明朝" charset="-128"/>
                <a:ea typeface="ＭＳ Ｐ明朝" charset="-128"/>
              </a:rPr>
              <a:t>高齢者の支援チームを入れる、あるいはケアマネさんと一緒に再編成しなおすことで、</a:t>
            </a:r>
            <a:endParaRPr lang="en-US" altLang="ja-JP" dirty="0">
              <a:latin typeface="ＭＳ Ｐ明朝" charset="-128"/>
              <a:ea typeface="ＭＳ Ｐ明朝" charset="-128"/>
            </a:endParaRPr>
          </a:p>
          <a:p>
            <a:pPr eaLnBrk="1"/>
            <a:r>
              <a:rPr lang="ja-JP" altLang="en-US" b="1" dirty="0">
                <a:latin typeface="ＭＳ Ｐ明朝" charset="-128"/>
                <a:ea typeface="ＭＳ Ｐ明朝" charset="-128"/>
              </a:rPr>
              <a:t>クリック⑦：</a:t>
            </a:r>
            <a:r>
              <a:rPr lang="ja-JP" altLang="en-US" dirty="0">
                <a:latin typeface="ＭＳ Ｐ明朝" charset="-128"/>
                <a:ea typeface="ＭＳ Ｐ明朝" charset="-128"/>
              </a:rPr>
              <a:t>認知症や要介護状態であることが、生活の支障にならないようにしていく</a:t>
            </a:r>
            <a:endParaRPr lang="en-US" altLang="ja-JP" dirty="0">
              <a:latin typeface="ＭＳ Ｐ明朝" charset="-128"/>
              <a:ea typeface="ＭＳ Ｐ明朝" charset="-128"/>
            </a:endParaRPr>
          </a:p>
          <a:p>
            <a:pPr eaLnBrk="1"/>
            <a:r>
              <a:rPr lang="ja-JP" altLang="en-US" b="1" dirty="0">
                <a:latin typeface="ＭＳ Ｐ明朝" charset="-128"/>
                <a:ea typeface="ＭＳ Ｐ明朝" charset="-128"/>
              </a:rPr>
              <a:t>クリック⑧：</a:t>
            </a:r>
            <a:r>
              <a:rPr lang="ja-JP" altLang="en-US" dirty="0">
                <a:latin typeface="ＭＳ Ｐ明朝" charset="-128"/>
                <a:ea typeface="ＭＳ Ｐ明朝" charset="-128"/>
              </a:rPr>
              <a:t>養護者の支援チームを入れることで</a:t>
            </a:r>
            <a:endParaRPr lang="en-US" altLang="ja-JP" dirty="0">
              <a:latin typeface="ＭＳ Ｐ明朝" charset="-128"/>
              <a:ea typeface="ＭＳ Ｐ明朝" charset="-128"/>
            </a:endParaRPr>
          </a:p>
          <a:p>
            <a:pPr eaLnBrk="1"/>
            <a:r>
              <a:rPr lang="ja-JP" altLang="en-US" b="1" dirty="0">
                <a:latin typeface="ＭＳ Ｐ明朝" charset="-128"/>
                <a:ea typeface="ＭＳ Ｐ明朝" charset="-128"/>
              </a:rPr>
              <a:t>クリック⑨：</a:t>
            </a:r>
            <a:r>
              <a:rPr lang="ja-JP" altLang="en-US" dirty="0">
                <a:latin typeface="ＭＳ Ｐ明朝" charset="-128"/>
                <a:ea typeface="ＭＳ Ｐ明朝" charset="-128"/>
              </a:rPr>
              <a:t>疾病や障害、経済的困難が生活上の支障にならないようにしていくことによって、虐待を解消しようとしています。</a:t>
            </a:r>
            <a:endParaRPr lang="en-US" altLang="ja-JP" dirty="0">
              <a:latin typeface="ＭＳ Ｐ明朝" charset="-128"/>
              <a:ea typeface="ＭＳ Ｐ明朝" charset="-128"/>
            </a:endParaRPr>
          </a:p>
          <a:p>
            <a:pPr eaLnBrk="1"/>
            <a:r>
              <a:rPr lang="ja-JP" altLang="en-US" dirty="0">
                <a:latin typeface="ＭＳ Ｐ明朝" charset="-128"/>
                <a:ea typeface="ＭＳ Ｐ明朝" charset="-128"/>
              </a:rPr>
              <a:t>ただ、実際はこのスライドのようには、養護者への支援チームがなかなかすんなりと編成できなかったり、それぞれが支援を拒否したりするので、虐待対応に時間がかかることもあります。</a:t>
            </a:r>
            <a:endParaRPr lang="en-US" altLang="ja-JP" dirty="0">
              <a:latin typeface="ＭＳ Ｐ明朝" charset="-128"/>
              <a:ea typeface="ＭＳ Ｐ明朝" charset="-128"/>
            </a:endParaRPr>
          </a:p>
        </p:txBody>
      </p:sp>
      <p:sp>
        <p:nvSpPr>
          <p:cNvPr id="2" name="スライド番号プレースホルダー 1"/>
          <p:cNvSpPr>
            <a:spLocks noGrp="1"/>
          </p:cNvSpPr>
          <p:nvPr>
            <p:ph type="sldNum" sz="quarter" idx="10"/>
          </p:nvPr>
        </p:nvSpPr>
        <p:spPr/>
        <p:txBody>
          <a:bodyPr/>
          <a:lstStyle/>
          <a:p>
            <a:fld id="{E233F600-4D47-47D7-AD80-3375E10310AF}" type="slidenum">
              <a:rPr kumimoji="1" lang="ja-JP" altLang="en-US" smtClean="0"/>
              <a:t>33</a:t>
            </a:fld>
            <a:endParaRPr kumimoji="1" lang="ja-JP" altLang="en-US"/>
          </a:p>
        </p:txBody>
      </p:sp>
    </p:spTree>
    <p:extLst>
      <p:ext uri="{BB962C8B-B14F-4D97-AF65-F5344CB8AC3E}">
        <p14:creationId xmlns:p14="http://schemas.microsoft.com/office/powerpoint/2010/main" val="403058791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スライド イメージ プレースホルダ 1"/>
          <p:cNvSpPr>
            <a:spLocks noGrp="1" noRot="1" noChangeAspect="1" noTextEdit="1"/>
          </p:cNvSpPr>
          <p:nvPr>
            <p:ph type="sldImg"/>
          </p:nvPr>
        </p:nvSpPr>
        <p:spPr>
          <a:xfrm>
            <a:off x="908050" y="739775"/>
            <a:ext cx="4919663" cy="3690938"/>
          </a:xfrm>
          <a:ln/>
        </p:spPr>
      </p:sp>
      <p:sp>
        <p:nvSpPr>
          <p:cNvPr id="118787" name="ノート プレースホルダ 2"/>
          <p:cNvSpPr>
            <a:spLocks noGrp="1"/>
          </p:cNvSpPr>
          <p:nvPr>
            <p:ph type="body" idx="1"/>
          </p:nvPr>
        </p:nvSpPr>
        <p:spPr>
          <a:xfrm>
            <a:off x="486156" y="4643369"/>
            <a:ext cx="5883128" cy="5020010"/>
          </a:xfrm>
          <a:noFill/>
          <a:ln/>
        </p:spPr>
        <p:txBody>
          <a:bodyPr/>
          <a:lstStyle/>
          <a:p>
            <a:r>
              <a:rPr lang="ja-JP" altLang="en-US" dirty="0">
                <a:latin typeface="ＭＳ Ｐ明朝" charset="-128"/>
                <a:ea typeface="ＭＳ Ｐ明朝" charset="-128"/>
              </a:rPr>
              <a:t>＜スライドのねらいや注意事項＞</a:t>
            </a:r>
            <a:endParaRPr lang="en-US" altLang="ja-JP" dirty="0">
              <a:latin typeface="ＭＳ Ｐ明朝" charset="-128"/>
              <a:ea typeface="ＭＳ Ｐ明朝" charset="-128"/>
            </a:endParaRPr>
          </a:p>
          <a:p>
            <a:r>
              <a:rPr lang="ja-JP" altLang="en-US" dirty="0">
                <a:latin typeface="ＭＳ Ｐ明朝" charset="-128"/>
                <a:ea typeface="ＭＳ Ｐ明朝" charset="-128"/>
              </a:rPr>
              <a:t>虐待対応では「緊急性を意識した対応」をしていくことが重要であることを解説したスライド。</a:t>
            </a:r>
            <a:endParaRPr lang="en-US" altLang="ja-JP" dirty="0">
              <a:latin typeface="ＭＳ Ｐ明朝" charset="-128"/>
              <a:ea typeface="ＭＳ Ｐ明朝" charset="-128"/>
            </a:endParaRPr>
          </a:p>
          <a:p>
            <a:r>
              <a:rPr lang="ja-JP" altLang="en-US" dirty="0">
                <a:latin typeface="ＭＳ Ｐ明朝" charset="-128"/>
                <a:ea typeface="ＭＳ Ｐ明朝" charset="-128"/>
              </a:rPr>
              <a:t>あらゆる事実が全て明確になった時点で</a:t>
            </a:r>
            <a:r>
              <a:rPr lang="en-US" altLang="ja-JP" dirty="0">
                <a:latin typeface="ＭＳ Ｐ明朝" charset="-128"/>
                <a:ea typeface="ＭＳ Ｐ明朝" charset="-128"/>
              </a:rPr>
              <a:t>｢</a:t>
            </a:r>
            <a:r>
              <a:rPr lang="ja-JP" altLang="en-US" dirty="0">
                <a:latin typeface="ＭＳ Ｐ明朝" charset="-128"/>
                <a:ea typeface="ＭＳ Ｐ明朝" charset="-128"/>
              </a:rPr>
              <a:t>緊急性</a:t>
            </a:r>
            <a:r>
              <a:rPr lang="en-US" altLang="ja-JP" dirty="0">
                <a:latin typeface="ＭＳ Ｐ明朝" charset="-128"/>
                <a:ea typeface="ＭＳ Ｐ明朝" charset="-128"/>
              </a:rPr>
              <a:t>｣</a:t>
            </a:r>
            <a:r>
              <a:rPr lang="ja-JP" altLang="en-US" dirty="0">
                <a:latin typeface="ＭＳ Ｐ明朝" charset="-128"/>
                <a:ea typeface="ＭＳ Ｐ明朝" charset="-128"/>
              </a:rPr>
              <a:t>を判断するだけではなく、事実が未確認の状態でも、今後</a:t>
            </a:r>
            <a:r>
              <a:rPr lang="en-US" altLang="ja-JP" dirty="0">
                <a:latin typeface="ＭＳ Ｐ明朝" charset="-128"/>
                <a:ea typeface="ＭＳ Ｐ明朝" charset="-128"/>
              </a:rPr>
              <a:t>｢</a:t>
            </a:r>
            <a:r>
              <a:rPr lang="ja-JP" altLang="en-US" dirty="0">
                <a:latin typeface="ＭＳ Ｐ明朝" charset="-128"/>
                <a:ea typeface="ＭＳ Ｐ明朝" charset="-128"/>
              </a:rPr>
              <a:t>緊急対応の必要性があるか否か</a:t>
            </a:r>
            <a:r>
              <a:rPr lang="en-US" altLang="ja-JP" dirty="0">
                <a:latin typeface="ＭＳ Ｐ明朝" charset="-128"/>
                <a:ea typeface="ＭＳ Ｐ明朝" charset="-128"/>
              </a:rPr>
              <a:t>｣</a:t>
            </a:r>
            <a:r>
              <a:rPr lang="ja-JP" altLang="en-US" dirty="0">
                <a:latin typeface="ＭＳ Ｐ明朝" charset="-128"/>
                <a:ea typeface="ＭＳ Ｐ明朝" charset="-128"/>
              </a:rPr>
              <a:t>の緊急性の度合いに応じた対応の予測をすることも大切。</a:t>
            </a:r>
            <a:endParaRPr lang="en-US" altLang="ja-JP" dirty="0">
              <a:latin typeface="ＭＳ Ｐ明朝" charset="-128"/>
              <a:ea typeface="ＭＳ Ｐ明朝" charset="-128"/>
            </a:endParaRPr>
          </a:p>
          <a:p>
            <a:endParaRPr lang="en-US" altLang="ja-JP" dirty="0">
              <a:latin typeface="ＭＳ Ｐ明朝" charset="-128"/>
              <a:ea typeface="ＭＳ Ｐ明朝" charset="-128"/>
            </a:endParaRPr>
          </a:p>
          <a:p>
            <a:r>
              <a:rPr lang="ja-JP" altLang="en-US" dirty="0">
                <a:latin typeface="ＭＳ Ｐ明朝" charset="-128"/>
                <a:ea typeface="ＭＳ Ｐ明朝" charset="-128"/>
              </a:rPr>
              <a:t>＜説明のポイントや説明例＞</a:t>
            </a:r>
            <a:endParaRPr lang="en-US" altLang="ja-JP" dirty="0">
              <a:latin typeface="ＭＳ Ｐ明朝" charset="-128"/>
              <a:ea typeface="ＭＳ Ｐ明朝" charset="-128"/>
            </a:endParaRPr>
          </a:p>
          <a:p>
            <a:r>
              <a:rPr lang="ja-JP" altLang="en-US" dirty="0">
                <a:latin typeface="ＭＳ Ｐ明朝" charset="-128"/>
                <a:ea typeface="ＭＳ Ｐ明朝" charset="-128"/>
              </a:rPr>
              <a:t>「</a:t>
            </a:r>
            <a:r>
              <a:rPr lang="ja-JP" altLang="en-US" b="1" u="sng" dirty="0">
                <a:latin typeface="ＭＳ Ｐ明朝" charset="-128"/>
                <a:ea typeface="ＭＳ Ｐ明朝" charset="-128"/>
              </a:rPr>
              <a:t>緊急性」を意識する説明例</a:t>
            </a:r>
            <a:endParaRPr lang="en-US" altLang="ja-JP" b="1" u="sng" dirty="0">
              <a:latin typeface="ＭＳ Ｐ明朝" charset="-128"/>
              <a:ea typeface="ＭＳ Ｐ明朝" charset="-128"/>
            </a:endParaRPr>
          </a:p>
          <a:p>
            <a:r>
              <a:rPr lang="ja-JP" altLang="en-US" dirty="0">
                <a:latin typeface="ＭＳ Ｐ明朝" charset="-128"/>
                <a:ea typeface="ＭＳ Ｐ明朝" charset="-128"/>
              </a:rPr>
              <a:t>（前のスライドでは）虐待対応のイメージについてお話しましたが、</a:t>
            </a:r>
            <a:endParaRPr lang="en-US" altLang="ja-JP" dirty="0">
              <a:latin typeface="ＭＳ Ｐ明朝" charset="-128"/>
              <a:ea typeface="ＭＳ Ｐ明朝" charset="-128"/>
            </a:endParaRPr>
          </a:p>
          <a:p>
            <a:r>
              <a:rPr lang="ja-JP" altLang="en-US" dirty="0">
                <a:latin typeface="ＭＳ Ｐ明朝" charset="-128"/>
                <a:ea typeface="ＭＳ Ｐ明朝" charset="-128"/>
              </a:rPr>
              <a:t>この対応をしていく中でも大切なキーワードが「緊急性」になります。</a:t>
            </a:r>
            <a:endParaRPr lang="en-US" altLang="ja-JP" dirty="0">
              <a:latin typeface="ＭＳ Ｐ明朝" charset="-128"/>
              <a:ea typeface="ＭＳ Ｐ明朝" charset="-128"/>
            </a:endParaRPr>
          </a:p>
          <a:p>
            <a:r>
              <a:rPr lang="ja-JP" altLang="en-US" dirty="0">
                <a:latin typeface="ＭＳ Ｐ明朝" charset="-128"/>
                <a:ea typeface="ＭＳ Ｐ明朝" charset="-128"/>
              </a:rPr>
              <a:t>（スライドを読む）</a:t>
            </a:r>
            <a:endParaRPr lang="en-US" altLang="ja-JP" dirty="0">
              <a:latin typeface="ＭＳ Ｐ明朝" charset="-128"/>
              <a:ea typeface="ＭＳ Ｐ明朝" charset="-128"/>
            </a:endParaRPr>
          </a:p>
          <a:p>
            <a:endParaRPr lang="en-US" altLang="ja-JP" dirty="0">
              <a:latin typeface="ＭＳ Ｐ明朝" charset="-128"/>
              <a:ea typeface="ＭＳ Ｐ明朝" charset="-128"/>
            </a:endParaRPr>
          </a:p>
          <a:p>
            <a:r>
              <a:rPr lang="ja-JP" altLang="en-US" dirty="0">
                <a:latin typeface="ＭＳ Ｐ明朝" charset="-128"/>
                <a:ea typeface="ＭＳ Ｐ明朝" charset="-128"/>
              </a:rPr>
              <a:t>特に</a:t>
            </a:r>
            <a:r>
              <a:rPr lang="ja-JP" altLang="ja-JP" b="1" dirty="0">
                <a:latin typeface="ＭＳ Ｐ明朝" charset="-128"/>
                <a:ea typeface="ＭＳ Ｐ明朝" charset="-128"/>
              </a:rPr>
              <a:t>「何かあってから」はではなく、「何か起こる前」をとらえる</a:t>
            </a:r>
            <a:endParaRPr lang="en-US" altLang="ja-JP" b="1" dirty="0">
              <a:latin typeface="ＭＳ Ｐ明朝" charset="-128"/>
              <a:ea typeface="ＭＳ Ｐ明朝" charset="-128"/>
            </a:endParaRPr>
          </a:p>
          <a:p>
            <a:r>
              <a:rPr lang="ja-JP" altLang="ja-JP" dirty="0">
                <a:latin typeface="ＭＳ Ｐ明朝" charset="-128"/>
                <a:ea typeface="ＭＳ Ｐ明朝" charset="-128"/>
              </a:rPr>
              <a:t>の部分</a:t>
            </a:r>
            <a:r>
              <a:rPr lang="ja-JP" altLang="en-US" dirty="0">
                <a:latin typeface="ＭＳ Ｐ明朝" charset="-128"/>
                <a:ea typeface="ＭＳ Ｐ明朝" charset="-128"/>
              </a:rPr>
              <a:t>は重要なので、</a:t>
            </a:r>
            <a:r>
              <a:rPr lang="ja-JP" altLang="ja-JP" dirty="0">
                <a:latin typeface="ＭＳ Ｐ明朝" charset="-128"/>
                <a:ea typeface="ＭＳ Ｐ明朝" charset="-128"/>
              </a:rPr>
              <a:t>力をいれて解説を</a:t>
            </a:r>
            <a:r>
              <a:rPr lang="ja-JP" altLang="en-US" dirty="0">
                <a:latin typeface="ＭＳ Ｐ明朝" charset="-128"/>
                <a:ea typeface="ＭＳ Ｐ明朝" charset="-128"/>
              </a:rPr>
              <a:t>するのがポイント</a:t>
            </a:r>
            <a:r>
              <a:rPr lang="ja-JP" altLang="ja-JP" dirty="0">
                <a:latin typeface="ＭＳ Ｐ明朝" charset="-128"/>
                <a:ea typeface="ＭＳ Ｐ明朝" charset="-128"/>
              </a:rPr>
              <a:t>。</a:t>
            </a:r>
            <a:endParaRPr lang="en-US" altLang="ja-JP" dirty="0">
              <a:latin typeface="ＭＳ Ｐ明朝" charset="-128"/>
              <a:ea typeface="ＭＳ Ｐ明朝" charset="-128"/>
            </a:endParaRPr>
          </a:p>
        </p:txBody>
      </p:sp>
      <p:sp>
        <p:nvSpPr>
          <p:cNvPr id="2" name="スライド番号プレースホルダー 1"/>
          <p:cNvSpPr>
            <a:spLocks noGrp="1"/>
          </p:cNvSpPr>
          <p:nvPr>
            <p:ph type="sldNum" sz="quarter" idx="10"/>
          </p:nvPr>
        </p:nvSpPr>
        <p:spPr/>
        <p:txBody>
          <a:bodyPr/>
          <a:lstStyle/>
          <a:p>
            <a:fld id="{E233F600-4D47-47D7-AD80-3375E10310AF}" type="slidenum">
              <a:rPr kumimoji="1" lang="ja-JP" altLang="en-US" smtClean="0"/>
              <a:t>34</a:t>
            </a:fld>
            <a:endParaRPr kumimoji="1" lang="ja-JP" altLang="en-US"/>
          </a:p>
        </p:txBody>
      </p:sp>
    </p:spTree>
    <p:extLst>
      <p:ext uri="{BB962C8B-B14F-4D97-AF65-F5344CB8AC3E}">
        <p14:creationId xmlns:p14="http://schemas.microsoft.com/office/powerpoint/2010/main" val="2772327689"/>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08050" y="739775"/>
            <a:ext cx="4919663" cy="3690938"/>
          </a:xfrm>
        </p:spPr>
      </p:sp>
      <p:sp>
        <p:nvSpPr>
          <p:cNvPr id="3" name="ノート プレースホルダー 2"/>
          <p:cNvSpPr>
            <a:spLocks noGrp="1"/>
          </p:cNvSpPr>
          <p:nvPr>
            <p:ph type="body" idx="1"/>
          </p:nvPr>
        </p:nvSpPr>
        <p:spPr>
          <a:xfrm>
            <a:off x="547679" y="4676211"/>
            <a:ext cx="5599555" cy="4783144"/>
          </a:xfrm>
        </p:spPr>
        <p:txBody>
          <a:bodyPr/>
          <a:lstStyle/>
          <a:p>
            <a:r>
              <a:rPr lang="ja-JP" altLang="en-US" dirty="0">
                <a:latin typeface="ＭＳ Ｐ明朝" charset="-128"/>
                <a:ea typeface="ＭＳ Ｐ明朝" charset="-128"/>
              </a:rPr>
              <a:t>＜スライドのねらいや注意事項＞</a:t>
            </a:r>
            <a:endParaRPr lang="en-US" altLang="ja-JP" dirty="0">
              <a:latin typeface="ＭＳ Ｐ明朝" charset="-128"/>
              <a:ea typeface="ＭＳ Ｐ明朝" charset="-128"/>
            </a:endParaRPr>
          </a:p>
          <a:p>
            <a:r>
              <a:rPr lang="ja-JP" altLang="en-US" dirty="0">
                <a:latin typeface="ＭＳ Ｐ明朝" charset="-128"/>
                <a:ea typeface="ＭＳ Ｐ明朝" charset="-128"/>
              </a:rPr>
              <a:t>高齢者虐待防止法で認められている区市町村権限をまとめたスライド。とても簡単にまとめているので、どのような内容なのかを</a:t>
            </a:r>
            <a:r>
              <a:rPr lang="ja-JP" altLang="ja-JP" dirty="0">
                <a:latin typeface="ＭＳ Ｐ明朝" charset="-128"/>
                <a:ea typeface="ＭＳ Ｐ明朝" charset="-128"/>
              </a:rPr>
              <a:t>口頭で</a:t>
            </a:r>
            <a:r>
              <a:rPr lang="ja-JP" altLang="en-US" dirty="0">
                <a:latin typeface="ＭＳ Ｐ明朝" charset="-128"/>
                <a:ea typeface="ＭＳ Ｐ明朝" charset="-128"/>
              </a:rPr>
              <a:t>簡単に伝える。興味がある方は質問をしてくる。「厚生労働省マニュアル（</a:t>
            </a:r>
            <a:r>
              <a:rPr lang="en-US" altLang="ja-JP" dirty="0">
                <a:latin typeface="ＭＳ Ｐ明朝" charset="-128"/>
                <a:ea typeface="ＭＳ Ｐ明朝" charset="-128"/>
              </a:rPr>
              <a:t>H30)</a:t>
            </a:r>
            <a:r>
              <a:rPr lang="ja-JP" altLang="en-US" dirty="0">
                <a:latin typeface="ＭＳ Ｐ明朝" charset="-128"/>
                <a:ea typeface="ＭＳ Ｐ明朝" charset="-128"/>
              </a:rPr>
              <a:t> </a:t>
            </a:r>
            <a:r>
              <a:rPr lang="en-US" altLang="ja-JP" dirty="0">
                <a:latin typeface="ＭＳ Ｐ明朝" charset="-128"/>
                <a:ea typeface="ＭＳ Ｐ明朝" charset="-128"/>
                <a:cs typeface="Arial" charset="0"/>
              </a:rPr>
              <a:t>p.52</a:t>
            </a:r>
            <a:r>
              <a:rPr lang="ja-JP" altLang="en-US" dirty="0">
                <a:latin typeface="ＭＳ Ｐ明朝" charset="-128"/>
                <a:ea typeface="ＭＳ Ｐ明朝" charset="-128"/>
                <a:cs typeface="Arial" charset="0"/>
              </a:rPr>
              <a:t>～</a:t>
            </a:r>
            <a:r>
              <a:rPr lang="en-US" altLang="ja-JP" dirty="0">
                <a:latin typeface="ＭＳ Ｐ明朝" charset="-128"/>
                <a:ea typeface="ＭＳ Ｐ明朝" charset="-128"/>
                <a:cs typeface="Arial" charset="0"/>
              </a:rPr>
              <a:t>p.67</a:t>
            </a:r>
            <a:r>
              <a:rPr lang="ja-JP" altLang="en-US" dirty="0">
                <a:latin typeface="ＭＳ Ｐ明朝" charset="-128"/>
                <a:ea typeface="ＭＳ Ｐ明朝" charset="-128"/>
                <a:cs typeface="Arial" charset="0"/>
              </a:rPr>
              <a:t>」</a:t>
            </a:r>
            <a:r>
              <a:rPr lang="ja-JP" altLang="en-US" dirty="0">
                <a:latin typeface="ＭＳ Ｐ明朝" charset="-128"/>
                <a:ea typeface="ＭＳ Ｐ明朝" charset="-128"/>
              </a:rPr>
              <a:t>「東京都</a:t>
            </a:r>
            <a:r>
              <a:rPr lang="ja-JP" altLang="en-US" b="1" dirty="0">
                <a:latin typeface="ＭＳ Ｐ明朝" charset="-128"/>
                <a:ea typeface="ＭＳ Ｐ明朝" charset="-128"/>
              </a:rPr>
              <a:t>マニュアル </a:t>
            </a:r>
            <a:r>
              <a:rPr lang="en-US" altLang="ja-JP" b="1" dirty="0">
                <a:latin typeface="ＭＳ Ｐ明朝" charset="-128"/>
                <a:ea typeface="ＭＳ Ｐ明朝" charset="-128"/>
                <a:cs typeface="Arial" charset="0"/>
              </a:rPr>
              <a:t>p.23</a:t>
            </a:r>
            <a:r>
              <a:rPr lang="ja-JP" altLang="en-US" b="1" dirty="0">
                <a:latin typeface="ＭＳ Ｐ明朝" charset="-128"/>
                <a:ea typeface="ＭＳ Ｐ明朝" charset="-128"/>
                <a:cs typeface="Arial" charset="0"/>
              </a:rPr>
              <a:t>～</a:t>
            </a:r>
            <a:r>
              <a:rPr lang="en-US" altLang="ja-JP" b="1" dirty="0">
                <a:latin typeface="ＭＳ Ｐ明朝" charset="-128"/>
                <a:ea typeface="ＭＳ Ｐ明朝" charset="-128"/>
                <a:cs typeface="Arial" charset="0"/>
              </a:rPr>
              <a:t>p.57</a:t>
            </a:r>
            <a:r>
              <a:rPr lang="ja-JP" altLang="en-US" b="1" dirty="0">
                <a:latin typeface="ＭＳ Ｐ明朝" charset="-128"/>
                <a:ea typeface="ＭＳ Ｐ明朝" charset="-128"/>
                <a:cs typeface="Arial" charset="0"/>
              </a:rPr>
              <a:t>」</a:t>
            </a:r>
            <a:r>
              <a:rPr lang="ja-JP" altLang="en-US" b="1" dirty="0">
                <a:latin typeface="ＭＳ Ｐ明朝" charset="-128"/>
                <a:ea typeface="ＭＳ Ｐ明朝" charset="-128"/>
              </a:rPr>
              <a:t>上記、</a:t>
            </a:r>
            <a:r>
              <a:rPr lang="ja-JP" altLang="ja-JP" b="1" dirty="0">
                <a:latin typeface="ＭＳ Ｐ明朝" charset="-128"/>
                <a:ea typeface="ＭＳ Ｐ明朝" charset="-128"/>
              </a:rPr>
              <a:t>マニュアルの該当部分を参照して講義準備</a:t>
            </a:r>
            <a:r>
              <a:rPr lang="ja-JP" altLang="en-US" b="1" dirty="0">
                <a:latin typeface="ＭＳ Ｐ明朝" charset="-128"/>
                <a:ea typeface="ＭＳ Ｐ明朝" charset="-128"/>
              </a:rPr>
              <a:t>をすると良い。 </a:t>
            </a:r>
            <a:r>
              <a:rPr lang="en-US" altLang="ja-JP" b="1" dirty="0">
                <a:latin typeface="ＭＳ Ｐ明朝" charset="-128"/>
                <a:ea typeface="ＭＳ Ｐ明朝" charset="-128"/>
              </a:rPr>
              <a:t>『</a:t>
            </a:r>
            <a:r>
              <a:rPr lang="ja-JP" altLang="en-US" b="1" dirty="0">
                <a:latin typeface="ＭＳ Ｐ明朝" charset="-128"/>
                <a:ea typeface="ＭＳ Ｐ明朝" charset="-128"/>
              </a:rPr>
              <a:t>お役立ち帳</a:t>
            </a:r>
            <a:r>
              <a:rPr lang="en-US" altLang="ja-JP" b="1" dirty="0">
                <a:latin typeface="ＭＳ Ｐ明朝" charset="-128"/>
                <a:ea typeface="ＭＳ Ｐ明朝" charset="-128"/>
              </a:rPr>
              <a:t>』</a:t>
            </a:r>
            <a:r>
              <a:rPr lang="ja-JP" altLang="en-US" b="1" dirty="0">
                <a:latin typeface="ＭＳ Ｐ明朝" charset="-128"/>
                <a:ea typeface="ＭＳ Ｐ明朝" charset="-128"/>
              </a:rPr>
              <a:t>の</a:t>
            </a:r>
            <a:r>
              <a:rPr lang="en-US" altLang="ja-JP" b="1" dirty="0">
                <a:latin typeface="ＭＳ Ｐ明朝" charset="-128"/>
                <a:ea typeface="ＭＳ Ｐ明朝" charset="-128"/>
              </a:rPr>
              <a:t>『</a:t>
            </a:r>
            <a:r>
              <a:rPr lang="ja-JP" altLang="en-US" b="1" dirty="0">
                <a:latin typeface="ＭＳ Ｐ明朝" charset="-128"/>
                <a:ea typeface="ＭＳ Ｐ明朝" charset="-128"/>
              </a:rPr>
              <a:t>居室の確保・分離・やむを得ない事由による措置</a:t>
            </a:r>
            <a:r>
              <a:rPr lang="en-US" altLang="ja-JP" b="1" dirty="0">
                <a:latin typeface="ＭＳ Ｐ明朝" charset="-128"/>
                <a:ea typeface="ＭＳ Ｐ明朝" charset="-128"/>
              </a:rPr>
              <a:t>』</a:t>
            </a:r>
            <a:r>
              <a:rPr lang="ja-JP" altLang="en-US" dirty="0">
                <a:latin typeface="ＭＳ Ｐ明朝" charset="-128"/>
                <a:ea typeface="ＭＳ Ｐ明朝" charset="-128"/>
              </a:rPr>
              <a:t>該当部分でもまとめているので、ご参照を）。また、ご自身の区市町村での権限行使の実態についても質問があると思われるので、事前に下調べをして準備をしておいた方が良い。</a:t>
            </a:r>
            <a:endParaRPr lang="en-US" altLang="ja-JP" dirty="0">
              <a:latin typeface="ＭＳ Ｐ明朝" charset="-128"/>
              <a:ea typeface="ＭＳ Ｐ明朝" charset="-128"/>
            </a:endParaRPr>
          </a:p>
          <a:p>
            <a:r>
              <a:rPr lang="ja-JP" altLang="en-US" dirty="0">
                <a:latin typeface="ＭＳ Ｐ明朝" charset="-128"/>
                <a:ea typeface="ＭＳ Ｐ明朝" charset="-128"/>
              </a:rPr>
              <a:t>なお、権限行使には行使するための根拠と理由を明確にすることが求められることに注意。</a:t>
            </a:r>
            <a:endParaRPr lang="en-US" altLang="ja-JP" dirty="0">
              <a:latin typeface="ＭＳ Ｐ明朝" charset="-128"/>
              <a:ea typeface="ＭＳ Ｐ明朝" charset="-128"/>
            </a:endParaRPr>
          </a:p>
          <a:p>
            <a:pPr>
              <a:lnSpc>
                <a:spcPts val="196"/>
              </a:lnSpc>
            </a:pPr>
            <a:endParaRPr lang="en-US" altLang="ja-JP" dirty="0">
              <a:latin typeface="ＭＳ Ｐ明朝" charset="-128"/>
              <a:ea typeface="ＭＳ Ｐ明朝" charset="-128"/>
            </a:endParaRPr>
          </a:p>
          <a:p>
            <a:r>
              <a:rPr lang="ja-JP" altLang="en-US" dirty="0">
                <a:latin typeface="ＭＳ Ｐ明朝" charset="-128"/>
                <a:ea typeface="ＭＳ Ｐ明朝" charset="-128"/>
              </a:rPr>
              <a:t>＜説明のポイントや説明例＞</a:t>
            </a:r>
            <a:endParaRPr lang="en-US" altLang="ja-JP" dirty="0">
              <a:latin typeface="ＭＳ Ｐ明朝" charset="-128"/>
              <a:ea typeface="ＭＳ Ｐ明朝" charset="-128"/>
            </a:endParaRPr>
          </a:p>
          <a:p>
            <a:r>
              <a:rPr lang="ja-JP" altLang="en-US" dirty="0">
                <a:latin typeface="ＭＳ Ｐ明朝" charset="-128"/>
                <a:ea typeface="ＭＳ Ｐ明朝" charset="-128"/>
              </a:rPr>
              <a:t>原則、「本人の同意は必要、家族の同意は不要」ということが見逃しがちになるため、下記の説明例に加え、その点をしっかりと伝えることがポイント。</a:t>
            </a:r>
            <a:endParaRPr lang="en-US" altLang="ja-JP" dirty="0">
              <a:latin typeface="ＭＳ Ｐ明朝" charset="-128"/>
              <a:ea typeface="ＭＳ Ｐ明朝" charset="-128"/>
            </a:endParaRPr>
          </a:p>
          <a:p>
            <a:r>
              <a:rPr lang="ja-JP" altLang="en-US" dirty="0">
                <a:latin typeface="ＭＳ Ｐ明朝" charset="-128"/>
                <a:ea typeface="ＭＳ Ｐ明朝" charset="-128"/>
              </a:rPr>
              <a:t>なお、施設入所以外の措置で行えるサービスについては、ご自身の区市町村の体制を確認しておくと、より実際的に伝えることができる。</a:t>
            </a:r>
            <a:endParaRPr lang="en-US" altLang="ja-JP" dirty="0">
              <a:latin typeface="ＭＳ Ｐ明朝" charset="-128"/>
              <a:ea typeface="ＭＳ Ｐ明朝" charset="-128"/>
            </a:endParaRPr>
          </a:p>
          <a:p>
            <a:pPr>
              <a:lnSpc>
                <a:spcPts val="196"/>
              </a:lnSpc>
            </a:pPr>
            <a:endParaRPr lang="en-US" altLang="ja-JP" dirty="0">
              <a:latin typeface="ＭＳ Ｐ明朝" charset="-128"/>
              <a:ea typeface="ＭＳ Ｐ明朝" charset="-128"/>
            </a:endParaRPr>
          </a:p>
          <a:p>
            <a:r>
              <a:rPr lang="ja-JP" altLang="en-US" b="1" u="sng" dirty="0">
                <a:latin typeface="ＭＳ Ｐ明朝" charset="-128"/>
                <a:ea typeface="ＭＳ Ｐ明朝" charset="-128"/>
              </a:rPr>
              <a:t>高齢者虐待防止法で認められている区市町村権限行使の説明例</a:t>
            </a:r>
            <a:endParaRPr lang="en-US" altLang="ja-JP" b="1" u="sng" dirty="0">
              <a:latin typeface="ＭＳ Ｐ明朝" charset="-128"/>
              <a:ea typeface="ＭＳ Ｐ明朝" charset="-128"/>
            </a:endParaRPr>
          </a:p>
          <a:p>
            <a:r>
              <a:rPr lang="ja-JP" altLang="en-US" dirty="0">
                <a:latin typeface="ＭＳ Ｐ明朝" charset="-128"/>
                <a:ea typeface="ＭＳ Ｐ明朝" charset="-128"/>
              </a:rPr>
              <a:t>緊急性について解説しましたが、緊急対応が必要な場合には、ご覧のような区市町村権限の行使できるようになっています。（上から順番に区市町村権限について解説）</a:t>
            </a:r>
            <a:endParaRPr lang="en-US" altLang="ja-JP" dirty="0">
              <a:latin typeface="ＭＳ Ｐ明朝" charset="-128"/>
              <a:ea typeface="ＭＳ Ｐ明朝" charset="-128"/>
            </a:endParaRPr>
          </a:p>
          <a:p>
            <a:r>
              <a:rPr lang="en-US" altLang="ja-JP" dirty="0">
                <a:latin typeface="ＭＳ Ｐ明朝" charset="-128"/>
                <a:ea typeface="ＭＳ Ｐ明朝" charset="-128"/>
              </a:rPr>
              <a:t>｢</a:t>
            </a:r>
            <a:r>
              <a:rPr lang="ja-JP" altLang="en-US" dirty="0">
                <a:latin typeface="ＭＳ Ｐ明朝" charset="-128"/>
                <a:ea typeface="ＭＳ Ｐ明朝" charset="-128"/>
              </a:rPr>
              <a:t>やむを得ない事由による措置」と</a:t>
            </a:r>
            <a:r>
              <a:rPr lang="en-US" altLang="ja-JP" dirty="0">
                <a:latin typeface="ＭＳ Ｐ明朝" charset="-128"/>
                <a:ea typeface="ＭＳ Ｐ明朝" charset="-128"/>
              </a:rPr>
              <a:t>｢</a:t>
            </a:r>
            <a:r>
              <a:rPr lang="ja-JP" altLang="en-US" dirty="0">
                <a:latin typeface="ＭＳ Ｐ明朝" charset="-128"/>
                <a:ea typeface="ＭＳ Ｐ明朝" charset="-128"/>
              </a:rPr>
              <a:t>成年後見制度の首長申立」は「老人福祉法の規定を使いなさい」と高齢者虐待防止法が言ったもので、高齢者虐待ではなくとも使える規定です。</a:t>
            </a:r>
            <a:r>
              <a:rPr lang="en-US" altLang="ja-JP" dirty="0">
                <a:latin typeface="ＭＳ Ｐ明朝" charset="-128"/>
                <a:ea typeface="ＭＳ Ｐ明朝" charset="-128"/>
              </a:rPr>
              <a:t>｢</a:t>
            </a:r>
            <a:r>
              <a:rPr lang="ja-JP" altLang="en-US" dirty="0">
                <a:latin typeface="ＭＳ Ｐ明朝" charset="-128"/>
                <a:ea typeface="ＭＳ Ｐ明朝" charset="-128"/>
              </a:rPr>
              <a:t>面会制限</a:t>
            </a:r>
            <a:r>
              <a:rPr lang="en-US" altLang="ja-JP" dirty="0">
                <a:latin typeface="ＭＳ Ｐ明朝" charset="-128"/>
                <a:ea typeface="ＭＳ Ｐ明朝" charset="-128"/>
              </a:rPr>
              <a:t>｣｢</a:t>
            </a:r>
            <a:r>
              <a:rPr lang="ja-JP" altLang="en-US" dirty="0">
                <a:latin typeface="ＭＳ Ｐ明朝" charset="-128"/>
                <a:ea typeface="ＭＳ Ｐ明朝" charset="-128"/>
              </a:rPr>
              <a:t>立入調査」の二つは、高齢者虐待防止法が独自に規定したものです。</a:t>
            </a:r>
            <a:endParaRPr lang="en-US" altLang="ja-JP" dirty="0">
              <a:latin typeface="ＭＳ Ｐ明朝" charset="-128"/>
              <a:ea typeface="ＭＳ Ｐ明朝" charset="-128"/>
            </a:endParaRPr>
          </a:p>
          <a:p>
            <a:endParaRPr kumimoji="1" lang="ja-JP" altLang="en-US" dirty="0"/>
          </a:p>
        </p:txBody>
      </p:sp>
      <p:sp>
        <p:nvSpPr>
          <p:cNvPr id="4" name="スライド番号プレースホルダー 3"/>
          <p:cNvSpPr>
            <a:spLocks noGrp="1"/>
          </p:cNvSpPr>
          <p:nvPr>
            <p:ph type="sldNum" sz="quarter" idx="10"/>
          </p:nvPr>
        </p:nvSpPr>
        <p:spPr/>
        <p:txBody>
          <a:bodyPr/>
          <a:lstStyle/>
          <a:p>
            <a:fld id="{E233F600-4D47-47D7-AD80-3375E10310AF}" type="slidenum">
              <a:rPr kumimoji="1" lang="ja-JP" altLang="en-US" smtClean="0"/>
              <a:t>35</a:t>
            </a:fld>
            <a:endParaRPr kumimoji="1" lang="ja-JP" altLang="en-US"/>
          </a:p>
        </p:txBody>
      </p:sp>
    </p:spTree>
    <p:extLst>
      <p:ext uri="{BB962C8B-B14F-4D97-AF65-F5344CB8AC3E}">
        <p14:creationId xmlns:p14="http://schemas.microsoft.com/office/powerpoint/2010/main" val="1634555931"/>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スライド イメージ プレースホルダ 1"/>
          <p:cNvSpPr>
            <a:spLocks noGrp="1" noRot="1" noChangeAspect="1" noTextEdit="1"/>
          </p:cNvSpPr>
          <p:nvPr>
            <p:ph type="sldImg"/>
          </p:nvPr>
        </p:nvSpPr>
        <p:spPr>
          <a:xfrm>
            <a:off x="908050" y="739775"/>
            <a:ext cx="4919663" cy="3690938"/>
          </a:xfrm>
          <a:ln/>
        </p:spPr>
      </p:sp>
      <p:sp>
        <p:nvSpPr>
          <p:cNvPr id="120835" name="ノート プレースホルダ 2"/>
          <p:cNvSpPr>
            <a:spLocks noGrp="1"/>
          </p:cNvSpPr>
          <p:nvPr>
            <p:ph type="body" idx="1"/>
          </p:nvPr>
        </p:nvSpPr>
        <p:spPr>
          <a:xfrm>
            <a:off x="672406" y="4676209"/>
            <a:ext cx="5419882" cy="5169467"/>
          </a:xfrm>
          <a:noFill/>
          <a:ln/>
        </p:spPr>
        <p:txBody>
          <a:bodyPr>
            <a:normAutofit/>
          </a:bodyPr>
          <a:lstStyle/>
          <a:p>
            <a:r>
              <a:rPr lang="ja-JP" altLang="en-US" dirty="0">
                <a:latin typeface="ＭＳ Ｐ明朝" charset="-128"/>
                <a:ea typeface="ＭＳ Ｐ明朝" charset="-128"/>
              </a:rPr>
              <a:t>＜スライドのねらいや注意事項＞</a:t>
            </a:r>
            <a:endParaRPr lang="en-US" altLang="ja-JP" dirty="0">
              <a:latin typeface="ＭＳ Ｐ明朝" charset="-128"/>
              <a:ea typeface="ＭＳ Ｐ明朝" charset="-128"/>
            </a:endParaRPr>
          </a:p>
          <a:p>
            <a:r>
              <a:rPr lang="ja-JP" altLang="en-US" dirty="0">
                <a:latin typeface="ＭＳ Ｐ明朝" charset="-128"/>
                <a:ea typeface="ＭＳ Ｐ明朝" charset="-128"/>
              </a:rPr>
              <a:t>虐待対応が緊急事態への介入ばかりではないということを意識づけることがねらい。</a:t>
            </a:r>
            <a:endParaRPr lang="en-US" altLang="ja-JP" dirty="0">
              <a:latin typeface="ＭＳ Ｐ明朝" charset="-128"/>
              <a:ea typeface="ＭＳ Ｐ明朝" charset="-128"/>
            </a:endParaRPr>
          </a:p>
          <a:p>
            <a:r>
              <a:rPr lang="ja-JP" altLang="en-US" dirty="0">
                <a:latin typeface="ＭＳ Ｐ明朝" charset="-128"/>
                <a:ea typeface="ＭＳ Ｐ明朝" charset="-128"/>
              </a:rPr>
              <a:t>アニメーションあり（アニメーションがなくても説明できるスライドなので、アニメーションを削除してもよい）</a:t>
            </a:r>
            <a:endParaRPr lang="en-US" altLang="ja-JP" dirty="0">
              <a:latin typeface="ＭＳ Ｐ明朝" charset="-128"/>
              <a:ea typeface="ＭＳ Ｐ明朝" charset="-128"/>
            </a:endParaRPr>
          </a:p>
          <a:p>
            <a:pPr>
              <a:lnSpc>
                <a:spcPts val="196"/>
              </a:lnSpc>
            </a:pPr>
            <a:endParaRPr lang="en-US" altLang="ja-JP" dirty="0">
              <a:latin typeface="ＭＳ Ｐ明朝" charset="-128"/>
              <a:ea typeface="ＭＳ Ｐ明朝" charset="-128"/>
            </a:endParaRPr>
          </a:p>
          <a:p>
            <a:r>
              <a:rPr lang="ja-JP" altLang="en-US" dirty="0">
                <a:latin typeface="ＭＳ Ｐ明朝" charset="-128"/>
                <a:ea typeface="ＭＳ Ｐ明朝" charset="-128"/>
              </a:rPr>
              <a:t>＜説明のポイントや説明例＞</a:t>
            </a:r>
            <a:endParaRPr lang="en-US" altLang="ja-JP" dirty="0">
              <a:latin typeface="ＭＳ Ｐ明朝" charset="-128"/>
              <a:ea typeface="ＭＳ Ｐ明朝" charset="-128"/>
            </a:endParaRPr>
          </a:p>
          <a:p>
            <a:r>
              <a:rPr lang="ja-JP" altLang="en-US" dirty="0">
                <a:latin typeface="ＭＳ Ｐ明朝" charset="-128"/>
                <a:ea typeface="ＭＳ Ｐ明朝" charset="-128"/>
              </a:rPr>
              <a:t>虐待の程度に応じた対応方法</a:t>
            </a:r>
            <a:endParaRPr lang="en-US" altLang="ja-JP" dirty="0">
              <a:latin typeface="ＭＳ Ｐ明朝" charset="-128"/>
              <a:ea typeface="ＭＳ Ｐ明朝" charset="-128"/>
            </a:endParaRPr>
          </a:p>
          <a:p>
            <a:r>
              <a:rPr lang="ja-JP" altLang="en-US" dirty="0">
                <a:latin typeface="ＭＳ Ｐ明朝" charset="-128"/>
                <a:ea typeface="ＭＳ Ｐ明朝" charset="-128"/>
              </a:rPr>
              <a:t>（前のスライドで）区市町村権限行使についてお話しましたが、高齢者虐待対応は</a:t>
            </a:r>
            <a:endParaRPr lang="en-US" altLang="ja-JP" dirty="0">
              <a:latin typeface="ＭＳ Ｐ明朝" charset="-128"/>
              <a:ea typeface="ＭＳ Ｐ明朝" charset="-128"/>
            </a:endParaRPr>
          </a:p>
          <a:p>
            <a:r>
              <a:rPr lang="ja-JP" altLang="en-US" b="1" dirty="0">
                <a:latin typeface="ＭＳ Ｐ明朝" charset="-128"/>
                <a:ea typeface="ＭＳ Ｐ明朝" charset="-128"/>
              </a:rPr>
              <a:t>クリック①：</a:t>
            </a:r>
            <a:r>
              <a:rPr lang="ja-JP" altLang="en-US" dirty="0">
                <a:latin typeface="ＭＳ Ｐ明朝" charset="-128"/>
                <a:ea typeface="ＭＳ Ｐ明朝" charset="-128"/>
              </a:rPr>
              <a:t>このような権限を行使するような「緊急事態」への対応ばかりではありません。</a:t>
            </a:r>
            <a:endParaRPr lang="en-US" altLang="ja-JP" dirty="0">
              <a:latin typeface="ＭＳ Ｐ明朝" charset="-128"/>
              <a:ea typeface="ＭＳ Ｐ明朝" charset="-128"/>
            </a:endParaRPr>
          </a:p>
          <a:p>
            <a:r>
              <a:rPr lang="ja-JP" altLang="en-US" b="1" dirty="0">
                <a:latin typeface="ＭＳ Ｐ明朝" charset="-128"/>
                <a:ea typeface="ＭＳ Ｐ明朝" charset="-128"/>
              </a:rPr>
              <a:t>クリック②：</a:t>
            </a:r>
            <a:r>
              <a:rPr lang="ja-JP" altLang="en-US" dirty="0">
                <a:latin typeface="ＭＳ Ｐ明朝" charset="-128"/>
                <a:ea typeface="ＭＳ Ｐ明朝" charset="-128"/>
              </a:rPr>
              <a:t>今支援している支援者以外のメンバーを加えて介入的に支援をするという要介入の段階もありますし、</a:t>
            </a:r>
            <a:endParaRPr lang="en-US" altLang="ja-JP" dirty="0">
              <a:latin typeface="ＭＳ Ｐ明朝" charset="-128"/>
              <a:ea typeface="ＭＳ Ｐ明朝" charset="-128"/>
            </a:endParaRPr>
          </a:p>
          <a:p>
            <a:r>
              <a:rPr lang="ja-JP" altLang="en-US" b="1" dirty="0">
                <a:latin typeface="ＭＳ Ｐ明朝" charset="-128"/>
                <a:ea typeface="ＭＳ Ｐ明朝" charset="-128"/>
              </a:rPr>
              <a:t>クリック③：</a:t>
            </a:r>
            <a:r>
              <a:rPr lang="ja-JP" altLang="en-US" dirty="0">
                <a:latin typeface="ＭＳ Ｐ明朝" charset="-128"/>
                <a:ea typeface="ＭＳ Ｐ明朝" charset="-128"/>
              </a:rPr>
              <a:t>今支援している支援者で役割を分担することで虐待解消を図ろうと言う「要見守り・支援」の状態もあります。この見守り支援が、数としても一番多いわけです。ただ、見守りは支援として行うもので、「何か起こったらどうにかしよう」とじーっとみんなでただ見ていて、脱水になってしまった、骨折してしまったと言って救急車で運ぶというのは</a:t>
            </a:r>
            <a:endParaRPr lang="en-US" altLang="ja-JP" dirty="0">
              <a:latin typeface="ＭＳ Ｐ明朝" charset="-128"/>
              <a:ea typeface="ＭＳ Ｐ明朝" charset="-128"/>
            </a:endParaRPr>
          </a:p>
          <a:p>
            <a:r>
              <a:rPr lang="ja-JP" altLang="en-US" dirty="0">
                <a:latin typeface="ＭＳ Ｐ明朝" charset="-128"/>
                <a:ea typeface="ＭＳ Ｐ明朝" charset="-128"/>
              </a:rPr>
              <a:t>クリック④：</a:t>
            </a:r>
            <a:r>
              <a:rPr lang="ja-JP" altLang="en-US" b="1" dirty="0">
                <a:latin typeface="ＭＳ Ｐ明朝" charset="-128"/>
                <a:ea typeface="ＭＳ Ｐ明朝" charset="-128"/>
              </a:rPr>
              <a:t>「見守りという名の放置」</a:t>
            </a:r>
            <a:r>
              <a:rPr lang="ja-JP" altLang="en-US" dirty="0">
                <a:latin typeface="ＭＳ Ｐ明朝" charset="-128"/>
                <a:ea typeface="ＭＳ Ｐ明朝" charset="-128"/>
              </a:rPr>
              <a:t>となってしまいます。「計画的に見守る」という支援をしていこうということです。</a:t>
            </a:r>
            <a:endParaRPr lang="en-US" altLang="ja-JP" dirty="0">
              <a:latin typeface="ＭＳ Ｐ明朝" charset="-128"/>
              <a:ea typeface="ＭＳ Ｐ明朝" charset="-128"/>
            </a:endParaRPr>
          </a:p>
          <a:p>
            <a:r>
              <a:rPr lang="ja-JP" altLang="en-US" dirty="0">
                <a:latin typeface="ＭＳ Ｐ明朝" charset="-128"/>
                <a:ea typeface="ＭＳ Ｐ明朝" charset="-128"/>
              </a:rPr>
              <a:t>従って、</a:t>
            </a:r>
            <a:r>
              <a:rPr lang="ja-JP" altLang="ja-JP" dirty="0">
                <a:latin typeface="ＭＳ Ｐ明朝" charset="-128"/>
                <a:ea typeface="ＭＳ Ｐ明朝" charset="-128"/>
              </a:rPr>
              <a:t>見守り支援のポイント</a:t>
            </a:r>
            <a:r>
              <a:rPr lang="ja-JP" altLang="en-US" dirty="0">
                <a:latin typeface="ＭＳ Ｐ明朝" charset="-128"/>
                <a:ea typeface="ＭＳ Ｐ明朝" charset="-128"/>
              </a:rPr>
              <a:t>は、</a:t>
            </a:r>
            <a:endParaRPr lang="ja-JP" altLang="ja-JP" dirty="0">
              <a:latin typeface="ＭＳ Ｐ明朝" charset="-128"/>
              <a:ea typeface="ＭＳ Ｐ明朝" charset="-128"/>
            </a:endParaRPr>
          </a:p>
          <a:p>
            <a:r>
              <a:rPr lang="ja-JP" altLang="ja-JP" b="1" dirty="0">
                <a:latin typeface="ＭＳ Ｐ明朝" charset="-128"/>
                <a:ea typeface="ＭＳ Ｐ明朝" charset="-128"/>
              </a:rPr>
              <a:t>①誰が</a:t>
            </a:r>
            <a:r>
              <a:rPr lang="ja-JP" altLang="en-US" b="1" dirty="0">
                <a:latin typeface="ＭＳ Ｐ明朝" charset="-128"/>
                <a:ea typeface="ＭＳ Ｐ明朝" charset="-128"/>
              </a:rPr>
              <a:t>、</a:t>
            </a:r>
            <a:r>
              <a:rPr lang="ja-JP" altLang="ja-JP" b="1" dirty="0">
                <a:latin typeface="ＭＳ Ｐ明朝" charset="-128"/>
                <a:ea typeface="ＭＳ Ｐ明朝" charset="-128"/>
              </a:rPr>
              <a:t>②</a:t>
            </a:r>
            <a:r>
              <a:rPr lang="ja-JP" altLang="en-US" b="1" dirty="0">
                <a:latin typeface="ＭＳ Ｐ明朝" charset="-128"/>
                <a:ea typeface="ＭＳ Ｐ明朝" charset="-128"/>
              </a:rPr>
              <a:t>何を、</a:t>
            </a:r>
            <a:r>
              <a:rPr lang="ja-JP" altLang="ja-JP" b="1" dirty="0">
                <a:latin typeface="ＭＳ Ｐ明朝" charset="-128"/>
                <a:ea typeface="ＭＳ Ｐ明朝" charset="-128"/>
              </a:rPr>
              <a:t>③いつまで見守るのか</a:t>
            </a:r>
            <a:r>
              <a:rPr lang="ja-JP" altLang="en-US" b="1" dirty="0">
                <a:latin typeface="ＭＳ Ｐ明朝" charset="-128"/>
                <a:ea typeface="ＭＳ Ｐ明朝" charset="-128"/>
              </a:rPr>
              <a:t>、</a:t>
            </a:r>
            <a:r>
              <a:rPr lang="ja-JP" altLang="ja-JP" b="1" dirty="0">
                <a:latin typeface="ＭＳ Ｐ明朝" charset="-128"/>
                <a:ea typeface="ＭＳ Ｐ明朝" charset="-128"/>
              </a:rPr>
              <a:t>④どの状態になったら</a:t>
            </a:r>
            <a:r>
              <a:rPr lang="ja-JP" altLang="en-US" b="1" dirty="0">
                <a:latin typeface="ＭＳ Ｐ明朝" charset="-128"/>
                <a:ea typeface="ＭＳ Ｐ明朝" charset="-128"/>
              </a:rPr>
              <a:t>、</a:t>
            </a:r>
            <a:r>
              <a:rPr lang="ja-JP" altLang="ja-JP" b="1" dirty="0">
                <a:latin typeface="ＭＳ Ｐ明朝" charset="-128"/>
                <a:ea typeface="ＭＳ Ｐ明朝" charset="-128"/>
              </a:rPr>
              <a:t>⑤誰に</a:t>
            </a:r>
            <a:r>
              <a:rPr lang="ja-JP" altLang="en-US" b="1" dirty="0">
                <a:latin typeface="ＭＳ Ｐ明朝" charset="-128"/>
                <a:ea typeface="ＭＳ Ｐ明朝" charset="-128"/>
              </a:rPr>
              <a:t>、</a:t>
            </a:r>
            <a:r>
              <a:rPr lang="ja-JP" altLang="ja-JP" b="1" dirty="0">
                <a:latin typeface="ＭＳ Ｐ明朝" charset="-128"/>
                <a:ea typeface="ＭＳ Ｐ明朝" charset="-128"/>
              </a:rPr>
              <a:t>⑥どのような方法で連絡するのか</a:t>
            </a:r>
          </a:p>
          <a:p>
            <a:r>
              <a:rPr lang="ja-JP" altLang="en-US" b="1" dirty="0">
                <a:latin typeface="ＭＳ Ｐ明朝" charset="-128"/>
                <a:ea typeface="ＭＳ Ｐ明朝" charset="-128"/>
              </a:rPr>
              <a:t>「</a:t>
            </a:r>
            <a:r>
              <a:rPr lang="ja-JP" altLang="ja-JP" b="1" dirty="0">
                <a:latin typeface="ＭＳ Ｐ明朝" charset="-128"/>
                <a:ea typeface="ＭＳ Ｐ明朝" charset="-128"/>
              </a:rPr>
              <a:t>見守りを行う者の役割と責任の範囲</a:t>
            </a:r>
            <a:r>
              <a:rPr lang="ja-JP" altLang="en-US" b="1" dirty="0">
                <a:latin typeface="ＭＳ Ｐ明朝" charset="-128"/>
                <a:ea typeface="ＭＳ Ｐ明朝" charset="-128"/>
              </a:rPr>
              <a:t>」</a:t>
            </a:r>
            <a:r>
              <a:rPr lang="ja-JP" altLang="ja-JP" dirty="0">
                <a:latin typeface="ＭＳ Ｐ明朝" charset="-128"/>
                <a:ea typeface="ＭＳ Ｐ明朝" charset="-128"/>
              </a:rPr>
              <a:t>を明確にして</a:t>
            </a:r>
            <a:r>
              <a:rPr lang="ja-JP" altLang="en-US" dirty="0">
                <a:latin typeface="ＭＳ Ｐ明朝" charset="-128"/>
                <a:ea typeface="ＭＳ Ｐ明朝" charset="-128"/>
              </a:rPr>
              <a:t>、適切に</a:t>
            </a:r>
            <a:r>
              <a:rPr lang="en-US" altLang="ja-JP" dirty="0">
                <a:latin typeface="ＭＳ Ｐ明朝" charset="-128"/>
                <a:ea typeface="ＭＳ Ｐ明朝" charset="-128"/>
              </a:rPr>
              <a:t>｢</a:t>
            </a:r>
            <a:r>
              <a:rPr lang="ja-JP" altLang="en-US" dirty="0">
                <a:latin typeface="ＭＳ Ｐ明朝" charset="-128"/>
                <a:ea typeface="ＭＳ Ｐ明朝" charset="-128"/>
              </a:rPr>
              <a:t>見直し</a:t>
            </a:r>
            <a:r>
              <a:rPr lang="en-US" altLang="ja-JP" dirty="0">
                <a:latin typeface="ＭＳ Ｐ明朝" charset="-128"/>
                <a:ea typeface="ＭＳ Ｐ明朝" charset="-128"/>
              </a:rPr>
              <a:t>(</a:t>
            </a:r>
            <a:r>
              <a:rPr lang="ja-JP" altLang="en-US" dirty="0">
                <a:latin typeface="ＭＳ Ｐ明朝" charset="-128"/>
                <a:ea typeface="ＭＳ Ｐ明朝" charset="-128"/>
              </a:rPr>
              <a:t>モニタリング）</a:t>
            </a:r>
            <a:r>
              <a:rPr lang="en-US" altLang="ja-JP" dirty="0">
                <a:latin typeface="ＭＳ Ｐ明朝" charset="-128"/>
                <a:ea typeface="ＭＳ Ｐ明朝" charset="-128"/>
              </a:rPr>
              <a:t>｣</a:t>
            </a:r>
            <a:r>
              <a:rPr lang="ja-JP" altLang="en-US" dirty="0">
                <a:latin typeface="ＭＳ Ｐ明朝" charset="-128"/>
                <a:ea typeface="ＭＳ Ｐ明朝" charset="-128"/>
              </a:rPr>
              <a:t>をしていく</a:t>
            </a:r>
            <a:r>
              <a:rPr lang="ja-JP" altLang="ja-JP" dirty="0">
                <a:latin typeface="ＭＳ Ｐ明朝" charset="-128"/>
                <a:ea typeface="ＭＳ Ｐ明朝" charset="-128"/>
              </a:rPr>
              <a:t>ことが</a:t>
            </a:r>
            <a:r>
              <a:rPr lang="ja-JP" altLang="en-US" dirty="0">
                <a:latin typeface="ＭＳ Ｐ明朝" charset="-128"/>
                <a:ea typeface="ＭＳ Ｐ明朝" charset="-128"/>
              </a:rPr>
              <a:t>大切です。</a:t>
            </a:r>
            <a:endParaRPr lang="en-US" altLang="ja-JP" dirty="0">
              <a:latin typeface="ＭＳ Ｐ明朝" charset="-128"/>
              <a:ea typeface="ＭＳ Ｐ明朝" charset="-128"/>
            </a:endParaRPr>
          </a:p>
        </p:txBody>
      </p:sp>
      <p:sp>
        <p:nvSpPr>
          <p:cNvPr id="2" name="スライド番号プレースホルダー 1"/>
          <p:cNvSpPr>
            <a:spLocks noGrp="1"/>
          </p:cNvSpPr>
          <p:nvPr>
            <p:ph type="sldNum" sz="quarter" idx="10"/>
          </p:nvPr>
        </p:nvSpPr>
        <p:spPr/>
        <p:txBody>
          <a:bodyPr/>
          <a:lstStyle/>
          <a:p>
            <a:fld id="{E233F600-4D47-47D7-AD80-3375E10310AF}" type="slidenum">
              <a:rPr kumimoji="1" lang="ja-JP" altLang="en-US" smtClean="0"/>
              <a:t>36</a:t>
            </a:fld>
            <a:endParaRPr kumimoji="1" lang="ja-JP" altLang="en-US"/>
          </a:p>
        </p:txBody>
      </p:sp>
    </p:spTree>
    <p:extLst>
      <p:ext uri="{BB962C8B-B14F-4D97-AF65-F5344CB8AC3E}">
        <p14:creationId xmlns:p14="http://schemas.microsoft.com/office/powerpoint/2010/main" val="122038949"/>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スライド イメージ プレースホルダ 1"/>
          <p:cNvSpPr>
            <a:spLocks noGrp="1" noRot="1" noChangeAspect="1" noTextEdit="1"/>
          </p:cNvSpPr>
          <p:nvPr>
            <p:ph type="sldImg"/>
          </p:nvPr>
        </p:nvSpPr>
        <p:spPr>
          <a:xfrm>
            <a:off x="908050" y="739775"/>
            <a:ext cx="4919663" cy="3690938"/>
          </a:xfrm>
          <a:ln/>
        </p:spPr>
      </p:sp>
      <p:sp>
        <p:nvSpPr>
          <p:cNvPr id="121859" name="ノート プレースホルダ 2"/>
          <p:cNvSpPr>
            <a:spLocks noGrp="1"/>
          </p:cNvSpPr>
          <p:nvPr>
            <p:ph type="body" idx="1"/>
          </p:nvPr>
        </p:nvSpPr>
        <p:spPr>
          <a:xfrm>
            <a:off x="486157" y="4851012"/>
            <a:ext cx="5811382" cy="4668708"/>
          </a:xfrm>
          <a:noFill/>
          <a:ln/>
        </p:spPr>
        <p:txBody>
          <a:bodyPr/>
          <a:lstStyle/>
          <a:p>
            <a:r>
              <a:rPr lang="ja-JP" altLang="en-US" dirty="0">
                <a:latin typeface="ＭＳ Ｐ明朝" charset="-128"/>
                <a:ea typeface="ＭＳ Ｐ明朝" charset="-128"/>
              </a:rPr>
              <a:t>＜スライドのねらいや注意事項＞</a:t>
            </a:r>
            <a:endParaRPr lang="en-US" altLang="ja-JP" dirty="0">
              <a:latin typeface="ＭＳ Ｐ明朝" charset="-128"/>
              <a:ea typeface="ＭＳ Ｐ明朝" charset="-128"/>
            </a:endParaRPr>
          </a:p>
          <a:p>
            <a:r>
              <a:rPr lang="ja-JP" altLang="en-US" dirty="0">
                <a:latin typeface="ＭＳ Ｐ明朝" charset="-128"/>
                <a:ea typeface="ＭＳ Ｐ明朝" charset="-128"/>
              </a:rPr>
              <a:t>養護者支援のイメージを頭の中に入れてもらうことがねらい。</a:t>
            </a:r>
            <a:endParaRPr lang="en-US" altLang="ja-JP" dirty="0">
              <a:latin typeface="ＭＳ Ｐ明朝" charset="-128"/>
              <a:ea typeface="ＭＳ Ｐ明朝" charset="-128"/>
            </a:endParaRPr>
          </a:p>
          <a:p>
            <a:r>
              <a:rPr lang="ja-JP" altLang="ja-JP" dirty="0">
                <a:latin typeface="ＭＳ Ｐ明朝" charset="-128"/>
                <a:ea typeface="ＭＳ Ｐ明朝" charset="-128"/>
              </a:rPr>
              <a:t>実際の事例や具体例を用いて</a:t>
            </a:r>
            <a:r>
              <a:rPr lang="ja-JP" altLang="en-US" dirty="0">
                <a:latin typeface="ＭＳ Ｐ明朝" charset="-128"/>
                <a:ea typeface="ＭＳ Ｐ明朝" charset="-128"/>
              </a:rPr>
              <a:t>、</a:t>
            </a:r>
            <a:r>
              <a:rPr lang="ja-JP" altLang="ja-JP" dirty="0">
                <a:latin typeface="ＭＳ Ｐ明朝" charset="-128"/>
                <a:ea typeface="ＭＳ Ｐ明朝" charset="-128"/>
              </a:rPr>
              <a:t>肉付けして説明</a:t>
            </a:r>
            <a:r>
              <a:rPr lang="ja-JP" altLang="en-US" dirty="0">
                <a:latin typeface="ＭＳ Ｐ明朝" charset="-128"/>
                <a:ea typeface="ＭＳ Ｐ明朝" charset="-128"/>
              </a:rPr>
              <a:t>すると効果的</a:t>
            </a:r>
            <a:r>
              <a:rPr lang="ja-JP" altLang="ja-JP" dirty="0">
                <a:latin typeface="ＭＳ Ｐ明朝" charset="-128"/>
                <a:ea typeface="ＭＳ Ｐ明朝" charset="-128"/>
              </a:rPr>
              <a:t>。</a:t>
            </a:r>
            <a:endParaRPr lang="en-US" altLang="ja-JP" dirty="0">
              <a:latin typeface="ＭＳ Ｐ明朝" charset="-128"/>
              <a:ea typeface="ＭＳ Ｐ明朝" charset="-128"/>
            </a:endParaRPr>
          </a:p>
          <a:p>
            <a:endParaRPr lang="en-US" altLang="ja-JP" dirty="0">
              <a:latin typeface="ＭＳ Ｐ明朝" charset="-128"/>
              <a:ea typeface="ＭＳ Ｐ明朝" charset="-128"/>
            </a:endParaRPr>
          </a:p>
          <a:p>
            <a:r>
              <a:rPr lang="ja-JP" altLang="en-US" dirty="0">
                <a:latin typeface="ＭＳ Ｐ明朝" charset="-128"/>
                <a:ea typeface="ＭＳ Ｐ明朝" charset="-128"/>
              </a:rPr>
              <a:t>なお、このスライドまでが「虐待の総論」についての説明。</a:t>
            </a:r>
            <a:endParaRPr lang="en-US" altLang="ja-JP" dirty="0">
              <a:latin typeface="ＭＳ Ｐ明朝" charset="-128"/>
              <a:ea typeface="ＭＳ Ｐ明朝" charset="-128"/>
            </a:endParaRPr>
          </a:p>
          <a:p>
            <a:endParaRPr lang="en-US" altLang="ja-JP" dirty="0">
              <a:latin typeface="ＭＳ Ｐ明朝" charset="-128"/>
              <a:ea typeface="ＭＳ Ｐ明朝" charset="-128"/>
            </a:endParaRPr>
          </a:p>
          <a:p>
            <a:r>
              <a:rPr lang="ja-JP" altLang="en-US" dirty="0">
                <a:latin typeface="ＭＳ Ｐ明朝" charset="-128"/>
                <a:ea typeface="ＭＳ Ｐ明朝" charset="-128"/>
              </a:rPr>
              <a:t>＜説明のポイントや説明例＞</a:t>
            </a:r>
            <a:endParaRPr lang="en-US" altLang="ja-JP" dirty="0">
              <a:latin typeface="ＭＳ Ｐ明朝" charset="-128"/>
              <a:ea typeface="ＭＳ Ｐ明朝" charset="-128"/>
            </a:endParaRPr>
          </a:p>
          <a:p>
            <a:r>
              <a:rPr lang="ja-JP" altLang="en-US" b="1" u="sng" dirty="0">
                <a:latin typeface="ＭＳ Ｐ明朝" charset="-128"/>
                <a:ea typeface="ＭＳ Ｐ明朝" charset="-128"/>
              </a:rPr>
              <a:t>養護者支援とは？の説明例</a:t>
            </a:r>
            <a:endParaRPr lang="en-US" altLang="ja-JP" b="1" u="sng" dirty="0">
              <a:latin typeface="ＭＳ Ｐ明朝" charset="-128"/>
              <a:ea typeface="ＭＳ Ｐ明朝" charset="-128"/>
            </a:endParaRPr>
          </a:p>
          <a:p>
            <a:r>
              <a:rPr lang="ja-JP" altLang="en-US" dirty="0">
                <a:latin typeface="ＭＳ Ｐ明朝" charset="-128"/>
                <a:ea typeface="ＭＳ Ｐ明朝" charset="-128"/>
              </a:rPr>
              <a:t>ここまで虐待対応について解説してきました。</a:t>
            </a:r>
            <a:endParaRPr lang="en-US" altLang="ja-JP" dirty="0">
              <a:latin typeface="ＭＳ Ｐ明朝" charset="-128"/>
              <a:ea typeface="ＭＳ Ｐ明朝" charset="-128"/>
            </a:endParaRPr>
          </a:p>
          <a:p>
            <a:r>
              <a:rPr lang="ja-JP" altLang="en-US" dirty="0">
                <a:latin typeface="ＭＳ Ｐ明朝" charset="-128"/>
                <a:ea typeface="ＭＳ Ｐ明朝" charset="-128"/>
              </a:rPr>
              <a:t>では、養護者支援とはどのようなことをいうのか・・・</a:t>
            </a:r>
            <a:endParaRPr lang="en-US" altLang="ja-JP" dirty="0">
              <a:latin typeface="ＭＳ Ｐ明朝" charset="-128"/>
              <a:ea typeface="ＭＳ Ｐ明朝" charset="-128"/>
            </a:endParaRPr>
          </a:p>
          <a:p>
            <a:r>
              <a:rPr lang="ja-JP" altLang="en-US" dirty="0">
                <a:latin typeface="ＭＳ Ｐ明朝" charset="-128"/>
                <a:ea typeface="ＭＳ Ｐ明朝" charset="-128"/>
              </a:rPr>
              <a:t>（例えば・・・とスライドを解説）</a:t>
            </a:r>
            <a:endParaRPr lang="en-US" altLang="ja-JP" dirty="0">
              <a:latin typeface="ＭＳ Ｐ明朝" charset="-128"/>
              <a:ea typeface="ＭＳ Ｐ明朝" charset="-128"/>
            </a:endParaRPr>
          </a:p>
          <a:p>
            <a:r>
              <a:rPr lang="ja-JP" altLang="en-US" dirty="0">
                <a:latin typeface="ＭＳ Ｐ明朝" charset="-128"/>
                <a:ea typeface="ＭＳ Ｐ明朝" charset="-128"/>
              </a:rPr>
              <a:t>　</a:t>
            </a:r>
            <a:endParaRPr lang="en-US" altLang="ja-JP" dirty="0">
              <a:latin typeface="ＭＳ Ｐ明朝" charset="-128"/>
              <a:ea typeface="ＭＳ Ｐ明朝" charset="-128"/>
            </a:endParaRPr>
          </a:p>
          <a:p>
            <a:r>
              <a:rPr lang="ja-JP" altLang="en-US" dirty="0">
                <a:latin typeface="ＭＳ Ｐ明朝" charset="-128"/>
                <a:ea typeface="ＭＳ Ｐ明朝" charset="-128"/>
              </a:rPr>
              <a:t>介護保険制度によるケアプランに位置付けられる「家族支援（介護負担軽減等）」とは</a:t>
            </a:r>
            <a:r>
              <a:rPr lang="ja-JP" altLang="en-US" b="1" u="sng" dirty="0">
                <a:latin typeface="ＭＳ Ｐ明朝" charset="-128"/>
                <a:ea typeface="ＭＳ Ｐ明朝" charset="-128"/>
              </a:rPr>
              <a:t>意味合いが異なる</a:t>
            </a:r>
            <a:r>
              <a:rPr lang="ja-JP" altLang="en-US" dirty="0">
                <a:latin typeface="ＭＳ Ｐ明朝" charset="-128"/>
                <a:ea typeface="ＭＳ Ｐ明朝" charset="-128"/>
              </a:rPr>
              <a:t>ことをわかってもらえるように説明することがポイント。</a:t>
            </a:r>
            <a:endParaRPr lang="en-US" altLang="ja-JP" dirty="0">
              <a:latin typeface="ＭＳ Ｐ明朝" charset="-128"/>
              <a:ea typeface="ＭＳ Ｐ明朝" charset="-128"/>
            </a:endParaRPr>
          </a:p>
        </p:txBody>
      </p:sp>
      <p:sp>
        <p:nvSpPr>
          <p:cNvPr id="2" name="スライド番号プレースホルダー 1"/>
          <p:cNvSpPr>
            <a:spLocks noGrp="1"/>
          </p:cNvSpPr>
          <p:nvPr>
            <p:ph type="sldNum" sz="quarter" idx="10"/>
          </p:nvPr>
        </p:nvSpPr>
        <p:spPr/>
        <p:txBody>
          <a:bodyPr/>
          <a:lstStyle/>
          <a:p>
            <a:fld id="{E233F600-4D47-47D7-AD80-3375E10310AF}" type="slidenum">
              <a:rPr kumimoji="1" lang="ja-JP" altLang="en-US" smtClean="0"/>
              <a:t>37</a:t>
            </a:fld>
            <a:endParaRPr kumimoji="1" lang="ja-JP" altLang="en-US"/>
          </a:p>
        </p:txBody>
      </p:sp>
    </p:spTree>
    <p:extLst>
      <p:ext uri="{BB962C8B-B14F-4D97-AF65-F5344CB8AC3E}">
        <p14:creationId xmlns:p14="http://schemas.microsoft.com/office/powerpoint/2010/main" val="4027851720"/>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スライド イメージ プレースホルダ 1"/>
          <p:cNvSpPr>
            <a:spLocks noGrp="1" noRot="1" noChangeAspect="1" noTextEdit="1"/>
          </p:cNvSpPr>
          <p:nvPr>
            <p:ph type="sldImg"/>
          </p:nvPr>
        </p:nvSpPr>
        <p:spPr>
          <a:xfrm>
            <a:off x="908050" y="739775"/>
            <a:ext cx="4919663" cy="3690938"/>
          </a:xfrm>
          <a:ln/>
        </p:spPr>
      </p:sp>
      <p:sp>
        <p:nvSpPr>
          <p:cNvPr id="122883" name="ノート プレースホルダ 2"/>
          <p:cNvSpPr>
            <a:spLocks noGrp="1"/>
          </p:cNvSpPr>
          <p:nvPr>
            <p:ph type="body" idx="1"/>
          </p:nvPr>
        </p:nvSpPr>
        <p:spPr>
          <a:xfrm>
            <a:off x="342665" y="4922844"/>
            <a:ext cx="5883128" cy="4596882"/>
          </a:xfrm>
          <a:noFill/>
          <a:ln/>
        </p:spPr>
        <p:txBody>
          <a:bodyPr/>
          <a:lstStyle/>
          <a:p>
            <a:r>
              <a:rPr lang="ja-JP" altLang="en-US" dirty="0">
                <a:latin typeface="ＭＳ Ｐ明朝" charset="-128"/>
                <a:ea typeface="ＭＳ Ｐ明朝" charset="-128"/>
              </a:rPr>
              <a:t>＜スライドのねらいや注意事項＞</a:t>
            </a:r>
            <a:endParaRPr lang="en-US" altLang="ja-JP" dirty="0">
              <a:latin typeface="ＭＳ Ｐ明朝" charset="-128"/>
              <a:ea typeface="ＭＳ Ｐ明朝" charset="-128"/>
            </a:endParaRPr>
          </a:p>
          <a:p>
            <a:r>
              <a:rPr lang="ja-JP" altLang="en-US" dirty="0">
                <a:latin typeface="ＭＳ Ｐ明朝" charset="-128"/>
                <a:ea typeface="ＭＳ Ｐ明朝" charset="-128"/>
              </a:rPr>
              <a:t>このスライドからスライド</a:t>
            </a:r>
            <a:r>
              <a:rPr lang="en-US" altLang="ja-JP" dirty="0">
                <a:latin typeface="ＭＳ Ｐ明朝" charset="-128"/>
                <a:ea typeface="ＭＳ Ｐ明朝" charset="-128"/>
              </a:rPr>
              <a:t>60</a:t>
            </a:r>
            <a:r>
              <a:rPr lang="ja-JP" altLang="en-US" dirty="0">
                <a:latin typeface="ＭＳ Ｐ明朝" charset="-128"/>
                <a:ea typeface="ＭＳ Ｐ明朝" charset="-128"/>
              </a:rPr>
              <a:t>まで、事例を用いて虐待対応を具体的に説明。</a:t>
            </a:r>
            <a:endParaRPr lang="en-US" altLang="ja-JP" dirty="0">
              <a:latin typeface="ＭＳ Ｐ明朝" charset="-128"/>
              <a:ea typeface="ＭＳ Ｐ明朝" charset="-128"/>
            </a:endParaRPr>
          </a:p>
          <a:p>
            <a:r>
              <a:rPr lang="ja-JP" altLang="en-US" dirty="0">
                <a:latin typeface="ＭＳ Ｐ明朝" charset="-128"/>
                <a:ea typeface="ＭＳ Ｐ明朝" charset="-128"/>
              </a:rPr>
              <a:t>「早期に地域包括や区市町村が関わることができていたら</a:t>
            </a:r>
            <a:r>
              <a:rPr lang="en-US" altLang="ja-JP" dirty="0">
                <a:latin typeface="ＭＳ Ｐ明朝" charset="-128"/>
                <a:ea typeface="ＭＳ Ｐ明朝" charset="-128"/>
              </a:rPr>
              <a:t>…</a:t>
            </a:r>
            <a:r>
              <a:rPr lang="ja-JP" altLang="en-US" dirty="0">
                <a:latin typeface="ＭＳ Ｐ明朝" charset="-128"/>
                <a:ea typeface="ＭＳ Ｐ明朝" charset="-128"/>
              </a:rPr>
              <a:t>」ということを</a:t>
            </a:r>
            <a:endParaRPr lang="en-US" altLang="ja-JP" dirty="0">
              <a:latin typeface="ＭＳ Ｐ明朝" charset="-128"/>
              <a:ea typeface="ＭＳ Ｐ明朝" charset="-128"/>
            </a:endParaRPr>
          </a:p>
          <a:p>
            <a:r>
              <a:rPr lang="ja-JP" altLang="en-US" dirty="0">
                <a:latin typeface="ＭＳ Ｐ明朝" charset="-128"/>
                <a:ea typeface="ＭＳ Ｐ明朝" charset="-128"/>
              </a:rPr>
              <a:t>随時話していくことで、ケアマネジャーと地域包括支援センターとは、役割が違うことを意識してもらうことをねらっている。</a:t>
            </a:r>
            <a:endParaRPr lang="en-US" altLang="ja-JP" dirty="0">
              <a:latin typeface="ＭＳ Ｐ明朝" charset="-128"/>
              <a:ea typeface="ＭＳ Ｐ明朝" charset="-128"/>
            </a:endParaRPr>
          </a:p>
          <a:p>
            <a:endParaRPr lang="en-US" altLang="ja-JP" dirty="0">
              <a:latin typeface="ＭＳ Ｐ明朝" charset="-128"/>
              <a:ea typeface="ＭＳ Ｐ明朝" charset="-128"/>
            </a:endParaRPr>
          </a:p>
          <a:p>
            <a:r>
              <a:rPr lang="ja-JP" altLang="en-US" dirty="0">
                <a:latin typeface="ＭＳ Ｐ明朝" charset="-128"/>
                <a:ea typeface="ＭＳ Ｐ明朝" charset="-128"/>
              </a:rPr>
              <a:t>事例部分はスライドデザインを本スライドのデザインで統一し、</a:t>
            </a:r>
            <a:endParaRPr lang="en-US" altLang="ja-JP" dirty="0">
              <a:latin typeface="ＭＳ Ｐ明朝" charset="-128"/>
              <a:ea typeface="ＭＳ Ｐ明朝" charset="-128"/>
            </a:endParaRPr>
          </a:p>
          <a:p>
            <a:r>
              <a:rPr lang="ja-JP" altLang="en-US" dirty="0">
                <a:latin typeface="ＭＳ Ｐ明朝" charset="-128"/>
                <a:ea typeface="ＭＳ Ｐ明朝" charset="-128"/>
              </a:rPr>
              <a:t>間に挟んである法の条文や考え方の解説はスライド</a:t>
            </a:r>
            <a:r>
              <a:rPr lang="en-US" altLang="ja-JP" dirty="0">
                <a:latin typeface="ＭＳ Ｐ明朝" charset="-128"/>
                <a:ea typeface="ＭＳ Ｐ明朝" charset="-128"/>
              </a:rPr>
              <a:t>37</a:t>
            </a:r>
            <a:r>
              <a:rPr lang="ja-JP" altLang="en-US" dirty="0" err="1">
                <a:latin typeface="ＭＳ Ｐ明朝" charset="-128"/>
                <a:ea typeface="ＭＳ Ｐ明朝" charset="-128"/>
              </a:rPr>
              <a:t>までの</a:t>
            </a:r>
            <a:r>
              <a:rPr lang="ja-JP" altLang="en-US" dirty="0">
                <a:latin typeface="ＭＳ Ｐ明朝" charset="-128"/>
                <a:ea typeface="ＭＳ Ｐ明朝" charset="-128"/>
              </a:rPr>
              <a:t>デザインで統一している。</a:t>
            </a:r>
            <a:endParaRPr lang="en-US" altLang="ja-JP" dirty="0">
              <a:latin typeface="ＭＳ Ｐ明朝" charset="-128"/>
              <a:ea typeface="ＭＳ Ｐ明朝" charset="-128"/>
            </a:endParaRPr>
          </a:p>
          <a:p>
            <a:r>
              <a:rPr lang="ja-JP" altLang="en-US" dirty="0">
                <a:latin typeface="ＭＳ Ｐ明朝" charset="-128"/>
                <a:ea typeface="ＭＳ Ｐ明朝" charset="-128"/>
              </a:rPr>
              <a:t>啓発を行う対象がケアマネジャーではない場合には、</a:t>
            </a:r>
            <a:endParaRPr lang="en-US" altLang="ja-JP" dirty="0">
              <a:latin typeface="ＭＳ Ｐ明朝" charset="-128"/>
              <a:ea typeface="ＭＳ Ｐ明朝" charset="-128"/>
            </a:endParaRPr>
          </a:p>
          <a:p>
            <a:r>
              <a:rPr lang="ja-JP" altLang="en-US" dirty="0">
                <a:latin typeface="ＭＳ Ｐ明朝" charset="-128"/>
                <a:ea typeface="ＭＳ Ｐ明朝" charset="-128"/>
              </a:rPr>
              <a:t>事例の主人公を随時変更して使用すると効果的。</a:t>
            </a:r>
            <a:endParaRPr lang="en-US" altLang="ja-JP" dirty="0">
              <a:latin typeface="ＭＳ Ｐ明朝" charset="-128"/>
              <a:ea typeface="ＭＳ Ｐ明朝" charset="-128"/>
            </a:endParaRPr>
          </a:p>
          <a:p>
            <a:endParaRPr lang="en-US" altLang="ja-JP" dirty="0">
              <a:latin typeface="ＭＳ Ｐ明朝" charset="-128"/>
              <a:ea typeface="ＭＳ Ｐ明朝" charset="-128"/>
            </a:endParaRPr>
          </a:p>
          <a:p>
            <a:r>
              <a:rPr lang="ja-JP" altLang="en-US" dirty="0">
                <a:latin typeface="ＭＳ Ｐ明朝" charset="-128"/>
                <a:ea typeface="ＭＳ Ｐ明朝" charset="-128"/>
              </a:rPr>
              <a:t>＜説明のポイントや説明例＞</a:t>
            </a:r>
            <a:endParaRPr lang="en-US" altLang="ja-JP" dirty="0">
              <a:latin typeface="ＭＳ Ｐ明朝" charset="-128"/>
              <a:ea typeface="ＭＳ Ｐ明朝" charset="-128"/>
            </a:endParaRPr>
          </a:p>
          <a:p>
            <a:r>
              <a:rPr lang="ja-JP" altLang="en-US" b="1" u="sng" dirty="0">
                <a:latin typeface="ＭＳ Ｐ明朝" charset="-128"/>
                <a:ea typeface="ＭＳ Ｐ明朝" charset="-128"/>
              </a:rPr>
              <a:t>説明例</a:t>
            </a:r>
            <a:endParaRPr lang="en-US" altLang="ja-JP" b="1" u="sng" dirty="0">
              <a:latin typeface="ＭＳ Ｐ明朝" charset="-128"/>
              <a:ea typeface="ＭＳ Ｐ明朝" charset="-128"/>
            </a:endParaRPr>
          </a:p>
          <a:p>
            <a:r>
              <a:rPr lang="ja-JP" altLang="en-US" dirty="0">
                <a:latin typeface="ＭＳ Ｐ明朝" charset="-128"/>
                <a:ea typeface="ＭＳ Ｐ明朝" charset="-128"/>
              </a:rPr>
              <a:t>ここからは事例をもとにして、虐待対応のイメージを説明します。</a:t>
            </a:r>
            <a:endParaRPr lang="en-US" altLang="ja-JP" dirty="0">
              <a:latin typeface="ＭＳ Ｐ明朝" charset="-128"/>
              <a:ea typeface="ＭＳ Ｐ明朝" charset="-128"/>
            </a:endParaRPr>
          </a:p>
          <a:p>
            <a:r>
              <a:rPr lang="ja-JP" altLang="en-US" dirty="0">
                <a:latin typeface="ＭＳ Ｐ明朝" charset="-128"/>
                <a:ea typeface="ＭＳ Ｐ明朝" charset="-128"/>
              </a:rPr>
              <a:t>事例の主人公は、ケアマネジャーです。</a:t>
            </a:r>
            <a:endParaRPr lang="en-US" altLang="ja-JP" dirty="0">
              <a:latin typeface="ＭＳ Ｐ明朝" charset="-128"/>
              <a:ea typeface="ＭＳ Ｐ明朝" charset="-128"/>
            </a:endParaRPr>
          </a:p>
        </p:txBody>
      </p:sp>
      <p:sp>
        <p:nvSpPr>
          <p:cNvPr id="2" name="スライド番号プレースホルダー 1"/>
          <p:cNvSpPr>
            <a:spLocks noGrp="1"/>
          </p:cNvSpPr>
          <p:nvPr>
            <p:ph type="sldNum" sz="quarter" idx="10"/>
          </p:nvPr>
        </p:nvSpPr>
        <p:spPr/>
        <p:txBody>
          <a:bodyPr/>
          <a:lstStyle/>
          <a:p>
            <a:fld id="{E233F600-4D47-47D7-AD80-3375E10310AF}" type="slidenum">
              <a:rPr kumimoji="1" lang="ja-JP" altLang="en-US" smtClean="0"/>
              <a:t>38</a:t>
            </a:fld>
            <a:endParaRPr kumimoji="1" lang="ja-JP" altLang="en-US"/>
          </a:p>
        </p:txBody>
      </p:sp>
    </p:spTree>
    <p:extLst>
      <p:ext uri="{BB962C8B-B14F-4D97-AF65-F5344CB8AC3E}">
        <p14:creationId xmlns:p14="http://schemas.microsoft.com/office/powerpoint/2010/main" val="987493541"/>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スライド イメージ プレースホルダ 1"/>
          <p:cNvSpPr>
            <a:spLocks noGrp="1" noRot="1" noChangeAspect="1" noTextEdit="1"/>
          </p:cNvSpPr>
          <p:nvPr>
            <p:ph type="sldImg"/>
          </p:nvPr>
        </p:nvSpPr>
        <p:spPr>
          <a:xfrm>
            <a:off x="908050" y="739775"/>
            <a:ext cx="4919663" cy="3690938"/>
          </a:xfrm>
          <a:ln/>
        </p:spPr>
      </p:sp>
      <p:sp>
        <p:nvSpPr>
          <p:cNvPr id="123907" name="ノート プレースホルダ 2"/>
          <p:cNvSpPr>
            <a:spLocks noGrp="1"/>
          </p:cNvSpPr>
          <p:nvPr>
            <p:ph type="body" idx="1"/>
          </p:nvPr>
        </p:nvSpPr>
        <p:spPr>
          <a:xfrm>
            <a:off x="414411" y="4922844"/>
            <a:ext cx="5811382" cy="4596882"/>
          </a:xfrm>
          <a:noFill/>
          <a:ln/>
        </p:spPr>
        <p:txBody>
          <a:bodyPr/>
          <a:lstStyle/>
          <a:p>
            <a:r>
              <a:rPr lang="ja-JP" altLang="en-US" dirty="0">
                <a:latin typeface="ＭＳ Ｐ明朝" charset="-128"/>
                <a:ea typeface="ＭＳ Ｐ明朝" charset="-128"/>
              </a:rPr>
              <a:t>＜スライドのねらいや注意事項＞</a:t>
            </a:r>
            <a:endParaRPr lang="en-US" altLang="ja-JP" dirty="0">
              <a:latin typeface="ＭＳ Ｐ明朝" charset="-128"/>
              <a:ea typeface="ＭＳ Ｐ明朝" charset="-128"/>
            </a:endParaRPr>
          </a:p>
          <a:p>
            <a:r>
              <a:rPr lang="ja-JP" altLang="en-US" dirty="0">
                <a:latin typeface="ＭＳ Ｐ明朝" charset="-128"/>
                <a:ea typeface="ＭＳ Ｐ明朝" charset="-128"/>
              </a:rPr>
              <a:t>虐待発生のリスクが高い状態にある高齢者と息子が登場していることを示したスライド。</a:t>
            </a:r>
            <a:endParaRPr lang="en-US" altLang="ja-JP" dirty="0">
              <a:latin typeface="ＭＳ Ｐ明朝" charset="-128"/>
              <a:ea typeface="ＭＳ Ｐ明朝" charset="-128"/>
            </a:endParaRPr>
          </a:p>
          <a:p>
            <a:r>
              <a:rPr lang="ja-JP" altLang="en-US" dirty="0">
                <a:latin typeface="ＭＳ Ｐ明朝" charset="-128"/>
                <a:ea typeface="ＭＳ Ｐ明朝" charset="-128"/>
              </a:rPr>
              <a:t>アニメーションあり。（アニメーションを削除しても話は通じるため削除してもよい）</a:t>
            </a:r>
            <a:endParaRPr lang="en-US" altLang="ja-JP" dirty="0">
              <a:latin typeface="ＭＳ Ｐ明朝" charset="-128"/>
              <a:ea typeface="ＭＳ Ｐ明朝" charset="-128"/>
            </a:endParaRPr>
          </a:p>
          <a:p>
            <a:r>
              <a:rPr lang="ja-JP" altLang="en-US" dirty="0">
                <a:latin typeface="ＭＳ Ｐ明朝" charset="-128"/>
                <a:ea typeface="ＭＳ Ｐ明朝" charset="-128"/>
              </a:rPr>
              <a:t>虐待は起こっていないが、地域包括支援センターとしては予防的に関わりたいので、</a:t>
            </a:r>
            <a:endParaRPr lang="en-US" altLang="ja-JP" dirty="0">
              <a:latin typeface="ＭＳ Ｐ明朝" charset="-128"/>
              <a:ea typeface="ＭＳ Ｐ明朝" charset="-128"/>
            </a:endParaRPr>
          </a:p>
          <a:p>
            <a:r>
              <a:rPr lang="ja-JP" altLang="en-US" dirty="0">
                <a:latin typeface="ＭＳ Ｐ明朝" charset="-128"/>
                <a:ea typeface="ＭＳ Ｐ明朝" charset="-128"/>
              </a:rPr>
              <a:t>ＳＴＥＰ０として表現。</a:t>
            </a:r>
            <a:endParaRPr lang="en-US" altLang="ja-JP" dirty="0">
              <a:latin typeface="ＭＳ Ｐ明朝" charset="-128"/>
              <a:ea typeface="ＭＳ Ｐ明朝" charset="-128"/>
            </a:endParaRPr>
          </a:p>
          <a:p>
            <a:endParaRPr lang="en-US" altLang="ja-JP" dirty="0">
              <a:latin typeface="ＭＳ Ｐ明朝" charset="-128"/>
              <a:ea typeface="ＭＳ Ｐ明朝" charset="-128"/>
            </a:endParaRPr>
          </a:p>
          <a:p>
            <a:r>
              <a:rPr lang="ja-JP" altLang="en-US" dirty="0">
                <a:latin typeface="ＭＳ Ｐ明朝" charset="-128"/>
                <a:ea typeface="ＭＳ Ｐ明朝" charset="-128"/>
              </a:rPr>
              <a:t>＜説明のポイントや説明例＞</a:t>
            </a:r>
            <a:endParaRPr lang="en-US" altLang="ja-JP" dirty="0">
              <a:latin typeface="ＭＳ Ｐ明朝" charset="-128"/>
              <a:ea typeface="ＭＳ Ｐ明朝" charset="-128"/>
            </a:endParaRPr>
          </a:p>
          <a:p>
            <a:r>
              <a:rPr lang="ja-JP" altLang="en-US" dirty="0">
                <a:latin typeface="ＭＳ Ｐ明朝" charset="-128"/>
                <a:ea typeface="ＭＳ Ｐ明朝" charset="-128"/>
              </a:rPr>
              <a:t>まずは、スライドを読む。読み終わった後に、</a:t>
            </a:r>
            <a:endParaRPr lang="en-US" altLang="ja-JP" dirty="0">
              <a:latin typeface="ＭＳ Ｐ明朝" charset="-128"/>
              <a:ea typeface="ＭＳ Ｐ明朝" charset="-128"/>
            </a:endParaRPr>
          </a:p>
          <a:p>
            <a:r>
              <a:rPr lang="ja-JP" altLang="en-US" b="1" dirty="0">
                <a:latin typeface="ＭＳ Ｐ明朝" charset="-128"/>
                <a:ea typeface="ＭＳ Ｐ明朝" charset="-128"/>
              </a:rPr>
              <a:t>クリック①：</a:t>
            </a:r>
            <a:r>
              <a:rPr lang="ja-JP" altLang="en-US" dirty="0">
                <a:latin typeface="ＭＳ Ｐ明朝" charset="-128"/>
                <a:ea typeface="ＭＳ Ｐ明朝" charset="-128"/>
              </a:rPr>
              <a:t>（ハイリスク？の吹き出しがあらわれる）</a:t>
            </a:r>
            <a:endParaRPr lang="en-US" altLang="ja-JP" dirty="0">
              <a:latin typeface="ＭＳ Ｐ明朝" charset="-128"/>
              <a:ea typeface="ＭＳ Ｐ明朝" charset="-128"/>
            </a:endParaRPr>
          </a:p>
          <a:p>
            <a:r>
              <a:rPr lang="ja-JP" altLang="en-US" dirty="0">
                <a:latin typeface="ＭＳ Ｐ明朝" charset="-128"/>
                <a:ea typeface="ＭＳ Ｐ明朝" charset="-128"/>
              </a:rPr>
              <a:t>受講者に「孤立した男性介護者が人の手をあまり借りずに介護しようとしている」</a:t>
            </a:r>
            <a:endParaRPr lang="en-US" altLang="ja-JP" dirty="0">
              <a:latin typeface="ＭＳ Ｐ明朝" charset="-128"/>
              <a:ea typeface="ＭＳ Ｐ明朝" charset="-128"/>
            </a:endParaRPr>
          </a:p>
          <a:p>
            <a:r>
              <a:rPr lang="ja-JP" altLang="en-US" dirty="0">
                <a:latin typeface="ＭＳ Ｐ明朝" charset="-128"/>
                <a:ea typeface="ＭＳ Ｐ明朝" charset="-128"/>
              </a:rPr>
              <a:t>という虐待のハイリスクな状態であることを確認することがポイント。</a:t>
            </a:r>
            <a:endParaRPr lang="en-US" altLang="ja-JP" dirty="0">
              <a:latin typeface="ＭＳ Ｐ明朝" charset="-128"/>
              <a:ea typeface="ＭＳ Ｐ明朝" charset="-128"/>
            </a:endParaRPr>
          </a:p>
          <a:p>
            <a:endParaRPr lang="en-US" altLang="ja-JP" dirty="0">
              <a:latin typeface="ＭＳ Ｐ明朝" charset="-128"/>
              <a:ea typeface="ＭＳ Ｐ明朝" charset="-128"/>
            </a:endParaRPr>
          </a:p>
          <a:p>
            <a:endParaRPr lang="en-US" altLang="ja-JP" dirty="0">
              <a:latin typeface="ＭＳ Ｐ明朝" charset="-128"/>
              <a:ea typeface="ＭＳ Ｐ明朝" charset="-128"/>
            </a:endParaRPr>
          </a:p>
        </p:txBody>
      </p:sp>
      <p:sp>
        <p:nvSpPr>
          <p:cNvPr id="2" name="スライド番号プレースホルダー 1"/>
          <p:cNvSpPr>
            <a:spLocks noGrp="1"/>
          </p:cNvSpPr>
          <p:nvPr>
            <p:ph type="sldNum" sz="quarter" idx="10"/>
          </p:nvPr>
        </p:nvSpPr>
        <p:spPr/>
        <p:txBody>
          <a:bodyPr/>
          <a:lstStyle/>
          <a:p>
            <a:fld id="{E233F600-4D47-47D7-AD80-3375E10310AF}" type="slidenum">
              <a:rPr kumimoji="1" lang="ja-JP" altLang="en-US" smtClean="0"/>
              <a:t>39</a:t>
            </a:fld>
            <a:endParaRPr kumimoji="1" lang="ja-JP" altLang="en-US"/>
          </a:p>
        </p:txBody>
      </p:sp>
    </p:spTree>
    <p:extLst>
      <p:ext uri="{BB962C8B-B14F-4D97-AF65-F5344CB8AC3E}">
        <p14:creationId xmlns:p14="http://schemas.microsoft.com/office/powerpoint/2010/main" val="213392770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スライド イメージ プレースホルダ 1"/>
          <p:cNvSpPr>
            <a:spLocks noGrp="1" noRot="1" noChangeAspect="1" noTextEdit="1"/>
          </p:cNvSpPr>
          <p:nvPr>
            <p:ph type="sldImg"/>
          </p:nvPr>
        </p:nvSpPr>
        <p:spPr>
          <a:xfrm>
            <a:off x="908050" y="739775"/>
            <a:ext cx="4919663" cy="3690938"/>
          </a:xfrm>
          <a:ln/>
        </p:spPr>
      </p:sp>
      <p:sp>
        <p:nvSpPr>
          <p:cNvPr id="99331" name="ノート プレースホルダ 2"/>
          <p:cNvSpPr>
            <a:spLocks noGrp="1"/>
          </p:cNvSpPr>
          <p:nvPr>
            <p:ph type="body" idx="1"/>
          </p:nvPr>
        </p:nvSpPr>
        <p:spPr>
          <a:xfrm>
            <a:off x="270923" y="4787017"/>
            <a:ext cx="5954873" cy="5020010"/>
          </a:xfrm>
          <a:noFill/>
          <a:ln/>
        </p:spPr>
        <p:txBody>
          <a:bodyPr/>
          <a:lstStyle/>
          <a:p>
            <a:r>
              <a:rPr lang="ja-JP" altLang="en-US" dirty="0">
                <a:latin typeface="ＭＳ Ｐ明朝" charset="-128"/>
                <a:ea typeface="ＭＳ Ｐ明朝" charset="-128"/>
              </a:rPr>
              <a:t>＜スライドのねらいや注意事項＞</a:t>
            </a:r>
            <a:endParaRPr lang="en-US" altLang="ja-JP" dirty="0">
              <a:latin typeface="ＭＳ Ｐ明朝" charset="-128"/>
              <a:ea typeface="ＭＳ Ｐ明朝" charset="-128"/>
            </a:endParaRPr>
          </a:p>
          <a:p>
            <a:r>
              <a:rPr lang="ja-JP" altLang="en-US" dirty="0">
                <a:latin typeface="ＭＳ Ｐ明朝" charset="-128"/>
                <a:ea typeface="ＭＳ Ｐ明朝" charset="-128"/>
              </a:rPr>
              <a:t>高齢者虐待防止法の目的と、用語の簡単な説明をするスライド。</a:t>
            </a:r>
            <a:endParaRPr lang="en-US" altLang="ja-JP" dirty="0">
              <a:latin typeface="ＭＳ Ｐ明朝" charset="-128"/>
              <a:ea typeface="ＭＳ Ｐ明朝" charset="-128"/>
            </a:endParaRPr>
          </a:p>
          <a:p>
            <a:endParaRPr lang="en-US" altLang="ja-JP" dirty="0">
              <a:latin typeface="ＭＳ Ｐ明朝" charset="-128"/>
              <a:ea typeface="ＭＳ Ｐ明朝" charset="-128"/>
            </a:endParaRPr>
          </a:p>
          <a:p>
            <a:r>
              <a:rPr lang="ja-JP" altLang="en-US" dirty="0">
                <a:latin typeface="ＭＳ Ｐ明朝" charset="-128"/>
                <a:ea typeface="ＭＳ Ｐ明朝" charset="-128"/>
              </a:rPr>
              <a:t>＜説明のポイントや説明例＞</a:t>
            </a:r>
            <a:endParaRPr lang="en-US" altLang="ja-JP" dirty="0">
              <a:latin typeface="ＭＳ Ｐ明朝" charset="-128"/>
              <a:ea typeface="ＭＳ Ｐ明朝" charset="-128"/>
            </a:endParaRPr>
          </a:p>
          <a:p>
            <a:r>
              <a:rPr lang="ja-JP" altLang="en-US" dirty="0">
                <a:latin typeface="ＭＳ Ｐ明朝" charset="-128"/>
                <a:ea typeface="ＭＳ Ｐ明朝" charset="-128"/>
              </a:rPr>
              <a:t>このスライドで一番大切な説明は、</a:t>
            </a:r>
            <a:r>
              <a:rPr lang="ja-JP" altLang="en-US" b="1" dirty="0">
                <a:latin typeface="ＭＳ Ｐ明朝" charset="-128"/>
                <a:ea typeface="ＭＳ Ｐ明朝" charset="-128"/>
              </a:rPr>
              <a:t>「虐待者を罰することが目的ではない」</a:t>
            </a:r>
            <a:r>
              <a:rPr lang="ja-JP" altLang="en-US" dirty="0">
                <a:latin typeface="ＭＳ Ｐ明朝" charset="-128"/>
                <a:ea typeface="ＭＳ Ｐ明朝" charset="-128"/>
              </a:rPr>
              <a:t>という部分。</a:t>
            </a:r>
            <a:endParaRPr lang="en-US" altLang="ja-JP" dirty="0">
              <a:latin typeface="ＭＳ Ｐ明朝" charset="-128"/>
              <a:ea typeface="ＭＳ Ｐ明朝" charset="-128"/>
            </a:endParaRPr>
          </a:p>
          <a:p>
            <a:r>
              <a:rPr lang="ja-JP" altLang="en-US" dirty="0">
                <a:latin typeface="ＭＳ Ｐ明朝" charset="-128"/>
                <a:ea typeface="ＭＳ Ｐ明朝" charset="-128"/>
              </a:rPr>
              <a:t>この部分を強調することがポイント。</a:t>
            </a:r>
            <a:endParaRPr lang="en-US" altLang="ja-JP" dirty="0">
              <a:latin typeface="ＭＳ Ｐ明朝" charset="-128"/>
              <a:ea typeface="ＭＳ Ｐ明朝" charset="-128"/>
            </a:endParaRPr>
          </a:p>
          <a:p>
            <a:endParaRPr lang="en-US" altLang="ja-JP" dirty="0">
              <a:latin typeface="ＭＳ Ｐ明朝" charset="-128"/>
              <a:ea typeface="ＭＳ Ｐ明朝" charset="-128"/>
            </a:endParaRPr>
          </a:p>
          <a:p>
            <a:r>
              <a:rPr lang="ja-JP" altLang="en-US" b="1" dirty="0">
                <a:latin typeface="ＭＳ Ｐ明朝" charset="-128"/>
                <a:ea typeface="ＭＳ Ｐ明朝" charset="-128"/>
              </a:rPr>
              <a:t>「厚生労働省マニュアル・東京都マニュアル」</a:t>
            </a:r>
            <a:r>
              <a:rPr lang="ja-JP" altLang="en-US" dirty="0">
                <a:latin typeface="ＭＳ Ｐ明朝" charset="-128"/>
                <a:ea typeface="ＭＳ Ｐ明朝" charset="-128"/>
              </a:rPr>
              <a:t>の部分において、</a:t>
            </a:r>
            <a:endParaRPr lang="en-US" altLang="ja-JP" dirty="0">
              <a:latin typeface="ＭＳ Ｐ明朝" charset="-128"/>
              <a:ea typeface="ＭＳ Ｐ明朝" charset="-128"/>
            </a:endParaRPr>
          </a:p>
          <a:p>
            <a:r>
              <a:rPr lang="ja-JP" altLang="en-US" dirty="0">
                <a:latin typeface="ＭＳ Ｐ明朝" charset="-128"/>
                <a:ea typeface="ＭＳ Ｐ明朝" charset="-128"/>
              </a:rPr>
              <a:t>一番最後のスライドに正式名称が載っていることを紹介。</a:t>
            </a:r>
            <a:endParaRPr lang="en-US" altLang="ja-JP" dirty="0">
              <a:latin typeface="ＭＳ Ｐ明朝" charset="-128"/>
              <a:ea typeface="ＭＳ Ｐ明朝" charset="-128"/>
            </a:endParaRPr>
          </a:p>
          <a:p>
            <a:endParaRPr lang="en-US" altLang="ja-JP" dirty="0">
              <a:latin typeface="ＭＳ Ｐ明朝" charset="-128"/>
              <a:ea typeface="ＭＳ Ｐ明朝" charset="-128"/>
            </a:endParaRPr>
          </a:p>
          <a:p>
            <a:r>
              <a:rPr lang="ja-JP" altLang="en-US" b="1" u="sng" dirty="0">
                <a:latin typeface="ＭＳ Ｐ明朝" charset="-128"/>
                <a:ea typeface="ＭＳ Ｐ明朝" charset="-128"/>
              </a:rPr>
              <a:t>「養護者って？」の説明例</a:t>
            </a:r>
            <a:endParaRPr lang="en-US" altLang="ja-JP" b="1" u="sng" dirty="0">
              <a:latin typeface="ＭＳ Ｐ明朝" charset="-128"/>
              <a:ea typeface="ＭＳ Ｐ明朝" charset="-128"/>
            </a:endParaRPr>
          </a:p>
          <a:p>
            <a:r>
              <a:rPr lang="ja-JP" altLang="en-US" dirty="0">
                <a:latin typeface="ＭＳ Ｐ明朝" charset="-128"/>
                <a:ea typeface="ＭＳ Ｐ明朝" charset="-128"/>
              </a:rPr>
              <a:t>高齢者虐待防止法には、</a:t>
            </a:r>
            <a:r>
              <a:rPr lang="en-US" altLang="ja-JP" dirty="0">
                <a:latin typeface="ＭＳ Ｐ明朝" charset="-128"/>
                <a:ea typeface="ＭＳ Ｐ明朝" charset="-128"/>
              </a:rPr>
              <a:t>『</a:t>
            </a:r>
            <a:r>
              <a:rPr lang="ja-JP" altLang="en-US" dirty="0">
                <a:latin typeface="ＭＳ Ｐ明朝" charset="-128"/>
                <a:ea typeface="ＭＳ Ｐ明朝" charset="-128"/>
              </a:rPr>
              <a:t>虐待者</a:t>
            </a:r>
            <a:r>
              <a:rPr lang="en-US" altLang="ja-JP" dirty="0">
                <a:latin typeface="ＭＳ Ｐ明朝" charset="-128"/>
                <a:ea typeface="ＭＳ Ｐ明朝" charset="-128"/>
              </a:rPr>
              <a:t>』</a:t>
            </a:r>
            <a:r>
              <a:rPr lang="ja-JP" altLang="en-US" dirty="0">
                <a:latin typeface="ＭＳ Ｐ明朝" charset="-128"/>
                <a:ea typeface="ＭＳ Ｐ明朝" charset="-128"/>
              </a:rPr>
              <a:t>という言葉は登場しません。</a:t>
            </a:r>
            <a:endParaRPr lang="en-US" altLang="ja-JP" dirty="0">
              <a:latin typeface="ＭＳ Ｐ明朝" charset="-128"/>
              <a:ea typeface="ＭＳ Ｐ明朝" charset="-128"/>
            </a:endParaRPr>
          </a:p>
          <a:p>
            <a:r>
              <a:rPr lang="ja-JP" altLang="en-US" dirty="0">
                <a:latin typeface="ＭＳ Ｐ明朝" charset="-128"/>
                <a:ea typeface="ＭＳ Ｐ明朝" charset="-128"/>
              </a:rPr>
              <a:t>また、</a:t>
            </a:r>
            <a:r>
              <a:rPr lang="en-US" altLang="ja-JP" dirty="0">
                <a:latin typeface="ＭＳ Ｐ明朝" charset="-128"/>
                <a:ea typeface="ＭＳ Ｐ明朝" charset="-128"/>
              </a:rPr>
              <a:t>｢</a:t>
            </a:r>
            <a:r>
              <a:rPr lang="ja-JP" altLang="en-US" dirty="0">
                <a:latin typeface="ＭＳ Ｐ明朝" charset="-128"/>
                <a:ea typeface="ＭＳ Ｐ明朝" charset="-128"/>
              </a:rPr>
              <a:t>介護者」ではないことを口頭で併せて説明。</a:t>
            </a:r>
            <a:endParaRPr lang="en-US" altLang="ja-JP" dirty="0">
              <a:latin typeface="ＭＳ Ｐ明朝" charset="-128"/>
              <a:ea typeface="ＭＳ Ｐ明朝" charset="-128"/>
            </a:endParaRPr>
          </a:p>
          <a:p>
            <a:r>
              <a:rPr lang="en-US" altLang="ja-JP" dirty="0">
                <a:latin typeface="ＭＳ Ｐ明朝" charset="-128"/>
                <a:ea typeface="ＭＳ Ｐ明朝" charset="-128"/>
              </a:rPr>
              <a:t>※</a:t>
            </a:r>
            <a:r>
              <a:rPr lang="ja-JP" altLang="en-US" dirty="0">
                <a:latin typeface="ＭＳ Ｐ明朝" charset="-128"/>
                <a:ea typeface="ＭＳ Ｐ明朝" charset="-128"/>
              </a:rPr>
              <a:t>枠内</a:t>
            </a:r>
            <a:r>
              <a:rPr lang="en-US" altLang="ja-JP" dirty="0">
                <a:latin typeface="ＭＳ Ｐ明朝" charset="-128"/>
                <a:ea typeface="ＭＳ Ｐ明朝" charset="-128"/>
              </a:rPr>
              <a:t>｢</a:t>
            </a:r>
            <a:r>
              <a:rPr lang="ja-JP" altLang="en-US" dirty="0">
                <a:latin typeface="ＭＳ Ｐ明朝" charset="-128"/>
                <a:ea typeface="ＭＳ Ｐ明朝" charset="-128"/>
              </a:rPr>
              <a:t>養護者</a:t>
            </a:r>
            <a:r>
              <a:rPr lang="en-US" altLang="ja-JP" dirty="0">
                <a:latin typeface="ＭＳ Ｐ明朝" charset="-128"/>
                <a:ea typeface="ＭＳ Ｐ明朝" charset="-128"/>
              </a:rPr>
              <a:t>｣</a:t>
            </a:r>
            <a:r>
              <a:rPr lang="ja-JP" altLang="en-US" dirty="0">
                <a:latin typeface="ＭＳ Ｐ明朝" charset="-128"/>
                <a:ea typeface="ＭＳ Ｐ明朝" charset="-128"/>
              </a:rPr>
              <a:t>の説明文は、厚生労働省マニュアル（</a:t>
            </a:r>
            <a:r>
              <a:rPr lang="en-US" altLang="ja-JP" dirty="0">
                <a:latin typeface="ＭＳ Ｐ明朝" charset="-128"/>
                <a:ea typeface="ＭＳ Ｐ明朝" charset="-128"/>
              </a:rPr>
              <a:t>H</a:t>
            </a:r>
            <a:r>
              <a:rPr lang="ja-JP" altLang="en-US" dirty="0">
                <a:latin typeface="ＭＳ Ｐ明朝" charset="-128"/>
                <a:ea typeface="ＭＳ Ｐ明朝" charset="-128"/>
              </a:rPr>
              <a:t>３０）</a:t>
            </a:r>
            <a:r>
              <a:rPr lang="ja-JP" altLang="en-US" dirty="0" err="1">
                <a:latin typeface="ＭＳ Ｐ明朝" charset="-128"/>
                <a:ea typeface="ＭＳ Ｐ明朝" charset="-128"/>
              </a:rPr>
              <a:t>ｐ</a:t>
            </a:r>
            <a:r>
              <a:rPr lang="en-US" altLang="ja-JP" dirty="0">
                <a:latin typeface="ＭＳ Ｐ明朝" charset="-128"/>
                <a:ea typeface="ＭＳ Ｐ明朝" charset="-128"/>
              </a:rPr>
              <a:t>.2</a:t>
            </a:r>
            <a:r>
              <a:rPr lang="ja-JP" altLang="en-US" dirty="0">
                <a:latin typeface="ＭＳ Ｐ明朝" charset="-128"/>
                <a:ea typeface="ＭＳ Ｐ明朝" charset="-128"/>
              </a:rPr>
              <a:t>に掲載されている内容を引用していますが、</a:t>
            </a:r>
            <a:r>
              <a:rPr lang="en-US" altLang="ja-JP" dirty="0">
                <a:latin typeface="ＭＳ Ｐ明朝" charset="-128"/>
                <a:ea typeface="ＭＳ Ｐ明朝" charset="-128"/>
              </a:rPr>
              <a:t>(</a:t>
            </a:r>
            <a:r>
              <a:rPr lang="ja-JP" altLang="en-US" dirty="0">
                <a:latin typeface="ＭＳ Ｐ明朝" charset="-128"/>
                <a:ea typeface="ＭＳ Ｐ明朝" charset="-128"/>
              </a:rPr>
              <a:t>社）日本社会福祉士会作成</a:t>
            </a:r>
            <a:r>
              <a:rPr lang="en-US" altLang="ja-JP" dirty="0">
                <a:latin typeface="ＭＳ Ｐ明朝" charset="-128"/>
                <a:ea typeface="ＭＳ Ｐ明朝" charset="-128"/>
              </a:rPr>
              <a:t>｢</a:t>
            </a:r>
            <a:r>
              <a:rPr lang="ja-JP" altLang="en-US" dirty="0">
                <a:latin typeface="ＭＳ Ｐ明朝" charset="-128"/>
                <a:ea typeface="ＭＳ Ｐ明朝" charset="-128"/>
              </a:rPr>
              <a:t>市町村・地域包括支援センター・都道府県のための養護者による高齢者虐待対応の手引き」２０１１</a:t>
            </a:r>
            <a:r>
              <a:rPr lang="en-US" altLang="ja-JP" dirty="0">
                <a:latin typeface="ＭＳ Ｐ明朝" charset="-128"/>
                <a:ea typeface="ＭＳ Ｐ明朝" charset="-128"/>
              </a:rPr>
              <a:t>.</a:t>
            </a:r>
            <a:r>
              <a:rPr lang="ja-JP" altLang="en-US" dirty="0">
                <a:latin typeface="ＭＳ Ｐ明朝" charset="-128"/>
                <a:ea typeface="ＭＳ Ｐ明朝" charset="-128"/>
              </a:rPr>
              <a:t>中央法規、</a:t>
            </a:r>
            <a:r>
              <a:rPr lang="en-US" altLang="ja-JP" dirty="0">
                <a:latin typeface="ＭＳ Ｐ明朝" charset="-128"/>
                <a:ea typeface="ＭＳ Ｐ明朝" charset="-128"/>
              </a:rPr>
              <a:t>P.3｢</a:t>
            </a:r>
            <a:r>
              <a:rPr lang="ja-JP" altLang="en-US" dirty="0">
                <a:latin typeface="ＭＳ Ｐ明朝" charset="-128"/>
                <a:ea typeface="ＭＳ Ｐ明朝" charset="-128"/>
              </a:rPr>
              <a:t>養護者のとらえ方」も参考になります。</a:t>
            </a:r>
            <a:endParaRPr lang="en-US" altLang="ja-JP" dirty="0">
              <a:latin typeface="ＭＳ Ｐ明朝" charset="-128"/>
              <a:ea typeface="ＭＳ Ｐ明朝" charset="-128"/>
            </a:endParaRPr>
          </a:p>
        </p:txBody>
      </p:sp>
      <p:sp>
        <p:nvSpPr>
          <p:cNvPr id="2" name="スライド番号プレースホルダー 1"/>
          <p:cNvSpPr>
            <a:spLocks noGrp="1"/>
          </p:cNvSpPr>
          <p:nvPr>
            <p:ph type="sldNum" sz="quarter" idx="10"/>
          </p:nvPr>
        </p:nvSpPr>
        <p:spPr/>
        <p:txBody>
          <a:bodyPr/>
          <a:lstStyle/>
          <a:p>
            <a:fld id="{E233F600-4D47-47D7-AD80-3375E10310AF}" type="slidenum">
              <a:rPr kumimoji="1" lang="ja-JP" altLang="en-US" smtClean="0"/>
              <a:t>4</a:t>
            </a:fld>
            <a:endParaRPr kumimoji="1" lang="ja-JP" altLang="en-US"/>
          </a:p>
        </p:txBody>
      </p:sp>
    </p:spTree>
    <p:extLst>
      <p:ext uri="{BB962C8B-B14F-4D97-AF65-F5344CB8AC3E}">
        <p14:creationId xmlns:p14="http://schemas.microsoft.com/office/powerpoint/2010/main" val="533450736"/>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スライド イメージ プレースホルダ 1"/>
          <p:cNvSpPr>
            <a:spLocks noGrp="1" noRot="1" noChangeAspect="1" noTextEdit="1"/>
          </p:cNvSpPr>
          <p:nvPr>
            <p:ph type="sldImg"/>
          </p:nvPr>
        </p:nvSpPr>
        <p:spPr>
          <a:xfrm>
            <a:off x="908050" y="739775"/>
            <a:ext cx="4919663" cy="3690938"/>
          </a:xfrm>
          <a:ln/>
        </p:spPr>
      </p:sp>
      <p:sp>
        <p:nvSpPr>
          <p:cNvPr id="124931" name="ノート プレースホルダ 2"/>
          <p:cNvSpPr>
            <a:spLocks noGrp="1"/>
          </p:cNvSpPr>
          <p:nvPr>
            <p:ph type="body" idx="1"/>
          </p:nvPr>
        </p:nvSpPr>
        <p:spPr>
          <a:xfrm>
            <a:off x="414411" y="4851012"/>
            <a:ext cx="5811382" cy="4668708"/>
          </a:xfrm>
          <a:noFill/>
          <a:ln/>
        </p:spPr>
        <p:txBody>
          <a:bodyPr/>
          <a:lstStyle/>
          <a:p>
            <a:r>
              <a:rPr lang="ja-JP" altLang="en-US" dirty="0">
                <a:latin typeface="ＭＳ Ｐ明朝" charset="-128"/>
                <a:ea typeface="ＭＳ Ｐ明朝" charset="-128"/>
              </a:rPr>
              <a:t>＜スライドのねらいや注意事項＞</a:t>
            </a:r>
            <a:endParaRPr lang="en-US" altLang="ja-JP" dirty="0">
              <a:latin typeface="ＭＳ Ｐ明朝" charset="-128"/>
              <a:ea typeface="ＭＳ Ｐ明朝" charset="-128"/>
            </a:endParaRPr>
          </a:p>
          <a:p>
            <a:r>
              <a:rPr lang="ja-JP" altLang="en-US" dirty="0">
                <a:latin typeface="ＭＳ Ｐ明朝" charset="-128"/>
                <a:ea typeface="ＭＳ Ｐ明朝" charset="-128"/>
              </a:rPr>
              <a:t>スライド</a:t>
            </a:r>
            <a:r>
              <a:rPr lang="en-US" altLang="ja-JP" dirty="0">
                <a:latin typeface="ＭＳ Ｐ明朝" charset="-128"/>
                <a:ea typeface="ＭＳ Ｐ明朝" charset="-128"/>
              </a:rPr>
              <a:t>31</a:t>
            </a:r>
            <a:r>
              <a:rPr lang="ja-JP" altLang="en-US" dirty="0">
                <a:latin typeface="ＭＳ Ｐ明朝" charset="-128"/>
                <a:ea typeface="ＭＳ Ｐ明朝" charset="-128"/>
              </a:rPr>
              <a:t>で使用した「虐待の要因」についてのスライドを使用して、吹き出しを加えることで、</a:t>
            </a:r>
            <a:endParaRPr lang="en-US" altLang="ja-JP" dirty="0">
              <a:latin typeface="ＭＳ Ｐ明朝" charset="-128"/>
              <a:ea typeface="ＭＳ Ｐ明朝" charset="-128"/>
            </a:endParaRPr>
          </a:p>
          <a:p>
            <a:r>
              <a:rPr lang="ja-JP" altLang="en-US" dirty="0">
                <a:latin typeface="ＭＳ Ｐ明朝" charset="-128"/>
                <a:ea typeface="ＭＳ Ｐ明朝" charset="-128"/>
              </a:rPr>
              <a:t>虐待発生を予防する予防的な関わりについて説明するためのスライド。</a:t>
            </a:r>
            <a:endParaRPr lang="en-US" altLang="ja-JP" dirty="0">
              <a:latin typeface="ＭＳ Ｐ明朝" charset="-128"/>
              <a:ea typeface="ＭＳ Ｐ明朝" charset="-128"/>
            </a:endParaRPr>
          </a:p>
          <a:p>
            <a:endParaRPr lang="en-US" altLang="ja-JP" dirty="0">
              <a:latin typeface="ＭＳ Ｐ明朝" charset="-128"/>
              <a:ea typeface="ＭＳ Ｐ明朝" charset="-128"/>
            </a:endParaRPr>
          </a:p>
          <a:p>
            <a:r>
              <a:rPr lang="ja-JP" altLang="en-US" dirty="0">
                <a:latin typeface="ＭＳ Ｐ明朝" charset="-128"/>
                <a:ea typeface="ＭＳ Ｐ明朝" charset="-128"/>
              </a:rPr>
              <a:t>＜説明のポイントや説明例＞</a:t>
            </a:r>
            <a:endParaRPr lang="en-US" altLang="ja-JP" dirty="0">
              <a:latin typeface="ＭＳ Ｐ明朝" charset="-128"/>
              <a:ea typeface="ＭＳ Ｐ明朝" charset="-128"/>
            </a:endParaRPr>
          </a:p>
          <a:p>
            <a:pPr eaLnBrk="1" hangingPunct="1"/>
            <a:r>
              <a:rPr lang="ja-JP" altLang="en-US" dirty="0">
                <a:latin typeface="ＭＳ Ｐ明朝" charset="-128"/>
                <a:ea typeface="ＭＳ Ｐ明朝" charset="-128"/>
              </a:rPr>
              <a:t>前のスライドで「ハイリスク？」という状況を解説した流れで、改めて図を説明。</a:t>
            </a:r>
            <a:endParaRPr lang="en-US" altLang="ja-JP" dirty="0">
              <a:latin typeface="ＭＳ Ｐ明朝" charset="-128"/>
              <a:ea typeface="ＭＳ Ｐ明朝" charset="-128"/>
            </a:endParaRPr>
          </a:p>
          <a:p>
            <a:pPr eaLnBrk="1" hangingPunct="1"/>
            <a:r>
              <a:rPr lang="ja-JP" altLang="en-US" b="1" u="sng" dirty="0">
                <a:latin typeface="ＭＳ Ｐ明朝" charset="-128"/>
                <a:ea typeface="ＭＳ Ｐ明朝" charset="-128"/>
              </a:rPr>
              <a:t>説明例</a:t>
            </a:r>
            <a:endParaRPr lang="en-US" altLang="ja-JP" b="1" u="sng" dirty="0">
              <a:latin typeface="ＭＳ Ｐ明朝" charset="-128"/>
              <a:ea typeface="ＭＳ Ｐ明朝" charset="-128"/>
            </a:endParaRPr>
          </a:p>
          <a:p>
            <a:pPr eaLnBrk="1" hangingPunct="1"/>
            <a:r>
              <a:rPr lang="ja-JP" altLang="en-US" dirty="0">
                <a:latin typeface="ＭＳ Ｐ明朝" charset="-128"/>
                <a:ea typeface="ＭＳ Ｐ明朝" charset="-128"/>
              </a:rPr>
              <a:t>この事例は社会的に孤立して（いそうな）長男が認知症高齢者を単身介護するケースです。つまり、この背景要因の図のいくつかがでてきているわけで、虐待を予防していくためには、このハイリスクな状態に気づき、予防的に関わることが大切です。</a:t>
            </a:r>
            <a:endParaRPr lang="en-US" altLang="ja-JP" dirty="0">
              <a:latin typeface="ＭＳ Ｐ明朝" charset="-128"/>
              <a:ea typeface="ＭＳ Ｐ明朝" charset="-128"/>
            </a:endParaRPr>
          </a:p>
          <a:p>
            <a:pPr eaLnBrk="1" hangingPunct="1"/>
            <a:r>
              <a:rPr lang="ja-JP" altLang="en-US" dirty="0">
                <a:latin typeface="ＭＳ Ｐ明朝" charset="-128"/>
                <a:ea typeface="ＭＳ Ｐ明朝" charset="-128"/>
              </a:rPr>
              <a:t>適切なアセスメントに基づくプラン、これが重要ですし、ニーズに応じられる社会資源をつくっていくということも大事です。</a:t>
            </a:r>
            <a:endParaRPr lang="en-US" altLang="ja-JP" dirty="0">
              <a:latin typeface="ＭＳ Ｐ明朝" charset="-128"/>
              <a:ea typeface="ＭＳ Ｐ明朝" charset="-128"/>
            </a:endParaRPr>
          </a:p>
          <a:p>
            <a:pPr eaLnBrk="1" hangingPunct="1"/>
            <a:r>
              <a:rPr lang="ja-JP" altLang="en-US" dirty="0">
                <a:latin typeface="ＭＳ Ｐ明朝" charset="-128"/>
                <a:ea typeface="ＭＳ Ｐ明朝" charset="-128"/>
              </a:rPr>
              <a:t>さらに、地域に「認知症の理解」を啓発して「地域での支え合い」を進めていくこと。</a:t>
            </a:r>
            <a:endParaRPr lang="en-US" altLang="ja-JP" dirty="0">
              <a:latin typeface="ＭＳ Ｐ明朝" charset="-128"/>
              <a:ea typeface="ＭＳ Ｐ明朝" charset="-128"/>
            </a:endParaRPr>
          </a:p>
          <a:p>
            <a:pPr eaLnBrk="1" hangingPunct="1"/>
            <a:r>
              <a:rPr lang="ja-JP" altLang="en-US" dirty="0">
                <a:latin typeface="ＭＳ Ｐ明朝" charset="-128"/>
                <a:ea typeface="ＭＳ Ｐ明朝" charset="-128"/>
              </a:rPr>
              <a:t>また、介護者を孤立させずに息抜きの場づくり、仲間作りを支援することが大切になってくるわけです。</a:t>
            </a:r>
            <a:endParaRPr lang="en-US" altLang="ja-JP" dirty="0">
              <a:latin typeface="ＭＳ Ｐ明朝" charset="-128"/>
              <a:ea typeface="ＭＳ Ｐ明朝" charset="-128"/>
            </a:endParaRPr>
          </a:p>
          <a:p>
            <a:pPr eaLnBrk="1" hangingPunct="1"/>
            <a:r>
              <a:rPr lang="ja-JP" altLang="en-US" dirty="0">
                <a:latin typeface="ＭＳ Ｐ明朝" charset="-128"/>
                <a:ea typeface="ＭＳ Ｐ明朝" charset="-128"/>
              </a:rPr>
              <a:t>これらが総じて、虐待発生を予防する予防的な関わりになります。</a:t>
            </a:r>
          </a:p>
        </p:txBody>
      </p:sp>
      <p:sp>
        <p:nvSpPr>
          <p:cNvPr id="2" name="スライド番号プレースホルダー 1"/>
          <p:cNvSpPr>
            <a:spLocks noGrp="1"/>
          </p:cNvSpPr>
          <p:nvPr>
            <p:ph type="sldNum" sz="quarter" idx="10"/>
          </p:nvPr>
        </p:nvSpPr>
        <p:spPr/>
        <p:txBody>
          <a:bodyPr/>
          <a:lstStyle/>
          <a:p>
            <a:fld id="{E233F600-4D47-47D7-AD80-3375E10310AF}" type="slidenum">
              <a:rPr kumimoji="1" lang="ja-JP" altLang="en-US" smtClean="0"/>
              <a:t>40</a:t>
            </a:fld>
            <a:endParaRPr kumimoji="1" lang="ja-JP" altLang="en-US"/>
          </a:p>
        </p:txBody>
      </p:sp>
    </p:spTree>
    <p:extLst>
      <p:ext uri="{BB962C8B-B14F-4D97-AF65-F5344CB8AC3E}">
        <p14:creationId xmlns:p14="http://schemas.microsoft.com/office/powerpoint/2010/main" val="3170755581"/>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スライド イメージ プレースホルダ 1"/>
          <p:cNvSpPr>
            <a:spLocks noGrp="1" noRot="1" noChangeAspect="1" noTextEdit="1"/>
          </p:cNvSpPr>
          <p:nvPr>
            <p:ph type="sldImg"/>
          </p:nvPr>
        </p:nvSpPr>
        <p:spPr>
          <a:xfrm>
            <a:off x="908050" y="739775"/>
            <a:ext cx="4919663" cy="3690938"/>
          </a:xfrm>
          <a:ln/>
        </p:spPr>
      </p:sp>
      <p:sp>
        <p:nvSpPr>
          <p:cNvPr id="125955" name="ノート プレースホルダ 2"/>
          <p:cNvSpPr>
            <a:spLocks noGrp="1"/>
          </p:cNvSpPr>
          <p:nvPr>
            <p:ph type="body" idx="1"/>
          </p:nvPr>
        </p:nvSpPr>
        <p:spPr>
          <a:xfrm>
            <a:off x="428586" y="4676209"/>
            <a:ext cx="5819149" cy="5026377"/>
          </a:xfrm>
          <a:noFill/>
          <a:ln/>
        </p:spPr>
        <p:txBody>
          <a:bodyPr/>
          <a:lstStyle/>
          <a:p>
            <a:pPr>
              <a:lnSpc>
                <a:spcPts val="1233"/>
              </a:lnSpc>
            </a:pPr>
            <a:r>
              <a:rPr lang="ja-JP" altLang="en-US" dirty="0">
                <a:latin typeface="ＭＳ Ｐ明朝" charset="-128"/>
                <a:ea typeface="ＭＳ Ｐ明朝" charset="-128"/>
              </a:rPr>
              <a:t>＜スライドのねらいや注意事項＞</a:t>
            </a:r>
            <a:endParaRPr lang="en-US" altLang="ja-JP" dirty="0">
              <a:latin typeface="ＭＳ Ｐ明朝" charset="-128"/>
              <a:ea typeface="ＭＳ Ｐ明朝" charset="-128"/>
            </a:endParaRPr>
          </a:p>
          <a:p>
            <a:pPr>
              <a:lnSpc>
                <a:spcPts val="1233"/>
              </a:lnSpc>
            </a:pPr>
            <a:r>
              <a:rPr lang="ja-JP" altLang="en-US" dirty="0">
                <a:latin typeface="ＭＳ Ｐ明朝" charset="-128"/>
                <a:ea typeface="ＭＳ Ｐ明朝" charset="-128"/>
              </a:rPr>
              <a:t>スライド</a:t>
            </a:r>
            <a:r>
              <a:rPr lang="en-US" altLang="ja-JP" dirty="0">
                <a:latin typeface="ＭＳ Ｐ明朝" charset="-128"/>
                <a:ea typeface="ＭＳ Ｐ明朝" charset="-128"/>
              </a:rPr>
              <a:t>39</a:t>
            </a:r>
            <a:r>
              <a:rPr lang="ja-JP" altLang="en-US" dirty="0">
                <a:latin typeface="ＭＳ Ｐ明朝" charset="-128"/>
                <a:ea typeface="ＭＳ Ｐ明朝" charset="-128"/>
              </a:rPr>
              <a:t>の事例から３ヵ月が経過し、状況が変化してきたことを示すスライド。</a:t>
            </a:r>
            <a:endParaRPr lang="en-US" altLang="ja-JP" dirty="0">
              <a:latin typeface="ＭＳ Ｐ明朝" charset="-128"/>
              <a:ea typeface="ＭＳ Ｐ明朝" charset="-128"/>
            </a:endParaRPr>
          </a:p>
          <a:p>
            <a:pPr>
              <a:lnSpc>
                <a:spcPts val="1233"/>
              </a:lnSpc>
            </a:pPr>
            <a:r>
              <a:rPr lang="ja-JP" altLang="en-US" dirty="0">
                <a:latin typeface="ＭＳ Ｐ明朝" charset="-128"/>
                <a:ea typeface="ＭＳ Ｐ明朝" charset="-128"/>
              </a:rPr>
              <a:t>「地域包括に相談しますか？」と質問をして、受講者の意識を喚起させるねらいもある。</a:t>
            </a:r>
            <a:endParaRPr lang="en-US" altLang="ja-JP" dirty="0">
              <a:latin typeface="ＭＳ Ｐ明朝" charset="-128"/>
              <a:ea typeface="ＭＳ Ｐ明朝" charset="-128"/>
            </a:endParaRPr>
          </a:p>
          <a:p>
            <a:pPr>
              <a:lnSpc>
                <a:spcPts val="1233"/>
              </a:lnSpc>
            </a:pPr>
            <a:r>
              <a:rPr lang="ja-JP" altLang="en-US" dirty="0">
                <a:latin typeface="ＭＳ Ｐ明朝" charset="-128"/>
                <a:ea typeface="ＭＳ Ｐ明朝" charset="-128"/>
              </a:rPr>
              <a:t>アニメーションあり。</a:t>
            </a:r>
            <a:endParaRPr lang="en-US" altLang="ja-JP" dirty="0">
              <a:latin typeface="ＭＳ Ｐ明朝" charset="-128"/>
              <a:ea typeface="ＭＳ Ｐ明朝" charset="-128"/>
            </a:endParaRPr>
          </a:p>
          <a:p>
            <a:pPr>
              <a:lnSpc>
                <a:spcPts val="196"/>
              </a:lnSpc>
            </a:pPr>
            <a:endParaRPr lang="en-US" altLang="ja-JP" dirty="0">
              <a:latin typeface="ＭＳ Ｐ明朝" charset="-128"/>
              <a:ea typeface="ＭＳ Ｐ明朝" charset="-128"/>
            </a:endParaRPr>
          </a:p>
          <a:p>
            <a:pPr>
              <a:lnSpc>
                <a:spcPts val="1233"/>
              </a:lnSpc>
            </a:pPr>
            <a:r>
              <a:rPr lang="ja-JP" altLang="en-US" dirty="0">
                <a:latin typeface="ＭＳ Ｐ明朝" charset="-128"/>
                <a:ea typeface="ＭＳ Ｐ明朝" charset="-128"/>
              </a:rPr>
              <a:t>＜説明のポイントや説明例＞</a:t>
            </a:r>
            <a:endParaRPr lang="en-US" altLang="ja-JP" dirty="0">
              <a:latin typeface="ＭＳ Ｐ明朝" charset="-128"/>
              <a:ea typeface="ＭＳ Ｐ明朝" charset="-128"/>
            </a:endParaRPr>
          </a:p>
          <a:p>
            <a:pPr>
              <a:lnSpc>
                <a:spcPts val="1233"/>
              </a:lnSpc>
            </a:pPr>
            <a:r>
              <a:rPr lang="ja-JP" altLang="en-US" b="1" u="sng" dirty="0">
                <a:latin typeface="ＭＳ Ｐ明朝" charset="-128"/>
                <a:ea typeface="ＭＳ Ｐ明朝" charset="-128"/>
              </a:rPr>
              <a:t>説明例</a:t>
            </a:r>
            <a:endParaRPr lang="en-US" altLang="ja-JP" b="1" u="sng" dirty="0">
              <a:latin typeface="ＭＳ Ｐ明朝" charset="-128"/>
              <a:ea typeface="ＭＳ Ｐ明朝" charset="-128"/>
            </a:endParaRPr>
          </a:p>
          <a:p>
            <a:pPr>
              <a:lnSpc>
                <a:spcPts val="1233"/>
              </a:lnSpc>
            </a:pPr>
            <a:r>
              <a:rPr lang="ja-JP" altLang="en-US" dirty="0">
                <a:latin typeface="ＭＳ Ｐ明朝" charset="-128"/>
                <a:ea typeface="ＭＳ Ｐ明朝" charset="-128"/>
              </a:rPr>
              <a:t>さて、事例に戻ります。もちろん、このケアマネジャーさんもハイリスクだとは感じていたんですが、</a:t>
            </a:r>
            <a:r>
              <a:rPr lang="en-US" altLang="ja-JP" dirty="0">
                <a:latin typeface="ＭＳ Ｐ明朝" charset="-128"/>
                <a:ea typeface="ＭＳ Ｐ明朝" charset="-128"/>
              </a:rPr>
              <a:t>3</a:t>
            </a:r>
            <a:r>
              <a:rPr lang="ja-JP" altLang="en-US" dirty="0">
                <a:latin typeface="ＭＳ Ｐ明朝" charset="-128"/>
                <a:ea typeface="ＭＳ Ｐ明朝" charset="-128"/>
              </a:rPr>
              <a:t>ケ月経って状況が変わってきます。</a:t>
            </a:r>
            <a:endParaRPr lang="en-US" altLang="ja-JP" dirty="0">
              <a:latin typeface="ＭＳ Ｐ明朝" charset="-128"/>
              <a:ea typeface="ＭＳ Ｐ明朝" charset="-128"/>
            </a:endParaRPr>
          </a:p>
          <a:p>
            <a:pPr>
              <a:lnSpc>
                <a:spcPts val="1233"/>
              </a:lnSpc>
            </a:pPr>
            <a:r>
              <a:rPr lang="ja-JP" altLang="en-US" dirty="0">
                <a:latin typeface="ＭＳ Ｐ明朝" charset="-128"/>
                <a:ea typeface="ＭＳ Ｐ明朝" charset="-128"/>
              </a:rPr>
              <a:t>（スライドを読む）</a:t>
            </a:r>
            <a:endParaRPr lang="en-US" altLang="ja-JP" dirty="0">
              <a:latin typeface="ＭＳ Ｐ明朝" charset="-128"/>
              <a:ea typeface="ＭＳ Ｐ明朝" charset="-128"/>
            </a:endParaRPr>
          </a:p>
          <a:p>
            <a:pPr>
              <a:lnSpc>
                <a:spcPts val="1233"/>
              </a:lnSpc>
            </a:pPr>
            <a:r>
              <a:rPr lang="ja-JP" altLang="en-US" b="1" dirty="0">
                <a:latin typeface="ＭＳ Ｐ明朝" charset="-128"/>
                <a:ea typeface="ＭＳ Ｐ明朝" charset="-128"/>
              </a:rPr>
              <a:t>クリック①：</a:t>
            </a:r>
            <a:r>
              <a:rPr lang="ja-JP" altLang="en-US" dirty="0">
                <a:latin typeface="ＭＳ Ｐ明朝" charset="-128"/>
                <a:ea typeface="ＭＳ Ｐ明朝" charset="-128"/>
                <a:sym typeface="Wingdings" pitchFamily="2" charset="2"/>
              </a:rPr>
              <a:t>（「ＳＴＥＰ１ 地域包括に相談しますか？」の吹き出しがあらわれる）</a:t>
            </a:r>
            <a:endParaRPr lang="en-US" altLang="ja-JP" dirty="0">
              <a:latin typeface="ＭＳ Ｐ明朝" charset="-128"/>
              <a:ea typeface="ＭＳ Ｐ明朝" charset="-128"/>
            </a:endParaRPr>
          </a:p>
          <a:p>
            <a:pPr>
              <a:lnSpc>
                <a:spcPts val="1233"/>
              </a:lnSpc>
            </a:pPr>
            <a:r>
              <a:rPr lang="ja-JP" altLang="en-US" dirty="0">
                <a:latin typeface="ＭＳ Ｐ明朝" charset="-128"/>
                <a:ea typeface="ＭＳ Ｐ明朝" charset="-128"/>
              </a:rPr>
              <a:t>ここで地域包括支援センターに相談してみようと言う方、いらっしゃいますか？</a:t>
            </a:r>
            <a:endParaRPr lang="en-US" altLang="ja-JP" dirty="0">
              <a:latin typeface="ＭＳ Ｐ明朝" charset="-128"/>
              <a:ea typeface="ＭＳ Ｐ明朝" charset="-128"/>
            </a:endParaRPr>
          </a:p>
          <a:p>
            <a:pPr>
              <a:lnSpc>
                <a:spcPts val="1233"/>
              </a:lnSpc>
            </a:pPr>
            <a:r>
              <a:rPr lang="ja-JP" altLang="en-US" dirty="0">
                <a:latin typeface="ＭＳ Ｐ明朝" charset="-128"/>
                <a:ea typeface="ＭＳ Ｐ明朝" charset="-128"/>
              </a:rPr>
              <a:t>（挙手を促す）</a:t>
            </a:r>
            <a:r>
              <a:rPr lang="en-US" altLang="ja-JP" dirty="0">
                <a:latin typeface="ＭＳ Ｐ明朝" charset="-128"/>
                <a:ea typeface="ＭＳ Ｐ明朝" charset="-128"/>
              </a:rPr>
              <a:t>※</a:t>
            </a:r>
            <a:r>
              <a:rPr lang="ja-JP" altLang="en-US" dirty="0">
                <a:latin typeface="ＭＳ Ｐ明朝" charset="-128"/>
                <a:ea typeface="ＭＳ Ｐ明朝" charset="-128"/>
              </a:rPr>
              <a:t>ほとんど手が挙がらないのが一般的です。</a:t>
            </a:r>
            <a:endParaRPr lang="en-US" altLang="ja-JP" dirty="0">
              <a:latin typeface="ＭＳ Ｐ明朝" charset="-128"/>
              <a:ea typeface="ＭＳ Ｐ明朝" charset="-128"/>
            </a:endParaRPr>
          </a:p>
          <a:p>
            <a:pPr>
              <a:lnSpc>
                <a:spcPts val="1233"/>
              </a:lnSpc>
            </a:pPr>
            <a:r>
              <a:rPr lang="ja-JP" altLang="en-US" b="1" dirty="0">
                <a:latin typeface="ＭＳ Ｐ明朝" charset="-128"/>
                <a:ea typeface="ＭＳ Ｐ明朝" charset="-128"/>
              </a:rPr>
              <a:t>クリック②：</a:t>
            </a:r>
            <a:r>
              <a:rPr lang="ja-JP" altLang="en-US" dirty="0">
                <a:latin typeface="ＭＳ Ｐ明朝" charset="-128"/>
                <a:ea typeface="ＭＳ Ｐ明朝" charset="-128"/>
              </a:rPr>
              <a:t>（「心理的虐待？」の吹き出しがあらわれる）</a:t>
            </a:r>
            <a:endParaRPr lang="en-US" altLang="ja-JP" dirty="0">
              <a:latin typeface="ＭＳ Ｐ明朝" charset="-128"/>
              <a:ea typeface="ＭＳ Ｐ明朝" charset="-128"/>
            </a:endParaRPr>
          </a:p>
          <a:p>
            <a:pPr>
              <a:lnSpc>
                <a:spcPts val="1233"/>
              </a:lnSpc>
            </a:pPr>
            <a:r>
              <a:rPr lang="ja-JP" altLang="en-US" dirty="0">
                <a:latin typeface="ＭＳ Ｐ明朝" charset="-128"/>
                <a:ea typeface="ＭＳ Ｐ明朝" charset="-128"/>
              </a:rPr>
              <a:t>でも、これは「心理的虐待？」と言われるような状況が「あるかもしれない」という状態になっています。</a:t>
            </a:r>
            <a:endParaRPr lang="en-US" altLang="ja-JP" dirty="0">
              <a:latin typeface="ＭＳ Ｐ明朝" charset="-128"/>
              <a:ea typeface="ＭＳ Ｐ明朝" charset="-128"/>
            </a:endParaRPr>
          </a:p>
          <a:p>
            <a:pPr>
              <a:lnSpc>
                <a:spcPts val="196"/>
              </a:lnSpc>
            </a:pPr>
            <a:endParaRPr lang="en-US" altLang="ja-JP" dirty="0">
              <a:latin typeface="ＭＳ Ｐ明朝" charset="-128"/>
              <a:ea typeface="ＭＳ Ｐ明朝" charset="-128"/>
            </a:endParaRPr>
          </a:p>
          <a:p>
            <a:pPr>
              <a:lnSpc>
                <a:spcPts val="1233"/>
              </a:lnSpc>
            </a:pPr>
            <a:r>
              <a:rPr lang="ja-JP" altLang="en-US" dirty="0">
                <a:latin typeface="Arial" panose="020B0604020202020204" pitchFamily="34" charset="0"/>
              </a:rPr>
              <a:t>もしもこの時地域包括支援センターが関わることができれば、</a:t>
            </a:r>
            <a:endParaRPr lang="en-US" altLang="ja-JP" dirty="0">
              <a:latin typeface="Arial" panose="020B0604020202020204" pitchFamily="34" charset="0"/>
            </a:endParaRPr>
          </a:p>
          <a:p>
            <a:pPr>
              <a:lnSpc>
                <a:spcPts val="1233"/>
              </a:lnSpc>
            </a:pPr>
            <a:r>
              <a:rPr lang="ja-JP" altLang="en-US" dirty="0">
                <a:latin typeface="Arial" panose="020B0604020202020204" pitchFamily="34" charset="0"/>
              </a:rPr>
              <a:t>例えばＡさんの話をよく聞いて「Ａさんを支える」のはケアマネジャーさん、</a:t>
            </a:r>
            <a:endParaRPr lang="en-US" altLang="ja-JP" dirty="0">
              <a:latin typeface="Arial" panose="020B0604020202020204" pitchFamily="34" charset="0"/>
            </a:endParaRPr>
          </a:p>
          <a:p>
            <a:pPr>
              <a:lnSpc>
                <a:spcPts val="1233"/>
              </a:lnSpc>
            </a:pPr>
            <a:r>
              <a:rPr lang="ja-JP" altLang="en-US" dirty="0">
                <a:latin typeface="Arial" panose="020B0604020202020204" pitchFamily="34" charset="0"/>
              </a:rPr>
              <a:t>ご長男Ｂさんの話をよく聞いて「ストレス軽減を図りＢさんを支える」のは地域包括というように、役割分担をして支えるという関わり方ができていました。</a:t>
            </a:r>
            <a:endParaRPr lang="en-US" altLang="ja-JP" dirty="0">
              <a:latin typeface="Arial" panose="020B0604020202020204" pitchFamily="34" charset="0"/>
            </a:endParaRPr>
          </a:p>
          <a:p>
            <a:pPr>
              <a:lnSpc>
                <a:spcPts val="1233"/>
              </a:lnSpc>
            </a:pPr>
            <a:r>
              <a:rPr lang="ja-JP" altLang="en-US" dirty="0">
                <a:latin typeface="Arial" panose="020B0604020202020204" pitchFamily="34" charset="0"/>
              </a:rPr>
              <a:t>ケアマネジャーさんは、高齢者の方を見ずしてケアマネジメントを行うことはできません。</a:t>
            </a:r>
            <a:endParaRPr lang="en-US" altLang="ja-JP" dirty="0">
              <a:latin typeface="Arial" panose="020B0604020202020204" pitchFamily="34" charset="0"/>
            </a:endParaRPr>
          </a:p>
          <a:p>
            <a:pPr>
              <a:lnSpc>
                <a:spcPts val="1233"/>
              </a:lnSpc>
            </a:pPr>
            <a:r>
              <a:rPr lang="ja-JP" altLang="en-US" dirty="0">
                <a:latin typeface="Arial" panose="020B0604020202020204" pitchFamily="34" charset="0"/>
              </a:rPr>
              <a:t>しかし、介護者も、自分のためだけの支援者、心を支えてくれる人を必要とすることがあります。</a:t>
            </a:r>
            <a:endParaRPr lang="en-US" altLang="ja-JP" dirty="0">
              <a:latin typeface="Arial" panose="020B0604020202020204" pitchFamily="34" charset="0"/>
            </a:endParaRPr>
          </a:p>
          <a:p>
            <a:pPr>
              <a:lnSpc>
                <a:spcPts val="1233"/>
              </a:lnSpc>
            </a:pPr>
            <a:r>
              <a:rPr lang="ja-JP" altLang="en-US" dirty="0">
                <a:latin typeface="Arial" panose="020B0604020202020204" pitchFamily="34" charset="0"/>
              </a:rPr>
              <a:t>地域包括支援センターが介護者を支えることで虐待が解消されていくこともあるのです。</a:t>
            </a:r>
            <a:endParaRPr lang="en-US" altLang="ja-JP" dirty="0">
              <a:latin typeface="ＭＳ Ｐ明朝" charset="-128"/>
              <a:ea typeface="ＭＳ Ｐ明朝" charset="-128"/>
            </a:endParaRPr>
          </a:p>
        </p:txBody>
      </p:sp>
      <p:sp>
        <p:nvSpPr>
          <p:cNvPr id="2" name="スライド番号プレースホルダー 1"/>
          <p:cNvSpPr>
            <a:spLocks noGrp="1"/>
          </p:cNvSpPr>
          <p:nvPr>
            <p:ph type="sldNum" sz="quarter" idx="10"/>
          </p:nvPr>
        </p:nvSpPr>
        <p:spPr/>
        <p:txBody>
          <a:bodyPr/>
          <a:lstStyle/>
          <a:p>
            <a:fld id="{E233F600-4D47-47D7-AD80-3375E10310AF}" type="slidenum">
              <a:rPr kumimoji="1" lang="ja-JP" altLang="en-US" smtClean="0"/>
              <a:t>41</a:t>
            </a:fld>
            <a:endParaRPr kumimoji="1" lang="ja-JP" altLang="en-US"/>
          </a:p>
        </p:txBody>
      </p:sp>
    </p:spTree>
    <p:extLst>
      <p:ext uri="{BB962C8B-B14F-4D97-AF65-F5344CB8AC3E}">
        <p14:creationId xmlns:p14="http://schemas.microsoft.com/office/powerpoint/2010/main" val="1822311181"/>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スライド イメージ プレースホルダ 1"/>
          <p:cNvSpPr>
            <a:spLocks noGrp="1" noRot="1" noChangeAspect="1" noTextEdit="1"/>
          </p:cNvSpPr>
          <p:nvPr>
            <p:ph type="sldImg"/>
          </p:nvPr>
        </p:nvSpPr>
        <p:spPr>
          <a:xfrm>
            <a:off x="908050" y="739775"/>
            <a:ext cx="4919663" cy="3690938"/>
          </a:xfrm>
          <a:ln/>
        </p:spPr>
      </p:sp>
      <p:sp>
        <p:nvSpPr>
          <p:cNvPr id="126979" name="ノート プレースホルダ 2"/>
          <p:cNvSpPr>
            <a:spLocks noGrp="1"/>
          </p:cNvSpPr>
          <p:nvPr>
            <p:ph type="body" idx="1"/>
          </p:nvPr>
        </p:nvSpPr>
        <p:spPr>
          <a:xfrm>
            <a:off x="486160" y="4994672"/>
            <a:ext cx="5739637" cy="4525055"/>
          </a:xfrm>
          <a:noFill/>
          <a:ln/>
        </p:spPr>
        <p:txBody>
          <a:bodyPr/>
          <a:lstStyle/>
          <a:p>
            <a:r>
              <a:rPr lang="ja-JP" altLang="en-US" dirty="0">
                <a:ea typeface="ＭＳ Ｐ明朝" charset="-128"/>
              </a:rPr>
              <a:t>＜スライドのねらいや注意事項＞</a:t>
            </a:r>
            <a:endParaRPr lang="en-US" altLang="ja-JP" dirty="0">
              <a:ea typeface="ＭＳ Ｐ明朝" charset="-128"/>
            </a:endParaRPr>
          </a:p>
          <a:p>
            <a:r>
              <a:rPr lang="ja-JP" altLang="en-US" dirty="0">
                <a:ea typeface="ＭＳ Ｐ明朝" charset="-128"/>
              </a:rPr>
              <a:t>受講者が今思っていることに一度寄り添うことをねらったスライド。</a:t>
            </a:r>
            <a:endParaRPr lang="en-US" altLang="ja-JP" dirty="0">
              <a:ea typeface="ＭＳ Ｐ明朝" charset="-128"/>
            </a:endParaRPr>
          </a:p>
          <a:p>
            <a:r>
              <a:rPr lang="ja-JP" altLang="en-US" dirty="0">
                <a:ea typeface="ＭＳ Ｐ明朝" charset="-128"/>
              </a:rPr>
              <a:t>アニメーションあり。</a:t>
            </a:r>
            <a:endParaRPr lang="en-US" altLang="ja-JP" dirty="0">
              <a:ea typeface="ＭＳ Ｐ明朝" charset="-128"/>
            </a:endParaRPr>
          </a:p>
          <a:p>
            <a:endParaRPr lang="en-US" altLang="ja-JP" dirty="0">
              <a:ea typeface="ＭＳ Ｐ明朝" charset="-128"/>
            </a:endParaRPr>
          </a:p>
          <a:p>
            <a:r>
              <a:rPr lang="ja-JP" altLang="en-US" dirty="0">
                <a:ea typeface="ＭＳ Ｐ明朝" charset="-128"/>
              </a:rPr>
              <a:t>＜説明のポイントや説明例＞</a:t>
            </a:r>
            <a:endParaRPr lang="en-US" altLang="ja-JP" dirty="0">
              <a:ea typeface="ＭＳ Ｐ明朝" charset="-128"/>
            </a:endParaRPr>
          </a:p>
          <a:p>
            <a:r>
              <a:rPr lang="ja-JP" altLang="en-US" b="1" u="sng" dirty="0">
                <a:ea typeface="ＭＳ Ｐ明朝" charset="-128"/>
              </a:rPr>
              <a:t>説明例</a:t>
            </a:r>
            <a:endParaRPr lang="en-US" altLang="ja-JP" b="1" u="sng" dirty="0">
              <a:ea typeface="ＭＳ Ｐ明朝" charset="-128"/>
            </a:endParaRPr>
          </a:p>
          <a:p>
            <a:r>
              <a:rPr lang="ja-JP" altLang="en-US" dirty="0">
                <a:ea typeface="ＭＳ Ｐ明朝" charset="-128"/>
              </a:rPr>
              <a:t>「これって虐待？」と思っても、</a:t>
            </a:r>
            <a:endParaRPr lang="en-US" altLang="ja-JP" dirty="0">
              <a:ea typeface="ＭＳ Ｐ明朝" charset="-128"/>
            </a:endParaRPr>
          </a:p>
          <a:p>
            <a:r>
              <a:rPr lang="ja-JP" altLang="en-US" dirty="0">
                <a:ea typeface="ＭＳ Ｐ明朝" charset="-128"/>
              </a:rPr>
              <a:t>（クリックしながら、出てくる文言を読む）</a:t>
            </a:r>
            <a:endParaRPr lang="en-US" altLang="ja-JP" dirty="0">
              <a:ea typeface="ＭＳ Ｐ明朝" charset="-128"/>
            </a:endParaRPr>
          </a:p>
          <a:p>
            <a:r>
              <a:rPr lang="ja-JP" altLang="en-US" dirty="0">
                <a:ea typeface="ＭＳ Ｐ明朝" charset="-128"/>
              </a:rPr>
              <a:t>でも、思い出していただきたいんです。</a:t>
            </a:r>
            <a:endParaRPr lang="en-US" altLang="ja-JP" dirty="0">
              <a:ea typeface="ＭＳ Ｐ明朝" charset="-128"/>
            </a:endParaRPr>
          </a:p>
          <a:p>
            <a:r>
              <a:rPr lang="ja-JP" altLang="en-US" dirty="0">
                <a:ea typeface="ＭＳ Ｐ明朝" charset="-128"/>
              </a:rPr>
              <a:t>（クリックして次のスライドへ）</a:t>
            </a:r>
            <a:endParaRPr lang="en-US" altLang="ja-JP" dirty="0">
              <a:ea typeface="ＭＳ Ｐ明朝" charset="-128"/>
            </a:endParaRPr>
          </a:p>
        </p:txBody>
      </p:sp>
      <p:sp>
        <p:nvSpPr>
          <p:cNvPr id="2" name="スライド番号プレースホルダー 1"/>
          <p:cNvSpPr>
            <a:spLocks noGrp="1"/>
          </p:cNvSpPr>
          <p:nvPr>
            <p:ph type="sldNum" sz="quarter" idx="10"/>
          </p:nvPr>
        </p:nvSpPr>
        <p:spPr/>
        <p:txBody>
          <a:bodyPr/>
          <a:lstStyle/>
          <a:p>
            <a:fld id="{E233F600-4D47-47D7-AD80-3375E10310AF}" type="slidenum">
              <a:rPr kumimoji="1" lang="ja-JP" altLang="en-US" smtClean="0"/>
              <a:t>42</a:t>
            </a:fld>
            <a:endParaRPr kumimoji="1" lang="ja-JP" altLang="en-US"/>
          </a:p>
        </p:txBody>
      </p:sp>
    </p:spTree>
    <p:extLst>
      <p:ext uri="{BB962C8B-B14F-4D97-AF65-F5344CB8AC3E}">
        <p14:creationId xmlns:p14="http://schemas.microsoft.com/office/powerpoint/2010/main" val="4109433877"/>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スライド イメージ プレースホルダ 1"/>
          <p:cNvSpPr>
            <a:spLocks noGrp="1" noRot="1" noChangeAspect="1" noTextEdit="1"/>
          </p:cNvSpPr>
          <p:nvPr>
            <p:ph type="sldImg"/>
          </p:nvPr>
        </p:nvSpPr>
        <p:spPr>
          <a:xfrm>
            <a:off x="908050" y="739775"/>
            <a:ext cx="4919663" cy="3690938"/>
          </a:xfrm>
          <a:ln/>
        </p:spPr>
      </p:sp>
      <p:sp>
        <p:nvSpPr>
          <p:cNvPr id="100355" name="ノート プレースホルダ 2"/>
          <p:cNvSpPr>
            <a:spLocks noGrp="1"/>
          </p:cNvSpPr>
          <p:nvPr>
            <p:ph type="body" idx="1"/>
          </p:nvPr>
        </p:nvSpPr>
        <p:spPr>
          <a:xfrm>
            <a:off x="205941" y="4643369"/>
            <a:ext cx="6300070" cy="5020010"/>
          </a:xfrm>
          <a:noFill/>
          <a:ln/>
        </p:spPr>
        <p:txBody>
          <a:bodyPr/>
          <a:lstStyle/>
          <a:p>
            <a:r>
              <a:rPr lang="ja-JP" altLang="en-US" dirty="0">
                <a:latin typeface="ＭＳ Ｐ明朝" charset="-128"/>
                <a:ea typeface="ＭＳ Ｐ明朝" charset="-128"/>
              </a:rPr>
              <a:t>＜スライドのねらいや注意事項＞</a:t>
            </a:r>
            <a:endParaRPr lang="en-US" altLang="ja-JP" dirty="0">
              <a:latin typeface="ＭＳ Ｐ明朝" charset="-128"/>
              <a:ea typeface="ＭＳ Ｐ明朝" charset="-128"/>
            </a:endParaRPr>
          </a:p>
          <a:p>
            <a:r>
              <a:rPr lang="ja-JP" altLang="en-US" dirty="0">
                <a:latin typeface="ＭＳ Ｐ明朝" charset="-128"/>
                <a:ea typeface="ＭＳ Ｐ明朝" charset="-128"/>
              </a:rPr>
              <a:t>スライド</a:t>
            </a:r>
            <a:r>
              <a:rPr lang="en-US" altLang="ja-JP" dirty="0">
                <a:latin typeface="ＭＳ Ｐ明朝" charset="-128"/>
                <a:ea typeface="ＭＳ Ｐ明朝" charset="-128"/>
              </a:rPr>
              <a:t>5</a:t>
            </a:r>
            <a:r>
              <a:rPr lang="ja-JP" altLang="en-US" dirty="0">
                <a:latin typeface="ＭＳ Ｐ明朝" charset="-128"/>
                <a:ea typeface="ＭＳ Ｐ明朝" charset="-128"/>
              </a:rPr>
              <a:t>と全く同じスライド。</a:t>
            </a:r>
            <a:endParaRPr lang="en-US" altLang="ja-JP" dirty="0">
              <a:latin typeface="ＭＳ Ｐ明朝" charset="-128"/>
              <a:ea typeface="ＭＳ Ｐ明朝" charset="-128"/>
            </a:endParaRPr>
          </a:p>
          <a:p>
            <a:r>
              <a:rPr lang="ja-JP" altLang="en-US" dirty="0">
                <a:latin typeface="ＭＳ Ｐ明朝" charset="-128"/>
                <a:ea typeface="ＭＳ Ｐ明朝" charset="-128"/>
              </a:rPr>
              <a:t>スライド</a:t>
            </a:r>
            <a:r>
              <a:rPr lang="en-US" altLang="ja-JP" dirty="0">
                <a:latin typeface="ＭＳ Ｐ明朝" charset="-128"/>
                <a:ea typeface="ＭＳ Ｐ明朝" charset="-128"/>
              </a:rPr>
              <a:t>5</a:t>
            </a:r>
            <a:r>
              <a:rPr lang="ja-JP" altLang="en-US" dirty="0">
                <a:latin typeface="ＭＳ Ｐ明朝" charset="-128"/>
                <a:ea typeface="ＭＳ Ｐ明朝" charset="-128"/>
              </a:rPr>
              <a:t>で示した「虐待の芽」が、この事例ではどの部分を言うのかを意識づけるために、再度ここで映写する。</a:t>
            </a:r>
            <a:endParaRPr lang="en-US" altLang="ja-JP" dirty="0">
              <a:latin typeface="ＭＳ Ｐ明朝" charset="-128"/>
              <a:ea typeface="ＭＳ Ｐ明朝" charset="-128"/>
            </a:endParaRPr>
          </a:p>
          <a:p>
            <a:endParaRPr lang="en-US" altLang="ja-JP" dirty="0">
              <a:latin typeface="ＭＳ Ｐ明朝" charset="-128"/>
              <a:ea typeface="ＭＳ Ｐ明朝" charset="-128"/>
            </a:endParaRPr>
          </a:p>
          <a:p>
            <a:r>
              <a:rPr lang="ja-JP" altLang="en-US" dirty="0">
                <a:latin typeface="ＭＳ Ｐ明朝" charset="-128"/>
                <a:ea typeface="ＭＳ Ｐ明朝" charset="-128"/>
              </a:rPr>
              <a:t>＜説明のポイントや説明例＞</a:t>
            </a:r>
            <a:endParaRPr lang="en-US" altLang="ja-JP" dirty="0">
              <a:latin typeface="ＭＳ Ｐ明朝" charset="-128"/>
              <a:ea typeface="ＭＳ Ｐ明朝" charset="-128"/>
            </a:endParaRPr>
          </a:p>
          <a:p>
            <a:r>
              <a:rPr lang="ja-JP" altLang="en-US" b="1" u="sng" dirty="0">
                <a:latin typeface="ＭＳ Ｐ明朝" charset="-128"/>
                <a:ea typeface="ＭＳ Ｐ明朝" charset="-128"/>
              </a:rPr>
              <a:t>説明例</a:t>
            </a:r>
            <a:endParaRPr lang="en-US" altLang="ja-JP" b="1" u="sng" dirty="0">
              <a:latin typeface="ＭＳ Ｐ明朝" charset="-128"/>
              <a:ea typeface="ＭＳ Ｐ明朝" charset="-128"/>
            </a:endParaRPr>
          </a:p>
          <a:p>
            <a:r>
              <a:rPr lang="ja-JP" altLang="en-US" dirty="0">
                <a:latin typeface="ＭＳ Ｐ明朝" charset="-128"/>
                <a:ea typeface="ＭＳ Ｐ明朝" charset="-128"/>
              </a:rPr>
              <a:t>虐待になってから働きかけたいのではなく、</a:t>
            </a:r>
            <a:r>
              <a:rPr lang="ja-JP" altLang="en-US" b="1" dirty="0">
                <a:latin typeface="ＭＳ Ｐ明朝" charset="-128"/>
                <a:ea typeface="ＭＳ Ｐ明朝" charset="-128"/>
              </a:rPr>
              <a:t>「虐待の芽」</a:t>
            </a:r>
            <a:r>
              <a:rPr lang="ja-JP" altLang="en-US" dirty="0">
                <a:latin typeface="ＭＳ Ｐ明朝" charset="-128"/>
                <a:ea typeface="ＭＳ Ｐ明朝" charset="-128"/>
              </a:rPr>
              <a:t>の段階で働きかけたいのです。</a:t>
            </a:r>
            <a:endParaRPr lang="en-US" altLang="ja-JP" dirty="0">
              <a:latin typeface="ＭＳ Ｐ明朝" charset="-128"/>
              <a:ea typeface="ＭＳ Ｐ明朝" charset="-128"/>
            </a:endParaRPr>
          </a:p>
          <a:p>
            <a:endParaRPr lang="en-US" altLang="ja-JP" dirty="0">
              <a:latin typeface="ＭＳ Ｐ明朝" charset="-128"/>
              <a:ea typeface="ＭＳ Ｐ明朝" charset="-128"/>
            </a:endParaRPr>
          </a:p>
        </p:txBody>
      </p:sp>
      <p:sp>
        <p:nvSpPr>
          <p:cNvPr id="2" name="スライド番号プレースホルダー 1"/>
          <p:cNvSpPr>
            <a:spLocks noGrp="1"/>
          </p:cNvSpPr>
          <p:nvPr>
            <p:ph type="sldNum" sz="quarter" idx="10"/>
          </p:nvPr>
        </p:nvSpPr>
        <p:spPr/>
        <p:txBody>
          <a:bodyPr/>
          <a:lstStyle/>
          <a:p>
            <a:fld id="{E233F600-4D47-47D7-AD80-3375E10310AF}" type="slidenum">
              <a:rPr kumimoji="1" lang="ja-JP" altLang="en-US" smtClean="0"/>
              <a:t>43</a:t>
            </a:fld>
            <a:endParaRPr kumimoji="1" lang="ja-JP" altLang="en-US"/>
          </a:p>
        </p:txBody>
      </p:sp>
    </p:spTree>
    <p:extLst>
      <p:ext uri="{BB962C8B-B14F-4D97-AF65-F5344CB8AC3E}">
        <p14:creationId xmlns:p14="http://schemas.microsoft.com/office/powerpoint/2010/main" val="4030993676"/>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スライド イメージ プレースホルダ 1"/>
          <p:cNvSpPr>
            <a:spLocks noGrp="1" noRot="1" noChangeAspect="1" noTextEdit="1"/>
          </p:cNvSpPr>
          <p:nvPr>
            <p:ph type="sldImg"/>
          </p:nvPr>
        </p:nvSpPr>
        <p:spPr>
          <a:xfrm>
            <a:off x="908050" y="739775"/>
            <a:ext cx="4919663" cy="3690938"/>
          </a:xfrm>
          <a:ln/>
        </p:spPr>
      </p:sp>
      <p:sp>
        <p:nvSpPr>
          <p:cNvPr id="129027" name="ノート プレースホルダ 2"/>
          <p:cNvSpPr>
            <a:spLocks noGrp="1"/>
          </p:cNvSpPr>
          <p:nvPr>
            <p:ph type="body" idx="1"/>
          </p:nvPr>
        </p:nvSpPr>
        <p:spPr>
          <a:xfrm>
            <a:off x="486160" y="4851012"/>
            <a:ext cx="5739637" cy="4668708"/>
          </a:xfrm>
          <a:noFill/>
          <a:ln/>
        </p:spPr>
        <p:txBody>
          <a:bodyPr/>
          <a:lstStyle/>
          <a:p>
            <a:r>
              <a:rPr lang="ja-JP" altLang="en-US" dirty="0">
                <a:ea typeface="ＭＳ Ｐ明朝" charset="-128"/>
              </a:rPr>
              <a:t>＜スライドのねらいや注意事項＞</a:t>
            </a:r>
            <a:endParaRPr lang="en-US" altLang="ja-JP" dirty="0">
              <a:ea typeface="ＭＳ Ｐ明朝" charset="-128"/>
            </a:endParaRPr>
          </a:p>
          <a:p>
            <a:r>
              <a:rPr lang="ja-JP" altLang="en-US" dirty="0">
                <a:ea typeface="ＭＳ Ｐ明朝" charset="-128"/>
              </a:rPr>
              <a:t>「早期発見努力義務」が法律で規定されていることを意識づけるためのスライド。</a:t>
            </a:r>
            <a:endParaRPr lang="en-US" altLang="ja-JP" dirty="0">
              <a:ea typeface="ＭＳ Ｐ明朝" charset="-128"/>
            </a:endParaRPr>
          </a:p>
          <a:p>
            <a:r>
              <a:rPr lang="ja-JP" altLang="en-US" dirty="0">
                <a:ea typeface="ＭＳ Ｐ明朝" charset="-128"/>
              </a:rPr>
              <a:t>アニメーションあり。（アニメーションを削除しても話は通じるため削除してもよい）</a:t>
            </a:r>
            <a:endParaRPr lang="en-US" altLang="ja-JP" dirty="0">
              <a:ea typeface="ＭＳ Ｐ明朝" charset="-128"/>
            </a:endParaRPr>
          </a:p>
          <a:p>
            <a:endParaRPr lang="en-US" altLang="ja-JP" dirty="0">
              <a:ea typeface="ＭＳ Ｐ明朝" charset="-128"/>
            </a:endParaRPr>
          </a:p>
          <a:p>
            <a:endParaRPr lang="en-US" altLang="ja-JP" dirty="0">
              <a:ea typeface="ＭＳ Ｐ明朝" charset="-128"/>
            </a:endParaRPr>
          </a:p>
          <a:p>
            <a:r>
              <a:rPr lang="ja-JP" altLang="en-US" dirty="0">
                <a:ea typeface="ＭＳ Ｐ明朝" charset="-128"/>
              </a:rPr>
              <a:t>＜説明のポイントや説明例＞</a:t>
            </a:r>
            <a:endParaRPr lang="en-US" altLang="ja-JP" dirty="0">
              <a:ea typeface="ＭＳ Ｐ明朝" charset="-128"/>
            </a:endParaRPr>
          </a:p>
          <a:p>
            <a:r>
              <a:rPr lang="ja-JP" altLang="en-US" b="1" u="sng" dirty="0">
                <a:ea typeface="ＭＳ Ｐ明朝" charset="-128"/>
              </a:rPr>
              <a:t>説明例</a:t>
            </a:r>
            <a:endParaRPr lang="en-US" altLang="ja-JP" b="1" u="sng" dirty="0">
              <a:ea typeface="ＭＳ Ｐ明朝" charset="-128"/>
            </a:endParaRPr>
          </a:p>
          <a:p>
            <a:r>
              <a:rPr lang="ja-JP" altLang="en-US" dirty="0">
                <a:ea typeface="ＭＳ Ｐ明朝" charset="-128"/>
              </a:rPr>
              <a:t>実はみなさんには</a:t>
            </a:r>
            <a:r>
              <a:rPr lang="ja-JP" altLang="en-US" b="1" dirty="0">
                <a:ea typeface="ＭＳ Ｐ明朝" charset="-128"/>
              </a:rPr>
              <a:t>「高齢者の福祉に職務上関係のある者」</a:t>
            </a:r>
            <a:r>
              <a:rPr lang="ja-JP" altLang="en-US" dirty="0">
                <a:ea typeface="ＭＳ Ｐ明朝" charset="-128"/>
              </a:rPr>
              <a:t>として</a:t>
            </a:r>
            <a:endParaRPr lang="en-US" altLang="ja-JP" dirty="0">
              <a:ea typeface="ＭＳ Ｐ明朝" charset="-128"/>
            </a:endParaRPr>
          </a:p>
          <a:p>
            <a:r>
              <a:rPr lang="en-US" altLang="ja-JP" dirty="0">
                <a:ea typeface="ＭＳ Ｐ明朝" charset="-128"/>
              </a:rPr>
              <a:t>※</a:t>
            </a:r>
            <a:r>
              <a:rPr lang="ja-JP" altLang="en-US" dirty="0">
                <a:ea typeface="ＭＳ Ｐ明朝" charset="-128"/>
              </a:rPr>
              <a:t>（対象がケアマネの場合は特に</a:t>
            </a:r>
            <a:r>
              <a:rPr lang="ja-JP" altLang="en-US" b="1" dirty="0">
                <a:ea typeface="ＭＳ Ｐ明朝" charset="-128"/>
              </a:rPr>
              <a:t>「高齢者の福祉に職務上関係のある者」</a:t>
            </a:r>
            <a:r>
              <a:rPr lang="ja-JP" altLang="en-US" dirty="0">
                <a:ea typeface="ＭＳ Ｐ明朝" charset="-128"/>
              </a:rPr>
              <a:t>を強調</a:t>
            </a:r>
            <a:r>
              <a:rPr lang="ja-JP" altLang="en-US" b="1" dirty="0">
                <a:ea typeface="ＭＳ Ｐ明朝" charset="-128"/>
              </a:rPr>
              <a:t>）</a:t>
            </a:r>
            <a:endParaRPr lang="en-US" altLang="ja-JP" dirty="0">
              <a:ea typeface="ＭＳ Ｐ明朝" charset="-128"/>
            </a:endParaRPr>
          </a:p>
          <a:p>
            <a:r>
              <a:rPr lang="ja-JP" altLang="en-US" dirty="0">
                <a:ea typeface="ＭＳ Ｐ明朝" charset="-128"/>
              </a:rPr>
              <a:t>通常の国民よりも強い「早期発見努力義務」というものがあります。</a:t>
            </a:r>
            <a:endParaRPr lang="en-US" altLang="ja-JP" dirty="0">
              <a:ea typeface="ＭＳ Ｐ明朝" charset="-128"/>
            </a:endParaRPr>
          </a:p>
          <a:p>
            <a:r>
              <a:rPr lang="ja-JP" altLang="en-US" dirty="0">
                <a:ea typeface="ＭＳ Ｐ明朝" charset="-128"/>
              </a:rPr>
              <a:t>虐待は、家庭という密室で起こる為、周囲の人間が「ないといいなぁ」と思うと見えなくなってしまいます。</a:t>
            </a:r>
            <a:endParaRPr lang="en-US" altLang="ja-JP" dirty="0">
              <a:ea typeface="ＭＳ Ｐ明朝" charset="-128"/>
            </a:endParaRPr>
          </a:p>
          <a:p>
            <a:r>
              <a:rPr lang="ja-JP" altLang="en-US" b="1" dirty="0">
                <a:ea typeface="ＭＳ Ｐ明朝" charset="-128"/>
              </a:rPr>
              <a:t>クリック①</a:t>
            </a:r>
            <a:r>
              <a:rPr lang="ja-JP" altLang="en-US" b="1" dirty="0">
                <a:ea typeface="ＭＳ Ｐ明朝" charset="-128"/>
                <a:sym typeface="Wingdings" pitchFamily="2" charset="2"/>
              </a:rPr>
              <a:t>：</a:t>
            </a:r>
            <a:endParaRPr lang="en-US" altLang="ja-JP" b="1" dirty="0">
              <a:ea typeface="ＭＳ Ｐ明朝" charset="-128"/>
            </a:endParaRPr>
          </a:p>
          <a:p>
            <a:r>
              <a:rPr lang="ja-JP" altLang="en-US" b="1" dirty="0">
                <a:ea typeface="ＭＳ Ｐ明朝" charset="-128"/>
              </a:rPr>
              <a:t>「</a:t>
            </a:r>
            <a:r>
              <a:rPr lang="en-US" altLang="ja-JP" b="1" dirty="0">
                <a:ea typeface="ＭＳ Ｐ明朝" charset="-128"/>
              </a:rPr>
              <a:t>『</a:t>
            </a:r>
            <a:r>
              <a:rPr lang="ja-JP" altLang="en-US" b="1" dirty="0">
                <a:ea typeface="ＭＳ Ｐ明朝" charset="-128"/>
              </a:rPr>
              <a:t>虐待</a:t>
            </a:r>
            <a:r>
              <a:rPr lang="en-US" altLang="ja-JP" b="1" dirty="0">
                <a:ea typeface="ＭＳ Ｐ明朝" charset="-128"/>
              </a:rPr>
              <a:t>』</a:t>
            </a:r>
            <a:r>
              <a:rPr lang="ja-JP" altLang="en-US" b="1" dirty="0">
                <a:ea typeface="ＭＳ Ｐ明朝" charset="-128"/>
              </a:rPr>
              <a:t>はあるかもしれないと思われなければ見えてこない」</a:t>
            </a:r>
            <a:r>
              <a:rPr lang="ja-JP" altLang="en-US" dirty="0">
                <a:ea typeface="ＭＳ Ｐ明朝" charset="-128"/>
              </a:rPr>
              <a:t>という心構えはとても大切です。</a:t>
            </a:r>
            <a:endParaRPr lang="en-US" altLang="ja-JP" dirty="0">
              <a:ea typeface="ＭＳ Ｐ明朝" charset="-128"/>
            </a:endParaRPr>
          </a:p>
        </p:txBody>
      </p:sp>
      <p:sp>
        <p:nvSpPr>
          <p:cNvPr id="2" name="スライド番号プレースホルダー 1"/>
          <p:cNvSpPr>
            <a:spLocks noGrp="1"/>
          </p:cNvSpPr>
          <p:nvPr>
            <p:ph type="sldNum" sz="quarter" idx="10"/>
          </p:nvPr>
        </p:nvSpPr>
        <p:spPr/>
        <p:txBody>
          <a:bodyPr/>
          <a:lstStyle/>
          <a:p>
            <a:fld id="{E233F600-4D47-47D7-AD80-3375E10310AF}" type="slidenum">
              <a:rPr kumimoji="1" lang="ja-JP" altLang="en-US" smtClean="0"/>
              <a:t>44</a:t>
            </a:fld>
            <a:endParaRPr kumimoji="1" lang="ja-JP" altLang="en-US"/>
          </a:p>
        </p:txBody>
      </p:sp>
    </p:spTree>
    <p:extLst>
      <p:ext uri="{BB962C8B-B14F-4D97-AF65-F5344CB8AC3E}">
        <p14:creationId xmlns:p14="http://schemas.microsoft.com/office/powerpoint/2010/main" val="3678819976"/>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スライド イメージ プレースホルダ 1"/>
          <p:cNvSpPr>
            <a:spLocks noGrp="1" noRot="1" noChangeAspect="1" noTextEdit="1"/>
          </p:cNvSpPr>
          <p:nvPr>
            <p:ph type="sldImg"/>
          </p:nvPr>
        </p:nvSpPr>
        <p:spPr>
          <a:xfrm>
            <a:off x="908050" y="739775"/>
            <a:ext cx="4919663" cy="3690938"/>
          </a:xfrm>
          <a:ln/>
        </p:spPr>
      </p:sp>
      <p:sp>
        <p:nvSpPr>
          <p:cNvPr id="130051" name="ノート プレースホルダ 2"/>
          <p:cNvSpPr>
            <a:spLocks noGrp="1"/>
          </p:cNvSpPr>
          <p:nvPr>
            <p:ph type="body" idx="1"/>
          </p:nvPr>
        </p:nvSpPr>
        <p:spPr>
          <a:xfrm>
            <a:off x="455270" y="4881935"/>
            <a:ext cx="5883128" cy="4668708"/>
          </a:xfrm>
          <a:noFill/>
          <a:ln/>
        </p:spPr>
        <p:txBody>
          <a:bodyPr/>
          <a:lstStyle/>
          <a:p>
            <a:r>
              <a:rPr lang="ja-JP" altLang="en-US" dirty="0">
                <a:ea typeface="ＭＳ Ｐ明朝" charset="-128"/>
              </a:rPr>
              <a:t>＜スライドのねらいや注意事項＞</a:t>
            </a:r>
            <a:endParaRPr lang="en-US" altLang="ja-JP" dirty="0">
              <a:ea typeface="ＭＳ Ｐ明朝" charset="-128"/>
            </a:endParaRPr>
          </a:p>
          <a:p>
            <a:r>
              <a:rPr lang="ja-JP" altLang="en-US" dirty="0">
                <a:ea typeface="ＭＳ Ｐ明朝" charset="-128"/>
              </a:rPr>
              <a:t>「通報義務」が法律で規定され、「思われる」ということで通報できることを確認するスライド。</a:t>
            </a:r>
            <a:endParaRPr lang="en-US" altLang="ja-JP" dirty="0">
              <a:ea typeface="ＭＳ Ｐ明朝" charset="-128"/>
            </a:endParaRPr>
          </a:p>
          <a:p>
            <a:endParaRPr lang="en-US" altLang="ja-JP" dirty="0">
              <a:ea typeface="ＭＳ Ｐ明朝" charset="-128"/>
            </a:endParaRPr>
          </a:p>
          <a:p>
            <a:r>
              <a:rPr lang="ja-JP" altLang="en-US" dirty="0">
                <a:ea typeface="ＭＳ Ｐ明朝" charset="-128"/>
              </a:rPr>
              <a:t>＜説明のポイントや説明例＞</a:t>
            </a:r>
            <a:endParaRPr lang="en-US" altLang="ja-JP" dirty="0">
              <a:ea typeface="ＭＳ Ｐ明朝" charset="-128"/>
            </a:endParaRPr>
          </a:p>
          <a:p>
            <a:r>
              <a:rPr lang="ja-JP" altLang="en-US" dirty="0">
                <a:ea typeface="ＭＳ Ｐ明朝" charset="-128"/>
              </a:rPr>
              <a:t>児童虐待防止法の初期のころは「児童虐待を発見した者」となっていたために、通報する側が児童虐待の証拠や根拠をもって通報しなければならないようになっていた経緯がある。従って、病院関係者等、児童虐待防止法に関係したことのある受講者がいる場合には</a:t>
            </a:r>
            <a:r>
              <a:rPr lang="ja-JP" altLang="en-US" b="1" dirty="0">
                <a:ea typeface="ＭＳ Ｐ明朝" charset="-128"/>
              </a:rPr>
              <a:t>「思われる」で通報できることをしっかりと強調して</a:t>
            </a:r>
            <a:r>
              <a:rPr lang="ja-JP" altLang="en-US" dirty="0">
                <a:ea typeface="ＭＳ Ｐ明朝" charset="-128"/>
              </a:rPr>
              <a:t>おくことが大切。</a:t>
            </a:r>
            <a:endParaRPr lang="en-US" altLang="ja-JP" dirty="0">
              <a:ea typeface="ＭＳ Ｐ明朝" charset="-128"/>
            </a:endParaRPr>
          </a:p>
          <a:p>
            <a:r>
              <a:rPr lang="ja-JP" altLang="en-US" b="1" u="sng" dirty="0">
                <a:ea typeface="ＭＳ Ｐ明朝" charset="-128"/>
              </a:rPr>
              <a:t>説明例</a:t>
            </a:r>
            <a:endParaRPr lang="en-US" altLang="ja-JP" b="1" u="sng" dirty="0">
              <a:ea typeface="ＭＳ Ｐ明朝" charset="-128"/>
            </a:endParaRPr>
          </a:p>
          <a:p>
            <a:r>
              <a:rPr lang="ja-JP" altLang="en-US" dirty="0">
                <a:ea typeface="ＭＳ Ｐ明朝" charset="-128"/>
              </a:rPr>
              <a:t>そうは言っても、自分には専門職としての守秘義務や業務上の守秘義務があるから通報できないと思う方もいらっしゃるかもしれません。</a:t>
            </a:r>
            <a:endParaRPr lang="en-US" altLang="ja-JP" dirty="0">
              <a:ea typeface="ＭＳ Ｐ明朝" charset="-128"/>
            </a:endParaRPr>
          </a:p>
          <a:p>
            <a:r>
              <a:rPr lang="ja-JP" altLang="en-US" dirty="0">
                <a:ea typeface="ＭＳ Ｐ明朝" charset="-128"/>
              </a:rPr>
              <a:t>実は、</a:t>
            </a:r>
            <a:r>
              <a:rPr lang="ja-JP" altLang="en-US" b="1" dirty="0">
                <a:ea typeface="ＭＳ Ｐ明朝" charset="-128"/>
              </a:rPr>
              <a:t>通報義務というのは様々な守秘義務よりも優先されるもの</a:t>
            </a:r>
            <a:r>
              <a:rPr lang="ja-JP" altLang="en-US" dirty="0">
                <a:ea typeface="ＭＳ Ｐ明朝" charset="-128"/>
              </a:rPr>
              <a:t>です。また、</a:t>
            </a:r>
            <a:r>
              <a:rPr lang="ja-JP" altLang="en-US" b="1" dirty="0">
                <a:ea typeface="ＭＳ Ｐ明朝" charset="-128"/>
              </a:rPr>
              <a:t>「虐待を受けたと思われる高齢者を発見した者」</a:t>
            </a:r>
            <a:r>
              <a:rPr lang="ja-JP" altLang="en-US" dirty="0">
                <a:ea typeface="ＭＳ Ｐ明朝" charset="-128"/>
              </a:rPr>
              <a:t>となっているので、証拠や根拠がなくとも</a:t>
            </a:r>
            <a:r>
              <a:rPr lang="ja-JP" altLang="en-US" b="1" dirty="0">
                <a:ea typeface="ＭＳ Ｐ明朝" charset="-128"/>
              </a:rPr>
              <a:t>「思われる」</a:t>
            </a:r>
            <a:r>
              <a:rPr lang="ja-JP" altLang="en-US" dirty="0">
                <a:ea typeface="ＭＳ Ｐ明朝" charset="-128"/>
              </a:rPr>
              <a:t>という状態で通報することができるようになっています。</a:t>
            </a:r>
            <a:endParaRPr lang="en-US" altLang="ja-JP" dirty="0">
              <a:ea typeface="ＭＳ Ｐ明朝" charset="-128"/>
            </a:endParaRPr>
          </a:p>
        </p:txBody>
      </p:sp>
      <p:sp>
        <p:nvSpPr>
          <p:cNvPr id="2" name="スライド番号プレースホルダー 1"/>
          <p:cNvSpPr>
            <a:spLocks noGrp="1"/>
          </p:cNvSpPr>
          <p:nvPr>
            <p:ph type="sldNum" sz="quarter" idx="10"/>
          </p:nvPr>
        </p:nvSpPr>
        <p:spPr/>
        <p:txBody>
          <a:bodyPr/>
          <a:lstStyle/>
          <a:p>
            <a:fld id="{E233F600-4D47-47D7-AD80-3375E10310AF}" type="slidenum">
              <a:rPr kumimoji="1" lang="ja-JP" altLang="en-US" smtClean="0"/>
              <a:t>45</a:t>
            </a:fld>
            <a:endParaRPr kumimoji="1" lang="ja-JP" altLang="en-US"/>
          </a:p>
        </p:txBody>
      </p:sp>
    </p:spTree>
    <p:extLst>
      <p:ext uri="{BB962C8B-B14F-4D97-AF65-F5344CB8AC3E}">
        <p14:creationId xmlns:p14="http://schemas.microsoft.com/office/powerpoint/2010/main" val="3769909317"/>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Rectangle 2"/>
          <p:cNvSpPr>
            <a:spLocks noGrp="1" noRot="1" noChangeAspect="1" noChangeArrowheads="1" noTextEdit="1"/>
          </p:cNvSpPr>
          <p:nvPr>
            <p:ph type="sldImg"/>
          </p:nvPr>
        </p:nvSpPr>
        <p:spPr>
          <a:xfrm>
            <a:off x="909638" y="739775"/>
            <a:ext cx="4919662" cy="3690938"/>
          </a:xfrm>
          <a:ln/>
        </p:spPr>
      </p:sp>
      <p:sp>
        <p:nvSpPr>
          <p:cNvPr id="131075" name="Rectangle 3"/>
          <p:cNvSpPr>
            <a:spLocks noGrp="1" noChangeArrowheads="1"/>
          </p:cNvSpPr>
          <p:nvPr>
            <p:ph type="body" idx="1"/>
          </p:nvPr>
        </p:nvSpPr>
        <p:spPr>
          <a:xfrm>
            <a:off x="486160" y="4922844"/>
            <a:ext cx="5739637" cy="4596882"/>
          </a:xfrm>
          <a:noFill/>
          <a:ln/>
        </p:spPr>
        <p:txBody>
          <a:bodyPr/>
          <a:lstStyle/>
          <a:p>
            <a:r>
              <a:rPr lang="ja-JP" altLang="en-US" dirty="0">
                <a:ea typeface="ＭＳ Ｐ明朝" charset="-128"/>
              </a:rPr>
              <a:t>＜スライドのねらいや注意事項＞</a:t>
            </a:r>
            <a:endParaRPr lang="en-US" altLang="ja-JP" dirty="0">
              <a:ea typeface="ＭＳ Ｐ明朝" charset="-128"/>
            </a:endParaRPr>
          </a:p>
          <a:p>
            <a:r>
              <a:rPr lang="ja-JP" altLang="en-US" dirty="0">
                <a:ea typeface="ＭＳ Ｐ明朝" charset="-128"/>
              </a:rPr>
              <a:t>「通報したら、自分が通報したということが分かってしまうのではないか？」</a:t>
            </a:r>
            <a:endParaRPr lang="en-US" altLang="ja-JP" dirty="0">
              <a:ea typeface="ＭＳ Ｐ明朝" charset="-128"/>
            </a:endParaRPr>
          </a:p>
          <a:p>
            <a:r>
              <a:rPr lang="ja-JP" altLang="en-US" dirty="0">
                <a:ea typeface="ＭＳ Ｐ明朝" charset="-128"/>
              </a:rPr>
              <a:t>という受講者の不安に応えるためのスライド。</a:t>
            </a:r>
            <a:endParaRPr lang="en-US" altLang="ja-JP" dirty="0">
              <a:ea typeface="ＭＳ Ｐ明朝" charset="-128"/>
            </a:endParaRPr>
          </a:p>
          <a:p>
            <a:endParaRPr lang="en-US" altLang="ja-JP" dirty="0">
              <a:ea typeface="ＭＳ Ｐ明朝" charset="-128"/>
            </a:endParaRPr>
          </a:p>
          <a:p>
            <a:r>
              <a:rPr lang="ja-JP" altLang="en-US" dirty="0">
                <a:ea typeface="ＭＳ Ｐ明朝" charset="-128"/>
              </a:rPr>
              <a:t>＜説明のポイントや説明例＞</a:t>
            </a:r>
            <a:endParaRPr lang="en-US" altLang="ja-JP" dirty="0">
              <a:ea typeface="ＭＳ Ｐ明朝" charset="-128"/>
            </a:endParaRPr>
          </a:p>
          <a:p>
            <a:r>
              <a:rPr lang="ja-JP" altLang="en-US" dirty="0">
                <a:ea typeface="ＭＳ Ｐ明朝" charset="-128"/>
              </a:rPr>
              <a:t>日ごろ、どのようにさりげなく関わりを開始しているのかを具体的に解説すると、受講者は安心感が得られる。</a:t>
            </a:r>
            <a:endParaRPr lang="en-US" altLang="ja-JP" dirty="0">
              <a:ea typeface="ＭＳ Ｐ明朝" charset="-128"/>
            </a:endParaRPr>
          </a:p>
          <a:p>
            <a:endParaRPr lang="en-US" altLang="ja-JP" dirty="0">
              <a:ea typeface="ＭＳ Ｐ明朝" charset="-128"/>
            </a:endParaRPr>
          </a:p>
          <a:p>
            <a:r>
              <a:rPr lang="ja-JP" altLang="en-US" b="1" u="sng" dirty="0">
                <a:ea typeface="ＭＳ Ｐ明朝" charset="-128"/>
              </a:rPr>
              <a:t>さりげない関わり（自然な形での関わり）の例</a:t>
            </a:r>
            <a:endParaRPr lang="en-US" altLang="ja-JP" b="1" u="sng" dirty="0">
              <a:ea typeface="ＭＳ Ｐ明朝" charset="-128"/>
            </a:endParaRPr>
          </a:p>
          <a:p>
            <a:r>
              <a:rPr lang="ja-JP" altLang="en-US" dirty="0">
                <a:ea typeface="ＭＳ Ｐ明朝" charset="-128"/>
              </a:rPr>
              <a:t>①地域の高齢者への定期訪問、地域包括の担当者挨拶を理由にする</a:t>
            </a:r>
            <a:endParaRPr lang="en-US" altLang="ja-JP" dirty="0">
              <a:ea typeface="ＭＳ Ｐ明朝" charset="-128"/>
            </a:endParaRPr>
          </a:p>
          <a:p>
            <a:r>
              <a:rPr lang="ja-JP" altLang="en-US" dirty="0">
                <a:ea typeface="ＭＳ Ｐ明朝" charset="-128"/>
              </a:rPr>
              <a:t>②災害時要援護者名簿の登録や作成等を理由にする</a:t>
            </a:r>
            <a:endParaRPr lang="en-US" altLang="ja-JP" dirty="0">
              <a:ea typeface="ＭＳ Ｐ明朝" charset="-128"/>
            </a:endParaRPr>
          </a:p>
          <a:p>
            <a:r>
              <a:rPr lang="ja-JP" altLang="en-US" dirty="0">
                <a:ea typeface="ＭＳ Ｐ明朝" charset="-128"/>
              </a:rPr>
              <a:t>③健康診断や介護保険サービス等の紹介を理由にする</a:t>
            </a:r>
            <a:endParaRPr lang="en-US" altLang="ja-JP" dirty="0">
              <a:ea typeface="ＭＳ Ｐ明朝" charset="-128"/>
            </a:endParaRPr>
          </a:p>
          <a:p>
            <a:r>
              <a:rPr lang="ja-JP" altLang="en-US" dirty="0">
                <a:ea typeface="ＭＳ Ｐ明朝" charset="-128"/>
              </a:rPr>
              <a:t>④各種サービスなどの案内を理由にする（介護教室、介護予防教室、高齢者向け講演会、認知症ケア・認知症予防等）</a:t>
            </a:r>
            <a:endParaRPr lang="en-US" altLang="ja-JP" dirty="0">
              <a:ea typeface="ＭＳ Ｐ明朝" charset="-128"/>
            </a:endParaRPr>
          </a:p>
          <a:p>
            <a:r>
              <a:rPr lang="ja-JP" altLang="en-US" dirty="0">
                <a:ea typeface="ＭＳ Ｐ明朝" charset="-128"/>
              </a:rPr>
              <a:t>⑤医療保険・介護保険の限度額適用認定の説明を理由にする　等</a:t>
            </a:r>
            <a:endParaRPr lang="ja-JP" altLang="ja-JP" dirty="0">
              <a:ea typeface="ＭＳ Ｐ明朝" charset="-128"/>
            </a:endParaRPr>
          </a:p>
        </p:txBody>
      </p:sp>
      <p:sp>
        <p:nvSpPr>
          <p:cNvPr id="2" name="スライド番号プレースホルダー 1"/>
          <p:cNvSpPr>
            <a:spLocks noGrp="1"/>
          </p:cNvSpPr>
          <p:nvPr>
            <p:ph type="sldNum" sz="quarter" idx="10"/>
          </p:nvPr>
        </p:nvSpPr>
        <p:spPr/>
        <p:txBody>
          <a:bodyPr/>
          <a:lstStyle/>
          <a:p>
            <a:fld id="{E233F600-4D47-47D7-AD80-3375E10310AF}" type="slidenum">
              <a:rPr kumimoji="1" lang="ja-JP" altLang="en-US" smtClean="0"/>
              <a:t>46</a:t>
            </a:fld>
            <a:endParaRPr kumimoji="1" lang="ja-JP" altLang="en-US"/>
          </a:p>
        </p:txBody>
      </p:sp>
    </p:spTree>
    <p:extLst>
      <p:ext uri="{BB962C8B-B14F-4D97-AF65-F5344CB8AC3E}">
        <p14:creationId xmlns:p14="http://schemas.microsoft.com/office/powerpoint/2010/main" val="3521865411"/>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Rectangle 2"/>
          <p:cNvSpPr>
            <a:spLocks noGrp="1" noRot="1" noChangeAspect="1" noChangeArrowheads="1" noTextEdit="1"/>
          </p:cNvSpPr>
          <p:nvPr>
            <p:ph type="sldImg"/>
          </p:nvPr>
        </p:nvSpPr>
        <p:spPr>
          <a:xfrm>
            <a:off x="909638" y="739775"/>
            <a:ext cx="4919662" cy="3690938"/>
          </a:xfrm>
          <a:ln/>
        </p:spPr>
      </p:sp>
      <p:sp>
        <p:nvSpPr>
          <p:cNvPr id="132099" name="Rectangle 3"/>
          <p:cNvSpPr>
            <a:spLocks noGrp="1" noChangeArrowheads="1"/>
          </p:cNvSpPr>
          <p:nvPr>
            <p:ph type="body" idx="1"/>
          </p:nvPr>
        </p:nvSpPr>
        <p:spPr>
          <a:xfrm>
            <a:off x="486160" y="4851012"/>
            <a:ext cx="5739637" cy="4668708"/>
          </a:xfrm>
          <a:noFill/>
          <a:ln/>
        </p:spPr>
        <p:txBody>
          <a:bodyPr/>
          <a:lstStyle/>
          <a:p>
            <a:r>
              <a:rPr lang="ja-JP" altLang="en-US" dirty="0">
                <a:ea typeface="ＭＳ Ｐ明朝" charset="-128"/>
              </a:rPr>
              <a:t>＜スライドのねらいや注意事項＞</a:t>
            </a:r>
            <a:endParaRPr lang="en-US" altLang="ja-JP" dirty="0">
              <a:ea typeface="ＭＳ Ｐ明朝" charset="-128"/>
            </a:endParaRPr>
          </a:p>
          <a:p>
            <a:r>
              <a:rPr lang="ja-JP" altLang="en-US" dirty="0">
                <a:ea typeface="ＭＳ Ｐ明朝" charset="-128"/>
              </a:rPr>
              <a:t>「虐待です」と伝えてからは訪問しづらくなるということを追加。</a:t>
            </a:r>
            <a:endParaRPr lang="en-US" altLang="ja-JP" dirty="0">
              <a:ea typeface="ＭＳ Ｐ明朝" charset="-128"/>
            </a:endParaRPr>
          </a:p>
          <a:p>
            <a:r>
              <a:rPr lang="ja-JP" altLang="en-US" dirty="0">
                <a:ea typeface="ＭＳ Ｐ明朝" charset="-128"/>
              </a:rPr>
              <a:t>「虐待の通報」について受講者に改めて考えさせ、認識を新たにしてもらうことをねらいとしたスライド。</a:t>
            </a:r>
            <a:endParaRPr lang="en-US" altLang="ja-JP" dirty="0">
              <a:ea typeface="ＭＳ Ｐ明朝" charset="-128"/>
            </a:endParaRPr>
          </a:p>
          <a:p>
            <a:endParaRPr lang="en-US" altLang="ja-JP" dirty="0">
              <a:ea typeface="ＭＳ Ｐ明朝" charset="-128"/>
            </a:endParaRPr>
          </a:p>
          <a:p>
            <a:r>
              <a:rPr lang="ja-JP" altLang="en-US" dirty="0">
                <a:ea typeface="ＭＳ Ｐ明朝" charset="-128"/>
              </a:rPr>
              <a:t>＜説明のポイントや説明例＞</a:t>
            </a:r>
            <a:endParaRPr lang="en-US" altLang="ja-JP" dirty="0">
              <a:ea typeface="ＭＳ Ｐ明朝" charset="-128"/>
            </a:endParaRPr>
          </a:p>
          <a:p>
            <a:r>
              <a:rPr lang="ja-JP" altLang="en-US" b="1" u="sng" dirty="0">
                <a:ea typeface="ＭＳ Ｐ明朝" charset="-128"/>
              </a:rPr>
              <a:t>説明例</a:t>
            </a:r>
            <a:endParaRPr lang="en-US" altLang="ja-JP" b="1" u="sng" dirty="0">
              <a:ea typeface="ＭＳ Ｐ明朝" charset="-128"/>
            </a:endParaRPr>
          </a:p>
          <a:p>
            <a:r>
              <a:rPr lang="ja-JP" altLang="en-US" dirty="0">
                <a:ea typeface="ＭＳ Ｐ明朝" charset="-128"/>
              </a:rPr>
              <a:t>（重要な部分なのでこのまま読む）</a:t>
            </a:r>
            <a:endParaRPr lang="en-US" altLang="ja-JP" dirty="0">
              <a:ea typeface="ＭＳ Ｐ明朝" charset="-128"/>
            </a:endParaRPr>
          </a:p>
          <a:p>
            <a:endParaRPr lang="en-US" altLang="ja-JP" dirty="0">
              <a:ea typeface="ＭＳ Ｐ明朝" charset="-128"/>
            </a:endParaRPr>
          </a:p>
          <a:p>
            <a:r>
              <a:rPr lang="ja-JP" altLang="en-US" dirty="0">
                <a:ea typeface="ＭＳ Ｐ明朝" charset="-128"/>
              </a:rPr>
              <a:t>工夫する場合、「気になる高齢者」の具体例をいくつか挙げられると良い。</a:t>
            </a:r>
            <a:endParaRPr lang="en-US" altLang="ja-JP" dirty="0">
              <a:ea typeface="ＭＳ Ｐ明朝" charset="-128"/>
            </a:endParaRPr>
          </a:p>
          <a:p>
            <a:r>
              <a:rPr lang="ja-JP" altLang="en-US" dirty="0">
                <a:ea typeface="ＭＳ Ｐ明朝" charset="-128"/>
              </a:rPr>
              <a:t>（例１）「自分が世話をするから」と言って契約を切られたけれど、本当にちゃんと介護されているか心配。</a:t>
            </a:r>
            <a:endParaRPr lang="en-US" altLang="ja-JP" dirty="0">
              <a:ea typeface="ＭＳ Ｐ明朝" charset="-128"/>
            </a:endParaRPr>
          </a:p>
          <a:p>
            <a:r>
              <a:rPr lang="ja-JP" altLang="en-US" dirty="0">
                <a:ea typeface="ＭＳ Ｐ明朝" charset="-128"/>
              </a:rPr>
              <a:t>（例２）「お金を貸して」とか「何か食べさせて」と言ってたびたび訪ねてくる高齢者がいる。　など</a:t>
            </a:r>
            <a:endParaRPr lang="ja-JP" altLang="ja-JP" dirty="0">
              <a:ea typeface="ＭＳ Ｐ明朝" charset="-128"/>
            </a:endParaRPr>
          </a:p>
        </p:txBody>
      </p:sp>
      <p:sp>
        <p:nvSpPr>
          <p:cNvPr id="2" name="スライド番号プレースホルダー 1"/>
          <p:cNvSpPr>
            <a:spLocks noGrp="1"/>
          </p:cNvSpPr>
          <p:nvPr>
            <p:ph type="sldNum" sz="quarter" idx="10"/>
          </p:nvPr>
        </p:nvSpPr>
        <p:spPr/>
        <p:txBody>
          <a:bodyPr/>
          <a:lstStyle/>
          <a:p>
            <a:fld id="{E233F600-4D47-47D7-AD80-3375E10310AF}" type="slidenum">
              <a:rPr kumimoji="1" lang="ja-JP" altLang="en-US" smtClean="0"/>
              <a:t>47</a:t>
            </a:fld>
            <a:endParaRPr kumimoji="1" lang="ja-JP" altLang="en-US"/>
          </a:p>
        </p:txBody>
      </p:sp>
    </p:spTree>
    <p:extLst>
      <p:ext uri="{BB962C8B-B14F-4D97-AF65-F5344CB8AC3E}">
        <p14:creationId xmlns:p14="http://schemas.microsoft.com/office/powerpoint/2010/main" val="4034923911"/>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スライド イメージ プレースホルダ 1"/>
          <p:cNvSpPr>
            <a:spLocks noGrp="1" noRot="1" noChangeAspect="1" noTextEdit="1"/>
          </p:cNvSpPr>
          <p:nvPr>
            <p:ph type="sldImg"/>
          </p:nvPr>
        </p:nvSpPr>
        <p:spPr>
          <a:xfrm>
            <a:off x="908050" y="739775"/>
            <a:ext cx="4919663" cy="3690938"/>
          </a:xfrm>
          <a:ln/>
        </p:spPr>
      </p:sp>
      <p:sp>
        <p:nvSpPr>
          <p:cNvPr id="135171" name="ノート プレースホルダ 2"/>
          <p:cNvSpPr>
            <a:spLocks noGrp="1"/>
          </p:cNvSpPr>
          <p:nvPr>
            <p:ph type="body" idx="1"/>
          </p:nvPr>
        </p:nvSpPr>
        <p:spPr>
          <a:xfrm>
            <a:off x="486160" y="4851012"/>
            <a:ext cx="5739637" cy="4668708"/>
          </a:xfrm>
          <a:noFill/>
          <a:ln/>
        </p:spPr>
        <p:txBody>
          <a:bodyPr>
            <a:normAutofit/>
          </a:bodyPr>
          <a:lstStyle/>
          <a:p>
            <a:r>
              <a:rPr lang="ja-JP" altLang="en-US" dirty="0">
                <a:ea typeface="ＭＳ Ｐ明朝" charset="-128"/>
              </a:rPr>
              <a:t>＜スライドのねらいや注意事項＞</a:t>
            </a:r>
            <a:endParaRPr lang="en-US" altLang="ja-JP" dirty="0">
              <a:ea typeface="ＭＳ Ｐ明朝" charset="-128"/>
            </a:endParaRPr>
          </a:p>
          <a:p>
            <a:r>
              <a:rPr lang="ja-JP" altLang="en-US" dirty="0">
                <a:ea typeface="ＭＳ Ｐ明朝" charset="-128"/>
              </a:rPr>
              <a:t>地域包括支援センターにおける権利擁護について説明したスライド。</a:t>
            </a:r>
            <a:endParaRPr lang="en-US" altLang="ja-JP" dirty="0">
              <a:ea typeface="ＭＳ Ｐ明朝" charset="-128"/>
            </a:endParaRPr>
          </a:p>
          <a:p>
            <a:endParaRPr lang="en-US" altLang="ja-JP" dirty="0">
              <a:ea typeface="ＭＳ Ｐ明朝" charset="-128"/>
            </a:endParaRPr>
          </a:p>
          <a:p>
            <a:r>
              <a:rPr lang="ja-JP" altLang="en-US" dirty="0">
                <a:ea typeface="ＭＳ Ｐ明朝" charset="-128"/>
              </a:rPr>
              <a:t>＜説明のポイントや説明例＞</a:t>
            </a:r>
            <a:endParaRPr lang="en-US" altLang="ja-JP" dirty="0">
              <a:ea typeface="ＭＳ Ｐ明朝" charset="-128"/>
            </a:endParaRPr>
          </a:p>
          <a:p>
            <a:r>
              <a:rPr lang="ja-JP" altLang="en-US" dirty="0">
                <a:ea typeface="ＭＳ Ｐ明朝" charset="-128"/>
              </a:rPr>
              <a:t>（そのまま読めば良いように作成）</a:t>
            </a:r>
          </a:p>
        </p:txBody>
      </p:sp>
      <p:sp>
        <p:nvSpPr>
          <p:cNvPr id="2" name="スライド番号プレースホルダー 1"/>
          <p:cNvSpPr>
            <a:spLocks noGrp="1"/>
          </p:cNvSpPr>
          <p:nvPr>
            <p:ph type="sldNum" sz="quarter" idx="10"/>
          </p:nvPr>
        </p:nvSpPr>
        <p:spPr/>
        <p:txBody>
          <a:bodyPr/>
          <a:lstStyle/>
          <a:p>
            <a:fld id="{E233F600-4D47-47D7-AD80-3375E10310AF}" type="slidenum">
              <a:rPr kumimoji="1" lang="ja-JP" altLang="en-US" smtClean="0"/>
              <a:t>48</a:t>
            </a:fld>
            <a:endParaRPr kumimoji="1" lang="ja-JP" altLang="en-US"/>
          </a:p>
        </p:txBody>
      </p:sp>
    </p:spTree>
    <p:extLst>
      <p:ext uri="{BB962C8B-B14F-4D97-AF65-F5344CB8AC3E}">
        <p14:creationId xmlns:p14="http://schemas.microsoft.com/office/powerpoint/2010/main" val="2780503456"/>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08050" y="739775"/>
            <a:ext cx="4919663" cy="3690938"/>
          </a:xfrm>
        </p:spPr>
      </p:sp>
      <p:sp>
        <p:nvSpPr>
          <p:cNvPr id="3" name="ノート プレースホルダー 2"/>
          <p:cNvSpPr>
            <a:spLocks noGrp="1"/>
          </p:cNvSpPr>
          <p:nvPr>
            <p:ph type="body" idx="1"/>
          </p:nvPr>
        </p:nvSpPr>
        <p:spPr>
          <a:xfrm>
            <a:off x="547685" y="4576495"/>
            <a:ext cx="5871872" cy="5158715"/>
          </a:xfrm>
        </p:spPr>
        <p:txBody>
          <a:bodyPr>
            <a:normAutofit fontScale="77500" lnSpcReduction="20000"/>
          </a:bodyPr>
          <a:lstStyle/>
          <a:p>
            <a:pPr>
              <a:defRPr/>
            </a:pPr>
            <a:r>
              <a:rPr lang="ja-JP" altLang="en-US" dirty="0"/>
              <a:t>＜スライドのねらいや注意事項＞</a:t>
            </a:r>
            <a:endParaRPr lang="en-US" altLang="ja-JP" dirty="0"/>
          </a:p>
          <a:p>
            <a:pPr>
              <a:defRPr/>
            </a:pPr>
            <a:r>
              <a:rPr lang="ja-JP" altLang="en-US" dirty="0">
                <a:latin typeface="ＭＳ Ｐ明朝" panose="02020600040205080304" pitchFamily="18" charset="-128"/>
              </a:rPr>
              <a:t>スライド</a:t>
            </a:r>
            <a:r>
              <a:rPr lang="en-US" altLang="ja-JP" dirty="0">
                <a:latin typeface="ＭＳ Ｐ明朝" panose="02020600040205080304" pitchFamily="18" charset="-128"/>
              </a:rPr>
              <a:t>48</a:t>
            </a:r>
            <a:r>
              <a:rPr lang="ja-JP" altLang="en-US" dirty="0"/>
              <a:t>において、「</a:t>
            </a:r>
            <a:r>
              <a:rPr lang="ja-JP" altLang="en-US" dirty="0">
                <a:ea typeface="ＭＳ Ｐ明朝" charset="-128"/>
              </a:rPr>
              <a:t>権利擁護業務として支援が必要な人に関わることができる」と伝えたことで、</a:t>
            </a:r>
            <a:r>
              <a:rPr lang="ja-JP" altLang="en-US" dirty="0"/>
              <a:t>「権利擁護で関われるならば、何も虐待なんて大げさなことを言う必要ないじゃないか？」という疑問を抱く受講者を想定して、「虐待であるという判断」の意味を伝えることがねらい。</a:t>
            </a:r>
            <a:endParaRPr lang="en-US" altLang="ja-JP" dirty="0"/>
          </a:p>
          <a:p>
            <a:pPr>
              <a:defRPr/>
            </a:pPr>
            <a:r>
              <a:rPr lang="ja-JP" altLang="en-US" dirty="0"/>
              <a:t>また、虐待であると判断していることの告知について慎重になっていることを伝えることも目的としている。</a:t>
            </a:r>
            <a:endParaRPr lang="en-US" altLang="ja-JP" dirty="0"/>
          </a:p>
          <a:p>
            <a:pPr>
              <a:lnSpc>
                <a:spcPts val="191"/>
              </a:lnSpc>
              <a:defRPr/>
            </a:pPr>
            <a:endParaRPr lang="en-US" altLang="ja-JP" dirty="0"/>
          </a:p>
          <a:p>
            <a:pPr>
              <a:defRPr/>
            </a:pPr>
            <a:r>
              <a:rPr lang="ja-JP" altLang="en-US" dirty="0"/>
              <a:t>＜説明のポイントや説明例＞</a:t>
            </a:r>
            <a:endParaRPr lang="en-US" altLang="ja-JP" dirty="0"/>
          </a:p>
          <a:p>
            <a:pPr marL="272695" indent="-272695" defTabSz="909396">
              <a:buClr>
                <a:schemeClr val="accent3"/>
              </a:buClr>
              <a:defRPr/>
            </a:pPr>
            <a:r>
              <a:rPr lang="ja-JP" altLang="en-US" dirty="0"/>
              <a:t>このスライドで最も強調したいのは、「虐待であるという判断＝必ず</a:t>
            </a:r>
            <a:r>
              <a:rPr lang="en-US" altLang="ja-JP" dirty="0"/>
              <a:t>『</a:t>
            </a:r>
            <a:r>
              <a:rPr lang="ja-JP" altLang="en-US" dirty="0"/>
              <a:t>養護者への告知</a:t>
            </a:r>
            <a:r>
              <a:rPr lang="en-US" altLang="ja-JP" dirty="0"/>
              <a:t>』</a:t>
            </a:r>
            <a:r>
              <a:rPr lang="ja-JP" altLang="en-US" dirty="0"/>
              <a:t>ではない」という部分。</a:t>
            </a:r>
            <a:endParaRPr lang="en-US" altLang="ja-JP" dirty="0"/>
          </a:p>
          <a:p>
            <a:pPr marL="272695" indent="-272695" defTabSz="909396">
              <a:buClr>
                <a:schemeClr val="accent3"/>
              </a:buClr>
              <a:defRPr/>
            </a:pPr>
            <a:r>
              <a:rPr lang="ja-JP" altLang="en-US" dirty="0"/>
              <a:t>「虐待であると捉えることと、養護者に</a:t>
            </a:r>
            <a:r>
              <a:rPr lang="en-US" altLang="ja-JP" dirty="0"/>
              <a:t>『</a:t>
            </a:r>
            <a:r>
              <a:rPr lang="ja-JP" altLang="en-US" dirty="0"/>
              <a:t>虐待である</a:t>
            </a:r>
            <a:r>
              <a:rPr lang="en-US" altLang="ja-JP" dirty="0"/>
              <a:t>』</a:t>
            </a:r>
            <a:r>
              <a:rPr lang="ja-JP" altLang="en-US" dirty="0"/>
              <a:t>と伝える対応の問題は別の話」というように強調して伝える。</a:t>
            </a:r>
          </a:p>
          <a:p>
            <a:pPr marL="272695" indent="-272695">
              <a:lnSpc>
                <a:spcPts val="191"/>
              </a:lnSpc>
              <a:buClr>
                <a:schemeClr val="accent3"/>
              </a:buClr>
              <a:defRPr/>
            </a:pPr>
            <a:endParaRPr lang="en-US" altLang="ja-JP" b="1" u="sng" dirty="0"/>
          </a:p>
          <a:p>
            <a:pPr marL="272695" indent="-272695">
              <a:buClr>
                <a:schemeClr val="accent3"/>
              </a:buClr>
              <a:defRPr/>
            </a:pPr>
            <a:r>
              <a:rPr lang="ja-JP" altLang="en-US" b="1" u="sng" dirty="0"/>
              <a:t>＜説明例＞</a:t>
            </a:r>
            <a:endParaRPr lang="en-US" altLang="ja-JP" b="1" u="sng" dirty="0"/>
          </a:p>
          <a:p>
            <a:pPr>
              <a:defRPr/>
            </a:pPr>
            <a:r>
              <a:rPr lang="ja-JP" altLang="en-US" dirty="0"/>
              <a:t>虐待対応の責任主体である区市町村やその中核的対応機関である地域包括支援センターは、「高齢者虐待」に当てはまる事態に遭遇した場合、「これは虐待である」と捉えておかなければならない立場にあります。</a:t>
            </a:r>
            <a:endParaRPr lang="en-US" altLang="ja-JP" dirty="0"/>
          </a:p>
          <a:p>
            <a:pPr>
              <a:defRPr/>
            </a:pPr>
            <a:r>
              <a:rPr lang="ja-JP" altLang="en-US" dirty="0"/>
              <a:t>高齢者虐待であると捉えることで、対応責任の所在がはっきり示され、適切な虐待対応・支援の第一歩が踏み出せます。（虐待であると判断されたケースについて、高齢者虐待防止法で示された面会制限や立入調査などの権限行使という対応も行える）</a:t>
            </a:r>
            <a:endParaRPr lang="en-US" altLang="ja-JP" dirty="0"/>
          </a:p>
          <a:p>
            <a:pPr>
              <a:defRPr/>
            </a:pPr>
            <a:r>
              <a:rPr lang="ja-JP" altLang="en-US" b="1" dirty="0"/>
              <a:t>ケアマネジャーには求めない「虐待かどうかの判断」を、区市町村や地域包括は判断しなければならない立場</a:t>
            </a:r>
            <a:r>
              <a:rPr lang="ja-JP" altLang="en-US" dirty="0"/>
              <a:t>にあります。判断することで、対応の責任を自覚し、判断することで支援の幅が広がることを意識することにつながります。</a:t>
            </a:r>
            <a:endParaRPr lang="en-US" altLang="ja-JP" dirty="0"/>
          </a:p>
          <a:p>
            <a:pPr>
              <a:defRPr/>
            </a:pPr>
            <a:r>
              <a:rPr lang="ja-JP" altLang="en-US" dirty="0"/>
              <a:t>　ただし、虐待であると判断することの目的は、</a:t>
            </a:r>
            <a:r>
              <a:rPr lang="ja-JP" altLang="en-US" b="1" dirty="0"/>
              <a:t>養護者を非難するために行うのではなく、すべては高齢者の権利を護ることを目的にしている</a:t>
            </a:r>
            <a:r>
              <a:rPr lang="ja-JP" altLang="en-US" dirty="0"/>
              <a:t>ということであって、</a:t>
            </a:r>
            <a:r>
              <a:rPr lang="ja-JP" altLang="en-US" b="1" dirty="0"/>
              <a:t>「虐待であると判断すること」と、「あなたは虐待しています」と事実を伝えるかどうかは全く別の問題です</a:t>
            </a:r>
            <a:r>
              <a:rPr lang="ja-JP" altLang="en-US" dirty="0"/>
              <a:t>。判断したからと言って、必ず「これは虐待です」と言わなければならないわけではありません。介護負担が激しく、虐待という言葉を用いることで介護者が心中未遂を起こすようなことになりかねないようなケースでは、「虐待」という言葉をつきつけたりしません。</a:t>
            </a:r>
            <a:endParaRPr lang="en-US" altLang="ja-JP" dirty="0"/>
          </a:p>
          <a:p>
            <a:pPr>
              <a:defRPr/>
            </a:pPr>
            <a:r>
              <a:rPr lang="ja-JP" altLang="en-US" dirty="0"/>
              <a:t>もちろん、お金ねらいだったり、虐待行為を「当然のこと」ととらえているような養護者については、「これはやってはならないことである。今は高齢者虐待防止法がある」と、伝えた方がよい場合もあります。</a:t>
            </a:r>
            <a:endParaRPr lang="en-US" altLang="ja-JP" dirty="0"/>
          </a:p>
          <a:p>
            <a:pPr>
              <a:defRPr/>
            </a:pPr>
            <a:r>
              <a:rPr lang="ja-JP" altLang="en-US" dirty="0"/>
              <a:t>その場合でも、「虐待」と言う言葉から、民法にある「相続廃除（自分を虐待している人に対して、裁判所に申立をして相続させないようにすること）」を連想する親族もいて、過剰反応を起こす人たちもいるため、虐待と言う言葉の使用には慎重になっています。</a:t>
            </a:r>
            <a:endParaRPr lang="en-US" altLang="ja-JP" dirty="0"/>
          </a:p>
          <a:p>
            <a:pPr>
              <a:defRPr/>
            </a:pPr>
            <a:r>
              <a:rPr lang="ja-JP" altLang="en-US" dirty="0"/>
              <a:t>これが虐待であると伝える場合、区市町村や地域包括支援センターの合議の上で、誰がどのように伝えるかを決めていくことになります。</a:t>
            </a:r>
            <a:endParaRPr lang="en-US" altLang="ja-JP" dirty="0"/>
          </a:p>
          <a:p>
            <a:pPr>
              <a:defRPr/>
            </a:pPr>
            <a:r>
              <a:rPr lang="ja-JP" altLang="en-US" dirty="0"/>
              <a:t>民間のケアマネジャーさんの立場で、「虐待」という言葉を使っての意識付けはしていただかないほうがいいかもしれません。</a:t>
            </a:r>
            <a:endParaRPr lang="en-US" altLang="ja-JP" dirty="0"/>
          </a:p>
          <a:p>
            <a:pPr>
              <a:defRPr/>
            </a:pPr>
            <a:r>
              <a:rPr lang="ja-JP" altLang="en-US" dirty="0"/>
              <a:t>「叩かれたら痛いですよね」「大きな声だと怖いですよね」と、具体的行為を用いての意識付けにとどめていただくよう、お願い致します。</a:t>
            </a:r>
            <a:endParaRPr lang="en-US" altLang="ja-JP" dirty="0"/>
          </a:p>
          <a:p>
            <a:pPr>
              <a:defRPr/>
            </a:pPr>
            <a:endParaRPr lang="en-US" altLang="ja-JP" dirty="0"/>
          </a:p>
          <a:p>
            <a:pPr>
              <a:defRPr/>
            </a:pPr>
            <a:r>
              <a:rPr lang="en-US" altLang="ja-JP" dirty="0"/>
              <a:t>※</a:t>
            </a:r>
            <a:r>
              <a:rPr lang="ja-JP" altLang="en-US" dirty="0"/>
              <a:t>「相続廃除」についてですが、実際に区市町村や地域包括支援センターが動いている虐待対応の事案で、高齢者本人がこの手続きを取ったという事例について、当センターでは把握がありません。</a:t>
            </a:r>
          </a:p>
        </p:txBody>
      </p:sp>
      <p:sp>
        <p:nvSpPr>
          <p:cNvPr id="4" name="スライド番号プレースホルダー 3"/>
          <p:cNvSpPr>
            <a:spLocks noGrp="1"/>
          </p:cNvSpPr>
          <p:nvPr>
            <p:ph type="sldNum" sz="quarter" idx="10"/>
          </p:nvPr>
        </p:nvSpPr>
        <p:spPr/>
        <p:txBody>
          <a:bodyPr/>
          <a:lstStyle/>
          <a:p>
            <a:fld id="{E233F600-4D47-47D7-AD80-3375E10310AF}" type="slidenum">
              <a:rPr kumimoji="1" lang="ja-JP" altLang="en-US" smtClean="0"/>
              <a:t>49</a:t>
            </a:fld>
            <a:endParaRPr kumimoji="1" lang="ja-JP" altLang="en-US"/>
          </a:p>
        </p:txBody>
      </p:sp>
    </p:spTree>
    <p:extLst>
      <p:ext uri="{BB962C8B-B14F-4D97-AF65-F5344CB8AC3E}">
        <p14:creationId xmlns:p14="http://schemas.microsoft.com/office/powerpoint/2010/main" val="12237783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スライド イメージ プレースホルダ 1"/>
          <p:cNvSpPr>
            <a:spLocks noGrp="1" noRot="1" noChangeAspect="1" noTextEdit="1"/>
          </p:cNvSpPr>
          <p:nvPr>
            <p:ph type="sldImg"/>
          </p:nvPr>
        </p:nvSpPr>
        <p:spPr>
          <a:xfrm>
            <a:off x="908050" y="739775"/>
            <a:ext cx="4919663" cy="3690938"/>
          </a:xfrm>
          <a:ln/>
        </p:spPr>
      </p:sp>
      <p:sp>
        <p:nvSpPr>
          <p:cNvPr id="100355" name="ノート プレースホルダ 2"/>
          <p:cNvSpPr>
            <a:spLocks noGrp="1"/>
          </p:cNvSpPr>
          <p:nvPr>
            <p:ph type="body" idx="1"/>
          </p:nvPr>
        </p:nvSpPr>
        <p:spPr>
          <a:xfrm>
            <a:off x="205941" y="4643369"/>
            <a:ext cx="6300070" cy="5020010"/>
          </a:xfrm>
          <a:noFill/>
          <a:ln/>
        </p:spPr>
        <p:txBody>
          <a:bodyPr>
            <a:normAutofit lnSpcReduction="10000"/>
          </a:bodyPr>
          <a:lstStyle/>
          <a:p>
            <a:r>
              <a:rPr lang="ja-JP" altLang="en-US" dirty="0">
                <a:latin typeface="ＭＳ Ｐ明朝" charset="-128"/>
                <a:ea typeface="ＭＳ Ｐ明朝" charset="-128"/>
              </a:rPr>
              <a:t>＜スライドのねらいや注意事項＞</a:t>
            </a:r>
            <a:endParaRPr lang="en-US" altLang="ja-JP" dirty="0">
              <a:latin typeface="ＭＳ Ｐ明朝" charset="-128"/>
              <a:ea typeface="ＭＳ Ｐ明朝" charset="-128"/>
            </a:endParaRPr>
          </a:p>
          <a:p>
            <a:r>
              <a:rPr lang="ja-JP" altLang="en-US" dirty="0">
                <a:latin typeface="ＭＳ Ｐ明朝" charset="-128"/>
                <a:ea typeface="ＭＳ Ｐ明朝" charset="-128"/>
              </a:rPr>
              <a:t>「</a:t>
            </a:r>
            <a:r>
              <a:rPr lang="en-US" altLang="ja-JP" dirty="0">
                <a:latin typeface="ＭＳ Ｐ明朝" charset="-128"/>
                <a:ea typeface="ＭＳ Ｐ明朝" charset="-128"/>
              </a:rPr>
              <a:t>『</a:t>
            </a:r>
            <a:r>
              <a:rPr lang="ja-JP" altLang="en-US" dirty="0">
                <a:latin typeface="ＭＳ Ｐ明朝" charset="-128"/>
                <a:ea typeface="ＭＳ Ｐ明朝" charset="-128"/>
              </a:rPr>
              <a:t>虐待</a:t>
            </a:r>
            <a:r>
              <a:rPr lang="en-US" altLang="ja-JP" dirty="0">
                <a:latin typeface="ＭＳ Ｐ明朝" charset="-128"/>
                <a:ea typeface="ＭＳ Ｐ明朝" charset="-128"/>
              </a:rPr>
              <a:t>』</a:t>
            </a:r>
            <a:r>
              <a:rPr lang="ja-JP" altLang="en-US" dirty="0">
                <a:latin typeface="ＭＳ Ｐ明朝" charset="-128"/>
                <a:ea typeface="ＭＳ Ｐ明朝" charset="-128"/>
              </a:rPr>
              <a:t>の考え方」の正しいとらえ方を伝えることで、「高齢者虐待は</a:t>
            </a:r>
            <a:r>
              <a:rPr lang="en-US" altLang="ja-JP" dirty="0">
                <a:latin typeface="ＭＳ Ｐ明朝" charset="-128"/>
                <a:ea typeface="ＭＳ Ｐ明朝" charset="-128"/>
              </a:rPr>
              <a:t>『</a:t>
            </a:r>
            <a:r>
              <a:rPr lang="ja-JP" altLang="en-US" dirty="0">
                <a:latin typeface="ＭＳ Ｐ明朝" charset="-128"/>
                <a:ea typeface="ＭＳ Ｐ明朝" charset="-128"/>
              </a:rPr>
              <a:t>客観的事実</a:t>
            </a:r>
            <a:r>
              <a:rPr lang="en-US" altLang="ja-JP" dirty="0">
                <a:latin typeface="ＭＳ Ｐ明朝" charset="-128"/>
                <a:ea typeface="ＭＳ Ｐ明朝" charset="-128"/>
              </a:rPr>
              <a:t>』</a:t>
            </a:r>
            <a:r>
              <a:rPr lang="ja-JP" altLang="en-US" dirty="0">
                <a:latin typeface="ＭＳ Ｐ明朝" charset="-128"/>
                <a:ea typeface="ＭＳ Ｐ明朝" charset="-128"/>
              </a:rPr>
              <a:t>によって判断すること」であることを理解してもらう。</a:t>
            </a:r>
            <a:endParaRPr lang="en-US" altLang="ja-JP" dirty="0">
              <a:latin typeface="ＭＳ Ｐ明朝" charset="-128"/>
              <a:ea typeface="ＭＳ Ｐ明朝" charset="-128"/>
            </a:endParaRPr>
          </a:p>
          <a:p>
            <a:r>
              <a:rPr lang="ja-JP" altLang="en-US" dirty="0">
                <a:latin typeface="ＭＳ Ｐ明朝" charset="-128"/>
                <a:ea typeface="ＭＳ Ｐ明朝" charset="-128"/>
              </a:rPr>
              <a:t>図は一般的にイメージする虐待よりもとらえ方の範囲が広いことを示している。</a:t>
            </a:r>
            <a:r>
              <a:rPr lang="ja-JP" altLang="en-US" b="1" dirty="0">
                <a:latin typeface="ＭＳ Ｐ明朝" charset="-128"/>
                <a:ea typeface="ＭＳ Ｐ明朝" charset="-128"/>
              </a:rPr>
              <a:t>「虐待の小さな芽」</a:t>
            </a:r>
            <a:r>
              <a:rPr lang="ja-JP" altLang="en-US" dirty="0">
                <a:latin typeface="ＭＳ Ｐ明朝" charset="-128"/>
                <a:ea typeface="ＭＳ Ｐ明朝" charset="-128"/>
              </a:rPr>
              <a:t>から関わるということがポイント。</a:t>
            </a:r>
            <a:endParaRPr lang="en-US" altLang="ja-JP" dirty="0">
              <a:latin typeface="ＭＳ Ｐ明朝" charset="-128"/>
              <a:ea typeface="ＭＳ Ｐ明朝" charset="-128"/>
            </a:endParaRPr>
          </a:p>
          <a:p>
            <a:endParaRPr lang="en-US" altLang="ja-JP" dirty="0">
              <a:latin typeface="ＭＳ Ｐ明朝" charset="-128"/>
              <a:ea typeface="ＭＳ Ｐ明朝" charset="-128"/>
            </a:endParaRPr>
          </a:p>
          <a:p>
            <a:r>
              <a:rPr lang="ja-JP" altLang="en-US" dirty="0">
                <a:latin typeface="ＭＳ Ｐ明朝" charset="-128"/>
                <a:ea typeface="ＭＳ Ｐ明朝" charset="-128"/>
              </a:rPr>
              <a:t>＜説明のポイントや説明例＞</a:t>
            </a:r>
            <a:endParaRPr lang="en-US" altLang="ja-JP" b="1" u="sng" dirty="0">
              <a:latin typeface="ＭＳ Ｐ明朝" charset="-128"/>
              <a:ea typeface="ＭＳ Ｐ明朝" charset="-128"/>
            </a:endParaRPr>
          </a:p>
          <a:p>
            <a:r>
              <a:rPr lang="ja-JP" altLang="en-US" b="1" u="sng" dirty="0">
                <a:latin typeface="ＭＳ Ｐ明朝" charset="-128"/>
                <a:ea typeface="ＭＳ Ｐ明朝" charset="-128"/>
              </a:rPr>
              <a:t>「</a:t>
            </a:r>
            <a:r>
              <a:rPr lang="en-US" altLang="ja-JP" b="1" u="sng" dirty="0">
                <a:latin typeface="ＭＳ Ｐ明朝" charset="-128"/>
                <a:ea typeface="ＭＳ Ｐ明朝" charset="-128"/>
              </a:rPr>
              <a:t>『</a:t>
            </a:r>
            <a:r>
              <a:rPr lang="ja-JP" altLang="en-US" b="1" u="sng" dirty="0">
                <a:latin typeface="ＭＳ Ｐ明朝" charset="-128"/>
                <a:ea typeface="ＭＳ Ｐ明朝" charset="-128"/>
              </a:rPr>
              <a:t>自覚</a:t>
            </a:r>
            <a:r>
              <a:rPr lang="en-US" altLang="ja-JP" b="1" u="sng" dirty="0">
                <a:latin typeface="ＭＳ Ｐ明朝" charset="-128"/>
                <a:ea typeface="ＭＳ Ｐ明朝" charset="-128"/>
              </a:rPr>
              <a:t>』</a:t>
            </a:r>
            <a:r>
              <a:rPr lang="ja-JP" altLang="en-US" b="1" u="sng" dirty="0">
                <a:latin typeface="ＭＳ Ｐ明朝" charset="-128"/>
                <a:ea typeface="ＭＳ Ｐ明朝" charset="-128"/>
              </a:rPr>
              <a:t>は問わない」の説明例</a:t>
            </a:r>
            <a:endParaRPr lang="en-US" altLang="ja-JP" b="1" u="sng" dirty="0">
              <a:latin typeface="ＭＳ Ｐ明朝" charset="-128"/>
              <a:ea typeface="ＭＳ Ｐ明朝" charset="-128"/>
            </a:endParaRPr>
          </a:p>
          <a:p>
            <a:r>
              <a:rPr lang="ja-JP" altLang="en-US" dirty="0">
                <a:latin typeface="ＭＳ Ｐ明朝" charset="-128"/>
                <a:ea typeface="ＭＳ Ｐ明朝" charset="-128"/>
              </a:rPr>
              <a:t>　刑法の場合は、故意過失を必ず見ます。「殺すつもりで押した」のか「カッとなって押してその結果相手が亡くなった」のかで、殺人罪か傷害致死罪かが変わってきます。これは、刑法が犯罪を犯した人を罰する事を目的にしているからです。しかし、高齢者虐待防止法は違います。</a:t>
            </a:r>
            <a:r>
              <a:rPr lang="ja-JP" altLang="en-US" b="1" dirty="0">
                <a:latin typeface="ＭＳ Ｐ明朝" charset="-128"/>
                <a:ea typeface="ＭＳ Ｐ明朝" charset="-128"/>
              </a:rPr>
              <a:t>虐待をしている人を罰することは目的になっていません。</a:t>
            </a:r>
            <a:r>
              <a:rPr lang="ja-JP" altLang="en-US" dirty="0">
                <a:latin typeface="ＭＳ Ｐ明朝" charset="-128"/>
                <a:ea typeface="ＭＳ Ｐ明朝" charset="-128"/>
              </a:rPr>
              <a:t>「どんなつもりでそうなったか」は関係なく、客観的事実としてそこに高齢者の権利侵害があればそれを虐待ととらえ、高齢者の権利を護り、養護者を支援しようとしているのです。「一生懸命介護しているのだけれど、つい叩いてしまう」あるいは「一生懸命介護しているつもりはあるけれども、介護が十分におこなえていない等で、結果として高齢者が弱ってきている」、このような状態を</a:t>
            </a:r>
            <a:r>
              <a:rPr lang="en-US" altLang="ja-JP" dirty="0">
                <a:latin typeface="ＭＳ Ｐ明朝" charset="-128"/>
                <a:ea typeface="ＭＳ Ｐ明朝" charset="-128"/>
              </a:rPr>
              <a:t>『</a:t>
            </a:r>
            <a:r>
              <a:rPr lang="ja-JP" altLang="en-US" dirty="0">
                <a:latin typeface="ＭＳ Ｐ明朝" charset="-128"/>
                <a:ea typeface="ＭＳ Ｐ明朝" charset="-128"/>
              </a:rPr>
              <a:t>虐待</a:t>
            </a:r>
            <a:r>
              <a:rPr lang="en-US" altLang="ja-JP" dirty="0">
                <a:latin typeface="ＭＳ Ｐ明朝" charset="-128"/>
                <a:ea typeface="ＭＳ Ｐ明朝" charset="-128"/>
              </a:rPr>
              <a:t>』</a:t>
            </a:r>
            <a:r>
              <a:rPr lang="ja-JP" altLang="en-US" dirty="0">
                <a:latin typeface="ＭＳ Ｐ明朝" charset="-128"/>
                <a:ea typeface="ＭＳ Ｐ明朝" charset="-128"/>
              </a:rPr>
              <a:t>ととらえて、積極的に関わろうとしているのです。</a:t>
            </a:r>
            <a:endParaRPr lang="en-US" altLang="ja-JP" dirty="0">
              <a:latin typeface="ＭＳ Ｐ明朝" charset="-128"/>
              <a:ea typeface="ＭＳ Ｐ明朝" charset="-128"/>
            </a:endParaRPr>
          </a:p>
          <a:p>
            <a:pPr eaLnBrk="1" hangingPunct="1"/>
            <a:r>
              <a:rPr lang="ja-JP" altLang="en-US" b="1" u="sng" dirty="0">
                <a:latin typeface="ＭＳ Ｐ明朝" charset="-128"/>
                <a:ea typeface="ＭＳ Ｐ明朝" charset="-128"/>
              </a:rPr>
              <a:t>図の説明例</a:t>
            </a:r>
            <a:endParaRPr lang="en-US" altLang="ja-JP" dirty="0">
              <a:latin typeface="ＭＳ Ｐ明朝" charset="-128"/>
              <a:ea typeface="ＭＳ Ｐ明朝" charset="-128"/>
            </a:endParaRPr>
          </a:p>
          <a:p>
            <a:pPr eaLnBrk="1" hangingPunct="1"/>
            <a:r>
              <a:rPr lang="ja-JP" altLang="en-US" dirty="0">
                <a:latin typeface="ＭＳ Ｐ明朝" charset="-128"/>
                <a:ea typeface="ＭＳ Ｐ明朝" charset="-128"/>
              </a:rPr>
              <a:t>　一般的にイメージする虐待は「新聞報道されている虐待」ではないでしょうか？（ここで新聞報道された事例を話す）新聞報道された虐待は刑法で裁かれているものです。しかし、虐待防止法が規定する虐待はもっと範囲がひろい。なぜなら先ほど申し上げたように、「自覚を問わない」からです。なぜ広い範囲で規定しているのか？「虐待の小さな芽」をとらえて、深刻な虐待の事態を予防しようとしているのです。「虐待の小さな芽」に区市町村が責任をもって働きかけることで虐待を防止する。虐待が疑われる段階から高齢者虐待防止法に基づいて予防的に対応を区市町村の責任において開始します。これが高齢者虐待防止法の考え方です。</a:t>
            </a:r>
            <a:endParaRPr lang="en-US" altLang="ja-JP" dirty="0">
              <a:latin typeface="ＭＳ Ｐ明朝" charset="-128"/>
              <a:ea typeface="ＭＳ Ｐ明朝" charset="-128"/>
            </a:endParaRPr>
          </a:p>
        </p:txBody>
      </p:sp>
      <p:sp>
        <p:nvSpPr>
          <p:cNvPr id="2" name="スライド番号プレースホルダー 1"/>
          <p:cNvSpPr>
            <a:spLocks noGrp="1"/>
          </p:cNvSpPr>
          <p:nvPr>
            <p:ph type="sldNum" sz="quarter" idx="10"/>
          </p:nvPr>
        </p:nvSpPr>
        <p:spPr/>
        <p:txBody>
          <a:bodyPr/>
          <a:lstStyle/>
          <a:p>
            <a:fld id="{E233F600-4D47-47D7-AD80-3375E10310AF}" type="slidenum">
              <a:rPr kumimoji="1" lang="ja-JP" altLang="en-US" smtClean="0"/>
              <a:t>5</a:t>
            </a:fld>
            <a:endParaRPr kumimoji="1" lang="ja-JP" altLang="en-US"/>
          </a:p>
        </p:txBody>
      </p:sp>
    </p:spTree>
    <p:extLst>
      <p:ext uri="{BB962C8B-B14F-4D97-AF65-F5344CB8AC3E}">
        <p14:creationId xmlns:p14="http://schemas.microsoft.com/office/powerpoint/2010/main" val="4077740778"/>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スライド イメージ プレースホルダ 1"/>
          <p:cNvSpPr>
            <a:spLocks noGrp="1" noRot="1" noChangeAspect="1" noTextEdit="1"/>
          </p:cNvSpPr>
          <p:nvPr>
            <p:ph type="sldImg"/>
          </p:nvPr>
        </p:nvSpPr>
        <p:spPr>
          <a:xfrm>
            <a:off x="908050" y="739775"/>
            <a:ext cx="4919663" cy="3690938"/>
          </a:xfrm>
          <a:ln/>
        </p:spPr>
      </p:sp>
      <p:sp>
        <p:nvSpPr>
          <p:cNvPr id="137219" name="ノート プレースホルダ 2"/>
          <p:cNvSpPr>
            <a:spLocks noGrp="1"/>
          </p:cNvSpPr>
          <p:nvPr>
            <p:ph type="body" idx="1"/>
          </p:nvPr>
        </p:nvSpPr>
        <p:spPr>
          <a:xfrm>
            <a:off x="547682" y="4676210"/>
            <a:ext cx="5563899" cy="4957107"/>
          </a:xfrm>
          <a:noFill/>
          <a:ln/>
        </p:spPr>
        <p:txBody>
          <a:bodyPr/>
          <a:lstStyle/>
          <a:p>
            <a:pPr>
              <a:lnSpc>
                <a:spcPts val="1098"/>
              </a:lnSpc>
            </a:pPr>
            <a:r>
              <a:rPr lang="ja-JP" altLang="en-US" dirty="0">
                <a:latin typeface="ＭＳ Ｐ明朝" charset="-128"/>
                <a:ea typeface="ＭＳ Ｐ明朝" charset="-128"/>
              </a:rPr>
              <a:t>＜スライドのねらいや注意事項＞</a:t>
            </a:r>
            <a:endParaRPr lang="en-US" altLang="ja-JP" dirty="0">
              <a:latin typeface="ＭＳ Ｐ明朝" charset="-128"/>
              <a:ea typeface="ＭＳ Ｐ明朝" charset="-128"/>
            </a:endParaRPr>
          </a:p>
          <a:p>
            <a:pPr>
              <a:lnSpc>
                <a:spcPts val="1098"/>
              </a:lnSpc>
            </a:pPr>
            <a:r>
              <a:rPr lang="ja-JP" altLang="en-US" dirty="0">
                <a:latin typeface="ＭＳ Ｐ明朝" charset="-128"/>
                <a:ea typeface="ＭＳ Ｐ明朝" charset="-128"/>
              </a:rPr>
              <a:t>事例展開にもどるスライド。スライド</a:t>
            </a:r>
            <a:r>
              <a:rPr lang="en-US" altLang="ja-JP" dirty="0">
                <a:latin typeface="ＭＳ Ｐ明朝" charset="-128"/>
                <a:ea typeface="ＭＳ Ｐ明朝" charset="-128"/>
              </a:rPr>
              <a:t>41</a:t>
            </a:r>
            <a:r>
              <a:rPr lang="ja-JP" altLang="en-US" dirty="0">
                <a:latin typeface="ＭＳ Ｐ明朝" charset="-128"/>
                <a:ea typeface="ＭＳ Ｐ明朝" charset="-128"/>
              </a:rPr>
              <a:t>からの続きとなっている。</a:t>
            </a:r>
            <a:endParaRPr lang="en-US" altLang="ja-JP" dirty="0">
              <a:latin typeface="ＭＳ Ｐ明朝" charset="-128"/>
              <a:ea typeface="ＭＳ Ｐ明朝" charset="-128"/>
            </a:endParaRPr>
          </a:p>
          <a:p>
            <a:pPr>
              <a:lnSpc>
                <a:spcPts val="1098"/>
              </a:lnSpc>
            </a:pPr>
            <a:r>
              <a:rPr lang="ja-JP" altLang="en-US" dirty="0">
                <a:latin typeface="ＭＳ Ｐ明朝" charset="-128"/>
                <a:ea typeface="ＭＳ Ｐ明朝" charset="-128"/>
              </a:rPr>
              <a:t>スライド</a:t>
            </a:r>
            <a:r>
              <a:rPr lang="en-US" altLang="ja-JP" dirty="0">
                <a:latin typeface="ＭＳ Ｐ明朝" charset="-128"/>
                <a:ea typeface="ＭＳ Ｐ明朝" charset="-128"/>
              </a:rPr>
              <a:t>41</a:t>
            </a:r>
            <a:r>
              <a:rPr lang="ja-JP" altLang="en-US" dirty="0">
                <a:latin typeface="ＭＳ Ｐ明朝" charset="-128"/>
                <a:ea typeface="ＭＳ Ｐ明朝" charset="-128"/>
              </a:rPr>
              <a:t>状況を受けて、ケアマネジャーがＢへの対応をしている様子。</a:t>
            </a:r>
            <a:endParaRPr lang="en-US" altLang="ja-JP" dirty="0">
              <a:latin typeface="ＭＳ Ｐ明朝" charset="-128"/>
              <a:ea typeface="ＭＳ Ｐ明朝" charset="-128"/>
            </a:endParaRPr>
          </a:p>
          <a:p>
            <a:pPr>
              <a:lnSpc>
                <a:spcPts val="196"/>
              </a:lnSpc>
            </a:pPr>
            <a:endParaRPr lang="en-US" altLang="ja-JP" dirty="0">
              <a:latin typeface="ＭＳ Ｐ明朝" charset="-128"/>
              <a:ea typeface="ＭＳ Ｐ明朝" charset="-128"/>
            </a:endParaRPr>
          </a:p>
          <a:p>
            <a:pPr>
              <a:lnSpc>
                <a:spcPts val="1098"/>
              </a:lnSpc>
            </a:pPr>
            <a:r>
              <a:rPr lang="ja-JP" altLang="en-US" dirty="0">
                <a:latin typeface="ＭＳ Ｐ明朝" charset="-128"/>
                <a:ea typeface="ＭＳ Ｐ明朝" charset="-128"/>
              </a:rPr>
              <a:t>＜説明のポイントや説明例＞</a:t>
            </a:r>
            <a:endParaRPr lang="en-US" altLang="ja-JP" dirty="0">
              <a:latin typeface="ＭＳ Ｐ明朝" charset="-128"/>
              <a:ea typeface="ＭＳ Ｐ明朝" charset="-128"/>
            </a:endParaRPr>
          </a:p>
          <a:p>
            <a:pPr>
              <a:lnSpc>
                <a:spcPts val="1098"/>
              </a:lnSpc>
            </a:pPr>
            <a:r>
              <a:rPr lang="ja-JP" altLang="en-US" dirty="0">
                <a:latin typeface="ＭＳ Ｐ明朝" charset="-128"/>
                <a:ea typeface="ＭＳ Ｐ明朝" charset="-128"/>
              </a:rPr>
              <a:t>説明の基本的な流れはスライド</a:t>
            </a:r>
            <a:r>
              <a:rPr lang="en-US" altLang="ja-JP" dirty="0">
                <a:latin typeface="ＭＳ Ｐ明朝" charset="-128"/>
                <a:ea typeface="ＭＳ Ｐ明朝" charset="-128"/>
              </a:rPr>
              <a:t>41</a:t>
            </a:r>
            <a:r>
              <a:rPr lang="ja-JP" altLang="en-US" dirty="0">
                <a:latin typeface="ＭＳ Ｐ明朝" charset="-128"/>
                <a:ea typeface="ＭＳ Ｐ明朝" charset="-128"/>
              </a:rPr>
              <a:t>と同様。</a:t>
            </a:r>
            <a:endParaRPr lang="en-US" altLang="ja-JP" dirty="0">
              <a:latin typeface="ＭＳ Ｐ明朝" charset="-128"/>
              <a:ea typeface="ＭＳ Ｐ明朝" charset="-128"/>
            </a:endParaRPr>
          </a:p>
          <a:p>
            <a:pPr>
              <a:lnSpc>
                <a:spcPts val="1098"/>
              </a:lnSpc>
            </a:pPr>
            <a:r>
              <a:rPr lang="ja-JP" altLang="en-US" b="1" u="sng" dirty="0">
                <a:latin typeface="ＭＳ Ｐ明朝" charset="-128"/>
                <a:ea typeface="ＭＳ Ｐ明朝" charset="-128"/>
              </a:rPr>
              <a:t>説明例</a:t>
            </a:r>
            <a:endParaRPr lang="en-US" altLang="ja-JP" b="1" u="sng" dirty="0">
              <a:latin typeface="ＭＳ Ｐ明朝" charset="-128"/>
              <a:ea typeface="ＭＳ Ｐ明朝" charset="-128"/>
            </a:endParaRPr>
          </a:p>
          <a:p>
            <a:pPr>
              <a:lnSpc>
                <a:spcPts val="1098"/>
              </a:lnSpc>
            </a:pPr>
            <a:r>
              <a:rPr lang="ja-JP" altLang="en-US" dirty="0">
                <a:latin typeface="ＭＳ Ｐ明朝" charset="-128"/>
                <a:ea typeface="ＭＳ Ｐ明朝" charset="-128"/>
              </a:rPr>
              <a:t>さて、事例に戻りましょう</a:t>
            </a:r>
            <a:r>
              <a:rPr lang="en-US" altLang="ja-JP" dirty="0">
                <a:latin typeface="ＭＳ Ｐ明朝" charset="-128"/>
                <a:ea typeface="ＭＳ Ｐ明朝" charset="-128"/>
              </a:rPr>
              <a:t>…</a:t>
            </a:r>
          </a:p>
          <a:p>
            <a:pPr>
              <a:lnSpc>
                <a:spcPts val="1098"/>
              </a:lnSpc>
            </a:pPr>
            <a:r>
              <a:rPr lang="ja-JP" altLang="en-US" dirty="0">
                <a:latin typeface="ＭＳ Ｐ明朝" charset="-128"/>
                <a:ea typeface="ＭＳ Ｐ明朝" charset="-128"/>
              </a:rPr>
              <a:t>（スライドを読む）</a:t>
            </a:r>
            <a:endParaRPr lang="en-US" altLang="ja-JP" dirty="0">
              <a:latin typeface="ＭＳ Ｐ明朝" charset="-128"/>
              <a:ea typeface="ＭＳ Ｐ明朝" charset="-128"/>
            </a:endParaRPr>
          </a:p>
          <a:p>
            <a:pPr>
              <a:lnSpc>
                <a:spcPts val="1098"/>
              </a:lnSpc>
            </a:pPr>
            <a:r>
              <a:rPr lang="ja-JP" altLang="en-US" b="1" dirty="0">
                <a:latin typeface="ＭＳ Ｐ明朝" charset="-128"/>
                <a:ea typeface="ＭＳ Ｐ明朝" charset="-128"/>
              </a:rPr>
              <a:t>クリック①：</a:t>
            </a:r>
            <a:r>
              <a:rPr lang="ja-JP" altLang="en-US" dirty="0">
                <a:latin typeface="ＭＳ Ｐ明朝" charset="-128"/>
                <a:ea typeface="ＭＳ Ｐ明朝" charset="-128"/>
              </a:rPr>
              <a:t>「</a:t>
            </a:r>
            <a:r>
              <a:rPr lang="en-US" altLang="ja-JP" dirty="0">
                <a:latin typeface="ＭＳ Ｐ明朝" charset="-128"/>
                <a:ea typeface="ＭＳ Ｐ明朝" charset="-128"/>
              </a:rPr>
              <a:t>STEP</a:t>
            </a:r>
            <a:r>
              <a:rPr lang="ja-JP" altLang="en-US" dirty="0">
                <a:latin typeface="ＭＳ Ｐ明朝" charset="-128"/>
                <a:ea typeface="ＭＳ Ｐ明朝" charset="-128"/>
              </a:rPr>
              <a:t>２　地域包括に相談しますか？」の吹き出しがあらわれる。</a:t>
            </a:r>
            <a:endParaRPr lang="en-US" altLang="ja-JP" dirty="0">
              <a:latin typeface="ＭＳ Ｐ明朝" charset="-128"/>
              <a:ea typeface="ＭＳ Ｐ明朝" charset="-128"/>
            </a:endParaRPr>
          </a:p>
          <a:p>
            <a:pPr>
              <a:lnSpc>
                <a:spcPts val="1098"/>
              </a:lnSpc>
            </a:pPr>
            <a:r>
              <a:rPr lang="ja-JP" altLang="en-US" dirty="0">
                <a:latin typeface="ＭＳ Ｐ明朝" charset="-128"/>
                <a:ea typeface="ＭＳ Ｐ明朝" charset="-128"/>
              </a:rPr>
              <a:t>ここで地域包括支援センターに相談してみようと言う方、いらっしゃいますか？</a:t>
            </a:r>
            <a:endParaRPr lang="en-US" altLang="ja-JP" dirty="0">
              <a:latin typeface="ＭＳ Ｐ明朝" charset="-128"/>
              <a:ea typeface="ＭＳ Ｐ明朝" charset="-128"/>
            </a:endParaRPr>
          </a:p>
          <a:p>
            <a:pPr>
              <a:lnSpc>
                <a:spcPts val="1098"/>
              </a:lnSpc>
            </a:pPr>
            <a:r>
              <a:rPr lang="ja-JP" altLang="en-US" dirty="0">
                <a:latin typeface="ＭＳ Ｐ明朝" charset="-128"/>
                <a:ea typeface="ＭＳ Ｐ明朝" charset="-128"/>
              </a:rPr>
              <a:t>（挙手を促す）</a:t>
            </a:r>
            <a:r>
              <a:rPr lang="en-US" altLang="ja-JP" dirty="0">
                <a:latin typeface="ＭＳ Ｐ明朝" charset="-128"/>
                <a:ea typeface="ＭＳ Ｐ明朝" charset="-128"/>
              </a:rPr>
              <a:t>※</a:t>
            </a:r>
            <a:r>
              <a:rPr lang="ja-JP" altLang="en-US" dirty="0">
                <a:latin typeface="ＭＳ Ｐ明朝" charset="-128"/>
                <a:ea typeface="ＭＳ Ｐ明朝" charset="-128"/>
              </a:rPr>
              <a:t>ここでもほとんど手が挙がらないのが一般的です。</a:t>
            </a:r>
            <a:endParaRPr lang="en-US" altLang="ja-JP" dirty="0">
              <a:latin typeface="ＭＳ Ｐ明朝" charset="-128"/>
              <a:ea typeface="ＭＳ Ｐ明朝" charset="-128"/>
            </a:endParaRPr>
          </a:p>
          <a:p>
            <a:pPr>
              <a:lnSpc>
                <a:spcPts val="1098"/>
              </a:lnSpc>
            </a:pPr>
            <a:r>
              <a:rPr lang="ja-JP" altLang="en-US" b="1" dirty="0">
                <a:latin typeface="ＭＳ Ｐ明朝" charset="-128"/>
                <a:ea typeface="ＭＳ Ｐ明朝" charset="-128"/>
              </a:rPr>
              <a:t>クリック②：</a:t>
            </a:r>
            <a:r>
              <a:rPr lang="ja-JP" altLang="en-US" dirty="0">
                <a:latin typeface="ＭＳ Ｐ明朝" charset="-128"/>
                <a:ea typeface="ＭＳ Ｐ明朝" charset="-128"/>
              </a:rPr>
              <a:t>「経済的虐待？」の吹き出しがあらわれる。</a:t>
            </a:r>
            <a:endParaRPr lang="en-US" altLang="ja-JP" dirty="0">
              <a:latin typeface="ＭＳ Ｐ明朝" charset="-128"/>
              <a:ea typeface="ＭＳ Ｐ明朝" charset="-128"/>
            </a:endParaRPr>
          </a:p>
          <a:p>
            <a:pPr>
              <a:lnSpc>
                <a:spcPts val="1098"/>
              </a:lnSpc>
            </a:pPr>
            <a:r>
              <a:rPr lang="ja-JP" altLang="en-US" dirty="0">
                <a:latin typeface="ＭＳ Ｐ明朝" charset="-128"/>
                <a:ea typeface="ＭＳ Ｐ明朝" charset="-128"/>
              </a:rPr>
              <a:t>でも、これはもしかしたら、Ａさんのお金をＡさんのために使わせないと言う経済的虐待？</a:t>
            </a:r>
            <a:endParaRPr lang="en-US" altLang="ja-JP" dirty="0">
              <a:latin typeface="ＭＳ Ｐ明朝" charset="-128"/>
              <a:ea typeface="ＭＳ Ｐ明朝" charset="-128"/>
            </a:endParaRPr>
          </a:p>
          <a:p>
            <a:pPr>
              <a:lnSpc>
                <a:spcPts val="1098"/>
              </a:lnSpc>
            </a:pPr>
            <a:r>
              <a:rPr lang="ja-JP" altLang="en-US" dirty="0">
                <a:latin typeface="ＭＳ Ｐ明朝" charset="-128"/>
                <a:ea typeface="ＭＳ Ｐ明朝" charset="-128"/>
              </a:rPr>
              <a:t>と言われるような状況がある「かもしれない」状態になっています。</a:t>
            </a:r>
            <a:endParaRPr lang="en-US" altLang="ja-JP" dirty="0">
              <a:latin typeface="ＭＳ Ｐ明朝" charset="-128"/>
              <a:ea typeface="ＭＳ Ｐ明朝" charset="-128"/>
            </a:endParaRPr>
          </a:p>
          <a:p>
            <a:pPr>
              <a:lnSpc>
                <a:spcPts val="196"/>
              </a:lnSpc>
            </a:pPr>
            <a:endParaRPr lang="en-US" altLang="ja-JP" dirty="0">
              <a:latin typeface="ＭＳ Ｐ明朝" charset="-128"/>
              <a:ea typeface="ＭＳ Ｐ明朝" charset="-128"/>
            </a:endParaRPr>
          </a:p>
          <a:p>
            <a:pPr>
              <a:lnSpc>
                <a:spcPts val="1098"/>
              </a:lnSpc>
            </a:pPr>
            <a:r>
              <a:rPr lang="ja-JP" altLang="en-US" dirty="0">
                <a:latin typeface="Arial" panose="020B0604020202020204" pitchFamily="34" charset="0"/>
              </a:rPr>
              <a:t>もしもこの時、地域包括支援センターが関わることができれば、</a:t>
            </a:r>
            <a:endParaRPr lang="en-US" altLang="ja-JP" dirty="0">
              <a:latin typeface="Arial" panose="020B0604020202020204" pitchFamily="34" charset="0"/>
            </a:endParaRPr>
          </a:p>
          <a:p>
            <a:pPr>
              <a:lnSpc>
                <a:spcPts val="1098"/>
              </a:lnSpc>
            </a:pPr>
            <a:r>
              <a:rPr lang="ja-JP" altLang="en-US" dirty="0">
                <a:latin typeface="Arial" panose="020B0604020202020204" pitchFamily="34" charset="0"/>
              </a:rPr>
              <a:t>区市町村内にある、この世帯の経済情報を集めてきて「支援の必要性」を客観的に考えることができます。</a:t>
            </a:r>
            <a:endParaRPr lang="en-US" altLang="ja-JP" dirty="0">
              <a:latin typeface="Arial" panose="020B0604020202020204" pitchFamily="34" charset="0"/>
            </a:endParaRPr>
          </a:p>
          <a:p>
            <a:pPr>
              <a:lnSpc>
                <a:spcPts val="1098"/>
              </a:lnSpc>
            </a:pPr>
            <a:r>
              <a:rPr lang="ja-JP" altLang="en-US" dirty="0">
                <a:latin typeface="Arial" panose="020B0604020202020204" pitchFamily="34" charset="0"/>
              </a:rPr>
              <a:t>区市町村の中には、国民年金の情報や納税関係の情報、介護保険や医療保険の情報等、様々な情報があります。</a:t>
            </a:r>
            <a:endParaRPr lang="en-US" altLang="ja-JP" dirty="0">
              <a:latin typeface="Arial" panose="020B0604020202020204" pitchFamily="34" charset="0"/>
            </a:endParaRPr>
          </a:p>
          <a:p>
            <a:pPr>
              <a:lnSpc>
                <a:spcPts val="1098"/>
              </a:lnSpc>
            </a:pPr>
            <a:r>
              <a:rPr lang="ja-JP" altLang="en-US" dirty="0">
                <a:latin typeface="Arial" panose="020B0604020202020204" pitchFamily="34" charset="0"/>
              </a:rPr>
              <a:t>高齢者虐待対応の事実確認ということになれば、これらの情報を集めることができるので、より客観的に支援の必要性を見極めることができるのです。</a:t>
            </a:r>
            <a:endParaRPr lang="en-US" altLang="ja-JP" dirty="0">
              <a:latin typeface="Arial" panose="020B0604020202020204" pitchFamily="34" charset="0"/>
            </a:endParaRPr>
          </a:p>
          <a:p>
            <a:pPr>
              <a:lnSpc>
                <a:spcPts val="1098"/>
              </a:lnSpc>
            </a:pPr>
            <a:r>
              <a:rPr lang="ja-JP" altLang="en-US" dirty="0">
                <a:latin typeface="Arial" panose="020B0604020202020204" pitchFamily="34" charset="0"/>
              </a:rPr>
              <a:t>「年金はいくらあるの？」とか「預貯金は？」とか、経済的な問題については事業者として聞きにくいということもあるかもしれません。</a:t>
            </a:r>
            <a:endParaRPr lang="en-US" altLang="ja-JP" dirty="0">
              <a:latin typeface="Arial" panose="020B0604020202020204" pitchFamily="34" charset="0"/>
            </a:endParaRPr>
          </a:p>
          <a:p>
            <a:pPr>
              <a:lnSpc>
                <a:spcPts val="1098"/>
              </a:lnSpc>
            </a:pPr>
            <a:r>
              <a:rPr lang="ja-JP" altLang="en-US" dirty="0">
                <a:latin typeface="Arial" panose="020B0604020202020204" pitchFamily="34" charset="0"/>
              </a:rPr>
              <a:t>そのような部分で区市町村や地域包括支援センターが関わっていくという役割分担も可能です。</a:t>
            </a:r>
            <a:endParaRPr lang="en-US" altLang="ja-JP" dirty="0">
              <a:latin typeface="ＭＳ Ｐ明朝" charset="-128"/>
              <a:ea typeface="ＭＳ Ｐ明朝" charset="-128"/>
            </a:endParaRPr>
          </a:p>
        </p:txBody>
      </p:sp>
      <p:sp>
        <p:nvSpPr>
          <p:cNvPr id="2" name="スライド番号プレースホルダー 1"/>
          <p:cNvSpPr>
            <a:spLocks noGrp="1"/>
          </p:cNvSpPr>
          <p:nvPr>
            <p:ph type="sldNum" sz="quarter" idx="10"/>
          </p:nvPr>
        </p:nvSpPr>
        <p:spPr/>
        <p:txBody>
          <a:bodyPr/>
          <a:lstStyle/>
          <a:p>
            <a:fld id="{E233F600-4D47-47D7-AD80-3375E10310AF}" type="slidenum">
              <a:rPr kumimoji="1" lang="ja-JP" altLang="en-US" smtClean="0"/>
              <a:t>50</a:t>
            </a:fld>
            <a:endParaRPr kumimoji="1" lang="ja-JP" altLang="en-US"/>
          </a:p>
        </p:txBody>
      </p:sp>
    </p:spTree>
    <p:extLst>
      <p:ext uri="{BB962C8B-B14F-4D97-AF65-F5344CB8AC3E}">
        <p14:creationId xmlns:p14="http://schemas.microsoft.com/office/powerpoint/2010/main" val="3357320108"/>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スライド イメージ プレースホルダ 1"/>
          <p:cNvSpPr>
            <a:spLocks noGrp="1" noRot="1" noChangeAspect="1" noTextEdit="1"/>
          </p:cNvSpPr>
          <p:nvPr>
            <p:ph type="sldImg"/>
          </p:nvPr>
        </p:nvSpPr>
        <p:spPr>
          <a:xfrm>
            <a:off x="908050" y="739775"/>
            <a:ext cx="4919663" cy="3690938"/>
          </a:xfrm>
          <a:ln/>
        </p:spPr>
      </p:sp>
      <p:sp>
        <p:nvSpPr>
          <p:cNvPr id="109571" name="ノート プレースホルダ 2"/>
          <p:cNvSpPr>
            <a:spLocks noGrp="1"/>
          </p:cNvSpPr>
          <p:nvPr>
            <p:ph type="body" idx="1"/>
          </p:nvPr>
        </p:nvSpPr>
        <p:spPr>
          <a:xfrm>
            <a:off x="486160" y="4779193"/>
            <a:ext cx="5739637" cy="4740531"/>
          </a:xfrm>
          <a:noFill/>
          <a:ln/>
        </p:spPr>
        <p:txBody>
          <a:bodyPr/>
          <a:lstStyle/>
          <a:p>
            <a:r>
              <a:rPr lang="ja-JP" altLang="en-US" dirty="0">
                <a:latin typeface="ＭＳ Ｐ明朝" charset="-128"/>
                <a:ea typeface="ＭＳ Ｐ明朝" charset="-128"/>
              </a:rPr>
              <a:t>＜スライドのねらいや注意事項＞</a:t>
            </a:r>
            <a:endParaRPr lang="en-US" altLang="ja-JP" dirty="0">
              <a:latin typeface="ＭＳ Ｐ明朝" charset="-128"/>
              <a:ea typeface="ＭＳ Ｐ明朝" charset="-128"/>
            </a:endParaRPr>
          </a:p>
          <a:p>
            <a:r>
              <a:rPr lang="ja-JP" altLang="en-US" dirty="0">
                <a:latin typeface="ＭＳ Ｐ明朝" charset="-128"/>
                <a:ea typeface="ＭＳ Ｐ明朝" charset="-128"/>
              </a:rPr>
              <a:t>スライド</a:t>
            </a:r>
            <a:r>
              <a:rPr lang="en-US" altLang="ja-JP" dirty="0">
                <a:latin typeface="ＭＳ Ｐ明朝" charset="-128"/>
                <a:ea typeface="ＭＳ Ｐ明朝" charset="-128"/>
              </a:rPr>
              <a:t>15</a:t>
            </a:r>
            <a:r>
              <a:rPr lang="ja-JP" altLang="en-US" dirty="0">
                <a:latin typeface="ＭＳ Ｐ明朝" charset="-128"/>
                <a:ea typeface="ＭＳ Ｐ明朝" charset="-128"/>
              </a:rPr>
              <a:t>を用いて、事例を読み解くためのスライド。</a:t>
            </a:r>
            <a:endParaRPr lang="en-US" altLang="ja-JP" dirty="0">
              <a:latin typeface="ＭＳ Ｐ明朝" charset="-128"/>
              <a:ea typeface="ＭＳ Ｐ明朝" charset="-128"/>
            </a:endParaRPr>
          </a:p>
          <a:p>
            <a:endParaRPr lang="en-US" altLang="ja-JP" dirty="0">
              <a:latin typeface="ＭＳ Ｐ明朝" charset="-128"/>
              <a:ea typeface="ＭＳ Ｐ明朝" charset="-128"/>
            </a:endParaRPr>
          </a:p>
          <a:p>
            <a:r>
              <a:rPr lang="ja-JP" altLang="en-US" dirty="0">
                <a:latin typeface="ＭＳ Ｐ明朝" charset="-128"/>
                <a:ea typeface="ＭＳ Ｐ明朝" charset="-128"/>
              </a:rPr>
              <a:t>＜説明のポイントや説明例＞</a:t>
            </a:r>
            <a:endParaRPr lang="en-US" altLang="ja-JP" dirty="0">
              <a:latin typeface="ＭＳ Ｐ明朝" charset="-128"/>
              <a:ea typeface="ＭＳ Ｐ明朝" charset="-128"/>
            </a:endParaRPr>
          </a:p>
          <a:p>
            <a:r>
              <a:rPr lang="ja-JP" altLang="en-US" dirty="0">
                <a:solidFill>
                  <a:srgbClr val="FF3300"/>
                </a:solidFill>
                <a:latin typeface="ＭＳ Ｐ明朝" charset="-128"/>
                <a:ea typeface="ＭＳ Ｐ明朝" charset="-128"/>
              </a:rPr>
              <a:t>思い出してください。</a:t>
            </a:r>
            <a:endParaRPr lang="en-US" altLang="ja-JP" dirty="0">
              <a:solidFill>
                <a:srgbClr val="FF3300"/>
              </a:solidFill>
              <a:latin typeface="ＭＳ Ｐ明朝" charset="-128"/>
              <a:ea typeface="ＭＳ Ｐ明朝" charset="-128"/>
            </a:endParaRPr>
          </a:p>
          <a:p>
            <a:r>
              <a:rPr lang="ja-JP" altLang="en-US" dirty="0">
                <a:solidFill>
                  <a:srgbClr val="FF3300"/>
                </a:solidFill>
                <a:latin typeface="ＭＳ Ｐ明朝" charset="-128"/>
                <a:ea typeface="ＭＳ Ｐ明朝" charset="-128"/>
              </a:rPr>
              <a:t>経済的虐待の判断ポイントには、家族が高齢者の財産を管理することで、高齢者本人の生活や医療・介護に支障が出ていないか？という点がありました。</a:t>
            </a:r>
            <a:endParaRPr lang="en-US" altLang="ja-JP" dirty="0">
              <a:solidFill>
                <a:srgbClr val="FF3300"/>
              </a:solidFill>
              <a:latin typeface="ＭＳ Ｐ明朝" charset="-128"/>
              <a:ea typeface="ＭＳ Ｐ明朝" charset="-128"/>
            </a:endParaRPr>
          </a:p>
          <a:p>
            <a:r>
              <a:rPr lang="ja-JP" altLang="en-US" dirty="0">
                <a:solidFill>
                  <a:srgbClr val="FF3300"/>
                </a:solidFill>
                <a:latin typeface="ＭＳ Ｐ明朝" charset="-128"/>
                <a:ea typeface="ＭＳ Ｐ明朝" charset="-128"/>
              </a:rPr>
              <a:t>今、この事例では本人の財産つかって、必要な介護サービスをいれることに、長男Ｂがためらっています。</a:t>
            </a:r>
            <a:endParaRPr lang="en-US" altLang="ja-JP" dirty="0">
              <a:solidFill>
                <a:srgbClr val="FF3300"/>
              </a:solidFill>
              <a:latin typeface="ＭＳ Ｐ明朝" charset="-128"/>
              <a:ea typeface="ＭＳ Ｐ明朝" charset="-128"/>
            </a:endParaRPr>
          </a:p>
          <a:p>
            <a:r>
              <a:rPr lang="ja-JP" altLang="en-US" dirty="0">
                <a:solidFill>
                  <a:srgbClr val="FF3300"/>
                </a:solidFill>
                <a:latin typeface="ＭＳ Ｐ明朝" charset="-128"/>
                <a:ea typeface="ＭＳ Ｐ明朝" charset="-128"/>
              </a:rPr>
              <a:t>そして、サービスを入れないことで、ご本人のＡさんの心身の状態が悪化してくようであれば、それは放棄放任ということになります。</a:t>
            </a:r>
            <a:endParaRPr lang="ja-JP" altLang="en-US" dirty="0">
              <a:latin typeface="ＭＳ Ｐ明朝" charset="-128"/>
              <a:ea typeface="ＭＳ Ｐ明朝" charset="-128"/>
            </a:endParaRPr>
          </a:p>
        </p:txBody>
      </p:sp>
      <p:sp>
        <p:nvSpPr>
          <p:cNvPr id="2" name="スライド番号プレースホルダー 1"/>
          <p:cNvSpPr>
            <a:spLocks noGrp="1"/>
          </p:cNvSpPr>
          <p:nvPr>
            <p:ph type="sldNum" sz="quarter" idx="10"/>
          </p:nvPr>
        </p:nvSpPr>
        <p:spPr/>
        <p:txBody>
          <a:bodyPr/>
          <a:lstStyle/>
          <a:p>
            <a:fld id="{E233F600-4D47-47D7-AD80-3375E10310AF}" type="slidenum">
              <a:rPr kumimoji="1" lang="ja-JP" altLang="en-US" smtClean="0"/>
              <a:t>51</a:t>
            </a:fld>
            <a:endParaRPr kumimoji="1" lang="ja-JP" altLang="en-US"/>
          </a:p>
        </p:txBody>
      </p:sp>
    </p:spTree>
    <p:extLst>
      <p:ext uri="{BB962C8B-B14F-4D97-AF65-F5344CB8AC3E}">
        <p14:creationId xmlns:p14="http://schemas.microsoft.com/office/powerpoint/2010/main" val="336176435"/>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スライド イメージ プレースホルダ 1"/>
          <p:cNvSpPr>
            <a:spLocks noGrp="1" noRot="1" noChangeAspect="1" noTextEdit="1"/>
          </p:cNvSpPr>
          <p:nvPr>
            <p:ph type="sldImg"/>
          </p:nvPr>
        </p:nvSpPr>
        <p:spPr>
          <a:xfrm>
            <a:off x="908050" y="739775"/>
            <a:ext cx="4919663" cy="3690938"/>
          </a:xfrm>
          <a:ln/>
        </p:spPr>
      </p:sp>
      <p:sp>
        <p:nvSpPr>
          <p:cNvPr id="143363" name="ノート プレースホルダ 2"/>
          <p:cNvSpPr>
            <a:spLocks noGrp="1"/>
          </p:cNvSpPr>
          <p:nvPr>
            <p:ph type="body" idx="1"/>
          </p:nvPr>
        </p:nvSpPr>
        <p:spPr>
          <a:xfrm>
            <a:off x="428589" y="4576496"/>
            <a:ext cx="5922883" cy="5169478"/>
          </a:xfrm>
          <a:noFill/>
          <a:ln/>
        </p:spPr>
        <p:txBody>
          <a:bodyPr>
            <a:normAutofit fontScale="92500" lnSpcReduction="10000"/>
          </a:bodyPr>
          <a:lstStyle/>
          <a:p>
            <a:r>
              <a:rPr lang="ja-JP" altLang="en-US" dirty="0">
                <a:latin typeface="ＭＳ Ｐ明朝" charset="-128"/>
                <a:ea typeface="ＭＳ Ｐ明朝" charset="-128"/>
              </a:rPr>
              <a:t>＜スライドのねらいや注意事項＞</a:t>
            </a:r>
            <a:endParaRPr lang="en-US" altLang="ja-JP" dirty="0">
              <a:latin typeface="ＭＳ Ｐ明朝" charset="-128"/>
              <a:ea typeface="ＭＳ Ｐ明朝" charset="-128"/>
            </a:endParaRPr>
          </a:p>
          <a:p>
            <a:r>
              <a:rPr lang="ja-JP" altLang="ja-JP" dirty="0">
                <a:latin typeface="ＭＳ Ｐ明朝" charset="-128"/>
                <a:ea typeface="ＭＳ Ｐ明朝" charset="-128"/>
              </a:rPr>
              <a:t>事例展開にもどるスライド。スライド</a:t>
            </a:r>
            <a:r>
              <a:rPr lang="en-US" altLang="ja-JP" dirty="0">
                <a:latin typeface="ＭＳ Ｐ明朝" charset="-128"/>
                <a:ea typeface="ＭＳ Ｐ明朝" charset="-128"/>
              </a:rPr>
              <a:t>50</a:t>
            </a:r>
            <a:r>
              <a:rPr lang="ja-JP" altLang="ja-JP" dirty="0">
                <a:latin typeface="ＭＳ Ｐ明朝" charset="-128"/>
                <a:ea typeface="ＭＳ Ｐ明朝" charset="-128"/>
              </a:rPr>
              <a:t>からの続きとなっている。</a:t>
            </a:r>
            <a:endParaRPr lang="en-US" altLang="ja-JP" dirty="0">
              <a:latin typeface="ＭＳ Ｐ明朝" charset="-128"/>
              <a:ea typeface="ＭＳ Ｐ明朝" charset="-128"/>
            </a:endParaRPr>
          </a:p>
          <a:p>
            <a:r>
              <a:rPr lang="ja-JP" altLang="ja-JP" dirty="0">
                <a:latin typeface="ＭＳ Ｐ明朝" charset="-128"/>
                <a:ea typeface="ＭＳ Ｐ明朝" charset="-128"/>
              </a:rPr>
              <a:t>スライド</a:t>
            </a:r>
            <a:r>
              <a:rPr lang="en-US" altLang="ja-JP" dirty="0">
                <a:latin typeface="ＭＳ Ｐ明朝" charset="-128"/>
                <a:ea typeface="ＭＳ Ｐ明朝" charset="-128"/>
              </a:rPr>
              <a:t>50</a:t>
            </a:r>
            <a:r>
              <a:rPr lang="ja-JP" altLang="en-US" dirty="0">
                <a:latin typeface="ＭＳ Ｐ明朝" charset="-128"/>
                <a:ea typeface="ＭＳ Ｐ明朝" charset="-128"/>
              </a:rPr>
              <a:t>から半年後の状況を描写している</a:t>
            </a:r>
            <a:r>
              <a:rPr lang="ja-JP" altLang="ja-JP" dirty="0">
                <a:latin typeface="ＭＳ Ｐ明朝" charset="-128"/>
                <a:ea typeface="ＭＳ Ｐ明朝" charset="-128"/>
              </a:rPr>
              <a:t>。</a:t>
            </a:r>
            <a:endParaRPr lang="en-US" altLang="ja-JP" dirty="0">
              <a:latin typeface="ＭＳ Ｐ明朝" charset="-128"/>
              <a:ea typeface="ＭＳ Ｐ明朝" charset="-128"/>
            </a:endParaRPr>
          </a:p>
          <a:p>
            <a:pPr>
              <a:lnSpc>
                <a:spcPts val="191"/>
              </a:lnSpc>
            </a:pPr>
            <a:endParaRPr lang="en-US" altLang="ja-JP" dirty="0">
              <a:latin typeface="ＭＳ Ｐ明朝" charset="-128"/>
              <a:ea typeface="ＭＳ Ｐ明朝" charset="-128"/>
            </a:endParaRPr>
          </a:p>
          <a:p>
            <a:r>
              <a:rPr lang="ja-JP" altLang="en-US" dirty="0">
                <a:latin typeface="ＭＳ Ｐ明朝" charset="-128"/>
                <a:ea typeface="ＭＳ Ｐ明朝" charset="-128"/>
              </a:rPr>
              <a:t>＜説明のポイントや説明例＞</a:t>
            </a:r>
            <a:endParaRPr lang="en-US" altLang="ja-JP" dirty="0">
              <a:latin typeface="ＭＳ Ｐ明朝" charset="-128"/>
              <a:ea typeface="ＭＳ Ｐ明朝" charset="-128"/>
            </a:endParaRPr>
          </a:p>
          <a:p>
            <a:r>
              <a:rPr lang="ja-JP" altLang="ja-JP" dirty="0">
                <a:latin typeface="ＭＳ Ｐ明朝" charset="-128"/>
                <a:ea typeface="ＭＳ Ｐ明朝" charset="-128"/>
              </a:rPr>
              <a:t>説明の基本的な流れはスライド</a:t>
            </a:r>
            <a:r>
              <a:rPr lang="en-US" altLang="ja-JP" dirty="0">
                <a:latin typeface="ＭＳ Ｐ明朝" charset="-128"/>
                <a:ea typeface="ＭＳ Ｐ明朝" charset="-128"/>
              </a:rPr>
              <a:t>50</a:t>
            </a:r>
            <a:r>
              <a:rPr lang="ja-JP" altLang="ja-JP" dirty="0">
                <a:latin typeface="ＭＳ Ｐ明朝" charset="-128"/>
                <a:ea typeface="ＭＳ Ｐ明朝" charset="-128"/>
              </a:rPr>
              <a:t>と同様。</a:t>
            </a:r>
            <a:endParaRPr lang="en-US" altLang="ja-JP" dirty="0">
              <a:latin typeface="ＭＳ Ｐ明朝" charset="-128"/>
              <a:ea typeface="ＭＳ Ｐ明朝" charset="-128"/>
            </a:endParaRPr>
          </a:p>
          <a:p>
            <a:r>
              <a:rPr lang="ja-JP" altLang="en-US" b="1" u="sng" dirty="0">
                <a:latin typeface="ＭＳ Ｐ明朝" charset="-128"/>
                <a:ea typeface="ＭＳ Ｐ明朝" charset="-128"/>
              </a:rPr>
              <a:t>説明例</a:t>
            </a:r>
            <a:endParaRPr lang="en-US" altLang="ja-JP" dirty="0">
              <a:latin typeface="ＭＳ Ｐ明朝" charset="-128"/>
              <a:ea typeface="ＭＳ Ｐ明朝" charset="-128"/>
            </a:endParaRPr>
          </a:p>
          <a:p>
            <a:r>
              <a:rPr lang="ja-JP" altLang="en-US" dirty="0">
                <a:latin typeface="ＭＳ Ｐ明朝" charset="-128"/>
                <a:ea typeface="ＭＳ Ｐ明朝" charset="-128"/>
              </a:rPr>
              <a:t>さて、事例に戻りましょう･･･（スライドを読む）</a:t>
            </a:r>
            <a:endParaRPr lang="en-US" altLang="ja-JP" dirty="0">
              <a:latin typeface="ＭＳ Ｐ明朝" charset="-128"/>
              <a:ea typeface="ＭＳ Ｐ明朝" charset="-128"/>
            </a:endParaRPr>
          </a:p>
          <a:p>
            <a:r>
              <a:rPr lang="ja-JP" altLang="en-US" b="1" dirty="0">
                <a:latin typeface="ＭＳ Ｐ明朝" charset="-128"/>
                <a:ea typeface="ＭＳ Ｐ明朝" charset="-128"/>
              </a:rPr>
              <a:t>クリック①：</a:t>
            </a:r>
            <a:r>
              <a:rPr lang="ja-JP" altLang="ja-JP" dirty="0">
                <a:latin typeface="ＭＳ Ｐ明朝" charset="-128"/>
                <a:ea typeface="ＭＳ Ｐ明朝" charset="-128"/>
              </a:rPr>
              <a:t>「</a:t>
            </a:r>
            <a:r>
              <a:rPr lang="en-US" altLang="ja-JP" dirty="0">
                <a:latin typeface="ＭＳ Ｐ明朝" charset="-128"/>
                <a:ea typeface="ＭＳ Ｐ明朝" charset="-128"/>
              </a:rPr>
              <a:t>STEP</a:t>
            </a:r>
            <a:r>
              <a:rPr lang="ja-JP" altLang="en-US" dirty="0">
                <a:latin typeface="ＭＳ Ｐ明朝" charset="-128"/>
                <a:ea typeface="ＭＳ Ｐ明朝" charset="-128"/>
              </a:rPr>
              <a:t>３</a:t>
            </a:r>
            <a:r>
              <a:rPr lang="ja-JP" altLang="ja-JP" dirty="0">
                <a:latin typeface="ＭＳ Ｐ明朝" charset="-128"/>
                <a:ea typeface="ＭＳ Ｐ明朝" charset="-128"/>
              </a:rPr>
              <a:t>　地域包括に相談しますか？」の吹き出しがあらわれる。</a:t>
            </a:r>
            <a:endParaRPr lang="en-US" altLang="ja-JP" dirty="0">
              <a:latin typeface="ＭＳ Ｐ明朝" charset="-128"/>
              <a:ea typeface="ＭＳ Ｐ明朝" charset="-128"/>
            </a:endParaRPr>
          </a:p>
          <a:p>
            <a:r>
              <a:rPr lang="ja-JP" altLang="en-US" dirty="0">
                <a:latin typeface="ＭＳ Ｐ明朝" charset="-128"/>
                <a:ea typeface="ＭＳ Ｐ明朝" charset="-128"/>
              </a:rPr>
              <a:t>ここで地域包括支援センターに相談してみようと言う方、いらっしゃいますか？</a:t>
            </a:r>
            <a:endParaRPr lang="en-US" altLang="ja-JP" dirty="0">
              <a:latin typeface="ＭＳ Ｐ明朝" charset="-128"/>
              <a:ea typeface="ＭＳ Ｐ明朝" charset="-128"/>
            </a:endParaRPr>
          </a:p>
          <a:p>
            <a:r>
              <a:rPr lang="ja-JP" altLang="en-US" dirty="0">
                <a:latin typeface="ＭＳ Ｐ明朝" charset="-128"/>
                <a:ea typeface="ＭＳ Ｐ明朝" charset="-128"/>
              </a:rPr>
              <a:t>（挙手を促す）</a:t>
            </a:r>
            <a:r>
              <a:rPr lang="en-US" altLang="ja-JP" dirty="0">
                <a:latin typeface="ＭＳ Ｐ明朝" charset="-128"/>
                <a:ea typeface="ＭＳ Ｐ明朝" charset="-128"/>
              </a:rPr>
              <a:t>※</a:t>
            </a:r>
            <a:r>
              <a:rPr lang="ja-JP" altLang="en-US" dirty="0">
                <a:latin typeface="ＭＳ Ｐ明朝" charset="-128"/>
                <a:ea typeface="ＭＳ Ｐ明朝" charset="-128"/>
              </a:rPr>
              <a:t>ここではかなり手が挙がって</a:t>
            </a:r>
            <a:r>
              <a:rPr lang="ja-JP" altLang="en-US" dirty="0" smtClean="0">
                <a:latin typeface="ＭＳ Ｐ明朝" charset="-128"/>
                <a:ea typeface="ＭＳ Ｐ明朝" charset="-128"/>
              </a:rPr>
              <a:t>きます</a:t>
            </a:r>
            <a:endParaRPr lang="en-US" altLang="ja-JP" dirty="0">
              <a:latin typeface="ＭＳ Ｐ明朝" charset="-128"/>
              <a:ea typeface="ＭＳ Ｐ明朝" charset="-128"/>
            </a:endParaRPr>
          </a:p>
          <a:p>
            <a:r>
              <a:rPr lang="ja-JP" altLang="en-US" dirty="0">
                <a:latin typeface="ＭＳ Ｐ明朝" charset="-128"/>
                <a:ea typeface="ＭＳ Ｐ明朝" charset="-128"/>
              </a:rPr>
              <a:t>ありがとうございます、そうですよね。</a:t>
            </a:r>
            <a:endParaRPr lang="en-US" altLang="ja-JP" dirty="0">
              <a:latin typeface="ＭＳ Ｐ明朝" charset="-128"/>
              <a:ea typeface="ＭＳ Ｐ明朝" charset="-128"/>
            </a:endParaRPr>
          </a:p>
          <a:p>
            <a:r>
              <a:rPr lang="ja-JP" altLang="ja-JP" b="1" dirty="0">
                <a:latin typeface="ＭＳ Ｐ明朝" charset="-128"/>
                <a:ea typeface="ＭＳ Ｐ明朝" charset="-128"/>
              </a:rPr>
              <a:t>クリック②：</a:t>
            </a:r>
            <a:r>
              <a:rPr lang="ja-JP" altLang="en-US" dirty="0">
                <a:latin typeface="ＭＳ Ｐ明朝" charset="-128"/>
                <a:ea typeface="ＭＳ Ｐ明朝" charset="-128"/>
              </a:rPr>
              <a:t>「身体的虐待？」と「パワレス？」の吹き出しがあらわれる。</a:t>
            </a:r>
            <a:endParaRPr lang="en-US" altLang="ja-JP" dirty="0">
              <a:latin typeface="ＭＳ Ｐ明朝" charset="-128"/>
              <a:ea typeface="ＭＳ Ｐ明朝" charset="-128"/>
            </a:endParaRPr>
          </a:p>
          <a:p>
            <a:r>
              <a:rPr lang="ja-JP" altLang="en-US" dirty="0">
                <a:latin typeface="ＭＳ Ｐ明朝" charset="-128"/>
                <a:ea typeface="ＭＳ Ｐ明朝" charset="-128"/>
              </a:rPr>
              <a:t>ここでは、太ももに</a:t>
            </a:r>
            <a:r>
              <a:rPr lang="en-US" altLang="ja-JP" dirty="0">
                <a:latin typeface="ＭＳ Ｐ明朝" charset="-128"/>
                <a:ea typeface="ＭＳ Ｐ明朝" charset="-128"/>
              </a:rPr>
              <a:t>20</a:t>
            </a:r>
            <a:r>
              <a:rPr lang="ja-JP" altLang="en-US" dirty="0">
                <a:latin typeface="ＭＳ Ｐ明朝" charset="-128"/>
                <a:ea typeface="ＭＳ Ｐ明朝" charset="-128"/>
              </a:rPr>
              <a:t>か所以上のあざができていて、つねられているとすれば身体的虐待があると言う状態になっています。</a:t>
            </a:r>
            <a:endParaRPr lang="en-US" altLang="ja-JP" dirty="0">
              <a:latin typeface="ＭＳ Ｐ明朝" charset="-128"/>
              <a:ea typeface="ＭＳ Ｐ明朝" charset="-128"/>
            </a:endParaRPr>
          </a:p>
          <a:p>
            <a:r>
              <a:rPr lang="ja-JP" altLang="en-US" dirty="0">
                <a:latin typeface="ＭＳ Ｐ明朝" charset="-128"/>
                <a:ea typeface="ＭＳ Ｐ明朝" charset="-128"/>
              </a:rPr>
              <a:t>また、ご本人はあれほど元気に憎まれ口を叩いておられたのに「どうしたの？」と聞いても黙って目を閉じている</a:t>
            </a:r>
            <a:r>
              <a:rPr lang="en-US" altLang="ja-JP" dirty="0">
                <a:latin typeface="ＭＳ Ｐ明朝" charset="-128"/>
                <a:ea typeface="ＭＳ Ｐ明朝" charset="-128"/>
              </a:rPr>
              <a:t>…</a:t>
            </a:r>
            <a:r>
              <a:rPr lang="ja-JP" altLang="en-US" dirty="0" err="1">
                <a:latin typeface="ＭＳ Ｐ明朝" charset="-128"/>
                <a:ea typeface="ＭＳ Ｐ明朝" charset="-128"/>
              </a:rPr>
              <a:t>。</a:t>
            </a:r>
            <a:endParaRPr lang="en-US" altLang="ja-JP" dirty="0">
              <a:latin typeface="ＭＳ Ｐ明朝" charset="-128"/>
              <a:ea typeface="ＭＳ Ｐ明朝" charset="-128"/>
            </a:endParaRPr>
          </a:p>
          <a:p>
            <a:r>
              <a:rPr lang="ja-JP" altLang="en-US" dirty="0">
                <a:latin typeface="ＭＳ Ｐ明朝" charset="-128"/>
                <a:ea typeface="ＭＳ Ｐ明朝" charset="-128"/>
              </a:rPr>
              <a:t>パワレスが疑われる状態も出てきているようです。</a:t>
            </a:r>
            <a:endParaRPr lang="en-US" altLang="ja-JP" dirty="0">
              <a:latin typeface="ＭＳ Ｐ明朝" charset="-128"/>
              <a:ea typeface="ＭＳ Ｐ明朝" charset="-128"/>
            </a:endParaRPr>
          </a:p>
          <a:p>
            <a:pPr>
              <a:lnSpc>
                <a:spcPts val="191"/>
              </a:lnSpc>
            </a:pPr>
            <a:endParaRPr lang="en-US" altLang="ja-JP" dirty="0">
              <a:latin typeface="ＭＳ Ｐ明朝" charset="-128"/>
              <a:ea typeface="ＭＳ Ｐ明朝" charset="-128"/>
            </a:endParaRPr>
          </a:p>
          <a:p>
            <a:r>
              <a:rPr lang="ja-JP" altLang="en-US" dirty="0">
                <a:latin typeface="Arial" panose="020B0604020202020204" pitchFamily="34" charset="0"/>
              </a:rPr>
              <a:t>もしもこの時地域包括支援センターが関われたとしたら、役割分担でストレス軽減を図ることもできるでしょうし、緊急ショートステイを利用して、Ｂさんは「介護を休む」、Ａさんは「この先も長男と一緒に暮らしたいと思えるか、離れて考えてみる」という、それぞれの時間を設けるという支援も考えられます。</a:t>
            </a:r>
            <a:endParaRPr lang="en-US" altLang="ja-JP" dirty="0">
              <a:latin typeface="Arial" panose="020B0604020202020204" pitchFamily="34" charset="0"/>
            </a:endParaRPr>
          </a:p>
          <a:p>
            <a:r>
              <a:rPr lang="ja-JP" altLang="en-US" dirty="0">
                <a:latin typeface="Arial" panose="020B0604020202020204" pitchFamily="34" charset="0"/>
              </a:rPr>
              <a:t>通常のショートステイ利用を進めるということは、もちろんケアマネジャーさんからも提案されると思いますが、区市町村・地域包括は「もしもつねってしまっているとすれば、それは休まなければいけないというサインですよね？」とＢさんに伝えることができる立場にあるんです。</a:t>
            </a:r>
            <a:endParaRPr lang="en-US" altLang="ja-JP" dirty="0">
              <a:latin typeface="Arial" panose="020B0604020202020204" pitchFamily="34" charset="0"/>
            </a:endParaRPr>
          </a:p>
          <a:p>
            <a:r>
              <a:rPr lang="ja-JP" altLang="en-US" dirty="0">
                <a:latin typeface="ＭＳ Ｐ明朝" charset="-128"/>
                <a:ea typeface="ＭＳ Ｐ明朝" charset="-128"/>
              </a:rPr>
              <a:t>ぜひ、包括に相談いただきたいところです。</a:t>
            </a:r>
            <a:endParaRPr lang="en-US" altLang="ja-JP" dirty="0">
              <a:latin typeface="ＭＳ Ｐ明朝" charset="-128"/>
              <a:ea typeface="ＭＳ Ｐ明朝" charset="-128"/>
            </a:endParaRPr>
          </a:p>
          <a:p>
            <a:r>
              <a:rPr lang="ja-JP" altLang="en-US" dirty="0">
                <a:latin typeface="ＭＳ Ｐ明朝" charset="-128"/>
                <a:ea typeface="ＭＳ Ｐ明朝" charset="-128"/>
              </a:rPr>
              <a:t>でも、このケアマネさんはまだ相談できなかったんですね</a:t>
            </a:r>
            <a:r>
              <a:rPr lang="en-US" altLang="ja-JP" dirty="0">
                <a:latin typeface="ＭＳ Ｐ明朝" charset="-128"/>
                <a:ea typeface="ＭＳ Ｐ明朝" charset="-128"/>
              </a:rPr>
              <a:t>…</a:t>
            </a:r>
            <a:r>
              <a:rPr lang="ja-JP" altLang="en-US" dirty="0" err="1">
                <a:latin typeface="ＭＳ Ｐ明朝" charset="-128"/>
                <a:ea typeface="ＭＳ Ｐ明朝" charset="-128"/>
              </a:rPr>
              <a:t>。</a:t>
            </a:r>
            <a:endParaRPr lang="en-US" altLang="ja-JP" dirty="0">
              <a:latin typeface="ＭＳ Ｐ明朝" charset="-128"/>
              <a:ea typeface="ＭＳ Ｐ明朝" charset="-128"/>
            </a:endParaRPr>
          </a:p>
        </p:txBody>
      </p:sp>
      <p:sp>
        <p:nvSpPr>
          <p:cNvPr id="2" name="スライド番号プレースホルダー 1"/>
          <p:cNvSpPr>
            <a:spLocks noGrp="1"/>
          </p:cNvSpPr>
          <p:nvPr>
            <p:ph type="sldNum" sz="quarter" idx="10"/>
          </p:nvPr>
        </p:nvSpPr>
        <p:spPr/>
        <p:txBody>
          <a:bodyPr/>
          <a:lstStyle/>
          <a:p>
            <a:fld id="{E233F600-4D47-47D7-AD80-3375E10310AF}" type="slidenum">
              <a:rPr kumimoji="1" lang="ja-JP" altLang="en-US" smtClean="0"/>
              <a:t>52</a:t>
            </a:fld>
            <a:endParaRPr kumimoji="1" lang="ja-JP" altLang="en-US"/>
          </a:p>
        </p:txBody>
      </p:sp>
    </p:spTree>
    <p:extLst>
      <p:ext uri="{BB962C8B-B14F-4D97-AF65-F5344CB8AC3E}">
        <p14:creationId xmlns:p14="http://schemas.microsoft.com/office/powerpoint/2010/main" val="3591134037"/>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スライド イメージ プレースホルダ 1"/>
          <p:cNvSpPr>
            <a:spLocks noGrp="1" noRot="1" noChangeAspect="1" noTextEdit="1"/>
          </p:cNvSpPr>
          <p:nvPr>
            <p:ph type="sldImg"/>
          </p:nvPr>
        </p:nvSpPr>
        <p:spPr>
          <a:xfrm>
            <a:off x="908050" y="739775"/>
            <a:ext cx="4919663" cy="3690938"/>
          </a:xfrm>
          <a:ln/>
        </p:spPr>
      </p:sp>
      <p:sp>
        <p:nvSpPr>
          <p:cNvPr id="3" name="ノート プレースホルダ 2"/>
          <p:cNvSpPr>
            <a:spLocks noGrp="1"/>
          </p:cNvSpPr>
          <p:nvPr>
            <p:ph type="body" idx="1"/>
          </p:nvPr>
        </p:nvSpPr>
        <p:spPr>
          <a:xfrm>
            <a:off x="604330" y="4676210"/>
            <a:ext cx="5542904" cy="4957107"/>
          </a:xfrm>
        </p:spPr>
        <p:txBody>
          <a:bodyPr>
            <a:normAutofit fontScale="92500"/>
          </a:bodyPr>
          <a:lstStyle/>
          <a:p>
            <a:pPr>
              <a:defRPr/>
            </a:pPr>
            <a:r>
              <a:rPr lang="ja-JP" altLang="en-US" dirty="0">
                <a:latin typeface="ＭＳ Ｐ明朝" pitchFamily="18" charset="-128"/>
              </a:rPr>
              <a:t>＜スライドのねらいや注意事項＞</a:t>
            </a:r>
            <a:endParaRPr lang="en-US" altLang="ja-JP" dirty="0">
              <a:latin typeface="ＭＳ Ｐ明朝" pitchFamily="18" charset="-128"/>
            </a:endParaRPr>
          </a:p>
          <a:p>
            <a:pPr>
              <a:defRPr/>
            </a:pPr>
            <a:r>
              <a:rPr lang="ja-JP" altLang="en-US" dirty="0">
                <a:latin typeface="ＭＳ Ｐ明朝" pitchFamily="18" charset="-128"/>
              </a:rPr>
              <a:t>「情報がずれて伝わること」は避けられないので、「時間の経過によるずれ」だけでも防いでほしい、すぐに知らせてほしいということを伝えるためのスライド。</a:t>
            </a:r>
            <a:endParaRPr lang="en-US" altLang="ja-JP" dirty="0">
              <a:latin typeface="ＭＳ Ｐ明朝" pitchFamily="18" charset="-128"/>
            </a:endParaRPr>
          </a:p>
          <a:p>
            <a:pPr>
              <a:defRPr/>
            </a:pPr>
            <a:r>
              <a:rPr lang="ja-JP" altLang="en-US" dirty="0">
                <a:latin typeface="ＭＳ Ｐ明朝" pitchFamily="18" charset="-128"/>
              </a:rPr>
              <a:t>アニメーションあり（アニメーションは削除しても話は通じる）</a:t>
            </a:r>
            <a:endParaRPr lang="en-US" altLang="ja-JP" dirty="0">
              <a:latin typeface="ＭＳ Ｐ明朝" pitchFamily="18" charset="-128"/>
            </a:endParaRPr>
          </a:p>
          <a:p>
            <a:pPr>
              <a:lnSpc>
                <a:spcPts val="191"/>
              </a:lnSpc>
              <a:defRPr/>
            </a:pPr>
            <a:endParaRPr lang="en-US" altLang="ja-JP" dirty="0">
              <a:latin typeface="ＭＳ Ｐ明朝" pitchFamily="18" charset="-128"/>
            </a:endParaRPr>
          </a:p>
          <a:p>
            <a:pPr>
              <a:defRPr/>
            </a:pPr>
            <a:r>
              <a:rPr lang="ja-JP" altLang="en-US" dirty="0">
                <a:latin typeface="ＭＳ Ｐ明朝" pitchFamily="18" charset="-128"/>
              </a:rPr>
              <a:t>＜説明のポイントや説明例＞</a:t>
            </a:r>
            <a:endParaRPr lang="en-US" altLang="ja-JP" dirty="0">
              <a:latin typeface="ＭＳ Ｐ明朝" pitchFamily="18" charset="-128"/>
            </a:endParaRPr>
          </a:p>
          <a:p>
            <a:pPr>
              <a:defRPr/>
            </a:pPr>
            <a:r>
              <a:rPr lang="ja-JP" altLang="en-US" b="1" u="sng" dirty="0">
                <a:latin typeface="ＭＳ Ｐ明朝" pitchFamily="18" charset="-128"/>
              </a:rPr>
              <a:t>説明例</a:t>
            </a:r>
            <a:endParaRPr lang="en-US" altLang="ja-JP" b="1" u="sng" dirty="0">
              <a:latin typeface="ＭＳ Ｐ明朝" pitchFamily="18" charset="-128"/>
            </a:endParaRPr>
          </a:p>
          <a:p>
            <a:pPr>
              <a:defRPr/>
            </a:pPr>
            <a:r>
              <a:rPr lang="ja-JP" altLang="en-US" dirty="0">
                <a:latin typeface="ＭＳ Ｐ明朝" pitchFamily="18" charset="-128"/>
              </a:rPr>
              <a:t>高齢者虐待という事態が起こっているとして</a:t>
            </a:r>
            <a:endParaRPr lang="en-US" altLang="ja-JP" dirty="0">
              <a:latin typeface="ＭＳ Ｐ明朝" pitchFamily="18" charset="-128"/>
            </a:endParaRPr>
          </a:p>
          <a:p>
            <a:pPr>
              <a:defRPr/>
            </a:pPr>
            <a:r>
              <a:rPr lang="ja-JP" altLang="en-US" b="1" dirty="0">
                <a:latin typeface="ＭＳ Ｐ明朝" pitchFamily="18" charset="-128"/>
              </a:rPr>
              <a:t>クリック①：</a:t>
            </a:r>
            <a:r>
              <a:rPr lang="ja-JP" altLang="en-US" dirty="0">
                <a:latin typeface="ＭＳ Ｐ明朝" pitchFamily="18" charset="-128"/>
              </a:rPr>
              <a:t>それを発見するのは高齢者の身近に日ごろからいるデイスタッフ、近隣住民、民生委員だったりします。</a:t>
            </a:r>
            <a:endParaRPr lang="en-US" altLang="ja-JP" dirty="0">
              <a:latin typeface="ＭＳ Ｐ明朝" pitchFamily="18" charset="-128"/>
            </a:endParaRPr>
          </a:p>
          <a:p>
            <a:pPr>
              <a:defRPr/>
            </a:pPr>
            <a:r>
              <a:rPr lang="ja-JP" altLang="en-US" b="1" dirty="0">
                <a:latin typeface="ＭＳ Ｐ明朝" pitchFamily="18" charset="-128"/>
              </a:rPr>
              <a:t>クリック②：</a:t>
            </a:r>
            <a:r>
              <a:rPr lang="ja-JP" altLang="en-US" dirty="0">
                <a:latin typeface="ＭＳ Ｐ明朝" pitchFamily="18" charset="-128"/>
              </a:rPr>
              <a:t>その状態をケアマネジャーさんが聞き</a:t>
            </a:r>
            <a:endParaRPr lang="en-US" altLang="ja-JP" dirty="0">
              <a:latin typeface="ＭＳ Ｐ明朝" pitchFamily="18" charset="-128"/>
            </a:endParaRPr>
          </a:p>
          <a:p>
            <a:pPr>
              <a:defRPr/>
            </a:pPr>
            <a:r>
              <a:rPr lang="ja-JP" altLang="en-US" b="1" dirty="0">
                <a:latin typeface="ＭＳ Ｐ明朝" pitchFamily="18" charset="-128"/>
              </a:rPr>
              <a:t>クリック③：</a:t>
            </a:r>
            <a:r>
              <a:rPr lang="ja-JP" altLang="en-US" dirty="0">
                <a:latin typeface="ＭＳ Ｐ明朝" pitchFamily="18" charset="-128"/>
              </a:rPr>
              <a:t>虐待対応を担当する地域包括支援センター職員や区市町村職員へ知らせる</a:t>
            </a:r>
            <a:endParaRPr lang="en-US" altLang="ja-JP" dirty="0">
              <a:latin typeface="ＭＳ Ｐ明朝" pitchFamily="18" charset="-128"/>
            </a:endParaRPr>
          </a:p>
          <a:p>
            <a:pPr>
              <a:defRPr/>
            </a:pPr>
            <a:r>
              <a:rPr lang="ja-JP" altLang="en-US" b="1" dirty="0">
                <a:latin typeface="ＭＳ Ｐ明朝" pitchFamily="18" charset="-128"/>
              </a:rPr>
              <a:t>クリック④：</a:t>
            </a:r>
            <a:r>
              <a:rPr lang="ja-JP" altLang="en-US" dirty="0">
                <a:latin typeface="ＭＳ Ｐ明朝" pitchFamily="18" charset="-128"/>
              </a:rPr>
              <a:t>ここで、誰が悪いというわけもなく、どうしても情報はずれて伝わってしまいます。</a:t>
            </a:r>
            <a:endParaRPr lang="en-US" altLang="ja-JP" dirty="0">
              <a:latin typeface="ＭＳ Ｐ明朝" pitchFamily="18" charset="-128"/>
            </a:endParaRPr>
          </a:p>
          <a:p>
            <a:pPr>
              <a:defRPr/>
            </a:pPr>
            <a:r>
              <a:rPr lang="ja-JP" altLang="en-US" b="1" dirty="0">
                <a:latin typeface="ＭＳ Ｐ明朝" pitchFamily="18" charset="-128"/>
              </a:rPr>
              <a:t>クリック⑤：</a:t>
            </a:r>
            <a:r>
              <a:rPr lang="ja-JP" altLang="en-US" dirty="0">
                <a:latin typeface="ＭＳ Ｐ明朝" pitchFamily="18" charset="-128"/>
              </a:rPr>
              <a:t>さらに、情報を伝えてくださる方は、しばらく「伝えるかどうか」悩んだりしますが、時間が経過してから情報が伝わってきても、過去と今とでは実態がずれてしまうということが起こります。</a:t>
            </a:r>
            <a:endParaRPr lang="en-US" altLang="ja-JP" dirty="0">
              <a:latin typeface="ＭＳ Ｐ明朝" pitchFamily="18" charset="-128"/>
            </a:endParaRPr>
          </a:p>
          <a:p>
            <a:pPr>
              <a:defRPr/>
            </a:pPr>
            <a:r>
              <a:rPr lang="ja-JP" altLang="en-US" b="1" dirty="0">
                <a:latin typeface="ＭＳ Ｐ明朝" pitchFamily="18" charset="-128"/>
              </a:rPr>
              <a:t>クリック⑥：</a:t>
            </a:r>
            <a:r>
              <a:rPr lang="ja-JP" altLang="en-US" dirty="0">
                <a:latin typeface="ＭＳ Ｐ明朝" pitchFamily="18" charset="-128"/>
              </a:rPr>
              <a:t>一番良いのは、ご本人たちに何があったのか直接確かめられるということなのですが、高齢者虐待の場合には、当事者はそれを正確には話せなかったり話さなかったりしますから、どのような事実があるのかをつかむのはとても難しいことです。これが虐待対応をする人間を苦しませています。</a:t>
            </a:r>
            <a:endParaRPr lang="en-US" altLang="ja-JP" dirty="0">
              <a:latin typeface="ＭＳ Ｐ明朝" pitchFamily="18" charset="-128"/>
            </a:endParaRPr>
          </a:p>
          <a:p>
            <a:pPr>
              <a:defRPr/>
            </a:pPr>
            <a:r>
              <a:rPr lang="ja-JP" altLang="en-US" b="1" dirty="0">
                <a:latin typeface="ＭＳ Ｐ明朝" pitchFamily="18" charset="-128"/>
              </a:rPr>
              <a:t>クリック⑦：</a:t>
            </a:r>
            <a:r>
              <a:rPr lang="ja-JP" altLang="en-US" dirty="0">
                <a:latin typeface="ＭＳ Ｐ明朝" pitchFamily="18" charset="-128"/>
              </a:rPr>
              <a:t>ですから、せめて、「時間の経過による情報のずれ」だけでも防ぎたいので、すぐに知らせていただきたいのです。</a:t>
            </a:r>
            <a:endParaRPr lang="en-US" altLang="ja-JP" dirty="0">
              <a:latin typeface="ＭＳ Ｐ明朝" pitchFamily="18" charset="-128"/>
            </a:endParaRPr>
          </a:p>
          <a:p>
            <a:pPr>
              <a:defRPr/>
            </a:pPr>
            <a:r>
              <a:rPr lang="ja-JP" altLang="en-US" dirty="0">
                <a:latin typeface="ＭＳ Ｐ明朝" pitchFamily="18" charset="-128"/>
              </a:rPr>
              <a:t>特に、Ａさんにはあざが出来ていますが、「そのうち包括の職員に会った時にでも伝えよう」と時間をおいてしまうと、あざが消えていってしまいます。</a:t>
            </a:r>
            <a:endParaRPr lang="en-US" altLang="ja-JP" dirty="0">
              <a:latin typeface="ＭＳ Ｐ明朝" pitchFamily="18" charset="-128"/>
            </a:endParaRPr>
          </a:p>
        </p:txBody>
      </p:sp>
      <p:sp>
        <p:nvSpPr>
          <p:cNvPr id="2" name="スライド番号プレースホルダー 1"/>
          <p:cNvSpPr>
            <a:spLocks noGrp="1"/>
          </p:cNvSpPr>
          <p:nvPr>
            <p:ph type="sldNum" sz="quarter" idx="10"/>
          </p:nvPr>
        </p:nvSpPr>
        <p:spPr/>
        <p:txBody>
          <a:bodyPr/>
          <a:lstStyle/>
          <a:p>
            <a:fld id="{E233F600-4D47-47D7-AD80-3375E10310AF}" type="slidenum">
              <a:rPr kumimoji="1" lang="ja-JP" altLang="en-US" smtClean="0"/>
              <a:t>53</a:t>
            </a:fld>
            <a:endParaRPr kumimoji="1" lang="ja-JP" altLang="en-US"/>
          </a:p>
        </p:txBody>
      </p:sp>
    </p:spTree>
    <p:extLst>
      <p:ext uri="{BB962C8B-B14F-4D97-AF65-F5344CB8AC3E}">
        <p14:creationId xmlns:p14="http://schemas.microsoft.com/office/powerpoint/2010/main" val="1263490850"/>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スライド イメージ プレースホルダ 1"/>
          <p:cNvSpPr>
            <a:spLocks noGrp="1" noRot="1" noChangeAspect="1" noTextEdit="1"/>
          </p:cNvSpPr>
          <p:nvPr>
            <p:ph type="sldImg"/>
          </p:nvPr>
        </p:nvSpPr>
        <p:spPr>
          <a:xfrm>
            <a:off x="908050" y="739775"/>
            <a:ext cx="4919663" cy="3690938"/>
          </a:xfrm>
          <a:ln/>
        </p:spPr>
      </p:sp>
      <p:sp>
        <p:nvSpPr>
          <p:cNvPr id="146435" name="ノート プレースホルダ 2"/>
          <p:cNvSpPr>
            <a:spLocks noGrp="1"/>
          </p:cNvSpPr>
          <p:nvPr>
            <p:ph type="body" idx="1"/>
          </p:nvPr>
        </p:nvSpPr>
        <p:spPr>
          <a:xfrm>
            <a:off x="619676" y="4676204"/>
            <a:ext cx="5491894" cy="5026377"/>
          </a:xfrm>
          <a:noFill/>
          <a:ln/>
        </p:spPr>
        <p:txBody>
          <a:bodyPr>
            <a:normAutofit/>
          </a:bodyPr>
          <a:lstStyle/>
          <a:p>
            <a:r>
              <a:rPr lang="ja-JP" altLang="en-US" sz="1000" dirty="0">
                <a:latin typeface="ＭＳ Ｐ明朝" charset="-128"/>
                <a:ea typeface="ＭＳ Ｐ明朝" charset="-128"/>
              </a:rPr>
              <a:t>＜スライドのねらいや注意事項＞</a:t>
            </a:r>
            <a:endParaRPr lang="en-US" altLang="ja-JP" sz="1000" dirty="0">
              <a:latin typeface="ＭＳ Ｐ明朝" charset="-128"/>
              <a:ea typeface="ＭＳ Ｐ明朝" charset="-128"/>
            </a:endParaRPr>
          </a:p>
          <a:p>
            <a:r>
              <a:rPr lang="ja-JP" altLang="ja-JP" sz="1000" dirty="0">
                <a:latin typeface="ＭＳ Ｐ明朝" charset="-128"/>
                <a:ea typeface="ＭＳ Ｐ明朝" charset="-128"/>
              </a:rPr>
              <a:t>事例展開にもどるスライド。スライド</a:t>
            </a:r>
            <a:r>
              <a:rPr lang="en-US" altLang="ja-JP" sz="1000" dirty="0">
                <a:latin typeface="ＭＳ Ｐ明朝" charset="-128"/>
                <a:ea typeface="ＭＳ Ｐ明朝" charset="-128"/>
              </a:rPr>
              <a:t>52</a:t>
            </a:r>
            <a:r>
              <a:rPr lang="ja-JP" altLang="ja-JP" sz="1000" dirty="0">
                <a:latin typeface="ＭＳ Ｐ明朝" charset="-128"/>
                <a:ea typeface="ＭＳ Ｐ明朝" charset="-128"/>
              </a:rPr>
              <a:t>からの続きとなっている。</a:t>
            </a:r>
            <a:endParaRPr lang="en-US" altLang="ja-JP" sz="1000" dirty="0">
              <a:latin typeface="ＭＳ Ｐ明朝" charset="-128"/>
              <a:ea typeface="ＭＳ Ｐ明朝" charset="-128"/>
            </a:endParaRPr>
          </a:p>
          <a:p>
            <a:r>
              <a:rPr lang="ja-JP" altLang="ja-JP" sz="1000" dirty="0">
                <a:latin typeface="ＭＳ Ｐ明朝" charset="-128"/>
                <a:ea typeface="ＭＳ Ｐ明朝" charset="-128"/>
              </a:rPr>
              <a:t>スライド</a:t>
            </a:r>
            <a:r>
              <a:rPr lang="en-US" altLang="ja-JP" sz="1000" dirty="0">
                <a:latin typeface="ＭＳ Ｐ明朝" charset="-128"/>
                <a:ea typeface="ＭＳ Ｐ明朝" charset="-128"/>
              </a:rPr>
              <a:t>52</a:t>
            </a:r>
            <a:r>
              <a:rPr lang="ja-JP" altLang="en-US" sz="1000" dirty="0">
                <a:latin typeface="ＭＳ Ｐ明朝" charset="-128"/>
                <a:ea typeface="ＭＳ Ｐ明朝" charset="-128"/>
              </a:rPr>
              <a:t>からさらに</a:t>
            </a:r>
            <a:r>
              <a:rPr lang="en-US" altLang="ja-JP" sz="1000" dirty="0">
                <a:latin typeface="ＭＳ Ｐ明朝" charset="-128"/>
                <a:ea typeface="ＭＳ Ｐ明朝" charset="-128"/>
              </a:rPr>
              <a:t>3</a:t>
            </a:r>
            <a:r>
              <a:rPr lang="ja-JP" altLang="en-US" sz="1000" dirty="0">
                <a:latin typeface="ＭＳ Ｐ明朝" charset="-128"/>
                <a:ea typeface="ＭＳ Ｐ明朝" charset="-128"/>
              </a:rPr>
              <a:t>カ月後の状況を描写している</a:t>
            </a:r>
            <a:r>
              <a:rPr lang="ja-JP" altLang="ja-JP" sz="1000" dirty="0">
                <a:latin typeface="ＭＳ Ｐ明朝" charset="-128"/>
                <a:ea typeface="ＭＳ Ｐ明朝" charset="-128"/>
              </a:rPr>
              <a:t>。</a:t>
            </a:r>
            <a:endParaRPr lang="en-US" altLang="ja-JP" sz="1000" dirty="0">
              <a:latin typeface="ＭＳ Ｐ明朝" charset="-128"/>
              <a:ea typeface="ＭＳ Ｐ明朝" charset="-128"/>
            </a:endParaRPr>
          </a:p>
          <a:p>
            <a:r>
              <a:rPr lang="ja-JP" altLang="en-US" sz="1000" dirty="0">
                <a:latin typeface="ＭＳ Ｐ明朝" charset="-128"/>
                <a:ea typeface="ＭＳ Ｐ明朝" charset="-128"/>
              </a:rPr>
              <a:t>内容はケアマネジャーの対応とＢさんの様子。</a:t>
            </a:r>
            <a:endParaRPr lang="en-US" altLang="ja-JP" sz="1000" dirty="0">
              <a:latin typeface="ＭＳ Ｐ明朝" charset="-128"/>
              <a:ea typeface="ＭＳ Ｐ明朝" charset="-128"/>
            </a:endParaRPr>
          </a:p>
          <a:p>
            <a:pPr>
              <a:lnSpc>
                <a:spcPts val="191"/>
              </a:lnSpc>
            </a:pPr>
            <a:endParaRPr lang="en-US" altLang="ja-JP" sz="1000" dirty="0">
              <a:latin typeface="ＭＳ Ｐ明朝" charset="-128"/>
              <a:ea typeface="ＭＳ Ｐ明朝" charset="-128"/>
            </a:endParaRPr>
          </a:p>
          <a:p>
            <a:r>
              <a:rPr lang="ja-JP" altLang="en-US" sz="1000" dirty="0">
                <a:latin typeface="ＭＳ Ｐ明朝" charset="-128"/>
                <a:ea typeface="ＭＳ Ｐ明朝" charset="-128"/>
              </a:rPr>
              <a:t>＜説明のポイントや説明例＞</a:t>
            </a:r>
            <a:endParaRPr lang="en-US" altLang="ja-JP" sz="1000" dirty="0">
              <a:latin typeface="ＭＳ Ｐ明朝" charset="-128"/>
              <a:ea typeface="ＭＳ Ｐ明朝" charset="-128"/>
            </a:endParaRPr>
          </a:p>
          <a:p>
            <a:r>
              <a:rPr lang="ja-JP" altLang="en-US" sz="1000" b="1" u="sng" dirty="0">
                <a:latin typeface="ＭＳ Ｐ明朝" charset="-128"/>
                <a:ea typeface="ＭＳ Ｐ明朝" charset="-128"/>
              </a:rPr>
              <a:t>説明例</a:t>
            </a:r>
            <a:endParaRPr lang="en-US" altLang="ja-JP" sz="1000" b="1" u="sng" dirty="0">
              <a:latin typeface="ＭＳ Ｐ明朝" charset="-128"/>
              <a:ea typeface="ＭＳ Ｐ明朝" charset="-128"/>
            </a:endParaRPr>
          </a:p>
          <a:p>
            <a:r>
              <a:rPr lang="ja-JP" altLang="en-US" sz="1000" dirty="0">
                <a:latin typeface="ＭＳ Ｐ明朝" charset="-128"/>
                <a:ea typeface="ＭＳ Ｐ明朝" charset="-128"/>
              </a:rPr>
              <a:t>事例に戻りましょう</a:t>
            </a:r>
            <a:r>
              <a:rPr lang="en-US" altLang="ja-JP" sz="1000" dirty="0">
                <a:latin typeface="ＭＳ Ｐ明朝" charset="-128"/>
                <a:ea typeface="ＭＳ Ｐ明朝" charset="-128"/>
              </a:rPr>
              <a:t>…</a:t>
            </a:r>
          </a:p>
          <a:p>
            <a:r>
              <a:rPr lang="ja-JP" altLang="en-US" sz="1000" dirty="0">
                <a:latin typeface="ＭＳ Ｐ明朝" charset="-128"/>
                <a:ea typeface="ＭＳ Ｐ明朝" charset="-128"/>
              </a:rPr>
              <a:t>（スライドを読む）</a:t>
            </a:r>
            <a:endParaRPr lang="en-US" altLang="ja-JP" sz="1000" dirty="0">
              <a:latin typeface="ＭＳ Ｐ明朝" charset="-128"/>
              <a:ea typeface="ＭＳ Ｐ明朝" charset="-128"/>
            </a:endParaRPr>
          </a:p>
          <a:p>
            <a:r>
              <a:rPr lang="ja-JP" altLang="en-US" sz="1000" b="1" dirty="0">
                <a:latin typeface="ＭＳ Ｐ明朝" charset="-128"/>
                <a:ea typeface="ＭＳ Ｐ明朝" charset="-128"/>
              </a:rPr>
              <a:t>クリック①：</a:t>
            </a:r>
            <a:r>
              <a:rPr lang="ja-JP" altLang="en-US" sz="1000" dirty="0">
                <a:latin typeface="ＭＳ Ｐ明朝" charset="-128"/>
                <a:ea typeface="ＭＳ Ｐ明朝" charset="-128"/>
              </a:rPr>
              <a:t>「</a:t>
            </a:r>
            <a:r>
              <a:rPr lang="en-US" altLang="ja-JP" sz="1000" dirty="0">
                <a:latin typeface="ＭＳ Ｐ明朝" charset="-128"/>
                <a:ea typeface="ＭＳ Ｐ明朝" charset="-128"/>
              </a:rPr>
              <a:t>STEP</a:t>
            </a:r>
            <a:r>
              <a:rPr lang="ja-JP" altLang="en-US" sz="1000" dirty="0">
                <a:latin typeface="ＭＳ Ｐ明朝" charset="-128"/>
                <a:ea typeface="ＭＳ Ｐ明朝" charset="-128"/>
              </a:rPr>
              <a:t>４</a:t>
            </a:r>
            <a:r>
              <a:rPr lang="ja-JP" altLang="ja-JP" sz="1000" dirty="0">
                <a:latin typeface="ＭＳ Ｐ明朝" charset="-128"/>
                <a:ea typeface="ＭＳ Ｐ明朝" charset="-128"/>
              </a:rPr>
              <a:t>　地域包括に相談しますか？」の吹き出しがあらわれる。</a:t>
            </a:r>
            <a:endParaRPr lang="en-US" altLang="ja-JP" sz="1000" dirty="0">
              <a:latin typeface="ＭＳ Ｐ明朝" charset="-128"/>
              <a:ea typeface="ＭＳ Ｐ明朝" charset="-128"/>
            </a:endParaRPr>
          </a:p>
          <a:p>
            <a:r>
              <a:rPr lang="ja-JP" altLang="en-US" sz="1000" dirty="0">
                <a:latin typeface="ＭＳ Ｐ明朝" charset="-128"/>
                <a:ea typeface="ＭＳ Ｐ明朝" charset="-128"/>
              </a:rPr>
              <a:t>ここで地域包括支援センターに相談してみようと言う方、いらっしゃいますか？</a:t>
            </a:r>
            <a:endParaRPr lang="en-US" altLang="ja-JP" sz="1000" dirty="0">
              <a:latin typeface="ＭＳ Ｐ明朝" charset="-128"/>
              <a:ea typeface="ＭＳ Ｐ明朝" charset="-128"/>
            </a:endParaRPr>
          </a:p>
          <a:p>
            <a:r>
              <a:rPr lang="ja-JP" altLang="en-US" sz="1000" dirty="0">
                <a:latin typeface="ＭＳ Ｐ明朝" charset="-128"/>
                <a:ea typeface="ＭＳ Ｐ明朝" charset="-128"/>
              </a:rPr>
              <a:t>（挙手を促す）</a:t>
            </a:r>
            <a:r>
              <a:rPr lang="en-US" altLang="ja-JP" sz="1000" dirty="0">
                <a:latin typeface="ＭＳ Ｐ明朝" charset="-128"/>
                <a:ea typeface="ＭＳ Ｐ明朝" charset="-128"/>
              </a:rPr>
              <a:t>※</a:t>
            </a:r>
            <a:r>
              <a:rPr lang="ja-JP" altLang="en-US" sz="1000" dirty="0">
                <a:latin typeface="ＭＳ Ｐ明朝" charset="-128"/>
                <a:ea typeface="ＭＳ Ｐ明朝" charset="-128"/>
              </a:rPr>
              <a:t>スライド</a:t>
            </a:r>
            <a:r>
              <a:rPr lang="en-US" altLang="ja-JP" sz="1000" dirty="0">
                <a:latin typeface="ＭＳ Ｐ明朝" charset="-128"/>
                <a:ea typeface="ＭＳ Ｐ明朝" charset="-128"/>
              </a:rPr>
              <a:t>45</a:t>
            </a:r>
            <a:r>
              <a:rPr lang="ja-JP" altLang="en-US" sz="1000" dirty="0">
                <a:latin typeface="ＭＳ Ｐ明朝" charset="-128"/>
                <a:ea typeface="ＭＳ Ｐ明朝" charset="-128"/>
              </a:rPr>
              <a:t>よりも手が挙がります。</a:t>
            </a:r>
            <a:endParaRPr lang="en-US" altLang="ja-JP" sz="1000" dirty="0">
              <a:latin typeface="ＭＳ Ｐ明朝" charset="-128"/>
              <a:ea typeface="ＭＳ Ｐ明朝" charset="-128"/>
            </a:endParaRPr>
          </a:p>
          <a:p>
            <a:r>
              <a:rPr lang="ja-JP" altLang="en-US" sz="1000" b="1" dirty="0">
                <a:latin typeface="ＭＳ Ｐ明朝" charset="-128"/>
                <a:ea typeface="ＭＳ Ｐ明朝" charset="-128"/>
              </a:rPr>
              <a:t>クリック②：</a:t>
            </a:r>
            <a:r>
              <a:rPr lang="ja-JP" altLang="en-US" sz="1000" dirty="0">
                <a:latin typeface="ＭＳ Ｐ明朝" charset="-128"/>
                <a:ea typeface="ＭＳ Ｐ明朝" charset="-128"/>
              </a:rPr>
              <a:t>「放棄放任？」と「うつ？」の吹き出しがあらわれる。</a:t>
            </a:r>
            <a:endParaRPr lang="en-US" altLang="ja-JP" sz="1000" dirty="0">
              <a:latin typeface="ＭＳ Ｐ明朝" charset="-128"/>
              <a:ea typeface="ＭＳ Ｐ明朝" charset="-128"/>
            </a:endParaRPr>
          </a:p>
          <a:p>
            <a:r>
              <a:rPr lang="ja-JP" altLang="en-US" sz="1000" dirty="0">
                <a:latin typeface="ＭＳ Ｐ明朝" charset="-128"/>
                <a:ea typeface="ＭＳ Ｐ明朝" charset="-128"/>
              </a:rPr>
              <a:t>とうとうご長男のＢさんは体位交換やオムツ交換にやる気がでないと言うようになりました。介護者の方の</a:t>
            </a:r>
            <a:r>
              <a:rPr lang="en-US" altLang="ja-JP" sz="1000" dirty="0">
                <a:latin typeface="ＭＳ Ｐ明朝" charset="-128"/>
                <a:ea typeface="ＭＳ Ｐ明朝" charset="-128"/>
              </a:rPr>
              <a:t>4</a:t>
            </a:r>
            <a:r>
              <a:rPr lang="ja-JP" altLang="en-US" sz="1000" dirty="0">
                <a:latin typeface="ＭＳ Ｐ明朝" charset="-128"/>
                <a:ea typeface="ＭＳ Ｐ明朝" charset="-128"/>
              </a:rPr>
              <a:t>人に</a:t>
            </a:r>
            <a:r>
              <a:rPr lang="en-US" altLang="ja-JP" sz="1000" dirty="0">
                <a:latin typeface="ＭＳ Ｐ明朝" charset="-128"/>
                <a:ea typeface="ＭＳ Ｐ明朝" charset="-128"/>
              </a:rPr>
              <a:t>1</a:t>
            </a:r>
            <a:r>
              <a:rPr lang="ja-JP" altLang="en-US" sz="1000" dirty="0">
                <a:latin typeface="ＭＳ Ｐ明朝" charset="-128"/>
                <a:ea typeface="ＭＳ Ｐ明朝" charset="-128"/>
              </a:rPr>
              <a:t>人はうつであるという調査結果もあるのですが、もしかしたら「うつ」の初期症状なのかもしれません。（「うつ」が深刻化すれば、</a:t>
            </a:r>
            <a:r>
              <a:rPr lang="en-US" altLang="ja-JP" sz="1000" dirty="0">
                <a:latin typeface="ＭＳ Ｐ明朝" charset="-128"/>
                <a:ea typeface="ＭＳ Ｐ明朝" charset="-128"/>
              </a:rPr>
              <a:t>｢</a:t>
            </a:r>
            <a:r>
              <a:rPr lang="ja-JP" altLang="en-US" sz="1000" dirty="0">
                <a:latin typeface="ＭＳ Ｐ明朝" charset="-128"/>
                <a:ea typeface="ＭＳ Ｐ明朝" charset="-128"/>
              </a:rPr>
              <a:t>介護心中」という最悪な結果を招くことも・・・。「あざ」ができるような加害的な行為よりも、実は緊急性が高い状態であることもある）</a:t>
            </a:r>
            <a:endParaRPr lang="en-US" altLang="ja-JP" sz="1000" dirty="0">
              <a:latin typeface="ＭＳ Ｐ明朝" charset="-128"/>
              <a:ea typeface="ＭＳ Ｐ明朝" charset="-128"/>
            </a:endParaRPr>
          </a:p>
          <a:p>
            <a:r>
              <a:rPr lang="ja-JP" altLang="en-US" sz="1000" dirty="0">
                <a:latin typeface="ＭＳ Ｐ明朝" charset="-128"/>
                <a:ea typeface="ＭＳ Ｐ明朝" charset="-128"/>
              </a:rPr>
              <a:t>そして、Ａさんは「介護が適切にされないまま放ったらかしにされているかもしれない</a:t>
            </a:r>
            <a:r>
              <a:rPr lang="en-US" altLang="ja-JP" sz="1000" dirty="0">
                <a:latin typeface="ＭＳ Ｐ明朝" charset="-128"/>
                <a:ea typeface="ＭＳ Ｐ明朝" charset="-128"/>
              </a:rPr>
              <a:t>…</a:t>
            </a:r>
            <a:r>
              <a:rPr lang="ja-JP" altLang="en-US" sz="1000" dirty="0">
                <a:latin typeface="ＭＳ Ｐ明朝" charset="-128"/>
                <a:ea typeface="ＭＳ Ｐ明朝" charset="-128"/>
              </a:rPr>
              <a:t>放棄放任？」と言われるような状況がある「かもしれない」状態になっています。</a:t>
            </a:r>
            <a:endParaRPr lang="en-US" altLang="ja-JP" sz="1000" dirty="0">
              <a:latin typeface="ＭＳ Ｐ明朝" charset="-128"/>
              <a:ea typeface="ＭＳ Ｐ明朝" charset="-128"/>
            </a:endParaRPr>
          </a:p>
          <a:p>
            <a:r>
              <a:rPr lang="ja-JP" altLang="en-US" sz="1000" dirty="0">
                <a:latin typeface="ＭＳ Ｐ明朝" charset="-128"/>
                <a:ea typeface="ＭＳ Ｐ明朝" charset="-128"/>
              </a:rPr>
              <a:t>放棄放任の虐待の場合、「養護者の</a:t>
            </a:r>
            <a:r>
              <a:rPr lang="en-US" altLang="ja-JP" sz="1000" dirty="0">
                <a:latin typeface="ＭＳ Ｐ明朝" charset="-128"/>
                <a:ea typeface="ＭＳ Ｐ明朝" charset="-128"/>
              </a:rPr>
              <a:t>7</a:t>
            </a:r>
            <a:r>
              <a:rPr lang="ja-JP" altLang="en-US" sz="1000" dirty="0">
                <a:latin typeface="ＭＳ Ｐ明朝" charset="-128"/>
                <a:ea typeface="ＭＳ Ｐ明朝" charset="-128"/>
              </a:rPr>
              <a:t>割に自覚がない」というのはこういう実態もあるからなんですね</a:t>
            </a:r>
            <a:r>
              <a:rPr lang="en-US" altLang="ja-JP" sz="1000" dirty="0">
                <a:latin typeface="ＭＳ Ｐ明朝" charset="-128"/>
                <a:ea typeface="ＭＳ Ｐ明朝" charset="-128"/>
              </a:rPr>
              <a:t>…</a:t>
            </a:r>
          </a:p>
          <a:p>
            <a:pPr>
              <a:lnSpc>
                <a:spcPts val="191"/>
              </a:lnSpc>
            </a:pPr>
            <a:endParaRPr lang="en-US" altLang="ja-JP" sz="1000" dirty="0">
              <a:latin typeface="ＭＳ Ｐ明朝" charset="-128"/>
              <a:ea typeface="ＭＳ Ｐ明朝" charset="-128"/>
            </a:endParaRPr>
          </a:p>
          <a:p>
            <a:r>
              <a:rPr lang="ja-JP" altLang="en-US" sz="1000" dirty="0">
                <a:latin typeface="Arial" panose="020B0604020202020204" pitchFamily="34" charset="0"/>
              </a:rPr>
              <a:t>もしもこの時地域包括支援センターが関われるとしたら、</a:t>
            </a:r>
            <a:endParaRPr lang="en-US" altLang="ja-JP" sz="1000" dirty="0">
              <a:latin typeface="Arial" panose="020B0604020202020204" pitchFamily="34" charset="0"/>
            </a:endParaRPr>
          </a:p>
          <a:p>
            <a:r>
              <a:rPr lang="ja-JP" altLang="en-US" sz="1000" dirty="0">
                <a:latin typeface="Arial" panose="020B0604020202020204" pitchFamily="34" charset="0"/>
              </a:rPr>
              <a:t>地域包括支援センターには医療職もいますから、Ｂさんの医療の必要性についてもみてくることができます。</a:t>
            </a:r>
            <a:endParaRPr lang="en-US" altLang="ja-JP" sz="1000" dirty="0">
              <a:latin typeface="Arial" panose="020B0604020202020204" pitchFamily="34" charset="0"/>
            </a:endParaRPr>
          </a:p>
          <a:p>
            <a:r>
              <a:rPr lang="ja-JP" altLang="en-US" sz="1000" dirty="0">
                <a:latin typeface="Arial" panose="020B0604020202020204" pitchFamily="34" charset="0"/>
              </a:rPr>
              <a:t>放棄放任というのは加害行為がないから軽く見がちかもしれませんが、実は「衰弱」という危険性を招く虐待ですので、注意が必要です。</a:t>
            </a:r>
            <a:endParaRPr lang="en-US" altLang="ja-JP" sz="1000" dirty="0">
              <a:latin typeface="Arial" panose="020B0604020202020204" pitchFamily="34" charset="0"/>
            </a:endParaRPr>
          </a:p>
          <a:p>
            <a:r>
              <a:rPr lang="ja-JP" altLang="en-US" sz="1000" dirty="0">
                <a:latin typeface="Arial" panose="020B0604020202020204" pitchFamily="34" charset="0"/>
              </a:rPr>
              <a:t>また、うつという状態が出てくると介護心中のリスクも出てくるで、早期対応が重要となります。</a:t>
            </a:r>
            <a:endParaRPr lang="en-US" altLang="ja-JP" sz="1000" dirty="0">
              <a:latin typeface="ＭＳ Ｐ明朝" charset="-128"/>
              <a:ea typeface="ＭＳ Ｐ明朝" charset="-128"/>
            </a:endParaRPr>
          </a:p>
        </p:txBody>
      </p:sp>
      <p:sp>
        <p:nvSpPr>
          <p:cNvPr id="2" name="スライド番号プレースホルダー 1"/>
          <p:cNvSpPr>
            <a:spLocks noGrp="1"/>
          </p:cNvSpPr>
          <p:nvPr>
            <p:ph type="sldNum" sz="quarter" idx="10"/>
          </p:nvPr>
        </p:nvSpPr>
        <p:spPr/>
        <p:txBody>
          <a:bodyPr/>
          <a:lstStyle/>
          <a:p>
            <a:fld id="{E233F600-4D47-47D7-AD80-3375E10310AF}" type="slidenum">
              <a:rPr kumimoji="1" lang="ja-JP" altLang="en-US" smtClean="0"/>
              <a:t>54</a:t>
            </a:fld>
            <a:endParaRPr kumimoji="1" lang="ja-JP" altLang="en-US"/>
          </a:p>
        </p:txBody>
      </p:sp>
    </p:spTree>
    <p:extLst>
      <p:ext uri="{BB962C8B-B14F-4D97-AF65-F5344CB8AC3E}">
        <p14:creationId xmlns:p14="http://schemas.microsoft.com/office/powerpoint/2010/main" val="2618349945"/>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08050" y="739775"/>
            <a:ext cx="4919663" cy="3690938"/>
          </a:xfrm>
        </p:spPr>
      </p:sp>
      <p:sp>
        <p:nvSpPr>
          <p:cNvPr id="3" name="ノート プレースホルダー 2"/>
          <p:cNvSpPr>
            <a:spLocks noGrp="1"/>
          </p:cNvSpPr>
          <p:nvPr>
            <p:ph type="body" idx="1"/>
          </p:nvPr>
        </p:nvSpPr>
        <p:spPr>
          <a:xfrm>
            <a:off x="486160" y="4851012"/>
            <a:ext cx="5739637" cy="4668708"/>
          </a:xfrm>
        </p:spPr>
        <p:txBody>
          <a:bodyPr/>
          <a:lstStyle/>
          <a:p>
            <a:r>
              <a:rPr lang="ja-JP" altLang="en-US" dirty="0">
                <a:latin typeface="ＭＳ Ｐ明朝" charset="-128"/>
                <a:ea typeface="ＭＳ Ｐ明朝" charset="-128"/>
              </a:rPr>
              <a:t>＜スライドのねらいや注意事項＞</a:t>
            </a:r>
            <a:endParaRPr lang="en-US" altLang="ja-JP" dirty="0">
              <a:latin typeface="ＭＳ Ｐ明朝" charset="-128"/>
              <a:ea typeface="ＭＳ Ｐ明朝" charset="-128"/>
            </a:endParaRPr>
          </a:p>
          <a:p>
            <a:r>
              <a:rPr lang="ja-JP" altLang="en-US" dirty="0">
                <a:latin typeface="ＭＳ Ｐ明朝" charset="-128"/>
                <a:ea typeface="ＭＳ Ｐ明朝" charset="-128"/>
              </a:rPr>
              <a:t>この事例の緊急性の高さを意識してもらう。</a:t>
            </a:r>
            <a:endParaRPr lang="en-US" altLang="ja-JP" dirty="0">
              <a:latin typeface="ＭＳ Ｐ明朝" charset="-128"/>
              <a:ea typeface="ＭＳ Ｐ明朝" charset="-128"/>
            </a:endParaRPr>
          </a:p>
          <a:p>
            <a:endParaRPr lang="en-US" altLang="ja-JP" dirty="0">
              <a:latin typeface="ＭＳ Ｐ明朝" charset="-128"/>
              <a:ea typeface="ＭＳ Ｐ明朝" charset="-128"/>
            </a:endParaRPr>
          </a:p>
          <a:p>
            <a:endParaRPr lang="en-US" altLang="ja-JP" dirty="0">
              <a:latin typeface="ＭＳ Ｐ明朝" charset="-128"/>
              <a:ea typeface="ＭＳ Ｐ明朝" charset="-128"/>
            </a:endParaRPr>
          </a:p>
          <a:p>
            <a:r>
              <a:rPr lang="ja-JP" altLang="en-US" dirty="0">
                <a:latin typeface="ＭＳ Ｐ明朝" charset="-128"/>
                <a:ea typeface="ＭＳ Ｐ明朝" charset="-128"/>
              </a:rPr>
              <a:t>＜説明のポイントや説明例＞</a:t>
            </a:r>
            <a:endParaRPr lang="en-US" altLang="ja-JP" dirty="0">
              <a:latin typeface="ＭＳ Ｐ明朝" charset="-128"/>
              <a:ea typeface="ＭＳ Ｐ明朝" charset="-128"/>
            </a:endParaRPr>
          </a:p>
          <a:p>
            <a:r>
              <a:rPr lang="ja-JP" altLang="en-US" b="1" u="sng" dirty="0">
                <a:latin typeface="ＭＳ Ｐ明朝" charset="-128"/>
                <a:ea typeface="ＭＳ Ｐ明朝" charset="-128"/>
              </a:rPr>
              <a:t>説明例</a:t>
            </a:r>
            <a:endParaRPr lang="en-US" altLang="ja-JP" b="1" u="sng" dirty="0">
              <a:latin typeface="ＭＳ Ｐ明朝" charset="-128"/>
              <a:ea typeface="ＭＳ Ｐ明朝" charset="-128"/>
            </a:endParaRPr>
          </a:p>
          <a:p>
            <a:r>
              <a:rPr lang="ja-JP" altLang="en-US" dirty="0">
                <a:latin typeface="ＭＳ Ｐ明朝" charset="-128"/>
                <a:ea typeface="ＭＳ Ｐ明朝" charset="-128"/>
              </a:rPr>
              <a:t>ここで、高齢者虐待対応ではどのような状況を「緊急性が高い」ととらえているのかを確認していきましょう。</a:t>
            </a:r>
            <a:endParaRPr lang="en-US" altLang="ja-JP" dirty="0">
              <a:latin typeface="ＭＳ Ｐ明朝" charset="-128"/>
              <a:ea typeface="ＭＳ Ｐ明朝" charset="-128"/>
            </a:endParaRPr>
          </a:p>
          <a:p>
            <a:r>
              <a:rPr kumimoji="1" lang="ja-JP" altLang="en-US" dirty="0">
                <a:latin typeface="ＭＳ Ｐ明朝" charset="-128"/>
                <a:ea typeface="ＭＳ Ｐ明朝" charset="-128"/>
              </a:rPr>
              <a:t>読んでいただければわかると思うので、特に「緊急性の高さ」が見落とされやすいところを紹介していきます。</a:t>
            </a:r>
            <a:endParaRPr kumimoji="1" lang="en-US" altLang="ja-JP" dirty="0">
              <a:latin typeface="ＭＳ Ｐ明朝" charset="-128"/>
              <a:ea typeface="ＭＳ Ｐ明朝" charset="-128"/>
            </a:endParaRPr>
          </a:p>
          <a:p>
            <a:r>
              <a:rPr kumimoji="1" lang="ja-JP" altLang="en-US" dirty="0">
                <a:latin typeface="ＭＳ Ｐ明朝" charset="-128"/>
                <a:ea typeface="ＭＳ Ｐ明朝" charset="-128"/>
              </a:rPr>
              <a:t>（赤字部分を確認）</a:t>
            </a:r>
            <a:endParaRPr kumimoji="1" lang="ja-JP" altLang="en-US" dirty="0"/>
          </a:p>
        </p:txBody>
      </p:sp>
      <p:sp>
        <p:nvSpPr>
          <p:cNvPr id="4" name="スライド番号プレースホルダー 3"/>
          <p:cNvSpPr>
            <a:spLocks noGrp="1"/>
          </p:cNvSpPr>
          <p:nvPr>
            <p:ph type="sldNum" sz="quarter" idx="10"/>
          </p:nvPr>
        </p:nvSpPr>
        <p:spPr/>
        <p:txBody>
          <a:bodyPr/>
          <a:lstStyle/>
          <a:p>
            <a:fld id="{E233F600-4D47-47D7-AD80-3375E10310AF}" type="slidenum">
              <a:rPr kumimoji="1" lang="ja-JP" altLang="en-US" smtClean="0"/>
              <a:t>55</a:t>
            </a:fld>
            <a:endParaRPr kumimoji="1" lang="ja-JP" altLang="en-US"/>
          </a:p>
        </p:txBody>
      </p:sp>
    </p:spTree>
    <p:extLst>
      <p:ext uri="{BB962C8B-B14F-4D97-AF65-F5344CB8AC3E}">
        <p14:creationId xmlns:p14="http://schemas.microsoft.com/office/powerpoint/2010/main" val="73941907"/>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08050" y="739775"/>
            <a:ext cx="4919663" cy="3690938"/>
          </a:xfrm>
        </p:spPr>
      </p:sp>
      <p:sp>
        <p:nvSpPr>
          <p:cNvPr id="3" name="ノート プレースホルダー 2"/>
          <p:cNvSpPr>
            <a:spLocks noGrp="1"/>
          </p:cNvSpPr>
          <p:nvPr>
            <p:ph type="body" idx="1"/>
          </p:nvPr>
        </p:nvSpPr>
        <p:spPr>
          <a:xfrm>
            <a:off x="486160" y="4994672"/>
            <a:ext cx="5739637" cy="4525055"/>
          </a:xfrm>
        </p:spPr>
        <p:txBody>
          <a:bodyPr/>
          <a:lstStyle/>
          <a:p>
            <a:r>
              <a:rPr lang="ja-JP" altLang="en-US" dirty="0">
                <a:latin typeface="ＭＳ Ｐ明朝" charset="-128"/>
                <a:ea typeface="ＭＳ Ｐ明朝" charset="-128"/>
              </a:rPr>
              <a:t>＜スライドのねらいや注意事項＞</a:t>
            </a:r>
            <a:endParaRPr lang="en-US" altLang="ja-JP" dirty="0">
              <a:latin typeface="ＭＳ Ｐ明朝" charset="-128"/>
              <a:ea typeface="ＭＳ Ｐ明朝" charset="-128"/>
            </a:endParaRPr>
          </a:p>
          <a:p>
            <a:r>
              <a:rPr lang="ja-JP" altLang="en-US" dirty="0">
                <a:latin typeface="ＭＳ Ｐ明朝" charset="-128"/>
                <a:ea typeface="ＭＳ Ｐ明朝" charset="-128"/>
              </a:rPr>
              <a:t>前スライド</a:t>
            </a:r>
            <a:r>
              <a:rPr lang="en-US" altLang="ja-JP" dirty="0">
                <a:latin typeface="ＭＳ Ｐ明朝" charset="-128"/>
                <a:ea typeface="ＭＳ Ｐ明朝" charset="-128"/>
              </a:rPr>
              <a:t>55</a:t>
            </a:r>
            <a:r>
              <a:rPr lang="ja-JP" altLang="en-US" dirty="0">
                <a:latin typeface="ＭＳ Ｐ明朝" charset="-128"/>
                <a:ea typeface="ＭＳ Ｐ明朝" charset="-128"/>
              </a:rPr>
              <a:t>の続き</a:t>
            </a:r>
            <a:endParaRPr lang="en-US" altLang="ja-JP" dirty="0">
              <a:latin typeface="ＭＳ Ｐ明朝" charset="-128"/>
              <a:ea typeface="ＭＳ Ｐ明朝" charset="-128"/>
            </a:endParaRPr>
          </a:p>
          <a:p>
            <a:endParaRPr lang="en-US" altLang="ja-JP" dirty="0">
              <a:latin typeface="ＭＳ Ｐ明朝" charset="-128"/>
              <a:ea typeface="ＭＳ Ｐ明朝" charset="-128"/>
            </a:endParaRPr>
          </a:p>
          <a:p>
            <a:endParaRPr lang="en-US" altLang="ja-JP" dirty="0">
              <a:latin typeface="ＭＳ Ｐ明朝" charset="-128"/>
              <a:ea typeface="ＭＳ Ｐ明朝" charset="-128"/>
            </a:endParaRPr>
          </a:p>
          <a:p>
            <a:r>
              <a:rPr lang="ja-JP" altLang="en-US" dirty="0">
                <a:latin typeface="ＭＳ Ｐ明朝" charset="-128"/>
                <a:ea typeface="ＭＳ Ｐ明朝" charset="-128"/>
              </a:rPr>
              <a:t>＜説明のポイントや説明例＞</a:t>
            </a:r>
            <a:endParaRPr lang="en-US" altLang="ja-JP" dirty="0">
              <a:latin typeface="ＭＳ Ｐ明朝" charset="-128"/>
              <a:ea typeface="ＭＳ Ｐ明朝" charset="-128"/>
            </a:endParaRPr>
          </a:p>
          <a:p>
            <a:r>
              <a:rPr lang="ja-JP" altLang="en-US" b="1" u="sng" dirty="0">
                <a:latin typeface="ＭＳ Ｐ明朝" charset="-128"/>
                <a:ea typeface="ＭＳ Ｐ明朝" charset="-128"/>
              </a:rPr>
              <a:t>説明例</a:t>
            </a:r>
            <a:endParaRPr lang="en-US" altLang="ja-JP" b="1" u="sng" dirty="0">
              <a:latin typeface="ＭＳ Ｐ明朝" charset="-128"/>
              <a:ea typeface="ＭＳ Ｐ明朝" charset="-128"/>
            </a:endParaRPr>
          </a:p>
          <a:p>
            <a:r>
              <a:rPr kumimoji="1" lang="ja-JP" altLang="en-US" dirty="0">
                <a:latin typeface="ＭＳ Ｐ明朝" charset="-128"/>
                <a:ea typeface="ＭＳ Ｐ明朝" charset="-128"/>
              </a:rPr>
              <a:t>（赤字部分を確認）</a:t>
            </a:r>
            <a:endParaRPr kumimoji="1" lang="ja-JP" altLang="en-US" dirty="0"/>
          </a:p>
          <a:p>
            <a:r>
              <a:rPr kumimoji="1" lang="ja-JP" altLang="en-US" dirty="0"/>
              <a:t>この事例では、「死んでくれたらいいのに」という言葉が出てきていますよね。</a:t>
            </a:r>
            <a:endParaRPr kumimoji="1" lang="en-US" altLang="ja-JP" dirty="0"/>
          </a:p>
          <a:p>
            <a:r>
              <a:rPr kumimoji="1" lang="ja-JP" altLang="en-US" dirty="0"/>
              <a:t>「殺す」という表現までは出ていませんが、緊急性は高くなってきています。</a:t>
            </a:r>
            <a:endParaRPr kumimoji="1" lang="en-US" altLang="ja-JP" dirty="0"/>
          </a:p>
          <a:p>
            <a:r>
              <a:rPr kumimoji="1" lang="ja-JP" altLang="en-US" dirty="0"/>
              <a:t>ちなみに「口に出して表現できているから大丈夫」と思う方もいらっしゃるかもしれませんが、口にしていること事態をＳＯＳととらえる必要があるので、「大丈夫」とはとらえず、緊急性の高さをとらえます。</a:t>
            </a:r>
          </a:p>
        </p:txBody>
      </p:sp>
      <p:sp>
        <p:nvSpPr>
          <p:cNvPr id="4" name="スライド番号プレースホルダー 3"/>
          <p:cNvSpPr>
            <a:spLocks noGrp="1"/>
          </p:cNvSpPr>
          <p:nvPr>
            <p:ph type="sldNum" sz="quarter" idx="10"/>
          </p:nvPr>
        </p:nvSpPr>
        <p:spPr/>
        <p:txBody>
          <a:bodyPr/>
          <a:lstStyle/>
          <a:p>
            <a:fld id="{E233F600-4D47-47D7-AD80-3375E10310AF}" type="slidenum">
              <a:rPr kumimoji="1" lang="ja-JP" altLang="en-US" smtClean="0"/>
              <a:t>56</a:t>
            </a:fld>
            <a:endParaRPr kumimoji="1" lang="ja-JP" altLang="en-US"/>
          </a:p>
        </p:txBody>
      </p:sp>
    </p:spTree>
    <p:extLst>
      <p:ext uri="{BB962C8B-B14F-4D97-AF65-F5344CB8AC3E}">
        <p14:creationId xmlns:p14="http://schemas.microsoft.com/office/powerpoint/2010/main" val="2513160825"/>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スライド イメージ プレースホルダ 1"/>
          <p:cNvSpPr>
            <a:spLocks noGrp="1" noRot="1" noChangeAspect="1" noTextEdit="1"/>
          </p:cNvSpPr>
          <p:nvPr>
            <p:ph type="sldImg"/>
          </p:nvPr>
        </p:nvSpPr>
        <p:spPr>
          <a:xfrm>
            <a:off x="908050" y="739775"/>
            <a:ext cx="4919663" cy="3690938"/>
          </a:xfrm>
          <a:ln/>
        </p:spPr>
      </p:sp>
      <p:sp>
        <p:nvSpPr>
          <p:cNvPr id="147459" name="ノート プレースホルダ 2"/>
          <p:cNvSpPr>
            <a:spLocks noGrp="1"/>
          </p:cNvSpPr>
          <p:nvPr>
            <p:ph type="body" idx="1"/>
          </p:nvPr>
        </p:nvSpPr>
        <p:spPr>
          <a:xfrm>
            <a:off x="486160" y="4779193"/>
            <a:ext cx="5739637" cy="4740531"/>
          </a:xfrm>
          <a:noFill/>
          <a:ln/>
        </p:spPr>
        <p:txBody>
          <a:bodyPr/>
          <a:lstStyle/>
          <a:p>
            <a:r>
              <a:rPr lang="ja-JP" altLang="en-US" dirty="0">
                <a:latin typeface="ＭＳ Ｐ明朝" charset="-128"/>
                <a:ea typeface="ＭＳ Ｐ明朝" charset="-128"/>
              </a:rPr>
              <a:t>＜スライドのねらいや注意事項＞</a:t>
            </a:r>
            <a:endParaRPr lang="en-US" altLang="ja-JP" dirty="0">
              <a:latin typeface="ＭＳ Ｐ明朝" charset="-128"/>
              <a:ea typeface="ＭＳ Ｐ明朝" charset="-128"/>
            </a:endParaRPr>
          </a:p>
          <a:p>
            <a:r>
              <a:rPr lang="ja-JP" altLang="ja-JP" dirty="0">
                <a:latin typeface="ＭＳ Ｐ明朝" charset="-128"/>
                <a:ea typeface="ＭＳ Ｐ明朝" charset="-128"/>
              </a:rPr>
              <a:t>スライド</a:t>
            </a:r>
            <a:r>
              <a:rPr lang="en-US" altLang="ja-JP" dirty="0">
                <a:latin typeface="ＭＳ Ｐ明朝" charset="-128"/>
                <a:ea typeface="ＭＳ Ｐ明朝" charset="-128"/>
              </a:rPr>
              <a:t>54</a:t>
            </a:r>
            <a:r>
              <a:rPr lang="ja-JP" altLang="ja-JP" dirty="0">
                <a:latin typeface="ＭＳ Ｐ明朝" charset="-128"/>
                <a:ea typeface="ＭＳ Ｐ明朝" charset="-128"/>
              </a:rPr>
              <a:t>からの続きとなっている。</a:t>
            </a:r>
            <a:endParaRPr lang="en-US" altLang="ja-JP" dirty="0">
              <a:latin typeface="ＭＳ Ｐ明朝" charset="-128"/>
              <a:ea typeface="ＭＳ Ｐ明朝" charset="-128"/>
            </a:endParaRPr>
          </a:p>
          <a:p>
            <a:r>
              <a:rPr lang="ja-JP" altLang="en-US" dirty="0">
                <a:latin typeface="ＭＳ Ｐ明朝" charset="-128"/>
                <a:ea typeface="ＭＳ Ｐ明朝" charset="-128"/>
              </a:rPr>
              <a:t>事例情報の最終スライドとなる。</a:t>
            </a:r>
            <a:endParaRPr lang="en-US" altLang="ja-JP" dirty="0">
              <a:latin typeface="ＭＳ Ｐ明朝" charset="-128"/>
              <a:ea typeface="ＭＳ Ｐ明朝" charset="-128"/>
            </a:endParaRPr>
          </a:p>
          <a:p>
            <a:r>
              <a:rPr lang="ja-JP" altLang="en-US" dirty="0">
                <a:latin typeface="ＭＳ Ｐ明朝" charset="-128"/>
                <a:ea typeface="ＭＳ Ｐ明朝" charset="-128"/>
              </a:rPr>
              <a:t>受講者に事例の転末から「早期発見・通報の重要性」を認識してもらうことがねらい。</a:t>
            </a:r>
            <a:endParaRPr lang="en-US" altLang="ja-JP" dirty="0">
              <a:latin typeface="ＭＳ Ｐ明朝" charset="-128"/>
              <a:ea typeface="ＭＳ Ｐ明朝" charset="-128"/>
            </a:endParaRPr>
          </a:p>
          <a:p>
            <a:endParaRPr lang="en-US" altLang="ja-JP" dirty="0">
              <a:latin typeface="ＭＳ Ｐ明朝" charset="-128"/>
              <a:ea typeface="ＭＳ Ｐ明朝" charset="-128"/>
            </a:endParaRPr>
          </a:p>
          <a:p>
            <a:r>
              <a:rPr lang="ja-JP" altLang="en-US" dirty="0">
                <a:latin typeface="ＭＳ Ｐ明朝" charset="-128"/>
                <a:ea typeface="ＭＳ Ｐ明朝" charset="-128"/>
              </a:rPr>
              <a:t>＜説明のポイントや説明例＞</a:t>
            </a:r>
            <a:endParaRPr lang="en-US" altLang="ja-JP" dirty="0">
              <a:latin typeface="ＭＳ Ｐ明朝" charset="-128"/>
              <a:ea typeface="ＭＳ Ｐ明朝" charset="-128"/>
            </a:endParaRPr>
          </a:p>
          <a:p>
            <a:r>
              <a:rPr lang="ja-JP" altLang="en-US" b="1" u="sng" dirty="0">
                <a:latin typeface="ＭＳ Ｐ明朝" charset="-128"/>
                <a:ea typeface="ＭＳ Ｐ明朝" charset="-128"/>
              </a:rPr>
              <a:t>説明例</a:t>
            </a:r>
            <a:endParaRPr lang="en-US" altLang="ja-JP" b="1" u="sng" dirty="0">
              <a:latin typeface="ＭＳ Ｐ明朝" charset="-128"/>
              <a:ea typeface="ＭＳ Ｐ明朝" charset="-128"/>
            </a:endParaRPr>
          </a:p>
          <a:p>
            <a:r>
              <a:rPr lang="ja-JP" altLang="en-US" dirty="0">
                <a:latin typeface="ＭＳ Ｐ明朝" charset="-128"/>
                <a:ea typeface="ＭＳ Ｐ明朝" charset="-128"/>
              </a:rPr>
              <a:t>このケアマネジャーさんは相談できずに一人で頑張っておられます。</a:t>
            </a:r>
            <a:endParaRPr lang="en-US" altLang="ja-JP" dirty="0">
              <a:latin typeface="ＭＳ Ｐ明朝" charset="-128"/>
              <a:ea typeface="ＭＳ Ｐ明朝" charset="-128"/>
            </a:endParaRPr>
          </a:p>
          <a:p>
            <a:r>
              <a:rPr lang="ja-JP" altLang="en-US" dirty="0">
                <a:latin typeface="ＭＳ Ｐ明朝" charset="-128"/>
                <a:ea typeface="ＭＳ Ｐ明朝" charset="-128"/>
              </a:rPr>
              <a:t>（スライドを読む）</a:t>
            </a:r>
            <a:endParaRPr lang="en-US" altLang="ja-JP" dirty="0">
              <a:latin typeface="ＭＳ Ｐ明朝" charset="-128"/>
              <a:ea typeface="ＭＳ Ｐ明朝" charset="-128"/>
            </a:endParaRPr>
          </a:p>
          <a:p>
            <a:r>
              <a:rPr lang="ja-JP" altLang="en-US" dirty="0">
                <a:latin typeface="ＭＳ Ｐ明朝" charset="-128"/>
                <a:ea typeface="ＭＳ Ｐ明朝" charset="-128"/>
              </a:rPr>
              <a:t>実は、人が人を骨折させるというのは、被害届が出れば「事件」として扱われるものです。</a:t>
            </a:r>
            <a:endParaRPr lang="en-US" altLang="ja-JP" dirty="0">
              <a:latin typeface="ＭＳ Ｐ明朝" charset="-128"/>
              <a:ea typeface="ＭＳ Ｐ明朝" charset="-128"/>
            </a:endParaRPr>
          </a:p>
          <a:p>
            <a:r>
              <a:rPr lang="ja-JP" altLang="en-US" dirty="0">
                <a:latin typeface="ＭＳ Ｐ明朝" charset="-128"/>
                <a:ea typeface="ＭＳ Ｐ明朝" charset="-128"/>
              </a:rPr>
              <a:t>とうとうこういう事態が起こってしまった</a:t>
            </a:r>
            <a:r>
              <a:rPr lang="en-US" altLang="ja-JP" dirty="0">
                <a:latin typeface="ＭＳ Ｐ明朝" charset="-128"/>
                <a:ea typeface="ＭＳ Ｐ明朝" charset="-128"/>
              </a:rPr>
              <a:t>…</a:t>
            </a:r>
            <a:r>
              <a:rPr lang="ja-JP" altLang="en-US" dirty="0">
                <a:latin typeface="ＭＳ Ｐ明朝" charset="-128"/>
                <a:ea typeface="ＭＳ Ｐ明朝" charset="-128"/>
              </a:rPr>
              <a:t>ということで、通報したんですね。</a:t>
            </a:r>
            <a:endParaRPr lang="en-US" altLang="ja-JP" dirty="0">
              <a:latin typeface="ＭＳ Ｐ明朝" charset="-128"/>
              <a:ea typeface="ＭＳ Ｐ明朝" charset="-128"/>
            </a:endParaRPr>
          </a:p>
        </p:txBody>
      </p:sp>
      <p:sp>
        <p:nvSpPr>
          <p:cNvPr id="2" name="スライド番号プレースホルダー 1"/>
          <p:cNvSpPr>
            <a:spLocks noGrp="1"/>
          </p:cNvSpPr>
          <p:nvPr>
            <p:ph type="sldNum" sz="quarter" idx="10"/>
          </p:nvPr>
        </p:nvSpPr>
        <p:spPr/>
        <p:txBody>
          <a:bodyPr/>
          <a:lstStyle/>
          <a:p>
            <a:fld id="{E233F600-4D47-47D7-AD80-3375E10310AF}" type="slidenum">
              <a:rPr kumimoji="1" lang="ja-JP" altLang="en-US" smtClean="0"/>
              <a:t>57</a:t>
            </a:fld>
            <a:endParaRPr kumimoji="1" lang="ja-JP" altLang="en-US"/>
          </a:p>
        </p:txBody>
      </p:sp>
    </p:spTree>
    <p:extLst>
      <p:ext uri="{BB962C8B-B14F-4D97-AF65-F5344CB8AC3E}">
        <p14:creationId xmlns:p14="http://schemas.microsoft.com/office/powerpoint/2010/main" val="580986725"/>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08050" y="739775"/>
            <a:ext cx="4919663" cy="3690938"/>
          </a:xfrm>
        </p:spPr>
      </p:sp>
      <p:sp>
        <p:nvSpPr>
          <p:cNvPr id="3" name="ノート プレースホルダー 2"/>
          <p:cNvSpPr>
            <a:spLocks noGrp="1"/>
          </p:cNvSpPr>
          <p:nvPr>
            <p:ph type="body" idx="1"/>
          </p:nvPr>
        </p:nvSpPr>
        <p:spPr>
          <a:xfrm>
            <a:off x="547682" y="4532205"/>
            <a:ext cx="5563899" cy="5358633"/>
          </a:xfrm>
        </p:spPr>
        <p:txBody>
          <a:bodyPr>
            <a:normAutofit fontScale="77500" lnSpcReduction="20000"/>
          </a:bodyPr>
          <a:lstStyle/>
          <a:p>
            <a:r>
              <a:rPr lang="ja-JP" altLang="en-US" dirty="0">
                <a:latin typeface="ＭＳ Ｐ明朝" charset="-128"/>
                <a:ea typeface="ＭＳ Ｐ明朝" charset="-128"/>
              </a:rPr>
              <a:t>＜スライドのねらいや注意事項＞</a:t>
            </a:r>
            <a:endParaRPr lang="en-US" altLang="ja-JP" dirty="0">
              <a:latin typeface="ＭＳ Ｐ明朝" charset="-128"/>
              <a:ea typeface="ＭＳ Ｐ明朝" charset="-128"/>
            </a:endParaRPr>
          </a:p>
          <a:p>
            <a:r>
              <a:rPr lang="ja-JP" altLang="en-US" dirty="0">
                <a:latin typeface="ＭＳ Ｐ明朝" charset="-128"/>
                <a:ea typeface="ＭＳ Ｐ明朝" charset="-128"/>
              </a:rPr>
              <a:t>高齢者虐待対応の流れと、その場合のケアマネジャーの役割を説明するためのスライド。</a:t>
            </a:r>
            <a:endParaRPr lang="en-US" altLang="ja-JP" dirty="0">
              <a:latin typeface="ＭＳ Ｐ明朝" charset="-128"/>
              <a:ea typeface="ＭＳ Ｐ明朝" charset="-128"/>
            </a:endParaRPr>
          </a:p>
          <a:p>
            <a:pPr>
              <a:lnSpc>
                <a:spcPts val="196"/>
              </a:lnSpc>
            </a:pPr>
            <a:endParaRPr lang="en-US" altLang="ja-JP" dirty="0">
              <a:latin typeface="ＭＳ Ｐ明朝" charset="-128"/>
              <a:ea typeface="ＭＳ Ｐ明朝" charset="-128"/>
            </a:endParaRPr>
          </a:p>
          <a:p>
            <a:r>
              <a:rPr lang="ja-JP" altLang="en-US" dirty="0">
                <a:latin typeface="ＭＳ Ｐ明朝" charset="-128"/>
                <a:ea typeface="ＭＳ Ｐ明朝" charset="-128"/>
              </a:rPr>
              <a:t>＜説明のポイントや説明例＞</a:t>
            </a:r>
            <a:endParaRPr lang="en-US" altLang="ja-JP" dirty="0">
              <a:latin typeface="ＭＳ Ｐ明朝" charset="-128"/>
              <a:ea typeface="ＭＳ Ｐ明朝" charset="-128"/>
            </a:endParaRPr>
          </a:p>
          <a:p>
            <a:r>
              <a:rPr lang="ja-JP" altLang="en-US" dirty="0">
                <a:latin typeface="ＭＳ Ｐ明朝" charset="-128"/>
                <a:ea typeface="ＭＳ Ｐ明朝" charset="-128"/>
              </a:rPr>
              <a:t>アニメーションあり。</a:t>
            </a:r>
            <a:endParaRPr lang="en-US" altLang="ja-JP" dirty="0">
              <a:latin typeface="ＭＳ Ｐ明朝" charset="-128"/>
              <a:ea typeface="ＭＳ Ｐ明朝" charset="-128"/>
            </a:endParaRPr>
          </a:p>
          <a:p>
            <a:r>
              <a:rPr kumimoji="1" lang="ja-JP" altLang="en-US" dirty="0"/>
              <a:t>四角のテキストボックスで→で示しているのが、区市町村・地域包括支援センターが行う虐待対応の流れ。</a:t>
            </a:r>
            <a:endParaRPr kumimoji="1" lang="en-US" altLang="ja-JP" dirty="0"/>
          </a:p>
          <a:p>
            <a:r>
              <a:rPr kumimoji="1" lang="ja-JP" altLang="en-US" dirty="0"/>
              <a:t>オレンジ色に色づけされている部分は、区市町村と地域包括支援センターで行うコアメンバー会議で決定する部分。</a:t>
            </a:r>
            <a:endParaRPr kumimoji="1" lang="en-US" altLang="ja-JP" dirty="0"/>
          </a:p>
          <a:p>
            <a:r>
              <a:rPr kumimoji="1" lang="ja-JP" altLang="en-US" dirty="0"/>
              <a:t>白い吹き出しで示しているのが、ケアマネジャーが行う虐待対応への協力の部分。</a:t>
            </a:r>
            <a:endParaRPr kumimoji="1" lang="en-US" altLang="ja-JP" dirty="0"/>
          </a:p>
          <a:p>
            <a:r>
              <a:rPr kumimoji="1" lang="ja-JP" altLang="en-US" dirty="0"/>
              <a:t>コアメンバー会議や個別ケース会議という言葉については、ご自身の区市町村で使用している名称に変更して説明していただくとよい。</a:t>
            </a:r>
            <a:endParaRPr kumimoji="1" lang="en-US" altLang="ja-JP" dirty="0"/>
          </a:p>
          <a:p>
            <a:pPr>
              <a:lnSpc>
                <a:spcPts val="196"/>
              </a:lnSpc>
            </a:pPr>
            <a:endParaRPr kumimoji="1" lang="en-US" altLang="ja-JP" dirty="0"/>
          </a:p>
          <a:p>
            <a:pPr>
              <a:defRPr/>
            </a:pPr>
            <a:r>
              <a:rPr lang="ja-JP" altLang="en-US" b="1" u="sng" dirty="0">
                <a:latin typeface="ＭＳ Ｐ明朝" pitchFamily="18" charset="-128"/>
              </a:rPr>
              <a:t>説明例</a:t>
            </a:r>
            <a:endParaRPr lang="en-US" altLang="ja-JP" b="1" u="sng" dirty="0">
              <a:latin typeface="ＭＳ Ｐ明朝" pitchFamily="18" charset="-128"/>
            </a:endParaRPr>
          </a:p>
          <a:p>
            <a:pPr>
              <a:defRPr/>
            </a:pPr>
            <a:r>
              <a:rPr lang="ja-JP" altLang="en-US" b="1" dirty="0">
                <a:latin typeface="ＭＳ Ｐ明朝" pitchFamily="18" charset="-128"/>
              </a:rPr>
              <a:t>クリック①：</a:t>
            </a:r>
            <a:r>
              <a:rPr lang="ja-JP" altLang="en-US" dirty="0">
                <a:latin typeface="ＭＳ Ｐ明朝" pitchFamily="18" charset="-128"/>
              </a:rPr>
              <a:t>高齢者虐待が発生、地域包括支援センターが通報・相談を受け付けていくわけですが、</a:t>
            </a:r>
            <a:endParaRPr lang="en-US" altLang="ja-JP" dirty="0">
              <a:latin typeface="ＭＳ Ｐ明朝" pitchFamily="18" charset="-128"/>
            </a:endParaRPr>
          </a:p>
          <a:p>
            <a:pPr>
              <a:defRPr/>
            </a:pPr>
            <a:r>
              <a:rPr lang="ja-JP" altLang="en-US" b="1" dirty="0">
                <a:latin typeface="ＭＳ Ｐ明朝" pitchFamily="18" charset="-128"/>
              </a:rPr>
              <a:t>クリック②：</a:t>
            </a:r>
            <a:r>
              <a:rPr lang="ja-JP" altLang="en-US" dirty="0">
                <a:latin typeface="ＭＳ Ｐ明朝" pitchFamily="18" charset="-128"/>
              </a:rPr>
              <a:t>この時、ケアマネジャーのみなさんには、見たまま、聞いたままを記録した上で、包括支援センターに知らせていただくことになります。</a:t>
            </a:r>
            <a:endParaRPr lang="en-US" altLang="ja-JP" dirty="0">
              <a:latin typeface="ＭＳ Ｐ明朝" pitchFamily="18" charset="-128"/>
            </a:endParaRPr>
          </a:p>
          <a:p>
            <a:pPr>
              <a:defRPr/>
            </a:pPr>
            <a:r>
              <a:rPr lang="ja-JP" altLang="en-US" b="1" dirty="0">
                <a:latin typeface="ＭＳ Ｐ明朝" pitchFamily="18" charset="-128"/>
              </a:rPr>
              <a:t>クリック③：</a:t>
            </a:r>
            <a:r>
              <a:rPr lang="ja-JP" altLang="en-US" dirty="0">
                <a:latin typeface="ＭＳ Ｐ明朝" pitchFamily="18" charset="-128"/>
              </a:rPr>
              <a:t>通報・相談を受け付けた後、地域包括支援センターや行政による事実確認という調査を行うことになりますが。</a:t>
            </a:r>
            <a:endParaRPr lang="en-US" altLang="ja-JP" dirty="0">
              <a:latin typeface="ＭＳ Ｐ明朝" pitchFamily="18" charset="-128"/>
            </a:endParaRPr>
          </a:p>
          <a:p>
            <a:pPr>
              <a:defRPr/>
            </a:pPr>
            <a:r>
              <a:rPr lang="ja-JP" altLang="en-US" b="1" dirty="0">
                <a:latin typeface="ＭＳ Ｐ明朝" pitchFamily="18" charset="-128"/>
              </a:rPr>
              <a:t>クリック④：</a:t>
            </a:r>
            <a:r>
              <a:rPr lang="ja-JP" altLang="en-US" dirty="0">
                <a:latin typeface="ＭＳ Ｐ明朝" pitchFamily="18" charset="-128"/>
              </a:rPr>
              <a:t>この場合、ケアマネジャーのみなさんには、日頃のご本人や介護者の様子を教えて頂くなど、この事実確認調査に、情報提供という形で協力していただくことになります。</a:t>
            </a:r>
            <a:endParaRPr lang="en-US" altLang="ja-JP" dirty="0">
              <a:latin typeface="ＭＳ Ｐ明朝" pitchFamily="18" charset="-128"/>
            </a:endParaRPr>
          </a:p>
          <a:p>
            <a:pPr>
              <a:defRPr/>
            </a:pPr>
            <a:r>
              <a:rPr lang="ja-JP" altLang="en-US" b="1" dirty="0">
                <a:latin typeface="ＭＳ Ｐ明朝" pitchFamily="18" charset="-128"/>
              </a:rPr>
              <a:t>クリック⑤：</a:t>
            </a:r>
            <a:r>
              <a:rPr lang="ja-JP" altLang="en-US" dirty="0">
                <a:latin typeface="ＭＳ Ｐ明朝" pitchFamily="18" charset="-128"/>
              </a:rPr>
              <a:t>事実確認調査に基づいて、行政・地域包括支援センターとでコアメンバー会議をして、虐待の有無や緊急性の判断を行います。</a:t>
            </a:r>
            <a:endParaRPr lang="en-US" altLang="ja-JP" dirty="0">
              <a:latin typeface="ＭＳ Ｐ明朝" pitchFamily="18" charset="-128"/>
            </a:endParaRPr>
          </a:p>
          <a:p>
            <a:pPr>
              <a:defRPr/>
            </a:pPr>
            <a:r>
              <a:rPr lang="ja-JP" altLang="en-US" b="1" dirty="0">
                <a:latin typeface="ＭＳ Ｐ明朝" pitchFamily="18" charset="-128"/>
              </a:rPr>
              <a:t>クリック⑥：</a:t>
            </a:r>
            <a:r>
              <a:rPr lang="ja-JP" altLang="en-US" b="0" dirty="0">
                <a:latin typeface="ＭＳ Ｐ明朝" pitchFamily="18" charset="-128"/>
              </a:rPr>
              <a:t>緊急性が高いという判断がある場合には、緊急対応を行いつつ、地域包括支援センター・区市町村は、さらに「なぜ虐待が起きているのか」要因を把握するための情報収集を進めます</a:t>
            </a:r>
            <a:r>
              <a:rPr lang="ja-JP" altLang="en-US" dirty="0">
                <a:latin typeface="ＭＳ Ｐ明朝" pitchFamily="18" charset="-128"/>
              </a:rPr>
              <a:t>。</a:t>
            </a:r>
            <a:endParaRPr lang="en-US" altLang="ja-JP" dirty="0">
              <a:latin typeface="ＭＳ Ｐ明朝" pitchFamily="18" charset="-128"/>
            </a:endParaRPr>
          </a:p>
          <a:p>
            <a:pPr>
              <a:defRPr/>
            </a:pPr>
            <a:r>
              <a:rPr lang="ja-JP" altLang="en-US" b="1" dirty="0">
                <a:latin typeface="ＭＳ Ｐ明朝" pitchFamily="18" charset="-128"/>
              </a:rPr>
              <a:t>クリック⑦：</a:t>
            </a:r>
            <a:r>
              <a:rPr lang="ja-JP" altLang="en-US" dirty="0">
                <a:latin typeface="ＭＳ Ｐ明朝" pitchFamily="18" charset="-128"/>
              </a:rPr>
              <a:t>この時にも、ケアマネジャーのみなさんには、事実確認調査に、情報提供という形で協力していただくことになります。</a:t>
            </a:r>
            <a:endParaRPr lang="en-US" altLang="ja-JP" dirty="0">
              <a:latin typeface="ＭＳ Ｐ明朝" pitchFamily="18" charset="-128"/>
            </a:endParaRPr>
          </a:p>
          <a:p>
            <a:pPr defTabSz="911954">
              <a:defRPr/>
            </a:pPr>
            <a:r>
              <a:rPr lang="ja-JP" altLang="en-US" b="1" dirty="0">
                <a:latin typeface="ＭＳ Ｐ明朝" pitchFamily="18" charset="-128"/>
              </a:rPr>
              <a:t>クリック⑧：</a:t>
            </a:r>
            <a:r>
              <a:rPr lang="ja-JP" altLang="en-US" dirty="0">
                <a:latin typeface="ＭＳ Ｐ明朝" pitchFamily="18" charset="-128"/>
              </a:rPr>
              <a:t>虐待の全体構造が把握されたところで、虐待対応のための個別ケース会議を開催し、方針を決定します。</a:t>
            </a:r>
            <a:endParaRPr lang="en-US" altLang="ja-JP" dirty="0">
              <a:latin typeface="ＭＳ Ｐ明朝" pitchFamily="18" charset="-128"/>
            </a:endParaRPr>
          </a:p>
          <a:p>
            <a:pPr defTabSz="911954">
              <a:defRPr/>
            </a:pPr>
            <a:r>
              <a:rPr lang="ja-JP" altLang="en-US" b="1" dirty="0">
                <a:latin typeface="ＭＳ Ｐ明朝" pitchFamily="18" charset="-128"/>
              </a:rPr>
              <a:t>クリック⑨：</a:t>
            </a:r>
            <a:r>
              <a:rPr lang="ja-JP" altLang="en-US" dirty="0">
                <a:latin typeface="ＭＳ Ｐ明朝" pitchFamily="18" charset="-128"/>
              </a:rPr>
              <a:t>このケース会議に、ケアマネジャーのみなさんに、ご出席をお願いし、ご意見をいただくことが多いです。</a:t>
            </a:r>
            <a:endParaRPr lang="en-US" altLang="ja-JP" dirty="0">
              <a:latin typeface="ＭＳ Ｐ明朝" pitchFamily="18" charset="-128"/>
            </a:endParaRPr>
          </a:p>
          <a:p>
            <a:pPr defTabSz="911954">
              <a:defRPr/>
            </a:pPr>
            <a:r>
              <a:rPr lang="ja-JP" altLang="en-US" b="1" dirty="0">
                <a:latin typeface="ＭＳ Ｐ明朝" pitchFamily="18" charset="-128"/>
              </a:rPr>
              <a:t>クリック⑩：</a:t>
            </a:r>
            <a:r>
              <a:rPr lang="ja-JP" altLang="en-US" dirty="0">
                <a:latin typeface="ＭＳ Ｐ明朝" pitchFamily="18" charset="-128"/>
              </a:rPr>
              <a:t>ケース会議で決定した方針、「見守り」や「介入」、また「緊急対応」を行い・・・実際はもっと具体的に決めるのですが、ケース会議で決定した支援を実行していきます。</a:t>
            </a:r>
            <a:endParaRPr lang="en-US" altLang="ja-JP" dirty="0">
              <a:latin typeface="ＭＳ Ｐ明朝" pitchFamily="18" charset="-128"/>
            </a:endParaRPr>
          </a:p>
          <a:p>
            <a:pPr defTabSz="911954">
              <a:defRPr/>
            </a:pPr>
            <a:r>
              <a:rPr lang="ja-JP" altLang="en-US" b="1" dirty="0">
                <a:latin typeface="ＭＳ Ｐ明朝" pitchFamily="18" charset="-128"/>
              </a:rPr>
              <a:t>クリック⑪：</a:t>
            </a:r>
            <a:r>
              <a:rPr lang="ja-JP" altLang="en-US" dirty="0">
                <a:latin typeface="ＭＳ Ｐ明朝" pitchFamily="18" charset="-128"/>
              </a:rPr>
              <a:t>ケアマネジャーのみなさんには、この時決定した方針に沿った形で支援を展開していただき、そのご報告をしていただきます</a:t>
            </a:r>
            <a:r>
              <a:rPr lang="ja-JP" altLang="en-US" dirty="0" smtClean="0">
                <a:latin typeface="ＭＳ Ｐ明朝" pitchFamily="18" charset="-128"/>
              </a:rPr>
              <a:t>。また、支援を実施しているなかで</a:t>
            </a:r>
            <a:r>
              <a:rPr lang="ja-JP" altLang="ja-JP" dirty="0"/>
              <a:t>虐待行為の再発や新たな虐待と思われる</a:t>
            </a:r>
            <a:r>
              <a:rPr lang="ja-JP" altLang="ja-JP" dirty="0" smtClean="0"/>
              <a:t>行為</a:t>
            </a:r>
            <a:r>
              <a:rPr lang="ja-JP" altLang="en-US" dirty="0" smtClean="0"/>
              <a:t>を</a:t>
            </a:r>
            <a:r>
              <a:rPr lang="ja-JP" altLang="ja-JP" dirty="0" smtClean="0"/>
              <a:t>発見</a:t>
            </a:r>
            <a:r>
              <a:rPr lang="ja-JP" altLang="en-US" dirty="0"/>
              <a:t>した際も</a:t>
            </a:r>
            <a:r>
              <a:rPr lang="ja-JP" altLang="en-US" dirty="0" smtClean="0">
                <a:latin typeface="ＭＳ Ｐ明朝" pitchFamily="18" charset="-128"/>
              </a:rPr>
              <a:t>、改めて地域包括支援センター等通報窓口へ「通報・相談」をします。</a:t>
            </a:r>
            <a:endParaRPr lang="en-US" altLang="ja-JP" dirty="0">
              <a:latin typeface="ＭＳ Ｐ明朝" pitchFamily="18" charset="-128"/>
            </a:endParaRPr>
          </a:p>
          <a:p>
            <a:pPr defTabSz="911954">
              <a:defRPr/>
            </a:pPr>
            <a:r>
              <a:rPr lang="ja-JP" altLang="en-US" b="1" dirty="0">
                <a:latin typeface="ＭＳ Ｐ明朝" pitchFamily="18" charset="-128"/>
              </a:rPr>
              <a:t>クリック⑫：</a:t>
            </a:r>
            <a:r>
              <a:rPr lang="ja-JP" altLang="en-US" dirty="0">
                <a:latin typeface="ＭＳ Ｐ明朝" pitchFamily="18" charset="-128"/>
              </a:rPr>
              <a:t>さらに、行った支援の評価・見直しをするためのケース会議を開催しますが、</a:t>
            </a:r>
            <a:endParaRPr lang="en-US" altLang="ja-JP" dirty="0">
              <a:latin typeface="ＭＳ Ｐ明朝" pitchFamily="18" charset="-128"/>
            </a:endParaRPr>
          </a:p>
          <a:p>
            <a:pPr defTabSz="911954">
              <a:defRPr/>
            </a:pPr>
            <a:r>
              <a:rPr lang="ja-JP" altLang="en-US" b="1" dirty="0">
                <a:latin typeface="ＭＳ Ｐ明朝" pitchFamily="18" charset="-128"/>
              </a:rPr>
              <a:t>クリック⑬：</a:t>
            </a:r>
            <a:r>
              <a:rPr lang="ja-JP" altLang="en-US" dirty="0">
                <a:latin typeface="ＭＳ Ｐ明朝" pitchFamily="18" charset="-128"/>
              </a:rPr>
              <a:t>この会議にもご出席いただいて、ご報告やご意見をいただくことになります。</a:t>
            </a:r>
            <a:endParaRPr lang="en-US" altLang="ja-JP" dirty="0">
              <a:latin typeface="ＭＳ Ｐ明朝" pitchFamily="18" charset="-128"/>
            </a:endParaRPr>
          </a:p>
          <a:p>
            <a:pPr defTabSz="911954">
              <a:defRPr/>
            </a:pPr>
            <a:r>
              <a:rPr lang="ja-JP" altLang="en-US" b="1" dirty="0">
                <a:latin typeface="ＭＳ Ｐ明朝" pitchFamily="18" charset="-128"/>
              </a:rPr>
              <a:t>クリック⑭：</a:t>
            </a:r>
            <a:r>
              <a:rPr lang="ja-JP" altLang="en-US" dirty="0">
                <a:latin typeface="ＭＳ Ｐ明朝" pitchFamily="18" charset="-128"/>
              </a:rPr>
              <a:t>虐待が解消し、日常的な支援が安定していくところで虐待対応は終結ということになるのですが、</a:t>
            </a:r>
            <a:endParaRPr lang="en-US" altLang="ja-JP" dirty="0">
              <a:latin typeface="ＭＳ Ｐ明朝" pitchFamily="18" charset="-128"/>
            </a:endParaRPr>
          </a:p>
          <a:p>
            <a:pPr defTabSz="911954">
              <a:defRPr/>
            </a:pPr>
            <a:r>
              <a:rPr lang="ja-JP" altLang="en-US" b="1" dirty="0">
                <a:latin typeface="ＭＳ Ｐ明朝" pitchFamily="18" charset="-128"/>
              </a:rPr>
              <a:t>クリック⑮：</a:t>
            </a:r>
            <a:r>
              <a:rPr lang="ja-JP" altLang="en-US" dirty="0">
                <a:latin typeface="ＭＳ Ｐ明朝" pitchFamily="18" charset="-128"/>
              </a:rPr>
              <a:t>虐待対応が終結しても、日常を支え続ける介護サービスの支援は継続しますので、ケアマネジャーさんによるケアマネジメントは継続していくことになります。</a:t>
            </a:r>
            <a:endParaRPr kumimoji="1" lang="ja-JP" altLang="en-US" dirty="0"/>
          </a:p>
        </p:txBody>
      </p:sp>
      <p:sp>
        <p:nvSpPr>
          <p:cNvPr id="4" name="スライド番号プレースホルダー 3"/>
          <p:cNvSpPr>
            <a:spLocks noGrp="1"/>
          </p:cNvSpPr>
          <p:nvPr>
            <p:ph type="sldNum" sz="quarter" idx="10"/>
          </p:nvPr>
        </p:nvSpPr>
        <p:spPr/>
        <p:txBody>
          <a:bodyPr/>
          <a:lstStyle/>
          <a:p>
            <a:fld id="{E233F600-4D47-47D7-AD80-3375E10310AF}" type="slidenum">
              <a:rPr kumimoji="1" lang="ja-JP" altLang="en-US" smtClean="0"/>
              <a:t>58</a:t>
            </a:fld>
            <a:endParaRPr kumimoji="1" lang="ja-JP" altLang="en-US"/>
          </a:p>
        </p:txBody>
      </p:sp>
    </p:spTree>
    <p:extLst>
      <p:ext uri="{BB962C8B-B14F-4D97-AF65-F5344CB8AC3E}">
        <p14:creationId xmlns:p14="http://schemas.microsoft.com/office/powerpoint/2010/main" val="401904320"/>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スライド イメージ プレースホルダ 1"/>
          <p:cNvSpPr>
            <a:spLocks noGrp="1" noRot="1" noChangeAspect="1" noTextEdit="1"/>
          </p:cNvSpPr>
          <p:nvPr>
            <p:ph type="sldImg"/>
          </p:nvPr>
        </p:nvSpPr>
        <p:spPr bwMode="auto">
          <a:xfrm>
            <a:off x="908050" y="739775"/>
            <a:ext cx="4919663" cy="3690938"/>
          </a:xfrm>
          <a:noFill/>
          <a:ln>
            <a:solidFill>
              <a:srgbClr val="000000"/>
            </a:solidFill>
            <a:miter lim="800000"/>
            <a:headEnd/>
            <a:tailEnd/>
          </a:ln>
        </p:spPr>
      </p:sp>
      <p:sp>
        <p:nvSpPr>
          <p:cNvPr id="107523" name="ノート プレースホルダ 2"/>
          <p:cNvSpPr>
            <a:spLocks noGrp="1"/>
          </p:cNvSpPr>
          <p:nvPr>
            <p:ph type="body" idx="1"/>
          </p:nvPr>
        </p:nvSpPr>
        <p:spPr bwMode="auto">
          <a:xfrm>
            <a:off x="486160" y="4779193"/>
            <a:ext cx="5739637" cy="4740531"/>
          </a:xfrm>
          <a:noFill/>
        </p:spPr>
        <p:txBody>
          <a:bodyPr wrap="square" numCol="1" anchor="t" anchorCtr="0" compatLnSpc="1">
            <a:prstTxWarp prst="textNoShape">
              <a:avLst/>
            </a:prstTxWarp>
          </a:bodyPr>
          <a:lstStyle/>
          <a:p>
            <a:r>
              <a:rPr lang="ja-JP" altLang="en-US" dirty="0">
                <a:latin typeface="ＭＳ Ｐ明朝" charset="-128"/>
                <a:ea typeface="ＭＳ Ｐ明朝" charset="-128"/>
              </a:rPr>
              <a:t>＜スライドのねらいや注意事項＞</a:t>
            </a:r>
            <a:endParaRPr lang="en-US" altLang="ja-JP" dirty="0">
              <a:latin typeface="ＭＳ Ｐ明朝" charset="-128"/>
              <a:ea typeface="ＭＳ Ｐ明朝" charset="-128"/>
            </a:endParaRPr>
          </a:p>
          <a:p>
            <a:r>
              <a:rPr lang="ja-JP" altLang="en-US" dirty="0">
                <a:latin typeface="ＭＳ Ｐ明朝" charset="-128"/>
                <a:ea typeface="ＭＳ Ｐ明朝" charset="-128"/>
              </a:rPr>
              <a:t>事実確認について説明するためのスライド。</a:t>
            </a:r>
            <a:endParaRPr lang="en-US" altLang="ja-JP" dirty="0">
              <a:latin typeface="ＭＳ Ｐ明朝" charset="-128"/>
              <a:ea typeface="ＭＳ Ｐ明朝" charset="-128"/>
            </a:endParaRPr>
          </a:p>
          <a:p>
            <a:endParaRPr lang="en-US" altLang="ja-JP" dirty="0">
              <a:latin typeface="ＭＳ Ｐ明朝" charset="-128"/>
              <a:ea typeface="ＭＳ Ｐ明朝" charset="-128"/>
            </a:endParaRPr>
          </a:p>
          <a:p>
            <a:r>
              <a:rPr lang="ja-JP" altLang="en-US" dirty="0">
                <a:latin typeface="ＭＳ Ｐ明朝" charset="-128"/>
                <a:ea typeface="ＭＳ Ｐ明朝" charset="-128"/>
              </a:rPr>
              <a:t>＜説明のポイントや説明例＞</a:t>
            </a:r>
            <a:endParaRPr lang="en-US" altLang="ja-JP" dirty="0">
              <a:latin typeface="ＭＳ Ｐ明朝" charset="-128"/>
              <a:ea typeface="ＭＳ Ｐ明朝" charset="-128"/>
            </a:endParaRPr>
          </a:p>
          <a:p>
            <a:r>
              <a:rPr lang="ja-JP" altLang="en-US" dirty="0">
                <a:latin typeface="ＭＳ Ｐ明朝" charset="-128"/>
                <a:ea typeface="ＭＳ Ｐ明朝" charset="-128"/>
              </a:rPr>
              <a:t>事実確認は、裏付けをとっていく調査そのものをさしていること、その要素に、本人の安否確認（直接面接）、虐待に関する情報や高齢者、養護者等の意向・状況の確認、関係機関からの情報収集の三要素があることを伝える。</a:t>
            </a:r>
            <a:endParaRPr lang="en-US" altLang="ja-JP" dirty="0">
              <a:latin typeface="ＭＳ Ｐ明朝" charset="-128"/>
              <a:ea typeface="ＭＳ Ｐ明朝" charset="-128"/>
            </a:endParaRPr>
          </a:p>
          <a:p>
            <a:r>
              <a:rPr lang="ja-JP" altLang="en-US" dirty="0">
                <a:latin typeface="ＭＳ Ｐ明朝" charset="-128"/>
                <a:ea typeface="ＭＳ Ｐ明朝" charset="-128"/>
              </a:rPr>
              <a:t>事実確認は、区市町村・地域包括支援センターが行うものであるため、ケアマネジャー・民生委員任せにすることはないと強調することがポイント。</a:t>
            </a:r>
            <a:endParaRPr lang="en-US" altLang="ja-JP" dirty="0">
              <a:latin typeface="ＭＳ Ｐ明朝" charset="-128"/>
              <a:ea typeface="ＭＳ Ｐ明朝" charset="-128"/>
            </a:endParaRPr>
          </a:p>
          <a:p>
            <a:r>
              <a:rPr lang="ja-JP" altLang="en-US" dirty="0">
                <a:latin typeface="ＭＳ Ｐ明朝" charset="-128"/>
                <a:ea typeface="ＭＳ Ｐ明朝" charset="-128"/>
              </a:rPr>
              <a:t>（区市町村や地域包括支援センター等による訪問への同席や、主治医等の関係機関・関係者等への情報収集に協力をしていただくことはある）</a:t>
            </a:r>
            <a:endParaRPr lang="en-US" altLang="ja-JP" dirty="0">
              <a:latin typeface="ＭＳ Ｐ明朝" charset="-128"/>
              <a:ea typeface="ＭＳ Ｐ明朝" charset="-128"/>
            </a:endParaRPr>
          </a:p>
          <a:p>
            <a:endParaRPr lang="en-US" altLang="ja-JP" b="1" u="sng" dirty="0">
              <a:latin typeface="ＭＳ Ｐ明朝" charset="-128"/>
              <a:ea typeface="ＭＳ Ｐ明朝" charset="-128"/>
            </a:endParaRPr>
          </a:p>
          <a:p>
            <a:pPr eaLnBrk="1" hangingPunct="1"/>
            <a:endParaRPr lang="ja-JP" altLang="en-US" dirty="0"/>
          </a:p>
        </p:txBody>
      </p:sp>
      <p:sp>
        <p:nvSpPr>
          <p:cNvPr id="2" name="スライド番号プレースホルダー 1"/>
          <p:cNvSpPr>
            <a:spLocks noGrp="1"/>
          </p:cNvSpPr>
          <p:nvPr>
            <p:ph type="sldNum" sz="quarter" idx="10"/>
          </p:nvPr>
        </p:nvSpPr>
        <p:spPr/>
        <p:txBody>
          <a:bodyPr/>
          <a:lstStyle/>
          <a:p>
            <a:fld id="{E233F600-4D47-47D7-AD80-3375E10310AF}" type="slidenum">
              <a:rPr kumimoji="1" lang="ja-JP" altLang="en-US" smtClean="0"/>
              <a:t>59</a:t>
            </a:fld>
            <a:endParaRPr kumimoji="1" lang="ja-JP" altLang="en-US"/>
          </a:p>
        </p:txBody>
      </p:sp>
    </p:spTree>
    <p:extLst>
      <p:ext uri="{BB962C8B-B14F-4D97-AF65-F5344CB8AC3E}">
        <p14:creationId xmlns:p14="http://schemas.microsoft.com/office/powerpoint/2010/main" val="5411901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08050" y="739775"/>
            <a:ext cx="4919663" cy="3690938"/>
          </a:xfrm>
        </p:spPr>
      </p:sp>
      <p:sp>
        <p:nvSpPr>
          <p:cNvPr id="3" name="ノート プレースホルダー 2"/>
          <p:cNvSpPr>
            <a:spLocks noGrp="1"/>
          </p:cNvSpPr>
          <p:nvPr>
            <p:ph type="body" idx="1"/>
          </p:nvPr>
        </p:nvSpPr>
        <p:spPr>
          <a:xfrm>
            <a:off x="205941" y="4643369"/>
            <a:ext cx="6300070" cy="5020010"/>
          </a:xfrm>
        </p:spPr>
        <p:txBody>
          <a:bodyPr/>
          <a:lstStyle/>
          <a:p>
            <a:pPr eaLnBrk="1"/>
            <a:r>
              <a:rPr lang="ja-JP" altLang="en-US" dirty="0">
                <a:latin typeface="ＭＳ Ｐ明朝" charset="-128"/>
                <a:ea typeface="ＭＳ Ｐ明朝" charset="-128"/>
              </a:rPr>
              <a:t>＜スライドのねらいや注意事項＞</a:t>
            </a:r>
            <a:endParaRPr lang="en-US" altLang="ja-JP" dirty="0">
              <a:latin typeface="ＭＳ Ｐ明朝" charset="-128"/>
              <a:ea typeface="ＭＳ Ｐ明朝" charset="-128"/>
            </a:endParaRPr>
          </a:p>
          <a:p>
            <a:pPr eaLnBrk="1"/>
            <a:r>
              <a:rPr lang="ja-JP" altLang="en-US" dirty="0">
                <a:latin typeface="ＭＳ Ｐ明朝" charset="-128"/>
                <a:ea typeface="ＭＳ Ｐ明朝" charset="-128"/>
              </a:rPr>
              <a:t>「不適切</a:t>
            </a:r>
            <a:r>
              <a:rPr lang="ja-JP" altLang="en-US" u="none" dirty="0">
                <a:latin typeface="ＭＳ Ｐ明朝" charset="-128"/>
                <a:ea typeface="ＭＳ Ｐ明朝" charset="-128"/>
              </a:rPr>
              <a:t>な扱い</a:t>
            </a:r>
            <a:r>
              <a:rPr lang="ja-JP" altLang="en-US" dirty="0">
                <a:latin typeface="ＭＳ Ｐ明朝" charset="-128"/>
                <a:ea typeface="ＭＳ Ｐ明朝" charset="-128"/>
              </a:rPr>
              <a:t>」が虐待の概念に含まれているということを伝えるためのもの。</a:t>
            </a:r>
            <a:endParaRPr lang="en-US" altLang="ja-JP" dirty="0">
              <a:latin typeface="ＭＳ Ｐ明朝" charset="-128"/>
              <a:ea typeface="ＭＳ Ｐ明朝" charset="-128"/>
            </a:endParaRPr>
          </a:p>
          <a:p>
            <a:pPr eaLnBrk="1"/>
            <a:endParaRPr lang="en-US" altLang="ja-JP" dirty="0">
              <a:latin typeface="ＭＳ Ｐ明朝" charset="-128"/>
              <a:ea typeface="ＭＳ Ｐ明朝" charset="-128"/>
            </a:endParaRPr>
          </a:p>
          <a:p>
            <a:pPr eaLnBrk="1"/>
            <a:r>
              <a:rPr lang="ja-JP" altLang="en-US" dirty="0">
                <a:latin typeface="ＭＳ Ｐ明朝" charset="-128"/>
                <a:ea typeface="ＭＳ Ｐ明朝" charset="-128"/>
              </a:rPr>
              <a:t>＜説明のポイントや説明例＞</a:t>
            </a:r>
            <a:endParaRPr lang="en-US" altLang="ja-JP" dirty="0">
              <a:latin typeface="ＭＳ Ｐ明朝" charset="-128"/>
              <a:ea typeface="ＭＳ Ｐ明朝" charset="-128"/>
            </a:endParaRPr>
          </a:p>
          <a:p>
            <a:pPr eaLnBrk="1"/>
            <a:r>
              <a:rPr lang="en-US" altLang="ja-JP" dirty="0">
                <a:solidFill>
                  <a:srgbClr val="FF3300"/>
                </a:solidFill>
                <a:latin typeface="ＭＳ Ｐ明朝" charset="-128"/>
                <a:ea typeface="ＭＳ Ｐ明朝" charset="-128"/>
              </a:rPr>
              <a:t>Mal</a:t>
            </a:r>
            <a:r>
              <a:rPr lang="ja-JP" altLang="en-US" dirty="0">
                <a:solidFill>
                  <a:srgbClr val="FF3300"/>
                </a:solidFill>
                <a:latin typeface="ＭＳ Ｐ明朝" charset="-128"/>
                <a:ea typeface="ＭＳ Ｐ明朝" charset="-128"/>
              </a:rPr>
              <a:t>　は「不完全」、</a:t>
            </a:r>
            <a:r>
              <a:rPr lang="en-US" altLang="ja-JP" dirty="0">
                <a:solidFill>
                  <a:srgbClr val="FF3300"/>
                </a:solidFill>
                <a:latin typeface="ＭＳ Ｐ明朝" charset="-128"/>
                <a:ea typeface="ＭＳ Ｐ明朝" charset="-128"/>
              </a:rPr>
              <a:t>treatment</a:t>
            </a:r>
            <a:r>
              <a:rPr lang="ja-JP" altLang="en-US" dirty="0">
                <a:solidFill>
                  <a:srgbClr val="FF3300"/>
                </a:solidFill>
                <a:latin typeface="ＭＳ Ｐ明朝" charset="-128"/>
                <a:ea typeface="ＭＳ Ｐ明朝" charset="-128"/>
              </a:rPr>
              <a:t>　は「待遇」という意味で、いわゆる「不適切</a:t>
            </a:r>
            <a:r>
              <a:rPr lang="ja-JP" altLang="en-US" u="sng" dirty="0">
                <a:solidFill>
                  <a:srgbClr val="FF3300"/>
                </a:solidFill>
                <a:latin typeface="ＭＳ Ｐ明朝" charset="-128"/>
                <a:ea typeface="ＭＳ Ｐ明朝" charset="-128"/>
              </a:rPr>
              <a:t>な扱い</a:t>
            </a:r>
            <a:r>
              <a:rPr lang="ja-JP" altLang="en-US" dirty="0">
                <a:solidFill>
                  <a:srgbClr val="FF3300"/>
                </a:solidFill>
                <a:latin typeface="ＭＳ Ｐ明朝" charset="-128"/>
                <a:ea typeface="ＭＳ Ｐ明朝" charset="-128"/>
              </a:rPr>
              <a:t>」を表す言葉です。</a:t>
            </a:r>
            <a:endParaRPr lang="en-US" altLang="ja-JP" dirty="0">
              <a:solidFill>
                <a:srgbClr val="FF3300"/>
              </a:solidFill>
              <a:latin typeface="ＭＳ Ｐ明朝" charset="-128"/>
              <a:ea typeface="ＭＳ Ｐ明朝" charset="-128"/>
            </a:endParaRPr>
          </a:p>
          <a:p>
            <a:pPr eaLnBrk="1"/>
            <a:r>
              <a:rPr lang="ja-JP" altLang="en-US" dirty="0">
                <a:solidFill>
                  <a:srgbClr val="FF3300"/>
                </a:solidFill>
                <a:latin typeface="ＭＳ Ｐ明朝" charset="-128"/>
                <a:ea typeface="ＭＳ Ｐ明朝" charset="-128"/>
              </a:rPr>
              <a:t>諸外国では・・・</a:t>
            </a:r>
            <a:endParaRPr lang="en-US" altLang="ja-JP" dirty="0">
              <a:solidFill>
                <a:srgbClr val="FF3300"/>
              </a:solidFill>
              <a:latin typeface="ＭＳ Ｐ明朝" charset="-128"/>
              <a:ea typeface="ＭＳ Ｐ明朝" charset="-128"/>
            </a:endParaRPr>
          </a:p>
          <a:p>
            <a:pPr eaLnBrk="1"/>
            <a:r>
              <a:rPr lang="ja-JP" altLang="en-US" dirty="0">
                <a:solidFill>
                  <a:srgbClr val="FF3300"/>
                </a:solidFill>
                <a:latin typeface="ＭＳ Ｐ明朝" charset="-128"/>
                <a:ea typeface="ＭＳ Ｐ明朝" charset="-128"/>
              </a:rPr>
              <a:t>と、スライドを読んで説明。</a:t>
            </a:r>
            <a:endParaRPr lang="en-US" altLang="ja-JP" dirty="0">
              <a:solidFill>
                <a:srgbClr val="FF3300"/>
              </a:solidFill>
              <a:latin typeface="ＭＳ Ｐ明朝" charset="-128"/>
              <a:ea typeface="ＭＳ Ｐ明朝" charset="-128"/>
            </a:endParaRPr>
          </a:p>
          <a:p>
            <a:pPr eaLnBrk="1"/>
            <a:endParaRPr lang="ja-JP" altLang="en-US" dirty="0">
              <a:latin typeface="ＭＳ Ｐ明朝" charset="-128"/>
              <a:ea typeface="ＭＳ Ｐ明朝" charset="-128"/>
            </a:endParaRPr>
          </a:p>
          <a:p>
            <a:pPr eaLnBrk="1"/>
            <a:endParaRPr kumimoji="1" lang="ja-JP" altLang="en-US" dirty="0"/>
          </a:p>
        </p:txBody>
      </p:sp>
      <p:sp>
        <p:nvSpPr>
          <p:cNvPr id="4" name="スライド番号プレースホルダー 3"/>
          <p:cNvSpPr>
            <a:spLocks noGrp="1"/>
          </p:cNvSpPr>
          <p:nvPr>
            <p:ph type="sldNum" sz="quarter" idx="10"/>
          </p:nvPr>
        </p:nvSpPr>
        <p:spPr/>
        <p:txBody>
          <a:bodyPr/>
          <a:lstStyle/>
          <a:p>
            <a:fld id="{E233F600-4D47-47D7-AD80-3375E10310AF}" type="slidenum">
              <a:rPr kumimoji="1" lang="ja-JP" altLang="en-US" smtClean="0"/>
              <a:t>6</a:t>
            </a:fld>
            <a:endParaRPr kumimoji="1" lang="ja-JP" altLang="en-US"/>
          </a:p>
        </p:txBody>
      </p:sp>
    </p:spTree>
    <p:extLst>
      <p:ext uri="{BB962C8B-B14F-4D97-AF65-F5344CB8AC3E}">
        <p14:creationId xmlns:p14="http://schemas.microsoft.com/office/powerpoint/2010/main" val="2328440626"/>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08050" y="739775"/>
            <a:ext cx="4919663" cy="3690938"/>
          </a:xfrm>
        </p:spPr>
      </p:sp>
      <p:sp>
        <p:nvSpPr>
          <p:cNvPr id="3" name="ノート プレースホルダー 2"/>
          <p:cNvSpPr>
            <a:spLocks noGrp="1"/>
          </p:cNvSpPr>
          <p:nvPr>
            <p:ph type="body" idx="1"/>
          </p:nvPr>
        </p:nvSpPr>
        <p:spPr>
          <a:xfrm>
            <a:off x="486160" y="4851012"/>
            <a:ext cx="5739637" cy="4668708"/>
          </a:xfrm>
        </p:spPr>
        <p:txBody>
          <a:bodyPr/>
          <a:lstStyle/>
          <a:p>
            <a:r>
              <a:rPr lang="ja-JP" altLang="en-US" dirty="0">
                <a:latin typeface="ＭＳ Ｐ明朝" charset="-128"/>
                <a:ea typeface="ＭＳ Ｐ明朝" charset="-128"/>
              </a:rPr>
              <a:t>＜スライドのねらいや注意事項＞</a:t>
            </a:r>
            <a:endParaRPr lang="en-US" altLang="ja-JP" dirty="0">
              <a:latin typeface="ＭＳ Ｐ明朝" charset="-128"/>
              <a:ea typeface="ＭＳ Ｐ明朝" charset="-128"/>
            </a:endParaRPr>
          </a:p>
          <a:p>
            <a:r>
              <a:rPr lang="ja-JP" altLang="en-US" dirty="0">
                <a:latin typeface="ＭＳ Ｐ明朝" charset="-128"/>
                <a:ea typeface="ＭＳ Ｐ明朝" charset="-128"/>
              </a:rPr>
              <a:t>ケアマネジャーが地域包括支援センターや区市町村に対して、虐待に関する情報を提供することは義務であること、しかし、虐待について知りえたことを虐待対応に協力している機関以外には漏らせないことを伝えることが目的。</a:t>
            </a:r>
            <a:endParaRPr lang="en-US" altLang="ja-JP" dirty="0">
              <a:latin typeface="ＭＳ Ｐ明朝" charset="-128"/>
              <a:ea typeface="ＭＳ Ｐ明朝" charset="-128"/>
            </a:endParaRPr>
          </a:p>
          <a:p>
            <a:endParaRPr lang="en-US" altLang="ja-JP" dirty="0">
              <a:latin typeface="ＭＳ Ｐ明朝" charset="-128"/>
              <a:ea typeface="ＭＳ Ｐ明朝" charset="-128"/>
            </a:endParaRPr>
          </a:p>
          <a:p>
            <a:r>
              <a:rPr lang="ja-JP" altLang="en-US" dirty="0">
                <a:latin typeface="ＭＳ Ｐ明朝" charset="-128"/>
                <a:ea typeface="ＭＳ Ｐ明朝" charset="-128"/>
              </a:rPr>
              <a:t>＜説明のポイントや説明例＞</a:t>
            </a:r>
            <a:endParaRPr lang="en-US" altLang="ja-JP" dirty="0">
              <a:latin typeface="ＭＳ Ｐ明朝" charset="-128"/>
              <a:ea typeface="ＭＳ Ｐ明朝" charset="-128"/>
            </a:endParaRPr>
          </a:p>
          <a:p>
            <a:pPr defTabSz="911954">
              <a:defRPr/>
            </a:pPr>
            <a:r>
              <a:rPr lang="ja-JP" altLang="en-US" dirty="0">
                <a:latin typeface="ＭＳ Ｐ明朝" charset="-128"/>
                <a:ea typeface="ＭＳ Ｐ明朝" charset="-128"/>
              </a:rPr>
              <a:t>次の個人情報保護の例外規定と合わせて（スライドを行き来してＯＫ）、区市町村・地域包括支援センターに対して情報提供ができること、しなければならないことを伝え、そのあとに、ただし知り得たことを洩らせないことを伝える。</a:t>
            </a:r>
            <a:endParaRPr lang="en-US" altLang="ja-JP" dirty="0">
              <a:latin typeface="ＭＳ Ｐ明朝" charset="-128"/>
              <a:ea typeface="ＭＳ Ｐ明朝" charset="-128"/>
            </a:endParaRPr>
          </a:p>
          <a:p>
            <a:r>
              <a:rPr lang="ja-JP" altLang="en-US" dirty="0">
                <a:latin typeface="ＭＳ Ｐ明朝" charset="-128"/>
                <a:ea typeface="ＭＳ Ｐ明朝" charset="-128"/>
              </a:rPr>
              <a:t>同法</a:t>
            </a:r>
            <a:r>
              <a:rPr lang="en-US" altLang="ja-JP" dirty="0">
                <a:latin typeface="ＭＳ Ｐ明朝" charset="-128"/>
                <a:ea typeface="ＭＳ Ｐ明朝" charset="-128"/>
              </a:rPr>
              <a:t>29</a:t>
            </a:r>
            <a:r>
              <a:rPr lang="ja-JP" altLang="en-US" dirty="0">
                <a:latin typeface="ＭＳ Ｐ明朝" charset="-128"/>
                <a:ea typeface="ＭＳ Ｐ明朝" charset="-128"/>
              </a:rPr>
              <a:t>条の罰則は「一年以下の懲役、百万以下の罰金」なので、口頭で伝えると良い。</a:t>
            </a:r>
            <a:endParaRPr lang="en-US" altLang="ja-JP" dirty="0">
              <a:latin typeface="ＭＳ Ｐ明朝" charset="-128"/>
              <a:ea typeface="ＭＳ Ｐ明朝" charset="-128"/>
            </a:endParaRPr>
          </a:p>
          <a:p>
            <a:endParaRPr lang="en-US" altLang="ja-JP" dirty="0">
              <a:latin typeface="ＭＳ Ｐ明朝" charset="-128"/>
              <a:ea typeface="ＭＳ Ｐ明朝" charset="-128"/>
            </a:endParaRPr>
          </a:p>
          <a:p>
            <a:endParaRPr kumimoji="1" lang="ja-JP" altLang="en-US" dirty="0"/>
          </a:p>
        </p:txBody>
      </p:sp>
      <p:sp>
        <p:nvSpPr>
          <p:cNvPr id="4" name="スライド番号プレースホルダー 3"/>
          <p:cNvSpPr>
            <a:spLocks noGrp="1"/>
          </p:cNvSpPr>
          <p:nvPr>
            <p:ph type="sldNum" sz="quarter" idx="10"/>
          </p:nvPr>
        </p:nvSpPr>
        <p:spPr/>
        <p:txBody>
          <a:bodyPr/>
          <a:lstStyle/>
          <a:p>
            <a:fld id="{E233F600-4D47-47D7-AD80-3375E10310AF}" type="slidenum">
              <a:rPr kumimoji="1" lang="ja-JP" altLang="en-US" smtClean="0"/>
              <a:t>60</a:t>
            </a:fld>
            <a:endParaRPr kumimoji="1" lang="ja-JP" altLang="en-US"/>
          </a:p>
        </p:txBody>
      </p:sp>
    </p:spTree>
    <p:extLst>
      <p:ext uri="{BB962C8B-B14F-4D97-AF65-F5344CB8AC3E}">
        <p14:creationId xmlns:p14="http://schemas.microsoft.com/office/powerpoint/2010/main" val="2396012612"/>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869950" y="603250"/>
            <a:ext cx="4857750" cy="3644900"/>
          </a:xfrm>
        </p:spPr>
      </p:sp>
      <p:sp>
        <p:nvSpPr>
          <p:cNvPr id="3" name="ノート プレースホルダー 2"/>
          <p:cNvSpPr>
            <a:spLocks noGrp="1"/>
          </p:cNvSpPr>
          <p:nvPr>
            <p:ph type="body" idx="1"/>
          </p:nvPr>
        </p:nvSpPr>
        <p:spPr>
          <a:xfrm>
            <a:off x="346826" y="4418837"/>
            <a:ext cx="5903998" cy="5426839"/>
          </a:xfrm>
          <a:noFill/>
          <a:ln>
            <a:noFill/>
          </a:ln>
        </p:spPr>
        <p:txBody>
          <a:bodyPr>
            <a:normAutofit fontScale="92500" lnSpcReduction="10000"/>
          </a:bodyPr>
          <a:lstStyle/>
          <a:p>
            <a:r>
              <a:rPr lang="ja-JP" altLang="en-US" sz="1000" dirty="0">
                <a:latin typeface="ＭＳ Ｐ明朝" charset="-128"/>
                <a:ea typeface="ＭＳ Ｐ明朝" charset="-128"/>
              </a:rPr>
              <a:t>＜スライドのねらいや注意事項＞</a:t>
            </a:r>
            <a:endParaRPr lang="en-US" altLang="ja-JP" sz="1000" dirty="0">
              <a:latin typeface="ＭＳ Ｐ明朝" charset="-128"/>
              <a:ea typeface="ＭＳ Ｐ明朝" charset="-128"/>
            </a:endParaRPr>
          </a:p>
          <a:p>
            <a:r>
              <a:rPr lang="ja-JP" altLang="en-US" sz="1000" dirty="0">
                <a:latin typeface="ＭＳ Ｐ明朝" charset="-128"/>
                <a:ea typeface="ＭＳ Ｐ明朝" charset="-128"/>
              </a:rPr>
              <a:t>個人情報保護法第</a:t>
            </a:r>
            <a:r>
              <a:rPr lang="en-US" altLang="ja-JP" sz="1000" dirty="0">
                <a:latin typeface="ＭＳ Ｐ明朝" charset="-128"/>
                <a:ea typeface="ＭＳ Ｐ明朝" charset="-128"/>
              </a:rPr>
              <a:t>18</a:t>
            </a:r>
            <a:r>
              <a:rPr lang="ja-JP" altLang="en-US" sz="1000" dirty="0">
                <a:latin typeface="ＭＳ Ｐ明朝" charset="-128"/>
                <a:ea typeface="ＭＳ Ｐ明朝" charset="-128"/>
              </a:rPr>
              <a:t>条、第</a:t>
            </a:r>
            <a:r>
              <a:rPr lang="en-US" altLang="ja-JP" sz="1000" dirty="0">
                <a:latin typeface="ＭＳ Ｐ明朝" charset="-128"/>
                <a:ea typeface="ＭＳ Ｐ明朝" charset="-128"/>
              </a:rPr>
              <a:t>2</a:t>
            </a:r>
            <a:r>
              <a:rPr lang="ja-JP" altLang="en-US" sz="1000" dirty="0">
                <a:latin typeface="ＭＳ Ｐ明朝" charset="-128"/>
                <a:ea typeface="ＭＳ Ｐ明朝" charset="-128"/>
              </a:rPr>
              <a:t>０条、</a:t>
            </a:r>
            <a:r>
              <a:rPr lang="en-US" altLang="ja-JP" sz="1000" dirty="0">
                <a:latin typeface="ＭＳ Ｐ明朝" charset="-128"/>
                <a:ea typeface="ＭＳ Ｐ明朝" charset="-128"/>
              </a:rPr>
              <a:t>27</a:t>
            </a:r>
            <a:r>
              <a:rPr lang="ja-JP" altLang="en-US" sz="1000" dirty="0">
                <a:latin typeface="ＭＳ Ｐ明朝" charset="-128"/>
                <a:ea typeface="ＭＳ Ｐ明朝" charset="-128"/>
              </a:rPr>
              <a:t>条の例外規定について解説し、</a:t>
            </a:r>
            <a:r>
              <a:rPr lang="ja-JP" altLang="en-US" sz="1000" dirty="0">
                <a:solidFill>
                  <a:srgbClr val="FF0000"/>
                </a:solidFill>
                <a:latin typeface="ＭＳ Ｐ明朝" charset="-128"/>
                <a:ea typeface="ＭＳ Ｐ明朝" charset="-128"/>
              </a:rPr>
              <a:t>虐待対応の場合は「個人情報を委託型地域包括支援センターであっても集めることができる」ことを伝える</a:t>
            </a:r>
            <a:r>
              <a:rPr lang="ja-JP" altLang="en-US" sz="1000" dirty="0">
                <a:latin typeface="ＭＳ Ｐ明朝" charset="-128"/>
                <a:ea typeface="ＭＳ Ｐ明朝" charset="-128"/>
              </a:rPr>
              <a:t>ためのスライド。</a:t>
            </a:r>
            <a:endParaRPr lang="en-US" altLang="ja-JP" sz="1000" dirty="0">
              <a:latin typeface="ＭＳ Ｐ明朝" charset="-128"/>
              <a:ea typeface="ＭＳ Ｐ明朝" charset="-128"/>
            </a:endParaRPr>
          </a:p>
          <a:p>
            <a:r>
              <a:rPr lang="ja-JP" altLang="en-US" sz="1000" dirty="0">
                <a:latin typeface="ＭＳ Ｐ明朝" charset="-128"/>
                <a:ea typeface="ＭＳ Ｐ明朝" charset="-128"/>
              </a:rPr>
              <a:t>「個人情報は絶対に言えない！」というような医療関係者等が受講者にいる場合には、このスライドの解説は非常に重要。</a:t>
            </a:r>
            <a:endParaRPr lang="en-US" altLang="ja-JP" sz="1000" dirty="0">
              <a:latin typeface="ＭＳ Ｐ明朝" charset="-128"/>
              <a:ea typeface="ＭＳ Ｐ明朝" charset="-128"/>
            </a:endParaRPr>
          </a:p>
          <a:p>
            <a:pPr>
              <a:lnSpc>
                <a:spcPts val="206"/>
              </a:lnSpc>
            </a:pPr>
            <a:endParaRPr lang="en-US" altLang="ja-JP" sz="1000" dirty="0">
              <a:latin typeface="ＭＳ Ｐ明朝" charset="-128"/>
              <a:ea typeface="ＭＳ Ｐ明朝" charset="-128"/>
            </a:endParaRPr>
          </a:p>
          <a:p>
            <a:r>
              <a:rPr lang="ja-JP" altLang="en-US" sz="1000" dirty="0">
                <a:latin typeface="ＭＳ Ｐ明朝" charset="-128"/>
                <a:ea typeface="ＭＳ Ｐ明朝" charset="-128"/>
              </a:rPr>
              <a:t>＜説明のポイントや説明例＞</a:t>
            </a:r>
            <a:endParaRPr lang="en-US" altLang="ja-JP" sz="1000" dirty="0">
              <a:latin typeface="ＭＳ Ｐ明朝" charset="-128"/>
              <a:ea typeface="ＭＳ Ｐ明朝" charset="-128"/>
            </a:endParaRPr>
          </a:p>
          <a:p>
            <a:r>
              <a:rPr lang="ja-JP" altLang="en-US" sz="1000" dirty="0">
                <a:latin typeface="ＭＳ Ｐ明朝" charset="-128"/>
                <a:ea typeface="ＭＳ Ｐ明朝" charset="-128"/>
              </a:rPr>
              <a:t>対応協力機関が持っている本人等に関する情報を提供してもらう（事実確認に協力してもらう）際、「個人情報報を本人の同意がなく伝えて大丈夫なの？」と不安を持っている人・機関は多い。そのため、法的な根拠を示すことで情報が出しやすく、また区市町村や地域包括も法的根拠をもって情報収集ができることを伝える。</a:t>
            </a:r>
            <a:endParaRPr lang="en-US" altLang="ja-JP" sz="1000" dirty="0">
              <a:latin typeface="ＭＳ Ｐ明朝" charset="-128"/>
              <a:ea typeface="ＭＳ Ｐ明朝" charset="-128"/>
            </a:endParaRPr>
          </a:p>
          <a:p>
            <a:endParaRPr lang="en-US" altLang="ja-JP" sz="1000" dirty="0">
              <a:latin typeface="ＭＳ Ｐ明朝" charset="-128"/>
              <a:ea typeface="ＭＳ Ｐ明朝" charset="-128"/>
            </a:endParaRPr>
          </a:p>
          <a:p>
            <a:r>
              <a:rPr lang="ja-JP" altLang="en-US" sz="1000" b="1" dirty="0">
                <a:latin typeface="ＭＳ Ｐ明朝" charset="-128"/>
                <a:ea typeface="ＭＳ Ｐ明朝" charset="-128"/>
              </a:rPr>
              <a:t>例外規定</a:t>
            </a:r>
            <a:r>
              <a:rPr lang="en-US" altLang="ja-JP" sz="1000" b="1" dirty="0">
                <a:latin typeface="ＭＳ Ｐ明朝" charset="-128"/>
                <a:ea typeface="ＭＳ Ｐ明朝" charset="-128"/>
              </a:rPr>
              <a:t>1</a:t>
            </a:r>
            <a:r>
              <a:rPr lang="ja-JP" altLang="en-US" sz="1000" b="1" dirty="0">
                <a:latin typeface="ＭＳ Ｐ明朝" charset="-128"/>
                <a:ea typeface="ＭＳ Ｐ明朝" charset="-128"/>
              </a:rPr>
              <a:t>号の説明例</a:t>
            </a:r>
            <a:endParaRPr lang="en-US" altLang="ja-JP" sz="1000" b="1" dirty="0">
              <a:latin typeface="ＭＳ Ｐ明朝" charset="-128"/>
              <a:ea typeface="ＭＳ Ｐ明朝" charset="-128"/>
            </a:endParaRPr>
          </a:p>
          <a:p>
            <a:r>
              <a:rPr lang="ja-JP" altLang="en-US" sz="1000" dirty="0">
                <a:solidFill>
                  <a:srgbClr val="FF0000"/>
                </a:solidFill>
                <a:latin typeface="ＭＳ Ｐ明朝" panose="02020600040205080304" pitchFamily="18" charset="-128"/>
              </a:rPr>
              <a:t>高齢者虐待に係る事実確認等は、高齢者虐待防止法第</a:t>
            </a:r>
            <a:r>
              <a:rPr lang="en-US" altLang="ja-JP" sz="1000" dirty="0">
                <a:solidFill>
                  <a:srgbClr val="FF0000"/>
                </a:solidFill>
                <a:latin typeface="ＭＳ Ｐ明朝" panose="02020600040205080304" pitchFamily="18" charset="-128"/>
              </a:rPr>
              <a:t>9</a:t>
            </a:r>
            <a:r>
              <a:rPr lang="ja-JP" altLang="en-US" sz="1000" dirty="0">
                <a:solidFill>
                  <a:srgbClr val="FF0000"/>
                </a:solidFill>
                <a:latin typeface="ＭＳ Ｐ明朝" panose="02020600040205080304" pitchFamily="18" charset="-128"/>
              </a:rPr>
              <a:t>条</a:t>
            </a:r>
            <a:r>
              <a:rPr lang="en-US" altLang="ja-JP" sz="1000" dirty="0">
                <a:solidFill>
                  <a:srgbClr val="FF0000"/>
                </a:solidFill>
                <a:latin typeface="ＭＳ Ｐ明朝" panose="02020600040205080304" pitchFamily="18" charset="-128"/>
              </a:rPr>
              <a:t>1</a:t>
            </a:r>
            <a:r>
              <a:rPr lang="ja-JP" altLang="en-US" sz="1000" dirty="0">
                <a:solidFill>
                  <a:srgbClr val="FF0000"/>
                </a:solidFill>
                <a:latin typeface="ＭＳ Ｐ明朝" panose="02020600040205080304" pitchFamily="18" charset="-128"/>
              </a:rPr>
              <a:t>項に基づくものであり、個人情報保護法の例外規定の第</a:t>
            </a:r>
            <a:r>
              <a:rPr lang="en-US" altLang="ja-JP" sz="1000" dirty="0">
                <a:solidFill>
                  <a:srgbClr val="FF0000"/>
                </a:solidFill>
                <a:latin typeface="ＭＳ Ｐ明朝" panose="02020600040205080304" pitchFamily="18" charset="-128"/>
              </a:rPr>
              <a:t>1</a:t>
            </a:r>
            <a:r>
              <a:rPr lang="ja-JP" altLang="en-US" sz="1000" dirty="0">
                <a:solidFill>
                  <a:srgbClr val="FF0000"/>
                </a:solidFill>
                <a:latin typeface="ＭＳ Ｐ明朝" panose="02020600040205080304" pitchFamily="18" charset="-128"/>
              </a:rPr>
              <a:t>号「法令に基づく」に該当すると考えられます。その為、区市町村や地域包括から高齢者虐待防止法第</a:t>
            </a:r>
            <a:r>
              <a:rPr lang="en-US" altLang="ja-JP" sz="1000" dirty="0">
                <a:solidFill>
                  <a:srgbClr val="FF0000"/>
                </a:solidFill>
                <a:latin typeface="ＭＳ Ｐ明朝" panose="02020600040205080304" pitchFamily="18" charset="-128"/>
              </a:rPr>
              <a:t>9</a:t>
            </a:r>
            <a:r>
              <a:rPr lang="ja-JP" altLang="en-US" sz="1000" dirty="0">
                <a:solidFill>
                  <a:srgbClr val="FF0000"/>
                </a:solidFill>
                <a:latin typeface="ＭＳ Ｐ明朝" panose="02020600040205080304" pitchFamily="18" charset="-128"/>
              </a:rPr>
              <a:t>条</a:t>
            </a:r>
            <a:r>
              <a:rPr lang="en-US" altLang="ja-JP" sz="1000" dirty="0">
                <a:solidFill>
                  <a:srgbClr val="FF0000"/>
                </a:solidFill>
                <a:latin typeface="ＭＳ Ｐ明朝" panose="02020600040205080304" pitchFamily="18" charset="-128"/>
              </a:rPr>
              <a:t>1</a:t>
            </a:r>
            <a:r>
              <a:rPr lang="ja-JP" altLang="en-US" sz="1000" dirty="0">
                <a:solidFill>
                  <a:srgbClr val="FF0000"/>
                </a:solidFill>
                <a:latin typeface="ＭＳ Ｐ明朝" panose="02020600040205080304" pitchFamily="18" charset="-128"/>
              </a:rPr>
              <a:t>項の事実確認に基づく必要な調査・質問・情報提供の依頼を受けて高齢者等の情報提供を行う場合は個人情報保護法による制限は受けないと考えられます。</a:t>
            </a:r>
            <a:endParaRPr lang="en-US" altLang="ja-JP" sz="1000" dirty="0">
              <a:solidFill>
                <a:srgbClr val="FF0000"/>
              </a:solidFill>
              <a:highlight>
                <a:srgbClr val="FFFF00"/>
              </a:highlight>
              <a:latin typeface="ＭＳ Ｐ明朝" panose="02020600040205080304" pitchFamily="18" charset="-128"/>
            </a:endParaRPr>
          </a:p>
          <a:p>
            <a:endParaRPr lang="en-US" altLang="ja-JP" sz="1000" dirty="0">
              <a:latin typeface="ＭＳ Ｐ明朝" charset="-128"/>
              <a:ea typeface="ＭＳ Ｐ明朝" charset="-128"/>
            </a:endParaRPr>
          </a:p>
          <a:p>
            <a:r>
              <a:rPr lang="ja-JP" altLang="en-US" sz="1000" b="1" dirty="0">
                <a:latin typeface="ＭＳ Ｐ明朝" charset="-128"/>
                <a:ea typeface="ＭＳ Ｐ明朝" charset="-128"/>
              </a:rPr>
              <a:t>第２号の説明例</a:t>
            </a:r>
            <a:endParaRPr lang="en-US" altLang="ja-JP" sz="1000" b="1" dirty="0">
              <a:latin typeface="ＭＳ Ｐ明朝" charset="-128"/>
              <a:ea typeface="ＭＳ Ｐ明朝" charset="-128"/>
            </a:endParaRPr>
          </a:p>
          <a:p>
            <a:r>
              <a:rPr lang="ja-JP" altLang="en-US" sz="1000" dirty="0"/>
              <a:t>虐待等により本人の生命等を保護するため対応が必要であるが、本人が意識不明又は認知症により同意の確認が困難な場合等が考えられます。高齢者虐待に係る事実確認の目的は高齢者の生命・身体・財産に対する危機から救済することにあるため第</a:t>
            </a:r>
            <a:r>
              <a:rPr lang="en-US" altLang="ja-JP" sz="1000" dirty="0"/>
              <a:t>2</a:t>
            </a:r>
            <a:r>
              <a:rPr lang="ja-JP" altLang="en-US" sz="1000" dirty="0"/>
              <a:t>号が該当すると考えられます。</a:t>
            </a:r>
            <a:endParaRPr lang="en-US" altLang="ja-JP" sz="1000" dirty="0"/>
          </a:p>
          <a:p>
            <a:r>
              <a:rPr lang="en-US" altLang="ja-JP" sz="1000" dirty="0"/>
              <a:t>※</a:t>
            </a:r>
            <a:r>
              <a:rPr lang="ja-JP" altLang="en-US" sz="1000" dirty="0"/>
              <a:t>第２号については「医療・介護関係事業者における個人情報の適切な取り扱いのためのガイダンス」に関する</a:t>
            </a:r>
            <a:r>
              <a:rPr lang="en-US" altLang="ja-JP" sz="1000" dirty="0"/>
              <a:t>Q&amp;A</a:t>
            </a:r>
            <a:r>
              <a:rPr lang="ja-JP" altLang="en-US" sz="1000" dirty="0"/>
              <a:t>」に記載があるので、そちらも説明の際に参考にしてください。</a:t>
            </a:r>
            <a:endParaRPr lang="en-US" altLang="ja-JP" sz="1000" dirty="0">
              <a:latin typeface="ＭＳ Ｐ明朝" charset="-128"/>
              <a:ea typeface="ＭＳ Ｐ明朝" charset="-128"/>
            </a:endParaRPr>
          </a:p>
          <a:p>
            <a:endParaRPr lang="en-US" altLang="ja-JP" sz="1000" dirty="0">
              <a:latin typeface="ＭＳ Ｐ明朝" charset="-128"/>
              <a:ea typeface="ＭＳ Ｐ明朝" charset="-128"/>
            </a:endParaRPr>
          </a:p>
          <a:p>
            <a:pPr defTabSz="949740"/>
            <a:r>
              <a:rPr lang="ja-JP" altLang="en-US" sz="1000" b="1" dirty="0">
                <a:latin typeface="ＭＳ Ｐ明朝" charset="-128"/>
                <a:ea typeface="ＭＳ Ｐ明朝" charset="-128"/>
              </a:rPr>
              <a:t>第</a:t>
            </a:r>
            <a:r>
              <a:rPr lang="en-US" altLang="ja-JP" sz="1000" b="1" dirty="0">
                <a:latin typeface="ＭＳ Ｐ明朝" charset="-128"/>
                <a:ea typeface="ＭＳ Ｐ明朝" charset="-128"/>
              </a:rPr>
              <a:t>4</a:t>
            </a:r>
            <a:r>
              <a:rPr lang="ja-JP" altLang="en-US" sz="1000" b="1" dirty="0">
                <a:latin typeface="ＭＳ Ｐ明朝" charset="-128"/>
                <a:ea typeface="ＭＳ Ｐ明朝" charset="-128"/>
              </a:rPr>
              <a:t>号の説明例</a:t>
            </a:r>
            <a:endParaRPr lang="en-US" altLang="ja-JP" sz="1000" b="1" dirty="0">
              <a:latin typeface="ＭＳ Ｐ明朝" charset="-128"/>
              <a:ea typeface="ＭＳ Ｐ明朝" charset="-128"/>
            </a:endParaRPr>
          </a:p>
          <a:p>
            <a:pPr defTabSz="949740"/>
            <a:r>
              <a:rPr lang="ja-JP" altLang="en-US" sz="1000" b="1" dirty="0">
                <a:latin typeface="ＭＳ Ｐ明朝" charset="-128"/>
                <a:ea typeface="ＭＳ Ｐ明朝" charset="-128"/>
              </a:rPr>
              <a:t>「その委託を受けた者が法令の定める事務を遂行することに協力する必要がある場合であって、」</a:t>
            </a:r>
            <a:r>
              <a:rPr lang="ja-JP" altLang="en-US" sz="1000" dirty="0">
                <a:latin typeface="ＭＳ Ｐ明朝" charset="-128"/>
                <a:ea typeface="ＭＳ Ｐ明朝" charset="-128"/>
              </a:rPr>
              <a:t>（同第</a:t>
            </a:r>
            <a:r>
              <a:rPr lang="en-US" altLang="ja-JP" sz="1000" dirty="0">
                <a:latin typeface="ＭＳ Ｐ明朝" charset="-128"/>
                <a:ea typeface="ＭＳ Ｐ明朝" charset="-128"/>
              </a:rPr>
              <a:t>4</a:t>
            </a:r>
            <a:r>
              <a:rPr lang="ja-JP" altLang="en-US" sz="1000" dirty="0">
                <a:latin typeface="ＭＳ Ｐ明朝" charset="-128"/>
                <a:ea typeface="ＭＳ Ｐ明朝" charset="-128"/>
              </a:rPr>
              <a:t>号より抜粋）</a:t>
            </a:r>
            <a:endParaRPr lang="en-US" altLang="ja-JP" sz="1000" dirty="0">
              <a:latin typeface="ＭＳ Ｐ明朝" charset="-128"/>
              <a:ea typeface="ＭＳ Ｐ明朝" charset="-128"/>
            </a:endParaRPr>
          </a:p>
          <a:p>
            <a:r>
              <a:rPr lang="ja-JP" altLang="en-US" sz="1000" dirty="0">
                <a:latin typeface="ＭＳ Ｐ明朝" charset="-128"/>
                <a:ea typeface="ＭＳ Ｐ明朝" charset="-128"/>
              </a:rPr>
              <a:t>例えば</a:t>
            </a:r>
            <a:r>
              <a:rPr lang="ja-JP" altLang="en-US" sz="1000" dirty="0"/>
              <a:t>高齢者虐待防止法第９条第１項が該当すると考えられます。また、同法第５条第２項では、保健医療福祉関係者の協力義務が規定がされています。</a:t>
            </a:r>
            <a:endParaRPr lang="en-US" altLang="ja-JP" sz="1000" dirty="0"/>
          </a:p>
          <a:p>
            <a:r>
              <a:rPr lang="ja-JP" altLang="en-US" sz="1000" dirty="0">
                <a:latin typeface="ＭＳ Ｐ明朝" charset="-128"/>
                <a:ea typeface="ＭＳ Ｐ明朝" charset="-128"/>
              </a:rPr>
              <a:t>そして、</a:t>
            </a:r>
            <a:endParaRPr lang="en-US" altLang="ja-JP" sz="1000" dirty="0">
              <a:latin typeface="ＭＳ Ｐ明朝" charset="-128"/>
              <a:ea typeface="ＭＳ Ｐ明朝" charset="-128"/>
            </a:endParaRPr>
          </a:p>
          <a:p>
            <a:r>
              <a:rPr lang="ja-JP" altLang="en-US" sz="1000" b="1" dirty="0">
                <a:latin typeface="ＭＳ Ｐ明朝" charset="-128"/>
                <a:ea typeface="ＭＳ Ｐ明朝" charset="-128"/>
              </a:rPr>
              <a:t>「本人の同意を得ることにより、当該事務の遂行に支障を及ぼすおそれがある」</a:t>
            </a:r>
            <a:r>
              <a:rPr lang="ja-JP" altLang="en-US" sz="1000" dirty="0">
                <a:latin typeface="ＭＳ Ｐ明朝" charset="-128"/>
                <a:ea typeface="ＭＳ Ｐ明朝" charset="-128"/>
              </a:rPr>
              <a:t>（同第</a:t>
            </a:r>
            <a:r>
              <a:rPr lang="en-US" altLang="ja-JP" sz="1000" dirty="0">
                <a:latin typeface="ＭＳ Ｐ明朝" charset="-128"/>
                <a:ea typeface="ＭＳ Ｐ明朝" charset="-128"/>
              </a:rPr>
              <a:t>4</a:t>
            </a:r>
            <a:r>
              <a:rPr lang="ja-JP" altLang="en-US" sz="1000" dirty="0">
                <a:latin typeface="ＭＳ Ｐ明朝" charset="-128"/>
                <a:ea typeface="ＭＳ Ｐ明朝" charset="-128"/>
              </a:rPr>
              <a:t>号より抜粋）</a:t>
            </a:r>
            <a:endParaRPr lang="en-US" altLang="ja-JP" sz="1000" dirty="0">
              <a:latin typeface="ＭＳ Ｐ明朝" charset="-128"/>
              <a:ea typeface="ＭＳ Ｐ明朝" charset="-128"/>
            </a:endParaRPr>
          </a:p>
          <a:p>
            <a:r>
              <a:rPr lang="ja-JP" altLang="en-US" sz="1000" dirty="0">
                <a:latin typeface="ＭＳ Ｐ明朝" charset="-128"/>
                <a:ea typeface="ＭＳ Ｐ明朝" charset="-128"/>
              </a:rPr>
              <a:t>例えば介護者に、「あなた虐待が疑われているみたいだから、あなたの話をしていいですか？」と同意を得ようとすればあっという間に虐待対応はうまくいかなくなってしまいます。</a:t>
            </a:r>
            <a:endParaRPr lang="en-US" altLang="ja-JP" sz="1000" dirty="0">
              <a:latin typeface="ＭＳ Ｐ明朝" charset="-128"/>
              <a:ea typeface="ＭＳ Ｐ明朝" charset="-128"/>
            </a:endParaRPr>
          </a:p>
          <a:p>
            <a:r>
              <a:rPr lang="ja-JP" altLang="en-US" sz="1000" dirty="0">
                <a:latin typeface="ＭＳ Ｐ明朝" charset="-128"/>
                <a:ea typeface="ＭＳ Ｐ明朝" charset="-128"/>
              </a:rPr>
              <a:t>このように、第</a:t>
            </a:r>
            <a:r>
              <a:rPr lang="en-US" altLang="ja-JP" sz="1000" dirty="0">
                <a:latin typeface="ＭＳ Ｐ明朝" charset="-128"/>
                <a:ea typeface="ＭＳ Ｐ明朝" charset="-128"/>
              </a:rPr>
              <a:t>4</a:t>
            </a:r>
            <a:r>
              <a:rPr lang="ja-JP" altLang="en-US" sz="1000" dirty="0">
                <a:latin typeface="ＭＳ Ｐ明朝" charset="-128"/>
                <a:ea typeface="ＭＳ Ｐ明朝" charset="-128"/>
              </a:rPr>
              <a:t>号も該当すると考えらえます。</a:t>
            </a:r>
            <a:endParaRPr lang="en-US" altLang="ja-JP" sz="1000" dirty="0">
              <a:latin typeface="ＭＳ Ｐ明朝" charset="-128"/>
              <a:ea typeface="ＭＳ Ｐ明朝" charset="-128"/>
            </a:endParaRPr>
          </a:p>
          <a:p>
            <a:endParaRPr lang="en-US" altLang="ja-JP" sz="1000" dirty="0">
              <a:latin typeface="ＭＳ Ｐ明朝" charset="-128"/>
              <a:ea typeface="ＭＳ Ｐ明朝" charset="-128"/>
            </a:endParaRPr>
          </a:p>
          <a:p>
            <a:r>
              <a:rPr lang="ja-JP" altLang="en-US" sz="1000" dirty="0">
                <a:solidFill>
                  <a:srgbClr val="FF0000"/>
                </a:solidFill>
                <a:latin typeface="ＭＳ Ｐ明朝" charset="-128"/>
                <a:ea typeface="ＭＳ Ｐ明朝" charset="-128"/>
              </a:rPr>
              <a:t>以上の理由から、区市町村や地域包括支援センターが高齢者虐待防止法に基づき実施する事実確認調査に協力し、高齢者等の情報提供を行うことは個人情報保護法の例外規定にあたると考えられます。</a:t>
            </a:r>
            <a:endParaRPr lang="ja-JP" altLang="en-US" sz="1000" dirty="0">
              <a:solidFill>
                <a:srgbClr val="FF0000"/>
              </a:solidFill>
            </a:endParaRPr>
          </a:p>
        </p:txBody>
      </p:sp>
      <p:sp>
        <p:nvSpPr>
          <p:cNvPr id="4" name="スライド番号プレースホルダー 3"/>
          <p:cNvSpPr>
            <a:spLocks noGrp="1"/>
          </p:cNvSpPr>
          <p:nvPr>
            <p:ph type="sldNum" sz="quarter" idx="10"/>
          </p:nvPr>
        </p:nvSpPr>
        <p:spPr/>
        <p:txBody>
          <a:bodyPr/>
          <a:lstStyle/>
          <a:p>
            <a:fld id="{E233F600-4D47-47D7-AD80-3375E10310AF}" type="slidenum">
              <a:rPr kumimoji="1" lang="ja-JP" altLang="en-US" smtClean="0"/>
              <a:t>61</a:t>
            </a:fld>
            <a:endParaRPr kumimoji="1" lang="ja-JP" altLang="en-US"/>
          </a:p>
        </p:txBody>
      </p:sp>
    </p:spTree>
    <p:extLst>
      <p:ext uri="{BB962C8B-B14F-4D97-AF65-F5344CB8AC3E}">
        <p14:creationId xmlns:p14="http://schemas.microsoft.com/office/powerpoint/2010/main" val="2116674711"/>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41413" y="1230313"/>
            <a:ext cx="4429125" cy="3322637"/>
          </a:xfrm>
        </p:spPr>
      </p:sp>
      <p:sp>
        <p:nvSpPr>
          <p:cNvPr id="3" name="ノート プレースホルダー 2"/>
          <p:cNvSpPr>
            <a:spLocks noGrp="1"/>
          </p:cNvSpPr>
          <p:nvPr>
            <p:ph type="body" idx="1"/>
          </p:nvPr>
        </p:nvSpPr>
        <p:spPr>
          <a:xfrm>
            <a:off x="486160" y="4851012"/>
            <a:ext cx="5739637" cy="4668708"/>
          </a:xfrm>
        </p:spPr>
        <p:txBody>
          <a:bodyPr/>
          <a:lstStyle/>
          <a:p>
            <a:r>
              <a:rPr kumimoji="1" lang="ja-JP" altLang="en-US" dirty="0">
                <a:solidFill>
                  <a:srgbClr val="FF0000"/>
                </a:solidFill>
              </a:rPr>
              <a:t>＜スライドのねらいや注意事項＞</a:t>
            </a:r>
            <a:endParaRPr kumimoji="1" lang="en-US" altLang="ja-JP" dirty="0">
              <a:solidFill>
                <a:srgbClr val="FF0000"/>
              </a:solidFill>
            </a:endParaRPr>
          </a:p>
          <a:p>
            <a:r>
              <a:rPr kumimoji="1" lang="ja-JP" altLang="en-US" dirty="0">
                <a:solidFill>
                  <a:srgbClr val="FF0000"/>
                </a:solidFill>
              </a:rPr>
              <a:t>・ケアマネジャーが気になることを包括や区市町村に相談・通報する際に伝えていただく内容のポイントを伝えること</a:t>
            </a:r>
            <a:endParaRPr kumimoji="1" lang="en-US" altLang="ja-JP" dirty="0">
              <a:solidFill>
                <a:srgbClr val="FF0000"/>
              </a:solidFill>
            </a:endParaRPr>
          </a:p>
          <a:p>
            <a:endParaRPr kumimoji="1" lang="en-US" altLang="ja-JP" dirty="0">
              <a:solidFill>
                <a:srgbClr val="FF0000"/>
              </a:solidFill>
            </a:endParaRPr>
          </a:p>
          <a:p>
            <a:r>
              <a:rPr kumimoji="1" lang="ja-JP" altLang="en-US" dirty="0">
                <a:solidFill>
                  <a:srgbClr val="FF0000"/>
                </a:solidFill>
              </a:rPr>
              <a:t>＜説明のポイントや説明例＞</a:t>
            </a:r>
            <a:endParaRPr kumimoji="1" lang="en-US" altLang="ja-JP" dirty="0">
              <a:solidFill>
                <a:srgbClr val="FF0000"/>
              </a:solidFill>
            </a:endParaRPr>
          </a:p>
          <a:p>
            <a:r>
              <a:rPr kumimoji="1" lang="ja-JP" altLang="en-US" dirty="0">
                <a:solidFill>
                  <a:srgbClr val="FF0000"/>
                </a:solidFill>
              </a:rPr>
              <a:t>・</a:t>
            </a:r>
            <a:r>
              <a:rPr kumimoji="1" lang="ja-JP" altLang="en-US" dirty="0"/>
              <a:t>見るだけではなく、直接会って話してその「反応」を見ることが大切である。</a:t>
            </a:r>
          </a:p>
        </p:txBody>
      </p:sp>
      <p:sp>
        <p:nvSpPr>
          <p:cNvPr id="4" name="スライド番号プレースホルダー 3"/>
          <p:cNvSpPr>
            <a:spLocks noGrp="1"/>
          </p:cNvSpPr>
          <p:nvPr>
            <p:ph type="sldNum" sz="quarter" idx="10"/>
          </p:nvPr>
        </p:nvSpPr>
        <p:spPr/>
        <p:txBody>
          <a:bodyPr/>
          <a:lstStyle/>
          <a:p>
            <a:fld id="{E233F600-4D47-47D7-AD80-3375E10310AF}" type="slidenum">
              <a:rPr kumimoji="1" lang="ja-JP" altLang="en-US" smtClean="0"/>
              <a:t>62</a:t>
            </a:fld>
            <a:endParaRPr kumimoji="1" lang="ja-JP" altLang="en-US"/>
          </a:p>
        </p:txBody>
      </p:sp>
    </p:spTree>
    <p:extLst>
      <p:ext uri="{BB962C8B-B14F-4D97-AF65-F5344CB8AC3E}">
        <p14:creationId xmlns:p14="http://schemas.microsoft.com/office/powerpoint/2010/main" val="2825677249"/>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41413" y="1230313"/>
            <a:ext cx="4429125" cy="3322637"/>
          </a:xfrm>
        </p:spPr>
      </p:sp>
      <p:sp>
        <p:nvSpPr>
          <p:cNvPr id="3" name="ノート プレースホルダー 2"/>
          <p:cNvSpPr>
            <a:spLocks noGrp="1"/>
          </p:cNvSpPr>
          <p:nvPr>
            <p:ph type="body" idx="1"/>
          </p:nvPr>
        </p:nvSpPr>
        <p:spPr>
          <a:xfrm>
            <a:off x="486157" y="4779193"/>
            <a:ext cx="5811382" cy="4740531"/>
          </a:xfrm>
        </p:spPr>
        <p:txBody>
          <a:bodyPr/>
          <a:lstStyle/>
          <a:p>
            <a:pPr defTabSz="909888" eaLnBrk="1" fontAlgn="auto" hangingPunct="1">
              <a:spcBef>
                <a:spcPts val="0"/>
              </a:spcBef>
              <a:spcAft>
                <a:spcPts val="0"/>
              </a:spcAft>
              <a:defRPr/>
            </a:pPr>
            <a:r>
              <a:rPr kumimoji="1" lang="ja-JP" altLang="en-US" dirty="0">
                <a:solidFill>
                  <a:srgbClr val="FF0000"/>
                </a:solidFill>
              </a:rPr>
              <a:t>＜スライドのねらいや注意事項＞</a:t>
            </a:r>
            <a:endParaRPr kumimoji="1" lang="en-US" altLang="ja-JP" dirty="0">
              <a:solidFill>
                <a:srgbClr val="FF0000"/>
              </a:solidFill>
            </a:endParaRPr>
          </a:p>
          <a:p>
            <a:r>
              <a:rPr kumimoji="1" lang="ja-JP" altLang="en-US" dirty="0"/>
              <a:t>・ケアマネジャーの基礎資格が医療職でない場合などに、気を付けていただきたい点を伝えるスライド</a:t>
            </a:r>
            <a:endParaRPr kumimoji="1" lang="en-US" altLang="ja-JP" dirty="0"/>
          </a:p>
          <a:p>
            <a:endParaRPr kumimoji="1" lang="en-US" altLang="ja-JP" dirty="0"/>
          </a:p>
          <a:p>
            <a:r>
              <a:rPr kumimoji="1" lang="ja-JP" altLang="en-US" dirty="0"/>
              <a:t>＜説明のポイントや説明例＞</a:t>
            </a:r>
            <a:endParaRPr kumimoji="1" lang="en-US" altLang="ja-JP" dirty="0"/>
          </a:p>
          <a:p>
            <a:pPr defTabSz="909888" eaLnBrk="1" fontAlgn="auto" hangingPunct="1">
              <a:spcBef>
                <a:spcPts val="0"/>
              </a:spcBef>
              <a:spcAft>
                <a:spcPts val="0"/>
              </a:spcAft>
              <a:defRPr/>
            </a:pPr>
            <a:r>
              <a:rPr kumimoji="1" lang="ja-JP" altLang="en-US" dirty="0"/>
              <a:t>・声掛けの反応は、質問に正答できるかどうか（認知機能の低下疑い）とは別に考えます。</a:t>
            </a:r>
            <a:endParaRPr kumimoji="1" lang="en-US" altLang="ja-JP" dirty="0"/>
          </a:p>
          <a:p>
            <a:pPr defTabSz="909888" eaLnBrk="1" fontAlgn="auto" hangingPunct="1">
              <a:spcBef>
                <a:spcPts val="0"/>
              </a:spcBef>
              <a:spcAft>
                <a:spcPts val="0"/>
              </a:spcAft>
              <a:defRPr/>
            </a:pPr>
            <a:r>
              <a:rPr kumimoji="1" lang="ja-JP" altLang="en-US" dirty="0"/>
              <a:t>・本人に倦怠感の自覚症状がなくても、身体の動きや表情からも汲み取りましょう。</a:t>
            </a:r>
            <a:endParaRPr kumimoji="1" lang="en-US" altLang="ja-JP" dirty="0"/>
          </a:p>
          <a:p>
            <a:pPr defTabSz="909888" eaLnBrk="1" fontAlgn="auto" hangingPunct="1">
              <a:spcBef>
                <a:spcPts val="0"/>
              </a:spcBef>
              <a:spcAft>
                <a:spcPts val="0"/>
              </a:spcAft>
              <a:defRPr/>
            </a:pPr>
            <a:r>
              <a:rPr kumimoji="1" lang="ja-JP" altLang="en-US" dirty="0"/>
              <a:t>・体調確認をしながら生活状況や認知機能に関する情報収集も併せてできると良いでしょう。</a:t>
            </a:r>
            <a:endParaRPr kumimoji="1" lang="en-US" altLang="ja-JP" dirty="0"/>
          </a:p>
          <a:p>
            <a:r>
              <a:rPr kumimoji="1" lang="ja-JP" altLang="en-US" dirty="0"/>
              <a:t>・体調不良があった場合は早急にかかりつけ医等に連絡しましょう。</a:t>
            </a:r>
            <a:endParaRPr kumimoji="1" lang="en-US" altLang="ja-JP" dirty="0"/>
          </a:p>
          <a:p>
            <a:endParaRPr kumimoji="1" lang="en-US" altLang="ja-JP" dirty="0"/>
          </a:p>
          <a:p>
            <a:r>
              <a:rPr kumimoji="1" lang="en-US" altLang="ja-JP" dirty="0"/>
              <a:t>※</a:t>
            </a:r>
            <a:r>
              <a:rPr kumimoji="1" lang="ja-JP" altLang="en-US" dirty="0"/>
              <a:t>写真に撮る際の留意点等、記録をとる際のポイント例をスライド</a:t>
            </a:r>
            <a:r>
              <a:rPr kumimoji="1" lang="en-US" altLang="ja-JP" dirty="0"/>
              <a:t>69</a:t>
            </a:r>
            <a:r>
              <a:rPr kumimoji="1" lang="ja-JP" altLang="en-US" dirty="0"/>
              <a:t>に載せているため、詳細はスライド</a:t>
            </a:r>
            <a:r>
              <a:rPr kumimoji="1" lang="en-US" altLang="ja-JP" dirty="0"/>
              <a:t>69</a:t>
            </a:r>
            <a:r>
              <a:rPr kumimoji="1" lang="ja-JP" altLang="en-US" dirty="0"/>
              <a:t>で一緒に説明ができる。</a:t>
            </a:r>
            <a:endParaRPr kumimoji="1" lang="en-US" altLang="ja-JP" dirty="0"/>
          </a:p>
          <a:p>
            <a:endParaRPr kumimoji="1" lang="en-US" altLang="ja-JP" dirty="0"/>
          </a:p>
          <a:p>
            <a:endParaRPr kumimoji="1" lang="en-US" altLang="ja-JP" dirty="0"/>
          </a:p>
        </p:txBody>
      </p:sp>
      <p:sp>
        <p:nvSpPr>
          <p:cNvPr id="4" name="スライド番号プレースホルダー 3"/>
          <p:cNvSpPr>
            <a:spLocks noGrp="1"/>
          </p:cNvSpPr>
          <p:nvPr>
            <p:ph type="sldNum" sz="quarter" idx="10"/>
          </p:nvPr>
        </p:nvSpPr>
        <p:spPr/>
        <p:txBody>
          <a:bodyPr/>
          <a:lstStyle/>
          <a:p>
            <a:fld id="{E233F600-4D47-47D7-AD80-3375E10310AF}" type="slidenum">
              <a:rPr kumimoji="1" lang="ja-JP" altLang="en-US" smtClean="0"/>
              <a:t>63</a:t>
            </a:fld>
            <a:endParaRPr kumimoji="1" lang="ja-JP" altLang="en-US"/>
          </a:p>
        </p:txBody>
      </p:sp>
    </p:spTree>
    <p:extLst>
      <p:ext uri="{BB962C8B-B14F-4D97-AF65-F5344CB8AC3E}">
        <p14:creationId xmlns:p14="http://schemas.microsoft.com/office/powerpoint/2010/main" val="3669961525"/>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41413" y="1230313"/>
            <a:ext cx="4429125" cy="3322637"/>
          </a:xfrm>
        </p:spPr>
      </p:sp>
      <p:sp>
        <p:nvSpPr>
          <p:cNvPr id="3" name="ノート プレースホルダー 2"/>
          <p:cNvSpPr>
            <a:spLocks noGrp="1"/>
          </p:cNvSpPr>
          <p:nvPr>
            <p:ph type="body" idx="1"/>
          </p:nvPr>
        </p:nvSpPr>
        <p:spPr>
          <a:xfrm>
            <a:off x="557906" y="4851012"/>
            <a:ext cx="5667891" cy="4668708"/>
          </a:xfrm>
        </p:spPr>
        <p:txBody>
          <a:bodyPr/>
          <a:lstStyle/>
          <a:p>
            <a:pPr defTabSz="909888" eaLnBrk="1" fontAlgn="auto" hangingPunct="1">
              <a:spcBef>
                <a:spcPts val="0"/>
              </a:spcBef>
              <a:spcAft>
                <a:spcPts val="0"/>
              </a:spcAft>
              <a:defRPr/>
            </a:pPr>
            <a:r>
              <a:rPr kumimoji="1" lang="ja-JP" altLang="en-US" dirty="0">
                <a:solidFill>
                  <a:srgbClr val="FF0000"/>
                </a:solidFill>
                <a:latin typeface="ＭＳ Ｐ明朝" panose="02020600040205080304" pitchFamily="18" charset="-128"/>
              </a:rPr>
              <a:t>＜スライドのねらいや注意事項＞</a:t>
            </a:r>
            <a:endParaRPr kumimoji="1" lang="en-US" altLang="ja-JP" dirty="0">
              <a:solidFill>
                <a:srgbClr val="FF0000"/>
              </a:solidFill>
              <a:latin typeface="ＭＳ Ｐ明朝" panose="02020600040205080304" pitchFamily="18" charset="-128"/>
            </a:endParaRPr>
          </a:p>
          <a:p>
            <a:r>
              <a:rPr kumimoji="1" lang="ja-JP" altLang="en-US" dirty="0">
                <a:latin typeface="ＭＳ Ｐ明朝" panose="02020600040205080304" pitchFamily="18" charset="-128"/>
              </a:rPr>
              <a:t>・ケアマネジャーの基礎資格が医療職でない場合などに、気を付けていただきたい点を伝えるスライド</a:t>
            </a:r>
            <a:endParaRPr kumimoji="1" lang="en-US" altLang="ja-JP" dirty="0">
              <a:latin typeface="ＭＳ Ｐ明朝" panose="02020600040205080304" pitchFamily="18" charset="-128"/>
            </a:endParaRPr>
          </a:p>
          <a:p>
            <a:endParaRPr kumimoji="1" lang="en-US" altLang="ja-JP" dirty="0">
              <a:latin typeface="ＭＳ Ｐ明朝" panose="02020600040205080304" pitchFamily="18" charset="-128"/>
            </a:endParaRPr>
          </a:p>
          <a:p>
            <a:r>
              <a:rPr kumimoji="1" lang="ja-JP" altLang="en-US" dirty="0">
                <a:latin typeface="ＭＳ Ｐ明朝" panose="02020600040205080304" pitchFamily="18" charset="-128"/>
              </a:rPr>
              <a:t>＜説明のポイントや説明例＞</a:t>
            </a:r>
            <a:endParaRPr kumimoji="1" lang="en-US" altLang="ja-JP" dirty="0">
              <a:latin typeface="ＭＳ Ｐ明朝" panose="02020600040205080304" pitchFamily="18" charset="-128"/>
            </a:endParaRPr>
          </a:p>
          <a:p>
            <a:r>
              <a:rPr kumimoji="1" lang="ja-JP" altLang="en-US" dirty="0">
                <a:latin typeface="ＭＳ Ｐ明朝" panose="02020600040205080304" pitchFamily="18" charset="-128"/>
              </a:rPr>
              <a:t>・身体に触れたり、衣類を脱いでもらわないと確認できない場所や内容等はかかりつけ医等の医療職に報告・確認を求めましょう。</a:t>
            </a:r>
          </a:p>
        </p:txBody>
      </p:sp>
      <p:sp>
        <p:nvSpPr>
          <p:cNvPr id="4" name="スライド番号プレースホルダー 3"/>
          <p:cNvSpPr>
            <a:spLocks noGrp="1"/>
          </p:cNvSpPr>
          <p:nvPr>
            <p:ph type="sldNum" sz="quarter" idx="10"/>
          </p:nvPr>
        </p:nvSpPr>
        <p:spPr/>
        <p:txBody>
          <a:bodyPr/>
          <a:lstStyle/>
          <a:p>
            <a:fld id="{E233F600-4D47-47D7-AD80-3375E10310AF}" type="slidenum">
              <a:rPr kumimoji="1" lang="ja-JP" altLang="en-US" smtClean="0"/>
              <a:t>64</a:t>
            </a:fld>
            <a:endParaRPr kumimoji="1" lang="ja-JP" altLang="en-US"/>
          </a:p>
        </p:txBody>
      </p:sp>
    </p:spTree>
    <p:extLst>
      <p:ext uri="{BB962C8B-B14F-4D97-AF65-F5344CB8AC3E}">
        <p14:creationId xmlns:p14="http://schemas.microsoft.com/office/powerpoint/2010/main" val="1973144290"/>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41413" y="1230313"/>
            <a:ext cx="4429125" cy="3322637"/>
          </a:xfrm>
        </p:spPr>
      </p:sp>
      <p:sp>
        <p:nvSpPr>
          <p:cNvPr id="3" name="ノート プレースホルダー 2"/>
          <p:cNvSpPr>
            <a:spLocks noGrp="1"/>
          </p:cNvSpPr>
          <p:nvPr>
            <p:ph type="body" idx="1"/>
          </p:nvPr>
        </p:nvSpPr>
        <p:spPr>
          <a:xfrm>
            <a:off x="486160" y="4779193"/>
            <a:ext cx="5739637" cy="4740531"/>
          </a:xfrm>
        </p:spPr>
        <p:txBody>
          <a:bodyPr/>
          <a:lstStyle/>
          <a:p>
            <a:pPr defTabSz="909888" eaLnBrk="1" fontAlgn="auto" hangingPunct="1">
              <a:spcBef>
                <a:spcPts val="0"/>
              </a:spcBef>
              <a:spcAft>
                <a:spcPts val="0"/>
              </a:spcAft>
              <a:defRPr/>
            </a:pPr>
            <a:r>
              <a:rPr kumimoji="1" lang="ja-JP" altLang="en-US" dirty="0">
                <a:solidFill>
                  <a:srgbClr val="FF0000"/>
                </a:solidFill>
              </a:rPr>
              <a:t>＜スライドのねらいや注意事項＞</a:t>
            </a:r>
            <a:endParaRPr kumimoji="1" lang="en-US" altLang="ja-JP" dirty="0">
              <a:solidFill>
                <a:srgbClr val="FF0000"/>
              </a:solidFill>
            </a:endParaRPr>
          </a:p>
          <a:p>
            <a:r>
              <a:rPr kumimoji="1" lang="ja-JP" altLang="en-US" dirty="0"/>
              <a:t>・ケアマネジャーの基礎資格が医療職でない場合などに、気を付けていただきたい点を伝えるスライド</a:t>
            </a:r>
            <a:endParaRPr kumimoji="1" lang="en-US" altLang="ja-JP" dirty="0"/>
          </a:p>
          <a:p>
            <a:endParaRPr kumimoji="1" lang="en-US" altLang="ja-JP" dirty="0"/>
          </a:p>
          <a:p>
            <a:r>
              <a:rPr kumimoji="1" lang="ja-JP" altLang="en-US" dirty="0"/>
              <a:t>＜説明のポイントや説明例＞</a:t>
            </a:r>
            <a:endParaRPr kumimoji="1" lang="en-US" altLang="ja-JP" dirty="0"/>
          </a:p>
          <a:p>
            <a:r>
              <a:rPr kumimoji="1" lang="ja-JP" altLang="en-US" dirty="0"/>
              <a:t>・高齢者に「水分は摂れていますか？」と質問すると、「（水は）飲んでない」と答えることがあります。「水やお茶、ジュース等何でも良いので飲み物は？」と尋ねると答えて貰いやすくなります。あくまでも脱水リスクを把握するための質問です。塩分や糖分の多いものを摂取しているようであれば、味覚の変化や食生活の乱れに留意していきます。</a:t>
            </a:r>
            <a:endParaRPr kumimoji="1" lang="en-US" altLang="ja-JP" dirty="0"/>
          </a:p>
          <a:p>
            <a:pPr defTabSz="909888">
              <a:defRPr/>
            </a:pPr>
            <a:r>
              <a:rPr kumimoji="1" lang="ja-JP" altLang="en-US" dirty="0"/>
              <a:t>・口渇は自覚を伴わないことが多くみられます。</a:t>
            </a:r>
          </a:p>
          <a:p>
            <a:pPr defTabSz="909888">
              <a:defRPr/>
            </a:pPr>
            <a:r>
              <a:rPr lang="ja-JP" altLang="en-US" dirty="0"/>
              <a:t>・尿失禁がありそうだが、数日間交換していないと思われるリハビリパンツや尿取りパッドの汚染がわずかしかない。放置して乾燥していたとしても尿の色が濃そう等から、排尿量、回数の様子をみることもできます。</a:t>
            </a:r>
            <a:endParaRPr lang="en-US" altLang="ja-JP" dirty="0"/>
          </a:p>
          <a:p>
            <a:pPr defTabSz="909888">
              <a:defRPr/>
            </a:pPr>
            <a:r>
              <a:rPr lang="ja-JP" altLang="en-US" dirty="0"/>
              <a:t>・便秘は水分や食事摂取量の減少の目安にもなります。下痢や嘔吐があれば脱水リスクが高まるため、かかりつけ医等の医療職との共有が必要です。</a:t>
            </a:r>
            <a:endParaRPr lang="en-US" altLang="ja-JP" dirty="0"/>
          </a:p>
          <a:p>
            <a:pPr defTabSz="909888">
              <a:defRPr/>
            </a:pPr>
            <a:r>
              <a:rPr lang="ja-JP" altLang="en-US" dirty="0"/>
              <a:t>・嘔吐がなくても、吐き気等の気分不快があれば、体調不良の目安や今後経口摂取量が減少するリスクがあるので、注意が必要です。</a:t>
            </a:r>
            <a:endParaRPr lang="en-US" altLang="ja-JP" dirty="0"/>
          </a:p>
          <a:p>
            <a:endParaRPr kumimoji="1" lang="ja-JP" altLang="en-US" dirty="0"/>
          </a:p>
        </p:txBody>
      </p:sp>
      <p:sp>
        <p:nvSpPr>
          <p:cNvPr id="4" name="スライド番号プレースホルダー 3"/>
          <p:cNvSpPr>
            <a:spLocks noGrp="1"/>
          </p:cNvSpPr>
          <p:nvPr>
            <p:ph type="sldNum" sz="quarter" idx="10"/>
          </p:nvPr>
        </p:nvSpPr>
        <p:spPr/>
        <p:txBody>
          <a:bodyPr/>
          <a:lstStyle/>
          <a:p>
            <a:fld id="{E233F600-4D47-47D7-AD80-3375E10310AF}" type="slidenum">
              <a:rPr kumimoji="1" lang="ja-JP" altLang="en-US" smtClean="0"/>
              <a:t>65</a:t>
            </a:fld>
            <a:endParaRPr kumimoji="1" lang="ja-JP" altLang="en-US"/>
          </a:p>
        </p:txBody>
      </p:sp>
    </p:spTree>
    <p:extLst>
      <p:ext uri="{BB962C8B-B14F-4D97-AF65-F5344CB8AC3E}">
        <p14:creationId xmlns:p14="http://schemas.microsoft.com/office/powerpoint/2010/main" val="3670052761"/>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20775" y="749300"/>
            <a:ext cx="4683125" cy="3513138"/>
          </a:xfrm>
        </p:spPr>
      </p:sp>
      <p:sp>
        <p:nvSpPr>
          <p:cNvPr id="3" name="ノート プレースホルダー 2"/>
          <p:cNvSpPr>
            <a:spLocks noGrp="1"/>
          </p:cNvSpPr>
          <p:nvPr>
            <p:ph type="body" idx="1"/>
          </p:nvPr>
        </p:nvSpPr>
        <p:spPr>
          <a:xfrm>
            <a:off x="486160" y="4851012"/>
            <a:ext cx="5739637" cy="4668708"/>
          </a:xfrm>
        </p:spPr>
        <p:txBody>
          <a:bodyPr/>
          <a:lstStyle/>
          <a:p>
            <a:pPr defTabSz="909888" eaLnBrk="1" fontAlgn="auto" hangingPunct="1">
              <a:spcBef>
                <a:spcPts val="0"/>
              </a:spcBef>
              <a:spcAft>
                <a:spcPts val="0"/>
              </a:spcAft>
              <a:defRPr/>
            </a:pPr>
            <a:r>
              <a:rPr kumimoji="1" lang="ja-JP" altLang="en-US" dirty="0">
                <a:solidFill>
                  <a:srgbClr val="FF0000"/>
                </a:solidFill>
                <a:latin typeface="ＭＳ Ｐ明朝" panose="02020600040205080304" pitchFamily="18" charset="-128"/>
              </a:rPr>
              <a:t>＜スライドのねらいや注意事項＞</a:t>
            </a:r>
            <a:endParaRPr kumimoji="1" lang="en-US" altLang="ja-JP" dirty="0">
              <a:solidFill>
                <a:srgbClr val="FF0000"/>
              </a:solidFill>
              <a:latin typeface="ＭＳ Ｐ明朝" panose="02020600040205080304" pitchFamily="18" charset="-128"/>
            </a:endParaRPr>
          </a:p>
          <a:p>
            <a:r>
              <a:rPr kumimoji="1" lang="ja-JP" altLang="en-US" dirty="0">
                <a:latin typeface="ＭＳ Ｐ明朝" panose="02020600040205080304" pitchFamily="18" charset="-128"/>
              </a:rPr>
              <a:t>・ケアマネジャーの基礎資格が医療職でない場合に、気を付けていただきたい点を伝えるスライド</a:t>
            </a:r>
            <a:endParaRPr kumimoji="1" lang="en-US" altLang="ja-JP" dirty="0">
              <a:latin typeface="ＭＳ Ｐ明朝" panose="02020600040205080304" pitchFamily="18" charset="-128"/>
            </a:endParaRPr>
          </a:p>
          <a:p>
            <a:endParaRPr kumimoji="1" lang="en-US" altLang="ja-JP" dirty="0">
              <a:latin typeface="ＭＳ Ｐ明朝" panose="02020600040205080304" pitchFamily="18" charset="-128"/>
            </a:endParaRPr>
          </a:p>
          <a:p>
            <a:r>
              <a:rPr kumimoji="1" lang="ja-JP" altLang="en-US" dirty="0">
                <a:latin typeface="ＭＳ Ｐ明朝" panose="02020600040205080304" pitchFamily="18" charset="-128"/>
              </a:rPr>
              <a:t>＜説明のポイントや説明例＞</a:t>
            </a:r>
            <a:endParaRPr kumimoji="1" lang="en-US" altLang="ja-JP" dirty="0">
              <a:latin typeface="ＭＳ Ｐ明朝" panose="02020600040205080304" pitchFamily="18" charset="-128"/>
            </a:endParaRPr>
          </a:p>
          <a:p>
            <a:r>
              <a:rPr lang="ja-JP" altLang="en-US" dirty="0">
                <a:solidFill>
                  <a:prstClr val="black"/>
                </a:solidFill>
                <a:latin typeface="ＭＳ Ｐ明朝" panose="02020600040205080304" pitchFamily="18" charset="-128"/>
                <a:cs typeface="Times New Roman" panose="02020603050405020304" pitchFamily="18" charset="0"/>
              </a:rPr>
              <a:t>・体調不良等となっている理由が、</a:t>
            </a:r>
            <a:r>
              <a:rPr lang="ja-JP" altLang="ja-JP" dirty="0">
                <a:solidFill>
                  <a:prstClr val="black"/>
                </a:solidFill>
                <a:latin typeface="ＭＳ Ｐ明朝" panose="02020600040205080304" pitchFamily="18" charset="-128"/>
                <a:cs typeface="Times New Roman" panose="02020603050405020304" pitchFamily="18" charset="0"/>
              </a:rPr>
              <a:t>入浴等の清潔動作ができない</a:t>
            </a:r>
            <a:r>
              <a:rPr lang="ja-JP" altLang="en-US" dirty="0">
                <a:solidFill>
                  <a:prstClr val="black"/>
                </a:solidFill>
                <a:latin typeface="ＭＳ Ｐ明朝" panose="02020600040205080304" pitchFamily="18" charset="-128"/>
                <a:cs typeface="Times New Roman" panose="02020603050405020304" pitchFamily="18" charset="0"/>
              </a:rPr>
              <a:t>の</a:t>
            </a:r>
            <a:r>
              <a:rPr lang="ja-JP" altLang="ja-JP" dirty="0">
                <a:solidFill>
                  <a:prstClr val="black"/>
                </a:solidFill>
                <a:latin typeface="ＭＳ Ｐ明朝" panose="02020600040205080304" pitchFamily="18" charset="-128"/>
                <a:cs typeface="Times New Roman" panose="02020603050405020304" pitchFamily="18" charset="0"/>
              </a:rPr>
              <a:t>か、排泄時の問題なのか、衛生観念の欠如等長年の習慣なのか、</a:t>
            </a:r>
            <a:r>
              <a:rPr lang="ja-JP" altLang="en-US" dirty="0">
                <a:solidFill>
                  <a:prstClr val="black"/>
                </a:solidFill>
                <a:latin typeface="ＭＳ Ｐ明朝" panose="02020600040205080304" pitchFamily="18" charset="-128"/>
                <a:cs typeface="Times New Roman" panose="02020603050405020304" pitchFamily="18" charset="0"/>
              </a:rPr>
              <a:t>倦怠感等体調不良により清潔動作が出来ないのか、</a:t>
            </a:r>
            <a:r>
              <a:rPr lang="ja-JP" altLang="ja-JP" dirty="0">
                <a:solidFill>
                  <a:prstClr val="black"/>
                </a:solidFill>
                <a:latin typeface="ＭＳ Ｐ明朝" panose="02020600040205080304" pitchFamily="18" charset="-128"/>
                <a:cs typeface="Times New Roman" panose="02020603050405020304" pitchFamily="18" charset="0"/>
              </a:rPr>
              <a:t>爪が伸び過ぎていないか（セルフケア能力）、</a:t>
            </a:r>
            <a:r>
              <a:rPr lang="ja-JP" altLang="en-US" dirty="0">
                <a:solidFill>
                  <a:prstClr val="black"/>
                </a:solidFill>
                <a:latin typeface="ＭＳ Ｐ明朝" panose="02020600040205080304" pitchFamily="18" charset="-128"/>
                <a:cs typeface="Times New Roman" panose="02020603050405020304" pitchFamily="18" charset="0"/>
              </a:rPr>
              <a:t>経済的な課題や金銭管理能力の課題で衣類が買えない、光熱水費の節約等をしているのか等</a:t>
            </a:r>
            <a:r>
              <a:rPr lang="ja-JP" altLang="ja-JP" dirty="0">
                <a:solidFill>
                  <a:prstClr val="black"/>
                </a:solidFill>
                <a:latin typeface="ＭＳ Ｐ明朝" panose="02020600040205080304" pitchFamily="18" charset="-128"/>
                <a:cs typeface="Times New Roman" panose="02020603050405020304" pitchFamily="18" charset="0"/>
              </a:rPr>
              <a:t>支援の必要性や方向性</a:t>
            </a:r>
            <a:r>
              <a:rPr lang="ja-JP" altLang="en-US" dirty="0">
                <a:solidFill>
                  <a:prstClr val="black"/>
                </a:solidFill>
                <a:latin typeface="ＭＳ Ｐ明朝" panose="02020600040205080304" pitchFamily="18" charset="-128"/>
                <a:cs typeface="Times New Roman" panose="02020603050405020304" pitchFamily="18" charset="0"/>
              </a:rPr>
              <a:t>を</a:t>
            </a:r>
            <a:r>
              <a:rPr lang="ja-JP" altLang="ja-JP" dirty="0">
                <a:solidFill>
                  <a:prstClr val="black"/>
                </a:solidFill>
                <a:latin typeface="ＭＳ Ｐ明朝" panose="02020600040205080304" pitchFamily="18" charset="-128"/>
                <a:cs typeface="Times New Roman" panose="02020603050405020304" pitchFamily="18" charset="0"/>
              </a:rPr>
              <a:t>検討</a:t>
            </a:r>
            <a:r>
              <a:rPr lang="ja-JP" altLang="en-US" dirty="0">
                <a:solidFill>
                  <a:prstClr val="black"/>
                </a:solidFill>
                <a:latin typeface="ＭＳ Ｐ明朝" panose="02020600040205080304" pitchFamily="18" charset="-128"/>
                <a:cs typeface="Times New Roman" panose="02020603050405020304" pitchFamily="18" charset="0"/>
              </a:rPr>
              <a:t>する情報になります。理由を探ることは大切です。</a:t>
            </a:r>
            <a:endParaRPr kumimoji="1" lang="ja-JP" altLang="en-US" dirty="0">
              <a:latin typeface="ＭＳ Ｐ明朝" panose="02020600040205080304" pitchFamily="18" charset="-128"/>
            </a:endParaRPr>
          </a:p>
        </p:txBody>
      </p:sp>
      <p:sp>
        <p:nvSpPr>
          <p:cNvPr id="4" name="スライド番号プレースホルダー 3"/>
          <p:cNvSpPr>
            <a:spLocks noGrp="1"/>
          </p:cNvSpPr>
          <p:nvPr>
            <p:ph type="sldNum" sz="quarter" idx="10"/>
          </p:nvPr>
        </p:nvSpPr>
        <p:spPr/>
        <p:txBody>
          <a:bodyPr/>
          <a:lstStyle/>
          <a:p>
            <a:fld id="{E233F600-4D47-47D7-AD80-3375E10310AF}" type="slidenum">
              <a:rPr kumimoji="1" lang="ja-JP" altLang="en-US" smtClean="0"/>
              <a:t>66</a:t>
            </a:fld>
            <a:endParaRPr kumimoji="1" lang="ja-JP" altLang="en-US"/>
          </a:p>
        </p:txBody>
      </p:sp>
    </p:spTree>
    <p:extLst>
      <p:ext uri="{BB962C8B-B14F-4D97-AF65-F5344CB8AC3E}">
        <p14:creationId xmlns:p14="http://schemas.microsoft.com/office/powerpoint/2010/main" val="1865891039"/>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41413" y="1230313"/>
            <a:ext cx="4429125" cy="3322637"/>
          </a:xfrm>
        </p:spPr>
      </p:sp>
      <p:sp>
        <p:nvSpPr>
          <p:cNvPr id="3" name="ノート プレースホルダー 2"/>
          <p:cNvSpPr>
            <a:spLocks noGrp="1"/>
          </p:cNvSpPr>
          <p:nvPr>
            <p:ph type="body" idx="1"/>
          </p:nvPr>
        </p:nvSpPr>
        <p:spPr>
          <a:xfrm>
            <a:off x="486160" y="4922844"/>
            <a:ext cx="5739637" cy="4596882"/>
          </a:xfrm>
        </p:spPr>
        <p:txBody>
          <a:bodyPr/>
          <a:lstStyle/>
          <a:p>
            <a:pPr defTabSz="909888" eaLnBrk="1" fontAlgn="auto" hangingPunct="1">
              <a:spcBef>
                <a:spcPts val="0"/>
              </a:spcBef>
              <a:spcAft>
                <a:spcPts val="0"/>
              </a:spcAft>
              <a:defRPr/>
            </a:pPr>
            <a:r>
              <a:rPr kumimoji="1" lang="ja-JP" altLang="en-US" dirty="0">
                <a:solidFill>
                  <a:srgbClr val="FF0000"/>
                </a:solidFill>
              </a:rPr>
              <a:t>＜スライドのねらいや注意事項＞</a:t>
            </a:r>
            <a:endParaRPr kumimoji="1" lang="en-US" altLang="ja-JP" dirty="0">
              <a:solidFill>
                <a:srgbClr val="FF0000"/>
              </a:solidFill>
            </a:endParaRPr>
          </a:p>
          <a:p>
            <a:r>
              <a:rPr kumimoji="1" lang="ja-JP" altLang="en-US" dirty="0"/>
              <a:t>・ケアマネジャーの基礎資格が医療職でない場合、低栄養の可能性に気を付けていただきたい点を伝えるスライド</a:t>
            </a:r>
            <a:endParaRPr kumimoji="1" lang="en-US" altLang="ja-JP" dirty="0"/>
          </a:p>
          <a:p>
            <a:endParaRPr kumimoji="1" lang="en-US" altLang="ja-JP" dirty="0"/>
          </a:p>
          <a:p>
            <a:r>
              <a:rPr kumimoji="1" lang="ja-JP" altLang="en-US" dirty="0"/>
              <a:t>＜説明のポイントや説明例＞</a:t>
            </a:r>
            <a:endParaRPr kumimoji="1" lang="en-US" altLang="ja-JP" dirty="0"/>
          </a:p>
          <a:p>
            <a:pPr defTabSz="909888">
              <a:defRPr/>
            </a:pPr>
            <a:r>
              <a:rPr kumimoji="1" lang="ja-JP" altLang="en-US" dirty="0"/>
              <a:t>・低栄養の状態は、褥創や浮腫の要因にもなります。</a:t>
            </a:r>
            <a:endParaRPr kumimoji="1" lang="en-US" altLang="ja-JP" dirty="0"/>
          </a:p>
          <a:p>
            <a:endParaRPr lang="en-US" altLang="ja-JP" dirty="0"/>
          </a:p>
          <a:p>
            <a:r>
              <a:rPr lang="ja-JP" altLang="en-US" dirty="0"/>
              <a:t>・</a:t>
            </a:r>
            <a:r>
              <a:rPr lang="ja-JP" altLang="ja-JP" dirty="0"/>
              <a:t>身長・体重が測定できない場合</a:t>
            </a:r>
            <a:r>
              <a:rPr lang="ja-JP" altLang="en-US" dirty="0"/>
              <a:t>もあります。その場合は上腕周囲長（二の腕まわりの長さ）や</a:t>
            </a:r>
            <a:r>
              <a:rPr lang="ja-JP" altLang="ja-JP" dirty="0"/>
              <a:t>上腕三頭筋部皮下脂肪厚</a:t>
            </a:r>
            <a:r>
              <a:rPr lang="ja-JP" altLang="en-US" dirty="0"/>
              <a:t>（二の腕の皮下脂肪）</a:t>
            </a:r>
            <a:r>
              <a:rPr lang="ja-JP" altLang="ja-JP" dirty="0"/>
              <a:t>が標準より低下していないか等</a:t>
            </a:r>
            <a:r>
              <a:rPr lang="ja-JP" altLang="en-US" dirty="0"/>
              <a:t>での確認方法もあることを知っておくとよいでしょう。</a:t>
            </a:r>
            <a:endParaRPr lang="en-US" altLang="ja-JP" dirty="0"/>
          </a:p>
          <a:p>
            <a:endParaRPr lang="en-US" altLang="ja-JP" dirty="0"/>
          </a:p>
          <a:p>
            <a:r>
              <a:rPr lang="ja-JP" altLang="en-US" dirty="0"/>
              <a:t>・デイサービスなどを利用している場合は、体重と身長を測っていただき、過去のデータと比較することが可能です。グラフ化していただくと、より分かり易く、虐待の根拠資料としても有効なものとなるため、協力を仰ぐことも伝えるとよいでしょう。</a:t>
            </a:r>
            <a:endParaRPr lang="ja-JP" altLang="ja-JP" dirty="0"/>
          </a:p>
        </p:txBody>
      </p:sp>
      <p:sp>
        <p:nvSpPr>
          <p:cNvPr id="4" name="スライド番号プレースホルダー 3"/>
          <p:cNvSpPr>
            <a:spLocks noGrp="1"/>
          </p:cNvSpPr>
          <p:nvPr>
            <p:ph type="sldNum" sz="quarter" idx="10"/>
          </p:nvPr>
        </p:nvSpPr>
        <p:spPr/>
        <p:txBody>
          <a:bodyPr/>
          <a:lstStyle/>
          <a:p>
            <a:fld id="{E233F600-4D47-47D7-AD80-3375E10310AF}" type="slidenum">
              <a:rPr kumimoji="1" lang="ja-JP" altLang="en-US" smtClean="0"/>
              <a:t>67</a:t>
            </a:fld>
            <a:endParaRPr kumimoji="1" lang="ja-JP" altLang="en-US"/>
          </a:p>
        </p:txBody>
      </p:sp>
    </p:spTree>
    <p:extLst>
      <p:ext uri="{BB962C8B-B14F-4D97-AF65-F5344CB8AC3E}">
        <p14:creationId xmlns:p14="http://schemas.microsoft.com/office/powerpoint/2010/main" val="3458230597"/>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41413" y="1230313"/>
            <a:ext cx="4429125" cy="3322637"/>
          </a:xfrm>
        </p:spPr>
      </p:sp>
      <p:sp>
        <p:nvSpPr>
          <p:cNvPr id="3" name="ノート プレースホルダー 2"/>
          <p:cNvSpPr>
            <a:spLocks noGrp="1"/>
          </p:cNvSpPr>
          <p:nvPr>
            <p:ph type="body" idx="1"/>
          </p:nvPr>
        </p:nvSpPr>
        <p:spPr>
          <a:xfrm>
            <a:off x="486160" y="4922844"/>
            <a:ext cx="5739637" cy="4596882"/>
          </a:xfrm>
        </p:spPr>
        <p:txBody>
          <a:bodyPr/>
          <a:lstStyle/>
          <a:p>
            <a:pPr defTabSz="909888" eaLnBrk="1" fontAlgn="auto" hangingPunct="1">
              <a:spcBef>
                <a:spcPts val="0"/>
              </a:spcBef>
              <a:spcAft>
                <a:spcPts val="0"/>
              </a:spcAft>
              <a:defRPr/>
            </a:pPr>
            <a:r>
              <a:rPr kumimoji="1" lang="ja-JP" altLang="en-US" dirty="0">
                <a:solidFill>
                  <a:srgbClr val="FF0000"/>
                </a:solidFill>
              </a:rPr>
              <a:t>＜スライドのねらいや注意事項＞</a:t>
            </a:r>
            <a:endParaRPr kumimoji="1" lang="en-US" altLang="ja-JP" dirty="0">
              <a:solidFill>
                <a:srgbClr val="FF0000"/>
              </a:solidFill>
            </a:endParaRPr>
          </a:p>
          <a:p>
            <a:r>
              <a:rPr kumimoji="1" lang="ja-JP" altLang="en-US" dirty="0"/>
              <a:t>・ケアマネジャーの基礎資格が医療職でない場合、傷・あざの状態に気を付けていただきたい点を伝えるスライド</a:t>
            </a:r>
            <a:endParaRPr kumimoji="1" lang="en-US" altLang="ja-JP" dirty="0"/>
          </a:p>
          <a:p>
            <a:endParaRPr kumimoji="1" lang="en-US" altLang="ja-JP" dirty="0"/>
          </a:p>
          <a:p>
            <a:r>
              <a:rPr kumimoji="1" lang="ja-JP" altLang="en-US" dirty="0"/>
              <a:t>＜説明のポイントや説明例＞</a:t>
            </a:r>
            <a:endParaRPr kumimoji="1" lang="en-US" altLang="ja-JP" dirty="0"/>
          </a:p>
          <a:p>
            <a:r>
              <a:rPr kumimoji="1" lang="ja-JP" altLang="en-US" dirty="0"/>
              <a:t>・高齢者の場合、出血しやすい薬を飲んでいる場合があり、たたかれるなどしてできた痣なのか、出血しやすい薬を服用しているためあざになっていることがあります。</a:t>
            </a:r>
            <a:endParaRPr kumimoji="1" lang="en-US" altLang="ja-JP" dirty="0"/>
          </a:p>
          <a:p>
            <a:r>
              <a:rPr kumimoji="1" lang="ja-JP" altLang="en-US" dirty="0"/>
              <a:t>そのため、飲んでいる薬名を把握することは、重要です。</a:t>
            </a:r>
          </a:p>
        </p:txBody>
      </p:sp>
      <p:sp>
        <p:nvSpPr>
          <p:cNvPr id="4" name="スライド番号プレースホルダー 3"/>
          <p:cNvSpPr>
            <a:spLocks noGrp="1"/>
          </p:cNvSpPr>
          <p:nvPr>
            <p:ph type="sldNum" sz="quarter" idx="10"/>
          </p:nvPr>
        </p:nvSpPr>
        <p:spPr/>
        <p:txBody>
          <a:bodyPr/>
          <a:lstStyle/>
          <a:p>
            <a:fld id="{E233F600-4D47-47D7-AD80-3375E10310AF}" type="slidenum">
              <a:rPr kumimoji="1" lang="ja-JP" altLang="en-US" smtClean="0"/>
              <a:t>68</a:t>
            </a:fld>
            <a:endParaRPr kumimoji="1" lang="ja-JP" altLang="en-US"/>
          </a:p>
        </p:txBody>
      </p:sp>
    </p:spTree>
    <p:extLst>
      <p:ext uri="{BB962C8B-B14F-4D97-AF65-F5344CB8AC3E}">
        <p14:creationId xmlns:p14="http://schemas.microsoft.com/office/powerpoint/2010/main" val="3917628305"/>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41413" y="1230313"/>
            <a:ext cx="4429125" cy="3322637"/>
          </a:xfrm>
        </p:spPr>
      </p:sp>
      <p:sp>
        <p:nvSpPr>
          <p:cNvPr id="3" name="ノート プレースホルダー 2"/>
          <p:cNvSpPr>
            <a:spLocks noGrp="1"/>
          </p:cNvSpPr>
          <p:nvPr>
            <p:ph type="body" idx="1"/>
          </p:nvPr>
        </p:nvSpPr>
        <p:spPr>
          <a:xfrm>
            <a:off x="486160" y="4851012"/>
            <a:ext cx="5739637" cy="4668708"/>
          </a:xfrm>
        </p:spPr>
        <p:txBody>
          <a:bodyPr/>
          <a:lstStyle/>
          <a:p>
            <a:pPr defTabSz="909888" eaLnBrk="1" fontAlgn="auto">
              <a:spcBef>
                <a:spcPts val="0"/>
              </a:spcBef>
              <a:spcAft>
                <a:spcPts val="0"/>
              </a:spcAft>
              <a:defRPr/>
            </a:pPr>
            <a:r>
              <a:rPr kumimoji="1" lang="ja-JP" altLang="en-US" dirty="0">
                <a:solidFill>
                  <a:srgbClr val="FF0000"/>
                </a:solidFill>
              </a:rPr>
              <a:t>＜スライドのねらいや注意事項＞</a:t>
            </a:r>
            <a:endParaRPr kumimoji="1" lang="en-US" altLang="ja-JP" dirty="0">
              <a:solidFill>
                <a:srgbClr val="FF0000"/>
              </a:solidFill>
            </a:endParaRPr>
          </a:p>
          <a:p>
            <a:pPr eaLnBrk="1"/>
            <a:r>
              <a:rPr kumimoji="1" lang="ja-JP" altLang="en-US" dirty="0"/>
              <a:t>・ケアマネジャーが区市町村や地域包括支援センターに相談・通報をする際に、ケアマネジャーの記録が、その後の事実確認や虐待の有無を判断する根拠資料に有効となることを伝える。</a:t>
            </a:r>
            <a:endParaRPr kumimoji="1" lang="en-US" altLang="ja-JP" dirty="0"/>
          </a:p>
          <a:p>
            <a:pPr eaLnBrk="1"/>
            <a:endParaRPr kumimoji="1" lang="en-US" altLang="ja-JP" dirty="0"/>
          </a:p>
          <a:p>
            <a:pPr eaLnBrk="1"/>
            <a:r>
              <a:rPr kumimoji="1" lang="ja-JP" altLang="en-US" dirty="0"/>
              <a:t>＜説明のポイントや説明例＞</a:t>
            </a:r>
            <a:endParaRPr kumimoji="1" lang="en-US" altLang="ja-JP" dirty="0"/>
          </a:p>
          <a:p>
            <a:pPr eaLnBrk="1"/>
            <a:r>
              <a:rPr kumimoji="1" lang="ja-JP" altLang="en-US" dirty="0"/>
              <a:t>・虐待対応においては、緊急性の判断や虐待の根拠となる客観的な情報を収集する必要があるため、ケアマネジャーやデイサービスなどの関係者・関係機関の記録の写しをいただくことがある。</a:t>
            </a:r>
            <a:endParaRPr kumimoji="1" lang="en-US" altLang="ja-JP" dirty="0"/>
          </a:p>
          <a:p>
            <a:pPr eaLnBrk="1"/>
            <a:r>
              <a:rPr kumimoji="1" lang="ja-JP" altLang="en-US" dirty="0"/>
              <a:t>・記録の際は、見た・確認した・撮影した日時や場所等も残しておくと良い。</a:t>
            </a:r>
            <a:endParaRPr kumimoji="1" lang="en-US" altLang="ja-JP" dirty="0"/>
          </a:p>
          <a:p>
            <a:pPr eaLnBrk="1"/>
            <a:r>
              <a:rPr kumimoji="1" lang="ja-JP" altLang="en-US" dirty="0"/>
              <a:t>・人には肖像権があり、写真を撮る場合は、基本的に本人の同意が必要である。写真などが撮れなかった場合は、できれば医療職による画を描いて記録することをお願いする。</a:t>
            </a:r>
            <a:endParaRPr kumimoji="1" lang="en-US" altLang="ja-JP" dirty="0"/>
          </a:p>
          <a:p>
            <a:pPr eaLnBrk="1"/>
            <a:r>
              <a:rPr kumimoji="1" lang="ja-JP" altLang="en-US" dirty="0"/>
              <a:t>・情報開示請求などで外に出る記録となる可能性もあるため、記録者の感情や主観を入れず、事実をそのまま記録することが重要である。</a:t>
            </a:r>
            <a:endParaRPr kumimoji="1" lang="en-US" altLang="ja-JP" dirty="0"/>
          </a:p>
          <a:p>
            <a:pPr eaLnBrk="1"/>
            <a:endParaRPr kumimoji="1" lang="en-US" altLang="ja-JP" dirty="0"/>
          </a:p>
        </p:txBody>
      </p:sp>
      <p:sp>
        <p:nvSpPr>
          <p:cNvPr id="4" name="スライド番号プレースホルダー 3"/>
          <p:cNvSpPr>
            <a:spLocks noGrp="1"/>
          </p:cNvSpPr>
          <p:nvPr>
            <p:ph type="sldNum" sz="quarter" idx="10"/>
          </p:nvPr>
        </p:nvSpPr>
        <p:spPr/>
        <p:txBody>
          <a:bodyPr/>
          <a:lstStyle/>
          <a:p>
            <a:fld id="{E233F600-4D47-47D7-AD80-3375E10310AF}" type="slidenum">
              <a:rPr kumimoji="1" lang="ja-JP" altLang="en-US" smtClean="0"/>
              <a:t>69</a:t>
            </a:fld>
            <a:endParaRPr kumimoji="1" lang="ja-JP" altLang="en-US"/>
          </a:p>
        </p:txBody>
      </p:sp>
    </p:spTree>
    <p:extLst>
      <p:ext uri="{BB962C8B-B14F-4D97-AF65-F5344CB8AC3E}">
        <p14:creationId xmlns:p14="http://schemas.microsoft.com/office/powerpoint/2010/main" val="30674135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スライド イメージ プレースホルダ 1"/>
          <p:cNvSpPr>
            <a:spLocks noGrp="1" noRot="1" noChangeAspect="1" noTextEdit="1"/>
          </p:cNvSpPr>
          <p:nvPr>
            <p:ph type="sldImg"/>
          </p:nvPr>
        </p:nvSpPr>
        <p:spPr>
          <a:xfrm>
            <a:off x="908050" y="739775"/>
            <a:ext cx="4919663" cy="3690938"/>
          </a:xfrm>
          <a:ln/>
        </p:spPr>
      </p:sp>
      <p:sp>
        <p:nvSpPr>
          <p:cNvPr id="101379" name="ノート プレースホルダ 2"/>
          <p:cNvSpPr>
            <a:spLocks noGrp="1"/>
          </p:cNvSpPr>
          <p:nvPr>
            <p:ph type="body" idx="1"/>
          </p:nvPr>
        </p:nvSpPr>
        <p:spPr>
          <a:xfrm>
            <a:off x="205941" y="4643369"/>
            <a:ext cx="6300070" cy="5020010"/>
          </a:xfrm>
          <a:noFill/>
          <a:ln/>
        </p:spPr>
        <p:txBody>
          <a:bodyPr/>
          <a:lstStyle/>
          <a:p>
            <a:r>
              <a:rPr lang="ja-JP" altLang="en-US" dirty="0">
                <a:latin typeface="ＭＳ Ｐ明朝" charset="-128"/>
                <a:ea typeface="ＭＳ Ｐ明朝" charset="-128"/>
              </a:rPr>
              <a:t>＜スライドのねらいや注意事項＞</a:t>
            </a:r>
            <a:endParaRPr lang="en-US" altLang="ja-JP" dirty="0">
              <a:latin typeface="ＭＳ Ｐ明朝" charset="-128"/>
              <a:ea typeface="ＭＳ Ｐ明朝" charset="-128"/>
            </a:endParaRPr>
          </a:p>
          <a:p>
            <a:r>
              <a:rPr lang="ja-JP" altLang="en-US" dirty="0">
                <a:latin typeface="ＭＳ Ｐ明朝" charset="-128"/>
                <a:ea typeface="ＭＳ Ｐ明朝" charset="-128"/>
              </a:rPr>
              <a:t>ここから先は、虐待の種別ごとに虐待のとらえ方のポイントや具体例を話していくスライドとなる。</a:t>
            </a:r>
            <a:endParaRPr lang="en-US" altLang="ja-JP" dirty="0">
              <a:latin typeface="ＭＳ Ｐ明朝" charset="-128"/>
              <a:ea typeface="ＭＳ Ｐ明朝" charset="-128"/>
            </a:endParaRPr>
          </a:p>
          <a:p>
            <a:r>
              <a:rPr lang="ja-JP" altLang="en-US" dirty="0">
                <a:latin typeface="ＭＳ Ｐ明朝" charset="-128"/>
                <a:ea typeface="ＭＳ Ｐ明朝" charset="-128"/>
              </a:rPr>
              <a:t>具体例は「厚生労働省マニュアル （</a:t>
            </a:r>
            <a:r>
              <a:rPr lang="en-US" altLang="ja-JP" dirty="0">
                <a:latin typeface="ＭＳ Ｐ明朝" charset="-128"/>
                <a:ea typeface="ＭＳ Ｐ明朝" charset="-128"/>
              </a:rPr>
              <a:t>H30</a:t>
            </a:r>
            <a:r>
              <a:rPr lang="ja-JP" altLang="en-US" dirty="0">
                <a:latin typeface="ＭＳ Ｐ明朝" charset="-128"/>
                <a:ea typeface="ＭＳ Ｐ明朝" charset="-128"/>
              </a:rPr>
              <a:t>）</a:t>
            </a:r>
            <a:r>
              <a:rPr lang="en-US" altLang="ja-JP" dirty="0">
                <a:latin typeface="ＭＳ Ｐ明朝" charset="-128"/>
                <a:ea typeface="ＭＳ Ｐ明朝" charset="-128"/>
                <a:cs typeface="Arial" charset="0"/>
              </a:rPr>
              <a:t>p.5</a:t>
            </a:r>
            <a:r>
              <a:rPr lang="ja-JP" altLang="en-US" dirty="0">
                <a:latin typeface="ＭＳ Ｐ明朝" charset="-128"/>
                <a:ea typeface="ＭＳ Ｐ明朝" charset="-128"/>
                <a:cs typeface="Arial" charset="0"/>
              </a:rPr>
              <a:t>～</a:t>
            </a:r>
            <a:r>
              <a:rPr lang="en-US" altLang="ja-JP" dirty="0">
                <a:latin typeface="ＭＳ Ｐ明朝" charset="-128"/>
                <a:ea typeface="ＭＳ Ｐ明朝" charset="-128"/>
                <a:cs typeface="Arial" charset="0"/>
              </a:rPr>
              <a:t>6</a:t>
            </a:r>
            <a:r>
              <a:rPr lang="ja-JP" altLang="en-US" dirty="0">
                <a:latin typeface="ＭＳ Ｐ明朝" charset="-128"/>
                <a:ea typeface="ＭＳ Ｐ明朝" charset="-128"/>
                <a:cs typeface="Arial" charset="0"/>
              </a:rPr>
              <a:t>」か</a:t>
            </a:r>
            <a:r>
              <a:rPr lang="ja-JP" altLang="en-US" dirty="0">
                <a:latin typeface="ＭＳ Ｐ明朝" charset="-128"/>
                <a:ea typeface="ＭＳ Ｐ明朝" charset="-128"/>
              </a:rPr>
              <a:t>らの具体例。</a:t>
            </a:r>
            <a:endParaRPr lang="en-US" altLang="ja-JP" dirty="0">
              <a:latin typeface="ＭＳ Ｐ明朝" charset="-128"/>
              <a:ea typeface="ＭＳ Ｐ明朝" charset="-128"/>
            </a:endParaRPr>
          </a:p>
          <a:p>
            <a:r>
              <a:rPr lang="ja-JP" altLang="en-US" dirty="0">
                <a:latin typeface="ＭＳ Ｐ明朝" charset="-128"/>
                <a:ea typeface="ＭＳ Ｐ明朝" charset="-128"/>
              </a:rPr>
              <a:t>虐待の具体例をしっかりと頭に入れてもらうことが、早期発見につながる。</a:t>
            </a:r>
            <a:endParaRPr lang="en-US" altLang="ja-JP" dirty="0">
              <a:latin typeface="ＭＳ Ｐ明朝" charset="-128"/>
              <a:ea typeface="ＭＳ Ｐ明朝" charset="-128"/>
            </a:endParaRPr>
          </a:p>
          <a:p>
            <a:r>
              <a:rPr lang="ja-JP" altLang="en-US" dirty="0">
                <a:latin typeface="ＭＳ Ｐ明朝" charset="-128"/>
                <a:ea typeface="ＭＳ Ｐ明朝" charset="-128"/>
              </a:rPr>
              <a:t>大渕修一 監修（</a:t>
            </a:r>
            <a:r>
              <a:rPr lang="en-US" altLang="ja-JP" dirty="0">
                <a:latin typeface="ＭＳ Ｐ明朝" charset="-128"/>
                <a:ea typeface="ＭＳ Ｐ明朝" charset="-128"/>
              </a:rPr>
              <a:t>2008</a:t>
            </a:r>
            <a:r>
              <a:rPr lang="ja-JP" altLang="en-US" dirty="0">
                <a:latin typeface="ＭＳ Ｐ明朝" charset="-128"/>
                <a:ea typeface="ＭＳ Ｐ明朝" charset="-128"/>
              </a:rPr>
              <a:t>）</a:t>
            </a:r>
            <a:r>
              <a:rPr lang="en-US" altLang="ja-JP" dirty="0">
                <a:latin typeface="ＭＳ Ｐ明朝" charset="-128"/>
                <a:ea typeface="ＭＳ Ｐ明朝" charset="-128"/>
              </a:rPr>
              <a:t>『</a:t>
            </a:r>
            <a:r>
              <a:rPr lang="ja-JP" altLang="en-US" dirty="0">
                <a:latin typeface="ＭＳ Ｐ明朝" charset="-128"/>
                <a:ea typeface="ＭＳ Ｐ明朝" charset="-128"/>
              </a:rPr>
              <a:t>高齢者虐待対応・権利擁護 実践ハンドブック</a:t>
            </a:r>
            <a:r>
              <a:rPr lang="en-US" altLang="ja-JP" dirty="0">
                <a:latin typeface="ＭＳ Ｐ明朝" charset="-128"/>
                <a:ea typeface="ＭＳ Ｐ明朝" charset="-128"/>
              </a:rPr>
              <a:t>』</a:t>
            </a:r>
            <a:r>
              <a:rPr lang="ja-JP" altLang="en-US" dirty="0">
                <a:latin typeface="ＭＳ Ｐ明朝" charset="-128"/>
                <a:ea typeface="ＭＳ Ｐ明朝" charset="-128"/>
              </a:rPr>
              <a:t>法研出版の</a:t>
            </a:r>
            <a:r>
              <a:rPr lang="en-US" altLang="ja-JP" dirty="0">
                <a:latin typeface="ＭＳ Ｐ明朝" charset="-128"/>
                <a:ea typeface="ＭＳ Ｐ明朝" charset="-128"/>
                <a:cs typeface="Arial" charset="0"/>
              </a:rPr>
              <a:t>p.12</a:t>
            </a:r>
            <a:r>
              <a:rPr lang="ja-JP" altLang="en-US" dirty="0">
                <a:latin typeface="ＭＳ Ｐ明朝" charset="-128"/>
                <a:ea typeface="ＭＳ Ｐ明朝" charset="-128"/>
                <a:cs typeface="Arial" charset="0"/>
              </a:rPr>
              <a:t>～</a:t>
            </a:r>
            <a:r>
              <a:rPr lang="en-US" altLang="ja-JP" dirty="0">
                <a:latin typeface="ＭＳ Ｐ明朝" charset="-128"/>
                <a:ea typeface="ＭＳ Ｐ明朝" charset="-128"/>
                <a:cs typeface="Arial" charset="0"/>
              </a:rPr>
              <a:t>p.21</a:t>
            </a:r>
            <a:r>
              <a:rPr lang="ja-JP" altLang="en-US" dirty="0" err="1">
                <a:latin typeface="ＭＳ Ｐ明朝" charset="-128"/>
                <a:ea typeface="ＭＳ Ｐ明朝" charset="-128"/>
              </a:rPr>
              <a:t>にも</a:t>
            </a:r>
            <a:r>
              <a:rPr lang="ja-JP" altLang="en-US" dirty="0">
                <a:latin typeface="ＭＳ Ｐ明朝" charset="-128"/>
                <a:ea typeface="ＭＳ Ｐ明朝" charset="-128"/>
              </a:rPr>
              <a:t>各虐待の説明ポイントが詳しく記載さているので、参照されたい。</a:t>
            </a:r>
            <a:endParaRPr lang="en-US" altLang="ja-JP" dirty="0">
              <a:latin typeface="ＭＳ Ｐ明朝" charset="-128"/>
              <a:ea typeface="ＭＳ Ｐ明朝" charset="-128"/>
            </a:endParaRPr>
          </a:p>
          <a:p>
            <a:endParaRPr lang="en-US" altLang="ja-JP" dirty="0">
              <a:latin typeface="ＭＳ Ｐ明朝" charset="-128"/>
              <a:ea typeface="ＭＳ Ｐ明朝" charset="-128"/>
            </a:endParaRPr>
          </a:p>
          <a:p>
            <a:r>
              <a:rPr lang="ja-JP" altLang="en-US" dirty="0">
                <a:latin typeface="ＭＳ Ｐ明朝" charset="-128"/>
                <a:ea typeface="ＭＳ Ｐ明朝" charset="-128"/>
              </a:rPr>
              <a:t>＜説明のポイントや説明例＞</a:t>
            </a:r>
            <a:endParaRPr lang="en-US" altLang="ja-JP" dirty="0">
              <a:latin typeface="ＭＳ Ｐ明朝" charset="-128"/>
              <a:ea typeface="ＭＳ Ｐ明朝" charset="-128"/>
            </a:endParaRPr>
          </a:p>
          <a:p>
            <a:r>
              <a:rPr lang="ja-JP" altLang="en-US" dirty="0">
                <a:latin typeface="ＭＳ Ｐ明朝" charset="-128"/>
                <a:ea typeface="ＭＳ Ｐ明朝" charset="-128"/>
              </a:rPr>
              <a:t>傷やアザだけでなく</a:t>
            </a:r>
            <a:r>
              <a:rPr lang="ja-JP" altLang="en-US" b="1" dirty="0">
                <a:latin typeface="ＭＳ Ｐ明朝" charset="-128"/>
                <a:ea typeface="ＭＳ Ｐ明朝" charset="-128"/>
              </a:rPr>
              <a:t>「痛みを与える」</a:t>
            </a:r>
            <a:r>
              <a:rPr lang="ja-JP" altLang="en-US" dirty="0">
                <a:latin typeface="ＭＳ Ｐ明朝" charset="-128"/>
                <a:ea typeface="ＭＳ Ｐ明朝" charset="-128"/>
              </a:rPr>
              <a:t>行為とされているところを重点的に説明。</a:t>
            </a:r>
            <a:endParaRPr lang="en-US" altLang="ja-JP" dirty="0">
              <a:latin typeface="ＭＳ Ｐ明朝" charset="-128"/>
              <a:ea typeface="ＭＳ Ｐ明朝" charset="-128"/>
            </a:endParaRPr>
          </a:p>
          <a:p>
            <a:r>
              <a:rPr lang="ja-JP" altLang="en-US" b="1" dirty="0">
                <a:latin typeface="ＭＳ Ｐ明朝" charset="-128"/>
                <a:ea typeface="ＭＳ Ｐ明朝" charset="-128"/>
              </a:rPr>
              <a:t>「殴る、蹴るだけでなく、平手打ちする、つねる」</a:t>
            </a:r>
            <a:r>
              <a:rPr lang="ja-JP" altLang="en-US" dirty="0">
                <a:latin typeface="ＭＳ Ｐ明朝" charset="-128"/>
                <a:ea typeface="ＭＳ Ｐ明朝" charset="-128"/>
              </a:rPr>
              <a:t>も</a:t>
            </a:r>
            <a:endParaRPr lang="en-US" altLang="ja-JP" dirty="0">
              <a:latin typeface="ＭＳ Ｐ明朝" charset="-128"/>
              <a:ea typeface="ＭＳ Ｐ明朝" charset="-128"/>
            </a:endParaRPr>
          </a:p>
          <a:p>
            <a:r>
              <a:rPr lang="ja-JP" altLang="en-US" dirty="0">
                <a:latin typeface="ＭＳ Ｐ明朝" charset="-128"/>
                <a:ea typeface="ＭＳ Ｐ明朝" charset="-128"/>
              </a:rPr>
              <a:t>身体的虐待の具体例に挙がっていることを説明。</a:t>
            </a:r>
            <a:endParaRPr lang="en-US" altLang="ja-JP" dirty="0">
              <a:latin typeface="ＭＳ Ｐ明朝" charset="-128"/>
              <a:ea typeface="ＭＳ Ｐ明朝" charset="-128"/>
            </a:endParaRPr>
          </a:p>
          <a:p>
            <a:endParaRPr lang="en-US" altLang="ja-JP" dirty="0">
              <a:latin typeface="ＭＳ Ｐ明朝" charset="-128"/>
              <a:ea typeface="ＭＳ Ｐ明朝" charset="-128"/>
            </a:endParaRPr>
          </a:p>
          <a:p>
            <a:r>
              <a:rPr lang="ja-JP" altLang="en-US" dirty="0">
                <a:latin typeface="ＭＳ Ｐ明朝" charset="-128"/>
                <a:ea typeface="ＭＳ Ｐ明朝" charset="-128"/>
              </a:rPr>
              <a:t>また、実際に外傷が生じたか、生じないかではなく、本人に物が当たらなくても、</a:t>
            </a:r>
            <a:endParaRPr lang="en-US" altLang="ja-JP" dirty="0">
              <a:latin typeface="ＭＳ Ｐ明朝" charset="-128"/>
              <a:ea typeface="ＭＳ Ｐ明朝" charset="-128"/>
            </a:endParaRPr>
          </a:p>
          <a:p>
            <a:r>
              <a:rPr lang="ja-JP" altLang="en-US" dirty="0">
                <a:latin typeface="ＭＳ Ｐ明朝" charset="-128"/>
                <a:ea typeface="ＭＳ Ｐ明朝" charset="-128"/>
              </a:rPr>
              <a:t>本人がいる方に物を投げつけたり、刃物などをチラつかせたり、振り回したり、突きつけたりするような、</a:t>
            </a:r>
            <a:endParaRPr lang="en-US" altLang="ja-JP" dirty="0">
              <a:latin typeface="ＭＳ Ｐ明朝" charset="-128"/>
              <a:ea typeface="ＭＳ Ｐ明朝" charset="-128"/>
            </a:endParaRPr>
          </a:p>
          <a:p>
            <a:pPr eaLnBrk="1"/>
            <a:r>
              <a:rPr lang="ja-JP" altLang="en-US" b="1" dirty="0">
                <a:latin typeface="ＭＳ Ｐ明朝" charset="-128"/>
                <a:ea typeface="ＭＳ Ｐ明朝" charset="-128"/>
              </a:rPr>
              <a:t>「外傷の生じるおそれのある暴行」</a:t>
            </a:r>
            <a:r>
              <a:rPr lang="ja-JP" altLang="en-US" dirty="0">
                <a:latin typeface="ＭＳ Ｐ明朝" charset="-128"/>
                <a:ea typeface="ＭＳ Ｐ明朝" charset="-128"/>
              </a:rPr>
              <a:t>も身体的虐待にあたることも説明</a:t>
            </a:r>
            <a:endParaRPr lang="en-US" altLang="ja-JP" dirty="0">
              <a:latin typeface="ＭＳ Ｐ明朝" charset="-128"/>
              <a:ea typeface="ＭＳ Ｐ明朝" charset="-128"/>
            </a:endParaRPr>
          </a:p>
          <a:p>
            <a:r>
              <a:rPr lang="ja-JP" altLang="en-US" dirty="0">
                <a:latin typeface="ＭＳ Ｐ明朝" charset="-128"/>
                <a:ea typeface="ＭＳ Ｐ明朝" charset="-128"/>
              </a:rPr>
              <a:t>（厚生労働省マニュアル</a:t>
            </a:r>
            <a:r>
              <a:rPr lang="en-US" altLang="ja-JP" dirty="0">
                <a:latin typeface="ＭＳ Ｐ明朝" charset="-128"/>
                <a:ea typeface="ＭＳ Ｐ明朝" charset="-128"/>
              </a:rPr>
              <a:t>H30</a:t>
            </a:r>
            <a:r>
              <a:rPr lang="ja-JP" altLang="en-US" dirty="0" err="1">
                <a:latin typeface="ＭＳ Ｐ明朝" charset="-128"/>
                <a:ea typeface="ＭＳ Ｐ明朝" charset="-128"/>
              </a:rPr>
              <a:t>ｐ</a:t>
            </a:r>
            <a:r>
              <a:rPr lang="en-US" altLang="ja-JP" dirty="0">
                <a:latin typeface="ＭＳ Ｐ明朝" charset="-128"/>
                <a:ea typeface="ＭＳ Ｐ明朝" charset="-128"/>
              </a:rPr>
              <a:t>6※</a:t>
            </a:r>
            <a:r>
              <a:rPr lang="ja-JP" altLang="en-US" dirty="0">
                <a:latin typeface="ＭＳ Ｐ明朝" charset="-128"/>
                <a:ea typeface="ＭＳ Ｐ明朝" charset="-128"/>
              </a:rPr>
              <a:t>部分）。</a:t>
            </a:r>
            <a:endParaRPr lang="en-US" altLang="ja-JP" dirty="0">
              <a:latin typeface="ＭＳ Ｐ明朝" charset="-128"/>
              <a:ea typeface="ＭＳ Ｐ明朝" charset="-128"/>
            </a:endParaRPr>
          </a:p>
        </p:txBody>
      </p:sp>
      <p:sp>
        <p:nvSpPr>
          <p:cNvPr id="2" name="スライド番号プレースホルダー 1"/>
          <p:cNvSpPr>
            <a:spLocks noGrp="1"/>
          </p:cNvSpPr>
          <p:nvPr>
            <p:ph type="sldNum" sz="quarter" idx="10"/>
          </p:nvPr>
        </p:nvSpPr>
        <p:spPr/>
        <p:txBody>
          <a:bodyPr/>
          <a:lstStyle/>
          <a:p>
            <a:fld id="{E233F600-4D47-47D7-AD80-3375E10310AF}" type="slidenum">
              <a:rPr kumimoji="1" lang="ja-JP" altLang="en-US" smtClean="0"/>
              <a:t>7</a:t>
            </a:fld>
            <a:endParaRPr kumimoji="1" lang="ja-JP" altLang="en-US"/>
          </a:p>
        </p:txBody>
      </p:sp>
    </p:spTree>
    <p:extLst>
      <p:ext uri="{BB962C8B-B14F-4D97-AF65-F5344CB8AC3E}">
        <p14:creationId xmlns:p14="http://schemas.microsoft.com/office/powerpoint/2010/main" val="3492449679"/>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08050" y="739775"/>
            <a:ext cx="4919663" cy="3690938"/>
          </a:xfrm>
        </p:spPr>
      </p:sp>
      <p:sp>
        <p:nvSpPr>
          <p:cNvPr id="3" name="ノート プレースホルダー 2"/>
          <p:cNvSpPr>
            <a:spLocks noGrp="1"/>
          </p:cNvSpPr>
          <p:nvPr>
            <p:ph type="body" idx="1"/>
          </p:nvPr>
        </p:nvSpPr>
        <p:spPr>
          <a:xfrm>
            <a:off x="421661" y="4922844"/>
            <a:ext cx="5868641" cy="4596882"/>
          </a:xfrm>
        </p:spPr>
        <p:txBody>
          <a:bodyPr/>
          <a:lstStyle/>
          <a:p>
            <a:r>
              <a:rPr lang="ja-JP" altLang="en-US" dirty="0">
                <a:latin typeface="ＭＳ Ｐ明朝" charset="-128"/>
                <a:ea typeface="ＭＳ Ｐ明朝" charset="-128"/>
              </a:rPr>
              <a:t>＜スライドのねらいや注意事項＞</a:t>
            </a:r>
            <a:endParaRPr lang="en-US" altLang="ja-JP" dirty="0">
              <a:latin typeface="ＭＳ Ｐ明朝" charset="-128"/>
              <a:ea typeface="ＭＳ Ｐ明朝" charset="-128"/>
            </a:endParaRPr>
          </a:p>
          <a:p>
            <a:r>
              <a:rPr lang="ja-JP" altLang="en-US" dirty="0">
                <a:latin typeface="ＭＳ Ｐ明朝" charset="-128"/>
                <a:ea typeface="ＭＳ Ｐ明朝" charset="-128"/>
              </a:rPr>
              <a:t>ケアマネジャーが行うサービス担当者会議と、虐待対応ケース会議は違うということを説明するためのスライド。</a:t>
            </a:r>
            <a:endParaRPr lang="en-US" altLang="ja-JP" dirty="0">
              <a:latin typeface="ＭＳ Ｐ明朝" charset="-128"/>
              <a:ea typeface="ＭＳ Ｐ明朝" charset="-128"/>
            </a:endParaRPr>
          </a:p>
          <a:p>
            <a:r>
              <a:rPr lang="ja-JP" altLang="en-US" dirty="0">
                <a:latin typeface="ＭＳ Ｐ明朝" charset="-128"/>
                <a:ea typeface="ＭＳ Ｐ明朝" charset="-128"/>
              </a:rPr>
              <a:t>次のスライドの役割の違いを説明しているスライドと連動している。</a:t>
            </a:r>
            <a:endParaRPr lang="en-US" altLang="ja-JP" dirty="0">
              <a:latin typeface="ＭＳ Ｐ明朝" charset="-128"/>
              <a:ea typeface="ＭＳ Ｐ明朝" charset="-128"/>
            </a:endParaRPr>
          </a:p>
          <a:p>
            <a:endParaRPr lang="en-US" altLang="ja-JP" dirty="0">
              <a:latin typeface="ＭＳ Ｐ明朝" charset="-128"/>
              <a:ea typeface="ＭＳ Ｐ明朝" charset="-128"/>
            </a:endParaRPr>
          </a:p>
          <a:p>
            <a:endParaRPr lang="en-US" altLang="ja-JP" dirty="0">
              <a:latin typeface="ＭＳ Ｐ明朝" charset="-128"/>
              <a:ea typeface="ＭＳ Ｐ明朝" charset="-128"/>
            </a:endParaRPr>
          </a:p>
          <a:p>
            <a:r>
              <a:rPr lang="ja-JP" altLang="en-US" dirty="0">
                <a:latin typeface="ＭＳ Ｐ明朝" charset="-128"/>
                <a:ea typeface="ＭＳ Ｐ明朝" charset="-128"/>
              </a:rPr>
              <a:t>＜説明のポイントや説明例＞</a:t>
            </a:r>
            <a:endParaRPr lang="en-US" altLang="ja-JP" dirty="0">
              <a:latin typeface="ＭＳ Ｐ明朝" charset="-128"/>
              <a:ea typeface="ＭＳ Ｐ明朝" charset="-128"/>
            </a:endParaRPr>
          </a:p>
          <a:p>
            <a:r>
              <a:rPr lang="ja-JP" altLang="en-US" dirty="0">
                <a:latin typeface="ＭＳ Ｐ明朝" charset="-128"/>
                <a:ea typeface="ＭＳ Ｐ明朝" charset="-128"/>
              </a:rPr>
              <a:t>（スライドを読む）</a:t>
            </a:r>
            <a:endParaRPr lang="en-US" altLang="ja-JP" dirty="0">
              <a:latin typeface="ＭＳ Ｐ明朝" charset="-128"/>
              <a:ea typeface="ＭＳ Ｐ明朝" charset="-128"/>
            </a:endParaRPr>
          </a:p>
          <a:p>
            <a:r>
              <a:rPr lang="ja-JP" altLang="en-US" dirty="0">
                <a:latin typeface="ＭＳ Ｐ明朝" charset="-128"/>
                <a:ea typeface="ＭＳ Ｐ明朝" charset="-128"/>
              </a:rPr>
              <a:t>実際には、同じ日に虐待対応ケース会議とサービス担当者会議を行うこともあります。</a:t>
            </a:r>
            <a:endParaRPr lang="en-US" altLang="ja-JP" dirty="0">
              <a:latin typeface="ＭＳ Ｐ明朝" charset="-128"/>
              <a:ea typeface="ＭＳ Ｐ明朝" charset="-128"/>
            </a:endParaRPr>
          </a:p>
          <a:p>
            <a:r>
              <a:rPr lang="ja-JP" altLang="en-US" dirty="0">
                <a:latin typeface="ＭＳ Ｐ明朝" charset="-128"/>
                <a:ea typeface="ＭＳ Ｐ明朝" charset="-128"/>
              </a:rPr>
              <a:t>まず、関係者だけで行う虐待対応ケース会議を行って、あとから行うサービス担当者会議で本人や家族にどのように働きかけるかを話し合い、そのあとにサービス担当者会議を行っていくというものです。</a:t>
            </a:r>
            <a:endParaRPr lang="en-US" altLang="ja-JP" dirty="0">
              <a:latin typeface="ＭＳ Ｐ明朝" charset="-128"/>
              <a:ea typeface="ＭＳ Ｐ明朝" charset="-128"/>
            </a:endParaRPr>
          </a:p>
          <a:p>
            <a:endParaRPr lang="en-US" altLang="ja-JP" dirty="0">
              <a:latin typeface="ＭＳ Ｐ明朝" charset="-128"/>
              <a:ea typeface="ＭＳ Ｐ明朝" charset="-128"/>
            </a:endParaRPr>
          </a:p>
          <a:p>
            <a:r>
              <a:rPr lang="en-US" altLang="ja-JP" dirty="0">
                <a:latin typeface="ＭＳ Ｐ明朝" charset="-128"/>
                <a:ea typeface="ＭＳ Ｐ明朝" charset="-128"/>
              </a:rPr>
              <a:t>※</a:t>
            </a:r>
            <a:r>
              <a:rPr lang="ja-JP" altLang="en-US" dirty="0">
                <a:latin typeface="ＭＳ Ｐ明朝" charset="-128"/>
                <a:ea typeface="ＭＳ Ｐ明朝" charset="-128"/>
              </a:rPr>
              <a:t>虐待対応ケース会議は、区市町村・地域包括支援センター主催の会議であることをしっかりと伝えてください。</a:t>
            </a:r>
            <a:endParaRPr lang="en-US" altLang="ja-JP" dirty="0">
              <a:latin typeface="ＭＳ Ｐ明朝" charset="-128"/>
              <a:ea typeface="ＭＳ Ｐ明朝" charset="-128"/>
            </a:endParaRPr>
          </a:p>
          <a:p>
            <a:endParaRPr lang="en-US" altLang="ja-JP" dirty="0">
              <a:latin typeface="ＭＳ Ｐ明朝" charset="-128"/>
              <a:ea typeface="ＭＳ Ｐ明朝" charset="-128"/>
            </a:endParaRPr>
          </a:p>
          <a:p>
            <a:r>
              <a:rPr lang="en-US" altLang="ja-JP" dirty="0">
                <a:latin typeface="ＭＳ Ｐ明朝" charset="-128"/>
                <a:ea typeface="ＭＳ Ｐ明朝" charset="-128"/>
              </a:rPr>
              <a:t>※</a:t>
            </a:r>
            <a:r>
              <a:rPr lang="ja-JP" altLang="en-US" dirty="0">
                <a:latin typeface="ＭＳ Ｐ明朝" charset="-128"/>
                <a:ea typeface="ＭＳ Ｐ明朝" charset="-128"/>
              </a:rPr>
              <a:t>平成</a:t>
            </a:r>
            <a:r>
              <a:rPr lang="en-US" altLang="ja-JP" dirty="0">
                <a:latin typeface="ＭＳ Ｐ明朝" charset="-128"/>
                <a:ea typeface="ＭＳ Ｐ明朝" charset="-128"/>
              </a:rPr>
              <a:t>30</a:t>
            </a:r>
            <a:r>
              <a:rPr lang="ja-JP" altLang="en-US" dirty="0">
                <a:latin typeface="ＭＳ Ｐ明朝" charset="-128"/>
                <a:ea typeface="ＭＳ Ｐ明朝" charset="-128"/>
              </a:rPr>
              <a:t>年</a:t>
            </a:r>
            <a:r>
              <a:rPr lang="en-US" altLang="ja-JP" dirty="0">
                <a:latin typeface="ＭＳ Ｐ明朝" charset="-128"/>
                <a:ea typeface="ＭＳ Ｐ明朝" charset="-128"/>
              </a:rPr>
              <a:t>3</a:t>
            </a:r>
            <a:r>
              <a:rPr lang="ja-JP" altLang="en-US" dirty="0">
                <a:latin typeface="ＭＳ Ｐ明朝" charset="-128"/>
                <a:ea typeface="ＭＳ Ｐ明朝" charset="-128"/>
              </a:rPr>
              <a:t>月厚生労働省マニュアルの改訂により、「個別ケース会議」から、「虐待対応ケース会議」へ表現が変わったため、本スライド内も「虐待対応ケース会議」に変更して</a:t>
            </a:r>
            <a:r>
              <a:rPr lang="ja-JP" altLang="en-US" dirty="0" smtClean="0">
                <a:latin typeface="ＭＳ Ｐ明朝" charset="-128"/>
                <a:ea typeface="ＭＳ Ｐ明朝" charset="-128"/>
              </a:rPr>
              <a:t>います（</a:t>
            </a:r>
            <a:r>
              <a:rPr lang="en-US" altLang="ja-JP" dirty="0">
                <a:latin typeface="ＭＳ Ｐ明朝" charset="-128"/>
                <a:ea typeface="ＭＳ Ｐ明朝" charset="-128"/>
              </a:rPr>
              <a:t>H30</a:t>
            </a:r>
            <a:r>
              <a:rPr lang="ja-JP" altLang="en-US" dirty="0" smtClean="0">
                <a:latin typeface="ＭＳ Ｐ明朝" charset="-128"/>
                <a:ea typeface="ＭＳ Ｐ明朝" charset="-128"/>
              </a:rPr>
              <a:t>）。各区市町村での会議名称に置き換えて説明するとイメージがしやすいと思います。</a:t>
            </a:r>
            <a:endParaRPr lang="en-US" altLang="ja-JP" dirty="0">
              <a:latin typeface="ＭＳ Ｐ明朝" charset="-128"/>
              <a:ea typeface="ＭＳ Ｐ明朝" charset="-128"/>
            </a:endParaRPr>
          </a:p>
        </p:txBody>
      </p:sp>
      <p:sp>
        <p:nvSpPr>
          <p:cNvPr id="4" name="スライド番号プレースホルダー 3"/>
          <p:cNvSpPr>
            <a:spLocks noGrp="1"/>
          </p:cNvSpPr>
          <p:nvPr>
            <p:ph type="sldNum" sz="quarter" idx="10"/>
          </p:nvPr>
        </p:nvSpPr>
        <p:spPr/>
        <p:txBody>
          <a:bodyPr/>
          <a:lstStyle/>
          <a:p>
            <a:fld id="{E233F600-4D47-47D7-AD80-3375E10310AF}" type="slidenum">
              <a:rPr kumimoji="1" lang="ja-JP" altLang="en-US" smtClean="0"/>
              <a:t>70</a:t>
            </a:fld>
            <a:endParaRPr kumimoji="1" lang="ja-JP" altLang="en-US"/>
          </a:p>
        </p:txBody>
      </p:sp>
    </p:spTree>
    <p:extLst>
      <p:ext uri="{BB962C8B-B14F-4D97-AF65-F5344CB8AC3E}">
        <p14:creationId xmlns:p14="http://schemas.microsoft.com/office/powerpoint/2010/main" val="1262800355"/>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2" name="スライド イメージ プレースホルダ 1"/>
          <p:cNvSpPr>
            <a:spLocks noGrp="1" noRot="1" noChangeAspect="1" noTextEdit="1"/>
          </p:cNvSpPr>
          <p:nvPr>
            <p:ph type="sldImg"/>
          </p:nvPr>
        </p:nvSpPr>
        <p:spPr>
          <a:xfrm>
            <a:off x="908050" y="739775"/>
            <a:ext cx="4919663" cy="3690938"/>
          </a:xfrm>
          <a:ln/>
        </p:spPr>
      </p:sp>
      <p:sp>
        <p:nvSpPr>
          <p:cNvPr id="163843" name="ノート プレースホルダ 2"/>
          <p:cNvSpPr>
            <a:spLocks noGrp="1"/>
          </p:cNvSpPr>
          <p:nvPr>
            <p:ph type="body" idx="1"/>
          </p:nvPr>
        </p:nvSpPr>
        <p:spPr>
          <a:xfrm>
            <a:off x="486160" y="4851012"/>
            <a:ext cx="5739637" cy="4668708"/>
          </a:xfrm>
          <a:noFill/>
          <a:ln/>
        </p:spPr>
        <p:txBody>
          <a:bodyPr/>
          <a:lstStyle/>
          <a:p>
            <a:r>
              <a:rPr lang="ja-JP" altLang="en-US" dirty="0">
                <a:ea typeface="ＭＳ Ｐ明朝" charset="-128"/>
              </a:rPr>
              <a:t>＜スライドのねらいや注意事項＞</a:t>
            </a:r>
            <a:endParaRPr lang="en-US" altLang="ja-JP" dirty="0">
              <a:ea typeface="ＭＳ Ｐ明朝" charset="-128"/>
            </a:endParaRPr>
          </a:p>
          <a:p>
            <a:r>
              <a:rPr lang="ja-JP" altLang="en-US" dirty="0">
                <a:ea typeface="ＭＳ Ｐ明朝" charset="-128"/>
              </a:rPr>
              <a:t>次のスライドから、事例の振り返りを通じて、ケアマネジャーと地域包括支援センター・区市町村の「役割分担」を説明していく。</a:t>
            </a:r>
            <a:endParaRPr lang="en-US" altLang="ja-JP" dirty="0">
              <a:ea typeface="ＭＳ Ｐ明朝" charset="-128"/>
            </a:endParaRPr>
          </a:p>
          <a:p>
            <a:r>
              <a:rPr lang="ja-JP" altLang="en-US" dirty="0">
                <a:ea typeface="ＭＳ Ｐ明朝" charset="-128"/>
              </a:rPr>
              <a:t>そのための導入として、両者の役割の違いについて意識づけを行うことがねらい。</a:t>
            </a:r>
            <a:endParaRPr lang="en-US" altLang="ja-JP" dirty="0">
              <a:ea typeface="ＭＳ Ｐ明朝" charset="-128"/>
            </a:endParaRPr>
          </a:p>
          <a:p>
            <a:endParaRPr lang="en-US" altLang="ja-JP" dirty="0">
              <a:ea typeface="ＭＳ Ｐ明朝" charset="-128"/>
            </a:endParaRPr>
          </a:p>
          <a:p>
            <a:r>
              <a:rPr lang="ja-JP" altLang="en-US" dirty="0">
                <a:ea typeface="ＭＳ Ｐ明朝" charset="-128"/>
              </a:rPr>
              <a:t>＜説明のポイントや説明例＞</a:t>
            </a:r>
            <a:endParaRPr lang="en-US" altLang="ja-JP" dirty="0">
              <a:ea typeface="ＭＳ Ｐ明朝" charset="-128"/>
            </a:endParaRPr>
          </a:p>
          <a:p>
            <a:r>
              <a:rPr lang="ja-JP" altLang="en-US" dirty="0">
                <a:ea typeface="ＭＳ Ｐ明朝" charset="-128"/>
              </a:rPr>
              <a:t>（そのまま読む）</a:t>
            </a:r>
            <a:endParaRPr lang="en-US" altLang="ja-JP" dirty="0">
              <a:ea typeface="ＭＳ Ｐ明朝" charset="-128"/>
            </a:endParaRPr>
          </a:p>
          <a:p>
            <a:r>
              <a:rPr lang="ja-JP" altLang="en-US" dirty="0">
                <a:ea typeface="ＭＳ Ｐ明朝" charset="-128"/>
              </a:rPr>
              <a:t>「虐待がなかなか解消されないため</a:t>
            </a:r>
            <a:r>
              <a:rPr lang="en-US" altLang="ja-JP" dirty="0">
                <a:ea typeface="ＭＳ Ｐ明朝" charset="-128"/>
              </a:rPr>
              <a:t>『</a:t>
            </a:r>
            <a:r>
              <a:rPr lang="ja-JP" altLang="en-US" dirty="0">
                <a:ea typeface="ＭＳ Ｐ明朝" charset="-128"/>
              </a:rPr>
              <a:t>ピンポイント</a:t>
            </a:r>
            <a:r>
              <a:rPr lang="en-US" altLang="ja-JP" dirty="0">
                <a:ea typeface="ＭＳ Ｐ明朝" charset="-128"/>
              </a:rPr>
              <a:t>』</a:t>
            </a:r>
            <a:r>
              <a:rPr lang="ja-JP" altLang="en-US" dirty="0">
                <a:ea typeface="ＭＳ Ｐ明朝" charset="-128"/>
              </a:rPr>
              <a:t>のピンが長いこともある」と補足すると、虐待対応がイメージしやすい。</a:t>
            </a:r>
            <a:endParaRPr lang="en-US" altLang="ja-JP" dirty="0">
              <a:ea typeface="ＭＳ Ｐ明朝" charset="-128"/>
            </a:endParaRPr>
          </a:p>
          <a:p>
            <a:r>
              <a:rPr lang="ja-JP" altLang="en-US" dirty="0">
                <a:ea typeface="ＭＳ Ｐ明朝" charset="-128"/>
              </a:rPr>
              <a:t>「二度と来るな！」と言われても、法律に基づいて関わり続けなくてはならないのが地域包括支援センター・区市町村。</a:t>
            </a:r>
            <a:endParaRPr lang="en-US" altLang="ja-JP" dirty="0">
              <a:ea typeface="ＭＳ Ｐ明朝" charset="-128"/>
            </a:endParaRPr>
          </a:p>
          <a:p>
            <a:r>
              <a:rPr lang="ja-JP" altLang="en-US" dirty="0">
                <a:ea typeface="ＭＳ Ｐ明朝" charset="-128"/>
              </a:rPr>
              <a:t>ケアマネジャーは契約に基づいて関わるため、権限がない中で関わりを維持することが難しい。</a:t>
            </a:r>
            <a:endParaRPr lang="en-US" altLang="ja-JP" dirty="0">
              <a:ea typeface="ＭＳ Ｐ明朝" charset="-128"/>
            </a:endParaRPr>
          </a:p>
          <a:p>
            <a:r>
              <a:rPr lang="ja-JP" altLang="en-US" dirty="0">
                <a:ea typeface="ＭＳ Ｐ明朝" charset="-128"/>
              </a:rPr>
              <a:t>一方、ケアマネジャーは虐待対応中はもちろん、高齢者の生活が続く限り、終結後も日常を支えるために高齢者本人との契約に基づいて関わっていく。</a:t>
            </a:r>
            <a:endParaRPr lang="en-US" altLang="ja-JP" dirty="0">
              <a:ea typeface="ＭＳ Ｐ明朝" charset="-128"/>
            </a:endParaRPr>
          </a:p>
          <a:p>
            <a:r>
              <a:rPr lang="ja-JP" altLang="en-US" dirty="0">
                <a:ea typeface="ＭＳ Ｐ明朝" charset="-128"/>
              </a:rPr>
              <a:t>このように、両者の違いを明確にしてイメージが持てるようにしていくことがポイント。</a:t>
            </a:r>
            <a:endParaRPr lang="en-US" altLang="ja-JP" dirty="0">
              <a:ea typeface="ＭＳ Ｐ明朝" charset="-128"/>
            </a:endParaRPr>
          </a:p>
          <a:p>
            <a:endParaRPr lang="en-US" altLang="ja-JP" dirty="0">
              <a:ea typeface="ＭＳ Ｐ明朝" charset="-128"/>
            </a:endParaRPr>
          </a:p>
        </p:txBody>
      </p:sp>
      <p:sp>
        <p:nvSpPr>
          <p:cNvPr id="2" name="スライド番号プレースホルダー 1"/>
          <p:cNvSpPr>
            <a:spLocks noGrp="1"/>
          </p:cNvSpPr>
          <p:nvPr>
            <p:ph type="sldNum" sz="quarter" idx="10"/>
          </p:nvPr>
        </p:nvSpPr>
        <p:spPr/>
        <p:txBody>
          <a:bodyPr/>
          <a:lstStyle/>
          <a:p>
            <a:fld id="{E233F600-4D47-47D7-AD80-3375E10310AF}" type="slidenum">
              <a:rPr kumimoji="1" lang="ja-JP" altLang="en-US" smtClean="0"/>
              <a:t>71</a:t>
            </a:fld>
            <a:endParaRPr kumimoji="1" lang="ja-JP" altLang="en-US"/>
          </a:p>
        </p:txBody>
      </p:sp>
    </p:spTree>
    <p:extLst>
      <p:ext uri="{BB962C8B-B14F-4D97-AF65-F5344CB8AC3E}">
        <p14:creationId xmlns:p14="http://schemas.microsoft.com/office/powerpoint/2010/main" val="998832272"/>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スライド イメージ プレースホルダ 1"/>
          <p:cNvSpPr>
            <a:spLocks noGrp="1" noRot="1" noChangeAspect="1" noTextEdit="1"/>
          </p:cNvSpPr>
          <p:nvPr>
            <p:ph type="sldImg"/>
          </p:nvPr>
        </p:nvSpPr>
        <p:spPr>
          <a:xfrm>
            <a:off x="908050" y="739775"/>
            <a:ext cx="4919663" cy="3690938"/>
          </a:xfrm>
          <a:ln/>
        </p:spPr>
      </p:sp>
      <p:sp>
        <p:nvSpPr>
          <p:cNvPr id="155651" name="ノート プレースホルダ 2"/>
          <p:cNvSpPr>
            <a:spLocks noGrp="1"/>
          </p:cNvSpPr>
          <p:nvPr>
            <p:ph type="body" idx="1"/>
          </p:nvPr>
        </p:nvSpPr>
        <p:spPr>
          <a:xfrm>
            <a:off x="486160" y="4994672"/>
            <a:ext cx="5739637" cy="4525055"/>
          </a:xfrm>
          <a:noFill/>
          <a:ln/>
        </p:spPr>
        <p:txBody>
          <a:bodyPr/>
          <a:lstStyle/>
          <a:p>
            <a:r>
              <a:rPr lang="ja-JP" altLang="en-US" dirty="0">
                <a:latin typeface="ＭＳ Ｐ明朝" charset="-128"/>
                <a:ea typeface="ＭＳ Ｐ明朝" charset="-128"/>
              </a:rPr>
              <a:t>＜スライドのねらいや注意事項＞</a:t>
            </a:r>
            <a:endParaRPr lang="en-US" altLang="ja-JP" dirty="0">
              <a:latin typeface="ＭＳ Ｐ明朝" charset="-128"/>
              <a:ea typeface="ＭＳ Ｐ明朝" charset="-128"/>
            </a:endParaRPr>
          </a:p>
          <a:p>
            <a:r>
              <a:rPr lang="ja-JP" altLang="en-US" dirty="0">
                <a:latin typeface="ＭＳ Ｐ明朝" charset="-128"/>
                <a:ea typeface="ＭＳ Ｐ明朝" charset="-128"/>
              </a:rPr>
              <a:t>図は今まで提示してきた事例のジェノグラム（家族関係図）。</a:t>
            </a:r>
            <a:endParaRPr lang="en-US" altLang="ja-JP" dirty="0">
              <a:latin typeface="ＭＳ Ｐ明朝" charset="-128"/>
              <a:ea typeface="ＭＳ Ｐ明朝" charset="-128"/>
            </a:endParaRPr>
          </a:p>
          <a:p>
            <a:r>
              <a:rPr lang="ja-JP" altLang="en-US" dirty="0">
                <a:latin typeface="ＭＳ Ｐ明朝" charset="-128"/>
                <a:ea typeface="ＭＳ Ｐ明朝" charset="-128"/>
              </a:rPr>
              <a:t>今回の事例における虐待対応としての展開を簡単に示し、</a:t>
            </a:r>
            <a:endParaRPr lang="en-US" altLang="ja-JP" dirty="0">
              <a:latin typeface="ＭＳ Ｐ明朝" charset="-128"/>
              <a:ea typeface="ＭＳ Ｐ明朝" charset="-128"/>
            </a:endParaRPr>
          </a:p>
          <a:p>
            <a:r>
              <a:rPr lang="ja-JP" altLang="en-US" dirty="0">
                <a:latin typeface="ＭＳ Ｐ明朝" charset="-128"/>
                <a:ea typeface="ＭＳ Ｐ明朝" charset="-128"/>
              </a:rPr>
              <a:t>どのような「支援」が虐待対応として行われるのか、受講者にイメージを持ってもらうことがねらい。</a:t>
            </a:r>
            <a:endParaRPr lang="en-US" altLang="ja-JP" dirty="0">
              <a:latin typeface="ＭＳ Ｐ明朝" charset="-128"/>
              <a:ea typeface="ＭＳ Ｐ明朝" charset="-128"/>
            </a:endParaRPr>
          </a:p>
          <a:p>
            <a:endParaRPr lang="en-US" altLang="ja-JP" dirty="0">
              <a:latin typeface="ＭＳ Ｐ明朝" charset="-128"/>
              <a:ea typeface="ＭＳ Ｐ明朝" charset="-128"/>
            </a:endParaRPr>
          </a:p>
          <a:p>
            <a:r>
              <a:rPr lang="ja-JP" altLang="en-US" dirty="0">
                <a:latin typeface="ＭＳ Ｐ明朝" charset="-128"/>
                <a:ea typeface="ＭＳ Ｐ明朝" charset="-128"/>
              </a:rPr>
              <a:t>＜説明のポイントや説明例＞</a:t>
            </a:r>
            <a:endParaRPr lang="en-US" altLang="ja-JP" dirty="0">
              <a:latin typeface="ＭＳ Ｐ明朝" charset="-128"/>
              <a:ea typeface="ＭＳ Ｐ明朝" charset="-128"/>
            </a:endParaRPr>
          </a:p>
          <a:p>
            <a:r>
              <a:rPr lang="ja-JP" altLang="en-US" dirty="0">
                <a:latin typeface="ＭＳ Ｐ明朝" charset="-128"/>
                <a:ea typeface="ＭＳ Ｐ明朝" charset="-128"/>
              </a:rPr>
              <a:t>スライドでは</a:t>
            </a:r>
            <a:r>
              <a:rPr lang="en-US" altLang="ja-JP" dirty="0">
                <a:latin typeface="ＭＳ Ｐ明朝" charset="-128"/>
                <a:ea typeface="ＭＳ Ｐ明朝" charset="-128"/>
              </a:rPr>
              <a:t>3</a:t>
            </a:r>
            <a:r>
              <a:rPr lang="ja-JP" altLang="en-US" dirty="0">
                <a:latin typeface="ＭＳ Ｐ明朝" charset="-128"/>
                <a:ea typeface="ＭＳ Ｐ明朝" charset="-128"/>
              </a:rPr>
              <a:t>点の支援例を挙げているが、</a:t>
            </a:r>
            <a:endParaRPr lang="en-US" altLang="ja-JP" dirty="0">
              <a:latin typeface="ＭＳ Ｐ明朝" charset="-128"/>
              <a:ea typeface="ＭＳ Ｐ明朝" charset="-128"/>
            </a:endParaRPr>
          </a:p>
          <a:p>
            <a:r>
              <a:rPr lang="ja-JP" altLang="en-US" dirty="0">
                <a:latin typeface="ＭＳ Ｐ明朝" charset="-128"/>
                <a:ea typeface="ＭＳ Ｐ明朝" charset="-128"/>
              </a:rPr>
              <a:t>講師の方で具体例を肉付けして説明すると効果的。</a:t>
            </a:r>
            <a:endParaRPr lang="en-US" altLang="ja-JP" dirty="0">
              <a:latin typeface="ＭＳ Ｐ明朝" charset="-128"/>
              <a:ea typeface="ＭＳ Ｐ明朝" charset="-128"/>
            </a:endParaRPr>
          </a:p>
        </p:txBody>
      </p:sp>
      <p:sp>
        <p:nvSpPr>
          <p:cNvPr id="2" name="スライド番号プレースホルダー 1"/>
          <p:cNvSpPr>
            <a:spLocks noGrp="1"/>
          </p:cNvSpPr>
          <p:nvPr>
            <p:ph type="sldNum" sz="quarter" idx="10"/>
          </p:nvPr>
        </p:nvSpPr>
        <p:spPr/>
        <p:txBody>
          <a:bodyPr/>
          <a:lstStyle/>
          <a:p>
            <a:fld id="{E233F600-4D47-47D7-AD80-3375E10310AF}" type="slidenum">
              <a:rPr kumimoji="1" lang="ja-JP" altLang="en-US" smtClean="0"/>
              <a:t>72</a:t>
            </a:fld>
            <a:endParaRPr kumimoji="1" lang="ja-JP" altLang="en-US"/>
          </a:p>
        </p:txBody>
      </p:sp>
    </p:spTree>
    <p:extLst>
      <p:ext uri="{BB962C8B-B14F-4D97-AF65-F5344CB8AC3E}">
        <p14:creationId xmlns:p14="http://schemas.microsoft.com/office/powerpoint/2010/main" val="476129884"/>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スライド イメージ プレースホルダ 1"/>
          <p:cNvSpPr>
            <a:spLocks noGrp="1" noRot="1" noChangeAspect="1" noTextEdit="1"/>
          </p:cNvSpPr>
          <p:nvPr>
            <p:ph type="sldImg"/>
          </p:nvPr>
        </p:nvSpPr>
        <p:spPr>
          <a:xfrm>
            <a:off x="908050" y="739775"/>
            <a:ext cx="4919663" cy="3690938"/>
          </a:xfrm>
          <a:ln/>
        </p:spPr>
      </p:sp>
      <p:sp>
        <p:nvSpPr>
          <p:cNvPr id="156675" name="ノート プレースホルダ 2"/>
          <p:cNvSpPr>
            <a:spLocks noGrp="1"/>
          </p:cNvSpPr>
          <p:nvPr>
            <p:ph type="body" idx="1"/>
          </p:nvPr>
        </p:nvSpPr>
        <p:spPr>
          <a:xfrm>
            <a:off x="557906" y="4779193"/>
            <a:ext cx="5667891" cy="4740531"/>
          </a:xfrm>
          <a:noFill/>
          <a:ln/>
        </p:spPr>
        <p:txBody>
          <a:bodyPr/>
          <a:lstStyle/>
          <a:p>
            <a:r>
              <a:rPr lang="ja-JP" altLang="en-US" dirty="0">
                <a:latin typeface="ＭＳ Ｐ明朝" charset="-128"/>
                <a:ea typeface="ＭＳ Ｐ明朝" charset="-128"/>
              </a:rPr>
              <a:t>＜スライドのねらいや注意事項＞</a:t>
            </a:r>
            <a:endParaRPr lang="en-US" altLang="ja-JP" dirty="0">
              <a:latin typeface="ＭＳ Ｐ明朝" charset="-128"/>
              <a:ea typeface="ＭＳ Ｐ明朝" charset="-128"/>
            </a:endParaRPr>
          </a:p>
          <a:p>
            <a:r>
              <a:rPr lang="ja-JP" altLang="en-US" dirty="0">
                <a:latin typeface="ＭＳ Ｐ明朝" charset="-128"/>
                <a:ea typeface="ＭＳ Ｐ明朝" charset="-128"/>
              </a:rPr>
              <a:t>虐待対応のイメージとして、「虐待ケースはすぐに措置入所すべきだ！」という誤解が生じないようにするためのスライド。</a:t>
            </a:r>
            <a:endParaRPr lang="en-US" altLang="ja-JP" dirty="0">
              <a:latin typeface="ＭＳ Ｐ明朝" charset="-128"/>
              <a:ea typeface="ＭＳ Ｐ明朝" charset="-128"/>
            </a:endParaRPr>
          </a:p>
          <a:p>
            <a:endParaRPr lang="en-US" altLang="ja-JP" dirty="0">
              <a:latin typeface="ＭＳ Ｐ明朝" charset="-128"/>
              <a:ea typeface="ＭＳ Ｐ明朝" charset="-128"/>
            </a:endParaRPr>
          </a:p>
          <a:p>
            <a:r>
              <a:rPr lang="ja-JP" altLang="en-US" dirty="0">
                <a:latin typeface="ＭＳ Ｐ明朝" charset="-128"/>
                <a:ea typeface="ＭＳ Ｐ明朝" charset="-128"/>
              </a:rPr>
              <a:t>アニメーションあり。</a:t>
            </a:r>
            <a:endParaRPr lang="en-US" altLang="ja-JP" dirty="0">
              <a:latin typeface="ＭＳ Ｐ明朝" charset="-128"/>
              <a:ea typeface="ＭＳ Ｐ明朝" charset="-128"/>
            </a:endParaRPr>
          </a:p>
          <a:p>
            <a:endParaRPr lang="en-US" altLang="ja-JP" dirty="0">
              <a:latin typeface="ＭＳ Ｐ明朝" charset="-128"/>
              <a:ea typeface="ＭＳ Ｐ明朝" charset="-128"/>
            </a:endParaRPr>
          </a:p>
          <a:p>
            <a:r>
              <a:rPr lang="ja-JP" altLang="en-US" dirty="0">
                <a:latin typeface="ＭＳ Ｐ明朝" charset="-128"/>
                <a:ea typeface="ＭＳ Ｐ明朝" charset="-128"/>
              </a:rPr>
              <a:t>＜説明のポイントや説明例＞</a:t>
            </a:r>
            <a:endParaRPr lang="en-US" altLang="ja-JP" dirty="0">
              <a:latin typeface="ＭＳ Ｐ明朝" charset="-128"/>
              <a:ea typeface="ＭＳ Ｐ明朝" charset="-128"/>
            </a:endParaRPr>
          </a:p>
          <a:p>
            <a:r>
              <a:rPr lang="ja-JP" altLang="en-US" dirty="0">
                <a:latin typeface="ＭＳ Ｐ明朝" charset="-128"/>
                <a:ea typeface="ＭＳ Ｐ明朝" charset="-128"/>
              </a:rPr>
              <a:t>さて、ではここで事例のその後についてふれます。</a:t>
            </a:r>
            <a:endParaRPr lang="en-US" altLang="ja-JP" dirty="0">
              <a:latin typeface="ＭＳ Ｐ明朝" charset="-128"/>
              <a:ea typeface="ＭＳ Ｐ明朝" charset="-128"/>
            </a:endParaRPr>
          </a:p>
          <a:p>
            <a:r>
              <a:rPr lang="ja-JP" altLang="en-US" dirty="0">
                <a:latin typeface="ＭＳ Ｐ明朝" charset="-128"/>
                <a:ea typeface="ＭＳ Ｐ明朝" charset="-128"/>
              </a:rPr>
              <a:t>（スライドを読む）</a:t>
            </a:r>
            <a:endParaRPr lang="en-US" altLang="ja-JP" dirty="0">
              <a:latin typeface="ＭＳ Ｐ明朝" charset="-128"/>
              <a:ea typeface="ＭＳ Ｐ明朝" charset="-128"/>
            </a:endParaRPr>
          </a:p>
          <a:p>
            <a:r>
              <a:rPr lang="ja-JP" altLang="en-US" dirty="0">
                <a:latin typeface="ＭＳ Ｐ明朝" charset="-128"/>
                <a:ea typeface="ＭＳ Ｐ明朝" charset="-128"/>
              </a:rPr>
              <a:t>ケアマネジャーさんはイライラしておられますが、でも</a:t>
            </a:r>
            <a:endParaRPr lang="en-US" altLang="ja-JP" dirty="0">
              <a:latin typeface="ＭＳ Ｐ明朝" charset="-128"/>
              <a:ea typeface="ＭＳ Ｐ明朝" charset="-128"/>
            </a:endParaRPr>
          </a:p>
          <a:p>
            <a:r>
              <a:rPr lang="ja-JP" altLang="en-US" b="1" dirty="0">
                <a:latin typeface="ＭＳ Ｐ明朝" charset="-128"/>
                <a:ea typeface="ＭＳ Ｐ明朝" charset="-128"/>
              </a:rPr>
              <a:t>クリック①：</a:t>
            </a:r>
            <a:r>
              <a:rPr lang="ja-JP" altLang="en-US" dirty="0">
                <a:latin typeface="ＭＳ Ｐ明朝" charset="-128"/>
                <a:ea typeface="ＭＳ Ｐ明朝" charset="-128"/>
              </a:rPr>
              <a:t>（出てきた吹き出しを読む）</a:t>
            </a:r>
          </a:p>
        </p:txBody>
      </p:sp>
      <p:sp>
        <p:nvSpPr>
          <p:cNvPr id="2" name="スライド番号プレースホルダー 1"/>
          <p:cNvSpPr>
            <a:spLocks noGrp="1"/>
          </p:cNvSpPr>
          <p:nvPr>
            <p:ph type="sldNum" sz="quarter" idx="10"/>
          </p:nvPr>
        </p:nvSpPr>
        <p:spPr/>
        <p:txBody>
          <a:bodyPr/>
          <a:lstStyle/>
          <a:p>
            <a:fld id="{E233F600-4D47-47D7-AD80-3375E10310AF}" type="slidenum">
              <a:rPr kumimoji="1" lang="ja-JP" altLang="en-US" smtClean="0"/>
              <a:t>73</a:t>
            </a:fld>
            <a:endParaRPr kumimoji="1" lang="ja-JP" altLang="en-US"/>
          </a:p>
        </p:txBody>
      </p:sp>
    </p:spTree>
    <p:extLst>
      <p:ext uri="{BB962C8B-B14F-4D97-AF65-F5344CB8AC3E}">
        <p14:creationId xmlns:p14="http://schemas.microsoft.com/office/powerpoint/2010/main" val="4046880548"/>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スライド イメージ プレースホルダ 1"/>
          <p:cNvSpPr>
            <a:spLocks noGrp="1" noRot="1" noChangeAspect="1" noTextEdit="1"/>
          </p:cNvSpPr>
          <p:nvPr>
            <p:ph type="sldImg"/>
          </p:nvPr>
        </p:nvSpPr>
        <p:spPr>
          <a:xfrm>
            <a:off x="908050" y="739775"/>
            <a:ext cx="4919663" cy="3690938"/>
          </a:xfrm>
          <a:ln/>
        </p:spPr>
      </p:sp>
      <p:sp>
        <p:nvSpPr>
          <p:cNvPr id="157699" name="ノート プレースホルダ 2"/>
          <p:cNvSpPr>
            <a:spLocks noGrp="1"/>
          </p:cNvSpPr>
          <p:nvPr>
            <p:ph type="body" idx="1"/>
          </p:nvPr>
        </p:nvSpPr>
        <p:spPr>
          <a:xfrm>
            <a:off x="486160" y="4851012"/>
            <a:ext cx="5739637" cy="4668708"/>
          </a:xfrm>
          <a:noFill/>
          <a:ln/>
        </p:spPr>
        <p:txBody>
          <a:bodyPr/>
          <a:lstStyle/>
          <a:p>
            <a:r>
              <a:rPr lang="ja-JP" altLang="en-US" dirty="0">
                <a:latin typeface="ＭＳ Ｐ明朝" charset="-128"/>
                <a:ea typeface="ＭＳ Ｐ明朝" charset="-128"/>
              </a:rPr>
              <a:t>＜スライドのねらいや注意事項＞</a:t>
            </a:r>
            <a:endParaRPr lang="en-US" altLang="ja-JP" dirty="0">
              <a:latin typeface="ＭＳ Ｐ明朝" charset="-128"/>
              <a:ea typeface="ＭＳ Ｐ明朝" charset="-128"/>
            </a:endParaRPr>
          </a:p>
          <a:p>
            <a:r>
              <a:rPr lang="ja-JP" altLang="en-US" dirty="0">
                <a:latin typeface="ＭＳ Ｐ明朝" charset="-128"/>
                <a:ea typeface="ＭＳ Ｐ明朝" charset="-128"/>
              </a:rPr>
              <a:t>スライド</a:t>
            </a:r>
            <a:r>
              <a:rPr lang="en-US" altLang="ja-JP" dirty="0">
                <a:latin typeface="ＭＳ Ｐ明朝" charset="-128"/>
                <a:ea typeface="ＭＳ Ｐ明朝" charset="-128"/>
              </a:rPr>
              <a:t>73</a:t>
            </a:r>
            <a:r>
              <a:rPr lang="ja-JP" altLang="en-US" dirty="0">
                <a:latin typeface="ＭＳ Ｐ明朝" charset="-128"/>
                <a:ea typeface="ＭＳ Ｐ明朝" charset="-128"/>
              </a:rPr>
              <a:t>を導入として「虐待対応の考え方、心構え」について、スライド</a:t>
            </a:r>
            <a:r>
              <a:rPr lang="en-US" altLang="ja-JP" dirty="0">
                <a:latin typeface="ＭＳ Ｐ明朝" charset="-128"/>
                <a:ea typeface="ＭＳ Ｐ明朝" charset="-128"/>
              </a:rPr>
              <a:t>79</a:t>
            </a:r>
            <a:r>
              <a:rPr lang="ja-JP" altLang="en-US" dirty="0">
                <a:latin typeface="ＭＳ Ｐ明朝" charset="-128"/>
                <a:ea typeface="ＭＳ Ｐ明朝" charset="-128"/>
              </a:rPr>
              <a:t>からで説明する。</a:t>
            </a:r>
            <a:endParaRPr lang="en-US" altLang="ja-JP" dirty="0">
              <a:latin typeface="ＭＳ Ｐ明朝" charset="-128"/>
              <a:ea typeface="ＭＳ Ｐ明朝" charset="-128"/>
            </a:endParaRPr>
          </a:p>
          <a:p>
            <a:r>
              <a:rPr lang="ja-JP" altLang="en-US" dirty="0">
                <a:latin typeface="ＭＳ Ｐ明朝" charset="-128"/>
                <a:ea typeface="ＭＳ Ｐ明朝" charset="-128"/>
              </a:rPr>
              <a:t>スライド</a:t>
            </a:r>
            <a:r>
              <a:rPr lang="en-US" altLang="ja-JP" dirty="0">
                <a:latin typeface="ＭＳ Ｐ明朝" charset="-128"/>
                <a:ea typeface="ＭＳ Ｐ明朝" charset="-128"/>
              </a:rPr>
              <a:t>73</a:t>
            </a:r>
            <a:r>
              <a:rPr lang="ja-JP" altLang="en-US" dirty="0">
                <a:latin typeface="ＭＳ Ｐ明朝" charset="-128"/>
                <a:ea typeface="ＭＳ Ｐ明朝" charset="-128"/>
              </a:rPr>
              <a:t>の問いかけに対する答えを明示するためのスライド。</a:t>
            </a:r>
            <a:endParaRPr lang="en-US" altLang="ja-JP" dirty="0">
              <a:latin typeface="ＭＳ Ｐ明朝" charset="-128"/>
              <a:ea typeface="ＭＳ Ｐ明朝" charset="-128"/>
            </a:endParaRPr>
          </a:p>
          <a:p>
            <a:endParaRPr lang="en-US" altLang="ja-JP" dirty="0">
              <a:latin typeface="ＭＳ Ｐ明朝" charset="-128"/>
              <a:ea typeface="ＭＳ Ｐ明朝" charset="-128"/>
            </a:endParaRPr>
          </a:p>
          <a:p>
            <a:r>
              <a:rPr lang="ja-JP" altLang="en-US" dirty="0">
                <a:latin typeface="ＭＳ Ｐ明朝" charset="-128"/>
                <a:ea typeface="ＭＳ Ｐ明朝" charset="-128"/>
              </a:rPr>
              <a:t>＜説明のポイントや説明例＞</a:t>
            </a:r>
            <a:endParaRPr lang="en-US" altLang="ja-JP" dirty="0">
              <a:latin typeface="ＭＳ Ｐ明朝" charset="-128"/>
              <a:ea typeface="ＭＳ Ｐ明朝" charset="-128"/>
            </a:endParaRPr>
          </a:p>
          <a:p>
            <a:r>
              <a:rPr lang="ja-JP" altLang="en-US" dirty="0">
                <a:latin typeface="ＭＳ Ｐ明朝" charset="-128"/>
                <a:ea typeface="ＭＳ Ｐ明朝" charset="-128"/>
              </a:rPr>
              <a:t>このまま読んでください。</a:t>
            </a:r>
            <a:endParaRPr lang="en-US" altLang="ja-JP" dirty="0">
              <a:latin typeface="ＭＳ Ｐ明朝" charset="-128"/>
              <a:ea typeface="ＭＳ Ｐ明朝" charset="-128"/>
            </a:endParaRPr>
          </a:p>
        </p:txBody>
      </p:sp>
      <p:sp>
        <p:nvSpPr>
          <p:cNvPr id="2" name="スライド番号プレースホルダー 1"/>
          <p:cNvSpPr>
            <a:spLocks noGrp="1"/>
          </p:cNvSpPr>
          <p:nvPr>
            <p:ph type="sldNum" sz="quarter" idx="10"/>
          </p:nvPr>
        </p:nvSpPr>
        <p:spPr/>
        <p:txBody>
          <a:bodyPr/>
          <a:lstStyle/>
          <a:p>
            <a:fld id="{E233F600-4D47-47D7-AD80-3375E10310AF}" type="slidenum">
              <a:rPr kumimoji="1" lang="ja-JP" altLang="en-US" smtClean="0"/>
              <a:t>74</a:t>
            </a:fld>
            <a:endParaRPr kumimoji="1" lang="ja-JP" altLang="en-US"/>
          </a:p>
        </p:txBody>
      </p:sp>
    </p:spTree>
    <p:extLst>
      <p:ext uri="{BB962C8B-B14F-4D97-AF65-F5344CB8AC3E}">
        <p14:creationId xmlns:p14="http://schemas.microsoft.com/office/powerpoint/2010/main" val="249595210"/>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スライド イメージ プレースホルダ 1"/>
          <p:cNvSpPr>
            <a:spLocks noGrp="1" noRot="1" noChangeAspect="1" noTextEdit="1"/>
          </p:cNvSpPr>
          <p:nvPr>
            <p:ph type="sldImg"/>
          </p:nvPr>
        </p:nvSpPr>
        <p:spPr>
          <a:xfrm>
            <a:off x="908050" y="739775"/>
            <a:ext cx="4919663" cy="3690938"/>
          </a:xfrm>
          <a:ln/>
        </p:spPr>
      </p:sp>
      <p:sp>
        <p:nvSpPr>
          <p:cNvPr id="158723" name="ノート プレースホルダ 2"/>
          <p:cNvSpPr>
            <a:spLocks noGrp="1"/>
          </p:cNvSpPr>
          <p:nvPr>
            <p:ph type="body" idx="1"/>
          </p:nvPr>
        </p:nvSpPr>
        <p:spPr>
          <a:xfrm>
            <a:off x="557906" y="4851012"/>
            <a:ext cx="5667891" cy="4668708"/>
          </a:xfrm>
          <a:noFill/>
          <a:ln/>
        </p:spPr>
        <p:txBody>
          <a:bodyPr/>
          <a:lstStyle/>
          <a:p>
            <a:r>
              <a:rPr lang="ja-JP" altLang="en-US" dirty="0">
                <a:latin typeface="ＭＳ Ｐ明朝" charset="-128"/>
                <a:ea typeface="ＭＳ Ｐ明朝" charset="-128"/>
              </a:rPr>
              <a:t>＜スライドのねらいや注意事項＞</a:t>
            </a:r>
            <a:endParaRPr lang="en-US" altLang="ja-JP" dirty="0">
              <a:latin typeface="ＭＳ Ｐ明朝" charset="-128"/>
              <a:ea typeface="ＭＳ Ｐ明朝" charset="-128"/>
            </a:endParaRPr>
          </a:p>
          <a:p>
            <a:r>
              <a:rPr lang="ja-JP" altLang="en-US" dirty="0">
                <a:latin typeface="ＭＳ Ｐ明朝" charset="-128"/>
                <a:ea typeface="ＭＳ Ｐ明朝" charset="-128"/>
              </a:rPr>
              <a:t>利益衡量（比較衡量）の視点で関わっていることを意識づけるためのスライド。</a:t>
            </a:r>
            <a:endParaRPr lang="en-US" altLang="ja-JP" dirty="0">
              <a:latin typeface="ＭＳ Ｐ明朝" charset="-128"/>
              <a:ea typeface="ＭＳ Ｐ明朝" charset="-128"/>
            </a:endParaRPr>
          </a:p>
          <a:p>
            <a:r>
              <a:rPr lang="en-US" altLang="ja-JP" strike="noStrike" dirty="0">
                <a:latin typeface="ＭＳ Ｐ明朝" charset="-128"/>
                <a:ea typeface="ＭＳ Ｐ明朝" charset="-128"/>
              </a:rPr>
              <a:t>※</a:t>
            </a:r>
            <a:r>
              <a:rPr lang="ja-JP" altLang="en-US" strike="noStrike" dirty="0">
                <a:latin typeface="ＭＳ Ｐ明朝" charset="-128"/>
                <a:ea typeface="ＭＳ Ｐ明朝" charset="-128"/>
              </a:rPr>
              <a:t>「利益衡量（比較衡量）」の詳細については「お役立ち帳」</a:t>
            </a:r>
            <a:r>
              <a:rPr lang="ja-JP" altLang="en-US" strike="noStrike" dirty="0" err="1">
                <a:latin typeface="ＭＳ Ｐ明朝" charset="-128"/>
                <a:ea typeface="ＭＳ Ｐ明朝" charset="-128"/>
              </a:rPr>
              <a:t>ｐ</a:t>
            </a:r>
            <a:r>
              <a:rPr lang="en-US" altLang="ja-JP" strike="noStrike" dirty="0">
                <a:latin typeface="ＭＳ Ｐ明朝" charset="-128"/>
                <a:ea typeface="ＭＳ Ｐ明朝" charset="-128"/>
              </a:rPr>
              <a:t>.60</a:t>
            </a:r>
            <a:r>
              <a:rPr lang="ja-JP" altLang="en-US" strike="noStrike" dirty="0">
                <a:latin typeface="ＭＳ Ｐ明朝" charset="-128"/>
                <a:ea typeface="ＭＳ Ｐ明朝" charset="-128"/>
              </a:rPr>
              <a:t>を</a:t>
            </a:r>
            <a:r>
              <a:rPr lang="ja-JP" altLang="en-US" strike="noStrike" dirty="0">
                <a:solidFill>
                  <a:srgbClr val="FF0000"/>
                </a:solidFill>
                <a:latin typeface="ＭＳ Ｐ明朝" charset="-128"/>
                <a:ea typeface="ＭＳ Ｐ明朝" charset="-128"/>
              </a:rPr>
              <a:t>参照。</a:t>
            </a:r>
            <a:endParaRPr lang="en-US" altLang="ja-JP" dirty="0">
              <a:latin typeface="ＭＳ Ｐ明朝" charset="-128"/>
              <a:ea typeface="ＭＳ Ｐ明朝" charset="-128"/>
            </a:endParaRPr>
          </a:p>
          <a:p>
            <a:r>
              <a:rPr lang="ja-JP" altLang="en-US" dirty="0">
                <a:latin typeface="ＭＳ Ｐ明朝" charset="-128"/>
                <a:ea typeface="ＭＳ Ｐ明朝" charset="-128"/>
              </a:rPr>
              <a:t>＜説明のポイントや説明例＞</a:t>
            </a:r>
            <a:endParaRPr lang="en-US" altLang="ja-JP" dirty="0">
              <a:latin typeface="ＭＳ Ｐ明朝" charset="-128"/>
              <a:ea typeface="ＭＳ Ｐ明朝" charset="-128"/>
            </a:endParaRPr>
          </a:p>
          <a:p>
            <a:r>
              <a:rPr lang="ja-JP" altLang="en-US" dirty="0">
                <a:latin typeface="ＭＳ Ｐ明朝" charset="-128"/>
                <a:ea typeface="ＭＳ Ｐ明朝" charset="-128"/>
              </a:rPr>
              <a:t>（このまま読む）</a:t>
            </a:r>
            <a:endParaRPr lang="en-US" altLang="ja-JP" strike="sngStrike" dirty="0">
              <a:latin typeface="ＭＳ Ｐ明朝" charset="-128"/>
              <a:ea typeface="ＭＳ Ｐ明朝" charset="-128"/>
            </a:endParaRPr>
          </a:p>
          <a:p>
            <a:r>
              <a:rPr lang="en-US" altLang="ja-JP" u="sng" strike="noStrike" dirty="0">
                <a:latin typeface="ＭＳ Ｐ明朝" charset="-128"/>
                <a:ea typeface="ＭＳ Ｐ明朝" charset="-128"/>
              </a:rPr>
              <a:t>※</a:t>
            </a:r>
            <a:r>
              <a:rPr lang="ja-JP" altLang="en-US" u="sng" strike="noStrike" dirty="0">
                <a:latin typeface="ＭＳ Ｐ明朝" charset="-128"/>
                <a:ea typeface="ＭＳ Ｐ明朝" charset="-128"/>
              </a:rPr>
              <a:t>詳細説明のある上記「お役立ち帳」を参考にして説明を工夫しても良い。</a:t>
            </a:r>
          </a:p>
        </p:txBody>
      </p:sp>
      <p:sp>
        <p:nvSpPr>
          <p:cNvPr id="2" name="スライド番号プレースホルダー 1"/>
          <p:cNvSpPr>
            <a:spLocks noGrp="1"/>
          </p:cNvSpPr>
          <p:nvPr>
            <p:ph type="sldNum" sz="quarter" idx="10"/>
          </p:nvPr>
        </p:nvSpPr>
        <p:spPr/>
        <p:txBody>
          <a:bodyPr/>
          <a:lstStyle/>
          <a:p>
            <a:fld id="{E233F600-4D47-47D7-AD80-3375E10310AF}" type="slidenum">
              <a:rPr kumimoji="1" lang="ja-JP" altLang="en-US" smtClean="0"/>
              <a:t>75</a:t>
            </a:fld>
            <a:endParaRPr kumimoji="1" lang="ja-JP" altLang="en-US"/>
          </a:p>
        </p:txBody>
      </p:sp>
    </p:spTree>
    <p:extLst>
      <p:ext uri="{BB962C8B-B14F-4D97-AF65-F5344CB8AC3E}">
        <p14:creationId xmlns:p14="http://schemas.microsoft.com/office/powerpoint/2010/main" val="2538308674"/>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スライド イメージ プレースホルダ 1"/>
          <p:cNvSpPr>
            <a:spLocks noGrp="1" noRot="1" noChangeAspect="1" noTextEdit="1"/>
          </p:cNvSpPr>
          <p:nvPr>
            <p:ph type="sldImg"/>
          </p:nvPr>
        </p:nvSpPr>
        <p:spPr>
          <a:xfrm>
            <a:off x="908050" y="739775"/>
            <a:ext cx="4919663" cy="3690938"/>
          </a:xfrm>
          <a:ln/>
        </p:spPr>
      </p:sp>
      <p:sp>
        <p:nvSpPr>
          <p:cNvPr id="159747" name="ノート プレースホルダ 2"/>
          <p:cNvSpPr>
            <a:spLocks noGrp="1"/>
          </p:cNvSpPr>
          <p:nvPr>
            <p:ph type="body" idx="1"/>
          </p:nvPr>
        </p:nvSpPr>
        <p:spPr>
          <a:xfrm>
            <a:off x="486160" y="4851012"/>
            <a:ext cx="5739637" cy="4668708"/>
          </a:xfrm>
          <a:noFill/>
          <a:ln/>
        </p:spPr>
        <p:txBody>
          <a:bodyPr/>
          <a:lstStyle/>
          <a:p>
            <a:r>
              <a:rPr lang="ja-JP" altLang="en-US" dirty="0">
                <a:latin typeface="ＭＳ Ｐ明朝" charset="-128"/>
                <a:ea typeface="ＭＳ Ｐ明朝" charset="-128"/>
              </a:rPr>
              <a:t>＜スライドのねらいや注意事項＞</a:t>
            </a:r>
            <a:endParaRPr lang="en-US" altLang="ja-JP" dirty="0">
              <a:latin typeface="ＭＳ Ｐ明朝" charset="-128"/>
              <a:ea typeface="ＭＳ Ｐ明朝" charset="-128"/>
            </a:endParaRPr>
          </a:p>
          <a:p>
            <a:r>
              <a:rPr lang="ja-JP" altLang="en-US" dirty="0">
                <a:latin typeface="ＭＳ Ｐ明朝" charset="-128"/>
                <a:ea typeface="ＭＳ Ｐ明朝" charset="-128"/>
              </a:rPr>
              <a:t>虐待対応の本来の目的を意識させるためのスライド。</a:t>
            </a:r>
            <a:endParaRPr lang="en-US" altLang="ja-JP" dirty="0">
              <a:latin typeface="ＭＳ Ｐ明朝" charset="-128"/>
              <a:ea typeface="ＭＳ Ｐ明朝" charset="-128"/>
            </a:endParaRPr>
          </a:p>
          <a:p>
            <a:r>
              <a:rPr lang="ja-JP" altLang="en-US" dirty="0">
                <a:latin typeface="ＭＳ Ｐ明朝" charset="-128"/>
                <a:ea typeface="ＭＳ Ｐ明朝" charset="-128"/>
              </a:rPr>
              <a:t>「早く施設に入れてしまう」ということが、「必ずしも本人の権利擁護にはならない場合もある」ことを伝えるねらいもある。</a:t>
            </a:r>
            <a:endParaRPr lang="en-US" altLang="ja-JP" dirty="0">
              <a:latin typeface="ＭＳ Ｐ明朝" charset="-128"/>
              <a:ea typeface="ＭＳ Ｐ明朝" charset="-128"/>
            </a:endParaRPr>
          </a:p>
          <a:p>
            <a:endParaRPr lang="en-US" altLang="ja-JP" dirty="0">
              <a:latin typeface="ＭＳ Ｐ明朝" charset="-128"/>
              <a:ea typeface="ＭＳ Ｐ明朝" charset="-128"/>
            </a:endParaRPr>
          </a:p>
          <a:p>
            <a:r>
              <a:rPr lang="ja-JP" altLang="en-US" dirty="0">
                <a:latin typeface="ＭＳ Ｐ明朝" charset="-128"/>
                <a:ea typeface="ＭＳ Ｐ明朝" charset="-128"/>
              </a:rPr>
              <a:t>＜説明のポイントや説明例＞</a:t>
            </a:r>
            <a:endParaRPr lang="en-US" altLang="ja-JP" dirty="0">
              <a:latin typeface="ＭＳ Ｐ明朝" charset="-128"/>
              <a:ea typeface="ＭＳ Ｐ明朝" charset="-128"/>
            </a:endParaRPr>
          </a:p>
          <a:p>
            <a:r>
              <a:rPr lang="ja-JP" altLang="en-US" dirty="0">
                <a:latin typeface="ＭＳ Ｐ明朝" charset="-128"/>
                <a:ea typeface="ＭＳ Ｐ明朝" charset="-128"/>
              </a:rPr>
              <a:t>（そのまま読む、特に赤字は強調する）</a:t>
            </a:r>
            <a:endParaRPr lang="en-US" altLang="ja-JP" dirty="0">
              <a:latin typeface="ＭＳ Ｐ明朝" charset="-128"/>
              <a:ea typeface="ＭＳ Ｐ明朝" charset="-128"/>
            </a:endParaRPr>
          </a:p>
        </p:txBody>
      </p:sp>
      <p:sp>
        <p:nvSpPr>
          <p:cNvPr id="2" name="スライド番号プレースホルダー 1"/>
          <p:cNvSpPr>
            <a:spLocks noGrp="1"/>
          </p:cNvSpPr>
          <p:nvPr>
            <p:ph type="sldNum" sz="quarter" idx="10"/>
          </p:nvPr>
        </p:nvSpPr>
        <p:spPr/>
        <p:txBody>
          <a:bodyPr/>
          <a:lstStyle/>
          <a:p>
            <a:fld id="{E233F600-4D47-47D7-AD80-3375E10310AF}" type="slidenum">
              <a:rPr kumimoji="1" lang="ja-JP" altLang="en-US" smtClean="0"/>
              <a:t>76</a:t>
            </a:fld>
            <a:endParaRPr kumimoji="1" lang="ja-JP" altLang="en-US"/>
          </a:p>
        </p:txBody>
      </p:sp>
    </p:spTree>
    <p:extLst>
      <p:ext uri="{BB962C8B-B14F-4D97-AF65-F5344CB8AC3E}">
        <p14:creationId xmlns:p14="http://schemas.microsoft.com/office/powerpoint/2010/main" val="1769455426"/>
      </p:ext>
    </p:extLst>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70" name="スライド イメージ プレースホルダ 1"/>
          <p:cNvSpPr>
            <a:spLocks noGrp="1" noRot="1" noChangeAspect="1" noTextEdit="1"/>
          </p:cNvSpPr>
          <p:nvPr>
            <p:ph type="sldImg"/>
          </p:nvPr>
        </p:nvSpPr>
        <p:spPr>
          <a:xfrm>
            <a:off x="908050" y="739775"/>
            <a:ext cx="4919663" cy="3690938"/>
          </a:xfrm>
          <a:ln/>
        </p:spPr>
      </p:sp>
      <p:sp>
        <p:nvSpPr>
          <p:cNvPr id="160771" name="ノート プレースホルダ 2"/>
          <p:cNvSpPr>
            <a:spLocks noGrp="1"/>
          </p:cNvSpPr>
          <p:nvPr>
            <p:ph type="body" idx="1"/>
          </p:nvPr>
        </p:nvSpPr>
        <p:spPr>
          <a:xfrm>
            <a:off x="414411" y="4779193"/>
            <a:ext cx="5883128" cy="4740531"/>
          </a:xfrm>
          <a:noFill/>
          <a:ln/>
        </p:spPr>
        <p:txBody>
          <a:bodyPr/>
          <a:lstStyle/>
          <a:p>
            <a:r>
              <a:rPr lang="ja-JP" altLang="en-US" dirty="0">
                <a:latin typeface="ＭＳ Ｐ明朝" charset="-128"/>
                <a:ea typeface="ＭＳ Ｐ明朝" charset="-128"/>
              </a:rPr>
              <a:t>＜スライドのねらいや注意事項＞</a:t>
            </a:r>
            <a:endParaRPr lang="en-US" altLang="ja-JP" dirty="0">
              <a:latin typeface="ＭＳ Ｐ明朝" charset="-128"/>
              <a:ea typeface="ＭＳ Ｐ明朝" charset="-128"/>
            </a:endParaRPr>
          </a:p>
          <a:p>
            <a:r>
              <a:rPr lang="ja-JP" altLang="en-US" dirty="0">
                <a:latin typeface="ＭＳ Ｐ明朝" charset="-128"/>
                <a:ea typeface="ＭＳ Ｐ明朝" charset="-128"/>
              </a:rPr>
              <a:t>高齢者虐待対応では、特に高齢者自身の自己決定がゆらぎやすいことを理解してもらい、エンパワメントの支援を意識づけることをねらったスライド</a:t>
            </a:r>
            <a:endParaRPr lang="en-US" altLang="ja-JP" dirty="0">
              <a:latin typeface="ＭＳ Ｐ明朝" charset="-128"/>
              <a:ea typeface="ＭＳ Ｐ明朝" charset="-128"/>
            </a:endParaRPr>
          </a:p>
          <a:p>
            <a:endParaRPr lang="en-US" altLang="ja-JP" dirty="0">
              <a:latin typeface="ＭＳ Ｐ明朝" charset="-128"/>
              <a:ea typeface="ＭＳ Ｐ明朝" charset="-128"/>
            </a:endParaRPr>
          </a:p>
          <a:p>
            <a:r>
              <a:rPr lang="ja-JP" altLang="en-US" dirty="0">
                <a:latin typeface="ＭＳ Ｐ明朝" charset="-128"/>
                <a:ea typeface="ＭＳ Ｐ明朝" charset="-128"/>
              </a:rPr>
              <a:t>＜説明のポイントや説明例＞</a:t>
            </a:r>
            <a:endParaRPr lang="en-US" altLang="ja-JP" dirty="0">
              <a:latin typeface="ＭＳ Ｐ明朝" charset="-128"/>
              <a:ea typeface="ＭＳ Ｐ明朝" charset="-128"/>
            </a:endParaRPr>
          </a:p>
          <a:p>
            <a:r>
              <a:rPr lang="ja-JP" altLang="en-US" dirty="0">
                <a:latin typeface="ＭＳ Ｐ明朝" charset="-128"/>
                <a:ea typeface="ＭＳ Ｐ明朝" charset="-128"/>
              </a:rPr>
              <a:t>自己決定のゆらぎ</a:t>
            </a:r>
            <a:endParaRPr lang="en-US" altLang="ja-JP" dirty="0">
              <a:latin typeface="ＭＳ Ｐ明朝" charset="-128"/>
              <a:ea typeface="ＭＳ Ｐ明朝" charset="-128"/>
            </a:endParaRPr>
          </a:p>
          <a:p>
            <a:r>
              <a:rPr lang="ja-JP" altLang="en-US" dirty="0">
                <a:latin typeface="ＭＳ Ｐ明朝" charset="-128"/>
                <a:ea typeface="ＭＳ Ｐ明朝" charset="-128"/>
              </a:rPr>
              <a:t>パワレス、弱っているから決められない</a:t>
            </a:r>
            <a:r>
              <a:rPr lang="en-US" altLang="ja-JP" dirty="0">
                <a:latin typeface="ＭＳ Ｐ明朝" charset="-128"/>
                <a:ea typeface="ＭＳ Ｐ明朝" charset="-128"/>
              </a:rPr>
              <a:t>…</a:t>
            </a:r>
            <a:r>
              <a:rPr lang="ja-JP" altLang="en-US" dirty="0">
                <a:latin typeface="ＭＳ Ｐ明朝" charset="-128"/>
                <a:ea typeface="ＭＳ Ｐ明朝" charset="-128"/>
              </a:rPr>
              <a:t>「これでよいのかなぁ？」</a:t>
            </a:r>
            <a:endParaRPr lang="en-US" altLang="ja-JP" dirty="0">
              <a:latin typeface="ＭＳ Ｐ明朝" charset="-128"/>
              <a:ea typeface="ＭＳ Ｐ明朝" charset="-128"/>
            </a:endParaRPr>
          </a:p>
          <a:p>
            <a:endParaRPr lang="en-US" altLang="ja-JP" dirty="0">
              <a:latin typeface="ＭＳ Ｐ明朝" charset="-128"/>
              <a:ea typeface="ＭＳ Ｐ明朝" charset="-128"/>
            </a:endParaRPr>
          </a:p>
          <a:p>
            <a:r>
              <a:rPr lang="ja-JP" altLang="en-US" dirty="0">
                <a:latin typeface="ＭＳ Ｐ明朝" charset="-128"/>
                <a:ea typeface="ＭＳ Ｐ明朝" charset="-128"/>
              </a:rPr>
              <a:t>意志は揺らぐことを予測する。責めずに受容する、対応する</a:t>
            </a:r>
            <a:endParaRPr lang="en-US" altLang="ja-JP" dirty="0">
              <a:latin typeface="ＭＳ Ｐ明朝" charset="-128"/>
              <a:ea typeface="ＭＳ Ｐ明朝" charset="-128"/>
            </a:endParaRPr>
          </a:p>
          <a:p>
            <a:r>
              <a:rPr lang="ja-JP" altLang="en-US" dirty="0">
                <a:latin typeface="ＭＳ Ｐ明朝" charset="-128"/>
                <a:ea typeface="ＭＳ Ｐ明朝" charset="-128"/>
              </a:rPr>
              <a:t>揺らいだ際に対応できるように準備する</a:t>
            </a:r>
            <a:endParaRPr lang="en-US" altLang="ja-JP" dirty="0">
              <a:latin typeface="ＭＳ Ｐ明朝" charset="-128"/>
              <a:ea typeface="ＭＳ Ｐ明朝" charset="-128"/>
            </a:endParaRPr>
          </a:p>
          <a:p>
            <a:r>
              <a:rPr lang="ja-JP" altLang="en-US" dirty="0">
                <a:latin typeface="ＭＳ Ｐ明朝" charset="-128"/>
                <a:ea typeface="ＭＳ Ｐ明朝" charset="-128"/>
              </a:rPr>
              <a:t>今の自己決定を最終決定と考えなくてよいことをずっと伝え続ける</a:t>
            </a:r>
            <a:endParaRPr lang="en-US" altLang="ja-JP" dirty="0">
              <a:latin typeface="ＭＳ Ｐ明朝" charset="-128"/>
              <a:ea typeface="ＭＳ Ｐ明朝" charset="-128"/>
            </a:endParaRPr>
          </a:p>
          <a:p>
            <a:r>
              <a:rPr lang="ja-JP" altLang="en-US" dirty="0">
                <a:latin typeface="ＭＳ Ｐ明朝" charset="-128"/>
                <a:ea typeface="ＭＳ Ｐ明朝" charset="-128"/>
              </a:rPr>
              <a:t>ゆらぎ始めた時に、今の自己決定の過程を共にふりかえる</a:t>
            </a:r>
            <a:endParaRPr lang="en-US" altLang="ja-JP" dirty="0">
              <a:latin typeface="ＭＳ Ｐ明朝" charset="-128"/>
              <a:ea typeface="ＭＳ Ｐ明朝" charset="-128"/>
            </a:endParaRPr>
          </a:p>
          <a:p>
            <a:r>
              <a:rPr lang="ja-JP" altLang="en-US" dirty="0">
                <a:latin typeface="ＭＳ Ｐ明朝" charset="-128"/>
                <a:ea typeface="ＭＳ Ｐ明朝" charset="-128"/>
              </a:rPr>
              <a:t>（一時分離を希望したのに、入所したら「やっぱり帰る」という高齢者の例など）</a:t>
            </a:r>
            <a:endParaRPr lang="en-US" altLang="ja-JP" dirty="0">
              <a:latin typeface="ＭＳ Ｐ明朝" charset="-128"/>
              <a:ea typeface="ＭＳ Ｐ明朝" charset="-128"/>
            </a:endParaRPr>
          </a:p>
          <a:p>
            <a:endParaRPr lang="en-US" altLang="ja-JP" dirty="0">
              <a:latin typeface="ＭＳ Ｐ明朝" charset="-128"/>
              <a:ea typeface="ＭＳ Ｐ明朝" charset="-128"/>
            </a:endParaRPr>
          </a:p>
          <a:p>
            <a:r>
              <a:rPr lang="ja-JP" altLang="en-US" dirty="0">
                <a:latin typeface="ＭＳ Ｐ明朝" charset="-128"/>
                <a:ea typeface="ＭＳ Ｐ明朝" charset="-128"/>
              </a:rPr>
              <a:t>たった一言で救われることがある</a:t>
            </a:r>
            <a:endParaRPr lang="en-US" altLang="ja-JP" dirty="0">
              <a:latin typeface="ＭＳ Ｐ明朝" charset="-128"/>
              <a:ea typeface="ＭＳ Ｐ明朝" charset="-128"/>
            </a:endParaRPr>
          </a:p>
          <a:p>
            <a:r>
              <a:rPr lang="ja-JP" altLang="en-US" dirty="0">
                <a:latin typeface="ＭＳ Ｐ明朝" charset="-128"/>
                <a:ea typeface="ＭＳ Ｐ明朝" charset="-128"/>
              </a:rPr>
              <a:t>「○○さんのことが心配なのはわかる。でも、私はあなたのことが心配、あなたに元気になってほしい。あなたが健やかでなければ、○○さんも安心した生活は送れないと思うわ」</a:t>
            </a:r>
          </a:p>
          <a:p>
            <a:endParaRPr lang="ja-JP" altLang="en-US" dirty="0">
              <a:latin typeface="ＭＳ Ｐ明朝" charset="-128"/>
              <a:ea typeface="ＭＳ Ｐ明朝" charset="-128"/>
            </a:endParaRPr>
          </a:p>
        </p:txBody>
      </p:sp>
      <p:sp>
        <p:nvSpPr>
          <p:cNvPr id="2" name="スライド番号プレースホルダー 1"/>
          <p:cNvSpPr>
            <a:spLocks noGrp="1"/>
          </p:cNvSpPr>
          <p:nvPr>
            <p:ph type="sldNum" sz="quarter" idx="10"/>
          </p:nvPr>
        </p:nvSpPr>
        <p:spPr/>
        <p:txBody>
          <a:bodyPr/>
          <a:lstStyle/>
          <a:p>
            <a:fld id="{E233F600-4D47-47D7-AD80-3375E10310AF}" type="slidenum">
              <a:rPr kumimoji="1" lang="ja-JP" altLang="en-US" smtClean="0"/>
              <a:t>77</a:t>
            </a:fld>
            <a:endParaRPr kumimoji="1" lang="ja-JP" altLang="en-US"/>
          </a:p>
        </p:txBody>
      </p:sp>
    </p:spTree>
    <p:extLst>
      <p:ext uri="{BB962C8B-B14F-4D97-AF65-F5344CB8AC3E}">
        <p14:creationId xmlns:p14="http://schemas.microsoft.com/office/powerpoint/2010/main" val="625007845"/>
      </p:ext>
    </p:extLst>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スライド イメージ プレースホルダ 1"/>
          <p:cNvSpPr>
            <a:spLocks noGrp="1" noRot="1" noChangeAspect="1" noTextEdit="1"/>
          </p:cNvSpPr>
          <p:nvPr>
            <p:ph type="sldImg"/>
          </p:nvPr>
        </p:nvSpPr>
        <p:spPr>
          <a:xfrm>
            <a:off x="908050" y="739775"/>
            <a:ext cx="4919663" cy="3690938"/>
          </a:xfrm>
          <a:ln/>
        </p:spPr>
      </p:sp>
      <p:sp>
        <p:nvSpPr>
          <p:cNvPr id="161795" name="ノート プレースホルダ 2"/>
          <p:cNvSpPr>
            <a:spLocks noGrp="1"/>
          </p:cNvSpPr>
          <p:nvPr>
            <p:ph type="body" idx="1"/>
          </p:nvPr>
        </p:nvSpPr>
        <p:spPr>
          <a:xfrm>
            <a:off x="486160" y="4994672"/>
            <a:ext cx="5739637" cy="4525055"/>
          </a:xfrm>
          <a:noFill/>
          <a:ln/>
        </p:spPr>
        <p:txBody>
          <a:bodyPr/>
          <a:lstStyle/>
          <a:p>
            <a:pPr eaLnBrk="1"/>
            <a:r>
              <a:rPr lang="ja-JP" altLang="en-US" dirty="0">
                <a:latin typeface="ＭＳ Ｐ明朝" charset="-128"/>
                <a:ea typeface="ＭＳ Ｐ明朝" charset="-128"/>
              </a:rPr>
              <a:t>＜スライドのねらいや注意事項＞</a:t>
            </a:r>
            <a:endParaRPr lang="en-US" altLang="ja-JP" dirty="0">
              <a:latin typeface="ＭＳ Ｐ明朝" charset="-128"/>
              <a:ea typeface="ＭＳ Ｐ明朝" charset="-128"/>
            </a:endParaRPr>
          </a:p>
          <a:p>
            <a:pPr eaLnBrk="1"/>
            <a:r>
              <a:rPr lang="ja-JP" altLang="en-US" dirty="0">
                <a:latin typeface="ＭＳ Ｐ明朝" charset="-128"/>
                <a:ea typeface="ＭＳ Ｐ明朝" charset="-128"/>
              </a:rPr>
              <a:t>エンパワメントのイメージを持ってもらうためのスライド。</a:t>
            </a:r>
            <a:endParaRPr lang="en-US" altLang="ja-JP" dirty="0">
              <a:latin typeface="ＭＳ Ｐ明朝" charset="-128"/>
              <a:ea typeface="ＭＳ Ｐ明朝" charset="-128"/>
            </a:endParaRPr>
          </a:p>
          <a:p>
            <a:pPr eaLnBrk="1"/>
            <a:r>
              <a:rPr lang="ja-JP" altLang="en-US" dirty="0">
                <a:latin typeface="ＭＳ Ｐ明朝" charset="-128"/>
                <a:ea typeface="ＭＳ Ｐ明朝" charset="-128"/>
              </a:rPr>
              <a:t>説明がしやすいようにアニメーションを設定。（アニメーションを削除しても話は通じる）</a:t>
            </a:r>
            <a:endParaRPr lang="en-US" altLang="ja-JP" dirty="0">
              <a:latin typeface="ＭＳ Ｐ明朝" charset="-128"/>
              <a:ea typeface="ＭＳ Ｐ明朝" charset="-128"/>
            </a:endParaRPr>
          </a:p>
          <a:p>
            <a:pPr eaLnBrk="1"/>
            <a:endParaRPr lang="en-US" altLang="ja-JP" dirty="0">
              <a:latin typeface="ＭＳ Ｐ明朝" charset="-128"/>
              <a:ea typeface="ＭＳ Ｐ明朝" charset="-128"/>
            </a:endParaRPr>
          </a:p>
          <a:p>
            <a:pPr eaLnBrk="1"/>
            <a:r>
              <a:rPr lang="ja-JP" altLang="en-US" dirty="0">
                <a:latin typeface="ＭＳ Ｐ明朝" charset="-128"/>
                <a:ea typeface="ＭＳ Ｐ明朝" charset="-128"/>
              </a:rPr>
              <a:t>＜説明のポイントや説明例＞</a:t>
            </a:r>
            <a:endParaRPr lang="en-US" altLang="ja-JP" dirty="0">
              <a:latin typeface="ＭＳ Ｐ明朝" charset="-128"/>
              <a:ea typeface="ＭＳ Ｐ明朝" charset="-128"/>
            </a:endParaRPr>
          </a:p>
          <a:p>
            <a:pPr eaLnBrk="1"/>
            <a:r>
              <a:rPr lang="ja-JP" altLang="en-US" dirty="0">
                <a:latin typeface="ＭＳ Ｐ明朝" charset="-128"/>
                <a:ea typeface="ＭＳ Ｐ明朝" charset="-128"/>
              </a:rPr>
              <a:t>養護者からの虐待等の行為を受けることによって、本来の力が発揮できない状態、または力が弱まった状態（パワレス）になってしまう。</a:t>
            </a:r>
            <a:endParaRPr lang="en-US" altLang="ja-JP" dirty="0">
              <a:latin typeface="ＭＳ Ｐ明朝" charset="-128"/>
              <a:ea typeface="ＭＳ Ｐ明朝" charset="-128"/>
            </a:endParaRPr>
          </a:p>
          <a:p>
            <a:pPr eaLnBrk="1"/>
            <a:r>
              <a:rPr lang="ja-JP" altLang="en-US" dirty="0">
                <a:latin typeface="ＭＳ Ｐ明朝" charset="-128"/>
                <a:ea typeface="ＭＳ Ｐ明朝" charset="-128"/>
              </a:rPr>
              <a:t>それでは、スライド</a:t>
            </a:r>
            <a:r>
              <a:rPr lang="en-US" altLang="ja-JP" dirty="0">
                <a:latin typeface="ＭＳ Ｐ明朝" charset="-128"/>
                <a:ea typeface="ＭＳ Ｐ明朝" charset="-128"/>
              </a:rPr>
              <a:t>77</a:t>
            </a:r>
            <a:r>
              <a:rPr lang="ja-JP" altLang="en-US" dirty="0">
                <a:latin typeface="ＭＳ Ｐ明朝" charset="-128"/>
                <a:ea typeface="ＭＳ Ｐ明朝" charset="-128"/>
              </a:rPr>
              <a:t>で説明したように「自己決定がゆらぎ」「自分では決められず」「諦める」という状況になりやすい。</a:t>
            </a:r>
            <a:endParaRPr lang="en-US" altLang="ja-JP" dirty="0">
              <a:latin typeface="ＭＳ Ｐ明朝" charset="-128"/>
              <a:ea typeface="ＭＳ Ｐ明朝" charset="-128"/>
            </a:endParaRPr>
          </a:p>
          <a:p>
            <a:pPr eaLnBrk="1"/>
            <a:r>
              <a:rPr lang="ja-JP" altLang="en-US" dirty="0">
                <a:latin typeface="ＭＳ Ｐ明朝" charset="-128"/>
                <a:ea typeface="ＭＳ Ｐ明朝" charset="-128"/>
              </a:rPr>
              <a:t>「エンパワメント」を意識した支援（スライド</a:t>
            </a:r>
            <a:r>
              <a:rPr lang="en-US" altLang="ja-JP" dirty="0">
                <a:latin typeface="ＭＳ Ｐ明朝" charset="-128"/>
                <a:ea typeface="ＭＳ Ｐ明朝" charset="-128"/>
              </a:rPr>
              <a:t>77</a:t>
            </a:r>
            <a:r>
              <a:rPr lang="ja-JP" altLang="en-US" dirty="0">
                <a:latin typeface="ＭＳ Ｐ明朝" charset="-128"/>
                <a:ea typeface="ＭＳ Ｐ明朝" charset="-128"/>
              </a:rPr>
              <a:t>で例示したような対応）により、本来の「わたし」が回復された状態に変わったことを、図で説明している。</a:t>
            </a:r>
            <a:endParaRPr lang="en-US" altLang="ja-JP" dirty="0">
              <a:latin typeface="ＭＳ Ｐ明朝" charset="-128"/>
              <a:ea typeface="ＭＳ Ｐ明朝" charset="-128"/>
            </a:endParaRPr>
          </a:p>
        </p:txBody>
      </p:sp>
      <p:sp>
        <p:nvSpPr>
          <p:cNvPr id="2" name="スライド番号プレースホルダー 1"/>
          <p:cNvSpPr>
            <a:spLocks noGrp="1"/>
          </p:cNvSpPr>
          <p:nvPr>
            <p:ph type="sldNum" sz="quarter" idx="10"/>
          </p:nvPr>
        </p:nvSpPr>
        <p:spPr/>
        <p:txBody>
          <a:bodyPr/>
          <a:lstStyle/>
          <a:p>
            <a:fld id="{E233F600-4D47-47D7-AD80-3375E10310AF}" type="slidenum">
              <a:rPr kumimoji="1" lang="ja-JP" altLang="en-US" smtClean="0"/>
              <a:t>78</a:t>
            </a:fld>
            <a:endParaRPr kumimoji="1" lang="ja-JP" altLang="en-US"/>
          </a:p>
        </p:txBody>
      </p:sp>
    </p:spTree>
    <p:extLst>
      <p:ext uri="{BB962C8B-B14F-4D97-AF65-F5344CB8AC3E}">
        <p14:creationId xmlns:p14="http://schemas.microsoft.com/office/powerpoint/2010/main" val="461378484"/>
      </p:ext>
    </p:extLst>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スライド イメージ プレースホルダ 1"/>
          <p:cNvSpPr>
            <a:spLocks noGrp="1" noRot="1" noChangeAspect="1" noTextEdit="1"/>
          </p:cNvSpPr>
          <p:nvPr>
            <p:ph type="sldImg"/>
          </p:nvPr>
        </p:nvSpPr>
        <p:spPr>
          <a:xfrm>
            <a:off x="908050" y="739775"/>
            <a:ext cx="4919663" cy="3690938"/>
          </a:xfrm>
          <a:ln/>
        </p:spPr>
      </p:sp>
      <p:sp>
        <p:nvSpPr>
          <p:cNvPr id="162819" name="ノート プレースホルダ 2"/>
          <p:cNvSpPr>
            <a:spLocks noGrp="1"/>
          </p:cNvSpPr>
          <p:nvPr>
            <p:ph type="body" idx="1"/>
          </p:nvPr>
        </p:nvSpPr>
        <p:spPr>
          <a:xfrm>
            <a:off x="486160" y="4922844"/>
            <a:ext cx="5739637" cy="4596882"/>
          </a:xfrm>
          <a:noFill/>
          <a:ln/>
        </p:spPr>
        <p:txBody>
          <a:bodyPr/>
          <a:lstStyle/>
          <a:p>
            <a:r>
              <a:rPr lang="ja-JP" altLang="en-US" dirty="0">
                <a:ea typeface="ＭＳ Ｐ明朝" charset="-128"/>
              </a:rPr>
              <a:t>＜スライドのねらいや注意事項＞</a:t>
            </a:r>
            <a:endParaRPr lang="en-US" altLang="ja-JP" dirty="0">
              <a:ea typeface="ＭＳ Ｐ明朝" charset="-128"/>
            </a:endParaRPr>
          </a:p>
          <a:p>
            <a:r>
              <a:rPr lang="ja-JP" altLang="en-US" dirty="0">
                <a:ea typeface="ＭＳ Ｐ明朝" charset="-128"/>
              </a:rPr>
              <a:t>「虐待対応の終結」を解説したスライド。</a:t>
            </a:r>
            <a:endParaRPr lang="en-US" altLang="ja-JP" dirty="0">
              <a:ea typeface="ＭＳ Ｐ明朝" charset="-128"/>
            </a:endParaRPr>
          </a:p>
          <a:p>
            <a:r>
              <a:rPr lang="ja-JP" altLang="en-US" dirty="0">
                <a:ea typeface="ＭＳ Ｐ明朝" charset="-128"/>
              </a:rPr>
              <a:t>終結の判断については、厚生労働省マニュアル（</a:t>
            </a:r>
            <a:r>
              <a:rPr lang="en-US" altLang="ja-JP" dirty="0">
                <a:ea typeface="ＭＳ Ｐ明朝" charset="-128"/>
              </a:rPr>
              <a:t>H30)p.71</a:t>
            </a:r>
            <a:r>
              <a:rPr lang="ja-JP" altLang="en-US" dirty="0">
                <a:ea typeface="ＭＳ Ｐ明朝" charset="-128"/>
              </a:rPr>
              <a:t>から引用。同マニュアル</a:t>
            </a:r>
            <a:r>
              <a:rPr lang="ja-JP" altLang="en-US" dirty="0" err="1">
                <a:ea typeface="ＭＳ Ｐ明朝" charset="-128"/>
              </a:rPr>
              <a:t>ｐ</a:t>
            </a:r>
            <a:r>
              <a:rPr lang="en-US" altLang="ja-JP" dirty="0">
                <a:ea typeface="ＭＳ Ｐ明朝" charset="-128"/>
              </a:rPr>
              <a:t>18</a:t>
            </a:r>
            <a:r>
              <a:rPr lang="ja-JP" altLang="en-US" dirty="0">
                <a:ea typeface="ＭＳ Ｐ明朝" charset="-128"/>
              </a:rPr>
              <a:t>では「虐待を受けた高齢者が安定した生活を送れるようになるまで」という記載もあり。</a:t>
            </a:r>
            <a:endParaRPr lang="en-US" altLang="ja-JP" dirty="0">
              <a:ea typeface="ＭＳ Ｐ明朝" charset="-128"/>
            </a:endParaRPr>
          </a:p>
          <a:p>
            <a:r>
              <a:rPr lang="ja-JP" altLang="en-US" dirty="0">
                <a:ea typeface="ＭＳ Ｐ明朝" charset="-128"/>
              </a:rPr>
              <a:t>アニメーションあり。（アニメーションを削除しても話は通じる）</a:t>
            </a:r>
            <a:endParaRPr lang="en-US" altLang="ja-JP" dirty="0">
              <a:ea typeface="ＭＳ Ｐ明朝" charset="-128"/>
            </a:endParaRPr>
          </a:p>
          <a:p>
            <a:endParaRPr lang="en-US" altLang="ja-JP" dirty="0">
              <a:ea typeface="ＭＳ Ｐ明朝" charset="-128"/>
            </a:endParaRPr>
          </a:p>
          <a:p>
            <a:r>
              <a:rPr lang="ja-JP" altLang="en-US" dirty="0">
                <a:ea typeface="ＭＳ Ｐ明朝" charset="-128"/>
              </a:rPr>
              <a:t>＜説明のポイントや説明例＞</a:t>
            </a:r>
            <a:endParaRPr lang="en-US" altLang="ja-JP" dirty="0">
              <a:ea typeface="ＭＳ Ｐ明朝" charset="-128"/>
            </a:endParaRPr>
          </a:p>
          <a:p>
            <a:r>
              <a:rPr lang="ja-JP" altLang="en-US" b="1" u="sng" dirty="0">
                <a:ea typeface="ＭＳ Ｐ明朝" charset="-128"/>
              </a:rPr>
              <a:t>説明例</a:t>
            </a:r>
            <a:endParaRPr lang="en-US" altLang="ja-JP" b="1" u="sng" dirty="0">
              <a:ea typeface="ＭＳ Ｐ明朝" charset="-128"/>
            </a:endParaRPr>
          </a:p>
          <a:p>
            <a:r>
              <a:rPr lang="ja-JP" altLang="en-US" dirty="0">
                <a:ea typeface="ＭＳ Ｐ明朝" charset="-128"/>
              </a:rPr>
              <a:t>エンパワメントしつつ、緊急対応もしていく、そのような中で何をもって虐待対応を終結と考えるのかと言うと</a:t>
            </a:r>
            <a:r>
              <a:rPr lang="en-US" altLang="ja-JP" dirty="0">
                <a:ea typeface="ＭＳ Ｐ明朝" charset="-128"/>
              </a:rPr>
              <a:t>…</a:t>
            </a:r>
          </a:p>
          <a:p>
            <a:r>
              <a:rPr lang="ja-JP" altLang="en-US" dirty="0">
                <a:ea typeface="ＭＳ Ｐ明朝" charset="-128"/>
              </a:rPr>
              <a:t>（スライドを読む）</a:t>
            </a:r>
            <a:endParaRPr lang="en-US" altLang="ja-JP" dirty="0">
              <a:ea typeface="ＭＳ Ｐ明朝" charset="-128"/>
            </a:endParaRPr>
          </a:p>
          <a:p>
            <a:r>
              <a:rPr lang="ja-JP" altLang="en-US" dirty="0">
                <a:ea typeface="ＭＳ Ｐ明朝" charset="-128"/>
              </a:rPr>
              <a:t>もちろん、ケアマネジャーのみなさんは日常的支援を続行しているという場合もあります。</a:t>
            </a:r>
            <a:endParaRPr lang="en-US" altLang="ja-JP" dirty="0">
              <a:ea typeface="ＭＳ Ｐ明朝" charset="-128"/>
            </a:endParaRPr>
          </a:p>
          <a:p>
            <a:r>
              <a:rPr lang="ja-JP" altLang="en-US" b="1" dirty="0">
                <a:ea typeface="ＭＳ Ｐ明朝" charset="-128"/>
              </a:rPr>
              <a:t>クリック①：</a:t>
            </a:r>
            <a:r>
              <a:rPr lang="ja-JP" altLang="en-US" dirty="0">
                <a:ea typeface="ＭＳ Ｐ明朝" charset="-128"/>
              </a:rPr>
              <a:t>必要があれば、「包括的・継続的ケアマネジメント支援」に移行するという場合もありますので、いきなり関わりがおしまい、となるわけではないということも知っておいていただきたいと思います。</a:t>
            </a:r>
            <a:endParaRPr lang="en-US" altLang="ja-JP" dirty="0">
              <a:ea typeface="ＭＳ Ｐ明朝" charset="-128"/>
            </a:endParaRPr>
          </a:p>
        </p:txBody>
      </p:sp>
      <p:sp>
        <p:nvSpPr>
          <p:cNvPr id="2" name="スライド番号プレースホルダー 1"/>
          <p:cNvSpPr>
            <a:spLocks noGrp="1"/>
          </p:cNvSpPr>
          <p:nvPr>
            <p:ph type="sldNum" sz="quarter" idx="10"/>
          </p:nvPr>
        </p:nvSpPr>
        <p:spPr/>
        <p:txBody>
          <a:bodyPr/>
          <a:lstStyle/>
          <a:p>
            <a:fld id="{E233F600-4D47-47D7-AD80-3375E10310AF}" type="slidenum">
              <a:rPr kumimoji="1" lang="ja-JP" altLang="en-US" smtClean="0"/>
              <a:t>79</a:t>
            </a:fld>
            <a:endParaRPr kumimoji="1" lang="ja-JP" altLang="en-US"/>
          </a:p>
        </p:txBody>
      </p:sp>
    </p:spTree>
    <p:extLst>
      <p:ext uri="{BB962C8B-B14F-4D97-AF65-F5344CB8AC3E}">
        <p14:creationId xmlns:p14="http://schemas.microsoft.com/office/powerpoint/2010/main" val="181136700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スライド イメージ プレースホルダ 1"/>
          <p:cNvSpPr>
            <a:spLocks noGrp="1" noRot="1" noChangeAspect="1" noTextEdit="1"/>
          </p:cNvSpPr>
          <p:nvPr>
            <p:ph type="sldImg"/>
          </p:nvPr>
        </p:nvSpPr>
        <p:spPr>
          <a:xfrm>
            <a:off x="908050" y="739775"/>
            <a:ext cx="4919663" cy="3690938"/>
          </a:xfrm>
          <a:ln/>
        </p:spPr>
      </p:sp>
      <p:sp>
        <p:nvSpPr>
          <p:cNvPr id="102403" name="ノート プレースホルダ 2"/>
          <p:cNvSpPr>
            <a:spLocks noGrp="1"/>
          </p:cNvSpPr>
          <p:nvPr>
            <p:ph type="body" idx="1"/>
          </p:nvPr>
        </p:nvSpPr>
        <p:spPr>
          <a:xfrm>
            <a:off x="205941" y="4643369"/>
            <a:ext cx="6300070" cy="5020010"/>
          </a:xfrm>
          <a:noFill/>
          <a:ln/>
        </p:spPr>
        <p:txBody>
          <a:bodyPr/>
          <a:lstStyle/>
          <a:p>
            <a:r>
              <a:rPr lang="ja-JP" altLang="en-US" dirty="0">
                <a:latin typeface="ＭＳ Ｐ明朝" charset="-128"/>
                <a:ea typeface="ＭＳ Ｐ明朝" charset="-128"/>
              </a:rPr>
              <a:t>＜スライドのねらいや注意事項＞</a:t>
            </a:r>
            <a:endParaRPr lang="en-US" altLang="ja-JP" dirty="0">
              <a:latin typeface="ＭＳ Ｐ明朝" charset="-128"/>
              <a:ea typeface="ＭＳ Ｐ明朝" charset="-128"/>
            </a:endParaRPr>
          </a:p>
          <a:p>
            <a:r>
              <a:rPr lang="ja-JP" altLang="en-US" dirty="0">
                <a:latin typeface="ＭＳ Ｐ明朝" charset="-128"/>
                <a:ea typeface="ＭＳ Ｐ明朝" charset="-128"/>
              </a:rPr>
              <a:t>前スライドに引き続き、身体的虐待のとらえ方のポイントや具体例を説明。</a:t>
            </a:r>
            <a:endParaRPr lang="en-US" altLang="ja-JP" dirty="0">
              <a:latin typeface="ＭＳ Ｐ明朝" charset="-128"/>
              <a:ea typeface="ＭＳ Ｐ明朝" charset="-128"/>
            </a:endParaRPr>
          </a:p>
          <a:p>
            <a:r>
              <a:rPr lang="ja-JP" altLang="en-US" dirty="0">
                <a:latin typeface="ＭＳ Ｐ明朝" charset="-128"/>
                <a:ea typeface="ＭＳ Ｐ明朝" charset="-128"/>
              </a:rPr>
              <a:t>行為の強制や行動の自由の制限によって身体的虐待が生じることもあることをしっかり頭に入れてもらう。</a:t>
            </a:r>
            <a:endParaRPr lang="en-US" altLang="ja-JP" dirty="0">
              <a:latin typeface="ＭＳ Ｐ明朝" charset="-128"/>
              <a:ea typeface="ＭＳ Ｐ明朝" charset="-128"/>
            </a:endParaRPr>
          </a:p>
          <a:p>
            <a:endParaRPr lang="en-US" altLang="ja-JP" dirty="0">
              <a:latin typeface="ＭＳ Ｐ明朝" charset="-128"/>
              <a:ea typeface="ＭＳ Ｐ明朝" charset="-128"/>
            </a:endParaRPr>
          </a:p>
          <a:p>
            <a:r>
              <a:rPr lang="ja-JP" altLang="en-US" dirty="0">
                <a:latin typeface="ＭＳ Ｐ明朝" charset="-128"/>
                <a:ea typeface="ＭＳ Ｐ明朝" charset="-128"/>
              </a:rPr>
              <a:t>＜説明のポイントや説明例＞</a:t>
            </a:r>
            <a:endParaRPr lang="en-US" altLang="ja-JP" dirty="0">
              <a:latin typeface="ＭＳ Ｐ明朝" charset="-128"/>
              <a:ea typeface="ＭＳ Ｐ明朝" charset="-128"/>
            </a:endParaRPr>
          </a:p>
          <a:p>
            <a:r>
              <a:rPr lang="ja-JP" altLang="en-US" dirty="0">
                <a:latin typeface="ＭＳ Ｐ明朝" charset="-128"/>
                <a:ea typeface="ＭＳ Ｐ明朝" charset="-128"/>
              </a:rPr>
              <a:t>本人に痛みを与えたり、苦痛を与えたりするような行為が身体的虐待につながることもある。</a:t>
            </a:r>
            <a:endParaRPr lang="en-US" altLang="ja-JP" b="1" dirty="0">
              <a:latin typeface="ＭＳ Ｐ明朝" charset="-128"/>
              <a:ea typeface="ＭＳ Ｐ明朝" charset="-128"/>
            </a:endParaRPr>
          </a:p>
          <a:p>
            <a:r>
              <a:rPr lang="ja-JP" altLang="en-US" b="1" dirty="0">
                <a:latin typeface="ＭＳ Ｐ明朝" charset="-128"/>
                <a:ea typeface="ＭＳ Ｐ明朝" charset="-128"/>
              </a:rPr>
              <a:t>「（外部との接触を意図的、継続的に遮断するような）閉じ込める」</a:t>
            </a:r>
            <a:endParaRPr lang="en-US" altLang="ja-JP" b="1" dirty="0">
              <a:latin typeface="ＭＳ Ｐ明朝" charset="-128"/>
              <a:ea typeface="ＭＳ Ｐ明朝" charset="-128"/>
            </a:endParaRPr>
          </a:p>
          <a:p>
            <a:r>
              <a:rPr lang="ja-JP" altLang="en-US" dirty="0">
                <a:latin typeface="ＭＳ Ｐ明朝" charset="-128"/>
                <a:ea typeface="ＭＳ Ｐ明朝" charset="-128"/>
              </a:rPr>
              <a:t>という「自由を奪う行為」も身体的虐待にあたることを口頭で説明。</a:t>
            </a:r>
            <a:endParaRPr lang="en-US" altLang="ja-JP" dirty="0">
              <a:latin typeface="ＭＳ Ｐ明朝" charset="-128"/>
              <a:ea typeface="ＭＳ Ｐ明朝" charset="-128"/>
            </a:endParaRPr>
          </a:p>
          <a:p>
            <a:endParaRPr lang="ja-JP" altLang="en-US" dirty="0">
              <a:latin typeface="ＭＳ Ｐ明朝" charset="-128"/>
              <a:ea typeface="ＭＳ Ｐ明朝" charset="-128"/>
            </a:endParaRPr>
          </a:p>
        </p:txBody>
      </p:sp>
      <p:sp>
        <p:nvSpPr>
          <p:cNvPr id="2" name="スライド番号プレースホルダー 1"/>
          <p:cNvSpPr>
            <a:spLocks noGrp="1"/>
          </p:cNvSpPr>
          <p:nvPr>
            <p:ph type="sldNum" sz="quarter" idx="10"/>
          </p:nvPr>
        </p:nvSpPr>
        <p:spPr/>
        <p:txBody>
          <a:bodyPr/>
          <a:lstStyle/>
          <a:p>
            <a:fld id="{E233F600-4D47-47D7-AD80-3375E10310AF}" type="slidenum">
              <a:rPr kumimoji="1" lang="ja-JP" altLang="en-US" smtClean="0"/>
              <a:t>8</a:t>
            </a:fld>
            <a:endParaRPr kumimoji="1" lang="ja-JP" altLang="en-US"/>
          </a:p>
        </p:txBody>
      </p:sp>
    </p:spTree>
    <p:extLst>
      <p:ext uri="{BB962C8B-B14F-4D97-AF65-F5344CB8AC3E}">
        <p14:creationId xmlns:p14="http://schemas.microsoft.com/office/powerpoint/2010/main" val="3520030527"/>
      </p:ext>
    </p:extLst>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4" name="スライド イメージ プレースホルダ 1"/>
          <p:cNvSpPr>
            <a:spLocks noGrp="1" noRot="1" noChangeAspect="1" noTextEdit="1"/>
          </p:cNvSpPr>
          <p:nvPr>
            <p:ph type="sldImg"/>
          </p:nvPr>
        </p:nvSpPr>
        <p:spPr>
          <a:xfrm>
            <a:off x="908050" y="739775"/>
            <a:ext cx="4919663" cy="3690938"/>
          </a:xfrm>
          <a:ln/>
        </p:spPr>
      </p:sp>
      <p:sp>
        <p:nvSpPr>
          <p:cNvPr id="172035" name="ノート プレースホルダ 2"/>
          <p:cNvSpPr>
            <a:spLocks noGrp="1"/>
          </p:cNvSpPr>
          <p:nvPr>
            <p:ph type="body" idx="1"/>
          </p:nvPr>
        </p:nvSpPr>
        <p:spPr>
          <a:xfrm>
            <a:off x="486160" y="4922844"/>
            <a:ext cx="5739637" cy="4596882"/>
          </a:xfrm>
          <a:noFill/>
          <a:ln/>
        </p:spPr>
        <p:txBody>
          <a:bodyPr/>
          <a:lstStyle/>
          <a:p>
            <a:r>
              <a:rPr lang="ja-JP" altLang="en-US" dirty="0">
                <a:latin typeface="ＭＳ Ｐ明朝" charset="-128"/>
                <a:ea typeface="ＭＳ Ｐ明朝" charset="-128"/>
              </a:rPr>
              <a:t>＜スライドのねらいや注意事項＞</a:t>
            </a:r>
            <a:endParaRPr lang="en-US" altLang="ja-JP" dirty="0">
              <a:latin typeface="ＭＳ Ｐ明朝" charset="-128"/>
              <a:ea typeface="ＭＳ Ｐ明朝" charset="-128"/>
            </a:endParaRPr>
          </a:p>
          <a:p>
            <a:r>
              <a:rPr lang="ja-JP" altLang="en-US" dirty="0">
                <a:latin typeface="ＭＳ Ｐ明朝" charset="-128"/>
                <a:ea typeface="ＭＳ Ｐ明朝" charset="-128"/>
              </a:rPr>
              <a:t>講義のまとめスライド。</a:t>
            </a:r>
            <a:endParaRPr lang="en-US" altLang="ja-JP" dirty="0">
              <a:latin typeface="ＭＳ Ｐ明朝" charset="-128"/>
              <a:ea typeface="ＭＳ Ｐ明朝" charset="-128"/>
            </a:endParaRPr>
          </a:p>
          <a:p>
            <a:r>
              <a:rPr lang="ja-JP" altLang="en-US" dirty="0">
                <a:latin typeface="ＭＳ Ｐ明朝" charset="-128"/>
                <a:ea typeface="ＭＳ Ｐ明朝" charset="-128"/>
              </a:rPr>
              <a:t>アニメーションあり。</a:t>
            </a:r>
            <a:endParaRPr lang="en-US" altLang="ja-JP" dirty="0">
              <a:latin typeface="ＭＳ Ｐ明朝" charset="-128"/>
              <a:ea typeface="ＭＳ Ｐ明朝" charset="-128"/>
            </a:endParaRPr>
          </a:p>
          <a:p>
            <a:endParaRPr lang="en-US" altLang="ja-JP" dirty="0">
              <a:latin typeface="ＭＳ Ｐ明朝" charset="-128"/>
              <a:ea typeface="ＭＳ Ｐ明朝" charset="-128"/>
            </a:endParaRPr>
          </a:p>
          <a:p>
            <a:r>
              <a:rPr lang="ja-JP" altLang="en-US" dirty="0">
                <a:latin typeface="ＭＳ Ｐ明朝" charset="-128"/>
                <a:ea typeface="ＭＳ Ｐ明朝" charset="-128"/>
              </a:rPr>
              <a:t>＜説明のポイントや説明例＞</a:t>
            </a:r>
            <a:endParaRPr lang="en-US" altLang="ja-JP" dirty="0">
              <a:latin typeface="ＭＳ Ｐ明朝" charset="-128"/>
              <a:ea typeface="ＭＳ Ｐ明朝" charset="-128"/>
            </a:endParaRPr>
          </a:p>
          <a:p>
            <a:r>
              <a:rPr lang="ja-JP" altLang="en-US" dirty="0">
                <a:latin typeface="ＭＳ Ｐ明朝" charset="-128"/>
                <a:ea typeface="ＭＳ Ｐ明朝" charset="-128"/>
              </a:rPr>
              <a:t>アニメーションで順番に文章があらわれるので、アニメーションの順番に沿ってそのまま読む。</a:t>
            </a:r>
          </a:p>
        </p:txBody>
      </p:sp>
      <p:sp>
        <p:nvSpPr>
          <p:cNvPr id="2" name="スライド番号プレースホルダー 1"/>
          <p:cNvSpPr>
            <a:spLocks noGrp="1"/>
          </p:cNvSpPr>
          <p:nvPr>
            <p:ph type="sldNum" sz="quarter" idx="10"/>
          </p:nvPr>
        </p:nvSpPr>
        <p:spPr/>
        <p:txBody>
          <a:bodyPr/>
          <a:lstStyle/>
          <a:p>
            <a:fld id="{E233F600-4D47-47D7-AD80-3375E10310AF}" type="slidenum">
              <a:rPr kumimoji="1" lang="ja-JP" altLang="en-US" smtClean="0"/>
              <a:t>80</a:t>
            </a:fld>
            <a:endParaRPr kumimoji="1" lang="ja-JP" altLang="en-US"/>
          </a:p>
        </p:txBody>
      </p:sp>
    </p:spTree>
    <p:extLst>
      <p:ext uri="{BB962C8B-B14F-4D97-AF65-F5344CB8AC3E}">
        <p14:creationId xmlns:p14="http://schemas.microsoft.com/office/powerpoint/2010/main" val="882516799"/>
      </p:ext>
    </p:extLst>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058" name="スライド イメージ プレースホルダ 1"/>
          <p:cNvSpPr>
            <a:spLocks noGrp="1" noRot="1" noChangeAspect="1" noTextEdit="1"/>
          </p:cNvSpPr>
          <p:nvPr>
            <p:ph type="sldImg"/>
          </p:nvPr>
        </p:nvSpPr>
        <p:spPr>
          <a:xfrm>
            <a:off x="908050" y="739775"/>
            <a:ext cx="4919663" cy="3690938"/>
          </a:xfrm>
          <a:ln/>
        </p:spPr>
      </p:sp>
      <p:sp>
        <p:nvSpPr>
          <p:cNvPr id="173059" name="ノート プレースホルダ 2"/>
          <p:cNvSpPr>
            <a:spLocks noGrp="1"/>
          </p:cNvSpPr>
          <p:nvPr>
            <p:ph type="body" idx="1"/>
          </p:nvPr>
        </p:nvSpPr>
        <p:spPr>
          <a:xfrm>
            <a:off x="486160" y="4922844"/>
            <a:ext cx="5739637" cy="4596882"/>
          </a:xfrm>
          <a:noFill/>
          <a:ln/>
        </p:spPr>
        <p:txBody>
          <a:bodyPr/>
          <a:lstStyle/>
          <a:p>
            <a:r>
              <a:rPr lang="ja-JP" altLang="en-US" dirty="0">
                <a:ea typeface="ＭＳ Ｐ明朝" charset="-128"/>
              </a:rPr>
              <a:t>＜スライドのねらいや注意事項＞</a:t>
            </a:r>
            <a:endParaRPr lang="en-US" altLang="ja-JP" dirty="0">
              <a:ea typeface="ＭＳ Ｐ明朝" charset="-128"/>
            </a:endParaRPr>
          </a:p>
          <a:p>
            <a:r>
              <a:rPr lang="ja-JP" altLang="en-US" dirty="0">
                <a:ea typeface="ＭＳ Ｐ明朝" charset="-128"/>
              </a:rPr>
              <a:t>最後に受講者の「心」に早期発見・早期対応を訴えるねらいのスライド。</a:t>
            </a:r>
            <a:endParaRPr lang="en-US" altLang="ja-JP" dirty="0">
              <a:ea typeface="ＭＳ Ｐ明朝" charset="-128"/>
            </a:endParaRPr>
          </a:p>
          <a:p>
            <a:endParaRPr lang="en-US" altLang="ja-JP" dirty="0">
              <a:ea typeface="ＭＳ Ｐ明朝" charset="-128"/>
            </a:endParaRPr>
          </a:p>
          <a:p>
            <a:r>
              <a:rPr lang="ja-JP" altLang="en-US" dirty="0">
                <a:ea typeface="ＭＳ Ｐ明朝" charset="-128"/>
              </a:rPr>
              <a:t>＜説明のポイントや説明例＞</a:t>
            </a:r>
            <a:endParaRPr lang="en-US" altLang="ja-JP" dirty="0">
              <a:ea typeface="ＭＳ Ｐ明朝" charset="-128"/>
            </a:endParaRPr>
          </a:p>
          <a:p>
            <a:r>
              <a:rPr lang="ja-JP" altLang="en-US" dirty="0">
                <a:ea typeface="ＭＳ Ｐ明朝" charset="-128"/>
              </a:rPr>
              <a:t>「</a:t>
            </a:r>
            <a:r>
              <a:rPr lang="ja-JP" altLang="ja-JP" dirty="0">
                <a:ea typeface="ＭＳ Ｐ明朝" charset="-128"/>
              </a:rPr>
              <a:t>知識を伝える</a:t>
            </a:r>
            <a:r>
              <a:rPr lang="ja-JP" altLang="en-US" dirty="0">
                <a:ea typeface="ＭＳ Ｐ明朝" charset="-128"/>
              </a:rPr>
              <a:t>」</a:t>
            </a:r>
            <a:r>
              <a:rPr lang="ja-JP" altLang="ja-JP" dirty="0">
                <a:ea typeface="ＭＳ Ｐ明朝" charset="-128"/>
              </a:rPr>
              <a:t>というよりも</a:t>
            </a:r>
            <a:r>
              <a:rPr lang="ja-JP" altLang="en-US" dirty="0">
                <a:ea typeface="ＭＳ Ｐ明朝" charset="-128"/>
              </a:rPr>
              <a:t>「</a:t>
            </a:r>
            <a:r>
              <a:rPr lang="ja-JP" altLang="ja-JP" dirty="0">
                <a:ea typeface="ＭＳ Ｐ明朝" charset="-128"/>
              </a:rPr>
              <a:t>思いを伝える</a:t>
            </a:r>
            <a:r>
              <a:rPr lang="ja-JP" altLang="en-US" dirty="0">
                <a:ea typeface="ＭＳ Ｐ明朝" charset="-128"/>
              </a:rPr>
              <a:t>」</a:t>
            </a:r>
            <a:r>
              <a:rPr lang="ja-JP" altLang="ja-JP" dirty="0">
                <a:ea typeface="ＭＳ Ｐ明朝" charset="-128"/>
              </a:rPr>
              <a:t>スライドなので、講師の虐待対応への思いを話すことが大切</a:t>
            </a:r>
            <a:r>
              <a:rPr lang="ja-JP" altLang="ja-JP" dirty="0" smtClean="0">
                <a:ea typeface="ＭＳ Ｐ明朝" charset="-128"/>
              </a:rPr>
              <a:t>。</a:t>
            </a:r>
            <a:endParaRPr lang="en-US" altLang="ja-JP" dirty="0">
              <a:ea typeface="ＭＳ Ｐ明朝" charset="-128"/>
            </a:endParaRPr>
          </a:p>
        </p:txBody>
      </p:sp>
      <p:sp>
        <p:nvSpPr>
          <p:cNvPr id="2" name="スライド番号プレースホルダー 1"/>
          <p:cNvSpPr>
            <a:spLocks noGrp="1"/>
          </p:cNvSpPr>
          <p:nvPr>
            <p:ph type="sldNum" sz="quarter" idx="10"/>
          </p:nvPr>
        </p:nvSpPr>
        <p:spPr/>
        <p:txBody>
          <a:bodyPr/>
          <a:lstStyle/>
          <a:p>
            <a:fld id="{E233F600-4D47-47D7-AD80-3375E10310AF}" type="slidenum">
              <a:rPr kumimoji="1" lang="ja-JP" altLang="en-US" smtClean="0"/>
              <a:t>81</a:t>
            </a:fld>
            <a:endParaRPr kumimoji="1" lang="ja-JP" altLang="en-US"/>
          </a:p>
        </p:txBody>
      </p:sp>
    </p:spTree>
    <p:extLst>
      <p:ext uri="{BB962C8B-B14F-4D97-AF65-F5344CB8AC3E}">
        <p14:creationId xmlns:p14="http://schemas.microsoft.com/office/powerpoint/2010/main" val="740288462"/>
      </p:ext>
    </p:extLst>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2" name="Rectangle 2"/>
          <p:cNvSpPr>
            <a:spLocks noGrp="1" noRot="1" noChangeAspect="1" noChangeArrowheads="1" noTextEdit="1"/>
          </p:cNvSpPr>
          <p:nvPr>
            <p:ph type="sldImg"/>
          </p:nvPr>
        </p:nvSpPr>
        <p:spPr>
          <a:xfrm>
            <a:off x="908050" y="739775"/>
            <a:ext cx="4919663" cy="3690938"/>
          </a:xfrm>
          <a:ln/>
        </p:spPr>
      </p:sp>
      <p:sp>
        <p:nvSpPr>
          <p:cNvPr id="174083" name="Rectangle 3"/>
          <p:cNvSpPr>
            <a:spLocks noGrp="1" noChangeArrowheads="1"/>
          </p:cNvSpPr>
          <p:nvPr>
            <p:ph type="body" idx="1"/>
          </p:nvPr>
        </p:nvSpPr>
        <p:spPr>
          <a:noFill/>
          <a:ln/>
        </p:spPr>
        <p:txBody>
          <a:bodyPr/>
          <a:lstStyle/>
          <a:p>
            <a:pPr eaLnBrk="1" hangingPunct="1">
              <a:lnSpc>
                <a:spcPct val="90000"/>
              </a:lnSpc>
            </a:pPr>
            <a:endParaRPr lang="ja-JP" altLang="ja-JP">
              <a:ea typeface="ＭＳ Ｐ明朝" charset="-128"/>
            </a:endParaRPr>
          </a:p>
        </p:txBody>
      </p:sp>
      <p:sp>
        <p:nvSpPr>
          <p:cNvPr id="2" name="スライド番号プレースホルダー 1"/>
          <p:cNvSpPr>
            <a:spLocks noGrp="1"/>
          </p:cNvSpPr>
          <p:nvPr>
            <p:ph type="sldNum" sz="quarter" idx="10"/>
          </p:nvPr>
        </p:nvSpPr>
        <p:spPr/>
        <p:txBody>
          <a:bodyPr/>
          <a:lstStyle/>
          <a:p>
            <a:fld id="{E233F600-4D47-47D7-AD80-3375E10310AF}" type="slidenum">
              <a:rPr kumimoji="1" lang="ja-JP" altLang="en-US" smtClean="0"/>
              <a:t>82</a:t>
            </a:fld>
            <a:endParaRPr kumimoji="1" lang="ja-JP" altLang="en-US"/>
          </a:p>
        </p:txBody>
      </p:sp>
    </p:spTree>
    <p:extLst>
      <p:ext uri="{BB962C8B-B14F-4D97-AF65-F5344CB8AC3E}">
        <p14:creationId xmlns:p14="http://schemas.microsoft.com/office/powerpoint/2010/main" val="2420652451"/>
      </p:ext>
    </p:extLst>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106" name="スライド イメージ プレースホルダ 1"/>
          <p:cNvSpPr>
            <a:spLocks noGrp="1" noRot="1" noChangeAspect="1" noTextEdit="1"/>
          </p:cNvSpPr>
          <p:nvPr>
            <p:ph type="sldImg"/>
          </p:nvPr>
        </p:nvSpPr>
        <p:spPr>
          <a:xfrm>
            <a:off x="908050" y="739775"/>
            <a:ext cx="4919663" cy="3690938"/>
          </a:xfrm>
          <a:ln/>
        </p:spPr>
      </p:sp>
      <p:sp>
        <p:nvSpPr>
          <p:cNvPr id="175107" name="ノート プレースホルダ 2"/>
          <p:cNvSpPr>
            <a:spLocks noGrp="1"/>
          </p:cNvSpPr>
          <p:nvPr>
            <p:ph type="body" idx="1"/>
          </p:nvPr>
        </p:nvSpPr>
        <p:spPr>
          <a:xfrm>
            <a:off x="486160" y="4994672"/>
            <a:ext cx="5739637" cy="4525055"/>
          </a:xfrm>
          <a:noFill/>
          <a:ln/>
        </p:spPr>
        <p:txBody>
          <a:bodyPr/>
          <a:lstStyle/>
          <a:p>
            <a:r>
              <a:rPr lang="ja-JP" altLang="en-US" dirty="0">
                <a:latin typeface="ＭＳ Ｐ明朝" charset="-128"/>
                <a:ea typeface="ＭＳ Ｐ明朝" charset="-128"/>
              </a:rPr>
              <a:t>＜スライドのねらいやポイント＞</a:t>
            </a:r>
            <a:endParaRPr lang="en-US" altLang="ja-JP" dirty="0">
              <a:latin typeface="ＭＳ Ｐ明朝" charset="-128"/>
              <a:ea typeface="ＭＳ Ｐ明朝" charset="-128"/>
            </a:endParaRPr>
          </a:p>
          <a:p>
            <a:r>
              <a:rPr lang="ja-JP" altLang="en-US" dirty="0">
                <a:latin typeface="ＭＳ Ｐ明朝" charset="-128"/>
                <a:ea typeface="ＭＳ Ｐ明朝" charset="-128"/>
              </a:rPr>
              <a:t>参考文献の一番上のものが、スライド掲載表記が「厚生労働省マニュアル（</a:t>
            </a:r>
            <a:r>
              <a:rPr lang="en-US" altLang="ja-JP" dirty="0">
                <a:latin typeface="ＭＳ Ｐ明朝" charset="-128"/>
                <a:ea typeface="ＭＳ Ｐ明朝" charset="-128"/>
              </a:rPr>
              <a:t>H30</a:t>
            </a:r>
            <a:r>
              <a:rPr lang="ja-JP" altLang="en-US" dirty="0">
                <a:latin typeface="ＭＳ Ｐ明朝" charset="-128"/>
                <a:ea typeface="ＭＳ Ｐ明朝" charset="-128"/>
              </a:rPr>
              <a:t>）」、</a:t>
            </a:r>
            <a:r>
              <a:rPr lang="en-US" altLang="ja-JP">
                <a:latin typeface="ＭＳ Ｐ明朝" charset="-128"/>
                <a:ea typeface="ＭＳ Ｐ明朝" charset="-128"/>
              </a:rPr>
              <a:t>2</a:t>
            </a:r>
            <a:r>
              <a:rPr lang="ja-JP" altLang="en-US">
                <a:latin typeface="ＭＳ Ｐ明朝" charset="-128"/>
                <a:ea typeface="ＭＳ Ｐ明朝" charset="-128"/>
              </a:rPr>
              <a:t>番目</a:t>
            </a:r>
            <a:r>
              <a:rPr lang="ja-JP" altLang="en-US" dirty="0">
                <a:latin typeface="ＭＳ Ｐ明朝" charset="-128"/>
                <a:ea typeface="ＭＳ Ｐ明朝" charset="-128"/>
              </a:rPr>
              <a:t>が「東京都マニュアル」となる。</a:t>
            </a:r>
            <a:endParaRPr lang="en-US" altLang="ja-JP" dirty="0">
              <a:latin typeface="ＭＳ Ｐ明朝" charset="-128"/>
              <a:ea typeface="ＭＳ Ｐ明朝" charset="-128"/>
            </a:endParaRPr>
          </a:p>
          <a:p>
            <a:r>
              <a:rPr lang="ja-JP" altLang="en-US" dirty="0">
                <a:latin typeface="ＭＳ Ｐ明朝" charset="-128"/>
                <a:ea typeface="ＭＳ Ｐ明朝" charset="-128"/>
              </a:rPr>
              <a:t>どちらもタイトルをインターネットで検索すれば、ダウンロードして読むことができる。</a:t>
            </a:r>
            <a:endParaRPr lang="en-US" altLang="ja-JP" dirty="0">
              <a:latin typeface="ＭＳ Ｐ明朝" charset="-128"/>
              <a:ea typeface="ＭＳ Ｐ明朝" charset="-128"/>
            </a:endParaRPr>
          </a:p>
          <a:p>
            <a:r>
              <a:rPr lang="ja-JP" altLang="en-US" dirty="0">
                <a:latin typeface="ＭＳ Ｐ明朝" charset="-128"/>
                <a:ea typeface="ＭＳ Ｐ明朝" charset="-128"/>
              </a:rPr>
              <a:t>特に東京都マニュアルの第</a:t>
            </a:r>
            <a:r>
              <a:rPr lang="en-US" altLang="ja-JP" dirty="0">
                <a:latin typeface="ＭＳ Ｐ明朝" charset="-128"/>
                <a:ea typeface="ＭＳ Ｐ明朝" charset="-128"/>
              </a:rPr>
              <a:t>4</a:t>
            </a:r>
            <a:r>
              <a:rPr lang="ja-JP" altLang="en-US" dirty="0">
                <a:latin typeface="ＭＳ Ｐ明朝" charset="-128"/>
                <a:ea typeface="ＭＳ Ｐ明朝" charset="-128"/>
              </a:rPr>
              <a:t>章には、養護者による高齢者虐待対応をどのように進めていくのかが詳しく解説されている。</a:t>
            </a:r>
            <a:endParaRPr lang="en-US" altLang="ja-JP" dirty="0">
              <a:latin typeface="ＭＳ Ｐ明朝" charset="-128"/>
              <a:ea typeface="ＭＳ Ｐ明朝" charset="-128"/>
            </a:endParaRPr>
          </a:p>
          <a:p>
            <a:r>
              <a:rPr lang="ja-JP" altLang="en-US" dirty="0">
                <a:latin typeface="ＭＳ Ｐ明朝" charset="-128"/>
                <a:ea typeface="ＭＳ Ｐ明朝" charset="-128"/>
              </a:rPr>
              <a:t>事例も多く掲載されているので、読んでおくと良い。</a:t>
            </a:r>
          </a:p>
        </p:txBody>
      </p:sp>
      <p:sp>
        <p:nvSpPr>
          <p:cNvPr id="2" name="スライド番号プレースホルダー 1"/>
          <p:cNvSpPr>
            <a:spLocks noGrp="1"/>
          </p:cNvSpPr>
          <p:nvPr>
            <p:ph type="sldNum" sz="quarter" idx="10"/>
          </p:nvPr>
        </p:nvSpPr>
        <p:spPr/>
        <p:txBody>
          <a:bodyPr/>
          <a:lstStyle/>
          <a:p>
            <a:fld id="{E233F600-4D47-47D7-AD80-3375E10310AF}" type="slidenum">
              <a:rPr kumimoji="1" lang="ja-JP" altLang="en-US" smtClean="0"/>
              <a:t>83</a:t>
            </a:fld>
            <a:endParaRPr kumimoji="1" lang="ja-JP" altLang="en-US"/>
          </a:p>
        </p:txBody>
      </p:sp>
    </p:spTree>
    <p:extLst>
      <p:ext uri="{BB962C8B-B14F-4D97-AF65-F5344CB8AC3E}">
        <p14:creationId xmlns:p14="http://schemas.microsoft.com/office/powerpoint/2010/main" val="2697170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スライド イメージ プレースホルダ 1"/>
          <p:cNvSpPr>
            <a:spLocks noGrp="1" noRot="1" noChangeAspect="1" noTextEdit="1"/>
          </p:cNvSpPr>
          <p:nvPr>
            <p:ph type="sldImg"/>
          </p:nvPr>
        </p:nvSpPr>
        <p:spPr>
          <a:xfrm>
            <a:off x="908050" y="739775"/>
            <a:ext cx="4919663" cy="3690938"/>
          </a:xfrm>
          <a:ln/>
        </p:spPr>
      </p:sp>
      <p:sp>
        <p:nvSpPr>
          <p:cNvPr id="103427" name="ノート プレースホルダ 2"/>
          <p:cNvSpPr>
            <a:spLocks noGrp="1"/>
          </p:cNvSpPr>
          <p:nvPr>
            <p:ph type="body" idx="1"/>
          </p:nvPr>
        </p:nvSpPr>
        <p:spPr>
          <a:noFill/>
          <a:ln/>
        </p:spPr>
        <p:txBody>
          <a:bodyPr/>
          <a:lstStyle/>
          <a:p>
            <a:pPr eaLnBrk="1"/>
            <a:r>
              <a:rPr lang="ja-JP" altLang="en-US" dirty="0">
                <a:ea typeface="ＭＳ Ｐ明朝" charset="-128"/>
              </a:rPr>
              <a:t>＜スライドのねらいや注意事項＞</a:t>
            </a:r>
            <a:endParaRPr lang="en-US" altLang="ja-JP" dirty="0">
              <a:ea typeface="ＭＳ Ｐ明朝" charset="-128"/>
            </a:endParaRPr>
          </a:p>
          <a:p>
            <a:pPr eaLnBrk="1"/>
            <a:r>
              <a:rPr lang="ja-JP" altLang="en-US" dirty="0">
                <a:latin typeface="ＭＳ Ｐ明朝" charset="-128"/>
                <a:ea typeface="ＭＳ Ｐ明朝" charset="-128"/>
              </a:rPr>
              <a:t>心理的虐待のとらえ方のポイントや心理的虐待の具体例を説明。</a:t>
            </a:r>
            <a:endParaRPr lang="en-US" altLang="ja-JP" dirty="0">
              <a:latin typeface="ＭＳ Ｐ明朝" charset="-128"/>
              <a:ea typeface="ＭＳ Ｐ明朝" charset="-128"/>
            </a:endParaRPr>
          </a:p>
          <a:p>
            <a:pPr eaLnBrk="1"/>
            <a:endParaRPr lang="en-US" altLang="ja-JP" dirty="0">
              <a:latin typeface="ＭＳ Ｐ明朝" charset="-128"/>
              <a:ea typeface="ＭＳ Ｐ明朝" charset="-128"/>
            </a:endParaRPr>
          </a:p>
          <a:p>
            <a:pPr eaLnBrk="1"/>
            <a:r>
              <a:rPr lang="ja-JP" altLang="en-US" dirty="0">
                <a:latin typeface="ＭＳ Ｐ明朝" charset="-128"/>
                <a:ea typeface="ＭＳ Ｐ明朝" charset="-128"/>
              </a:rPr>
              <a:t>＜説明のポイントや説明例＞</a:t>
            </a:r>
            <a:endParaRPr lang="en-US" altLang="ja-JP" dirty="0">
              <a:latin typeface="ＭＳ Ｐ明朝" charset="-128"/>
              <a:ea typeface="ＭＳ Ｐ明朝" charset="-128"/>
            </a:endParaRPr>
          </a:p>
          <a:p>
            <a:pPr eaLnBrk="1"/>
            <a:r>
              <a:rPr lang="ja-JP" altLang="en-US" dirty="0">
                <a:latin typeface="ＭＳ Ｐ明朝" charset="-128"/>
                <a:ea typeface="ＭＳ Ｐ明朝" charset="-128"/>
              </a:rPr>
              <a:t>心理的虐待の判断のポイントは、</a:t>
            </a:r>
            <a:r>
              <a:rPr lang="ja-JP" altLang="en-US" b="1" dirty="0">
                <a:latin typeface="ＭＳ Ｐ明朝" charset="-128"/>
                <a:ea typeface="ＭＳ Ｐ明朝" charset="-128"/>
              </a:rPr>
              <a:t>「精神的に苦痛を与える」</a:t>
            </a:r>
            <a:r>
              <a:rPr lang="ja-JP" altLang="en-US" dirty="0">
                <a:latin typeface="ＭＳ Ｐ明朝" charset="-128"/>
                <a:ea typeface="ＭＳ Ｐ明朝" charset="-128"/>
              </a:rPr>
              <a:t>ということを伝える。</a:t>
            </a:r>
            <a:endParaRPr lang="en-US" altLang="ja-JP" dirty="0">
              <a:latin typeface="ＭＳ Ｐ明朝" charset="-128"/>
              <a:ea typeface="ＭＳ Ｐ明朝" charset="-128"/>
            </a:endParaRPr>
          </a:p>
          <a:p>
            <a:pPr eaLnBrk="1"/>
            <a:r>
              <a:rPr lang="ja-JP" altLang="en-US" dirty="0">
                <a:latin typeface="ＭＳ Ｐ明朝" charset="-128"/>
                <a:ea typeface="ＭＳ Ｐ明朝" charset="-128"/>
              </a:rPr>
              <a:t>憎まれ口を叩きあっていても、愛情表現として互いに受け取れているという場合には問題はない。</a:t>
            </a:r>
            <a:endParaRPr lang="en-US" altLang="ja-JP" dirty="0">
              <a:latin typeface="ＭＳ Ｐ明朝" charset="-128"/>
              <a:ea typeface="ＭＳ Ｐ明朝" charset="-128"/>
            </a:endParaRPr>
          </a:p>
          <a:p>
            <a:pPr eaLnBrk="1"/>
            <a:endParaRPr lang="en-US" altLang="ja-JP" dirty="0">
              <a:latin typeface="ＭＳ Ｐ明朝" charset="-128"/>
              <a:ea typeface="ＭＳ Ｐ明朝" charset="-128"/>
            </a:endParaRPr>
          </a:p>
          <a:p>
            <a:pPr eaLnBrk="1"/>
            <a:r>
              <a:rPr lang="ja-JP" altLang="en-US" dirty="0">
                <a:latin typeface="ＭＳ Ｐ明朝" charset="-128"/>
                <a:ea typeface="ＭＳ Ｐ明朝" charset="-128"/>
              </a:rPr>
              <a:t>例えば、寅さんがおいちゃ</a:t>
            </a:r>
            <a:r>
              <a:rPr lang="ja-JP" altLang="en-US" dirty="0" err="1">
                <a:latin typeface="ＭＳ Ｐ明朝" charset="-128"/>
                <a:ea typeface="ＭＳ Ｐ明朝" charset="-128"/>
              </a:rPr>
              <a:t>ん</a:t>
            </a:r>
            <a:r>
              <a:rPr lang="ja-JP" altLang="en-US" dirty="0">
                <a:latin typeface="ＭＳ Ｐ明朝" charset="-128"/>
                <a:ea typeface="ＭＳ Ｐ明朝" charset="-128"/>
              </a:rPr>
              <a:t>、おばちゃんに憎まれ口を叩く、これが高齢者虐待になるかというと、おいちゃ</a:t>
            </a:r>
            <a:r>
              <a:rPr lang="ja-JP" altLang="en-US" dirty="0" err="1">
                <a:latin typeface="ＭＳ Ｐ明朝" charset="-128"/>
                <a:ea typeface="ＭＳ Ｐ明朝" charset="-128"/>
              </a:rPr>
              <a:t>んも</a:t>
            </a:r>
            <a:r>
              <a:rPr lang="ja-JP" altLang="en-US" dirty="0">
                <a:latin typeface="ＭＳ Ｐ明朝" charset="-128"/>
                <a:ea typeface="ＭＳ Ｐ明朝" charset="-128"/>
              </a:rPr>
              <a:t>おばちゃんも、それが「憎まれ口」だと分かっているから、これは虐待には当たらない。</a:t>
            </a:r>
            <a:endParaRPr lang="en-US" altLang="ja-JP" dirty="0">
              <a:latin typeface="ＭＳ Ｐ明朝" charset="-128"/>
              <a:ea typeface="ＭＳ Ｐ明朝" charset="-128"/>
            </a:endParaRPr>
          </a:p>
          <a:p>
            <a:pPr eaLnBrk="1"/>
            <a:endParaRPr lang="en-US" altLang="ja-JP" dirty="0">
              <a:latin typeface="ＭＳ Ｐ明朝" charset="-128"/>
              <a:ea typeface="ＭＳ Ｐ明朝" charset="-128"/>
            </a:endParaRPr>
          </a:p>
          <a:p>
            <a:pPr eaLnBrk="1"/>
            <a:r>
              <a:rPr lang="ja-JP" altLang="en-US" dirty="0">
                <a:latin typeface="ＭＳ Ｐ明朝" charset="-128"/>
                <a:ea typeface="ＭＳ Ｐ明朝" charset="-128"/>
              </a:rPr>
              <a:t>ただ、どちらかが病気になったり、老いてくるなどパワーが落ちてきたりすると、</a:t>
            </a:r>
            <a:endParaRPr lang="en-US" altLang="ja-JP" dirty="0">
              <a:latin typeface="ＭＳ Ｐ明朝" charset="-128"/>
              <a:ea typeface="ＭＳ Ｐ明朝" charset="-128"/>
            </a:endParaRPr>
          </a:p>
          <a:p>
            <a:pPr eaLnBrk="1"/>
            <a:r>
              <a:rPr lang="ja-JP" altLang="en-US" dirty="0">
                <a:latin typeface="ＭＳ Ｐ明朝" charset="-128"/>
                <a:ea typeface="ＭＳ Ｐ明朝" charset="-128"/>
              </a:rPr>
              <a:t>力関係のうえで弱い立場におかれ、それまでのコミュニケーションがつらくなることがある。</a:t>
            </a:r>
            <a:endParaRPr lang="en-US" altLang="ja-JP" dirty="0">
              <a:latin typeface="ＭＳ Ｐ明朝" charset="-128"/>
              <a:ea typeface="ＭＳ Ｐ明朝" charset="-128"/>
            </a:endParaRPr>
          </a:p>
          <a:p>
            <a:pPr eaLnBrk="1"/>
            <a:r>
              <a:rPr lang="ja-JP" altLang="en-US" dirty="0">
                <a:latin typeface="ＭＳ Ｐ明朝" charset="-128"/>
                <a:ea typeface="ＭＳ Ｐ明朝" charset="-128"/>
              </a:rPr>
              <a:t>虐待は「力関係に差があるところ」に起きやすいため、</a:t>
            </a:r>
            <a:endParaRPr lang="en-US" altLang="ja-JP" dirty="0">
              <a:latin typeface="ＭＳ Ｐ明朝" charset="-128"/>
              <a:ea typeface="ＭＳ Ｐ明朝" charset="-128"/>
            </a:endParaRPr>
          </a:p>
          <a:p>
            <a:pPr eaLnBrk="1"/>
            <a:r>
              <a:rPr lang="ja-JP" altLang="en-US" dirty="0">
                <a:latin typeface="ＭＳ Ｐ明朝" charset="-128"/>
                <a:ea typeface="ＭＳ Ｐ明朝" charset="-128"/>
              </a:rPr>
              <a:t>そのような場合には、「</a:t>
            </a:r>
            <a:r>
              <a:rPr lang="en-US" altLang="ja-JP" dirty="0">
                <a:latin typeface="ＭＳ Ｐ明朝" charset="-128"/>
                <a:ea typeface="ＭＳ Ｐ明朝" charset="-128"/>
              </a:rPr>
              <a:t>『</a:t>
            </a:r>
            <a:r>
              <a:rPr lang="ja-JP" altLang="en-US" dirty="0">
                <a:latin typeface="ＭＳ Ｐ明朝" charset="-128"/>
                <a:ea typeface="ＭＳ Ｐ明朝" charset="-128"/>
              </a:rPr>
              <a:t>虐待の芽</a:t>
            </a:r>
            <a:r>
              <a:rPr lang="en-US" altLang="ja-JP" dirty="0">
                <a:latin typeface="ＭＳ Ｐ明朝" charset="-128"/>
                <a:ea typeface="ＭＳ Ｐ明朝" charset="-128"/>
              </a:rPr>
              <a:t>』</a:t>
            </a:r>
            <a:r>
              <a:rPr lang="ja-JP" altLang="en-US" dirty="0">
                <a:latin typeface="ＭＳ Ｐ明朝" charset="-128"/>
                <a:ea typeface="ＭＳ Ｐ明朝" charset="-128"/>
              </a:rPr>
              <a:t>になっているかも？」と周囲が気にかけて、</a:t>
            </a:r>
            <a:endParaRPr lang="en-US" altLang="ja-JP" dirty="0">
              <a:latin typeface="ＭＳ Ｐ明朝" charset="-128"/>
              <a:ea typeface="ＭＳ Ｐ明朝" charset="-128"/>
            </a:endParaRPr>
          </a:p>
          <a:p>
            <a:pPr eaLnBrk="1"/>
            <a:r>
              <a:rPr lang="ja-JP" altLang="en-US" dirty="0">
                <a:latin typeface="ＭＳ Ｐ明朝" charset="-128"/>
                <a:ea typeface="ＭＳ Ｐ明朝" charset="-128"/>
              </a:rPr>
              <a:t>人の目を入れたり、話を聞いてパワーを取り戻す支援をしたりすることで、</a:t>
            </a:r>
            <a:endParaRPr lang="en-US" altLang="ja-JP" dirty="0">
              <a:latin typeface="ＭＳ Ｐ明朝" charset="-128"/>
              <a:ea typeface="ＭＳ Ｐ明朝" charset="-128"/>
            </a:endParaRPr>
          </a:p>
          <a:p>
            <a:pPr eaLnBrk="1"/>
            <a:r>
              <a:rPr lang="ja-JP" altLang="en-US" dirty="0">
                <a:latin typeface="ＭＳ Ｐ明朝" charset="-128"/>
                <a:ea typeface="ＭＳ Ｐ明朝" charset="-128"/>
              </a:rPr>
              <a:t>虐待を予防していくことが大切になる。</a:t>
            </a:r>
            <a:endParaRPr lang="en-US" altLang="ja-JP" dirty="0">
              <a:latin typeface="ＭＳ Ｐ明朝" charset="-128"/>
              <a:ea typeface="ＭＳ Ｐ明朝" charset="-128"/>
            </a:endParaRPr>
          </a:p>
        </p:txBody>
      </p:sp>
      <p:sp>
        <p:nvSpPr>
          <p:cNvPr id="2" name="スライド番号プレースホルダー 1"/>
          <p:cNvSpPr>
            <a:spLocks noGrp="1"/>
          </p:cNvSpPr>
          <p:nvPr>
            <p:ph type="sldNum" sz="quarter" idx="10"/>
          </p:nvPr>
        </p:nvSpPr>
        <p:spPr/>
        <p:txBody>
          <a:bodyPr/>
          <a:lstStyle/>
          <a:p>
            <a:fld id="{E233F600-4D47-47D7-AD80-3375E10310AF}" type="slidenum">
              <a:rPr kumimoji="1" lang="ja-JP" altLang="en-US" smtClean="0"/>
              <a:t>9</a:t>
            </a:fld>
            <a:endParaRPr kumimoji="1" lang="ja-JP" altLang="en-US"/>
          </a:p>
        </p:txBody>
      </p:sp>
    </p:spTree>
    <p:extLst>
      <p:ext uri="{BB962C8B-B14F-4D97-AF65-F5344CB8AC3E}">
        <p14:creationId xmlns:p14="http://schemas.microsoft.com/office/powerpoint/2010/main" val="21039248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slideMaster" Target="../slideMasters/slideMaster3.xml"/><Relationship Id="rId1" Type="http://schemas.openxmlformats.org/officeDocument/2006/relationships/themeOverride" Target="../theme/themeOverride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2" Type="http://schemas.openxmlformats.org/officeDocument/2006/relationships/slideMaster" Target="../slideMasters/slideMaster3.xml"/><Relationship Id="rId1" Type="http://schemas.openxmlformats.org/officeDocument/2006/relationships/themeOverride" Target="../theme/themeOverride4.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2" Type="http://schemas.openxmlformats.org/officeDocument/2006/relationships/slideMaster" Target="../slideMasters/slideMaster5.xml"/><Relationship Id="rId1" Type="http://schemas.openxmlformats.org/officeDocument/2006/relationships/themeOverride" Target="../theme/themeOverride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2" Type="http://schemas.openxmlformats.org/officeDocument/2006/relationships/slideMaster" Target="../slideMasters/slideMaster5.xml"/><Relationship Id="rId1" Type="http://schemas.openxmlformats.org/officeDocument/2006/relationships/themeOverride" Target="../theme/themeOverride6.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2" Type="http://schemas.openxmlformats.org/officeDocument/2006/relationships/slideMaster" Target="../slideMasters/slideMaster8.xml"/><Relationship Id="rId1" Type="http://schemas.openxmlformats.org/officeDocument/2006/relationships/themeOverride" Target="../theme/themeOverride7.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2.xml.rels><?xml version="1.0" encoding="UTF-8" standalone="yes"?>
<Relationships xmlns="http://schemas.openxmlformats.org/package/2006/relationships"><Relationship Id="rId2" Type="http://schemas.openxmlformats.org/officeDocument/2006/relationships/slideMaster" Target="../slideMasters/slideMaster8.xml"/><Relationship Id="rId1" Type="http://schemas.openxmlformats.org/officeDocument/2006/relationships/themeOverride" Target="../theme/themeOverride8.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1.xml.rels><?xml version="1.0" encoding="UTF-8" standalone="yes"?>
<Relationships xmlns="http://schemas.openxmlformats.org/package/2006/relationships"><Relationship Id="rId2" Type="http://schemas.openxmlformats.org/officeDocument/2006/relationships/slideMaster" Target="../slideMasters/slideMaster9.xml"/><Relationship Id="rId1" Type="http://schemas.openxmlformats.org/officeDocument/2006/relationships/themeOverride" Target="../theme/themeOverride9.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3.xml.rels><?xml version="1.0" encoding="UTF-8" standalone="yes"?>
<Relationships xmlns="http://schemas.openxmlformats.org/package/2006/relationships"><Relationship Id="rId2" Type="http://schemas.openxmlformats.org/officeDocument/2006/relationships/slideMaster" Target="../slideMasters/slideMaster9.xml"/><Relationship Id="rId1" Type="http://schemas.openxmlformats.org/officeDocument/2006/relationships/themeOverride" Target="../theme/themeOverride10.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9" name="タイトル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HG丸ｺﾞｼｯｸM-PRO" pitchFamily="50" charset="-128"/>
                <a:ea typeface="HG丸ｺﾞｼｯｸM-PRO" pitchFamily="50" charset="-128"/>
                <a:cs typeface="+mj-cs"/>
              </a:defRPr>
            </a:lvl1pPr>
          </a:lstStyle>
          <a:p>
            <a:r>
              <a:rPr lang="ja-JP" altLang="en-US" dirty="0"/>
              <a:t>マスタ タイトルの書式設定</a:t>
            </a:r>
            <a:endParaRPr lang="en-US" dirty="0"/>
          </a:p>
        </p:txBody>
      </p:sp>
      <p:sp>
        <p:nvSpPr>
          <p:cNvPr id="17" name="サブタイトル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latin typeface="HG丸ｺﾞｼｯｸM-PRO" pitchFamily="50" charset="-128"/>
                <a:ea typeface="HG丸ｺﾞｼｯｸM-PRO" pitchFamily="50" charset="-128"/>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ja-JP" altLang="en-US" dirty="0"/>
              <a:t>マスタ サブタイトルの書式設定</a:t>
            </a:r>
            <a:endParaRPr lang="en-US" dirty="0"/>
          </a:p>
        </p:txBody>
      </p:sp>
      <p:sp>
        <p:nvSpPr>
          <p:cNvPr id="4" name="日付プレースホルダ 29"/>
          <p:cNvSpPr>
            <a:spLocks noGrp="1"/>
          </p:cNvSpPr>
          <p:nvPr>
            <p:ph type="dt" sz="half" idx="10"/>
          </p:nvPr>
        </p:nvSpPr>
        <p:spPr/>
        <p:txBody>
          <a:bodyPr/>
          <a:lstStyle>
            <a:lvl1pPr>
              <a:defRPr/>
            </a:lvl1pPr>
          </a:lstStyle>
          <a:p>
            <a:pPr>
              <a:defRPr/>
            </a:pPr>
            <a:endParaRPr lang="en-US" altLang="ja-JP"/>
          </a:p>
        </p:txBody>
      </p:sp>
      <p:sp>
        <p:nvSpPr>
          <p:cNvPr id="5" name="フッター プレースホルダ 18"/>
          <p:cNvSpPr>
            <a:spLocks noGrp="1"/>
          </p:cNvSpPr>
          <p:nvPr>
            <p:ph type="ftr" sz="quarter" idx="11"/>
          </p:nvPr>
        </p:nvSpPr>
        <p:spPr/>
        <p:txBody>
          <a:bodyPr/>
          <a:lstStyle>
            <a:lvl1pPr>
              <a:defRPr/>
            </a:lvl1pPr>
          </a:lstStyle>
          <a:p>
            <a:pPr>
              <a:defRPr/>
            </a:pPr>
            <a:endParaRPr lang="en-US" altLang="ja-JP"/>
          </a:p>
        </p:txBody>
      </p:sp>
      <p:sp>
        <p:nvSpPr>
          <p:cNvPr id="6" name="スライド番号プレースホルダ 26"/>
          <p:cNvSpPr>
            <a:spLocks noGrp="1"/>
          </p:cNvSpPr>
          <p:nvPr>
            <p:ph type="sldNum" sz="quarter" idx="12"/>
          </p:nvPr>
        </p:nvSpPr>
        <p:spPr/>
        <p:txBody>
          <a:bodyPr/>
          <a:lstStyle>
            <a:lvl1pPr>
              <a:defRPr/>
            </a:lvl1pPr>
          </a:lstStyle>
          <a:p>
            <a:pPr>
              <a:defRPr/>
            </a:pPr>
            <a:fld id="{28F15C3D-3899-4814-8AC2-F55D91811BBF}" type="slidenum">
              <a:rPr lang="en-US" altLang="ja-JP"/>
              <a:pPr>
                <a:defRPr/>
              </a:pPr>
              <a:t>‹#›</a:t>
            </a:fld>
            <a:endParaRPr lang="en-US" altLang="ja-JP"/>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endParaRPr lang="en-US"/>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日付プレースホルダ 9"/>
          <p:cNvSpPr>
            <a:spLocks noGrp="1"/>
          </p:cNvSpPr>
          <p:nvPr>
            <p:ph type="dt" sz="half" idx="10"/>
          </p:nvPr>
        </p:nvSpPr>
        <p:spPr/>
        <p:txBody>
          <a:bodyPr/>
          <a:lstStyle>
            <a:lvl1pPr>
              <a:defRPr/>
            </a:lvl1pPr>
          </a:lstStyle>
          <a:p>
            <a:pPr>
              <a:defRPr/>
            </a:pPr>
            <a:endParaRPr lang="en-US" altLang="ja-JP"/>
          </a:p>
        </p:txBody>
      </p:sp>
      <p:sp>
        <p:nvSpPr>
          <p:cNvPr id="5" name="フッター プレースホルダ 21"/>
          <p:cNvSpPr>
            <a:spLocks noGrp="1"/>
          </p:cNvSpPr>
          <p:nvPr>
            <p:ph type="ftr" sz="quarter" idx="11"/>
          </p:nvPr>
        </p:nvSpPr>
        <p:spPr/>
        <p:txBody>
          <a:bodyPr/>
          <a:lstStyle>
            <a:lvl1pPr>
              <a:defRPr/>
            </a:lvl1pPr>
          </a:lstStyle>
          <a:p>
            <a:pPr>
              <a:defRPr/>
            </a:pPr>
            <a:endParaRPr lang="en-US" altLang="ja-JP"/>
          </a:p>
        </p:txBody>
      </p:sp>
      <p:sp>
        <p:nvSpPr>
          <p:cNvPr id="6" name="スライド番号プレースホルダ 17"/>
          <p:cNvSpPr>
            <a:spLocks noGrp="1"/>
          </p:cNvSpPr>
          <p:nvPr>
            <p:ph type="sldNum" sz="quarter" idx="12"/>
          </p:nvPr>
        </p:nvSpPr>
        <p:spPr/>
        <p:txBody>
          <a:bodyPr/>
          <a:lstStyle>
            <a:lvl1pPr>
              <a:defRPr/>
            </a:lvl1pPr>
          </a:lstStyle>
          <a:p>
            <a:pPr>
              <a:defRPr/>
            </a:pPr>
            <a:fld id="{C72BD90E-2A48-498F-A063-BB37C1D748F6}" type="slidenum">
              <a:rPr lang="en-US" altLang="ja-JP"/>
              <a:pPr>
                <a:defRPr/>
              </a:pPr>
              <a:t>‹#›</a:t>
            </a:fld>
            <a:endParaRPr lang="en-US" altLang="ja-JP"/>
          </a:p>
        </p:txBody>
      </p:sp>
    </p:spTree>
  </p:cSld>
  <p:clrMapOvr>
    <a:masterClrMapping/>
  </p:clrMapOvr>
</p:sldLayout>
</file>

<file path=ppt/slideLayouts/slideLayout10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endParaRPr lang="en-US"/>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日付プレースホルダ 9"/>
          <p:cNvSpPr>
            <a:spLocks noGrp="1"/>
          </p:cNvSpPr>
          <p:nvPr>
            <p:ph type="dt" sz="half" idx="10"/>
          </p:nvPr>
        </p:nvSpPr>
        <p:spPr/>
        <p:txBody>
          <a:bodyPr/>
          <a:lstStyle>
            <a:lvl1pPr>
              <a:defRPr/>
            </a:lvl1pPr>
          </a:lstStyle>
          <a:p>
            <a:pPr>
              <a:defRPr/>
            </a:pPr>
            <a:endParaRPr lang="ja-JP" altLang="en-US">
              <a:solidFill>
                <a:srgbClr val="04617B">
                  <a:shade val="90000"/>
                </a:srgbClr>
              </a:solidFill>
            </a:endParaRPr>
          </a:p>
        </p:txBody>
      </p:sp>
      <p:sp>
        <p:nvSpPr>
          <p:cNvPr id="5" name="フッター プレースホルダ 21"/>
          <p:cNvSpPr>
            <a:spLocks noGrp="1"/>
          </p:cNvSpPr>
          <p:nvPr>
            <p:ph type="ftr" sz="quarter" idx="11"/>
          </p:nvPr>
        </p:nvSpPr>
        <p:spPr/>
        <p:txBody>
          <a:bodyPr/>
          <a:lstStyle>
            <a:lvl1pPr>
              <a:defRPr/>
            </a:lvl1pPr>
          </a:lstStyle>
          <a:p>
            <a:pPr>
              <a:defRPr/>
            </a:pPr>
            <a:endParaRPr lang="ja-JP" altLang="en-US">
              <a:solidFill>
                <a:srgbClr val="04617B">
                  <a:shade val="90000"/>
                </a:srgbClr>
              </a:solidFill>
            </a:endParaRPr>
          </a:p>
        </p:txBody>
      </p:sp>
      <p:sp>
        <p:nvSpPr>
          <p:cNvPr id="6" name="スライド番号プレースホルダ 17"/>
          <p:cNvSpPr>
            <a:spLocks noGrp="1"/>
          </p:cNvSpPr>
          <p:nvPr>
            <p:ph type="sldNum" sz="quarter" idx="12"/>
          </p:nvPr>
        </p:nvSpPr>
        <p:spPr/>
        <p:txBody>
          <a:bodyPr/>
          <a:lstStyle>
            <a:lvl1pPr>
              <a:defRPr/>
            </a:lvl1pPr>
          </a:lstStyle>
          <a:p>
            <a:pPr>
              <a:defRPr/>
            </a:pPr>
            <a:fld id="{664CCBBA-B602-411B-9225-35470A03DCDF}" type="slidenum">
              <a:rPr lang="ja-JP" altLang="en-US">
                <a:solidFill>
                  <a:srgbClr val="04617B">
                    <a:shade val="90000"/>
                  </a:srgbClr>
                </a:solidFill>
              </a:rPr>
              <a:pPr>
                <a:defRPr/>
              </a:pPr>
              <a:t>‹#›</a:t>
            </a:fld>
            <a:endParaRPr lang="ja-JP" altLang="en-US" dirty="0">
              <a:solidFill>
                <a:srgbClr val="04617B">
                  <a:shade val="90000"/>
                </a:srgbClr>
              </a:solidFill>
            </a:endParaRPr>
          </a:p>
        </p:txBody>
      </p:sp>
    </p:spTree>
    <p:extLst>
      <p:ext uri="{BB962C8B-B14F-4D97-AF65-F5344CB8AC3E}">
        <p14:creationId xmlns:p14="http://schemas.microsoft.com/office/powerpoint/2010/main" val="544564727"/>
      </p:ext>
    </p:extLst>
  </p:cSld>
  <p:clrMapOvr>
    <a:masterClrMapping/>
  </p:clrMapOvr>
</p:sldLayout>
</file>

<file path=ppt/slideLayouts/slideLayout10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914402"/>
            <a:ext cx="2057400" cy="5211763"/>
          </a:xfrm>
        </p:spPr>
        <p:txBody>
          <a:bodyPr vert="eaVert"/>
          <a:lstStyle/>
          <a:p>
            <a:r>
              <a:rPr lang="ja-JP" altLang="en-US"/>
              <a:t>マスタ タイトルの書式設定</a:t>
            </a:r>
            <a:endParaRPr lang="en-US"/>
          </a:p>
        </p:txBody>
      </p:sp>
      <p:sp>
        <p:nvSpPr>
          <p:cNvPr id="3" name="縦書きテキスト プレースホルダ 2"/>
          <p:cNvSpPr>
            <a:spLocks noGrp="1"/>
          </p:cNvSpPr>
          <p:nvPr>
            <p:ph type="body" orient="vert" idx="1"/>
          </p:nvPr>
        </p:nvSpPr>
        <p:spPr>
          <a:xfrm>
            <a:off x="457200" y="914402"/>
            <a:ext cx="6019800" cy="5211763"/>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日付プレースホルダ 9"/>
          <p:cNvSpPr>
            <a:spLocks noGrp="1"/>
          </p:cNvSpPr>
          <p:nvPr>
            <p:ph type="dt" sz="half" idx="10"/>
          </p:nvPr>
        </p:nvSpPr>
        <p:spPr/>
        <p:txBody>
          <a:bodyPr/>
          <a:lstStyle>
            <a:lvl1pPr>
              <a:defRPr/>
            </a:lvl1pPr>
          </a:lstStyle>
          <a:p>
            <a:pPr>
              <a:defRPr/>
            </a:pPr>
            <a:endParaRPr lang="ja-JP" altLang="en-US">
              <a:solidFill>
                <a:srgbClr val="04617B">
                  <a:shade val="90000"/>
                </a:srgbClr>
              </a:solidFill>
            </a:endParaRPr>
          </a:p>
        </p:txBody>
      </p:sp>
      <p:sp>
        <p:nvSpPr>
          <p:cNvPr id="5" name="フッター プレースホルダ 21"/>
          <p:cNvSpPr>
            <a:spLocks noGrp="1"/>
          </p:cNvSpPr>
          <p:nvPr>
            <p:ph type="ftr" sz="quarter" idx="11"/>
          </p:nvPr>
        </p:nvSpPr>
        <p:spPr/>
        <p:txBody>
          <a:bodyPr/>
          <a:lstStyle>
            <a:lvl1pPr>
              <a:defRPr/>
            </a:lvl1pPr>
          </a:lstStyle>
          <a:p>
            <a:pPr>
              <a:defRPr/>
            </a:pPr>
            <a:endParaRPr lang="ja-JP" altLang="en-US">
              <a:solidFill>
                <a:srgbClr val="04617B">
                  <a:shade val="90000"/>
                </a:srgbClr>
              </a:solidFill>
            </a:endParaRPr>
          </a:p>
        </p:txBody>
      </p:sp>
      <p:sp>
        <p:nvSpPr>
          <p:cNvPr id="6" name="スライド番号プレースホルダ 17"/>
          <p:cNvSpPr>
            <a:spLocks noGrp="1"/>
          </p:cNvSpPr>
          <p:nvPr>
            <p:ph type="sldNum" sz="quarter" idx="12"/>
          </p:nvPr>
        </p:nvSpPr>
        <p:spPr/>
        <p:txBody>
          <a:bodyPr/>
          <a:lstStyle>
            <a:lvl1pPr>
              <a:defRPr/>
            </a:lvl1pPr>
          </a:lstStyle>
          <a:p>
            <a:pPr>
              <a:defRPr/>
            </a:pPr>
            <a:fld id="{FA6820ED-D7C8-4D01-971D-0BABA3F40943}" type="slidenum">
              <a:rPr lang="ja-JP" altLang="en-US">
                <a:solidFill>
                  <a:srgbClr val="04617B">
                    <a:shade val="90000"/>
                  </a:srgbClr>
                </a:solidFill>
              </a:rPr>
              <a:pPr>
                <a:defRPr/>
              </a:pPr>
              <a:t>‹#›</a:t>
            </a:fld>
            <a:endParaRPr lang="ja-JP" altLang="en-US" dirty="0">
              <a:solidFill>
                <a:srgbClr val="04617B">
                  <a:shade val="90000"/>
                </a:srgbClr>
              </a:solidFill>
            </a:endParaRPr>
          </a:p>
        </p:txBody>
      </p:sp>
    </p:spTree>
    <p:extLst>
      <p:ext uri="{BB962C8B-B14F-4D97-AF65-F5344CB8AC3E}">
        <p14:creationId xmlns:p14="http://schemas.microsoft.com/office/powerpoint/2010/main" val="42556804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914402"/>
            <a:ext cx="2057400" cy="5211763"/>
          </a:xfrm>
        </p:spPr>
        <p:txBody>
          <a:bodyPr vert="eaVert"/>
          <a:lstStyle/>
          <a:p>
            <a:r>
              <a:rPr lang="ja-JP" altLang="en-US"/>
              <a:t>マスタ タイトルの書式設定</a:t>
            </a:r>
            <a:endParaRPr lang="en-US"/>
          </a:p>
        </p:txBody>
      </p:sp>
      <p:sp>
        <p:nvSpPr>
          <p:cNvPr id="3" name="縦書きテキスト プレースホルダ 2"/>
          <p:cNvSpPr>
            <a:spLocks noGrp="1"/>
          </p:cNvSpPr>
          <p:nvPr>
            <p:ph type="body" orient="vert" idx="1"/>
          </p:nvPr>
        </p:nvSpPr>
        <p:spPr>
          <a:xfrm>
            <a:off x="457200" y="914402"/>
            <a:ext cx="6019800" cy="5211763"/>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日付プレースホルダ 9"/>
          <p:cNvSpPr>
            <a:spLocks noGrp="1"/>
          </p:cNvSpPr>
          <p:nvPr>
            <p:ph type="dt" sz="half" idx="10"/>
          </p:nvPr>
        </p:nvSpPr>
        <p:spPr/>
        <p:txBody>
          <a:bodyPr/>
          <a:lstStyle>
            <a:lvl1pPr>
              <a:defRPr/>
            </a:lvl1pPr>
          </a:lstStyle>
          <a:p>
            <a:pPr>
              <a:defRPr/>
            </a:pPr>
            <a:endParaRPr lang="en-US" altLang="ja-JP"/>
          </a:p>
        </p:txBody>
      </p:sp>
      <p:sp>
        <p:nvSpPr>
          <p:cNvPr id="5" name="フッター プレースホルダ 21"/>
          <p:cNvSpPr>
            <a:spLocks noGrp="1"/>
          </p:cNvSpPr>
          <p:nvPr>
            <p:ph type="ftr" sz="quarter" idx="11"/>
          </p:nvPr>
        </p:nvSpPr>
        <p:spPr/>
        <p:txBody>
          <a:bodyPr/>
          <a:lstStyle>
            <a:lvl1pPr>
              <a:defRPr/>
            </a:lvl1pPr>
          </a:lstStyle>
          <a:p>
            <a:pPr>
              <a:defRPr/>
            </a:pPr>
            <a:endParaRPr lang="en-US" altLang="ja-JP"/>
          </a:p>
        </p:txBody>
      </p:sp>
      <p:sp>
        <p:nvSpPr>
          <p:cNvPr id="6" name="スライド番号プレースホルダ 17"/>
          <p:cNvSpPr>
            <a:spLocks noGrp="1"/>
          </p:cNvSpPr>
          <p:nvPr>
            <p:ph type="sldNum" sz="quarter" idx="12"/>
          </p:nvPr>
        </p:nvSpPr>
        <p:spPr/>
        <p:txBody>
          <a:bodyPr/>
          <a:lstStyle>
            <a:lvl1pPr>
              <a:defRPr/>
            </a:lvl1pPr>
          </a:lstStyle>
          <a:p>
            <a:pPr>
              <a:defRPr/>
            </a:pPr>
            <a:fld id="{F4FCAE04-3AEE-483B-8A15-E1BC9C89A7FE}" type="slidenum">
              <a:rPr lang="en-US" altLang="ja-JP"/>
              <a:pPr>
                <a:defRPr/>
              </a:pPr>
              <a:t>‹#›</a:t>
            </a:fld>
            <a:endParaRPr lang="en-US" altLang="ja-JP"/>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2_タイトルとコンテンツ">
    <p:spTree>
      <p:nvGrpSpPr>
        <p:cNvPr id="1" name=""/>
        <p:cNvGrpSpPr/>
        <p:nvPr/>
      </p:nvGrpSpPr>
      <p:grpSpPr>
        <a:xfrm>
          <a:off x="0" y="0"/>
          <a:ext cx="0" cy="0"/>
          <a:chOff x="0" y="0"/>
          <a:chExt cx="0" cy="0"/>
        </a:xfrm>
      </p:grpSpPr>
      <p:sp>
        <p:nvSpPr>
          <p:cNvPr id="5" name="Slide Number Placeholder 5"/>
          <p:cNvSpPr>
            <a:spLocks noGrp="1"/>
          </p:cNvSpPr>
          <p:nvPr>
            <p:ph type="sldNum" sz="quarter" idx="4"/>
          </p:nvPr>
        </p:nvSpPr>
        <p:spPr>
          <a:xfrm>
            <a:off x="7874001" y="6465890"/>
            <a:ext cx="984250" cy="365125"/>
          </a:xfrm>
          <a:prstGeom prst="rect">
            <a:avLst/>
          </a:prstGeom>
        </p:spPr>
        <p:txBody>
          <a:bodyPr vert="horz" lIns="91440" tIns="45720" rIns="91440" bIns="45720" rtlCol="0" anchor="ctr"/>
          <a:lstStyle>
            <a:lvl1pPr algn="r" eaLnBrk="1" fontAlgn="auto" hangingPunct="1">
              <a:spcBef>
                <a:spcPts val="0"/>
              </a:spcBef>
              <a:spcAft>
                <a:spcPts val="0"/>
              </a:spcAft>
              <a:defRPr sz="1400" smtClean="0">
                <a:solidFill>
                  <a:srgbClr val="FFFFFF"/>
                </a:solidFill>
                <a:latin typeface="Calibri" panose="020F0502020204030204"/>
              </a:defRPr>
            </a:lvl1pPr>
          </a:lstStyle>
          <a:p>
            <a:pPr>
              <a:defRPr/>
            </a:pPr>
            <a:fld id="{47B138FA-8659-4165-8B77-44461445A368}" type="slidenum">
              <a:rPr lang="ja-JP" altLang="en-US"/>
              <a:pPr>
                <a:defRPr/>
              </a:pPr>
              <a:t>‹#›</a:t>
            </a:fld>
            <a:endParaRPr lang="ja-JP" altLang="en-US" dirty="0"/>
          </a:p>
        </p:txBody>
      </p:sp>
    </p:spTree>
    <p:extLst>
      <p:ext uri="{BB962C8B-B14F-4D97-AF65-F5344CB8AC3E}">
        <p14:creationId xmlns:p14="http://schemas.microsoft.com/office/powerpoint/2010/main" val="304694721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4" name="正方形/長方形 3"/>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defRPr/>
            </a:pPr>
            <a:endParaRPr kumimoji="0" lang="en-US" sz="2200"/>
          </a:p>
        </p:txBody>
      </p:sp>
      <p:sp useBgFill="1">
        <p:nvSpPr>
          <p:cNvPr id="5" name="角丸四角形 4"/>
          <p:cNvSpPr/>
          <p:nvPr/>
        </p:nvSpPr>
        <p:spPr>
          <a:xfrm>
            <a:off x="65089" y="69852"/>
            <a:ext cx="9013825" cy="6691313"/>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defRPr/>
            </a:pPr>
            <a:endParaRPr kumimoji="0" lang="en-US" sz="2200"/>
          </a:p>
        </p:txBody>
      </p:sp>
      <p:sp>
        <p:nvSpPr>
          <p:cNvPr id="6" name="正方形/長方形 5"/>
          <p:cNvSpPr/>
          <p:nvPr/>
        </p:nvSpPr>
        <p:spPr>
          <a:xfrm>
            <a:off x="63500" y="1449390"/>
            <a:ext cx="9020175" cy="15271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defRPr/>
            </a:pPr>
            <a:endParaRPr kumimoji="0" lang="en-US" sz="2200"/>
          </a:p>
        </p:txBody>
      </p:sp>
      <p:sp>
        <p:nvSpPr>
          <p:cNvPr id="7" name="正方形/長方形 6"/>
          <p:cNvSpPr/>
          <p:nvPr/>
        </p:nvSpPr>
        <p:spPr>
          <a:xfrm>
            <a:off x="63500" y="1397000"/>
            <a:ext cx="9020175" cy="12065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defRPr/>
            </a:pPr>
            <a:endParaRPr kumimoji="0" lang="en-US" sz="2200"/>
          </a:p>
        </p:txBody>
      </p:sp>
      <p:sp>
        <p:nvSpPr>
          <p:cNvPr id="10" name="正方形/長方形 9"/>
          <p:cNvSpPr/>
          <p:nvPr/>
        </p:nvSpPr>
        <p:spPr>
          <a:xfrm>
            <a:off x="63500" y="2976565"/>
            <a:ext cx="9020175" cy="111125"/>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defRPr/>
            </a:pPr>
            <a:endParaRPr kumimoji="0" lang="en-US" sz="2200"/>
          </a:p>
        </p:txBody>
      </p:sp>
      <p:sp>
        <p:nvSpPr>
          <p:cNvPr id="9" name="サブタイトル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ja-JP" altLang="en-US"/>
              <a:t>マスタ サブタイトルの書式設定</a:t>
            </a:r>
            <a:endParaRPr lang="en-US"/>
          </a:p>
        </p:txBody>
      </p:sp>
      <p:sp>
        <p:nvSpPr>
          <p:cNvPr id="8" name="タイトル 7"/>
          <p:cNvSpPr>
            <a:spLocks noGrp="1"/>
          </p:cNvSpPr>
          <p:nvPr>
            <p:ph type="ctrTitle"/>
          </p:nvPr>
        </p:nvSpPr>
        <p:spPr>
          <a:xfrm>
            <a:off x="457200" y="1505932"/>
            <a:ext cx="8229600" cy="1470025"/>
          </a:xfrm>
        </p:spPr>
        <p:txBody>
          <a:bodyPr anchor="ctr"/>
          <a:lstStyle>
            <a:lvl1pPr algn="ctr">
              <a:defRPr lang="en-US" dirty="0">
                <a:solidFill>
                  <a:srgbClr val="FFFFFF"/>
                </a:solidFill>
              </a:defRPr>
            </a:lvl1pPr>
          </a:lstStyle>
          <a:p>
            <a:r>
              <a:rPr lang="ja-JP" altLang="en-US"/>
              <a:t>マスタ タイトルの書式設定</a:t>
            </a:r>
            <a:endParaRPr lang="en-US"/>
          </a:p>
        </p:txBody>
      </p:sp>
      <p:sp>
        <p:nvSpPr>
          <p:cNvPr id="11" name="日付プレースホルダ 27"/>
          <p:cNvSpPr>
            <a:spLocks noGrp="1"/>
          </p:cNvSpPr>
          <p:nvPr>
            <p:ph type="dt" sz="half" idx="10"/>
          </p:nvPr>
        </p:nvSpPr>
        <p:spPr/>
        <p:txBody>
          <a:bodyPr/>
          <a:lstStyle>
            <a:lvl1pPr>
              <a:defRPr/>
            </a:lvl1pPr>
          </a:lstStyle>
          <a:p>
            <a:pPr>
              <a:defRPr/>
            </a:pPr>
            <a:endParaRPr lang="en-US" altLang="ja-JP"/>
          </a:p>
        </p:txBody>
      </p:sp>
      <p:sp>
        <p:nvSpPr>
          <p:cNvPr id="12" name="フッター プレースホルダ 16"/>
          <p:cNvSpPr>
            <a:spLocks noGrp="1"/>
          </p:cNvSpPr>
          <p:nvPr>
            <p:ph type="ftr" sz="quarter" idx="11"/>
          </p:nvPr>
        </p:nvSpPr>
        <p:spPr/>
        <p:txBody>
          <a:bodyPr/>
          <a:lstStyle>
            <a:lvl1pPr>
              <a:defRPr/>
            </a:lvl1pPr>
          </a:lstStyle>
          <a:p>
            <a:pPr>
              <a:defRPr/>
            </a:pPr>
            <a:endParaRPr lang="en-US" altLang="ja-JP"/>
          </a:p>
        </p:txBody>
      </p:sp>
      <p:sp>
        <p:nvSpPr>
          <p:cNvPr id="13" name="スライド番号プレースホルダ 28"/>
          <p:cNvSpPr>
            <a:spLocks noGrp="1"/>
          </p:cNvSpPr>
          <p:nvPr>
            <p:ph type="sldNum" sz="quarter" idx="12"/>
          </p:nvPr>
        </p:nvSpPr>
        <p:spPr/>
        <p:txBody>
          <a:bodyPr/>
          <a:lstStyle>
            <a:lvl1pPr>
              <a:defRPr sz="1400">
                <a:solidFill>
                  <a:srgbClr val="FFFFFF"/>
                </a:solidFill>
              </a:defRPr>
            </a:lvl1pPr>
          </a:lstStyle>
          <a:p>
            <a:pPr>
              <a:defRPr/>
            </a:pPr>
            <a:fld id="{9CE32336-D803-4F6C-8310-3DF7EE42FF75}" type="slidenum">
              <a:rPr lang="en-US" altLang="ja-JP"/>
              <a:pPr>
                <a:defRPr/>
              </a:pPr>
              <a:t>‹#›</a:t>
            </a:fld>
            <a:endParaRPr lang="en-US" altLang="ja-JP"/>
          </a:p>
        </p:txBody>
      </p:sp>
    </p:spTree>
  </p:cSld>
  <p:clrMapOvr>
    <a:overrideClrMapping bg1="lt1" tx1="dk1" bg2="lt2" tx2="dk2" accent1="accent1" accent2="accent2" accent3="accent3" accent4="accent4" accent5="accent5" accent6="accent6" hlink="hlink" folHlink="folHlink"/>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endParaRPr lang="en-US"/>
          </a:p>
        </p:txBody>
      </p:sp>
      <p:sp>
        <p:nvSpPr>
          <p:cNvPr id="8" name="コンテンツ プレースホルダ 7"/>
          <p:cNvSpPr>
            <a:spLocks noGrp="1"/>
          </p:cNvSpPr>
          <p:nvPr>
            <p:ph sz="quarter" idx="1"/>
          </p:nvPr>
        </p:nvSpPr>
        <p:spPr>
          <a:xfrm>
            <a:off x="914400" y="1447800"/>
            <a:ext cx="7772400" cy="4572000"/>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日付プレースホルダ 13"/>
          <p:cNvSpPr>
            <a:spLocks noGrp="1"/>
          </p:cNvSpPr>
          <p:nvPr>
            <p:ph type="dt" sz="half" idx="10"/>
          </p:nvPr>
        </p:nvSpPr>
        <p:spPr/>
        <p:txBody>
          <a:bodyPr/>
          <a:lstStyle>
            <a:lvl1pPr>
              <a:defRPr/>
            </a:lvl1pPr>
          </a:lstStyle>
          <a:p>
            <a:pPr>
              <a:defRPr/>
            </a:pPr>
            <a:endParaRPr lang="en-US" altLang="ja-JP"/>
          </a:p>
        </p:txBody>
      </p:sp>
      <p:sp>
        <p:nvSpPr>
          <p:cNvPr id="5" name="フッター プレースホルダ 2"/>
          <p:cNvSpPr>
            <a:spLocks noGrp="1"/>
          </p:cNvSpPr>
          <p:nvPr>
            <p:ph type="ftr" sz="quarter" idx="11"/>
          </p:nvPr>
        </p:nvSpPr>
        <p:spPr/>
        <p:txBody>
          <a:bodyPr/>
          <a:lstStyle>
            <a:lvl1pPr>
              <a:defRPr/>
            </a:lvl1pPr>
          </a:lstStyle>
          <a:p>
            <a:pPr>
              <a:defRPr/>
            </a:pPr>
            <a:endParaRPr lang="en-US" altLang="ja-JP"/>
          </a:p>
        </p:txBody>
      </p:sp>
      <p:sp>
        <p:nvSpPr>
          <p:cNvPr id="6" name="スライド番号プレースホルダ 22"/>
          <p:cNvSpPr>
            <a:spLocks noGrp="1"/>
          </p:cNvSpPr>
          <p:nvPr>
            <p:ph type="sldNum" sz="quarter" idx="12"/>
          </p:nvPr>
        </p:nvSpPr>
        <p:spPr/>
        <p:txBody>
          <a:bodyPr/>
          <a:lstStyle>
            <a:lvl1pPr>
              <a:defRPr/>
            </a:lvl1pPr>
          </a:lstStyle>
          <a:p>
            <a:pPr>
              <a:defRPr/>
            </a:pPr>
            <a:fld id="{BF9CEED6-EBDD-4F46-9739-46A57CE6E837}" type="slidenum">
              <a:rPr lang="en-US" altLang="ja-JP"/>
              <a:pPr>
                <a:defRPr/>
              </a:pPr>
              <a:t>‹#›</a:t>
            </a:fld>
            <a:endParaRPr lang="en-US" altLang="ja-JP"/>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4" name="正方形/長方形 3"/>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defRPr/>
            </a:pPr>
            <a:endParaRPr kumimoji="0" lang="en-US" sz="2200"/>
          </a:p>
        </p:txBody>
      </p:sp>
      <p:sp useBgFill="1">
        <p:nvSpPr>
          <p:cNvPr id="5" name="角丸四角形 4"/>
          <p:cNvSpPr/>
          <p:nvPr/>
        </p:nvSpPr>
        <p:spPr>
          <a:xfrm>
            <a:off x="65313" y="69757"/>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defRPr/>
            </a:pPr>
            <a:endParaRPr kumimoji="0" lang="en-US" sz="2200"/>
          </a:p>
        </p:txBody>
      </p:sp>
      <p:sp>
        <p:nvSpPr>
          <p:cNvPr id="6" name="正方形/長方形 5"/>
          <p:cNvSpPr/>
          <p:nvPr/>
        </p:nvSpPr>
        <p:spPr>
          <a:xfrm flipV="1">
            <a:off x="69851" y="2376490"/>
            <a:ext cx="9013825" cy="920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defRPr/>
            </a:pPr>
            <a:endParaRPr kumimoji="0" lang="en-US" sz="2200"/>
          </a:p>
        </p:txBody>
      </p:sp>
      <p:sp>
        <p:nvSpPr>
          <p:cNvPr id="7" name="正方形/長方形 6"/>
          <p:cNvSpPr/>
          <p:nvPr/>
        </p:nvSpPr>
        <p:spPr>
          <a:xfrm>
            <a:off x="69851" y="2341565"/>
            <a:ext cx="9013825" cy="46037"/>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defRPr/>
            </a:pPr>
            <a:endParaRPr kumimoji="0" lang="en-US" sz="2200"/>
          </a:p>
        </p:txBody>
      </p:sp>
      <p:sp>
        <p:nvSpPr>
          <p:cNvPr id="8" name="正方形/長方形 7"/>
          <p:cNvSpPr/>
          <p:nvPr/>
        </p:nvSpPr>
        <p:spPr>
          <a:xfrm>
            <a:off x="68264" y="2468565"/>
            <a:ext cx="9015412" cy="4603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defRPr/>
            </a:pPr>
            <a:endParaRPr kumimoji="0" lang="en-US" sz="2200"/>
          </a:p>
        </p:txBody>
      </p:sp>
      <p:sp>
        <p:nvSpPr>
          <p:cNvPr id="2" name="タイトル 1"/>
          <p:cNvSpPr>
            <a:spLocks noGrp="1"/>
          </p:cNvSpPr>
          <p:nvPr>
            <p:ph type="title"/>
          </p:nvPr>
        </p:nvSpPr>
        <p:spPr>
          <a:xfrm>
            <a:off x="722313" y="952502"/>
            <a:ext cx="7772400" cy="1362075"/>
          </a:xfrm>
        </p:spPr>
        <p:txBody>
          <a:bodyPr/>
          <a:lstStyle>
            <a:lvl1pPr algn="l">
              <a:buNone/>
              <a:defRPr sz="4000" b="0" cap="none"/>
            </a:lvl1pPr>
          </a:lstStyle>
          <a:p>
            <a:r>
              <a:rPr lang="ja-JP" altLang="en-US"/>
              <a:t>マスタ タイトルの書式設定</a:t>
            </a:r>
            <a:endParaRPr lang="en-US"/>
          </a:p>
        </p:txBody>
      </p:sp>
      <p:sp>
        <p:nvSpPr>
          <p:cNvPr id="3" name="テキスト プレースホルダ 2"/>
          <p:cNvSpPr>
            <a:spLocks noGrp="1"/>
          </p:cNvSpPr>
          <p:nvPr>
            <p:ph type="body" idx="1"/>
          </p:nvPr>
        </p:nvSpPr>
        <p:spPr>
          <a:xfrm>
            <a:off x="722313" y="2547938"/>
            <a:ext cx="7772400" cy="1338262"/>
          </a:xfrm>
        </p:spPr>
        <p:txBody>
          <a:bodyPr/>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ja-JP" altLang="en-US"/>
              <a:t>マスタ テキストの書式設定</a:t>
            </a:r>
          </a:p>
        </p:txBody>
      </p:sp>
      <p:sp>
        <p:nvSpPr>
          <p:cNvPr id="9" name="日付プレースホルダ 3"/>
          <p:cNvSpPr>
            <a:spLocks noGrp="1"/>
          </p:cNvSpPr>
          <p:nvPr>
            <p:ph type="dt" sz="half" idx="10"/>
          </p:nvPr>
        </p:nvSpPr>
        <p:spPr/>
        <p:txBody>
          <a:bodyPr/>
          <a:lstStyle>
            <a:lvl1pPr>
              <a:defRPr/>
            </a:lvl1pPr>
          </a:lstStyle>
          <a:p>
            <a:pPr>
              <a:defRPr/>
            </a:pPr>
            <a:endParaRPr lang="en-US" altLang="ja-JP"/>
          </a:p>
        </p:txBody>
      </p:sp>
      <p:sp>
        <p:nvSpPr>
          <p:cNvPr id="10" name="フッター プレースホルダ 4"/>
          <p:cNvSpPr>
            <a:spLocks noGrp="1"/>
          </p:cNvSpPr>
          <p:nvPr>
            <p:ph type="ftr" sz="quarter" idx="11"/>
          </p:nvPr>
        </p:nvSpPr>
        <p:spPr>
          <a:xfrm>
            <a:off x="800100" y="6172200"/>
            <a:ext cx="4000500" cy="457200"/>
          </a:xfrm>
        </p:spPr>
        <p:txBody>
          <a:bodyPr/>
          <a:lstStyle>
            <a:lvl1pPr>
              <a:defRPr/>
            </a:lvl1pPr>
          </a:lstStyle>
          <a:p>
            <a:pPr>
              <a:defRPr/>
            </a:pPr>
            <a:endParaRPr lang="en-US" altLang="ja-JP"/>
          </a:p>
        </p:txBody>
      </p:sp>
      <p:sp>
        <p:nvSpPr>
          <p:cNvPr id="11" name="スライド番号プレースホルダ 5"/>
          <p:cNvSpPr>
            <a:spLocks noGrp="1"/>
          </p:cNvSpPr>
          <p:nvPr>
            <p:ph type="sldNum" sz="quarter" idx="12"/>
          </p:nvPr>
        </p:nvSpPr>
        <p:spPr>
          <a:xfrm>
            <a:off x="146050" y="6208713"/>
            <a:ext cx="457200" cy="457200"/>
          </a:xfrm>
        </p:spPr>
        <p:txBody>
          <a:bodyPr/>
          <a:lstStyle>
            <a:lvl1pPr>
              <a:defRPr/>
            </a:lvl1pPr>
          </a:lstStyle>
          <a:p>
            <a:pPr>
              <a:defRPr/>
            </a:pPr>
            <a:fld id="{3C07B26E-0B48-4A48-9E02-915A9D0840EA}" type="slidenum">
              <a:rPr lang="en-US" altLang="ja-JP"/>
              <a:pPr>
                <a:defRPr/>
              </a:pPr>
              <a:t>‹#›</a:t>
            </a:fld>
            <a:endParaRPr lang="en-US" altLang="ja-JP"/>
          </a:p>
        </p:txBody>
      </p:sp>
    </p:spTree>
  </p:cSld>
  <p:clrMapOvr>
    <a:overrideClrMapping bg1="lt1" tx1="dk1" bg2="lt2" tx2="dk2" accent1="accent1" accent2="accent2" accent3="accent3" accent4="accent4" accent5="accent5" accent6="accent6" hlink="hlink" folHlink="folHlink"/>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endParaRPr lang="en-US"/>
          </a:p>
        </p:txBody>
      </p:sp>
      <p:sp>
        <p:nvSpPr>
          <p:cNvPr id="9" name="コンテンツ プレースホルダ 8"/>
          <p:cNvSpPr>
            <a:spLocks noGrp="1"/>
          </p:cNvSpPr>
          <p:nvPr>
            <p:ph sz="quarter" idx="1"/>
          </p:nvPr>
        </p:nvSpPr>
        <p:spPr>
          <a:xfrm>
            <a:off x="914400" y="1447800"/>
            <a:ext cx="3749040" cy="4572000"/>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11" name="コンテンツ プレースホルダ 10"/>
          <p:cNvSpPr>
            <a:spLocks noGrp="1"/>
          </p:cNvSpPr>
          <p:nvPr>
            <p:ph sz="quarter" idx="2"/>
          </p:nvPr>
        </p:nvSpPr>
        <p:spPr>
          <a:xfrm>
            <a:off x="4933950" y="1447800"/>
            <a:ext cx="3749040" cy="4572000"/>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日付プレースホルダ 13"/>
          <p:cNvSpPr>
            <a:spLocks noGrp="1"/>
          </p:cNvSpPr>
          <p:nvPr>
            <p:ph type="dt" sz="half" idx="10"/>
          </p:nvPr>
        </p:nvSpPr>
        <p:spPr/>
        <p:txBody>
          <a:bodyPr/>
          <a:lstStyle>
            <a:lvl1pPr>
              <a:defRPr/>
            </a:lvl1pPr>
          </a:lstStyle>
          <a:p>
            <a:pPr>
              <a:defRPr/>
            </a:pPr>
            <a:endParaRPr lang="en-US" altLang="ja-JP"/>
          </a:p>
        </p:txBody>
      </p:sp>
      <p:sp>
        <p:nvSpPr>
          <p:cNvPr id="6" name="フッター プレースホルダ 2"/>
          <p:cNvSpPr>
            <a:spLocks noGrp="1"/>
          </p:cNvSpPr>
          <p:nvPr>
            <p:ph type="ftr" sz="quarter" idx="11"/>
          </p:nvPr>
        </p:nvSpPr>
        <p:spPr/>
        <p:txBody>
          <a:bodyPr/>
          <a:lstStyle>
            <a:lvl1pPr>
              <a:defRPr/>
            </a:lvl1pPr>
          </a:lstStyle>
          <a:p>
            <a:pPr>
              <a:defRPr/>
            </a:pPr>
            <a:endParaRPr lang="en-US" altLang="ja-JP"/>
          </a:p>
        </p:txBody>
      </p:sp>
      <p:sp>
        <p:nvSpPr>
          <p:cNvPr id="7" name="スライド番号プレースホルダ 22"/>
          <p:cNvSpPr>
            <a:spLocks noGrp="1"/>
          </p:cNvSpPr>
          <p:nvPr>
            <p:ph type="sldNum" sz="quarter" idx="12"/>
          </p:nvPr>
        </p:nvSpPr>
        <p:spPr/>
        <p:txBody>
          <a:bodyPr/>
          <a:lstStyle>
            <a:lvl1pPr>
              <a:defRPr/>
            </a:lvl1pPr>
          </a:lstStyle>
          <a:p>
            <a:pPr>
              <a:defRPr/>
            </a:pPr>
            <a:fld id="{54B4C63D-1F64-41D5-9459-F53038A4EAC7}" type="slidenum">
              <a:rPr lang="en-US" altLang="ja-JP"/>
              <a:pPr>
                <a:defRPr/>
              </a:pPr>
              <a:t>‹#›</a:t>
            </a:fld>
            <a:endParaRPr lang="en-US" altLang="ja-JP"/>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914400" y="273050"/>
            <a:ext cx="7772400" cy="1143000"/>
          </a:xfrm>
        </p:spPr>
        <p:txBody>
          <a:bodyPr/>
          <a:lstStyle>
            <a:lvl1pPr>
              <a:defRPr/>
            </a:lvl1pPr>
          </a:lstStyle>
          <a:p>
            <a:r>
              <a:rPr lang="ja-JP" altLang="en-US"/>
              <a:t>マスタ タイトルの書式設定</a:t>
            </a:r>
            <a:endParaRPr lang="en-US"/>
          </a:p>
        </p:txBody>
      </p:sp>
      <p:sp>
        <p:nvSpPr>
          <p:cNvPr id="3" name="テキスト プレースホルダ 2"/>
          <p:cNvSpPr>
            <a:spLocks noGrp="1"/>
          </p:cNvSpPr>
          <p:nvPr>
            <p:ph type="body" idx="1"/>
          </p:nvPr>
        </p:nvSpPr>
        <p:spPr>
          <a:xfrm>
            <a:off x="914400" y="1447800"/>
            <a:ext cx="3733800" cy="762000"/>
          </a:xfrm>
          <a:noFill/>
          <a:ln w="12700" cap="sq" cmpd="sng" algn="ctr">
            <a:noFill/>
            <a:prstDash val="solid"/>
          </a:ln>
        </p:spPr>
        <p:txBody>
          <a:bodyPr anchor="b">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ja-JP" altLang="en-US"/>
              <a:t>マスタ テキストの書式設定</a:t>
            </a:r>
          </a:p>
        </p:txBody>
      </p:sp>
      <p:sp>
        <p:nvSpPr>
          <p:cNvPr id="4" name="テキスト プレースホルダ 3"/>
          <p:cNvSpPr>
            <a:spLocks noGrp="1"/>
          </p:cNvSpPr>
          <p:nvPr>
            <p:ph type="body" sz="half" idx="3"/>
          </p:nvPr>
        </p:nvSpPr>
        <p:spPr>
          <a:xfrm>
            <a:off x="4953000" y="1447800"/>
            <a:ext cx="3733800" cy="762000"/>
          </a:xfrm>
          <a:noFill/>
          <a:ln w="12700" cap="sq" cmpd="sng" algn="ctr">
            <a:noFill/>
            <a:prstDash val="solid"/>
          </a:ln>
        </p:spPr>
        <p:txBody>
          <a:bodyPr anchor="b">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ja-JP" altLang="en-US"/>
              <a:t>マスタ テキストの書式設定</a:t>
            </a:r>
          </a:p>
        </p:txBody>
      </p:sp>
      <p:sp>
        <p:nvSpPr>
          <p:cNvPr id="11" name="コンテンツ プレースホルダ 10"/>
          <p:cNvSpPr>
            <a:spLocks noGrp="1"/>
          </p:cNvSpPr>
          <p:nvPr>
            <p:ph sz="half" idx="2"/>
          </p:nvPr>
        </p:nvSpPr>
        <p:spPr>
          <a:xfrm>
            <a:off x="914400" y="2247900"/>
            <a:ext cx="3733800" cy="3886200"/>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13" name="コンテンツ プレースホルダ 12"/>
          <p:cNvSpPr>
            <a:spLocks noGrp="1"/>
          </p:cNvSpPr>
          <p:nvPr>
            <p:ph sz="half" idx="4"/>
          </p:nvPr>
        </p:nvSpPr>
        <p:spPr>
          <a:xfrm>
            <a:off x="4953000" y="2247900"/>
            <a:ext cx="3733800" cy="3886200"/>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日付プレースホルダ 13"/>
          <p:cNvSpPr>
            <a:spLocks noGrp="1"/>
          </p:cNvSpPr>
          <p:nvPr>
            <p:ph type="dt" sz="half" idx="10"/>
          </p:nvPr>
        </p:nvSpPr>
        <p:spPr/>
        <p:txBody>
          <a:bodyPr/>
          <a:lstStyle>
            <a:lvl1pPr>
              <a:defRPr/>
            </a:lvl1pPr>
          </a:lstStyle>
          <a:p>
            <a:pPr>
              <a:defRPr/>
            </a:pPr>
            <a:endParaRPr lang="en-US" altLang="ja-JP"/>
          </a:p>
        </p:txBody>
      </p:sp>
      <p:sp>
        <p:nvSpPr>
          <p:cNvPr id="8" name="フッター プレースホルダ 2"/>
          <p:cNvSpPr>
            <a:spLocks noGrp="1"/>
          </p:cNvSpPr>
          <p:nvPr>
            <p:ph type="ftr" sz="quarter" idx="11"/>
          </p:nvPr>
        </p:nvSpPr>
        <p:spPr/>
        <p:txBody>
          <a:bodyPr/>
          <a:lstStyle>
            <a:lvl1pPr>
              <a:defRPr/>
            </a:lvl1pPr>
          </a:lstStyle>
          <a:p>
            <a:pPr>
              <a:defRPr/>
            </a:pPr>
            <a:endParaRPr lang="en-US" altLang="ja-JP"/>
          </a:p>
        </p:txBody>
      </p:sp>
      <p:sp>
        <p:nvSpPr>
          <p:cNvPr id="9" name="スライド番号プレースホルダ 22"/>
          <p:cNvSpPr>
            <a:spLocks noGrp="1"/>
          </p:cNvSpPr>
          <p:nvPr>
            <p:ph type="sldNum" sz="quarter" idx="12"/>
          </p:nvPr>
        </p:nvSpPr>
        <p:spPr/>
        <p:txBody>
          <a:bodyPr/>
          <a:lstStyle>
            <a:lvl1pPr>
              <a:defRPr/>
            </a:lvl1pPr>
          </a:lstStyle>
          <a:p>
            <a:pPr>
              <a:defRPr/>
            </a:pPr>
            <a:fld id="{831EBE6D-70C9-4532-96F2-99BE4CB72F16}" type="slidenum">
              <a:rPr lang="en-US" altLang="ja-JP"/>
              <a:pPr>
                <a:defRPr/>
              </a:pPr>
              <a:t>‹#›</a:t>
            </a:fld>
            <a:endParaRPr lang="en-US" altLang="ja-JP"/>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endParaRPr lang="en-US"/>
          </a:p>
        </p:txBody>
      </p:sp>
      <p:sp>
        <p:nvSpPr>
          <p:cNvPr id="3" name="日付プレースホルダ 13"/>
          <p:cNvSpPr>
            <a:spLocks noGrp="1"/>
          </p:cNvSpPr>
          <p:nvPr>
            <p:ph type="dt" sz="half" idx="10"/>
          </p:nvPr>
        </p:nvSpPr>
        <p:spPr/>
        <p:txBody>
          <a:bodyPr/>
          <a:lstStyle>
            <a:lvl1pPr>
              <a:defRPr/>
            </a:lvl1pPr>
          </a:lstStyle>
          <a:p>
            <a:pPr>
              <a:defRPr/>
            </a:pPr>
            <a:endParaRPr lang="en-US" altLang="ja-JP"/>
          </a:p>
        </p:txBody>
      </p:sp>
      <p:sp>
        <p:nvSpPr>
          <p:cNvPr id="4" name="フッター プレースホルダ 2"/>
          <p:cNvSpPr>
            <a:spLocks noGrp="1"/>
          </p:cNvSpPr>
          <p:nvPr>
            <p:ph type="ftr" sz="quarter" idx="11"/>
          </p:nvPr>
        </p:nvSpPr>
        <p:spPr/>
        <p:txBody>
          <a:bodyPr/>
          <a:lstStyle>
            <a:lvl1pPr>
              <a:defRPr/>
            </a:lvl1pPr>
          </a:lstStyle>
          <a:p>
            <a:pPr>
              <a:defRPr/>
            </a:pPr>
            <a:endParaRPr lang="en-US" altLang="ja-JP"/>
          </a:p>
        </p:txBody>
      </p:sp>
      <p:sp>
        <p:nvSpPr>
          <p:cNvPr id="5" name="スライド番号プレースホルダ 22"/>
          <p:cNvSpPr>
            <a:spLocks noGrp="1"/>
          </p:cNvSpPr>
          <p:nvPr>
            <p:ph type="sldNum" sz="quarter" idx="12"/>
          </p:nvPr>
        </p:nvSpPr>
        <p:spPr/>
        <p:txBody>
          <a:bodyPr/>
          <a:lstStyle>
            <a:lvl1pPr>
              <a:defRPr/>
            </a:lvl1pPr>
          </a:lstStyle>
          <a:p>
            <a:pPr>
              <a:defRPr/>
            </a:pPr>
            <a:fld id="{B242530D-4014-4E65-81C8-5A9C5B166EAF}" type="slidenum">
              <a:rPr lang="en-US" altLang="ja-JP"/>
              <a:pPr>
                <a:defRPr/>
              </a:pPr>
              <a:t>‹#›</a:t>
            </a:fld>
            <a:endParaRPr lang="en-US" altLang="ja-JP"/>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3"/>
          <p:cNvSpPr>
            <a:spLocks noGrp="1"/>
          </p:cNvSpPr>
          <p:nvPr>
            <p:ph type="dt" sz="half" idx="10"/>
          </p:nvPr>
        </p:nvSpPr>
        <p:spPr/>
        <p:txBody>
          <a:bodyPr/>
          <a:lstStyle>
            <a:lvl1pPr>
              <a:defRPr/>
            </a:lvl1pPr>
          </a:lstStyle>
          <a:p>
            <a:pPr>
              <a:defRPr/>
            </a:pPr>
            <a:endParaRPr lang="en-US" altLang="ja-JP"/>
          </a:p>
        </p:txBody>
      </p:sp>
      <p:sp>
        <p:nvSpPr>
          <p:cNvPr id="3" name="フッター プレースホルダ 2"/>
          <p:cNvSpPr>
            <a:spLocks noGrp="1"/>
          </p:cNvSpPr>
          <p:nvPr>
            <p:ph type="ftr" sz="quarter" idx="11"/>
          </p:nvPr>
        </p:nvSpPr>
        <p:spPr/>
        <p:txBody>
          <a:bodyPr/>
          <a:lstStyle>
            <a:lvl1pPr>
              <a:defRPr/>
            </a:lvl1pPr>
          </a:lstStyle>
          <a:p>
            <a:pPr>
              <a:defRPr/>
            </a:pPr>
            <a:endParaRPr lang="en-US" altLang="ja-JP"/>
          </a:p>
        </p:txBody>
      </p:sp>
      <p:sp>
        <p:nvSpPr>
          <p:cNvPr id="4" name="スライド番号プレースホルダ 22"/>
          <p:cNvSpPr>
            <a:spLocks noGrp="1"/>
          </p:cNvSpPr>
          <p:nvPr>
            <p:ph type="sldNum" sz="quarter" idx="12"/>
          </p:nvPr>
        </p:nvSpPr>
        <p:spPr/>
        <p:txBody>
          <a:bodyPr/>
          <a:lstStyle>
            <a:lvl1pPr>
              <a:defRPr/>
            </a:lvl1pPr>
          </a:lstStyle>
          <a:p>
            <a:pPr>
              <a:defRPr/>
            </a:pPr>
            <a:fld id="{F2F64FEF-EABE-435B-AE3A-EDB2FEB3CAFD}"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chor="ctr"/>
          <a:lstStyle>
            <a:lvl1pPr algn="l">
              <a:defRPr>
                <a:latin typeface="HG丸ｺﾞｼｯｸM-PRO" pitchFamily="50" charset="-128"/>
                <a:ea typeface="HG丸ｺﾞｼｯｸM-PRO" pitchFamily="50" charset="-128"/>
              </a:defRPr>
            </a:lvl1pPr>
          </a:lstStyle>
          <a:p>
            <a:r>
              <a:rPr lang="ja-JP" altLang="en-US" dirty="0"/>
              <a:t>マスタ タイトルの書式設定</a:t>
            </a:r>
            <a:endParaRPr lang="en-US" dirty="0"/>
          </a:p>
        </p:txBody>
      </p:sp>
      <p:sp>
        <p:nvSpPr>
          <p:cNvPr id="3" name="コンテンツ プレースホルダ 2"/>
          <p:cNvSpPr>
            <a:spLocks noGrp="1"/>
          </p:cNvSpPr>
          <p:nvPr>
            <p:ph idx="1"/>
          </p:nvPr>
        </p:nvSpPr>
        <p:spPr/>
        <p:txBody>
          <a:bodyPr/>
          <a:lstStyle>
            <a:lvl1pPr>
              <a:defRPr>
                <a:latin typeface="HG丸ｺﾞｼｯｸM-PRO" pitchFamily="50" charset="-128"/>
                <a:ea typeface="HG丸ｺﾞｼｯｸM-PRO" pitchFamily="50" charset="-128"/>
              </a:defRPr>
            </a:lvl1pPr>
            <a:lvl2pPr>
              <a:defRPr>
                <a:latin typeface="HG丸ｺﾞｼｯｸM-PRO" pitchFamily="50" charset="-128"/>
                <a:ea typeface="HG丸ｺﾞｼｯｸM-PRO" pitchFamily="50" charset="-128"/>
              </a:defRPr>
            </a:lvl2pPr>
            <a:lvl3pPr>
              <a:defRPr>
                <a:latin typeface="HG丸ｺﾞｼｯｸM-PRO" pitchFamily="50" charset="-128"/>
                <a:ea typeface="HG丸ｺﾞｼｯｸM-PRO" pitchFamily="50" charset="-128"/>
              </a:defRPr>
            </a:lvl3pPr>
            <a:lvl4pPr>
              <a:defRPr>
                <a:latin typeface="HG丸ｺﾞｼｯｸM-PRO" pitchFamily="50" charset="-128"/>
                <a:ea typeface="HG丸ｺﾞｼｯｸM-PRO" pitchFamily="50" charset="-128"/>
              </a:defRPr>
            </a:lvl4pPr>
            <a:lvl5pPr>
              <a:defRPr>
                <a:latin typeface="HG丸ｺﾞｼｯｸM-PRO" pitchFamily="50" charset="-128"/>
                <a:ea typeface="HG丸ｺﾞｼｯｸM-PRO" pitchFamily="50" charset="-128"/>
              </a:defRPr>
            </a:lvl5pPr>
          </a:lstStyle>
          <a:p>
            <a:pPr lvl="0"/>
            <a:r>
              <a:rPr lang="ja-JP" altLang="en-US" dirty="0"/>
              <a:t>マスタ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4" name="日付プレースホルダ 9"/>
          <p:cNvSpPr>
            <a:spLocks noGrp="1"/>
          </p:cNvSpPr>
          <p:nvPr>
            <p:ph type="dt" sz="half" idx="10"/>
          </p:nvPr>
        </p:nvSpPr>
        <p:spPr/>
        <p:txBody>
          <a:bodyPr/>
          <a:lstStyle>
            <a:lvl1pPr>
              <a:defRPr/>
            </a:lvl1pPr>
          </a:lstStyle>
          <a:p>
            <a:pPr>
              <a:defRPr/>
            </a:pPr>
            <a:endParaRPr lang="en-US" altLang="ja-JP"/>
          </a:p>
        </p:txBody>
      </p:sp>
      <p:sp>
        <p:nvSpPr>
          <p:cNvPr id="5" name="フッター プレースホルダ 21"/>
          <p:cNvSpPr>
            <a:spLocks noGrp="1"/>
          </p:cNvSpPr>
          <p:nvPr>
            <p:ph type="ftr" sz="quarter" idx="11"/>
          </p:nvPr>
        </p:nvSpPr>
        <p:spPr/>
        <p:txBody>
          <a:bodyPr/>
          <a:lstStyle>
            <a:lvl1pPr>
              <a:defRPr/>
            </a:lvl1pPr>
          </a:lstStyle>
          <a:p>
            <a:pPr>
              <a:defRPr/>
            </a:pPr>
            <a:endParaRPr lang="en-US" altLang="ja-JP"/>
          </a:p>
        </p:txBody>
      </p:sp>
      <p:sp>
        <p:nvSpPr>
          <p:cNvPr id="6" name="スライド番号プレースホルダ 17"/>
          <p:cNvSpPr>
            <a:spLocks noGrp="1"/>
          </p:cNvSpPr>
          <p:nvPr>
            <p:ph type="sldNum" sz="quarter" idx="12"/>
          </p:nvPr>
        </p:nvSpPr>
        <p:spPr/>
        <p:txBody>
          <a:bodyPr/>
          <a:lstStyle>
            <a:lvl1pPr>
              <a:defRPr/>
            </a:lvl1pPr>
          </a:lstStyle>
          <a:p>
            <a:pPr>
              <a:defRPr/>
            </a:pPr>
            <a:fld id="{94DCF550-45AF-4DDD-8A3C-902703E17E4F}" type="slidenum">
              <a:rPr lang="en-US" altLang="ja-JP"/>
              <a:pPr>
                <a:defRPr/>
              </a:pPr>
              <a:t>‹#›</a:t>
            </a:fld>
            <a:endParaRPr lang="en-US" altLang="ja-JP"/>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5" name="正方形/長方形 4"/>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defRPr/>
            </a:pPr>
            <a:endParaRPr kumimoji="0" lang="en-US" sz="2200"/>
          </a:p>
        </p:txBody>
      </p:sp>
      <p:sp useBgFill="1">
        <p:nvSpPr>
          <p:cNvPr id="6" name="角丸四角形 5"/>
          <p:cNvSpPr/>
          <p:nvPr/>
        </p:nvSpPr>
        <p:spPr>
          <a:xfrm>
            <a:off x="63501" y="69850"/>
            <a:ext cx="9013825" cy="6692900"/>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defRPr/>
            </a:pPr>
            <a:endParaRPr kumimoji="0" lang="en-US" sz="2200"/>
          </a:p>
        </p:txBody>
      </p:sp>
      <p:sp>
        <p:nvSpPr>
          <p:cNvPr id="2" name="タイトル 1"/>
          <p:cNvSpPr>
            <a:spLocks noGrp="1"/>
          </p:cNvSpPr>
          <p:nvPr>
            <p:ph type="title"/>
          </p:nvPr>
        </p:nvSpPr>
        <p:spPr>
          <a:xfrm>
            <a:off x="914400" y="273050"/>
            <a:ext cx="7772400" cy="1143000"/>
          </a:xfrm>
        </p:spPr>
        <p:txBody>
          <a:bodyPr/>
          <a:lstStyle>
            <a:lvl1pPr algn="l">
              <a:buNone/>
              <a:defRPr sz="4000" b="0"/>
            </a:lvl1pPr>
          </a:lstStyle>
          <a:p>
            <a:r>
              <a:rPr lang="ja-JP" altLang="en-US"/>
              <a:t>マスタ タイトルの書式設定</a:t>
            </a:r>
            <a:endParaRPr lang="en-US"/>
          </a:p>
        </p:txBody>
      </p:sp>
      <p:sp>
        <p:nvSpPr>
          <p:cNvPr id="3" name="テキスト プレースホルダ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a:r>
              <a:rPr lang="ja-JP" altLang="en-US"/>
              <a:t>マスタ テキストの書式設定</a:t>
            </a:r>
          </a:p>
        </p:txBody>
      </p:sp>
      <p:sp>
        <p:nvSpPr>
          <p:cNvPr id="11" name="コンテンツ プレースホルダ 10"/>
          <p:cNvSpPr>
            <a:spLocks noGrp="1"/>
          </p:cNvSpPr>
          <p:nvPr>
            <p:ph sz="quarter" idx="1"/>
          </p:nvPr>
        </p:nvSpPr>
        <p:spPr>
          <a:xfrm>
            <a:off x="2971800" y="1600200"/>
            <a:ext cx="5715000" cy="4495800"/>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日付プレースホルダ 4"/>
          <p:cNvSpPr>
            <a:spLocks noGrp="1"/>
          </p:cNvSpPr>
          <p:nvPr>
            <p:ph type="dt" sz="half" idx="10"/>
          </p:nvPr>
        </p:nvSpPr>
        <p:spPr/>
        <p:txBody>
          <a:bodyPr/>
          <a:lstStyle>
            <a:lvl1pPr>
              <a:defRPr/>
            </a:lvl1pPr>
          </a:lstStyle>
          <a:p>
            <a:pPr>
              <a:defRPr/>
            </a:pPr>
            <a:endParaRPr lang="en-US" altLang="ja-JP"/>
          </a:p>
        </p:txBody>
      </p:sp>
      <p:sp>
        <p:nvSpPr>
          <p:cNvPr id="8" name="フッター プレースホルダ 5"/>
          <p:cNvSpPr>
            <a:spLocks noGrp="1"/>
          </p:cNvSpPr>
          <p:nvPr>
            <p:ph type="ftr" sz="quarter" idx="11"/>
          </p:nvPr>
        </p:nvSpPr>
        <p:spPr/>
        <p:txBody>
          <a:bodyPr/>
          <a:lstStyle>
            <a:lvl1pPr>
              <a:defRPr/>
            </a:lvl1pPr>
          </a:lstStyle>
          <a:p>
            <a:pPr>
              <a:defRPr/>
            </a:pPr>
            <a:endParaRPr lang="en-US" altLang="ja-JP"/>
          </a:p>
        </p:txBody>
      </p:sp>
      <p:sp>
        <p:nvSpPr>
          <p:cNvPr id="9" name="スライド番号プレースホルダ 6"/>
          <p:cNvSpPr>
            <a:spLocks noGrp="1"/>
          </p:cNvSpPr>
          <p:nvPr>
            <p:ph type="sldNum" sz="quarter" idx="12"/>
          </p:nvPr>
        </p:nvSpPr>
        <p:spPr/>
        <p:txBody>
          <a:bodyPr/>
          <a:lstStyle>
            <a:lvl1pPr>
              <a:defRPr/>
            </a:lvl1pPr>
          </a:lstStyle>
          <a:p>
            <a:pPr>
              <a:defRPr/>
            </a:pPr>
            <a:fld id="{FE8515C6-594C-438C-9DC6-7B5D861C68EC}" type="slidenum">
              <a:rPr lang="en-US" altLang="ja-JP"/>
              <a:pPr>
                <a:defRPr/>
              </a:pPr>
              <a:t>‹#›</a:t>
            </a:fld>
            <a:endParaRPr lang="en-US" altLang="ja-JP"/>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5" name="正方形/長方形 4"/>
          <p:cNvSpPr/>
          <p:nvPr/>
        </p:nvSpPr>
        <p:spPr>
          <a:xfrm flipV="1">
            <a:off x="68264" y="4683127"/>
            <a:ext cx="9007475" cy="920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defRPr/>
            </a:pPr>
            <a:endParaRPr kumimoji="0" lang="en-US" sz="2200"/>
          </a:p>
        </p:txBody>
      </p:sp>
      <p:sp>
        <p:nvSpPr>
          <p:cNvPr id="6" name="正方形/長方形 5"/>
          <p:cNvSpPr/>
          <p:nvPr/>
        </p:nvSpPr>
        <p:spPr>
          <a:xfrm>
            <a:off x="68264" y="4649790"/>
            <a:ext cx="9007475" cy="46037"/>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defRPr/>
            </a:pPr>
            <a:endParaRPr kumimoji="0" lang="en-US" sz="2200"/>
          </a:p>
        </p:txBody>
      </p:sp>
      <p:sp>
        <p:nvSpPr>
          <p:cNvPr id="7" name="正方形/長方形 6"/>
          <p:cNvSpPr/>
          <p:nvPr/>
        </p:nvSpPr>
        <p:spPr>
          <a:xfrm>
            <a:off x="68264" y="4773615"/>
            <a:ext cx="9007475" cy="47625"/>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defRPr/>
            </a:pPr>
            <a:endParaRPr kumimoji="0" lang="en-US" sz="2200"/>
          </a:p>
        </p:txBody>
      </p:sp>
      <p:sp>
        <p:nvSpPr>
          <p:cNvPr id="2" name="タイトル 1"/>
          <p:cNvSpPr>
            <a:spLocks noGrp="1"/>
          </p:cNvSpPr>
          <p:nvPr>
            <p:ph type="title"/>
          </p:nvPr>
        </p:nvSpPr>
        <p:spPr>
          <a:xfrm>
            <a:off x="914400" y="4900550"/>
            <a:ext cx="7315200" cy="522288"/>
          </a:xfrm>
        </p:spPr>
        <p:txBody>
          <a:bodyPr anchor="ctr">
            <a:noAutofit/>
          </a:bodyPr>
          <a:lstStyle>
            <a:lvl1pPr algn="l">
              <a:buNone/>
              <a:defRPr sz="2800" b="0"/>
            </a:lvl1pPr>
          </a:lstStyle>
          <a:p>
            <a:r>
              <a:rPr lang="ja-JP" altLang="en-US"/>
              <a:t>マスタ タイトルの書式設定</a:t>
            </a:r>
            <a:endParaRPr lang="en-US"/>
          </a:p>
        </p:txBody>
      </p:sp>
      <p:sp>
        <p:nvSpPr>
          <p:cNvPr id="4" name="テキスト プレースホルダ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a:r>
              <a:rPr lang="ja-JP" altLang="en-US"/>
              <a:t>マスタ テキストの書式設定</a:t>
            </a:r>
          </a:p>
        </p:txBody>
      </p:sp>
      <p:sp>
        <p:nvSpPr>
          <p:cNvPr id="3" name="図プレースホルダ 2"/>
          <p:cNvSpPr>
            <a:spLocks noGrp="1"/>
          </p:cNvSpPr>
          <p:nvPr>
            <p:ph type="pic" idx="1"/>
          </p:nvPr>
        </p:nvSpPr>
        <p:spPr>
          <a:xfrm>
            <a:off x="68309" y="66677"/>
            <a:ext cx="9001873" cy="4581525"/>
          </a:xfrm>
          <a:prstGeom prst="round2SameRect">
            <a:avLst>
              <a:gd name="adj1" fmla="val 7101"/>
              <a:gd name="adj2" fmla="val 0"/>
            </a:avLst>
          </a:prstGeom>
          <a:solidFill>
            <a:schemeClr val="bg2"/>
          </a:solidFill>
          <a:ln w="6350">
            <a:solidFill>
              <a:schemeClr val="tx1"/>
            </a:solidFill>
          </a:ln>
        </p:spPr>
        <p:txBody>
          <a:bodyPr>
            <a:normAutofit/>
          </a:bodyPr>
          <a:lstStyle>
            <a:lvl1pPr marL="0" indent="0">
              <a:buNone/>
              <a:defRPr sz="3200"/>
            </a:lvl1pPr>
          </a:lstStyle>
          <a:p>
            <a:pPr lvl="0"/>
            <a:r>
              <a:rPr lang="ja-JP" altLang="en-US" noProof="0"/>
              <a:t>アイコンをクリックして図を追加</a:t>
            </a:r>
            <a:endParaRPr lang="en-US" noProof="0" dirty="0"/>
          </a:p>
        </p:txBody>
      </p:sp>
      <p:sp>
        <p:nvSpPr>
          <p:cNvPr id="8" name="日付プレースホルダ 4"/>
          <p:cNvSpPr>
            <a:spLocks noGrp="1"/>
          </p:cNvSpPr>
          <p:nvPr>
            <p:ph type="dt" sz="half" idx="10"/>
          </p:nvPr>
        </p:nvSpPr>
        <p:spPr/>
        <p:txBody>
          <a:bodyPr/>
          <a:lstStyle>
            <a:lvl1pPr>
              <a:defRPr/>
            </a:lvl1pPr>
          </a:lstStyle>
          <a:p>
            <a:pPr>
              <a:defRPr/>
            </a:pPr>
            <a:endParaRPr lang="en-US" altLang="ja-JP"/>
          </a:p>
        </p:txBody>
      </p:sp>
      <p:sp>
        <p:nvSpPr>
          <p:cNvPr id="9" name="フッター プレースホルダ 5"/>
          <p:cNvSpPr>
            <a:spLocks noGrp="1"/>
          </p:cNvSpPr>
          <p:nvPr>
            <p:ph type="ftr" sz="quarter" idx="11"/>
          </p:nvPr>
        </p:nvSpPr>
        <p:spPr>
          <a:xfrm>
            <a:off x="914400" y="6172200"/>
            <a:ext cx="3886200" cy="457200"/>
          </a:xfrm>
        </p:spPr>
        <p:txBody>
          <a:bodyPr/>
          <a:lstStyle>
            <a:lvl1pPr>
              <a:defRPr/>
            </a:lvl1pPr>
          </a:lstStyle>
          <a:p>
            <a:pPr>
              <a:defRPr/>
            </a:pPr>
            <a:endParaRPr lang="en-US" altLang="ja-JP"/>
          </a:p>
        </p:txBody>
      </p:sp>
      <p:sp>
        <p:nvSpPr>
          <p:cNvPr id="10" name="スライド番号プレースホルダ 6"/>
          <p:cNvSpPr>
            <a:spLocks noGrp="1"/>
          </p:cNvSpPr>
          <p:nvPr>
            <p:ph type="sldNum" sz="quarter" idx="12"/>
          </p:nvPr>
        </p:nvSpPr>
        <p:spPr>
          <a:xfrm>
            <a:off x="146050" y="6208713"/>
            <a:ext cx="457200" cy="457200"/>
          </a:xfrm>
        </p:spPr>
        <p:txBody>
          <a:bodyPr/>
          <a:lstStyle>
            <a:lvl1pPr>
              <a:defRPr/>
            </a:lvl1pPr>
          </a:lstStyle>
          <a:p>
            <a:pPr>
              <a:defRPr/>
            </a:pPr>
            <a:fld id="{14DA92A6-BF9B-49EC-866B-034F727DC089}" type="slidenum">
              <a:rPr lang="en-US" altLang="ja-JP"/>
              <a:pPr>
                <a:defRPr/>
              </a:pPr>
              <a:t>‹#›</a:t>
            </a:fld>
            <a:endParaRPr lang="en-US" altLang="ja-JP"/>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endParaRPr lang="en-US"/>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日付プレースホルダ 13"/>
          <p:cNvSpPr>
            <a:spLocks noGrp="1"/>
          </p:cNvSpPr>
          <p:nvPr>
            <p:ph type="dt" sz="half" idx="10"/>
          </p:nvPr>
        </p:nvSpPr>
        <p:spPr/>
        <p:txBody>
          <a:bodyPr/>
          <a:lstStyle>
            <a:lvl1pPr>
              <a:defRPr/>
            </a:lvl1pPr>
          </a:lstStyle>
          <a:p>
            <a:pPr>
              <a:defRPr/>
            </a:pPr>
            <a:endParaRPr lang="en-US" altLang="ja-JP"/>
          </a:p>
        </p:txBody>
      </p:sp>
      <p:sp>
        <p:nvSpPr>
          <p:cNvPr id="5" name="フッター プレースホルダ 2"/>
          <p:cNvSpPr>
            <a:spLocks noGrp="1"/>
          </p:cNvSpPr>
          <p:nvPr>
            <p:ph type="ftr" sz="quarter" idx="11"/>
          </p:nvPr>
        </p:nvSpPr>
        <p:spPr/>
        <p:txBody>
          <a:bodyPr/>
          <a:lstStyle>
            <a:lvl1pPr>
              <a:defRPr/>
            </a:lvl1pPr>
          </a:lstStyle>
          <a:p>
            <a:pPr>
              <a:defRPr/>
            </a:pPr>
            <a:endParaRPr lang="en-US" altLang="ja-JP"/>
          </a:p>
        </p:txBody>
      </p:sp>
      <p:sp>
        <p:nvSpPr>
          <p:cNvPr id="6" name="スライド番号プレースホルダ 22"/>
          <p:cNvSpPr>
            <a:spLocks noGrp="1"/>
          </p:cNvSpPr>
          <p:nvPr>
            <p:ph type="sldNum" sz="quarter" idx="12"/>
          </p:nvPr>
        </p:nvSpPr>
        <p:spPr/>
        <p:txBody>
          <a:bodyPr/>
          <a:lstStyle>
            <a:lvl1pPr>
              <a:defRPr/>
            </a:lvl1pPr>
          </a:lstStyle>
          <a:p>
            <a:pPr>
              <a:defRPr/>
            </a:pPr>
            <a:fld id="{D748B1DB-6A04-4EE4-9F18-E87A730092A1}" type="slidenum">
              <a:rPr lang="en-US" altLang="ja-JP"/>
              <a:pPr>
                <a:defRPr/>
              </a:pPr>
              <a:t>‹#›</a:t>
            </a:fld>
            <a:endParaRPr lang="en-US" altLang="ja-JP"/>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43"/>
            <a:ext cx="2011680" cy="5851525"/>
          </a:xfrm>
        </p:spPr>
        <p:txBody>
          <a:bodyPr vert="eaVert"/>
          <a:lstStyle/>
          <a:p>
            <a:r>
              <a:rPr lang="ja-JP" altLang="en-US"/>
              <a:t>マスタ タイトルの書式設定</a:t>
            </a:r>
            <a:endParaRPr lang="en-US"/>
          </a:p>
        </p:txBody>
      </p:sp>
      <p:sp>
        <p:nvSpPr>
          <p:cNvPr id="3" name="縦書きテキスト プレースホルダ 2"/>
          <p:cNvSpPr>
            <a:spLocks noGrp="1"/>
          </p:cNvSpPr>
          <p:nvPr>
            <p:ph type="body" orient="vert" idx="1"/>
          </p:nvPr>
        </p:nvSpPr>
        <p:spPr>
          <a:xfrm>
            <a:off x="914400" y="274642"/>
            <a:ext cx="5562600" cy="58515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日付プレースホルダ 13"/>
          <p:cNvSpPr>
            <a:spLocks noGrp="1"/>
          </p:cNvSpPr>
          <p:nvPr>
            <p:ph type="dt" sz="half" idx="10"/>
          </p:nvPr>
        </p:nvSpPr>
        <p:spPr/>
        <p:txBody>
          <a:bodyPr/>
          <a:lstStyle>
            <a:lvl1pPr>
              <a:defRPr/>
            </a:lvl1pPr>
          </a:lstStyle>
          <a:p>
            <a:pPr>
              <a:defRPr/>
            </a:pPr>
            <a:endParaRPr lang="en-US" altLang="ja-JP"/>
          </a:p>
        </p:txBody>
      </p:sp>
      <p:sp>
        <p:nvSpPr>
          <p:cNvPr id="5" name="フッター プレースホルダ 2"/>
          <p:cNvSpPr>
            <a:spLocks noGrp="1"/>
          </p:cNvSpPr>
          <p:nvPr>
            <p:ph type="ftr" sz="quarter" idx="11"/>
          </p:nvPr>
        </p:nvSpPr>
        <p:spPr/>
        <p:txBody>
          <a:bodyPr/>
          <a:lstStyle>
            <a:lvl1pPr>
              <a:defRPr/>
            </a:lvl1pPr>
          </a:lstStyle>
          <a:p>
            <a:pPr>
              <a:defRPr/>
            </a:pPr>
            <a:endParaRPr lang="en-US" altLang="ja-JP"/>
          </a:p>
        </p:txBody>
      </p:sp>
      <p:sp>
        <p:nvSpPr>
          <p:cNvPr id="6" name="スライド番号プレースホルダ 22"/>
          <p:cNvSpPr>
            <a:spLocks noGrp="1"/>
          </p:cNvSpPr>
          <p:nvPr>
            <p:ph type="sldNum" sz="quarter" idx="12"/>
          </p:nvPr>
        </p:nvSpPr>
        <p:spPr/>
        <p:txBody>
          <a:bodyPr/>
          <a:lstStyle>
            <a:lvl1pPr>
              <a:defRPr/>
            </a:lvl1pPr>
          </a:lstStyle>
          <a:p>
            <a:pPr>
              <a:defRPr/>
            </a:pPr>
            <a:fld id="{9FAECAA0-00AB-4A07-B5A7-7EA5F0FD166A}" type="slidenum">
              <a:rPr lang="en-US" altLang="ja-JP"/>
              <a:pPr>
                <a:defRPr/>
              </a:pPr>
              <a:t>‹#›</a:t>
            </a:fld>
            <a:endParaRPr lang="en-US" altLang="ja-JP"/>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タイトル スライド">
    <p:bg>
      <p:bgRef idx="1002">
        <a:schemeClr val="bg2"/>
      </p:bgRef>
    </p:bg>
    <p:spTree>
      <p:nvGrpSpPr>
        <p:cNvPr id="1" name=""/>
        <p:cNvGrpSpPr/>
        <p:nvPr/>
      </p:nvGrpSpPr>
      <p:grpSpPr>
        <a:xfrm>
          <a:off x="0" y="0"/>
          <a:ext cx="0" cy="0"/>
          <a:chOff x="0" y="0"/>
          <a:chExt cx="0" cy="0"/>
        </a:xfrm>
      </p:grpSpPr>
      <p:sp>
        <p:nvSpPr>
          <p:cNvPr id="9" name="タイトル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HG丸ｺﾞｼｯｸM-PRO" pitchFamily="50" charset="-128"/>
                <a:ea typeface="HG丸ｺﾞｼｯｸM-PRO" pitchFamily="50" charset="-128"/>
                <a:cs typeface="+mj-cs"/>
              </a:defRPr>
            </a:lvl1pPr>
          </a:lstStyle>
          <a:p>
            <a:r>
              <a:rPr lang="ja-JP" altLang="en-US" dirty="0"/>
              <a:t>マスタ タイトルの書式設定</a:t>
            </a:r>
            <a:endParaRPr lang="en-US" dirty="0"/>
          </a:p>
        </p:txBody>
      </p:sp>
      <p:sp>
        <p:nvSpPr>
          <p:cNvPr id="17" name="サブタイトル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latin typeface="HG丸ｺﾞｼｯｸM-PRO" pitchFamily="50" charset="-128"/>
                <a:ea typeface="HG丸ｺﾞｼｯｸM-PRO" pitchFamily="50" charset="-128"/>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ja-JP" altLang="en-US" dirty="0"/>
              <a:t>マスタ サブタイトルの書式設定</a:t>
            </a:r>
            <a:endParaRPr lang="en-US" dirty="0"/>
          </a:p>
        </p:txBody>
      </p:sp>
      <p:sp>
        <p:nvSpPr>
          <p:cNvPr id="4" name="日付プレースホルダ 29"/>
          <p:cNvSpPr>
            <a:spLocks noGrp="1"/>
          </p:cNvSpPr>
          <p:nvPr>
            <p:ph type="dt" sz="half" idx="10"/>
          </p:nvPr>
        </p:nvSpPr>
        <p:spPr/>
        <p:txBody>
          <a:bodyPr/>
          <a:lstStyle>
            <a:lvl1pPr>
              <a:defRPr>
                <a:solidFill>
                  <a:srgbClr val="DBF5F9">
                    <a:shade val="90000"/>
                  </a:srgbClr>
                </a:solidFill>
              </a:defRPr>
            </a:lvl1pPr>
          </a:lstStyle>
          <a:p>
            <a:pPr>
              <a:defRPr/>
            </a:pPr>
            <a:endParaRPr lang="en-US" altLang="ja-JP"/>
          </a:p>
        </p:txBody>
      </p:sp>
      <p:sp>
        <p:nvSpPr>
          <p:cNvPr id="5" name="フッター プレースホルダ 18"/>
          <p:cNvSpPr>
            <a:spLocks noGrp="1"/>
          </p:cNvSpPr>
          <p:nvPr>
            <p:ph type="ftr" sz="quarter" idx="11"/>
          </p:nvPr>
        </p:nvSpPr>
        <p:spPr/>
        <p:txBody>
          <a:bodyPr/>
          <a:lstStyle>
            <a:lvl1pPr>
              <a:defRPr>
                <a:solidFill>
                  <a:srgbClr val="DBF5F9">
                    <a:shade val="90000"/>
                  </a:srgbClr>
                </a:solidFill>
              </a:defRPr>
            </a:lvl1pPr>
          </a:lstStyle>
          <a:p>
            <a:pPr>
              <a:defRPr/>
            </a:pPr>
            <a:endParaRPr lang="en-US" altLang="ja-JP"/>
          </a:p>
        </p:txBody>
      </p:sp>
      <p:sp>
        <p:nvSpPr>
          <p:cNvPr id="6" name="スライド番号プレースホルダ 26"/>
          <p:cNvSpPr>
            <a:spLocks noGrp="1"/>
          </p:cNvSpPr>
          <p:nvPr>
            <p:ph type="sldNum" sz="quarter" idx="12"/>
          </p:nvPr>
        </p:nvSpPr>
        <p:spPr/>
        <p:txBody>
          <a:bodyPr/>
          <a:lstStyle>
            <a:lvl1pPr>
              <a:defRPr>
                <a:solidFill>
                  <a:srgbClr val="DBF5F9">
                    <a:shade val="90000"/>
                  </a:srgbClr>
                </a:solidFill>
              </a:defRPr>
            </a:lvl1pPr>
          </a:lstStyle>
          <a:p>
            <a:pPr>
              <a:defRPr/>
            </a:pPr>
            <a:fld id="{11652462-73FA-4990-966F-7EE034992891}" type="slidenum">
              <a:rPr lang="en-US" altLang="ja-JP"/>
              <a:pPr>
                <a:defRPr/>
              </a:pPr>
              <a:t>‹#›</a:t>
            </a:fld>
            <a:endParaRPr lang="en-US" altLang="ja-JP"/>
          </a:p>
        </p:txBody>
      </p:sp>
    </p:spTree>
  </p:cSld>
  <p:clrMapOvr>
    <a:overrideClrMapping bg1="dk1" tx1="lt1" bg2="dk2" tx2="lt2" accent1="accent1" accent2="accent2" accent3="accent3" accent4="accent4" accent5="accent5" accent6="accent6" hlink="hlink" folHlink="folHlink"/>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chor="ctr"/>
          <a:lstStyle>
            <a:lvl1pPr algn="l">
              <a:defRPr>
                <a:latin typeface="HG丸ｺﾞｼｯｸM-PRO" pitchFamily="50" charset="-128"/>
                <a:ea typeface="HG丸ｺﾞｼｯｸM-PRO" pitchFamily="50" charset="-128"/>
              </a:defRPr>
            </a:lvl1pPr>
          </a:lstStyle>
          <a:p>
            <a:r>
              <a:rPr lang="ja-JP" altLang="en-US" dirty="0"/>
              <a:t>マスタ タイトルの書式設定</a:t>
            </a:r>
            <a:endParaRPr lang="en-US" dirty="0"/>
          </a:p>
        </p:txBody>
      </p:sp>
      <p:sp>
        <p:nvSpPr>
          <p:cNvPr id="3" name="コンテンツ プレースホルダ 2"/>
          <p:cNvSpPr>
            <a:spLocks noGrp="1"/>
          </p:cNvSpPr>
          <p:nvPr>
            <p:ph idx="1"/>
          </p:nvPr>
        </p:nvSpPr>
        <p:spPr/>
        <p:txBody>
          <a:bodyPr/>
          <a:lstStyle>
            <a:lvl1pPr>
              <a:defRPr>
                <a:latin typeface="HG丸ｺﾞｼｯｸM-PRO" pitchFamily="50" charset="-128"/>
                <a:ea typeface="HG丸ｺﾞｼｯｸM-PRO" pitchFamily="50" charset="-128"/>
              </a:defRPr>
            </a:lvl1pPr>
            <a:lvl2pPr>
              <a:defRPr>
                <a:latin typeface="HG丸ｺﾞｼｯｸM-PRO" pitchFamily="50" charset="-128"/>
                <a:ea typeface="HG丸ｺﾞｼｯｸM-PRO" pitchFamily="50" charset="-128"/>
              </a:defRPr>
            </a:lvl2pPr>
            <a:lvl3pPr>
              <a:defRPr>
                <a:latin typeface="HG丸ｺﾞｼｯｸM-PRO" pitchFamily="50" charset="-128"/>
                <a:ea typeface="HG丸ｺﾞｼｯｸM-PRO" pitchFamily="50" charset="-128"/>
              </a:defRPr>
            </a:lvl3pPr>
            <a:lvl4pPr>
              <a:defRPr>
                <a:latin typeface="HG丸ｺﾞｼｯｸM-PRO" pitchFamily="50" charset="-128"/>
                <a:ea typeface="HG丸ｺﾞｼｯｸM-PRO" pitchFamily="50" charset="-128"/>
              </a:defRPr>
            </a:lvl4pPr>
            <a:lvl5pPr>
              <a:defRPr>
                <a:latin typeface="HG丸ｺﾞｼｯｸM-PRO" pitchFamily="50" charset="-128"/>
                <a:ea typeface="HG丸ｺﾞｼｯｸM-PRO" pitchFamily="50" charset="-128"/>
              </a:defRPr>
            </a:lvl5pPr>
          </a:lstStyle>
          <a:p>
            <a:pPr lvl="0"/>
            <a:r>
              <a:rPr lang="ja-JP" altLang="en-US" dirty="0"/>
              <a:t>マスタ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4" name="日付プレースホルダ 9"/>
          <p:cNvSpPr>
            <a:spLocks noGrp="1"/>
          </p:cNvSpPr>
          <p:nvPr>
            <p:ph type="dt" sz="half" idx="10"/>
          </p:nvPr>
        </p:nvSpPr>
        <p:spPr/>
        <p:txBody>
          <a:bodyPr/>
          <a:lstStyle>
            <a:lvl1pPr>
              <a:defRPr/>
            </a:lvl1pPr>
          </a:lstStyle>
          <a:p>
            <a:pPr>
              <a:defRPr/>
            </a:pPr>
            <a:endParaRPr lang="en-US" altLang="ja-JP"/>
          </a:p>
        </p:txBody>
      </p:sp>
      <p:sp>
        <p:nvSpPr>
          <p:cNvPr id="5" name="フッター プレースホルダ 21"/>
          <p:cNvSpPr>
            <a:spLocks noGrp="1"/>
          </p:cNvSpPr>
          <p:nvPr>
            <p:ph type="ftr" sz="quarter" idx="11"/>
          </p:nvPr>
        </p:nvSpPr>
        <p:spPr/>
        <p:txBody>
          <a:bodyPr/>
          <a:lstStyle>
            <a:lvl1pPr>
              <a:defRPr/>
            </a:lvl1pPr>
          </a:lstStyle>
          <a:p>
            <a:pPr>
              <a:defRPr/>
            </a:pPr>
            <a:endParaRPr lang="en-US" altLang="ja-JP"/>
          </a:p>
        </p:txBody>
      </p:sp>
      <p:sp>
        <p:nvSpPr>
          <p:cNvPr id="6" name="スライド番号プレースホルダ 17"/>
          <p:cNvSpPr>
            <a:spLocks noGrp="1"/>
          </p:cNvSpPr>
          <p:nvPr>
            <p:ph type="sldNum" sz="quarter" idx="12"/>
          </p:nvPr>
        </p:nvSpPr>
        <p:spPr/>
        <p:txBody>
          <a:bodyPr/>
          <a:lstStyle>
            <a:lvl1pPr>
              <a:defRPr/>
            </a:lvl1pPr>
          </a:lstStyle>
          <a:p>
            <a:pPr>
              <a:defRPr/>
            </a:pPr>
            <a:fld id="{1C1704E6-ACE1-42AD-B3B4-2B70921B6842}" type="slidenum">
              <a:rPr lang="en-US" altLang="ja-JP"/>
              <a:pPr>
                <a:defRPr/>
              </a:pPr>
              <a:t>‹#›</a:t>
            </a:fld>
            <a:endParaRPr lang="en-US" altLang="ja-JP"/>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セクション見出し">
    <p:bg>
      <p:bgRef idx="1002">
        <a:schemeClr val="bg2"/>
      </p:bgRef>
    </p:bg>
    <p:spTree>
      <p:nvGrpSpPr>
        <p:cNvPr id="1" name=""/>
        <p:cNvGrpSpPr/>
        <p:nvPr/>
      </p:nvGrpSpPr>
      <p:grpSpPr>
        <a:xfrm>
          <a:off x="0" y="0"/>
          <a:ext cx="0" cy="0"/>
          <a:chOff x="0" y="0"/>
          <a:chExt cx="0" cy="0"/>
        </a:xfrm>
      </p:grpSpPr>
      <p:sp>
        <p:nvSpPr>
          <p:cNvPr id="2" name="タイトル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ja-JP" altLang="en-US"/>
              <a:t>マスタ タイトルの書式設定</a:t>
            </a:r>
            <a:endParaRPr lang="en-US"/>
          </a:p>
        </p:txBody>
      </p:sp>
      <p:sp>
        <p:nvSpPr>
          <p:cNvPr id="3" name="テキスト プレースホルダ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ja-JP" altLang="en-US"/>
              <a:t>マスタ テキストの書式設定</a:t>
            </a:r>
          </a:p>
        </p:txBody>
      </p:sp>
      <p:sp>
        <p:nvSpPr>
          <p:cNvPr id="4" name="日付プレースホルダ 3"/>
          <p:cNvSpPr>
            <a:spLocks noGrp="1"/>
          </p:cNvSpPr>
          <p:nvPr>
            <p:ph type="dt" sz="half" idx="10"/>
          </p:nvPr>
        </p:nvSpPr>
        <p:spPr/>
        <p:txBody>
          <a:bodyPr/>
          <a:lstStyle>
            <a:lvl1pPr>
              <a:defRPr>
                <a:solidFill>
                  <a:srgbClr val="DBF5F9">
                    <a:shade val="90000"/>
                  </a:srgbClr>
                </a:solidFill>
              </a:defRPr>
            </a:lvl1pPr>
          </a:lstStyle>
          <a:p>
            <a:pPr>
              <a:defRPr/>
            </a:pPr>
            <a:endParaRPr lang="en-US" altLang="ja-JP"/>
          </a:p>
        </p:txBody>
      </p:sp>
      <p:sp>
        <p:nvSpPr>
          <p:cNvPr id="5" name="フッター プレースホルダ 4"/>
          <p:cNvSpPr>
            <a:spLocks noGrp="1"/>
          </p:cNvSpPr>
          <p:nvPr>
            <p:ph type="ftr" sz="quarter" idx="11"/>
          </p:nvPr>
        </p:nvSpPr>
        <p:spPr/>
        <p:txBody>
          <a:bodyPr/>
          <a:lstStyle>
            <a:lvl1pPr>
              <a:defRPr>
                <a:solidFill>
                  <a:srgbClr val="DBF5F9">
                    <a:shade val="90000"/>
                  </a:srgbClr>
                </a:solidFill>
              </a:defRPr>
            </a:lvl1pPr>
          </a:lstStyle>
          <a:p>
            <a:pPr>
              <a:defRPr/>
            </a:pPr>
            <a:endParaRPr lang="en-US" altLang="ja-JP"/>
          </a:p>
        </p:txBody>
      </p:sp>
      <p:sp>
        <p:nvSpPr>
          <p:cNvPr id="6" name="スライド番号プレースホルダ 5"/>
          <p:cNvSpPr>
            <a:spLocks noGrp="1"/>
          </p:cNvSpPr>
          <p:nvPr>
            <p:ph type="sldNum" sz="quarter" idx="12"/>
          </p:nvPr>
        </p:nvSpPr>
        <p:spPr/>
        <p:txBody>
          <a:bodyPr/>
          <a:lstStyle>
            <a:lvl1pPr>
              <a:defRPr>
                <a:solidFill>
                  <a:srgbClr val="DBF5F9">
                    <a:shade val="90000"/>
                  </a:srgbClr>
                </a:solidFill>
              </a:defRPr>
            </a:lvl1pPr>
          </a:lstStyle>
          <a:p>
            <a:pPr>
              <a:defRPr/>
            </a:pPr>
            <a:fld id="{89F9AEC7-C402-4C4F-A2E2-5F0205B65291}" type="slidenum">
              <a:rPr lang="en-US" altLang="ja-JP"/>
              <a:pPr>
                <a:defRPr/>
              </a:pPr>
              <a:t>‹#›</a:t>
            </a:fld>
            <a:endParaRPr lang="en-US" altLang="ja-JP"/>
          </a:p>
        </p:txBody>
      </p:sp>
    </p:spTree>
  </p:cSld>
  <p:clrMapOvr>
    <a:overrideClrMapping bg1="dk1" tx1="lt1" bg2="dk2" tx2="lt2" accent1="accent1" accent2="accent2" accent3="accent3" accent4="accent4" accent5="accent5" accent6="accent6" hlink="hlink" folHlink="folHlink"/>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704088"/>
            <a:ext cx="8229600" cy="1143000"/>
          </a:xfrm>
        </p:spPr>
        <p:txBody>
          <a:bodyPr/>
          <a:lstStyle/>
          <a:p>
            <a:r>
              <a:rPr lang="ja-JP" altLang="en-US"/>
              <a:t>マスタ タイトルの書式設定</a:t>
            </a:r>
            <a:endParaRPr lang="en-US"/>
          </a:p>
        </p:txBody>
      </p:sp>
      <p:sp>
        <p:nvSpPr>
          <p:cNvPr id="3" name="コンテンツ プレースホルダ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コンテンツ プレースホルダ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日付プレースホルダ 9"/>
          <p:cNvSpPr>
            <a:spLocks noGrp="1"/>
          </p:cNvSpPr>
          <p:nvPr>
            <p:ph type="dt" sz="half" idx="10"/>
          </p:nvPr>
        </p:nvSpPr>
        <p:spPr/>
        <p:txBody>
          <a:bodyPr/>
          <a:lstStyle>
            <a:lvl1pPr>
              <a:defRPr/>
            </a:lvl1pPr>
          </a:lstStyle>
          <a:p>
            <a:pPr>
              <a:defRPr/>
            </a:pPr>
            <a:endParaRPr lang="en-US" altLang="ja-JP"/>
          </a:p>
        </p:txBody>
      </p:sp>
      <p:sp>
        <p:nvSpPr>
          <p:cNvPr id="6" name="フッター プレースホルダ 21"/>
          <p:cNvSpPr>
            <a:spLocks noGrp="1"/>
          </p:cNvSpPr>
          <p:nvPr>
            <p:ph type="ftr" sz="quarter" idx="11"/>
          </p:nvPr>
        </p:nvSpPr>
        <p:spPr/>
        <p:txBody>
          <a:bodyPr/>
          <a:lstStyle>
            <a:lvl1pPr>
              <a:defRPr/>
            </a:lvl1pPr>
          </a:lstStyle>
          <a:p>
            <a:pPr>
              <a:defRPr/>
            </a:pPr>
            <a:endParaRPr lang="en-US" altLang="ja-JP"/>
          </a:p>
        </p:txBody>
      </p:sp>
      <p:sp>
        <p:nvSpPr>
          <p:cNvPr id="7" name="スライド番号プレースホルダ 17"/>
          <p:cNvSpPr>
            <a:spLocks noGrp="1"/>
          </p:cNvSpPr>
          <p:nvPr>
            <p:ph type="sldNum" sz="quarter" idx="12"/>
          </p:nvPr>
        </p:nvSpPr>
        <p:spPr/>
        <p:txBody>
          <a:bodyPr/>
          <a:lstStyle>
            <a:lvl1pPr>
              <a:defRPr/>
            </a:lvl1pPr>
          </a:lstStyle>
          <a:p>
            <a:pPr>
              <a:defRPr/>
            </a:pPr>
            <a:fld id="{D3E24F79-96F3-42A0-AAAA-44DF747ADA4E}" type="slidenum">
              <a:rPr lang="en-US" altLang="ja-JP"/>
              <a:pPr>
                <a:defRPr/>
              </a:pPr>
              <a:t>‹#›</a:t>
            </a:fld>
            <a:endParaRPr lang="en-US" altLang="ja-JP"/>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704088"/>
            <a:ext cx="8229600" cy="1143000"/>
          </a:xfrm>
        </p:spPr>
        <p:txBody>
          <a:bodyPr/>
          <a:lstStyle>
            <a:lvl1pPr>
              <a:defRPr/>
            </a:lvl1pPr>
          </a:lstStyle>
          <a:p>
            <a:r>
              <a:rPr lang="ja-JP" altLang="en-US"/>
              <a:t>マスタ タイトルの書式設定</a:t>
            </a:r>
            <a:endParaRPr lang="en-US"/>
          </a:p>
        </p:txBody>
      </p:sp>
      <p:sp>
        <p:nvSpPr>
          <p:cNvPr id="3" name="テキスト プレースホルダ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ja-JP" altLang="en-US"/>
              <a:t>マスタ テキストの書式設定</a:t>
            </a:r>
          </a:p>
        </p:txBody>
      </p:sp>
      <p:sp>
        <p:nvSpPr>
          <p:cNvPr id="4" name="テキスト プレースホルダ 3"/>
          <p:cNvSpPr>
            <a:spLocks noGrp="1"/>
          </p:cNvSpPr>
          <p:nvPr>
            <p:ph type="body" sz="half" idx="3"/>
          </p:nvPr>
        </p:nvSpPr>
        <p:spPr>
          <a:xfrm>
            <a:off x="4645026" y="1859759"/>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ja-JP" altLang="en-US"/>
              <a:t>マスタ テキストの書式設定</a:t>
            </a:r>
          </a:p>
        </p:txBody>
      </p:sp>
      <p:sp>
        <p:nvSpPr>
          <p:cNvPr id="5" name="コンテンツ プレースホルダ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6" name="コンテンツ プレースホルダ 5"/>
          <p:cNvSpPr>
            <a:spLocks noGrp="1"/>
          </p:cNvSpPr>
          <p:nvPr>
            <p:ph sz="quarter" idx="4"/>
          </p:nvPr>
        </p:nvSpPr>
        <p:spPr>
          <a:xfrm>
            <a:off x="4645026" y="2514600"/>
            <a:ext cx="4041775" cy="3845720"/>
          </a:xfrm>
        </p:spPr>
        <p:txBody>
          <a:bodyPr tIns="0"/>
          <a:lstStyle>
            <a:lvl1pPr>
              <a:defRPr sz="2200"/>
            </a:lvl1pPr>
            <a:lvl2pPr>
              <a:defRPr sz="2000"/>
            </a:lvl2pPr>
            <a:lvl3pPr>
              <a:defRPr sz="1800"/>
            </a:lvl3pPr>
            <a:lvl4pPr>
              <a:defRPr sz="1600"/>
            </a:lvl4pPr>
            <a:lvl5pPr>
              <a:defRPr sz="1600"/>
            </a:lvl5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日付プレースホルダ 9"/>
          <p:cNvSpPr>
            <a:spLocks noGrp="1"/>
          </p:cNvSpPr>
          <p:nvPr>
            <p:ph type="dt" sz="half" idx="10"/>
          </p:nvPr>
        </p:nvSpPr>
        <p:spPr/>
        <p:txBody>
          <a:bodyPr/>
          <a:lstStyle>
            <a:lvl1pPr>
              <a:defRPr/>
            </a:lvl1pPr>
          </a:lstStyle>
          <a:p>
            <a:pPr>
              <a:defRPr/>
            </a:pPr>
            <a:endParaRPr lang="en-US" altLang="ja-JP"/>
          </a:p>
        </p:txBody>
      </p:sp>
      <p:sp>
        <p:nvSpPr>
          <p:cNvPr id="8" name="フッター プレースホルダ 21"/>
          <p:cNvSpPr>
            <a:spLocks noGrp="1"/>
          </p:cNvSpPr>
          <p:nvPr>
            <p:ph type="ftr" sz="quarter" idx="11"/>
          </p:nvPr>
        </p:nvSpPr>
        <p:spPr/>
        <p:txBody>
          <a:bodyPr/>
          <a:lstStyle>
            <a:lvl1pPr>
              <a:defRPr/>
            </a:lvl1pPr>
          </a:lstStyle>
          <a:p>
            <a:pPr>
              <a:defRPr/>
            </a:pPr>
            <a:endParaRPr lang="en-US" altLang="ja-JP"/>
          </a:p>
        </p:txBody>
      </p:sp>
      <p:sp>
        <p:nvSpPr>
          <p:cNvPr id="9" name="スライド番号プレースホルダ 17"/>
          <p:cNvSpPr>
            <a:spLocks noGrp="1"/>
          </p:cNvSpPr>
          <p:nvPr>
            <p:ph type="sldNum" sz="quarter" idx="12"/>
          </p:nvPr>
        </p:nvSpPr>
        <p:spPr/>
        <p:txBody>
          <a:bodyPr/>
          <a:lstStyle>
            <a:lvl1pPr>
              <a:defRPr/>
            </a:lvl1pPr>
          </a:lstStyle>
          <a:p>
            <a:pPr>
              <a:defRPr/>
            </a:pPr>
            <a:fld id="{EC5D74ED-2BF5-4D50-B744-5D7A5C1F6749}" type="slidenum">
              <a:rPr lang="en-US" altLang="ja-JP"/>
              <a:pPr>
                <a:defRPr/>
              </a:pPr>
              <a:t>‹#›</a:t>
            </a:fld>
            <a:endParaRPr lang="en-US" altLang="ja-JP"/>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ja-JP" altLang="en-US"/>
              <a:t>マスタ タイトルの書式設定</a:t>
            </a:r>
            <a:endParaRPr lang="en-US"/>
          </a:p>
        </p:txBody>
      </p:sp>
      <p:sp>
        <p:nvSpPr>
          <p:cNvPr id="3" name="日付プレースホルダ 9"/>
          <p:cNvSpPr>
            <a:spLocks noGrp="1"/>
          </p:cNvSpPr>
          <p:nvPr>
            <p:ph type="dt" sz="half" idx="10"/>
          </p:nvPr>
        </p:nvSpPr>
        <p:spPr/>
        <p:txBody>
          <a:bodyPr/>
          <a:lstStyle>
            <a:lvl1pPr>
              <a:defRPr/>
            </a:lvl1pPr>
          </a:lstStyle>
          <a:p>
            <a:pPr>
              <a:defRPr/>
            </a:pPr>
            <a:endParaRPr lang="en-US" altLang="ja-JP"/>
          </a:p>
        </p:txBody>
      </p:sp>
      <p:sp>
        <p:nvSpPr>
          <p:cNvPr id="4" name="フッター プレースホルダ 21"/>
          <p:cNvSpPr>
            <a:spLocks noGrp="1"/>
          </p:cNvSpPr>
          <p:nvPr>
            <p:ph type="ftr" sz="quarter" idx="11"/>
          </p:nvPr>
        </p:nvSpPr>
        <p:spPr/>
        <p:txBody>
          <a:bodyPr/>
          <a:lstStyle>
            <a:lvl1pPr>
              <a:defRPr/>
            </a:lvl1pPr>
          </a:lstStyle>
          <a:p>
            <a:pPr>
              <a:defRPr/>
            </a:pPr>
            <a:endParaRPr lang="en-US" altLang="ja-JP"/>
          </a:p>
        </p:txBody>
      </p:sp>
      <p:sp>
        <p:nvSpPr>
          <p:cNvPr id="5" name="スライド番号プレースホルダ 17"/>
          <p:cNvSpPr>
            <a:spLocks noGrp="1"/>
          </p:cNvSpPr>
          <p:nvPr>
            <p:ph type="sldNum" sz="quarter" idx="12"/>
          </p:nvPr>
        </p:nvSpPr>
        <p:spPr/>
        <p:txBody>
          <a:bodyPr/>
          <a:lstStyle>
            <a:lvl1pPr>
              <a:defRPr/>
            </a:lvl1pPr>
          </a:lstStyle>
          <a:p>
            <a:pPr>
              <a:defRPr/>
            </a:pPr>
            <a:fld id="{94ADD9AF-EB27-4243-A2B8-65CD22F49323}" type="slidenum">
              <a:rPr lang="en-US" altLang="ja-JP"/>
              <a:pPr>
                <a:defRPr/>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ja-JP" altLang="en-US"/>
              <a:t>マスタ タイトルの書式設定</a:t>
            </a:r>
            <a:endParaRPr lang="en-US"/>
          </a:p>
        </p:txBody>
      </p:sp>
      <p:sp>
        <p:nvSpPr>
          <p:cNvPr id="3" name="テキスト プレースホルダ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ja-JP" altLang="en-US"/>
              <a:t>マスタ テキストの書式設定</a:t>
            </a:r>
          </a:p>
        </p:txBody>
      </p:sp>
      <p:sp>
        <p:nvSpPr>
          <p:cNvPr id="4" name="日付プレースホルダ 3"/>
          <p:cNvSpPr>
            <a:spLocks noGrp="1"/>
          </p:cNvSpPr>
          <p:nvPr>
            <p:ph type="dt" sz="half" idx="10"/>
          </p:nvPr>
        </p:nvSpPr>
        <p:spPr/>
        <p:txBody>
          <a:bodyPr/>
          <a:lstStyle>
            <a:lvl1pPr>
              <a:defRPr/>
            </a:lvl1pPr>
          </a:lstStyle>
          <a:p>
            <a:pPr>
              <a:defRPr/>
            </a:pPr>
            <a:endParaRPr lang="en-US" altLang="ja-JP"/>
          </a:p>
        </p:txBody>
      </p:sp>
      <p:sp>
        <p:nvSpPr>
          <p:cNvPr id="5" name="フッター プレースホルダ 4"/>
          <p:cNvSpPr>
            <a:spLocks noGrp="1"/>
          </p:cNvSpPr>
          <p:nvPr>
            <p:ph type="ftr" sz="quarter" idx="11"/>
          </p:nvPr>
        </p:nvSpPr>
        <p:spPr/>
        <p:txBody>
          <a:bodyPr/>
          <a:lstStyle>
            <a:lvl1pPr>
              <a:defRPr/>
            </a:lvl1pPr>
          </a:lstStyle>
          <a:p>
            <a:pPr>
              <a:defRPr/>
            </a:pPr>
            <a:endParaRPr lang="en-US" altLang="ja-JP"/>
          </a:p>
        </p:txBody>
      </p:sp>
      <p:sp>
        <p:nvSpPr>
          <p:cNvPr id="6" name="スライド番号プレースホルダ 5"/>
          <p:cNvSpPr>
            <a:spLocks noGrp="1"/>
          </p:cNvSpPr>
          <p:nvPr>
            <p:ph type="sldNum" sz="quarter" idx="12"/>
          </p:nvPr>
        </p:nvSpPr>
        <p:spPr/>
        <p:txBody>
          <a:bodyPr/>
          <a:lstStyle>
            <a:lvl1pPr>
              <a:defRPr/>
            </a:lvl1pPr>
          </a:lstStyle>
          <a:p>
            <a:pPr>
              <a:defRPr/>
            </a:pPr>
            <a:fld id="{EB63793F-4697-4C3F-A238-C71014738C1F}" type="slidenum">
              <a:rPr lang="en-US" altLang="ja-JP"/>
              <a:pPr>
                <a:defRPr/>
              </a:pPr>
              <a:t>‹#›</a:t>
            </a:fld>
            <a:endParaRPr lang="en-US" altLang="ja-JP"/>
          </a:p>
        </p:txBody>
      </p:sp>
    </p:spTree>
  </p:cSld>
  <p:clrMapOvr>
    <a:overrideClrMapping bg1="dk1" tx1="lt1" bg2="dk2" tx2="lt2" accent1="accent1" accent2="accent2" accent3="accent3" accent4="accent4" accent5="accent5" accent6="accent6" hlink="hlink" folHlink="folHlink"/>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9"/>
          <p:cNvSpPr>
            <a:spLocks noGrp="1"/>
          </p:cNvSpPr>
          <p:nvPr>
            <p:ph type="dt" sz="half" idx="10"/>
          </p:nvPr>
        </p:nvSpPr>
        <p:spPr/>
        <p:txBody>
          <a:bodyPr/>
          <a:lstStyle>
            <a:lvl1pPr>
              <a:defRPr/>
            </a:lvl1pPr>
          </a:lstStyle>
          <a:p>
            <a:pPr>
              <a:defRPr/>
            </a:pPr>
            <a:endParaRPr lang="en-US" altLang="ja-JP"/>
          </a:p>
        </p:txBody>
      </p:sp>
      <p:sp>
        <p:nvSpPr>
          <p:cNvPr id="3" name="フッター プレースホルダ 21"/>
          <p:cNvSpPr>
            <a:spLocks noGrp="1"/>
          </p:cNvSpPr>
          <p:nvPr>
            <p:ph type="ftr" sz="quarter" idx="11"/>
          </p:nvPr>
        </p:nvSpPr>
        <p:spPr/>
        <p:txBody>
          <a:bodyPr/>
          <a:lstStyle>
            <a:lvl1pPr>
              <a:defRPr/>
            </a:lvl1pPr>
          </a:lstStyle>
          <a:p>
            <a:pPr>
              <a:defRPr/>
            </a:pPr>
            <a:endParaRPr lang="en-US" altLang="ja-JP"/>
          </a:p>
        </p:txBody>
      </p:sp>
      <p:sp>
        <p:nvSpPr>
          <p:cNvPr id="4" name="スライド番号プレースホルダ 17"/>
          <p:cNvSpPr>
            <a:spLocks noGrp="1"/>
          </p:cNvSpPr>
          <p:nvPr>
            <p:ph type="sldNum" sz="quarter" idx="12"/>
          </p:nvPr>
        </p:nvSpPr>
        <p:spPr/>
        <p:txBody>
          <a:bodyPr/>
          <a:lstStyle>
            <a:lvl1pPr>
              <a:defRPr/>
            </a:lvl1pPr>
          </a:lstStyle>
          <a:p>
            <a:pPr>
              <a:defRPr/>
            </a:pPr>
            <a:fld id="{30BE0730-8EB0-48BC-840B-C26FAD65A5B2}" type="slidenum">
              <a:rPr lang="en-US" altLang="ja-JP"/>
              <a:pPr>
                <a:defRPr/>
              </a:pPr>
              <a:t>‹#›</a:t>
            </a:fld>
            <a:endParaRPr lang="en-US" altLang="ja-JP"/>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ja-JP" altLang="en-US"/>
              <a:t>マスタ タイトルの書式設定</a:t>
            </a:r>
            <a:endParaRPr lang="en-US"/>
          </a:p>
        </p:txBody>
      </p:sp>
      <p:sp>
        <p:nvSpPr>
          <p:cNvPr id="3" name="テキスト プレースホルダ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ja-JP" altLang="en-US"/>
              <a:t>マスタ テキストの書式設定</a:t>
            </a:r>
          </a:p>
        </p:txBody>
      </p:sp>
      <p:sp>
        <p:nvSpPr>
          <p:cNvPr id="4" name="コンテンツ プレースホルダ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日付プレースホルダ 9"/>
          <p:cNvSpPr>
            <a:spLocks noGrp="1"/>
          </p:cNvSpPr>
          <p:nvPr>
            <p:ph type="dt" sz="half" idx="10"/>
          </p:nvPr>
        </p:nvSpPr>
        <p:spPr/>
        <p:txBody>
          <a:bodyPr/>
          <a:lstStyle>
            <a:lvl1pPr>
              <a:defRPr/>
            </a:lvl1pPr>
          </a:lstStyle>
          <a:p>
            <a:pPr>
              <a:defRPr/>
            </a:pPr>
            <a:endParaRPr lang="en-US" altLang="ja-JP"/>
          </a:p>
        </p:txBody>
      </p:sp>
      <p:sp>
        <p:nvSpPr>
          <p:cNvPr id="6" name="フッター プレースホルダ 21"/>
          <p:cNvSpPr>
            <a:spLocks noGrp="1"/>
          </p:cNvSpPr>
          <p:nvPr>
            <p:ph type="ftr" sz="quarter" idx="11"/>
          </p:nvPr>
        </p:nvSpPr>
        <p:spPr/>
        <p:txBody>
          <a:bodyPr/>
          <a:lstStyle>
            <a:lvl1pPr>
              <a:defRPr/>
            </a:lvl1pPr>
          </a:lstStyle>
          <a:p>
            <a:pPr>
              <a:defRPr/>
            </a:pPr>
            <a:endParaRPr lang="en-US" altLang="ja-JP"/>
          </a:p>
        </p:txBody>
      </p:sp>
      <p:sp>
        <p:nvSpPr>
          <p:cNvPr id="7" name="スライド番号プレースホルダ 17"/>
          <p:cNvSpPr>
            <a:spLocks noGrp="1"/>
          </p:cNvSpPr>
          <p:nvPr>
            <p:ph type="sldNum" sz="quarter" idx="12"/>
          </p:nvPr>
        </p:nvSpPr>
        <p:spPr/>
        <p:txBody>
          <a:bodyPr/>
          <a:lstStyle>
            <a:lvl1pPr>
              <a:defRPr/>
            </a:lvl1pPr>
          </a:lstStyle>
          <a:p>
            <a:pPr>
              <a:defRPr/>
            </a:pPr>
            <a:fld id="{BD30BDC0-03EA-4B8E-A493-2C5EB06D1AF9}" type="slidenum">
              <a:rPr lang="en-US" altLang="ja-JP"/>
              <a:pPr>
                <a:defRPr/>
              </a:pPr>
              <a:t>‹#›</a:t>
            </a:fld>
            <a:endParaRPr lang="en-US" altLang="ja-JP"/>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5" name="1 つの角を丸めた四角形 4"/>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defRPr/>
            </a:pPr>
            <a:endParaRPr kumimoji="0" lang="en-US" sz="2200">
              <a:solidFill>
                <a:prstClr val="white"/>
              </a:solidFill>
            </a:endParaRPr>
          </a:p>
        </p:txBody>
      </p:sp>
      <p:sp>
        <p:nvSpPr>
          <p:cNvPr id="6" name="直角三角形 5"/>
          <p:cNvSpPr/>
          <p:nvPr/>
        </p:nvSpPr>
        <p:spPr>
          <a:xfrm rot="420000" flipV="1">
            <a:off x="8004176" y="5359402"/>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defRPr/>
            </a:pPr>
            <a:endParaRPr kumimoji="0" lang="en-US" sz="2200">
              <a:solidFill>
                <a:prstClr val="white"/>
              </a:solidFill>
            </a:endParaRPr>
          </a:p>
        </p:txBody>
      </p:sp>
      <p:sp>
        <p:nvSpPr>
          <p:cNvPr id="7" name="フリーフォーム 6"/>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lgn="l">
              <a:defRPr/>
            </a:pPr>
            <a:endParaRPr kumimoji="0" lang="en-US" sz="2200">
              <a:solidFill>
                <a:prstClr val="black"/>
              </a:solidFill>
              <a:latin typeface="Constantia"/>
            </a:endParaRPr>
          </a:p>
        </p:txBody>
      </p:sp>
      <p:sp>
        <p:nvSpPr>
          <p:cNvPr id="8" name="フリーフォーム 7"/>
          <p:cNvSpPr>
            <a:spLocks/>
          </p:cNvSpPr>
          <p:nvPr/>
        </p:nvSpPr>
        <p:spPr bwMode="auto">
          <a:xfrm flipV="1">
            <a:off x="4381500" y="6219827"/>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lgn="l">
              <a:defRPr/>
            </a:pPr>
            <a:endParaRPr kumimoji="0" lang="en-US" sz="2200">
              <a:solidFill>
                <a:prstClr val="black"/>
              </a:solidFill>
              <a:latin typeface="Constantia"/>
            </a:endParaRPr>
          </a:p>
        </p:txBody>
      </p:sp>
      <p:sp>
        <p:nvSpPr>
          <p:cNvPr id="2" name="タイトル 1"/>
          <p:cNvSpPr>
            <a:spLocks noGrp="1"/>
          </p:cNvSpPr>
          <p:nvPr>
            <p:ph type="title"/>
          </p:nvPr>
        </p:nvSpPr>
        <p:spPr>
          <a:xfrm>
            <a:off x="609600" y="1176998"/>
            <a:ext cx="2212848" cy="1582621"/>
          </a:xfrm>
        </p:spPr>
        <p:txBody>
          <a:bodyPr lIns="45720" rIns="45720" bIns="45720"/>
          <a:lstStyle>
            <a:lvl1pPr algn="l">
              <a:buNone/>
              <a:defRPr sz="2000" b="1">
                <a:solidFill>
                  <a:schemeClr val="tx2"/>
                </a:solidFill>
              </a:defRPr>
            </a:lvl1pPr>
          </a:lstStyle>
          <a:p>
            <a:r>
              <a:rPr lang="ja-JP" altLang="en-US"/>
              <a:t>マスタ タイトルの書式設定</a:t>
            </a:r>
            <a:endParaRPr lang="en-US"/>
          </a:p>
        </p:txBody>
      </p:sp>
      <p:sp>
        <p:nvSpPr>
          <p:cNvPr id="4" name="テキスト プレースホルダ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ja-JP" altLang="en-US"/>
              <a:t>マスタ テキストの書式設定</a:t>
            </a:r>
          </a:p>
        </p:txBody>
      </p:sp>
      <p:sp>
        <p:nvSpPr>
          <p:cNvPr id="3" name="図プレースホルダ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ja-JP" altLang="en-US" noProof="0"/>
              <a:t>アイコンをクリックして図を追加</a:t>
            </a:r>
            <a:endParaRPr lang="en-US" noProof="0" dirty="0"/>
          </a:p>
        </p:txBody>
      </p:sp>
      <p:sp>
        <p:nvSpPr>
          <p:cNvPr id="9" name="日付プレースホルダ 4"/>
          <p:cNvSpPr>
            <a:spLocks noGrp="1"/>
          </p:cNvSpPr>
          <p:nvPr>
            <p:ph type="dt" sz="half" idx="10"/>
          </p:nvPr>
        </p:nvSpPr>
        <p:spPr/>
        <p:txBody>
          <a:bodyPr/>
          <a:lstStyle>
            <a:lvl1pPr>
              <a:defRPr/>
            </a:lvl1pPr>
          </a:lstStyle>
          <a:p>
            <a:pPr>
              <a:defRPr/>
            </a:pPr>
            <a:endParaRPr lang="en-US" altLang="ja-JP"/>
          </a:p>
        </p:txBody>
      </p:sp>
      <p:sp>
        <p:nvSpPr>
          <p:cNvPr id="10" name="フッター プレースホルダ 5"/>
          <p:cNvSpPr>
            <a:spLocks noGrp="1"/>
          </p:cNvSpPr>
          <p:nvPr>
            <p:ph type="ftr" sz="quarter" idx="11"/>
          </p:nvPr>
        </p:nvSpPr>
        <p:spPr/>
        <p:txBody>
          <a:bodyPr/>
          <a:lstStyle>
            <a:lvl1pPr>
              <a:defRPr/>
            </a:lvl1pPr>
          </a:lstStyle>
          <a:p>
            <a:pPr>
              <a:defRPr/>
            </a:pPr>
            <a:endParaRPr lang="en-US" altLang="ja-JP"/>
          </a:p>
        </p:txBody>
      </p:sp>
      <p:sp>
        <p:nvSpPr>
          <p:cNvPr id="11" name="スライド番号プレースホルダ 6"/>
          <p:cNvSpPr>
            <a:spLocks noGrp="1"/>
          </p:cNvSpPr>
          <p:nvPr>
            <p:ph type="sldNum" sz="quarter" idx="12"/>
          </p:nvPr>
        </p:nvSpPr>
        <p:spPr>
          <a:xfrm>
            <a:off x="8077200" y="6356352"/>
            <a:ext cx="609600" cy="365125"/>
          </a:xfrm>
        </p:spPr>
        <p:txBody>
          <a:bodyPr/>
          <a:lstStyle>
            <a:lvl1pPr>
              <a:defRPr/>
            </a:lvl1pPr>
          </a:lstStyle>
          <a:p>
            <a:pPr>
              <a:defRPr/>
            </a:pPr>
            <a:fld id="{F7126240-C467-4476-AA7D-544B7B2A7B1A}" type="slidenum">
              <a:rPr lang="en-US" altLang="ja-JP"/>
              <a:pPr>
                <a:defRPr/>
              </a:pPr>
              <a:t>‹#›</a:t>
            </a:fld>
            <a:endParaRPr lang="en-US" altLang="ja-JP"/>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endParaRPr lang="en-US"/>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日付プレースホルダ 9"/>
          <p:cNvSpPr>
            <a:spLocks noGrp="1"/>
          </p:cNvSpPr>
          <p:nvPr>
            <p:ph type="dt" sz="half" idx="10"/>
          </p:nvPr>
        </p:nvSpPr>
        <p:spPr/>
        <p:txBody>
          <a:bodyPr/>
          <a:lstStyle>
            <a:lvl1pPr>
              <a:defRPr/>
            </a:lvl1pPr>
          </a:lstStyle>
          <a:p>
            <a:pPr>
              <a:defRPr/>
            </a:pPr>
            <a:endParaRPr lang="en-US" altLang="ja-JP"/>
          </a:p>
        </p:txBody>
      </p:sp>
      <p:sp>
        <p:nvSpPr>
          <p:cNvPr id="5" name="フッター プレースホルダ 21"/>
          <p:cNvSpPr>
            <a:spLocks noGrp="1"/>
          </p:cNvSpPr>
          <p:nvPr>
            <p:ph type="ftr" sz="quarter" idx="11"/>
          </p:nvPr>
        </p:nvSpPr>
        <p:spPr/>
        <p:txBody>
          <a:bodyPr/>
          <a:lstStyle>
            <a:lvl1pPr>
              <a:defRPr/>
            </a:lvl1pPr>
          </a:lstStyle>
          <a:p>
            <a:pPr>
              <a:defRPr/>
            </a:pPr>
            <a:endParaRPr lang="en-US" altLang="ja-JP"/>
          </a:p>
        </p:txBody>
      </p:sp>
      <p:sp>
        <p:nvSpPr>
          <p:cNvPr id="6" name="スライド番号プレースホルダ 17"/>
          <p:cNvSpPr>
            <a:spLocks noGrp="1"/>
          </p:cNvSpPr>
          <p:nvPr>
            <p:ph type="sldNum" sz="quarter" idx="12"/>
          </p:nvPr>
        </p:nvSpPr>
        <p:spPr/>
        <p:txBody>
          <a:bodyPr/>
          <a:lstStyle>
            <a:lvl1pPr>
              <a:defRPr/>
            </a:lvl1pPr>
          </a:lstStyle>
          <a:p>
            <a:pPr>
              <a:defRPr/>
            </a:pPr>
            <a:fld id="{0DC46087-2D29-4E6F-910F-B93FC0D9A36E}" type="slidenum">
              <a:rPr lang="en-US" altLang="ja-JP"/>
              <a:pPr>
                <a:defRPr/>
              </a:pPr>
              <a:t>‹#›</a:t>
            </a:fld>
            <a:endParaRPr lang="en-US" altLang="ja-JP"/>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914402"/>
            <a:ext cx="2057400" cy="5211763"/>
          </a:xfrm>
        </p:spPr>
        <p:txBody>
          <a:bodyPr vert="eaVert"/>
          <a:lstStyle/>
          <a:p>
            <a:r>
              <a:rPr lang="ja-JP" altLang="en-US"/>
              <a:t>マスタ タイトルの書式設定</a:t>
            </a:r>
            <a:endParaRPr lang="en-US"/>
          </a:p>
        </p:txBody>
      </p:sp>
      <p:sp>
        <p:nvSpPr>
          <p:cNvPr id="3" name="縦書きテキスト プレースホルダ 2"/>
          <p:cNvSpPr>
            <a:spLocks noGrp="1"/>
          </p:cNvSpPr>
          <p:nvPr>
            <p:ph type="body" orient="vert" idx="1"/>
          </p:nvPr>
        </p:nvSpPr>
        <p:spPr>
          <a:xfrm>
            <a:off x="457200" y="914402"/>
            <a:ext cx="6019800" cy="5211763"/>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日付プレースホルダ 9"/>
          <p:cNvSpPr>
            <a:spLocks noGrp="1"/>
          </p:cNvSpPr>
          <p:nvPr>
            <p:ph type="dt" sz="half" idx="10"/>
          </p:nvPr>
        </p:nvSpPr>
        <p:spPr/>
        <p:txBody>
          <a:bodyPr/>
          <a:lstStyle>
            <a:lvl1pPr>
              <a:defRPr/>
            </a:lvl1pPr>
          </a:lstStyle>
          <a:p>
            <a:pPr>
              <a:defRPr/>
            </a:pPr>
            <a:endParaRPr lang="en-US" altLang="ja-JP"/>
          </a:p>
        </p:txBody>
      </p:sp>
      <p:sp>
        <p:nvSpPr>
          <p:cNvPr id="5" name="フッター プレースホルダ 21"/>
          <p:cNvSpPr>
            <a:spLocks noGrp="1"/>
          </p:cNvSpPr>
          <p:nvPr>
            <p:ph type="ftr" sz="quarter" idx="11"/>
          </p:nvPr>
        </p:nvSpPr>
        <p:spPr/>
        <p:txBody>
          <a:bodyPr/>
          <a:lstStyle>
            <a:lvl1pPr>
              <a:defRPr/>
            </a:lvl1pPr>
          </a:lstStyle>
          <a:p>
            <a:pPr>
              <a:defRPr/>
            </a:pPr>
            <a:endParaRPr lang="en-US" altLang="ja-JP"/>
          </a:p>
        </p:txBody>
      </p:sp>
      <p:sp>
        <p:nvSpPr>
          <p:cNvPr id="6" name="スライド番号プレースホルダ 17"/>
          <p:cNvSpPr>
            <a:spLocks noGrp="1"/>
          </p:cNvSpPr>
          <p:nvPr>
            <p:ph type="sldNum" sz="quarter" idx="12"/>
          </p:nvPr>
        </p:nvSpPr>
        <p:spPr/>
        <p:txBody>
          <a:bodyPr/>
          <a:lstStyle>
            <a:lvl1pPr>
              <a:defRPr/>
            </a:lvl1pPr>
          </a:lstStyle>
          <a:p>
            <a:pPr>
              <a:defRPr/>
            </a:pPr>
            <a:fld id="{BD2A0CA6-2A62-4584-B5E1-1254A6909216}" type="slidenum">
              <a:rPr lang="en-US" altLang="ja-JP"/>
              <a:pPr>
                <a:defRPr/>
              </a:pPr>
              <a:t>‹#›</a:t>
            </a:fld>
            <a:endParaRPr lang="en-US" altLang="ja-JP"/>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7"/>
            <a:ext cx="77724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 サブタイトルの書式設定</a:t>
            </a:r>
          </a:p>
        </p:txBody>
      </p:sp>
      <p:sp>
        <p:nvSpPr>
          <p:cNvPr id="4" name="日付プレースホルダ 3"/>
          <p:cNvSpPr>
            <a:spLocks noGrp="1"/>
          </p:cNvSpPr>
          <p:nvPr>
            <p:ph type="dt" sz="half" idx="10"/>
          </p:nvPr>
        </p:nvSpPr>
        <p:spPr/>
        <p:txBody>
          <a:bodyPr/>
          <a:lstStyle>
            <a:lvl1pPr>
              <a:defRPr/>
            </a:lvl1pPr>
          </a:lstStyle>
          <a:p>
            <a:pPr>
              <a:defRPr/>
            </a:pPr>
            <a:endParaRPr lang="en-US" altLang="ja-JP"/>
          </a:p>
        </p:txBody>
      </p:sp>
      <p:sp>
        <p:nvSpPr>
          <p:cNvPr id="5" name="フッター プレースホルダ 4"/>
          <p:cNvSpPr>
            <a:spLocks noGrp="1"/>
          </p:cNvSpPr>
          <p:nvPr>
            <p:ph type="ftr" sz="quarter" idx="11"/>
          </p:nvPr>
        </p:nvSpPr>
        <p:spPr/>
        <p:txBody>
          <a:bodyPr/>
          <a:lstStyle>
            <a:lvl1pPr>
              <a:defRPr/>
            </a:lvl1pPr>
          </a:lstStyle>
          <a:p>
            <a:pPr>
              <a:defRPr/>
            </a:pPr>
            <a:endParaRPr lang="en-US" altLang="ja-JP"/>
          </a:p>
        </p:txBody>
      </p:sp>
      <p:sp>
        <p:nvSpPr>
          <p:cNvPr id="6" name="スライド番号プレースホルダ 5"/>
          <p:cNvSpPr>
            <a:spLocks noGrp="1"/>
          </p:cNvSpPr>
          <p:nvPr>
            <p:ph type="sldNum" sz="quarter" idx="12"/>
          </p:nvPr>
        </p:nvSpPr>
        <p:spPr/>
        <p:txBody>
          <a:bodyPr/>
          <a:lstStyle>
            <a:lvl1pPr>
              <a:defRPr/>
            </a:lvl1pPr>
          </a:lstStyle>
          <a:p>
            <a:pPr>
              <a:defRPr/>
            </a:pPr>
            <a:fld id="{089D743B-9251-4B6A-B594-F758F59705E5}" type="slidenum">
              <a:rPr lang="en-US" altLang="ja-JP"/>
              <a:pPr>
                <a:defRPr/>
              </a:pPr>
              <a:t>‹#›</a:t>
            </a:fld>
            <a:endParaRPr lang="en-US" altLang="ja-JP"/>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pPr>
              <a:defRPr/>
            </a:pPr>
            <a:endParaRPr lang="en-US" altLang="ja-JP"/>
          </a:p>
        </p:txBody>
      </p:sp>
      <p:sp>
        <p:nvSpPr>
          <p:cNvPr id="5" name="フッター プレースホルダ 4"/>
          <p:cNvSpPr>
            <a:spLocks noGrp="1"/>
          </p:cNvSpPr>
          <p:nvPr>
            <p:ph type="ftr" sz="quarter" idx="11"/>
          </p:nvPr>
        </p:nvSpPr>
        <p:spPr/>
        <p:txBody>
          <a:bodyPr/>
          <a:lstStyle>
            <a:lvl1pPr>
              <a:defRPr/>
            </a:lvl1pPr>
          </a:lstStyle>
          <a:p>
            <a:pPr>
              <a:defRPr/>
            </a:pPr>
            <a:endParaRPr lang="en-US" altLang="ja-JP"/>
          </a:p>
        </p:txBody>
      </p:sp>
      <p:sp>
        <p:nvSpPr>
          <p:cNvPr id="6" name="スライド番号プレースホルダ 5"/>
          <p:cNvSpPr>
            <a:spLocks noGrp="1"/>
          </p:cNvSpPr>
          <p:nvPr>
            <p:ph type="sldNum" sz="quarter" idx="12"/>
          </p:nvPr>
        </p:nvSpPr>
        <p:spPr/>
        <p:txBody>
          <a:bodyPr/>
          <a:lstStyle>
            <a:lvl1pPr>
              <a:defRPr/>
            </a:lvl1pPr>
          </a:lstStyle>
          <a:p>
            <a:pPr>
              <a:defRPr/>
            </a:pPr>
            <a:fld id="{633446FF-E84A-4A50-B295-457FC066EC2A}" type="slidenum">
              <a:rPr lang="en-US" altLang="ja-JP"/>
              <a:pPr>
                <a:defRPr/>
              </a:pPr>
              <a:t>‹#›</a:t>
            </a:fld>
            <a:endParaRPr lang="en-US" altLang="ja-JP"/>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2"/>
            <a:ext cx="77724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 テキストの書式設定</a:t>
            </a:r>
          </a:p>
        </p:txBody>
      </p:sp>
      <p:sp>
        <p:nvSpPr>
          <p:cNvPr id="4" name="日付プレースホルダ 3"/>
          <p:cNvSpPr>
            <a:spLocks noGrp="1"/>
          </p:cNvSpPr>
          <p:nvPr>
            <p:ph type="dt" sz="half" idx="10"/>
          </p:nvPr>
        </p:nvSpPr>
        <p:spPr/>
        <p:txBody>
          <a:bodyPr/>
          <a:lstStyle>
            <a:lvl1pPr>
              <a:defRPr/>
            </a:lvl1pPr>
          </a:lstStyle>
          <a:p>
            <a:pPr>
              <a:defRPr/>
            </a:pPr>
            <a:endParaRPr lang="en-US" altLang="ja-JP"/>
          </a:p>
        </p:txBody>
      </p:sp>
      <p:sp>
        <p:nvSpPr>
          <p:cNvPr id="5" name="フッター プレースホルダ 4"/>
          <p:cNvSpPr>
            <a:spLocks noGrp="1"/>
          </p:cNvSpPr>
          <p:nvPr>
            <p:ph type="ftr" sz="quarter" idx="11"/>
          </p:nvPr>
        </p:nvSpPr>
        <p:spPr/>
        <p:txBody>
          <a:bodyPr/>
          <a:lstStyle>
            <a:lvl1pPr>
              <a:defRPr/>
            </a:lvl1pPr>
          </a:lstStyle>
          <a:p>
            <a:pPr>
              <a:defRPr/>
            </a:pPr>
            <a:endParaRPr lang="en-US" altLang="ja-JP"/>
          </a:p>
        </p:txBody>
      </p:sp>
      <p:sp>
        <p:nvSpPr>
          <p:cNvPr id="6" name="スライド番号プレースホルダ 5"/>
          <p:cNvSpPr>
            <a:spLocks noGrp="1"/>
          </p:cNvSpPr>
          <p:nvPr>
            <p:ph type="sldNum" sz="quarter" idx="12"/>
          </p:nvPr>
        </p:nvSpPr>
        <p:spPr/>
        <p:txBody>
          <a:bodyPr/>
          <a:lstStyle>
            <a:lvl1pPr>
              <a:defRPr/>
            </a:lvl1pPr>
          </a:lstStyle>
          <a:p>
            <a:pPr>
              <a:defRPr/>
            </a:pPr>
            <a:fld id="{8E5E364D-0A89-4A0A-84DD-EC8F39ED9805}" type="slidenum">
              <a:rPr lang="en-US" altLang="ja-JP"/>
              <a:pPr>
                <a:defRPr/>
              </a:pPr>
              <a:t>‹#›</a:t>
            </a:fld>
            <a:endParaRPr lang="en-US" altLang="ja-JP"/>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4648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 3"/>
          <p:cNvSpPr>
            <a:spLocks noGrp="1"/>
          </p:cNvSpPr>
          <p:nvPr>
            <p:ph type="dt" sz="half" idx="10"/>
          </p:nvPr>
        </p:nvSpPr>
        <p:spPr/>
        <p:txBody>
          <a:bodyPr/>
          <a:lstStyle>
            <a:lvl1pPr>
              <a:defRPr/>
            </a:lvl1pPr>
          </a:lstStyle>
          <a:p>
            <a:pPr>
              <a:defRPr/>
            </a:pPr>
            <a:endParaRPr lang="en-US" altLang="ja-JP"/>
          </a:p>
        </p:txBody>
      </p:sp>
      <p:sp>
        <p:nvSpPr>
          <p:cNvPr id="6" name="フッター プレースホルダ 4"/>
          <p:cNvSpPr>
            <a:spLocks noGrp="1"/>
          </p:cNvSpPr>
          <p:nvPr>
            <p:ph type="ftr" sz="quarter" idx="11"/>
          </p:nvPr>
        </p:nvSpPr>
        <p:spPr/>
        <p:txBody>
          <a:bodyPr/>
          <a:lstStyle>
            <a:lvl1pPr>
              <a:defRPr/>
            </a:lvl1pPr>
          </a:lstStyle>
          <a:p>
            <a:pPr>
              <a:defRPr/>
            </a:pPr>
            <a:endParaRPr lang="en-US" altLang="ja-JP"/>
          </a:p>
        </p:txBody>
      </p:sp>
      <p:sp>
        <p:nvSpPr>
          <p:cNvPr id="7" name="スライド番号プレースホルダ 5"/>
          <p:cNvSpPr>
            <a:spLocks noGrp="1"/>
          </p:cNvSpPr>
          <p:nvPr>
            <p:ph type="sldNum" sz="quarter" idx="12"/>
          </p:nvPr>
        </p:nvSpPr>
        <p:spPr/>
        <p:txBody>
          <a:bodyPr/>
          <a:lstStyle>
            <a:lvl1pPr>
              <a:defRPr/>
            </a:lvl1pPr>
          </a:lstStyle>
          <a:p>
            <a:pPr>
              <a:defRPr/>
            </a:pPr>
            <a:fld id="{BAC76E65-ABBA-45DA-BCAA-CB8A283C2409}" type="slidenum">
              <a:rPr lang="en-US" altLang="ja-JP"/>
              <a:pPr>
                <a:defRPr/>
              </a:pPr>
              <a:t>‹#›</a:t>
            </a:fld>
            <a:endParaRPr lang="en-US" altLang="ja-JP"/>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 3"/>
          <p:cNvSpPr>
            <a:spLocks noGrp="1"/>
          </p:cNvSpPr>
          <p:nvPr>
            <p:ph type="dt" sz="half" idx="10"/>
          </p:nvPr>
        </p:nvSpPr>
        <p:spPr/>
        <p:txBody>
          <a:bodyPr/>
          <a:lstStyle>
            <a:lvl1pPr>
              <a:defRPr/>
            </a:lvl1pPr>
          </a:lstStyle>
          <a:p>
            <a:pPr>
              <a:defRPr/>
            </a:pPr>
            <a:endParaRPr lang="en-US" altLang="ja-JP"/>
          </a:p>
        </p:txBody>
      </p:sp>
      <p:sp>
        <p:nvSpPr>
          <p:cNvPr id="8" name="フッター プレースホルダ 4"/>
          <p:cNvSpPr>
            <a:spLocks noGrp="1"/>
          </p:cNvSpPr>
          <p:nvPr>
            <p:ph type="ftr" sz="quarter" idx="11"/>
          </p:nvPr>
        </p:nvSpPr>
        <p:spPr/>
        <p:txBody>
          <a:bodyPr/>
          <a:lstStyle>
            <a:lvl1pPr>
              <a:defRPr/>
            </a:lvl1pPr>
          </a:lstStyle>
          <a:p>
            <a:pPr>
              <a:defRPr/>
            </a:pPr>
            <a:endParaRPr lang="en-US" altLang="ja-JP"/>
          </a:p>
        </p:txBody>
      </p:sp>
      <p:sp>
        <p:nvSpPr>
          <p:cNvPr id="9" name="スライド番号プレースホルダ 5"/>
          <p:cNvSpPr>
            <a:spLocks noGrp="1"/>
          </p:cNvSpPr>
          <p:nvPr>
            <p:ph type="sldNum" sz="quarter" idx="12"/>
          </p:nvPr>
        </p:nvSpPr>
        <p:spPr/>
        <p:txBody>
          <a:bodyPr/>
          <a:lstStyle>
            <a:lvl1pPr>
              <a:defRPr/>
            </a:lvl1pPr>
          </a:lstStyle>
          <a:p>
            <a:pPr>
              <a:defRPr/>
            </a:pPr>
            <a:fld id="{4FD8E0EF-9251-4F23-AD0E-5A32EDD10FDF}" type="slidenum">
              <a:rPr lang="en-US" altLang="ja-JP"/>
              <a:pPr>
                <a:defRPr/>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704088"/>
            <a:ext cx="8229600" cy="1143000"/>
          </a:xfrm>
        </p:spPr>
        <p:txBody>
          <a:bodyPr/>
          <a:lstStyle/>
          <a:p>
            <a:r>
              <a:rPr lang="ja-JP" altLang="en-US"/>
              <a:t>マスタ タイトルの書式設定</a:t>
            </a:r>
            <a:endParaRPr lang="en-US"/>
          </a:p>
        </p:txBody>
      </p:sp>
      <p:sp>
        <p:nvSpPr>
          <p:cNvPr id="3" name="コンテンツ プレースホルダ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コンテンツ プレースホルダ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日付プレースホルダ 9"/>
          <p:cNvSpPr>
            <a:spLocks noGrp="1"/>
          </p:cNvSpPr>
          <p:nvPr>
            <p:ph type="dt" sz="half" idx="10"/>
          </p:nvPr>
        </p:nvSpPr>
        <p:spPr/>
        <p:txBody>
          <a:bodyPr/>
          <a:lstStyle>
            <a:lvl1pPr>
              <a:defRPr/>
            </a:lvl1pPr>
          </a:lstStyle>
          <a:p>
            <a:pPr>
              <a:defRPr/>
            </a:pPr>
            <a:endParaRPr lang="en-US" altLang="ja-JP"/>
          </a:p>
        </p:txBody>
      </p:sp>
      <p:sp>
        <p:nvSpPr>
          <p:cNvPr id="6" name="フッター プレースホルダ 21"/>
          <p:cNvSpPr>
            <a:spLocks noGrp="1"/>
          </p:cNvSpPr>
          <p:nvPr>
            <p:ph type="ftr" sz="quarter" idx="11"/>
          </p:nvPr>
        </p:nvSpPr>
        <p:spPr/>
        <p:txBody>
          <a:bodyPr/>
          <a:lstStyle>
            <a:lvl1pPr>
              <a:defRPr/>
            </a:lvl1pPr>
          </a:lstStyle>
          <a:p>
            <a:pPr>
              <a:defRPr/>
            </a:pPr>
            <a:endParaRPr lang="en-US" altLang="ja-JP"/>
          </a:p>
        </p:txBody>
      </p:sp>
      <p:sp>
        <p:nvSpPr>
          <p:cNvPr id="7" name="スライド番号プレースホルダ 17"/>
          <p:cNvSpPr>
            <a:spLocks noGrp="1"/>
          </p:cNvSpPr>
          <p:nvPr>
            <p:ph type="sldNum" sz="quarter" idx="12"/>
          </p:nvPr>
        </p:nvSpPr>
        <p:spPr/>
        <p:txBody>
          <a:bodyPr/>
          <a:lstStyle>
            <a:lvl1pPr>
              <a:defRPr/>
            </a:lvl1pPr>
          </a:lstStyle>
          <a:p>
            <a:pPr>
              <a:defRPr/>
            </a:pPr>
            <a:fld id="{5FB6DBD6-D7FA-4BBA-9BD6-E5B80D31B3A1}" type="slidenum">
              <a:rPr lang="en-US" altLang="ja-JP"/>
              <a:pPr>
                <a:defRPr/>
              </a:pPr>
              <a:t>‹#›</a:t>
            </a:fld>
            <a:endParaRPr lang="en-US" altLang="ja-JP"/>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日付プレースホルダ 3"/>
          <p:cNvSpPr>
            <a:spLocks noGrp="1"/>
          </p:cNvSpPr>
          <p:nvPr>
            <p:ph type="dt" sz="half" idx="10"/>
          </p:nvPr>
        </p:nvSpPr>
        <p:spPr/>
        <p:txBody>
          <a:bodyPr/>
          <a:lstStyle>
            <a:lvl1pPr>
              <a:defRPr/>
            </a:lvl1pPr>
          </a:lstStyle>
          <a:p>
            <a:pPr>
              <a:defRPr/>
            </a:pPr>
            <a:endParaRPr lang="en-US" altLang="ja-JP"/>
          </a:p>
        </p:txBody>
      </p:sp>
      <p:sp>
        <p:nvSpPr>
          <p:cNvPr id="4" name="フッター プレースホルダ 4"/>
          <p:cNvSpPr>
            <a:spLocks noGrp="1"/>
          </p:cNvSpPr>
          <p:nvPr>
            <p:ph type="ftr" sz="quarter" idx="11"/>
          </p:nvPr>
        </p:nvSpPr>
        <p:spPr/>
        <p:txBody>
          <a:bodyPr/>
          <a:lstStyle>
            <a:lvl1pPr>
              <a:defRPr/>
            </a:lvl1pPr>
          </a:lstStyle>
          <a:p>
            <a:pPr>
              <a:defRPr/>
            </a:pPr>
            <a:endParaRPr lang="en-US" altLang="ja-JP"/>
          </a:p>
        </p:txBody>
      </p:sp>
      <p:sp>
        <p:nvSpPr>
          <p:cNvPr id="5" name="スライド番号プレースホルダ 5"/>
          <p:cNvSpPr>
            <a:spLocks noGrp="1"/>
          </p:cNvSpPr>
          <p:nvPr>
            <p:ph type="sldNum" sz="quarter" idx="12"/>
          </p:nvPr>
        </p:nvSpPr>
        <p:spPr/>
        <p:txBody>
          <a:bodyPr/>
          <a:lstStyle>
            <a:lvl1pPr>
              <a:defRPr/>
            </a:lvl1pPr>
          </a:lstStyle>
          <a:p>
            <a:pPr>
              <a:defRPr/>
            </a:pPr>
            <a:fld id="{5E35CF4D-73B4-4074-ADD9-C7BB39224D37}" type="slidenum">
              <a:rPr lang="en-US" altLang="ja-JP"/>
              <a:pPr>
                <a:defRPr/>
              </a:pPr>
              <a:t>‹#›</a:t>
            </a:fld>
            <a:endParaRPr lang="en-US" altLang="ja-JP"/>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p:cNvSpPr>
            <a:spLocks noGrp="1"/>
          </p:cNvSpPr>
          <p:nvPr>
            <p:ph type="dt" sz="half" idx="10"/>
          </p:nvPr>
        </p:nvSpPr>
        <p:spPr/>
        <p:txBody>
          <a:bodyPr/>
          <a:lstStyle>
            <a:lvl1pPr>
              <a:defRPr/>
            </a:lvl1pPr>
          </a:lstStyle>
          <a:p>
            <a:pPr>
              <a:defRPr/>
            </a:pPr>
            <a:endParaRPr lang="en-US" altLang="ja-JP"/>
          </a:p>
        </p:txBody>
      </p:sp>
      <p:sp>
        <p:nvSpPr>
          <p:cNvPr id="3" name="フッター プレースホルダ 4"/>
          <p:cNvSpPr>
            <a:spLocks noGrp="1"/>
          </p:cNvSpPr>
          <p:nvPr>
            <p:ph type="ftr" sz="quarter" idx="11"/>
          </p:nvPr>
        </p:nvSpPr>
        <p:spPr/>
        <p:txBody>
          <a:bodyPr/>
          <a:lstStyle>
            <a:lvl1pPr>
              <a:defRPr/>
            </a:lvl1pPr>
          </a:lstStyle>
          <a:p>
            <a:pPr>
              <a:defRPr/>
            </a:pPr>
            <a:endParaRPr lang="en-US" altLang="ja-JP"/>
          </a:p>
        </p:txBody>
      </p:sp>
      <p:sp>
        <p:nvSpPr>
          <p:cNvPr id="4" name="スライド番号プレースホルダ 5"/>
          <p:cNvSpPr>
            <a:spLocks noGrp="1"/>
          </p:cNvSpPr>
          <p:nvPr>
            <p:ph type="sldNum" sz="quarter" idx="12"/>
          </p:nvPr>
        </p:nvSpPr>
        <p:spPr/>
        <p:txBody>
          <a:bodyPr/>
          <a:lstStyle>
            <a:lvl1pPr>
              <a:defRPr/>
            </a:lvl1pPr>
          </a:lstStyle>
          <a:p>
            <a:pPr>
              <a:defRPr/>
            </a:pPr>
            <a:fld id="{4155D889-0822-433D-93D6-D1FE492D0D7C}" type="slidenum">
              <a:rPr lang="en-US" altLang="ja-JP"/>
              <a:pPr>
                <a:defRPr/>
              </a:pPr>
              <a:t>‹#›</a:t>
            </a:fld>
            <a:endParaRPr lang="en-US" altLang="ja-JP"/>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1" y="273050"/>
            <a:ext cx="3008313"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57201"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endParaRPr lang="en-US" altLang="ja-JP"/>
          </a:p>
        </p:txBody>
      </p:sp>
      <p:sp>
        <p:nvSpPr>
          <p:cNvPr id="6" name="フッター プレースホルダ 4"/>
          <p:cNvSpPr>
            <a:spLocks noGrp="1"/>
          </p:cNvSpPr>
          <p:nvPr>
            <p:ph type="ftr" sz="quarter" idx="11"/>
          </p:nvPr>
        </p:nvSpPr>
        <p:spPr/>
        <p:txBody>
          <a:bodyPr/>
          <a:lstStyle>
            <a:lvl1pPr>
              <a:defRPr/>
            </a:lvl1pPr>
          </a:lstStyle>
          <a:p>
            <a:pPr>
              <a:defRPr/>
            </a:pPr>
            <a:endParaRPr lang="en-US" altLang="ja-JP"/>
          </a:p>
        </p:txBody>
      </p:sp>
      <p:sp>
        <p:nvSpPr>
          <p:cNvPr id="7" name="スライド番号プレースホルダ 5"/>
          <p:cNvSpPr>
            <a:spLocks noGrp="1"/>
          </p:cNvSpPr>
          <p:nvPr>
            <p:ph type="sldNum" sz="quarter" idx="12"/>
          </p:nvPr>
        </p:nvSpPr>
        <p:spPr/>
        <p:txBody>
          <a:bodyPr/>
          <a:lstStyle>
            <a:lvl1pPr>
              <a:defRPr/>
            </a:lvl1pPr>
          </a:lstStyle>
          <a:p>
            <a:pPr>
              <a:defRPr/>
            </a:pPr>
            <a:fld id="{443F2812-4F18-4999-A020-3A0B864D505D}" type="slidenum">
              <a:rPr lang="en-US" altLang="ja-JP"/>
              <a:pPr>
                <a:defRPr/>
              </a:pPr>
              <a:t>‹#›</a:t>
            </a:fld>
            <a:endParaRPr lang="en-US" altLang="ja-JP"/>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endParaRPr lang="en-US" altLang="ja-JP"/>
          </a:p>
        </p:txBody>
      </p:sp>
      <p:sp>
        <p:nvSpPr>
          <p:cNvPr id="6" name="フッター プレースホルダ 4"/>
          <p:cNvSpPr>
            <a:spLocks noGrp="1"/>
          </p:cNvSpPr>
          <p:nvPr>
            <p:ph type="ftr" sz="quarter" idx="11"/>
          </p:nvPr>
        </p:nvSpPr>
        <p:spPr/>
        <p:txBody>
          <a:bodyPr/>
          <a:lstStyle>
            <a:lvl1pPr>
              <a:defRPr/>
            </a:lvl1pPr>
          </a:lstStyle>
          <a:p>
            <a:pPr>
              <a:defRPr/>
            </a:pPr>
            <a:endParaRPr lang="en-US" altLang="ja-JP"/>
          </a:p>
        </p:txBody>
      </p:sp>
      <p:sp>
        <p:nvSpPr>
          <p:cNvPr id="7" name="スライド番号プレースホルダ 5"/>
          <p:cNvSpPr>
            <a:spLocks noGrp="1"/>
          </p:cNvSpPr>
          <p:nvPr>
            <p:ph type="sldNum" sz="quarter" idx="12"/>
          </p:nvPr>
        </p:nvSpPr>
        <p:spPr/>
        <p:txBody>
          <a:bodyPr/>
          <a:lstStyle>
            <a:lvl1pPr>
              <a:defRPr/>
            </a:lvl1pPr>
          </a:lstStyle>
          <a:p>
            <a:pPr>
              <a:defRPr/>
            </a:pPr>
            <a:fld id="{4F86EA51-5B2E-44FE-9C17-80E081704BA7}" type="slidenum">
              <a:rPr lang="en-US" altLang="ja-JP"/>
              <a:pPr>
                <a:defRPr/>
              </a:pPr>
              <a:t>‹#›</a:t>
            </a:fld>
            <a:endParaRPr lang="en-US" altLang="ja-JP"/>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pPr>
              <a:defRPr/>
            </a:pPr>
            <a:endParaRPr lang="en-US" altLang="ja-JP"/>
          </a:p>
        </p:txBody>
      </p:sp>
      <p:sp>
        <p:nvSpPr>
          <p:cNvPr id="5" name="フッター プレースホルダ 4"/>
          <p:cNvSpPr>
            <a:spLocks noGrp="1"/>
          </p:cNvSpPr>
          <p:nvPr>
            <p:ph type="ftr" sz="quarter" idx="11"/>
          </p:nvPr>
        </p:nvSpPr>
        <p:spPr/>
        <p:txBody>
          <a:bodyPr/>
          <a:lstStyle>
            <a:lvl1pPr>
              <a:defRPr/>
            </a:lvl1pPr>
          </a:lstStyle>
          <a:p>
            <a:pPr>
              <a:defRPr/>
            </a:pPr>
            <a:endParaRPr lang="en-US" altLang="ja-JP"/>
          </a:p>
        </p:txBody>
      </p:sp>
      <p:sp>
        <p:nvSpPr>
          <p:cNvPr id="6" name="スライド番号プレースホルダ 5"/>
          <p:cNvSpPr>
            <a:spLocks noGrp="1"/>
          </p:cNvSpPr>
          <p:nvPr>
            <p:ph type="sldNum" sz="quarter" idx="12"/>
          </p:nvPr>
        </p:nvSpPr>
        <p:spPr/>
        <p:txBody>
          <a:bodyPr/>
          <a:lstStyle>
            <a:lvl1pPr>
              <a:defRPr/>
            </a:lvl1pPr>
          </a:lstStyle>
          <a:p>
            <a:pPr>
              <a:defRPr/>
            </a:pPr>
            <a:fld id="{530B87F1-2ECC-4A6E-B88C-15E76FE7076A}" type="slidenum">
              <a:rPr lang="en-US" altLang="ja-JP"/>
              <a:pPr>
                <a:defRPr/>
              </a:pPr>
              <a:t>‹#›</a:t>
            </a:fld>
            <a:endParaRPr lang="en-US" altLang="ja-JP"/>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40"/>
            <a:ext cx="2057400" cy="5851525"/>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457200" y="274640"/>
            <a:ext cx="6019800" cy="58515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pPr>
              <a:defRPr/>
            </a:pPr>
            <a:endParaRPr lang="en-US" altLang="ja-JP"/>
          </a:p>
        </p:txBody>
      </p:sp>
      <p:sp>
        <p:nvSpPr>
          <p:cNvPr id="5" name="フッター プレースホルダ 4"/>
          <p:cNvSpPr>
            <a:spLocks noGrp="1"/>
          </p:cNvSpPr>
          <p:nvPr>
            <p:ph type="ftr" sz="quarter" idx="11"/>
          </p:nvPr>
        </p:nvSpPr>
        <p:spPr/>
        <p:txBody>
          <a:bodyPr/>
          <a:lstStyle>
            <a:lvl1pPr>
              <a:defRPr/>
            </a:lvl1pPr>
          </a:lstStyle>
          <a:p>
            <a:pPr>
              <a:defRPr/>
            </a:pPr>
            <a:endParaRPr lang="en-US" altLang="ja-JP"/>
          </a:p>
        </p:txBody>
      </p:sp>
      <p:sp>
        <p:nvSpPr>
          <p:cNvPr id="6" name="スライド番号プレースホルダ 5"/>
          <p:cNvSpPr>
            <a:spLocks noGrp="1"/>
          </p:cNvSpPr>
          <p:nvPr>
            <p:ph type="sldNum" sz="quarter" idx="12"/>
          </p:nvPr>
        </p:nvSpPr>
        <p:spPr/>
        <p:txBody>
          <a:bodyPr/>
          <a:lstStyle>
            <a:lvl1pPr>
              <a:defRPr/>
            </a:lvl1pPr>
          </a:lstStyle>
          <a:p>
            <a:pPr>
              <a:defRPr/>
            </a:pPr>
            <a:fld id="{836FC7DC-65CB-40C3-87BC-C24D47E102E6}" type="slidenum">
              <a:rPr lang="en-US" altLang="ja-JP"/>
              <a:pPr>
                <a:defRPr/>
              </a:pPr>
              <a:t>‹#›</a:t>
            </a:fld>
            <a:endParaRPr lang="en-US" altLang="ja-JP"/>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title" preserve="1">
  <p:cSld name="タイトル スライド">
    <p:bg>
      <p:bgRef idx="1002">
        <a:schemeClr val="bg2"/>
      </p:bgRef>
    </p:bg>
    <p:spTree>
      <p:nvGrpSpPr>
        <p:cNvPr id="1" name=""/>
        <p:cNvGrpSpPr/>
        <p:nvPr/>
      </p:nvGrpSpPr>
      <p:grpSpPr>
        <a:xfrm>
          <a:off x="0" y="0"/>
          <a:ext cx="0" cy="0"/>
          <a:chOff x="0" y="0"/>
          <a:chExt cx="0" cy="0"/>
        </a:xfrm>
      </p:grpSpPr>
      <p:sp>
        <p:nvSpPr>
          <p:cNvPr id="9" name="タイトル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ja-JP" altLang="en-US"/>
              <a:t>マスタ タイトルの書式設定</a:t>
            </a:r>
            <a:endParaRPr lang="en-US"/>
          </a:p>
        </p:txBody>
      </p:sp>
      <p:sp>
        <p:nvSpPr>
          <p:cNvPr id="17" name="サブタイトル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ja-JP" altLang="en-US"/>
              <a:t>マスタ サブタイトルの書式設定</a:t>
            </a:r>
            <a:endParaRPr lang="en-US"/>
          </a:p>
        </p:txBody>
      </p:sp>
      <p:sp>
        <p:nvSpPr>
          <p:cNvPr id="4" name="日付プレースホルダ 29"/>
          <p:cNvSpPr>
            <a:spLocks noGrp="1"/>
          </p:cNvSpPr>
          <p:nvPr>
            <p:ph type="dt" sz="half" idx="10"/>
          </p:nvPr>
        </p:nvSpPr>
        <p:spPr/>
        <p:txBody>
          <a:bodyPr/>
          <a:lstStyle>
            <a:lvl1pPr>
              <a:defRPr/>
            </a:lvl1pPr>
          </a:lstStyle>
          <a:p>
            <a:pPr>
              <a:defRPr/>
            </a:pPr>
            <a:endParaRPr lang="ja-JP" altLang="en-US">
              <a:solidFill>
                <a:srgbClr val="DBF5F9">
                  <a:shade val="90000"/>
                </a:srgbClr>
              </a:solidFill>
            </a:endParaRPr>
          </a:p>
        </p:txBody>
      </p:sp>
      <p:sp>
        <p:nvSpPr>
          <p:cNvPr id="5" name="フッター プレースホルダ 18"/>
          <p:cNvSpPr>
            <a:spLocks noGrp="1"/>
          </p:cNvSpPr>
          <p:nvPr>
            <p:ph type="ftr" sz="quarter" idx="11"/>
          </p:nvPr>
        </p:nvSpPr>
        <p:spPr/>
        <p:txBody>
          <a:bodyPr/>
          <a:lstStyle>
            <a:lvl1pPr>
              <a:defRPr/>
            </a:lvl1pPr>
          </a:lstStyle>
          <a:p>
            <a:pPr>
              <a:defRPr/>
            </a:pPr>
            <a:endParaRPr lang="ja-JP" altLang="en-US">
              <a:solidFill>
                <a:srgbClr val="DBF5F9">
                  <a:shade val="90000"/>
                </a:srgbClr>
              </a:solidFill>
            </a:endParaRPr>
          </a:p>
        </p:txBody>
      </p:sp>
      <p:sp>
        <p:nvSpPr>
          <p:cNvPr id="6" name="スライド番号プレースホルダ 26"/>
          <p:cNvSpPr>
            <a:spLocks noGrp="1"/>
          </p:cNvSpPr>
          <p:nvPr>
            <p:ph type="sldNum" sz="quarter" idx="12"/>
          </p:nvPr>
        </p:nvSpPr>
        <p:spPr/>
        <p:txBody>
          <a:bodyPr/>
          <a:lstStyle>
            <a:lvl1pPr>
              <a:defRPr/>
            </a:lvl1pPr>
          </a:lstStyle>
          <a:p>
            <a:pPr>
              <a:defRPr/>
            </a:pPr>
            <a:fld id="{5016AB08-9D98-4517-AD7F-CAA91DBEE20B}" type="slidenum">
              <a:rPr lang="ja-JP" altLang="en-US">
                <a:solidFill>
                  <a:srgbClr val="DBF5F9">
                    <a:shade val="90000"/>
                  </a:srgbClr>
                </a:solidFill>
              </a:rPr>
              <a:pPr>
                <a:defRPr/>
              </a:pPr>
              <a:t>‹#›</a:t>
            </a:fld>
            <a:endParaRPr lang="ja-JP" altLang="en-US">
              <a:solidFill>
                <a:srgbClr val="DBF5F9">
                  <a:shade val="90000"/>
                </a:srgbClr>
              </a:solidFill>
            </a:endParaRPr>
          </a:p>
        </p:txBody>
      </p:sp>
    </p:spTree>
    <p:extLst>
      <p:ext uri="{BB962C8B-B14F-4D97-AF65-F5344CB8AC3E}">
        <p14:creationId xmlns:p14="http://schemas.microsoft.com/office/powerpoint/2010/main" val="1785479804"/>
      </p:ext>
    </p:extLst>
  </p:cSld>
  <p:clrMapOvr>
    <a:overrideClrMapping bg1="dk1" tx1="lt1" bg2="dk2" tx2="lt2" accent1="accent1" accent2="accent2" accent3="accent3" accent4="accent4" accent5="accent5" accent6="accent6" hlink="hlink" folHlink="folHlink"/>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baseline="0">
                <a:latin typeface="HG丸ｺﾞｼｯｸM-PRO" pitchFamily="50" charset="-128"/>
                <a:ea typeface="HG丸ｺﾞｼｯｸM-PRO" pitchFamily="50" charset="-128"/>
              </a:defRPr>
            </a:lvl1pPr>
          </a:lstStyle>
          <a:p>
            <a:r>
              <a:rPr lang="ja-JP" altLang="en-US" dirty="0"/>
              <a:t>マスタ タイトルの書式設定</a:t>
            </a:r>
            <a:endParaRPr lang="en-US" dirty="0"/>
          </a:p>
        </p:txBody>
      </p:sp>
      <p:sp>
        <p:nvSpPr>
          <p:cNvPr id="3" name="コンテンツ プレースホルダ 2"/>
          <p:cNvSpPr>
            <a:spLocks noGrp="1"/>
          </p:cNvSpPr>
          <p:nvPr>
            <p:ph idx="1"/>
          </p:nvPr>
        </p:nvSpPr>
        <p:spPr/>
        <p:txBody>
          <a:bodyPr/>
          <a:lstStyle>
            <a:lvl1pPr>
              <a:defRPr baseline="0">
                <a:ea typeface="HG丸ｺﾞｼｯｸM-PRO" pitchFamily="50" charset="-128"/>
              </a:defRPr>
            </a:lvl1pPr>
            <a:lvl2pPr>
              <a:defRPr baseline="0">
                <a:ea typeface="HG丸ｺﾞｼｯｸM-PRO" pitchFamily="50" charset="-128"/>
              </a:defRPr>
            </a:lvl2pPr>
            <a:lvl3pPr>
              <a:defRPr baseline="0">
                <a:ea typeface="HG丸ｺﾞｼｯｸM-PRO" pitchFamily="50" charset="-128"/>
              </a:defRPr>
            </a:lvl3pPr>
            <a:lvl4pPr>
              <a:defRPr baseline="0">
                <a:ea typeface="HG丸ｺﾞｼｯｸM-PRO" pitchFamily="50" charset="-128"/>
              </a:defRPr>
            </a:lvl4pPr>
            <a:lvl5pPr>
              <a:defRPr baseline="0">
                <a:ea typeface="HG丸ｺﾞｼｯｸM-PRO" pitchFamily="50" charset="-128"/>
              </a:defRPr>
            </a:lvl5pPr>
          </a:lstStyle>
          <a:p>
            <a:pPr lvl="0"/>
            <a:r>
              <a:rPr lang="ja-JP" altLang="en-US" dirty="0"/>
              <a:t>マスタ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4" name="フッター プレースホルダ 21"/>
          <p:cNvSpPr>
            <a:spLocks noGrp="1"/>
          </p:cNvSpPr>
          <p:nvPr>
            <p:ph type="ftr" sz="quarter" idx="10"/>
          </p:nvPr>
        </p:nvSpPr>
        <p:spPr/>
        <p:txBody>
          <a:bodyPr/>
          <a:lstStyle>
            <a:lvl1pPr>
              <a:defRPr/>
            </a:lvl1pPr>
          </a:lstStyle>
          <a:p>
            <a:pPr>
              <a:defRPr/>
            </a:pPr>
            <a:endParaRPr lang="ja-JP" altLang="en-US">
              <a:solidFill>
                <a:srgbClr val="04617B">
                  <a:shade val="90000"/>
                </a:srgbClr>
              </a:solidFill>
            </a:endParaRPr>
          </a:p>
        </p:txBody>
      </p:sp>
      <p:sp>
        <p:nvSpPr>
          <p:cNvPr id="5" name="スライド番号プレースホルダ 17"/>
          <p:cNvSpPr>
            <a:spLocks noGrp="1"/>
          </p:cNvSpPr>
          <p:nvPr>
            <p:ph type="sldNum" sz="quarter" idx="11"/>
          </p:nvPr>
        </p:nvSpPr>
        <p:spPr/>
        <p:txBody>
          <a:bodyPr/>
          <a:lstStyle>
            <a:lvl1pPr>
              <a:defRPr/>
            </a:lvl1pPr>
          </a:lstStyle>
          <a:p>
            <a:pPr>
              <a:defRPr/>
            </a:pPr>
            <a:fld id="{BED760DD-DE40-436C-A733-09AD383AF647}" type="slidenum">
              <a:rPr lang="ja-JP" altLang="en-US">
                <a:solidFill>
                  <a:srgbClr val="04617B">
                    <a:shade val="90000"/>
                  </a:srgbClr>
                </a:solidFill>
              </a:rPr>
              <a:pPr>
                <a:defRPr/>
              </a:pPr>
              <a:t>‹#›</a:t>
            </a:fld>
            <a:endParaRPr lang="ja-JP" altLang="en-US" dirty="0">
              <a:solidFill>
                <a:srgbClr val="04617B">
                  <a:shade val="90000"/>
                </a:srgbClr>
              </a:solidFill>
            </a:endParaRPr>
          </a:p>
        </p:txBody>
      </p:sp>
    </p:spTree>
    <p:extLst>
      <p:ext uri="{BB962C8B-B14F-4D97-AF65-F5344CB8AC3E}">
        <p14:creationId xmlns:p14="http://schemas.microsoft.com/office/powerpoint/2010/main" val="2474395147"/>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secHead" preserve="1">
  <p:cSld name="セクション見出し">
    <p:bg>
      <p:bgRef idx="1002">
        <a:schemeClr val="bg2"/>
      </p:bgRef>
    </p:bg>
    <p:spTree>
      <p:nvGrpSpPr>
        <p:cNvPr id="1" name=""/>
        <p:cNvGrpSpPr/>
        <p:nvPr/>
      </p:nvGrpSpPr>
      <p:grpSpPr>
        <a:xfrm>
          <a:off x="0" y="0"/>
          <a:ext cx="0" cy="0"/>
          <a:chOff x="0" y="0"/>
          <a:chExt cx="0" cy="0"/>
        </a:xfrm>
      </p:grpSpPr>
      <p:sp>
        <p:nvSpPr>
          <p:cNvPr id="2" name="タイトル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ja-JP" altLang="en-US"/>
              <a:t>マスタ タイトルの書式設定</a:t>
            </a:r>
            <a:endParaRPr lang="en-US"/>
          </a:p>
        </p:txBody>
      </p:sp>
      <p:sp>
        <p:nvSpPr>
          <p:cNvPr id="3" name="テキスト プレースホルダ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ja-JP" altLang="en-US"/>
              <a:t>マスタ テキストの書式設定</a:t>
            </a:r>
          </a:p>
        </p:txBody>
      </p:sp>
      <p:sp>
        <p:nvSpPr>
          <p:cNvPr id="4" name="日付プレースホルダ 3"/>
          <p:cNvSpPr>
            <a:spLocks noGrp="1"/>
          </p:cNvSpPr>
          <p:nvPr>
            <p:ph type="dt" sz="half" idx="10"/>
          </p:nvPr>
        </p:nvSpPr>
        <p:spPr/>
        <p:txBody>
          <a:bodyPr/>
          <a:lstStyle>
            <a:lvl1pPr>
              <a:defRPr/>
            </a:lvl1pPr>
          </a:lstStyle>
          <a:p>
            <a:pPr>
              <a:defRPr/>
            </a:pPr>
            <a:endParaRPr lang="ja-JP" altLang="en-US">
              <a:solidFill>
                <a:srgbClr val="DBF5F9">
                  <a:shade val="90000"/>
                </a:srgbClr>
              </a:solidFill>
            </a:endParaRPr>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solidFill>
                <a:srgbClr val="DBF5F9">
                  <a:shade val="90000"/>
                </a:srgbClr>
              </a:solidFill>
            </a:endParaRPr>
          </a:p>
        </p:txBody>
      </p:sp>
      <p:sp>
        <p:nvSpPr>
          <p:cNvPr id="6" name="スライド番号プレースホルダ 5"/>
          <p:cNvSpPr>
            <a:spLocks noGrp="1"/>
          </p:cNvSpPr>
          <p:nvPr>
            <p:ph type="sldNum" sz="quarter" idx="12"/>
          </p:nvPr>
        </p:nvSpPr>
        <p:spPr/>
        <p:txBody>
          <a:bodyPr/>
          <a:lstStyle>
            <a:lvl1pPr>
              <a:defRPr/>
            </a:lvl1pPr>
          </a:lstStyle>
          <a:p>
            <a:pPr>
              <a:defRPr/>
            </a:pPr>
            <a:fld id="{B9371D82-0A68-4E0B-88CF-984CAE51ECD6}" type="slidenum">
              <a:rPr lang="ja-JP" altLang="en-US">
                <a:solidFill>
                  <a:srgbClr val="DBF5F9">
                    <a:shade val="90000"/>
                  </a:srgbClr>
                </a:solidFill>
              </a:rPr>
              <a:pPr>
                <a:defRPr/>
              </a:pPr>
              <a:t>‹#›</a:t>
            </a:fld>
            <a:endParaRPr lang="ja-JP" altLang="en-US">
              <a:solidFill>
                <a:srgbClr val="DBF5F9">
                  <a:shade val="90000"/>
                </a:srgbClr>
              </a:solidFill>
            </a:endParaRPr>
          </a:p>
        </p:txBody>
      </p:sp>
    </p:spTree>
    <p:extLst>
      <p:ext uri="{BB962C8B-B14F-4D97-AF65-F5344CB8AC3E}">
        <p14:creationId xmlns:p14="http://schemas.microsoft.com/office/powerpoint/2010/main" val="427751360"/>
      </p:ext>
    </p:extLst>
  </p:cSld>
  <p:clrMapOvr>
    <a:overrideClrMapping bg1="dk1" tx1="lt1" bg2="dk2" tx2="lt2" accent1="accent1" accent2="accent2" accent3="accent3" accent4="accent4" accent5="accent5" accent6="accent6" hlink="hlink" folHlink="folHlink"/>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704088"/>
            <a:ext cx="8229600" cy="1143000"/>
          </a:xfrm>
        </p:spPr>
        <p:txBody>
          <a:bodyPr/>
          <a:lstStyle/>
          <a:p>
            <a:r>
              <a:rPr lang="ja-JP" altLang="en-US"/>
              <a:t>マスタ タイトルの書式設定</a:t>
            </a:r>
            <a:endParaRPr lang="en-US"/>
          </a:p>
        </p:txBody>
      </p:sp>
      <p:sp>
        <p:nvSpPr>
          <p:cNvPr id="3" name="コンテンツ プレースホルダ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コンテンツ プレースホルダ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日付プレースホルダ 9"/>
          <p:cNvSpPr>
            <a:spLocks noGrp="1"/>
          </p:cNvSpPr>
          <p:nvPr>
            <p:ph type="dt" sz="half" idx="10"/>
          </p:nvPr>
        </p:nvSpPr>
        <p:spPr/>
        <p:txBody>
          <a:bodyPr/>
          <a:lstStyle>
            <a:lvl1pPr>
              <a:defRPr/>
            </a:lvl1pPr>
          </a:lstStyle>
          <a:p>
            <a:pPr>
              <a:defRPr/>
            </a:pPr>
            <a:endParaRPr lang="ja-JP" altLang="en-US">
              <a:solidFill>
                <a:srgbClr val="04617B">
                  <a:shade val="90000"/>
                </a:srgbClr>
              </a:solidFill>
            </a:endParaRPr>
          </a:p>
        </p:txBody>
      </p:sp>
      <p:sp>
        <p:nvSpPr>
          <p:cNvPr id="6" name="フッター プレースホルダ 21"/>
          <p:cNvSpPr>
            <a:spLocks noGrp="1"/>
          </p:cNvSpPr>
          <p:nvPr>
            <p:ph type="ftr" sz="quarter" idx="11"/>
          </p:nvPr>
        </p:nvSpPr>
        <p:spPr/>
        <p:txBody>
          <a:bodyPr/>
          <a:lstStyle>
            <a:lvl1pPr>
              <a:defRPr/>
            </a:lvl1pPr>
          </a:lstStyle>
          <a:p>
            <a:pPr>
              <a:defRPr/>
            </a:pPr>
            <a:endParaRPr lang="ja-JP" altLang="en-US">
              <a:solidFill>
                <a:srgbClr val="04617B">
                  <a:shade val="90000"/>
                </a:srgbClr>
              </a:solidFill>
            </a:endParaRPr>
          </a:p>
        </p:txBody>
      </p:sp>
      <p:sp>
        <p:nvSpPr>
          <p:cNvPr id="7" name="スライド番号プレースホルダ 17"/>
          <p:cNvSpPr>
            <a:spLocks noGrp="1"/>
          </p:cNvSpPr>
          <p:nvPr>
            <p:ph type="sldNum" sz="quarter" idx="12"/>
          </p:nvPr>
        </p:nvSpPr>
        <p:spPr/>
        <p:txBody>
          <a:bodyPr/>
          <a:lstStyle>
            <a:lvl1pPr>
              <a:defRPr/>
            </a:lvl1pPr>
          </a:lstStyle>
          <a:p>
            <a:pPr>
              <a:defRPr/>
            </a:pPr>
            <a:fld id="{60796E24-0145-4576-ADAA-BF73D2FA4E28}" type="slidenum">
              <a:rPr lang="ja-JP" altLang="en-US">
                <a:solidFill>
                  <a:srgbClr val="04617B">
                    <a:shade val="90000"/>
                  </a:srgbClr>
                </a:solidFill>
              </a:rPr>
              <a:pPr>
                <a:defRPr/>
              </a:pPr>
              <a:t>‹#›</a:t>
            </a:fld>
            <a:endParaRPr lang="ja-JP" altLang="en-US">
              <a:solidFill>
                <a:srgbClr val="04617B">
                  <a:shade val="90000"/>
                </a:srgbClr>
              </a:solidFill>
            </a:endParaRPr>
          </a:p>
        </p:txBody>
      </p:sp>
    </p:spTree>
    <p:extLst>
      <p:ext uri="{BB962C8B-B14F-4D97-AF65-F5344CB8AC3E}">
        <p14:creationId xmlns:p14="http://schemas.microsoft.com/office/powerpoint/2010/main" val="9183183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704088"/>
            <a:ext cx="8229600" cy="1143000"/>
          </a:xfrm>
        </p:spPr>
        <p:txBody>
          <a:bodyPr/>
          <a:lstStyle>
            <a:lvl1pPr>
              <a:defRPr/>
            </a:lvl1pPr>
          </a:lstStyle>
          <a:p>
            <a:r>
              <a:rPr lang="ja-JP" altLang="en-US"/>
              <a:t>マスタ タイトルの書式設定</a:t>
            </a:r>
            <a:endParaRPr lang="en-US"/>
          </a:p>
        </p:txBody>
      </p:sp>
      <p:sp>
        <p:nvSpPr>
          <p:cNvPr id="3" name="テキスト プレースホルダ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ja-JP" altLang="en-US"/>
              <a:t>マスタ テキストの書式設定</a:t>
            </a:r>
          </a:p>
        </p:txBody>
      </p:sp>
      <p:sp>
        <p:nvSpPr>
          <p:cNvPr id="4" name="テキスト プレースホルダ 3"/>
          <p:cNvSpPr>
            <a:spLocks noGrp="1"/>
          </p:cNvSpPr>
          <p:nvPr>
            <p:ph type="body" sz="half" idx="3"/>
          </p:nvPr>
        </p:nvSpPr>
        <p:spPr>
          <a:xfrm>
            <a:off x="4645026" y="1859759"/>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ja-JP" altLang="en-US"/>
              <a:t>マスタ テキストの書式設定</a:t>
            </a:r>
          </a:p>
        </p:txBody>
      </p:sp>
      <p:sp>
        <p:nvSpPr>
          <p:cNvPr id="5" name="コンテンツ プレースホルダ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6" name="コンテンツ プレースホルダ 5"/>
          <p:cNvSpPr>
            <a:spLocks noGrp="1"/>
          </p:cNvSpPr>
          <p:nvPr>
            <p:ph sz="quarter" idx="4"/>
          </p:nvPr>
        </p:nvSpPr>
        <p:spPr>
          <a:xfrm>
            <a:off x="4645026" y="2514600"/>
            <a:ext cx="4041775" cy="3845720"/>
          </a:xfrm>
        </p:spPr>
        <p:txBody>
          <a:bodyPr tIns="0"/>
          <a:lstStyle>
            <a:lvl1pPr>
              <a:defRPr sz="2200"/>
            </a:lvl1pPr>
            <a:lvl2pPr>
              <a:defRPr sz="2000"/>
            </a:lvl2pPr>
            <a:lvl3pPr>
              <a:defRPr sz="1800"/>
            </a:lvl3pPr>
            <a:lvl4pPr>
              <a:defRPr sz="1600"/>
            </a:lvl4pPr>
            <a:lvl5pPr>
              <a:defRPr sz="1600"/>
            </a:lvl5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日付プレースホルダ 9"/>
          <p:cNvSpPr>
            <a:spLocks noGrp="1"/>
          </p:cNvSpPr>
          <p:nvPr>
            <p:ph type="dt" sz="half" idx="10"/>
          </p:nvPr>
        </p:nvSpPr>
        <p:spPr/>
        <p:txBody>
          <a:bodyPr/>
          <a:lstStyle>
            <a:lvl1pPr>
              <a:defRPr/>
            </a:lvl1pPr>
          </a:lstStyle>
          <a:p>
            <a:pPr>
              <a:defRPr/>
            </a:pPr>
            <a:endParaRPr lang="en-US" altLang="ja-JP"/>
          </a:p>
        </p:txBody>
      </p:sp>
      <p:sp>
        <p:nvSpPr>
          <p:cNvPr id="8" name="フッター プレースホルダ 21"/>
          <p:cNvSpPr>
            <a:spLocks noGrp="1"/>
          </p:cNvSpPr>
          <p:nvPr>
            <p:ph type="ftr" sz="quarter" idx="11"/>
          </p:nvPr>
        </p:nvSpPr>
        <p:spPr/>
        <p:txBody>
          <a:bodyPr/>
          <a:lstStyle>
            <a:lvl1pPr>
              <a:defRPr/>
            </a:lvl1pPr>
          </a:lstStyle>
          <a:p>
            <a:pPr>
              <a:defRPr/>
            </a:pPr>
            <a:endParaRPr lang="en-US" altLang="ja-JP"/>
          </a:p>
        </p:txBody>
      </p:sp>
      <p:sp>
        <p:nvSpPr>
          <p:cNvPr id="9" name="スライド番号プレースホルダ 17"/>
          <p:cNvSpPr>
            <a:spLocks noGrp="1"/>
          </p:cNvSpPr>
          <p:nvPr>
            <p:ph type="sldNum" sz="quarter" idx="12"/>
          </p:nvPr>
        </p:nvSpPr>
        <p:spPr/>
        <p:txBody>
          <a:bodyPr/>
          <a:lstStyle>
            <a:lvl1pPr>
              <a:defRPr/>
            </a:lvl1pPr>
          </a:lstStyle>
          <a:p>
            <a:pPr>
              <a:defRPr/>
            </a:pPr>
            <a:fld id="{BD2C0723-8718-4D01-B3A2-A894FB1CDFDD}" type="slidenum">
              <a:rPr lang="en-US" altLang="ja-JP"/>
              <a:pPr>
                <a:defRPr/>
              </a:pPr>
              <a:t>‹#›</a:t>
            </a:fld>
            <a:endParaRPr lang="en-US" altLang="ja-JP"/>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704088"/>
            <a:ext cx="8229600" cy="1143000"/>
          </a:xfrm>
        </p:spPr>
        <p:txBody>
          <a:bodyPr/>
          <a:lstStyle>
            <a:lvl1pPr>
              <a:defRPr/>
            </a:lvl1pPr>
          </a:lstStyle>
          <a:p>
            <a:r>
              <a:rPr lang="ja-JP" altLang="en-US"/>
              <a:t>マスタ タイトルの書式設定</a:t>
            </a:r>
            <a:endParaRPr lang="en-US"/>
          </a:p>
        </p:txBody>
      </p:sp>
      <p:sp>
        <p:nvSpPr>
          <p:cNvPr id="3" name="テキスト プレースホルダ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ja-JP" altLang="en-US"/>
              <a:t>マスタ テキストの書式設定</a:t>
            </a:r>
          </a:p>
        </p:txBody>
      </p:sp>
      <p:sp>
        <p:nvSpPr>
          <p:cNvPr id="4" name="テキスト プレースホルダ 3"/>
          <p:cNvSpPr>
            <a:spLocks noGrp="1"/>
          </p:cNvSpPr>
          <p:nvPr>
            <p:ph type="body" sz="half" idx="3"/>
          </p:nvPr>
        </p:nvSpPr>
        <p:spPr>
          <a:xfrm>
            <a:off x="4645026" y="1859759"/>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ja-JP" altLang="en-US"/>
              <a:t>マスタ テキストの書式設定</a:t>
            </a:r>
          </a:p>
        </p:txBody>
      </p:sp>
      <p:sp>
        <p:nvSpPr>
          <p:cNvPr id="5" name="コンテンツ プレースホルダ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6" name="コンテンツ プレースホルダ 5"/>
          <p:cNvSpPr>
            <a:spLocks noGrp="1"/>
          </p:cNvSpPr>
          <p:nvPr>
            <p:ph sz="quarter" idx="4"/>
          </p:nvPr>
        </p:nvSpPr>
        <p:spPr>
          <a:xfrm>
            <a:off x="4645026" y="2514600"/>
            <a:ext cx="4041775" cy="3845720"/>
          </a:xfrm>
        </p:spPr>
        <p:txBody>
          <a:bodyPr tIns="0"/>
          <a:lstStyle>
            <a:lvl1pPr>
              <a:defRPr sz="2200"/>
            </a:lvl1pPr>
            <a:lvl2pPr>
              <a:defRPr sz="2000"/>
            </a:lvl2pPr>
            <a:lvl3pPr>
              <a:defRPr sz="1800"/>
            </a:lvl3pPr>
            <a:lvl4pPr>
              <a:defRPr sz="1600"/>
            </a:lvl4pPr>
            <a:lvl5pPr>
              <a:defRPr sz="1600"/>
            </a:lvl5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日付プレースホルダ 9"/>
          <p:cNvSpPr>
            <a:spLocks noGrp="1"/>
          </p:cNvSpPr>
          <p:nvPr>
            <p:ph type="dt" sz="half" idx="10"/>
          </p:nvPr>
        </p:nvSpPr>
        <p:spPr/>
        <p:txBody>
          <a:bodyPr/>
          <a:lstStyle>
            <a:lvl1pPr>
              <a:defRPr/>
            </a:lvl1pPr>
          </a:lstStyle>
          <a:p>
            <a:pPr>
              <a:defRPr/>
            </a:pPr>
            <a:endParaRPr lang="ja-JP" altLang="en-US">
              <a:solidFill>
                <a:srgbClr val="04617B">
                  <a:shade val="90000"/>
                </a:srgbClr>
              </a:solidFill>
            </a:endParaRPr>
          </a:p>
        </p:txBody>
      </p:sp>
      <p:sp>
        <p:nvSpPr>
          <p:cNvPr id="8" name="フッター プレースホルダ 21"/>
          <p:cNvSpPr>
            <a:spLocks noGrp="1"/>
          </p:cNvSpPr>
          <p:nvPr>
            <p:ph type="ftr" sz="quarter" idx="11"/>
          </p:nvPr>
        </p:nvSpPr>
        <p:spPr/>
        <p:txBody>
          <a:bodyPr/>
          <a:lstStyle>
            <a:lvl1pPr>
              <a:defRPr/>
            </a:lvl1pPr>
          </a:lstStyle>
          <a:p>
            <a:pPr>
              <a:defRPr/>
            </a:pPr>
            <a:endParaRPr lang="ja-JP" altLang="en-US">
              <a:solidFill>
                <a:srgbClr val="04617B">
                  <a:shade val="90000"/>
                </a:srgbClr>
              </a:solidFill>
            </a:endParaRPr>
          </a:p>
        </p:txBody>
      </p:sp>
      <p:sp>
        <p:nvSpPr>
          <p:cNvPr id="9" name="スライド番号プレースホルダ 17"/>
          <p:cNvSpPr>
            <a:spLocks noGrp="1"/>
          </p:cNvSpPr>
          <p:nvPr>
            <p:ph type="sldNum" sz="quarter" idx="12"/>
          </p:nvPr>
        </p:nvSpPr>
        <p:spPr/>
        <p:txBody>
          <a:bodyPr/>
          <a:lstStyle>
            <a:lvl1pPr>
              <a:defRPr/>
            </a:lvl1pPr>
          </a:lstStyle>
          <a:p>
            <a:pPr>
              <a:defRPr/>
            </a:pPr>
            <a:fld id="{E4007520-AE1E-4A59-93D7-828D513FA6D7}" type="slidenum">
              <a:rPr lang="ja-JP" altLang="en-US">
                <a:solidFill>
                  <a:srgbClr val="04617B">
                    <a:shade val="90000"/>
                  </a:srgbClr>
                </a:solidFill>
              </a:rPr>
              <a:pPr>
                <a:defRPr/>
              </a:pPr>
              <a:t>‹#›</a:t>
            </a:fld>
            <a:endParaRPr lang="ja-JP" altLang="en-US">
              <a:solidFill>
                <a:srgbClr val="04617B">
                  <a:shade val="90000"/>
                </a:srgbClr>
              </a:solidFill>
            </a:endParaRPr>
          </a:p>
        </p:txBody>
      </p:sp>
    </p:spTree>
    <p:extLst>
      <p:ext uri="{BB962C8B-B14F-4D97-AF65-F5344CB8AC3E}">
        <p14:creationId xmlns:p14="http://schemas.microsoft.com/office/powerpoint/2010/main" val="861143664"/>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ja-JP" altLang="en-US"/>
              <a:t>マスタ タイトルの書式設定</a:t>
            </a:r>
            <a:endParaRPr lang="en-US"/>
          </a:p>
        </p:txBody>
      </p:sp>
      <p:sp>
        <p:nvSpPr>
          <p:cNvPr id="3" name="日付プレースホルダ 9"/>
          <p:cNvSpPr>
            <a:spLocks noGrp="1"/>
          </p:cNvSpPr>
          <p:nvPr>
            <p:ph type="dt" sz="half" idx="10"/>
          </p:nvPr>
        </p:nvSpPr>
        <p:spPr/>
        <p:txBody>
          <a:bodyPr/>
          <a:lstStyle>
            <a:lvl1pPr>
              <a:defRPr/>
            </a:lvl1pPr>
          </a:lstStyle>
          <a:p>
            <a:pPr>
              <a:defRPr/>
            </a:pPr>
            <a:endParaRPr lang="ja-JP" altLang="en-US">
              <a:solidFill>
                <a:srgbClr val="04617B">
                  <a:shade val="90000"/>
                </a:srgbClr>
              </a:solidFill>
            </a:endParaRPr>
          </a:p>
        </p:txBody>
      </p:sp>
      <p:sp>
        <p:nvSpPr>
          <p:cNvPr id="4" name="フッター プレースホルダ 21"/>
          <p:cNvSpPr>
            <a:spLocks noGrp="1"/>
          </p:cNvSpPr>
          <p:nvPr>
            <p:ph type="ftr" sz="quarter" idx="11"/>
          </p:nvPr>
        </p:nvSpPr>
        <p:spPr/>
        <p:txBody>
          <a:bodyPr/>
          <a:lstStyle>
            <a:lvl1pPr>
              <a:defRPr/>
            </a:lvl1pPr>
          </a:lstStyle>
          <a:p>
            <a:pPr>
              <a:defRPr/>
            </a:pPr>
            <a:endParaRPr lang="ja-JP" altLang="en-US">
              <a:solidFill>
                <a:srgbClr val="04617B">
                  <a:shade val="90000"/>
                </a:srgbClr>
              </a:solidFill>
            </a:endParaRPr>
          </a:p>
        </p:txBody>
      </p:sp>
      <p:sp>
        <p:nvSpPr>
          <p:cNvPr id="5" name="スライド番号プレースホルダ 17"/>
          <p:cNvSpPr>
            <a:spLocks noGrp="1"/>
          </p:cNvSpPr>
          <p:nvPr>
            <p:ph type="sldNum" sz="quarter" idx="12"/>
          </p:nvPr>
        </p:nvSpPr>
        <p:spPr/>
        <p:txBody>
          <a:bodyPr/>
          <a:lstStyle>
            <a:lvl1pPr>
              <a:defRPr/>
            </a:lvl1pPr>
          </a:lstStyle>
          <a:p>
            <a:pPr>
              <a:defRPr/>
            </a:pPr>
            <a:fld id="{EF52DDC0-D177-48CD-982D-8CC804A3C283}" type="slidenum">
              <a:rPr lang="ja-JP" altLang="en-US">
                <a:solidFill>
                  <a:srgbClr val="04617B">
                    <a:shade val="90000"/>
                  </a:srgbClr>
                </a:solidFill>
              </a:rPr>
              <a:pPr>
                <a:defRPr/>
              </a:pPr>
              <a:t>‹#›</a:t>
            </a:fld>
            <a:endParaRPr lang="ja-JP" altLang="en-US">
              <a:solidFill>
                <a:srgbClr val="04617B">
                  <a:shade val="90000"/>
                </a:srgbClr>
              </a:solidFill>
            </a:endParaRPr>
          </a:p>
        </p:txBody>
      </p:sp>
    </p:spTree>
    <p:extLst>
      <p:ext uri="{BB962C8B-B14F-4D97-AF65-F5344CB8AC3E}">
        <p14:creationId xmlns:p14="http://schemas.microsoft.com/office/powerpoint/2010/main" val="1704708392"/>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9"/>
          <p:cNvSpPr>
            <a:spLocks noGrp="1"/>
          </p:cNvSpPr>
          <p:nvPr>
            <p:ph type="dt" sz="half" idx="10"/>
          </p:nvPr>
        </p:nvSpPr>
        <p:spPr/>
        <p:txBody>
          <a:bodyPr/>
          <a:lstStyle>
            <a:lvl1pPr>
              <a:defRPr/>
            </a:lvl1pPr>
          </a:lstStyle>
          <a:p>
            <a:pPr>
              <a:defRPr/>
            </a:pPr>
            <a:endParaRPr lang="ja-JP" altLang="en-US">
              <a:solidFill>
                <a:srgbClr val="04617B">
                  <a:shade val="90000"/>
                </a:srgbClr>
              </a:solidFill>
            </a:endParaRPr>
          </a:p>
        </p:txBody>
      </p:sp>
      <p:sp>
        <p:nvSpPr>
          <p:cNvPr id="3" name="フッター プレースホルダ 21"/>
          <p:cNvSpPr>
            <a:spLocks noGrp="1"/>
          </p:cNvSpPr>
          <p:nvPr>
            <p:ph type="ftr" sz="quarter" idx="11"/>
          </p:nvPr>
        </p:nvSpPr>
        <p:spPr/>
        <p:txBody>
          <a:bodyPr/>
          <a:lstStyle>
            <a:lvl1pPr>
              <a:defRPr/>
            </a:lvl1pPr>
          </a:lstStyle>
          <a:p>
            <a:pPr>
              <a:defRPr/>
            </a:pPr>
            <a:endParaRPr lang="ja-JP" altLang="en-US">
              <a:solidFill>
                <a:srgbClr val="04617B">
                  <a:shade val="90000"/>
                </a:srgbClr>
              </a:solidFill>
            </a:endParaRPr>
          </a:p>
        </p:txBody>
      </p:sp>
      <p:sp>
        <p:nvSpPr>
          <p:cNvPr id="4" name="スライド番号プレースホルダ 17"/>
          <p:cNvSpPr>
            <a:spLocks noGrp="1"/>
          </p:cNvSpPr>
          <p:nvPr>
            <p:ph type="sldNum" sz="quarter" idx="12"/>
          </p:nvPr>
        </p:nvSpPr>
        <p:spPr/>
        <p:txBody>
          <a:bodyPr/>
          <a:lstStyle>
            <a:lvl1pPr>
              <a:defRPr/>
            </a:lvl1pPr>
          </a:lstStyle>
          <a:p>
            <a:pPr>
              <a:defRPr/>
            </a:pPr>
            <a:fld id="{D0906A23-D31E-4735-A569-9CCDDF17C2F1}" type="slidenum">
              <a:rPr lang="ja-JP" altLang="en-US">
                <a:solidFill>
                  <a:srgbClr val="04617B">
                    <a:shade val="90000"/>
                  </a:srgbClr>
                </a:solidFill>
              </a:rPr>
              <a:pPr>
                <a:defRPr/>
              </a:pPr>
              <a:t>‹#›</a:t>
            </a:fld>
            <a:endParaRPr lang="ja-JP" altLang="en-US">
              <a:solidFill>
                <a:srgbClr val="04617B">
                  <a:shade val="90000"/>
                </a:srgbClr>
              </a:solidFill>
            </a:endParaRPr>
          </a:p>
        </p:txBody>
      </p:sp>
    </p:spTree>
    <p:extLst>
      <p:ext uri="{BB962C8B-B14F-4D97-AF65-F5344CB8AC3E}">
        <p14:creationId xmlns:p14="http://schemas.microsoft.com/office/powerpoint/2010/main" val="652698181"/>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ja-JP" altLang="en-US"/>
              <a:t>マスタ タイトルの書式設定</a:t>
            </a:r>
            <a:endParaRPr lang="en-US"/>
          </a:p>
        </p:txBody>
      </p:sp>
      <p:sp>
        <p:nvSpPr>
          <p:cNvPr id="3" name="テキスト プレースホルダ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ja-JP" altLang="en-US"/>
              <a:t>マスタ テキストの書式設定</a:t>
            </a:r>
          </a:p>
        </p:txBody>
      </p:sp>
      <p:sp>
        <p:nvSpPr>
          <p:cNvPr id="4" name="コンテンツ プレースホルダ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日付プレースホルダ 9"/>
          <p:cNvSpPr>
            <a:spLocks noGrp="1"/>
          </p:cNvSpPr>
          <p:nvPr>
            <p:ph type="dt" sz="half" idx="10"/>
          </p:nvPr>
        </p:nvSpPr>
        <p:spPr/>
        <p:txBody>
          <a:bodyPr/>
          <a:lstStyle>
            <a:lvl1pPr>
              <a:defRPr/>
            </a:lvl1pPr>
          </a:lstStyle>
          <a:p>
            <a:pPr>
              <a:defRPr/>
            </a:pPr>
            <a:endParaRPr lang="ja-JP" altLang="en-US">
              <a:solidFill>
                <a:srgbClr val="04617B">
                  <a:shade val="90000"/>
                </a:srgbClr>
              </a:solidFill>
            </a:endParaRPr>
          </a:p>
        </p:txBody>
      </p:sp>
      <p:sp>
        <p:nvSpPr>
          <p:cNvPr id="6" name="フッター プレースホルダ 21"/>
          <p:cNvSpPr>
            <a:spLocks noGrp="1"/>
          </p:cNvSpPr>
          <p:nvPr>
            <p:ph type="ftr" sz="quarter" idx="11"/>
          </p:nvPr>
        </p:nvSpPr>
        <p:spPr/>
        <p:txBody>
          <a:bodyPr/>
          <a:lstStyle>
            <a:lvl1pPr>
              <a:defRPr/>
            </a:lvl1pPr>
          </a:lstStyle>
          <a:p>
            <a:pPr>
              <a:defRPr/>
            </a:pPr>
            <a:endParaRPr lang="ja-JP" altLang="en-US">
              <a:solidFill>
                <a:srgbClr val="04617B">
                  <a:shade val="90000"/>
                </a:srgbClr>
              </a:solidFill>
            </a:endParaRPr>
          </a:p>
        </p:txBody>
      </p:sp>
      <p:sp>
        <p:nvSpPr>
          <p:cNvPr id="7" name="スライド番号プレースホルダ 17"/>
          <p:cNvSpPr>
            <a:spLocks noGrp="1"/>
          </p:cNvSpPr>
          <p:nvPr>
            <p:ph type="sldNum" sz="quarter" idx="12"/>
          </p:nvPr>
        </p:nvSpPr>
        <p:spPr/>
        <p:txBody>
          <a:bodyPr/>
          <a:lstStyle>
            <a:lvl1pPr>
              <a:defRPr/>
            </a:lvl1pPr>
          </a:lstStyle>
          <a:p>
            <a:pPr>
              <a:defRPr/>
            </a:pPr>
            <a:fld id="{7897DA35-9CF6-4F23-B76E-230C86527F53}" type="slidenum">
              <a:rPr lang="ja-JP" altLang="en-US">
                <a:solidFill>
                  <a:srgbClr val="04617B">
                    <a:shade val="90000"/>
                  </a:srgbClr>
                </a:solidFill>
              </a:rPr>
              <a:pPr>
                <a:defRPr/>
              </a:pPr>
              <a:t>‹#›</a:t>
            </a:fld>
            <a:endParaRPr lang="ja-JP" altLang="en-US">
              <a:solidFill>
                <a:srgbClr val="04617B">
                  <a:shade val="90000"/>
                </a:srgbClr>
              </a:solidFill>
            </a:endParaRPr>
          </a:p>
        </p:txBody>
      </p:sp>
    </p:spTree>
    <p:extLst>
      <p:ext uri="{BB962C8B-B14F-4D97-AF65-F5344CB8AC3E}">
        <p14:creationId xmlns:p14="http://schemas.microsoft.com/office/powerpoint/2010/main" val="2405916715"/>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5" name="1 つの角を丸めた四角形 4"/>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defRPr/>
            </a:pPr>
            <a:endParaRPr kumimoji="0" lang="en-US" sz="1800">
              <a:solidFill>
                <a:prstClr val="white"/>
              </a:solidFill>
            </a:endParaRPr>
          </a:p>
        </p:txBody>
      </p:sp>
      <p:sp>
        <p:nvSpPr>
          <p:cNvPr id="6" name="直角三角形 5"/>
          <p:cNvSpPr/>
          <p:nvPr/>
        </p:nvSpPr>
        <p:spPr>
          <a:xfrm rot="420000" flipV="1">
            <a:off x="8004176" y="5359402"/>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defRPr/>
            </a:pPr>
            <a:endParaRPr kumimoji="0" lang="en-US" sz="1800">
              <a:solidFill>
                <a:prstClr val="white"/>
              </a:solidFill>
            </a:endParaRPr>
          </a:p>
        </p:txBody>
      </p:sp>
      <p:sp>
        <p:nvSpPr>
          <p:cNvPr id="7" name="フリーフォーム 6"/>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lgn="l">
              <a:defRPr/>
            </a:pPr>
            <a:endParaRPr kumimoji="0" lang="en-US" sz="1800">
              <a:solidFill>
                <a:prstClr val="black"/>
              </a:solidFill>
              <a:latin typeface="Constantia"/>
            </a:endParaRPr>
          </a:p>
        </p:txBody>
      </p:sp>
      <p:sp>
        <p:nvSpPr>
          <p:cNvPr id="8" name="フリーフォーム 7"/>
          <p:cNvSpPr>
            <a:spLocks/>
          </p:cNvSpPr>
          <p:nvPr/>
        </p:nvSpPr>
        <p:spPr bwMode="auto">
          <a:xfrm flipV="1">
            <a:off x="4381500" y="6219827"/>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lgn="l">
              <a:defRPr/>
            </a:pPr>
            <a:endParaRPr kumimoji="0" lang="en-US" sz="1800">
              <a:solidFill>
                <a:prstClr val="black"/>
              </a:solidFill>
              <a:latin typeface="Constantia"/>
            </a:endParaRPr>
          </a:p>
        </p:txBody>
      </p:sp>
      <p:sp>
        <p:nvSpPr>
          <p:cNvPr id="2" name="タイトル 1"/>
          <p:cNvSpPr>
            <a:spLocks noGrp="1"/>
          </p:cNvSpPr>
          <p:nvPr>
            <p:ph type="title"/>
          </p:nvPr>
        </p:nvSpPr>
        <p:spPr>
          <a:xfrm>
            <a:off x="609600" y="1176998"/>
            <a:ext cx="2212848" cy="1582621"/>
          </a:xfrm>
        </p:spPr>
        <p:txBody>
          <a:bodyPr lIns="45720" rIns="45720" bIns="45720"/>
          <a:lstStyle>
            <a:lvl1pPr algn="l">
              <a:buNone/>
              <a:defRPr sz="2000" b="1">
                <a:solidFill>
                  <a:schemeClr val="tx2"/>
                </a:solidFill>
              </a:defRPr>
            </a:lvl1pPr>
          </a:lstStyle>
          <a:p>
            <a:r>
              <a:rPr lang="ja-JP" altLang="en-US"/>
              <a:t>マスタ タイトルの書式設定</a:t>
            </a:r>
            <a:endParaRPr lang="en-US"/>
          </a:p>
        </p:txBody>
      </p:sp>
      <p:sp>
        <p:nvSpPr>
          <p:cNvPr id="4" name="テキスト プレースホルダ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ja-JP" altLang="en-US"/>
              <a:t>マスタ テキストの書式設定</a:t>
            </a:r>
          </a:p>
        </p:txBody>
      </p:sp>
      <p:sp>
        <p:nvSpPr>
          <p:cNvPr id="3" name="図プレースホルダ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ja-JP" altLang="en-US" noProof="0"/>
              <a:t>アイコンをクリックして図を追加</a:t>
            </a:r>
            <a:endParaRPr lang="en-US" noProof="0" dirty="0"/>
          </a:p>
        </p:txBody>
      </p:sp>
      <p:sp>
        <p:nvSpPr>
          <p:cNvPr id="9" name="日付プレースホルダ 4"/>
          <p:cNvSpPr>
            <a:spLocks noGrp="1"/>
          </p:cNvSpPr>
          <p:nvPr>
            <p:ph type="dt" sz="half" idx="10"/>
          </p:nvPr>
        </p:nvSpPr>
        <p:spPr/>
        <p:txBody>
          <a:bodyPr/>
          <a:lstStyle>
            <a:lvl1pPr>
              <a:defRPr/>
            </a:lvl1pPr>
          </a:lstStyle>
          <a:p>
            <a:pPr>
              <a:defRPr/>
            </a:pPr>
            <a:endParaRPr lang="ja-JP" altLang="en-US">
              <a:solidFill>
                <a:srgbClr val="04617B">
                  <a:shade val="90000"/>
                </a:srgbClr>
              </a:solidFill>
            </a:endParaRPr>
          </a:p>
        </p:txBody>
      </p:sp>
      <p:sp>
        <p:nvSpPr>
          <p:cNvPr id="10" name="フッター プレースホルダ 5"/>
          <p:cNvSpPr>
            <a:spLocks noGrp="1"/>
          </p:cNvSpPr>
          <p:nvPr>
            <p:ph type="ftr" sz="quarter" idx="11"/>
          </p:nvPr>
        </p:nvSpPr>
        <p:spPr/>
        <p:txBody>
          <a:bodyPr/>
          <a:lstStyle>
            <a:lvl1pPr>
              <a:defRPr/>
            </a:lvl1pPr>
          </a:lstStyle>
          <a:p>
            <a:pPr>
              <a:defRPr/>
            </a:pPr>
            <a:endParaRPr lang="ja-JP" altLang="en-US">
              <a:solidFill>
                <a:srgbClr val="04617B">
                  <a:shade val="90000"/>
                </a:srgbClr>
              </a:solidFill>
            </a:endParaRPr>
          </a:p>
        </p:txBody>
      </p:sp>
      <p:sp>
        <p:nvSpPr>
          <p:cNvPr id="11" name="スライド番号プレースホルダ 6"/>
          <p:cNvSpPr>
            <a:spLocks noGrp="1"/>
          </p:cNvSpPr>
          <p:nvPr>
            <p:ph type="sldNum" sz="quarter" idx="12"/>
          </p:nvPr>
        </p:nvSpPr>
        <p:spPr>
          <a:xfrm>
            <a:off x="8077200" y="6356352"/>
            <a:ext cx="609600" cy="365125"/>
          </a:xfrm>
        </p:spPr>
        <p:txBody>
          <a:bodyPr/>
          <a:lstStyle>
            <a:lvl1pPr>
              <a:defRPr/>
            </a:lvl1pPr>
          </a:lstStyle>
          <a:p>
            <a:pPr>
              <a:defRPr/>
            </a:pPr>
            <a:fld id="{9D919A99-065A-4F76-8DBE-1CDE63F2D2F0}" type="slidenum">
              <a:rPr lang="ja-JP" altLang="en-US">
                <a:solidFill>
                  <a:srgbClr val="04617B">
                    <a:shade val="90000"/>
                  </a:srgbClr>
                </a:solidFill>
              </a:rPr>
              <a:pPr>
                <a:defRPr/>
              </a:pPr>
              <a:t>‹#›</a:t>
            </a:fld>
            <a:endParaRPr lang="ja-JP" altLang="en-US">
              <a:solidFill>
                <a:srgbClr val="04617B">
                  <a:shade val="90000"/>
                </a:srgbClr>
              </a:solidFill>
            </a:endParaRPr>
          </a:p>
        </p:txBody>
      </p:sp>
    </p:spTree>
    <p:extLst>
      <p:ext uri="{BB962C8B-B14F-4D97-AF65-F5344CB8AC3E}">
        <p14:creationId xmlns:p14="http://schemas.microsoft.com/office/powerpoint/2010/main" val="2893710006"/>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endParaRPr lang="en-US"/>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日付プレースホルダ 9"/>
          <p:cNvSpPr>
            <a:spLocks noGrp="1"/>
          </p:cNvSpPr>
          <p:nvPr>
            <p:ph type="dt" sz="half" idx="10"/>
          </p:nvPr>
        </p:nvSpPr>
        <p:spPr/>
        <p:txBody>
          <a:bodyPr/>
          <a:lstStyle>
            <a:lvl1pPr>
              <a:defRPr/>
            </a:lvl1pPr>
          </a:lstStyle>
          <a:p>
            <a:pPr>
              <a:defRPr/>
            </a:pPr>
            <a:endParaRPr lang="ja-JP" altLang="en-US">
              <a:solidFill>
                <a:srgbClr val="04617B">
                  <a:shade val="90000"/>
                </a:srgbClr>
              </a:solidFill>
            </a:endParaRPr>
          </a:p>
        </p:txBody>
      </p:sp>
      <p:sp>
        <p:nvSpPr>
          <p:cNvPr id="5" name="フッター プレースホルダ 21"/>
          <p:cNvSpPr>
            <a:spLocks noGrp="1"/>
          </p:cNvSpPr>
          <p:nvPr>
            <p:ph type="ftr" sz="quarter" idx="11"/>
          </p:nvPr>
        </p:nvSpPr>
        <p:spPr/>
        <p:txBody>
          <a:bodyPr/>
          <a:lstStyle>
            <a:lvl1pPr>
              <a:defRPr/>
            </a:lvl1pPr>
          </a:lstStyle>
          <a:p>
            <a:pPr>
              <a:defRPr/>
            </a:pPr>
            <a:endParaRPr lang="ja-JP" altLang="en-US">
              <a:solidFill>
                <a:srgbClr val="04617B">
                  <a:shade val="90000"/>
                </a:srgbClr>
              </a:solidFill>
            </a:endParaRPr>
          </a:p>
        </p:txBody>
      </p:sp>
      <p:sp>
        <p:nvSpPr>
          <p:cNvPr id="6" name="スライド番号プレースホルダ 17"/>
          <p:cNvSpPr>
            <a:spLocks noGrp="1"/>
          </p:cNvSpPr>
          <p:nvPr>
            <p:ph type="sldNum" sz="quarter" idx="12"/>
          </p:nvPr>
        </p:nvSpPr>
        <p:spPr/>
        <p:txBody>
          <a:bodyPr/>
          <a:lstStyle>
            <a:lvl1pPr>
              <a:defRPr/>
            </a:lvl1pPr>
          </a:lstStyle>
          <a:p>
            <a:pPr>
              <a:defRPr/>
            </a:pPr>
            <a:fld id="{0B215293-A5F3-40DB-BBDF-57CDDE817274}" type="slidenum">
              <a:rPr lang="ja-JP" altLang="en-US">
                <a:solidFill>
                  <a:srgbClr val="04617B">
                    <a:shade val="90000"/>
                  </a:srgbClr>
                </a:solidFill>
              </a:rPr>
              <a:pPr>
                <a:defRPr/>
              </a:pPr>
              <a:t>‹#›</a:t>
            </a:fld>
            <a:endParaRPr lang="ja-JP" altLang="en-US">
              <a:solidFill>
                <a:srgbClr val="04617B">
                  <a:shade val="90000"/>
                </a:srgbClr>
              </a:solidFill>
            </a:endParaRPr>
          </a:p>
        </p:txBody>
      </p:sp>
    </p:spTree>
    <p:extLst>
      <p:ext uri="{BB962C8B-B14F-4D97-AF65-F5344CB8AC3E}">
        <p14:creationId xmlns:p14="http://schemas.microsoft.com/office/powerpoint/2010/main" val="2941209417"/>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914402"/>
            <a:ext cx="2057400" cy="5211763"/>
          </a:xfrm>
        </p:spPr>
        <p:txBody>
          <a:bodyPr vert="eaVert"/>
          <a:lstStyle/>
          <a:p>
            <a:r>
              <a:rPr lang="ja-JP" altLang="en-US"/>
              <a:t>マスタ タイトルの書式設定</a:t>
            </a:r>
            <a:endParaRPr lang="en-US"/>
          </a:p>
        </p:txBody>
      </p:sp>
      <p:sp>
        <p:nvSpPr>
          <p:cNvPr id="3" name="縦書きテキスト プレースホルダ 2"/>
          <p:cNvSpPr>
            <a:spLocks noGrp="1"/>
          </p:cNvSpPr>
          <p:nvPr>
            <p:ph type="body" orient="vert" idx="1"/>
          </p:nvPr>
        </p:nvSpPr>
        <p:spPr>
          <a:xfrm>
            <a:off x="457200" y="914402"/>
            <a:ext cx="6019800" cy="5211763"/>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日付プレースホルダ 9"/>
          <p:cNvSpPr>
            <a:spLocks noGrp="1"/>
          </p:cNvSpPr>
          <p:nvPr>
            <p:ph type="dt" sz="half" idx="10"/>
          </p:nvPr>
        </p:nvSpPr>
        <p:spPr/>
        <p:txBody>
          <a:bodyPr/>
          <a:lstStyle>
            <a:lvl1pPr>
              <a:defRPr/>
            </a:lvl1pPr>
          </a:lstStyle>
          <a:p>
            <a:pPr>
              <a:defRPr/>
            </a:pPr>
            <a:endParaRPr lang="ja-JP" altLang="en-US">
              <a:solidFill>
                <a:srgbClr val="04617B">
                  <a:shade val="90000"/>
                </a:srgbClr>
              </a:solidFill>
            </a:endParaRPr>
          </a:p>
        </p:txBody>
      </p:sp>
      <p:sp>
        <p:nvSpPr>
          <p:cNvPr id="5" name="フッター プレースホルダ 21"/>
          <p:cNvSpPr>
            <a:spLocks noGrp="1"/>
          </p:cNvSpPr>
          <p:nvPr>
            <p:ph type="ftr" sz="quarter" idx="11"/>
          </p:nvPr>
        </p:nvSpPr>
        <p:spPr/>
        <p:txBody>
          <a:bodyPr/>
          <a:lstStyle>
            <a:lvl1pPr>
              <a:defRPr/>
            </a:lvl1pPr>
          </a:lstStyle>
          <a:p>
            <a:pPr>
              <a:defRPr/>
            </a:pPr>
            <a:endParaRPr lang="ja-JP" altLang="en-US">
              <a:solidFill>
                <a:srgbClr val="04617B">
                  <a:shade val="90000"/>
                </a:srgbClr>
              </a:solidFill>
            </a:endParaRPr>
          </a:p>
        </p:txBody>
      </p:sp>
      <p:sp>
        <p:nvSpPr>
          <p:cNvPr id="6" name="スライド番号プレースホルダ 17"/>
          <p:cNvSpPr>
            <a:spLocks noGrp="1"/>
          </p:cNvSpPr>
          <p:nvPr>
            <p:ph type="sldNum" sz="quarter" idx="12"/>
          </p:nvPr>
        </p:nvSpPr>
        <p:spPr/>
        <p:txBody>
          <a:bodyPr/>
          <a:lstStyle>
            <a:lvl1pPr>
              <a:defRPr/>
            </a:lvl1pPr>
          </a:lstStyle>
          <a:p>
            <a:pPr>
              <a:defRPr/>
            </a:pPr>
            <a:fld id="{209DF5D6-5A2D-42BF-A7F8-07F7CFA7A1B2}" type="slidenum">
              <a:rPr lang="ja-JP" altLang="en-US">
                <a:solidFill>
                  <a:srgbClr val="04617B">
                    <a:shade val="90000"/>
                  </a:srgbClr>
                </a:solidFill>
              </a:rPr>
              <a:pPr>
                <a:defRPr/>
              </a:pPr>
              <a:t>‹#›</a:t>
            </a:fld>
            <a:endParaRPr lang="ja-JP" altLang="en-US">
              <a:solidFill>
                <a:srgbClr val="04617B">
                  <a:shade val="90000"/>
                </a:srgbClr>
              </a:solidFill>
            </a:endParaRPr>
          </a:p>
        </p:txBody>
      </p:sp>
    </p:spTree>
    <p:extLst>
      <p:ext uri="{BB962C8B-B14F-4D97-AF65-F5344CB8AC3E}">
        <p14:creationId xmlns:p14="http://schemas.microsoft.com/office/powerpoint/2010/main" val="1139639640"/>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7"/>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546E5E78-783A-4698-AD33-A28471BCE53D}"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586967512"/>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546E5E78-783A-4698-AD33-A28471BCE53D}"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014631245"/>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2"/>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546E5E78-783A-4698-AD33-A28471BCE53D}"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232241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ja-JP" altLang="en-US"/>
              <a:t>マスタ タイトルの書式設定</a:t>
            </a:r>
            <a:endParaRPr lang="en-US"/>
          </a:p>
        </p:txBody>
      </p:sp>
      <p:sp>
        <p:nvSpPr>
          <p:cNvPr id="3" name="日付プレースホルダ 9"/>
          <p:cNvSpPr>
            <a:spLocks noGrp="1"/>
          </p:cNvSpPr>
          <p:nvPr>
            <p:ph type="dt" sz="half" idx="10"/>
          </p:nvPr>
        </p:nvSpPr>
        <p:spPr/>
        <p:txBody>
          <a:bodyPr/>
          <a:lstStyle>
            <a:lvl1pPr>
              <a:defRPr/>
            </a:lvl1pPr>
          </a:lstStyle>
          <a:p>
            <a:pPr>
              <a:defRPr/>
            </a:pPr>
            <a:endParaRPr lang="en-US" altLang="ja-JP"/>
          </a:p>
        </p:txBody>
      </p:sp>
      <p:sp>
        <p:nvSpPr>
          <p:cNvPr id="4" name="フッター プレースホルダ 21"/>
          <p:cNvSpPr>
            <a:spLocks noGrp="1"/>
          </p:cNvSpPr>
          <p:nvPr>
            <p:ph type="ftr" sz="quarter" idx="11"/>
          </p:nvPr>
        </p:nvSpPr>
        <p:spPr/>
        <p:txBody>
          <a:bodyPr/>
          <a:lstStyle>
            <a:lvl1pPr>
              <a:defRPr/>
            </a:lvl1pPr>
          </a:lstStyle>
          <a:p>
            <a:pPr>
              <a:defRPr/>
            </a:pPr>
            <a:endParaRPr lang="en-US" altLang="ja-JP"/>
          </a:p>
        </p:txBody>
      </p:sp>
      <p:sp>
        <p:nvSpPr>
          <p:cNvPr id="5" name="スライド番号プレースホルダ 17"/>
          <p:cNvSpPr>
            <a:spLocks noGrp="1"/>
          </p:cNvSpPr>
          <p:nvPr>
            <p:ph type="sldNum" sz="quarter" idx="12"/>
          </p:nvPr>
        </p:nvSpPr>
        <p:spPr/>
        <p:txBody>
          <a:bodyPr/>
          <a:lstStyle>
            <a:lvl1pPr>
              <a:defRPr/>
            </a:lvl1pPr>
          </a:lstStyle>
          <a:p>
            <a:pPr>
              <a:defRPr/>
            </a:pPr>
            <a:fld id="{3078AB39-8475-4947-B875-A6CBF7B97331}" type="slidenum">
              <a:rPr lang="en-US" altLang="ja-JP"/>
              <a:pPr>
                <a:defRPr/>
              </a:pPr>
              <a:t>‹#›</a:t>
            </a:fld>
            <a:endParaRPr lang="en-US" altLang="ja-JP"/>
          </a:p>
        </p:txBody>
      </p:sp>
    </p:spTree>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546E5E78-783A-4698-AD33-A28471BCE53D}"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290161652"/>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endParaRPr lang="ja-JP" altLang="en-US">
              <a:solidFill>
                <a:prstClr val="black">
                  <a:tint val="75000"/>
                </a:prstClr>
              </a:solidFill>
            </a:endParaRPr>
          </a:p>
        </p:txBody>
      </p:sp>
      <p:sp>
        <p:nvSpPr>
          <p:cNvPr id="8" name="フッター プレースホルダー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ー 8"/>
          <p:cNvSpPr>
            <a:spLocks noGrp="1"/>
          </p:cNvSpPr>
          <p:nvPr>
            <p:ph type="sldNum" sz="quarter" idx="12"/>
          </p:nvPr>
        </p:nvSpPr>
        <p:spPr/>
        <p:txBody>
          <a:bodyPr/>
          <a:lstStyle/>
          <a:p>
            <a:fld id="{546E5E78-783A-4698-AD33-A28471BCE53D}"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119536112"/>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endParaRPr lang="ja-JP" altLang="en-US">
              <a:solidFill>
                <a:prstClr val="black">
                  <a:tint val="75000"/>
                </a:prstClr>
              </a:solidFill>
            </a:endParaRPr>
          </a:p>
        </p:txBody>
      </p:sp>
      <p:sp>
        <p:nvSpPr>
          <p:cNvPr id="4" name="フッター プレースホルダー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546E5E78-783A-4698-AD33-A28471BCE53D}"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739465572"/>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endParaRPr lang="ja-JP" altLang="en-US">
              <a:solidFill>
                <a:prstClr val="black">
                  <a:tint val="75000"/>
                </a:prstClr>
              </a:solidFill>
            </a:endParaRPr>
          </a:p>
        </p:txBody>
      </p:sp>
      <p:sp>
        <p:nvSpPr>
          <p:cNvPr id="3" name="フッター プレースホルダー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ー 3"/>
          <p:cNvSpPr>
            <a:spLocks noGrp="1"/>
          </p:cNvSpPr>
          <p:nvPr>
            <p:ph type="sldNum" sz="quarter" idx="12"/>
          </p:nvPr>
        </p:nvSpPr>
        <p:spPr/>
        <p:txBody>
          <a:bodyPr/>
          <a:lstStyle/>
          <a:p>
            <a:fld id="{546E5E78-783A-4698-AD33-A28471BCE53D}"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172247692"/>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1"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1"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546E5E78-783A-4698-AD33-A28471BCE53D}"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763274094"/>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546E5E78-783A-4698-AD33-A28471BCE53D}"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664248334"/>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546E5E78-783A-4698-AD33-A28471BCE53D}"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211575555"/>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40"/>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40"/>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546E5E78-783A-4698-AD33-A28471BCE53D}"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350727044"/>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7"/>
            <a:ext cx="77724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 サブタイトルの書式設定</a:t>
            </a:r>
          </a:p>
        </p:txBody>
      </p:sp>
      <p:sp>
        <p:nvSpPr>
          <p:cNvPr id="4" name="日付プレースホルダ 3"/>
          <p:cNvSpPr>
            <a:spLocks noGrp="1"/>
          </p:cNvSpPr>
          <p:nvPr>
            <p:ph type="dt" sz="half" idx="10"/>
          </p:nvPr>
        </p:nvSpPr>
        <p:spPr/>
        <p:txBody>
          <a:bodyPr/>
          <a:lstStyle>
            <a:lvl1pPr>
              <a:defRPr/>
            </a:lvl1pPr>
          </a:lstStyle>
          <a:p>
            <a:pPr>
              <a:defRPr/>
            </a:pPr>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lvl1pPr>
              <a:defRPr/>
            </a:lvl1pPr>
          </a:lstStyle>
          <a:p>
            <a:pPr>
              <a:defRPr/>
            </a:pPr>
            <a:fld id="{A6A95E28-9247-4738-A140-6AEE794194F6}" type="slidenum">
              <a:rPr lang="ja-JP" altLang="en-US">
                <a:solidFill>
                  <a:prstClr val="black">
                    <a:tint val="75000"/>
                  </a:prstClr>
                </a:solidFill>
              </a:rPr>
              <a:pPr>
                <a:defRPr/>
              </a:pPr>
              <a:t>‹#›</a:t>
            </a:fld>
            <a:endParaRPr lang="ja-JP" altLang="en-US">
              <a:solidFill>
                <a:prstClr val="black">
                  <a:tint val="75000"/>
                </a:prstClr>
              </a:solidFill>
            </a:endParaRPr>
          </a:p>
        </p:txBody>
      </p:sp>
    </p:spTree>
    <p:extLst>
      <p:ext uri="{BB962C8B-B14F-4D97-AF65-F5344CB8AC3E}">
        <p14:creationId xmlns:p14="http://schemas.microsoft.com/office/powerpoint/2010/main" val="819727848"/>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pPr>
              <a:defRPr/>
            </a:pPr>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lvl1pPr>
              <a:defRPr/>
            </a:lvl1pPr>
          </a:lstStyle>
          <a:p>
            <a:pPr>
              <a:defRPr/>
            </a:pPr>
            <a:fld id="{7919BF90-A241-4987-B49B-1A1801C0D912}" type="slidenum">
              <a:rPr lang="ja-JP" altLang="en-US">
                <a:solidFill>
                  <a:prstClr val="black">
                    <a:tint val="75000"/>
                  </a:prstClr>
                </a:solidFill>
              </a:rPr>
              <a:pPr>
                <a:defRPr/>
              </a:pPr>
              <a:t>‹#›</a:t>
            </a:fld>
            <a:endParaRPr lang="ja-JP" altLang="en-US">
              <a:solidFill>
                <a:prstClr val="black">
                  <a:tint val="75000"/>
                </a:prstClr>
              </a:solidFill>
            </a:endParaRPr>
          </a:p>
        </p:txBody>
      </p:sp>
    </p:spTree>
    <p:extLst>
      <p:ext uri="{BB962C8B-B14F-4D97-AF65-F5344CB8AC3E}">
        <p14:creationId xmlns:p14="http://schemas.microsoft.com/office/powerpoint/2010/main" val="32743549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9"/>
          <p:cNvSpPr>
            <a:spLocks noGrp="1"/>
          </p:cNvSpPr>
          <p:nvPr>
            <p:ph type="dt" sz="half" idx="10"/>
          </p:nvPr>
        </p:nvSpPr>
        <p:spPr/>
        <p:txBody>
          <a:bodyPr/>
          <a:lstStyle>
            <a:lvl1pPr>
              <a:defRPr/>
            </a:lvl1pPr>
          </a:lstStyle>
          <a:p>
            <a:pPr>
              <a:defRPr/>
            </a:pPr>
            <a:endParaRPr lang="en-US" altLang="ja-JP"/>
          </a:p>
        </p:txBody>
      </p:sp>
      <p:sp>
        <p:nvSpPr>
          <p:cNvPr id="3" name="フッター プレースホルダ 21"/>
          <p:cNvSpPr>
            <a:spLocks noGrp="1"/>
          </p:cNvSpPr>
          <p:nvPr>
            <p:ph type="ftr" sz="quarter" idx="11"/>
          </p:nvPr>
        </p:nvSpPr>
        <p:spPr/>
        <p:txBody>
          <a:bodyPr/>
          <a:lstStyle>
            <a:lvl1pPr>
              <a:defRPr/>
            </a:lvl1pPr>
          </a:lstStyle>
          <a:p>
            <a:pPr>
              <a:defRPr/>
            </a:pPr>
            <a:endParaRPr lang="en-US" altLang="ja-JP"/>
          </a:p>
        </p:txBody>
      </p:sp>
      <p:sp>
        <p:nvSpPr>
          <p:cNvPr id="4" name="スライド番号プレースホルダ 17"/>
          <p:cNvSpPr>
            <a:spLocks noGrp="1"/>
          </p:cNvSpPr>
          <p:nvPr>
            <p:ph type="sldNum" sz="quarter" idx="12"/>
          </p:nvPr>
        </p:nvSpPr>
        <p:spPr/>
        <p:txBody>
          <a:bodyPr/>
          <a:lstStyle>
            <a:lvl1pPr>
              <a:defRPr/>
            </a:lvl1pPr>
          </a:lstStyle>
          <a:p>
            <a:pPr>
              <a:defRPr/>
            </a:pPr>
            <a:fld id="{C1B3E433-5AEE-497A-BD4C-679E2C37E992}" type="slidenum">
              <a:rPr lang="en-US" altLang="ja-JP"/>
              <a:pPr>
                <a:defRPr/>
              </a:pPr>
              <a:t>‹#›</a:t>
            </a:fld>
            <a:endParaRPr lang="en-US" altLang="ja-JP"/>
          </a:p>
        </p:txBody>
      </p:sp>
    </p:spTree>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2"/>
            <a:ext cx="77724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 テキストの書式設定</a:t>
            </a:r>
          </a:p>
        </p:txBody>
      </p:sp>
      <p:sp>
        <p:nvSpPr>
          <p:cNvPr id="4" name="日付プレースホルダ 3"/>
          <p:cNvSpPr>
            <a:spLocks noGrp="1"/>
          </p:cNvSpPr>
          <p:nvPr>
            <p:ph type="dt" sz="half" idx="10"/>
          </p:nvPr>
        </p:nvSpPr>
        <p:spPr/>
        <p:txBody>
          <a:bodyPr/>
          <a:lstStyle>
            <a:lvl1pPr>
              <a:defRPr/>
            </a:lvl1pPr>
          </a:lstStyle>
          <a:p>
            <a:pPr>
              <a:defRPr/>
            </a:pPr>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lvl1pPr>
              <a:defRPr/>
            </a:lvl1pPr>
          </a:lstStyle>
          <a:p>
            <a:pPr>
              <a:defRPr/>
            </a:pPr>
            <a:fld id="{2DA834A2-78D0-49BE-8667-6C2D1CBECB55}" type="slidenum">
              <a:rPr lang="ja-JP" altLang="en-US">
                <a:solidFill>
                  <a:prstClr val="black">
                    <a:tint val="75000"/>
                  </a:prstClr>
                </a:solidFill>
              </a:rPr>
              <a:pPr>
                <a:defRPr/>
              </a:pPr>
              <a:t>‹#›</a:t>
            </a:fld>
            <a:endParaRPr lang="ja-JP" altLang="en-US">
              <a:solidFill>
                <a:prstClr val="black">
                  <a:tint val="75000"/>
                </a:prstClr>
              </a:solidFill>
            </a:endParaRPr>
          </a:p>
        </p:txBody>
      </p:sp>
    </p:spTree>
    <p:extLst>
      <p:ext uri="{BB962C8B-B14F-4D97-AF65-F5344CB8AC3E}">
        <p14:creationId xmlns:p14="http://schemas.microsoft.com/office/powerpoint/2010/main" val="2095169019"/>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4648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 3"/>
          <p:cNvSpPr>
            <a:spLocks noGrp="1"/>
          </p:cNvSpPr>
          <p:nvPr>
            <p:ph type="dt" sz="half" idx="10"/>
          </p:nvPr>
        </p:nvSpPr>
        <p:spPr/>
        <p:txBody>
          <a:bodyPr/>
          <a:lstStyle>
            <a:lvl1pPr>
              <a:defRPr/>
            </a:lvl1pPr>
          </a:lstStyle>
          <a:p>
            <a:pPr>
              <a:defRPr/>
            </a:pPr>
            <a:endParaRPr lang="ja-JP" altLang="en-US">
              <a:solidFill>
                <a:prstClr val="black">
                  <a:tint val="75000"/>
                </a:prstClr>
              </a:solidFill>
            </a:endParaRPr>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7" name="スライド番号プレースホルダ 5"/>
          <p:cNvSpPr>
            <a:spLocks noGrp="1"/>
          </p:cNvSpPr>
          <p:nvPr>
            <p:ph type="sldNum" sz="quarter" idx="12"/>
          </p:nvPr>
        </p:nvSpPr>
        <p:spPr/>
        <p:txBody>
          <a:bodyPr/>
          <a:lstStyle>
            <a:lvl1pPr>
              <a:defRPr/>
            </a:lvl1pPr>
          </a:lstStyle>
          <a:p>
            <a:pPr>
              <a:defRPr/>
            </a:pPr>
            <a:fld id="{59250BD5-3540-49AC-9517-1F42FA2A74B4}" type="slidenum">
              <a:rPr lang="ja-JP" altLang="en-US">
                <a:solidFill>
                  <a:prstClr val="black">
                    <a:tint val="75000"/>
                  </a:prstClr>
                </a:solidFill>
              </a:rPr>
              <a:pPr>
                <a:defRPr/>
              </a:pPr>
              <a:t>‹#›</a:t>
            </a:fld>
            <a:endParaRPr lang="ja-JP" altLang="en-US">
              <a:solidFill>
                <a:prstClr val="black">
                  <a:tint val="75000"/>
                </a:prstClr>
              </a:solidFill>
            </a:endParaRPr>
          </a:p>
        </p:txBody>
      </p:sp>
    </p:spTree>
    <p:extLst>
      <p:ext uri="{BB962C8B-B14F-4D97-AF65-F5344CB8AC3E}">
        <p14:creationId xmlns:p14="http://schemas.microsoft.com/office/powerpoint/2010/main" val="1034059334"/>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 3"/>
          <p:cNvSpPr>
            <a:spLocks noGrp="1"/>
          </p:cNvSpPr>
          <p:nvPr>
            <p:ph type="dt" sz="half" idx="10"/>
          </p:nvPr>
        </p:nvSpPr>
        <p:spPr/>
        <p:txBody>
          <a:bodyPr/>
          <a:lstStyle>
            <a:lvl1pPr>
              <a:defRPr/>
            </a:lvl1pPr>
          </a:lstStyle>
          <a:p>
            <a:pPr>
              <a:defRPr/>
            </a:pPr>
            <a:endParaRPr lang="ja-JP" altLang="en-US">
              <a:solidFill>
                <a:prstClr val="black">
                  <a:tint val="75000"/>
                </a:prstClr>
              </a:solidFill>
            </a:endParaRPr>
          </a:p>
        </p:txBody>
      </p:sp>
      <p:sp>
        <p:nvSpPr>
          <p:cNvPr id="8"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9" name="スライド番号プレースホルダ 5"/>
          <p:cNvSpPr>
            <a:spLocks noGrp="1"/>
          </p:cNvSpPr>
          <p:nvPr>
            <p:ph type="sldNum" sz="quarter" idx="12"/>
          </p:nvPr>
        </p:nvSpPr>
        <p:spPr/>
        <p:txBody>
          <a:bodyPr/>
          <a:lstStyle>
            <a:lvl1pPr>
              <a:defRPr/>
            </a:lvl1pPr>
          </a:lstStyle>
          <a:p>
            <a:pPr>
              <a:defRPr/>
            </a:pPr>
            <a:fld id="{4AA44026-B4D6-492B-8D2A-B82A20095874}" type="slidenum">
              <a:rPr lang="ja-JP" altLang="en-US">
                <a:solidFill>
                  <a:prstClr val="black">
                    <a:tint val="75000"/>
                  </a:prstClr>
                </a:solidFill>
              </a:rPr>
              <a:pPr>
                <a:defRPr/>
              </a:pPr>
              <a:t>‹#›</a:t>
            </a:fld>
            <a:endParaRPr lang="ja-JP" altLang="en-US">
              <a:solidFill>
                <a:prstClr val="black">
                  <a:tint val="75000"/>
                </a:prstClr>
              </a:solidFill>
            </a:endParaRPr>
          </a:p>
        </p:txBody>
      </p:sp>
    </p:spTree>
    <p:extLst>
      <p:ext uri="{BB962C8B-B14F-4D97-AF65-F5344CB8AC3E}">
        <p14:creationId xmlns:p14="http://schemas.microsoft.com/office/powerpoint/2010/main" val="727325365"/>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日付プレースホルダ 3"/>
          <p:cNvSpPr>
            <a:spLocks noGrp="1"/>
          </p:cNvSpPr>
          <p:nvPr>
            <p:ph type="dt" sz="half" idx="10"/>
          </p:nvPr>
        </p:nvSpPr>
        <p:spPr/>
        <p:txBody>
          <a:bodyPr/>
          <a:lstStyle>
            <a:lvl1pPr>
              <a:defRPr/>
            </a:lvl1pPr>
          </a:lstStyle>
          <a:p>
            <a:pPr>
              <a:defRPr/>
            </a:pPr>
            <a:endParaRPr lang="ja-JP" altLang="en-US">
              <a:solidFill>
                <a:prstClr val="black">
                  <a:tint val="75000"/>
                </a:prstClr>
              </a:solidFill>
            </a:endParaRPr>
          </a:p>
        </p:txBody>
      </p:sp>
      <p:sp>
        <p:nvSpPr>
          <p:cNvPr id="4"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5" name="スライド番号プレースホルダ 5"/>
          <p:cNvSpPr>
            <a:spLocks noGrp="1"/>
          </p:cNvSpPr>
          <p:nvPr>
            <p:ph type="sldNum" sz="quarter" idx="12"/>
          </p:nvPr>
        </p:nvSpPr>
        <p:spPr/>
        <p:txBody>
          <a:bodyPr/>
          <a:lstStyle>
            <a:lvl1pPr>
              <a:defRPr/>
            </a:lvl1pPr>
          </a:lstStyle>
          <a:p>
            <a:pPr>
              <a:defRPr/>
            </a:pPr>
            <a:fld id="{4071E442-D127-46B5-B3C8-37C2A5885B81}" type="slidenum">
              <a:rPr lang="ja-JP" altLang="en-US">
                <a:solidFill>
                  <a:prstClr val="black">
                    <a:tint val="75000"/>
                  </a:prstClr>
                </a:solidFill>
              </a:rPr>
              <a:pPr>
                <a:defRPr/>
              </a:pPr>
              <a:t>‹#›</a:t>
            </a:fld>
            <a:endParaRPr lang="ja-JP" altLang="en-US">
              <a:solidFill>
                <a:prstClr val="black">
                  <a:tint val="75000"/>
                </a:prstClr>
              </a:solidFill>
            </a:endParaRPr>
          </a:p>
        </p:txBody>
      </p:sp>
    </p:spTree>
    <p:extLst>
      <p:ext uri="{BB962C8B-B14F-4D97-AF65-F5344CB8AC3E}">
        <p14:creationId xmlns:p14="http://schemas.microsoft.com/office/powerpoint/2010/main" val="323710282"/>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p:cNvSpPr>
            <a:spLocks noGrp="1"/>
          </p:cNvSpPr>
          <p:nvPr>
            <p:ph type="dt" sz="half" idx="10"/>
          </p:nvPr>
        </p:nvSpPr>
        <p:spPr/>
        <p:txBody>
          <a:bodyPr/>
          <a:lstStyle>
            <a:lvl1pPr>
              <a:defRPr/>
            </a:lvl1pPr>
          </a:lstStyle>
          <a:p>
            <a:pPr>
              <a:defRPr/>
            </a:pPr>
            <a:endParaRPr lang="ja-JP" altLang="en-US">
              <a:solidFill>
                <a:prstClr val="black">
                  <a:tint val="75000"/>
                </a:prstClr>
              </a:solidFill>
            </a:endParaRPr>
          </a:p>
        </p:txBody>
      </p:sp>
      <p:sp>
        <p:nvSpPr>
          <p:cNvPr id="3"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4" name="スライド番号プレースホルダ 5"/>
          <p:cNvSpPr>
            <a:spLocks noGrp="1"/>
          </p:cNvSpPr>
          <p:nvPr>
            <p:ph type="sldNum" sz="quarter" idx="12"/>
          </p:nvPr>
        </p:nvSpPr>
        <p:spPr/>
        <p:txBody>
          <a:bodyPr/>
          <a:lstStyle>
            <a:lvl1pPr>
              <a:defRPr/>
            </a:lvl1pPr>
          </a:lstStyle>
          <a:p>
            <a:pPr>
              <a:defRPr/>
            </a:pPr>
            <a:fld id="{74BDA4D7-1DC0-4512-81FB-1E70C51A4BB7}" type="slidenum">
              <a:rPr lang="ja-JP" altLang="en-US">
                <a:solidFill>
                  <a:prstClr val="black">
                    <a:tint val="75000"/>
                  </a:prstClr>
                </a:solidFill>
              </a:rPr>
              <a:pPr>
                <a:defRPr/>
              </a:pPr>
              <a:t>‹#›</a:t>
            </a:fld>
            <a:endParaRPr lang="ja-JP" altLang="en-US">
              <a:solidFill>
                <a:prstClr val="black">
                  <a:tint val="75000"/>
                </a:prstClr>
              </a:solidFill>
            </a:endParaRPr>
          </a:p>
        </p:txBody>
      </p:sp>
    </p:spTree>
    <p:extLst>
      <p:ext uri="{BB962C8B-B14F-4D97-AF65-F5344CB8AC3E}">
        <p14:creationId xmlns:p14="http://schemas.microsoft.com/office/powerpoint/2010/main" val="2833307957"/>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1" y="273050"/>
            <a:ext cx="3008313"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57201"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endParaRPr lang="ja-JP" altLang="en-US">
              <a:solidFill>
                <a:prstClr val="black">
                  <a:tint val="75000"/>
                </a:prstClr>
              </a:solidFill>
            </a:endParaRPr>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7" name="スライド番号プレースホルダ 5"/>
          <p:cNvSpPr>
            <a:spLocks noGrp="1"/>
          </p:cNvSpPr>
          <p:nvPr>
            <p:ph type="sldNum" sz="quarter" idx="12"/>
          </p:nvPr>
        </p:nvSpPr>
        <p:spPr/>
        <p:txBody>
          <a:bodyPr/>
          <a:lstStyle>
            <a:lvl1pPr>
              <a:defRPr/>
            </a:lvl1pPr>
          </a:lstStyle>
          <a:p>
            <a:pPr>
              <a:defRPr/>
            </a:pPr>
            <a:fld id="{73D9C079-1EF0-495A-9392-0B66DF8DD401}" type="slidenum">
              <a:rPr lang="ja-JP" altLang="en-US">
                <a:solidFill>
                  <a:prstClr val="black">
                    <a:tint val="75000"/>
                  </a:prstClr>
                </a:solidFill>
              </a:rPr>
              <a:pPr>
                <a:defRPr/>
              </a:pPr>
              <a:t>‹#›</a:t>
            </a:fld>
            <a:endParaRPr lang="ja-JP" altLang="en-US">
              <a:solidFill>
                <a:prstClr val="black">
                  <a:tint val="75000"/>
                </a:prstClr>
              </a:solidFill>
            </a:endParaRPr>
          </a:p>
        </p:txBody>
      </p:sp>
    </p:spTree>
    <p:extLst>
      <p:ext uri="{BB962C8B-B14F-4D97-AF65-F5344CB8AC3E}">
        <p14:creationId xmlns:p14="http://schemas.microsoft.com/office/powerpoint/2010/main" val="1714295118"/>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endParaRPr lang="ja-JP" altLang="en-US">
              <a:solidFill>
                <a:prstClr val="black">
                  <a:tint val="75000"/>
                </a:prstClr>
              </a:solidFill>
            </a:endParaRPr>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7" name="スライド番号プレースホルダ 5"/>
          <p:cNvSpPr>
            <a:spLocks noGrp="1"/>
          </p:cNvSpPr>
          <p:nvPr>
            <p:ph type="sldNum" sz="quarter" idx="12"/>
          </p:nvPr>
        </p:nvSpPr>
        <p:spPr/>
        <p:txBody>
          <a:bodyPr/>
          <a:lstStyle>
            <a:lvl1pPr>
              <a:defRPr/>
            </a:lvl1pPr>
          </a:lstStyle>
          <a:p>
            <a:pPr>
              <a:defRPr/>
            </a:pPr>
            <a:fld id="{18F7662E-820D-43F5-80E7-E3058AF19D9C}" type="slidenum">
              <a:rPr lang="ja-JP" altLang="en-US">
                <a:solidFill>
                  <a:prstClr val="black">
                    <a:tint val="75000"/>
                  </a:prstClr>
                </a:solidFill>
              </a:rPr>
              <a:pPr>
                <a:defRPr/>
              </a:pPr>
              <a:t>‹#›</a:t>
            </a:fld>
            <a:endParaRPr lang="ja-JP" altLang="en-US">
              <a:solidFill>
                <a:prstClr val="black">
                  <a:tint val="75000"/>
                </a:prstClr>
              </a:solidFill>
            </a:endParaRPr>
          </a:p>
        </p:txBody>
      </p:sp>
    </p:spTree>
    <p:extLst>
      <p:ext uri="{BB962C8B-B14F-4D97-AF65-F5344CB8AC3E}">
        <p14:creationId xmlns:p14="http://schemas.microsoft.com/office/powerpoint/2010/main" val="1395072574"/>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pPr>
              <a:defRPr/>
            </a:pPr>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lvl1pPr>
              <a:defRPr/>
            </a:lvl1pPr>
          </a:lstStyle>
          <a:p>
            <a:pPr>
              <a:defRPr/>
            </a:pPr>
            <a:fld id="{80A39AC3-37C9-474D-8FC9-67D2515623EC}" type="slidenum">
              <a:rPr lang="ja-JP" altLang="en-US">
                <a:solidFill>
                  <a:prstClr val="black">
                    <a:tint val="75000"/>
                  </a:prstClr>
                </a:solidFill>
              </a:rPr>
              <a:pPr>
                <a:defRPr/>
              </a:pPr>
              <a:t>‹#›</a:t>
            </a:fld>
            <a:endParaRPr lang="ja-JP" altLang="en-US">
              <a:solidFill>
                <a:prstClr val="black">
                  <a:tint val="75000"/>
                </a:prstClr>
              </a:solidFill>
            </a:endParaRPr>
          </a:p>
        </p:txBody>
      </p:sp>
    </p:spTree>
    <p:extLst>
      <p:ext uri="{BB962C8B-B14F-4D97-AF65-F5344CB8AC3E}">
        <p14:creationId xmlns:p14="http://schemas.microsoft.com/office/powerpoint/2010/main" val="3220520507"/>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40"/>
            <a:ext cx="2057400" cy="5851525"/>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457200" y="274640"/>
            <a:ext cx="6019800" cy="58515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pPr>
              <a:defRPr/>
            </a:pPr>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lvl1pPr>
              <a:defRPr/>
            </a:lvl1pPr>
          </a:lstStyle>
          <a:p>
            <a:pPr>
              <a:defRPr/>
            </a:pPr>
            <a:fld id="{3F4FED5D-59D6-42D2-B104-0C6BC8A886AF}" type="slidenum">
              <a:rPr lang="ja-JP" altLang="en-US">
                <a:solidFill>
                  <a:prstClr val="black">
                    <a:tint val="75000"/>
                  </a:prstClr>
                </a:solidFill>
              </a:rPr>
              <a:pPr>
                <a:defRPr/>
              </a:pPr>
              <a:t>‹#›</a:t>
            </a:fld>
            <a:endParaRPr lang="ja-JP" altLang="en-US">
              <a:solidFill>
                <a:prstClr val="black">
                  <a:tint val="75000"/>
                </a:prstClr>
              </a:solidFill>
            </a:endParaRPr>
          </a:p>
        </p:txBody>
      </p:sp>
    </p:spTree>
    <p:extLst>
      <p:ext uri="{BB962C8B-B14F-4D97-AF65-F5344CB8AC3E}">
        <p14:creationId xmlns:p14="http://schemas.microsoft.com/office/powerpoint/2010/main" val="1686705971"/>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日付プレースホルダ 3"/>
          <p:cNvSpPr>
            <a:spLocks noGrp="1"/>
          </p:cNvSpPr>
          <p:nvPr>
            <p:ph type="dt" sz="half" idx="10"/>
          </p:nvPr>
        </p:nvSpPr>
        <p:spPr/>
        <p:txBody>
          <a:bodyPr/>
          <a:lstStyle>
            <a:lvl1pPr>
              <a:defRPr/>
            </a:lvl1pPr>
          </a:lstStyle>
          <a:p>
            <a:pPr>
              <a:defRPr/>
            </a:pPr>
            <a:endParaRPr lang="ja-JP" altLang="en-US">
              <a:solidFill>
                <a:prstClr val="black">
                  <a:tint val="75000"/>
                </a:prstClr>
              </a:solidFill>
            </a:endParaRPr>
          </a:p>
        </p:txBody>
      </p:sp>
      <p:sp>
        <p:nvSpPr>
          <p:cNvPr id="4"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5" name="スライド番号プレースホルダ 5"/>
          <p:cNvSpPr>
            <a:spLocks noGrp="1"/>
          </p:cNvSpPr>
          <p:nvPr>
            <p:ph type="sldNum" sz="quarter" idx="12"/>
          </p:nvPr>
        </p:nvSpPr>
        <p:spPr/>
        <p:txBody>
          <a:bodyPr/>
          <a:lstStyle>
            <a:lvl1pPr>
              <a:defRPr/>
            </a:lvl1pPr>
          </a:lstStyle>
          <a:p>
            <a:pPr>
              <a:defRPr/>
            </a:pPr>
            <a:fld id="{EACA08FE-F284-47C9-908A-5210C5320A88}" type="slidenum">
              <a:rPr lang="ja-JP" altLang="en-US">
                <a:solidFill>
                  <a:prstClr val="black">
                    <a:tint val="75000"/>
                  </a:prstClr>
                </a:solidFill>
              </a:rPr>
              <a:pPr>
                <a:defRPr/>
              </a:pPr>
              <a:t>‹#›</a:t>
            </a:fld>
            <a:endParaRPr lang="ja-JP" altLang="en-US">
              <a:solidFill>
                <a:prstClr val="black">
                  <a:tint val="75000"/>
                </a:prstClr>
              </a:solidFill>
            </a:endParaRPr>
          </a:p>
        </p:txBody>
      </p:sp>
    </p:spTree>
    <p:extLst>
      <p:ext uri="{BB962C8B-B14F-4D97-AF65-F5344CB8AC3E}">
        <p14:creationId xmlns:p14="http://schemas.microsoft.com/office/powerpoint/2010/main" val="27182329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ja-JP" altLang="en-US"/>
              <a:t>マスタ タイトルの書式設定</a:t>
            </a:r>
            <a:endParaRPr lang="en-US"/>
          </a:p>
        </p:txBody>
      </p:sp>
      <p:sp>
        <p:nvSpPr>
          <p:cNvPr id="3" name="テキスト プレースホルダ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ja-JP" altLang="en-US"/>
              <a:t>マスタ テキストの書式設定</a:t>
            </a:r>
          </a:p>
        </p:txBody>
      </p:sp>
      <p:sp>
        <p:nvSpPr>
          <p:cNvPr id="4" name="コンテンツ プレースホルダ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日付プレースホルダ 9"/>
          <p:cNvSpPr>
            <a:spLocks noGrp="1"/>
          </p:cNvSpPr>
          <p:nvPr>
            <p:ph type="dt" sz="half" idx="10"/>
          </p:nvPr>
        </p:nvSpPr>
        <p:spPr/>
        <p:txBody>
          <a:bodyPr/>
          <a:lstStyle>
            <a:lvl1pPr>
              <a:defRPr/>
            </a:lvl1pPr>
          </a:lstStyle>
          <a:p>
            <a:pPr>
              <a:defRPr/>
            </a:pPr>
            <a:endParaRPr lang="en-US" altLang="ja-JP"/>
          </a:p>
        </p:txBody>
      </p:sp>
      <p:sp>
        <p:nvSpPr>
          <p:cNvPr id="6" name="フッター プレースホルダ 21"/>
          <p:cNvSpPr>
            <a:spLocks noGrp="1"/>
          </p:cNvSpPr>
          <p:nvPr>
            <p:ph type="ftr" sz="quarter" idx="11"/>
          </p:nvPr>
        </p:nvSpPr>
        <p:spPr/>
        <p:txBody>
          <a:bodyPr/>
          <a:lstStyle>
            <a:lvl1pPr>
              <a:defRPr/>
            </a:lvl1pPr>
          </a:lstStyle>
          <a:p>
            <a:pPr>
              <a:defRPr/>
            </a:pPr>
            <a:endParaRPr lang="en-US" altLang="ja-JP"/>
          </a:p>
        </p:txBody>
      </p:sp>
      <p:sp>
        <p:nvSpPr>
          <p:cNvPr id="7" name="スライド番号プレースホルダ 17"/>
          <p:cNvSpPr>
            <a:spLocks noGrp="1"/>
          </p:cNvSpPr>
          <p:nvPr>
            <p:ph type="sldNum" sz="quarter" idx="12"/>
          </p:nvPr>
        </p:nvSpPr>
        <p:spPr/>
        <p:txBody>
          <a:bodyPr/>
          <a:lstStyle>
            <a:lvl1pPr>
              <a:defRPr/>
            </a:lvl1pPr>
          </a:lstStyle>
          <a:p>
            <a:pPr>
              <a:defRPr/>
            </a:pPr>
            <a:fld id="{F8A8D0E6-944E-4B65-861E-2982454C312D}" type="slidenum">
              <a:rPr lang="en-US" altLang="ja-JP"/>
              <a:pPr>
                <a:defRPr/>
              </a:pPr>
              <a:t>‹#›</a:t>
            </a:fld>
            <a:endParaRPr lang="en-US" altLang="ja-JP"/>
          </a:p>
        </p:txBody>
      </p:sp>
    </p:spTree>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type="title" preserve="1">
  <p:cSld name="タイトル スライド">
    <p:bg>
      <p:bgRef idx="1002">
        <a:schemeClr val="bg2"/>
      </p:bgRef>
    </p:bg>
    <p:spTree>
      <p:nvGrpSpPr>
        <p:cNvPr id="1" name=""/>
        <p:cNvGrpSpPr/>
        <p:nvPr/>
      </p:nvGrpSpPr>
      <p:grpSpPr>
        <a:xfrm>
          <a:off x="0" y="0"/>
          <a:ext cx="0" cy="0"/>
          <a:chOff x="0" y="0"/>
          <a:chExt cx="0" cy="0"/>
        </a:xfrm>
      </p:grpSpPr>
      <p:sp>
        <p:nvSpPr>
          <p:cNvPr id="9" name="タイトル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ja-JP" altLang="en-US"/>
              <a:t>マスタ タイトルの書式設定</a:t>
            </a:r>
            <a:endParaRPr lang="en-US"/>
          </a:p>
        </p:txBody>
      </p:sp>
      <p:sp>
        <p:nvSpPr>
          <p:cNvPr id="17" name="サブタイトル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ja-JP" altLang="en-US"/>
              <a:t>マスタ サブタイトルの書式設定</a:t>
            </a:r>
            <a:endParaRPr lang="en-US"/>
          </a:p>
        </p:txBody>
      </p:sp>
      <p:sp>
        <p:nvSpPr>
          <p:cNvPr id="4" name="日付プレースホルダ 29"/>
          <p:cNvSpPr>
            <a:spLocks noGrp="1"/>
          </p:cNvSpPr>
          <p:nvPr>
            <p:ph type="dt" sz="half" idx="10"/>
          </p:nvPr>
        </p:nvSpPr>
        <p:spPr/>
        <p:txBody>
          <a:bodyPr/>
          <a:lstStyle>
            <a:lvl1pPr>
              <a:defRPr/>
            </a:lvl1pPr>
          </a:lstStyle>
          <a:p>
            <a:pPr>
              <a:defRPr/>
            </a:pPr>
            <a:endParaRPr lang="ja-JP" altLang="en-US">
              <a:solidFill>
                <a:srgbClr val="DBF5F9">
                  <a:shade val="90000"/>
                </a:srgbClr>
              </a:solidFill>
            </a:endParaRPr>
          </a:p>
        </p:txBody>
      </p:sp>
      <p:sp>
        <p:nvSpPr>
          <p:cNvPr id="5" name="フッター プレースホルダ 18"/>
          <p:cNvSpPr>
            <a:spLocks noGrp="1"/>
          </p:cNvSpPr>
          <p:nvPr>
            <p:ph type="ftr" sz="quarter" idx="11"/>
          </p:nvPr>
        </p:nvSpPr>
        <p:spPr/>
        <p:txBody>
          <a:bodyPr/>
          <a:lstStyle>
            <a:lvl1pPr>
              <a:defRPr/>
            </a:lvl1pPr>
          </a:lstStyle>
          <a:p>
            <a:pPr>
              <a:defRPr/>
            </a:pPr>
            <a:endParaRPr lang="ja-JP" altLang="en-US">
              <a:solidFill>
                <a:srgbClr val="DBF5F9">
                  <a:shade val="90000"/>
                </a:srgbClr>
              </a:solidFill>
            </a:endParaRPr>
          </a:p>
        </p:txBody>
      </p:sp>
      <p:sp>
        <p:nvSpPr>
          <p:cNvPr id="6" name="スライド番号プレースホルダ 26"/>
          <p:cNvSpPr>
            <a:spLocks noGrp="1"/>
          </p:cNvSpPr>
          <p:nvPr>
            <p:ph type="sldNum" sz="quarter" idx="12"/>
          </p:nvPr>
        </p:nvSpPr>
        <p:spPr/>
        <p:txBody>
          <a:bodyPr/>
          <a:lstStyle>
            <a:lvl1pPr>
              <a:defRPr/>
            </a:lvl1pPr>
          </a:lstStyle>
          <a:p>
            <a:pPr>
              <a:defRPr/>
            </a:pPr>
            <a:fld id="{5016AB08-9D98-4517-AD7F-CAA91DBEE20B}" type="slidenum">
              <a:rPr lang="ja-JP" altLang="en-US">
                <a:solidFill>
                  <a:srgbClr val="DBF5F9">
                    <a:shade val="90000"/>
                  </a:srgbClr>
                </a:solidFill>
              </a:rPr>
              <a:pPr>
                <a:defRPr/>
              </a:pPr>
              <a:t>‹#›</a:t>
            </a:fld>
            <a:endParaRPr lang="ja-JP" altLang="en-US">
              <a:solidFill>
                <a:srgbClr val="DBF5F9">
                  <a:shade val="90000"/>
                </a:srgbClr>
              </a:solidFill>
            </a:endParaRPr>
          </a:p>
        </p:txBody>
      </p:sp>
    </p:spTree>
    <p:extLst>
      <p:ext uri="{BB962C8B-B14F-4D97-AF65-F5344CB8AC3E}">
        <p14:creationId xmlns:p14="http://schemas.microsoft.com/office/powerpoint/2010/main" val="1625995600"/>
      </p:ext>
    </p:extLst>
  </p:cSld>
  <p:clrMapOvr>
    <a:overrideClrMapping bg1="dk1" tx1="lt1" bg2="dk2" tx2="lt2" accent1="accent1" accent2="accent2" accent3="accent3" accent4="accent4" accent5="accent5" accent6="accent6" hlink="hlink" folHlink="folHlink"/>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baseline="0">
                <a:latin typeface="HG丸ｺﾞｼｯｸM-PRO" pitchFamily="50" charset="-128"/>
                <a:ea typeface="HG丸ｺﾞｼｯｸM-PRO" pitchFamily="50" charset="-128"/>
              </a:defRPr>
            </a:lvl1pPr>
          </a:lstStyle>
          <a:p>
            <a:r>
              <a:rPr lang="ja-JP" altLang="en-US" dirty="0"/>
              <a:t>マスタ タイトルの書式設定</a:t>
            </a:r>
            <a:endParaRPr lang="en-US" dirty="0"/>
          </a:p>
        </p:txBody>
      </p:sp>
      <p:sp>
        <p:nvSpPr>
          <p:cNvPr id="3" name="コンテンツ プレースホルダ 2"/>
          <p:cNvSpPr>
            <a:spLocks noGrp="1"/>
          </p:cNvSpPr>
          <p:nvPr>
            <p:ph idx="1"/>
          </p:nvPr>
        </p:nvSpPr>
        <p:spPr/>
        <p:txBody>
          <a:bodyPr/>
          <a:lstStyle>
            <a:lvl1pPr>
              <a:defRPr baseline="0">
                <a:ea typeface="HG丸ｺﾞｼｯｸM-PRO" pitchFamily="50" charset="-128"/>
              </a:defRPr>
            </a:lvl1pPr>
            <a:lvl2pPr>
              <a:defRPr baseline="0">
                <a:ea typeface="HG丸ｺﾞｼｯｸM-PRO" pitchFamily="50" charset="-128"/>
              </a:defRPr>
            </a:lvl2pPr>
            <a:lvl3pPr>
              <a:defRPr baseline="0">
                <a:ea typeface="HG丸ｺﾞｼｯｸM-PRO" pitchFamily="50" charset="-128"/>
              </a:defRPr>
            </a:lvl3pPr>
            <a:lvl4pPr>
              <a:defRPr baseline="0">
                <a:ea typeface="HG丸ｺﾞｼｯｸM-PRO" pitchFamily="50" charset="-128"/>
              </a:defRPr>
            </a:lvl4pPr>
            <a:lvl5pPr>
              <a:defRPr baseline="0">
                <a:ea typeface="HG丸ｺﾞｼｯｸM-PRO" pitchFamily="50" charset="-128"/>
              </a:defRPr>
            </a:lvl5pPr>
          </a:lstStyle>
          <a:p>
            <a:pPr lvl="0"/>
            <a:r>
              <a:rPr lang="ja-JP" altLang="en-US" dirty="0"/>
              <a:t>マスタ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4" name="フッター プレースホルダ 21"/>
          <p:cNvSpPr>
            <a:spLocks noGrp="1"/>
          </p:cNvSpPr>
          <p:nvPr>
            <p:ph type="ftr" sz="quarter" idx="10"/>
          </p:nvPr>
        </p:nvSpPr>
        <p:spPr/>
        <p:txBody>
          <a:bodyPr/>
          <a:lstStyle>
            <a:lvl1pPr>
              <a:defRPr/>
            </a:lvl1pPr>
          </a:lstStyle>
          <a:p>
            <a:pPr>
              <a:defRPr/>
            </a:pPr>
            <a:endParaRPr lang="ja-JP" altLang="en-US">
              <a:solidFill>
                <a:srgbClr val="04617B">
                  <a:shade val="90000"/>
                </a:srgbClr>
              </a:solidFill>
            </a:endParaRPr>
          </a:p>
        </p:txBody>
      </p:sp>
      <p:sp>
        <p:nvSpPr>
          <p:cNvPr id="5" name="スライド番号プレースホルダ 17"/>
          <p:cNvSpPr>
            <a:spLocks noGrp="1"/>
          </p:cNvSpPr>
          <p:nvPr>
            <p:ph type="sldNum" sz="quarter" idx="11"/>
          </p:nvPr>
        </p:nvSpPr>
        <p:spPr/>
        <p:txBody>
          <a:bodyPr/>
          <a:lstStyle>
            <a:lvl1pPr>
              <a:defRPr/>
            </a:lvl1pPr>
          </a:lstStyle>
          <a:p>
            <a:pPr>
              <a:defRPr/>
            </a:pPr>
            <a:fld id="{BED760DD-DE40-436C-A733-09AD383AF647}" type="slidenum">
              <a:rPr lang="ja-JP" altLang="en-US">
                <a:solidFill>
                  <a:srgbClr val="04617B">
                    <a:shade val="90000"/>
                  </a:srgbClr>
                </a:solidFill>
              </a:rPr>
              <a:pPr>
                <a:defRPr/>
              </a:pPr>
              <a:t>‹#›</a:t>
            </a:fld>
            <a:endParaRPr lang="ja-JP" altLang="en-US" dirty="0">
              <a:solidFill>
                <a:srgbClr val="04617B">
                  <a:shade val="90000"/>
                </a:srgbClr>
              </a:solidFill>
            </a:endParaRPr>
          </a:p>
        </p:txBody>
      </p:sp>
    </p:spTree>
    <p:extLst>
      <p:ext uri="{BB962C8B-B14F-4D97-AF65-F5344CB8AC3E}">
        <p14:creationId xmlns:p14="http://schemas.microsoft.com/office/powerpoint/2010/main" val="3811263135"/>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type="secHead" preserve="1">
  <p:cSld name="セクション見出し">
    <p:bg>
      <p:bgRef idx="1002">
        <a:schemeClr val="bg2"/>
      </p:bgRef>
    </p:bg>
    <p:spTree>
      <p:nvGrpSpPr>
        <p:cNvPr id="1" name=""/>
        <p:cNvGrpSpPr/>
        <p:nvPr/>
      </p:nvGrpSpPr>
      <p:grpSpPr>
        <a:xfrm>
          <a:off x="0" y="0"/>
          <a:ext cx="0" cy="0"/>
          <a:chOff x="0" y="0"/>
          <a:chExt cx="0" cy="0"/>
        </a:xfrm>
      </p:grpSpPr>
      <p:sp>
        <p:nvSpPr>
          <p:cNvPr id="2" name="タイトル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ja-JP" altLang="en-US"/>
              <a:t>マスタ タイトルの書式設定</a:t>
            </a:r>
            <a:endParaRPr lang="en-US"/>
          </a:p>
        </p:txBody>
      </p:sp>
      <p:sp>
        <p:nvSpPr>
          <p:cNvPr id="3" name="テキスト プレースホルダ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ja-JP" altLang="en-US"/>
              <a:t>マスタ テキストの書式設定</a:t>
            </a:r>
          </a:p>
        </p:txBody>
      </p:sp>
      <p:sp>
        <p:nvSpPr>
          <p:cNvPr id="4" name="日付プレースホルダ 3"/>
          <p:cNvSpPr>
            <a:spLocks noGrp="1"/>
          </p:cNvSpPr>
          <p:nvPr>
            <p:ph type="dt" sz="half" idx="10"/>
          </p:nvPr>
        </p:nvSpPr>
        <p:spPr/>
        <p:txBody>
          <a:bodyPr/>
          <a:lstStyle>
            <a:lvl1pPr>
              <a:defRPr/>
            </a:lvl1pPr>
          </a:lstStyle>
          <a:p>
            <a:pPr>
              <a:defRPr/>
            </a:pPr>
            <a:endParaRPr lang="ja-JP" altLang="en-US">
              <a:solidFill>
                <a:srgbClr val="DBF5F9">
                  <a:shade val="90000"/>
                </a:srgbClr>
              </a:solidFill>
            </a:endParaRPr>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solidFill>
                <a:srgbClr val="DBF5F9">
                  <a:shade val="90000"/>
                </a:srgbClr>
              </a:solidFill>
            </a:endParaRPr>
          </a:p>
        </p:txBody>
      </p:sp>
      <p:sp>
        <p:nvSpPr>
          <p:cNvPr id="6" name="スライド番号プレースホルダ 5"/>
          <p:cNvSpPr>
            <a:spLocks noGrp="1"/>
          </p:cNvSpPr>
          <p:nvPr>
            <p:ph type="sldNum" sz="quarter" idx="12"/>
          </p:nvPr>
        </p:nvSpPr>
        <p:spPr/>
        <p:txBody>
          <a:bodyPr/>
          <a:lstStyle>
            <a:lvl1pPr>
              <a:defRPr/>
            </a:lvl1pPr>
          </a:lstStyle>
          <a:p>
            <a:pPr>
              <a:defRPr/>
            </a:pPr>
            <a:fld id="{B9371D82-0A68-4E0B-88CF-984CAE51ECD6}" type="slidenum">
              <a:rPr lang="ja-JP" altLang="en-US">
                <a:solidFill>
                  <a:srgbClr val="DBF5F9">
                    <a:shade val="90000"/>
                  </a:srgbClr>
                </a:solidFill>
              </a:rPr>
              <a:pPr>
                <a:defRPr/>
              </a:pPr>
              <a:t>‹#›</a:t>
            </a:fld>
            <a:endParaRPr lang="ja-JP" altLang="en-US">
              <a:solidFill>
                <a:srgbClr val="DBF5F9">
                  <a:shade val="90000"/>
                </a:srgbClr>
              </a:solidFill>
            </a:endParaRPr>
          </a:p>
        </p:txBody>
      </p:sp>
    </p:spTree>
    <p:extLst>
      <p:ext uri="{BB962C8B-B14F-4D97-AF65-F5344CB8AC3E}">
        <p14:creationId xmlns:p14="http://schemas.microsoft.com/office/powerpoint/2010/main" val="2417353523"/>
      </p:ext>
    </p:extLst>
  </p:cSld>
  <p:clrMapOvr>
    <a:overrideClrMapping bg1="dk1" tx1="lt1" bg2="dk2" tx2="lt2" accent1="accent1" accent2="accent2" accent3="accent3" accent4="accent4" accent5="accent5" accent6="accent6" hlink="hlink" folHlink="folHlink"/>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704088"/>
            <a:ext cx="8229600" cy="1143000"/>
          </a:xfrm>
        </p:spPr>
        <p:txBody>
          <a:bodyPr/>
          <a:lstStyle/>
          <a:p>
            <a:r>
              <a:rPr lang="ja-JP" altLang="en-US"/>
              <a:t>マスタ タイトルの書式設定</a:t>
            </a:r>
            <a:endParaRPr lang="en-US"/>
          </a:p>
        </p:txBody>
      </p:sp>
      <p:sp>
        <p:nvSpPr>
          <p:cNvPr id="3" name="コンテンツ プレースホルダ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コンテンツ プレースホルダ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日付プレースホルダ 9"/>
          <p:cNvSpPr>
            <a:spLocks noGrp="1"/>
          </p:cNvSpPr>
          <p:nvPr>
            <p:ph type="dt" sz="half" idx="10"/>
          </p:nvPr>
        </p:nvSpPr>
        <p:spPr/>
        <p:txBody>
          <a:bodyPr/>
          <a:lstStyle>
            <a:lvl1pPr>
              <a:defRPr/>
            </a:lvl1pPr>
          </a:lstStyle>
          <a:p>
            <a:pPr>
              <a:defRPr/>
            </a:pPr>
            <a:endParaRPr lang="ja-JP" altLang="en-US">
              <a:solidFill>
                <a:srgbClr val="04617B">
                  <a:shade val="90000"/>
                </a:srgbClr>
              </a:solidFill>
            </a:endParaRPr>
          </a:p>
        </p:txBody>
      </p:sp>
      <p:sp>
        <p:nvSpPr>
          <p:cNvPr id="6" name="フッター プレースホルダ 21"/>
          <p:cNvSpPr>
            <a:spLocks noGrp="1"/>
          </p:cNvSpPr>
          <p:nvPr>
            <p:ph type="ftr" sz="quarter" idx="11"/>
          </p:nvPr>
        </p:nvSpPr>
        <p:spPr/>
        <p:txBody>
          <a:bodyPr/>
          <a:lstStyle>
            <a:lvl1pPr>
              <a:defRPr/>
            </a:lvl1pPr>
          </a:lstStyle>
          <a:p>
            <a:pPr>
              <a:defRPr/>
            </a:pPr>
            <a:endParaRPr lang="ja-JP" altLang="en-US">
              <a:solidFill>
                <a:srgbClr val="04617B">
                  <a:shade val="90000"/>
                </a:srgbClr>
              </a:solidFill>
            </a:endParaRPr>
          </a:p>
        </p:txBody>
      </p:sp>
      <p:sp>
        <p:nvSpPr>
          <p:cNvPr id="7" name="スライド番号プレースホルダ 17"/>
          <p:cNvSpPr>
            <a:spLocks noGrp="1"/>
          </p:cNvSpPr>
          <p:nvPr>
            <p:ph type="sldNum" sz="quarter" idx="12"/>
          </p:nvPr>
        </p:nvSpPr>
        <p:spPr/>
        <p:txBody>
          <a:bodyPr/>
          <a:lstStyle>
            <a:lvl1pPr>
              <a:defRPr/>
            </a:lvl1pPr>
          </a:lstStyle>
          <a:p>
            <a:pPr>
              <a:defRPr/>
            </a:pPr>
            <a:fld id="{60796E24-0145-4576-ADAA-BF73D2FA4E28}" type="slidenum">
              <a:rPr lang="ja-JP" altLang="en-US">
                <a:solidFill>
                  <a:srgbClr val="04617B">
                    <a:shade val="90000"/>
                  </a:srgbClr>
                </a:solidFill>
              </a:rPr>
              <a:pPr>
                <a:defRPr/>
              </a:pPr>
              <a:t>‹#›</a:t>
            </a:fld>
            <a:endParaRPr lang="ja-JP" altLang="en-US">
              <a:solidFill>
                <a:srgbClr val="04617B">
                  <a:shade val="90000"/>
                </a:srgbClr>
              </a:solidFill>
            </a:endParaRPr>
          </a:p>
        </p:txBody>
      </p:sp>
    </p:spTree>
    <p:extLst>
      <p:ext uri="{BB962C8B-B14F-4D97-AF65-F5344CB8AC3E}">
        <p14:creationId xmlns:p14="http://schemas.microsoft.com/office/powerpoint/2010/main" val="355343399"/>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704088"/>
            <a:ext cx="8229600" cy="1143000"/>
          </a:xfrm>
        </p:spPr>
        <p:txBody>
          <a:bodyPr/>
          <a:lstStyle>
            <a:lvl1pPr>
              <a:defRPr/>
            </a:lvl1pPr>
          </a:lstStyle>
          <a:p>
            <a:r>
              <a:rPr lang="ja-JP" altLang="en-US"/>
              <a:t>マスタ タイトルの書式設定</a:t>
            </a:r>
            <a:endParaRPr lang="en-US"/>
          </a:p>
        </p:txBody>
      </p:sp>
      <p:sp>
        <p:nvSpPr>
          <p:cNvPr id="3" name="テキスト プレースホルダ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ja-JP" altLang="en-US"/>
              <a:t>マスタ テキストの書式設定</a:t>
            </a:r>
          </a:p>
        </p:txBody>
      </p:sp>
      <p:sp>
        <p:nvSpPr>
          <p:cNvPr id="4" name="テキスト プレースホルダ 3"/>
          <p:cNvSpPr>
            <a:spLocks noGrp="1"/>
          </p:cNvSpPr>
          <p:nvPr>
            <p:ph type="body" sz="half" idx="3"/>
          </p:nvPr>
        </p:nvSpPr>
        <p:spPr>
          <a:xfrm>
            <a:off x="4645026" y="1859759"/>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ja-JP" altLang="en-US"/>
              <a:t>マスタ テキストの書式設定</a:t>
            </a:r>
          </a:p>
        </p:txBody>
      </p:sp>
      <p:sp>
        <p:nvSpPr>
          <p:cNvPr id="5" name="コンテンツ プレースホルダ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6" name="コンテンツ プレースホルダ 5"/>
          <p:cNvSpPr>
            <a:spLocks noGrp="1"/>
          </p:cNvSpPr>
          <p:nvPr>
            <p:ph sz="quarter" idx="4"/>
          </p:nvPr>
        </p:nvSpPr>
        <p:spPr>
          <a:xfrm>
            <a:off x="4645026" y="2514600"/>
            <a:ext cx="4041775" cy="3845720"/>
          </a:xfrm>
        </p:spPr>
        <p:txBody>
          <a:bodyPr tIns="0"/>
          <a:lstStyle>
            <a:lvl1pPr>
              <a:defRPr sz="2200"/>
            </a:lvl1pPr>
            <a:lvl2pPr>
              <a:defRPr sz="2000"/>
            </a:lvl2pPr>
            <a:lvl3pPr>
              <a:defRPr sz="1800"/>
            </a:lvl3pPr>
            <a:lvl4pPr>
              <a:defRPr sz="1600"/>
            </a:lvl4pPr>
            <a:lvl5pPr>
              <a:defRPr sz="1600"/>
            </a:lvl5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日付プレースホルダ 9"/>
          <p:cNvSpPr>
            <a:spLocks noGrp="1"/>
          </p:cNvSpPr>
          <p:nvPr>
            <p:ph type="dt" sz="half" idx="10"/>
          </p:nvPr>
        </p:nvSpPr>
        <p:spPr/>
        <p:txBody>
          <a:bodyPr/>
          <a:lstStyle>
            <a:lvl1pPr>
              <a:defRPr/>
            </a:lvl1pPr>
          </a:lstStyle>
          <a:p>
            <a:pPr>
              <a:defRPr/>
            </a:pPr>
            <a:endParaRPr lang="ja-JP" altLang="en-US">
              <a:solidFill>
                <a:srgbClr val="04617B">
                  <a:shade val="90000"/>
                </a:srgbClr>
              </a:solidFill>
            </a:endParaRPr>
          </a:p>
        </p:txBody>
      </p:sp>
      <p:sp>
        <p:nvSpPr>
          <p:cNvPr id="8" name="フッター プレースホルダ 21"/>
          <p:cNvSpPr>
            <a:spLocks noGrp="1"/>
          </p:cNvSpPr>
          <p:nvPr>
            <p:ph type="ftr" sz="quarter" idx="11"/>
          </p:nvPr>
        </p:nvSpPr>
        <p:spPr/>
        <p:txBody>
          <a:bodyPr/>
          <a:lstStyle>
            <a:lvl1pPr>
              <a:defRPr/>
            </a:lvl1pPr>
          </a:lstStyle>
          <a:p>
            <a:pPr>
              <a:defRPr/>
            </a:pPr>
            <a:endParaRPr lang="ja-JP" altLang="en-US">
              <a:solidFill>
                <a:srgbClr val="04617B">
                  <a:shade val="90000"/>
                </a:srgbClr>
              </a:solidFill>
            </a:endParaRPr>
          </a:p>
        </p:txBody>
      </p:sp>
      <p:sp>
        <p:nvSpPr>
          <p:cNvPr id="9" name="スライド番号プレースホルダ 17"/>
          <p:cNvSpPr>
            <a:spLocks noGrp="1"/>
          </p:cNvSpPr>
          <p:nvPr>
            <p:ph type="sldNum" sz="quarter" idx="12"/>
          </p:nvPr>
        </p:nvSpPr>
        <p:spPr/>
        <p:txBody>
          <a:bodyPr/>
          <a:lstStyle>
            <a:lvl1pPr>
              <a:defRPr/>
            </a:lvl1pPr>
          </a:lstStyle>
          <a:p>
            <a:pPr>
              <a:defRPr/>
            </a:pPr>
            <a:fld id="{E4007520-AE1E-4A59-93D7-828D513FA6D7}" type="slidenum">
              <a:rPr lang="ja-JP" altLang="en-US">
                <a:solidFill>
                  <a:srgbClr val="04617B">
                    <a:shade val="90000"/>
                  </a:srgbClr>
                </a:solidFill>
              </a:rPr>
              <a:pPr>
                <a:defRPr/>
              </a:pPr>
              <a:t>‹#›</a:t>
            </a:fld>
            <a:endParaRPr lang="ja-JP" altLang="en-US">
              <a:solidFill>
                <a:srgbClr val="04617B">
                  <a:shade val="90000"/>
                </a:srgbClr>
              </a:solidFill>
            </a:endParaRPr>
          </a:p>
        </p:txBody>
      </p:sp>
    </p:spTree>
    <p:extLst>
      <p:ext uri="{BB962C8B-B14F-4D97-AF65-F5344CB8AC3E}">
        <p14:creationId xmlns:p14="http://schemas.microsoft.com/office/powerpoint/2010/main" val="2111911421"/>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ja-JP" altLang="en-US"/>
              <a:t>マスタ タイトルの書式設定</a:t>
            </a:r>
            <a:endParaRPr lang="en-US"/>
          </a:p>
        </p:txBody>
      </p:sp>
      <p:sp>
        <p:nvSpPr>
          <p:cNvPr id="3" name="日付プレースホルダ 9"/>
          <p:cNvSpPr>
            <a:spLocks noGrp="1"/>
          </p:cNvSpPr>
          <p:nvPr>
            <p:ph type="dt" sz="half" idx="10"/>
          </p:nvPr>
        </p:nvSpPr>
        <p:spPr/>
        <p:txBody>
          <a:bodyPr/>
          <a:lstStyle>
            <a:lvl1pPr>
              <a:defRPr/>
            </a:lvl1pPr>
          </a:lstStyle>
          <a:p>
            <a:pPr>
              <a:defRPr/>
            </a:pPr>
            <a:endParaRPr lang="ja-JP" altLang="en-US">
              <a:solidFill>
                <a:srgbClr val="04617B">
                  <a:shade val="90000"/>
                </a:srgbClr>
              </a:solidFill>
            </a:endParaRPr>
          </a:p>
        </p:txBody>
      </p:sp>
      <p:sp>
        <p:nvSpPr>
          <p:cNvPr id="4" name="フッター プレースホルダ 21"/>
          <p:cNvSpPr>
            <a:spLocks noGrp="1"/>
          </p:cNvSpPr>
          <p:nvPr>
            <p:ph type="ftr" sz="quarter" idx="11"/>
          </p:nvPr>
        </p:nvSpPr>
        <p:spPr/>
        <p:txBody>
          <a:bodyPr/>
          <a:lstStyle>
            <a:lvl1pPr>
              <a:defRPr/>
            </a:lvl1pPr>
          </a:lstStyle>
          <a:p>
            <a:pPr>
              <a:defRPr/>
            </a:pPr>
            <a:endParaRPr lang="ja-JP" altLang="en-US">
              <a:solidFill>
                <a:srgbClr val="04617B">
                  <a:shade val="90000"/>
                </a:srgbClr>
              </a:solidFill>
            </a:endParaRPr>
          </a:p>
        </p:txBody>
      </p:sp>
      <p:sp>
        <p:nvSpPr>
          <p:cNvPr id="5" name="スライド番号プレースホルダ 17"/>
          <p:cNvSpPr>
            <a:spLocks noGrp="1"/>
          </p:cNvSpPr>
          <p:nvPr>
            <p:ph type="sldNum" sz="quarter" idx="12"/>
          </p:nvPr>
        </p:nvSpPr>
        <p:spPr/>
        <p:txBody>
          <a:bodyPr/>
          <a:lstStyle>
            <a:lvl1pPr>
              <a:defRPr/>
            </a:lvl1pPr>
          </a:lstStyle>
          <a:p>
            <a:pPr>
              <a:defRPr/>
            </a:pPr>
            <a:fld id="{EF52DDC0-D177-48CD-982D-8CC804A3C283}" type="slidenum">
              <a:rPr lang="ja-JP" altLang="en-US">
                <a:solidFill>
                  <a:srgbClr val="04617B">
                    <a:shade val="90000"/>
                  </a:srgbClr>
                </a:solidFill>
              </a:rPr>
              <a:pPr>
                <a:defRPr/>
              </a:pPr>
              <a:t>‹#›</a:t>
            </a:fld>
            <a:endParaRPr lang="ja-JP" altLang="en-US">
              <a:solidFill>
                <a:srgbClr val="04617B">
                  <a:shade val="90000"/>
                </a:srgbClr>
              </a:solidFill>
            </a:endParaRPr>
          </a:p>
        </p:txBody>
      </p:sp>
    </p:spTree>
    <p:extLst>
      <p:ext uri="{BB962C8B-B14F-4D97-AF65-F5344CB8AC3E}">
        <p14:creationId xmlns:p14="http://schemas.microsoft.com/office/powerpoint/2010/main" val="867368968"/>
      </p:ext>
    </p:extLst>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9"/>
          <p:cNvSpPr>
            <a:spLocks noGrp="1"/>
          </p:cNvSpPr>
          <p:nvPr>
            <p:ph type="dt" sz="half" idx="10"/>
          </p:nvPr>
        </p:nvSpPr>
        <p:spPr/>
        <p:txBody>
          <a:bodyPr/>
          <a:lstStyle>
            <a:lvl1pPr>
              <a:defRPr/>
            </a:lvl1pPr>
          </a:lstStyle>
          <a:p>
            <a:pPr>
              <a:defRPr/>
            </a:pPr>
            <a:endParaRPr lang="ja-JP" altLang="en-US">
              <a:solidFill>
                <a:srgbClr val="04617B">
                  <a:shade val="90000"/>
                </a:srgbClr>
              </a:solidFill>
            </a:endParaRPr>
          </a:p>
        </p:txBody>
      </p:sp>
      <p:sp>
        <p:nvSpPr>
          <p:cNvPr id="3" name="フッター プレースホルダ 21"/>
          <p:cNvSpPr>
            <a:spLocks noGrp="1"/>
          </p:cNvSpPr>
          <p:nvPr>
            <p:ph type="ftr" sz="quarter" idx="11"/>
          </p:nvPr>
        </p:nvSpPr>
        <p:spPr/>
        <p:txBody>
          <a:bodyPr/>
          <a:lstStyle>
            <a:lvl1pPr>
              <a:defRPr/>
            </a:lvl1pPr>
          </a:lstStyle>
          <a:p>
            <a:pPr>
              <a:defRPr/>
            </a:pPr>
            <a:endParaRPr lang="ja-JP" altLang="en-US">
              <a:solidFill>
                <a:srgbClr val="04617B">
                  <a:shade val="90000"/>
                </a:srgbClr>
              </a:solidFill>
            </a:endParaRPr>
          </a:p>
        </p:txBody>
      </p:sp>
      <p:sp>
        <p:nvSpPr>
          <p:cNvPr id="4" name="スライド番号プレースホルダ 17"/>
          <p:cNvSpPr>
            <a:spLocks noGrp="1"/>
          </p:cNvSpPr>
          <p:nvPr>
            <p:ph type="sldNum" sz="quarter" idx="12"/>
          </p:nvPr>
        </p:nvSpPr>
        <p:spPr/>
        <p:txBody>
          <a:bodyPr/>
          <a:lstStyle>
            <a:lvl1pPr>
              <a:defRPr/>
            </a:lvl1pPr>
          </a:lstStyle>
          <a:p>
            <a:pPr>
              <a:defRPr/>
            </a:pPr>
            <a:fld id="{D0906A23-D31E-4735-A569-9CCDDF17C2F1}" type="slidenum">
              <a:rPr lang="ja-JP" altLang="en-US">
                <a:solidFill>
                  <a:srgbClr val="04617B">
                    <a:shade val="90000"/>
                  </a:srgbClr>
                </a:solidFill>
              </a:rPr>
              <a:pPr>
                <a:defRPr/>
              </a:pPr>
              <a:t>‹#›</a:t>
            </a:fld>
            <a:endParaRPr lang="ja-JP" altLang="en-US">
              <a:solidFill>
                <a:srgbClr val="04617B">
                  <a:shade val="90000"/>
                </a:srgbClr>
              </a:solidFill>
            </a:endParaRPr>
          </a:p>
        </p:txBody>
      </p:sp>
    </p:spTree>
    <p:extLst>
      <p:ext uri="{BB962C8B-B14F-4D97-AF65-F5344CB8AC3E}">
        <p14:creationId xmlns:p14="http://schemas.microsoft.com/office/powerpoint/2010/main" val="149567532"/>
      </p:ext>
    </p:extLst>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ja-JP" altLang="en-US"/>
              <a:t>マスタ タイトルの書式設定</a:t>
            </a:r>
            <a:endParaRPr lang="en-US"/>
          </a:p>
        </p:txBody>
      </p:sp>
      <p:sp>
        <p:nvSpPr>
          <p:cNvPr id="3" name="テキスト プレースホルダ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ja-JP" altLang="en-US"/>
              <a:t>マスタ テキストの書式設定</a:t>
            </a:r>
          </a:p>
        </p:txBody>
      </p:sp>
      <p:sp>
        <p:nvSpPr>
          <p:cNvPr id="4" name="コンテンツ プレースホルダ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日付プレースホルダ 9"/>
          <p:cNvSpPr>
            <a:spLocks noGrp="1"/>
          </p:cNvSpPr>
          <p:nvPr>
            <p:ph type="dt" sz="half" idx="10"/>
          </p:nvPr>
        </p:nvSpPr>
        <p:spPr/>
        <p:txBody>
          <a:bodyPr/>
          <a:lstStyle>
            <a:lvl1pPr>
              <a:defRPr/>
            </a:lvl1pPr>
          </a:lstStyle>
          <a:p>
            <a:pPr>
              <a:defRPr/>
            </a:pPr>
            <a:endParaRPr lang="ja-JP" altLang="en-US">
              <a:solidFill>
                <a:srgbClr val="04617B">
                  <a:shade val="90000"/>
                </a:srgbClr>
              </a:solidFill>
            </a:endParaRPr>
          </a:p>
        </p:txBody>
      </p:sp>
      <p:sp>
        <p:nvSpPr>
          <p:cNvPr id="6" name="フッター プレースホルダ 21"/>
          <p:cNvSpPr>
            <a:spLocks noGrp="1"/>
          </p:cNvSpPr>
          <p:nvPr>
            <p:ph type="ftr" sz="quarter" idx="11"/>
          </p:nvPr>
        </p:nvSpPr>
        <p:spPr/>
        <p:txBody>
          <a:bodyPr/>
          <a:lstStyle>
            <a:lvl1pPr>
              <a:defRPr/>
            </a:lvl1pPr>
          </a:lstStyle>
          <a:p>
            <a:pPr>
              <a:defRPr/>
            </a:pPr>
            <a:endParaRPr lang="ja-JP" altLang="en-US">
              <a:solidFill>
                <a:srgbClr val="04617B">
                  <a:shade val="90000"/>
                </a:srgbClr>
              </a:solidFill>
            </a:endParaRPr>
          </a:p>
        </p:txBody>
      </p:sp>
      <p:sp>
        <p:nvSpPr>
          <p:cNvPr id="7" name="スライド番号プレースホルダ 17"/>
          <p:cNvSpPr>
            <a:spLocks noGrp="1"/>
          </p:cNvSpPr>
          <p:nvPr>
            <p:ph type="sldNum" sz="quarter" idx="12"/>
          </p:nvPr>
        </p:nvSpPr>
        <p:spPr/>
        <p:txBody>
          <a:bodyPr/>
          <a:lstStyle>
            <a:lvl1pPr>
              <a:defRPr/>
            </a:lvl1pPr>
          </a:lstStyle>
          <a:p>
            <a:pPr>
              <a:defRPr/>
            </a:pPr>
            <a:fld id="{7897DA35-9CF6-4F23-B76E-230C86527F53}" type="slidenum">
              <a:rPr lang="ja-JP" altLang="en-US">
                <a:solidFill>
                  <a:srgbClr val="04617B">
                    <a:shade val="90000"/>
                  </a:srgbClr>
                </a:solidFill>
              </a:rPr>
              <a:pPr>
                <a:defRPr/>
              </a:pPr>
              <a:t>‹#›</a:t>
            </a:fld>
            <a:endParaRPr lang="ja-JP" altLang="en-US">
              <a:solidFill>
                <a:srgbClr val="04617B">
                  <a:shade val="90000"/>
                </a:srgbClr>
              </a:solidFill>
            </a:endParaRPr>
          </a:p>
        </p:txBody>
      </p:sp>
    </p:spTree>
    <p:extLst>
      <p:ext uri="{BB962C8B-B14F-4D97-AF65-F5344CB8AC3E}">
        <p14:creationId xmlns:p14="http://schemas.microsoft.com/office/powerpoint/2010/main" val="1482466177"/>
      </p:ext>
    </p:extLst>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5" name="1 つの角を丸めた四角形 4"/>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defRPr/>
            </a:pPr>
            <a:endParaRPr kumimoji="0" lang="en-US" sz="1800">
              <a:solidFill>
                <a:prstClr val="white"/>
              </a:solidFill>
            </a:endParaRPr>
          </a:p>
        </p:txBody>
      </p:sp>
      <p:sp>
        <p:nvSpPr>
          <p:cNvPr id="6" name="直角三角形 5"/>
          <p:cNvSpPr/>
          <p:nvPr/>
        </p:nvSpPr>
        <p:spPr>
          <a:xfrm rot="420000" flipV="1">
            <a:off x="8004176" y="5359402"/>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defRPr/>
            </a:pPr>
            <a:endParaRPr kumimoji="0" lang="en-US" sz="1800">
              <a:solidFill>
                <a:prstClr val="white"/>
              </a:solidFill>
            </a:endParaRPr>
          </a:p>
        </p:txBody>
      </p:sp>
      <p:sp>
        <p:nvSpPr>
          <p:cNvPr id="7" name="フリーフォーム 6"/>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lgn="l">
              <a:defRPr/>
            </a:pPr>
            <a:endParaRPr kumimoji="0" lang="en-US" sz="1800">
              <a:solidFill>
                <a:prstClr val="black"/>
              </a:solidFill>
              <a:latin typeface="Constantia"/>
            </a:endParaRPr>
          </a:p>
        </p:txBody>
      </p:sp>
      <p:sp>
        <p:nvSpPr>
          <p:cNvPr id="8" name="フリーフォーム 7"/>
          <p:cNvSpPr>
            <a:spLocks/>
          </p:cNvSpPr>
          <p:nvPr/>
        </p:nvSpPr>
        <p:spPr bwMode="auto">
          <a:xfrm flipV="1">
            <a:off x="4381500" y="6219827"/>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lgn="l">
              <a:defRPr/>
            </a:pPr>
            <a:endParaRPr kumimoji="0" lang="en-US" sz="1800">
              <a:solidFill>
                <a:prstClr val="black"/>
              </a:solidFill>
              <a:latin typeface="Constantia"/>
            </a:endParaRPr>
          </a:p>
        </p:txBody>
      </p:sp>
      <p:sp>
        <p:nvSpPr>
          <p:cNvPr id="2" name="タイトル 1"/>
          <p:cNvSpPr>
            <a:spLocks noGrp="1"/>
          </p:cNvSpPr>
          <p:nvPr>
            <p:ph type="title"/>
          </p:nvPr>
        </p:nvSpPr>
        <p:spPr>
          <a:xfrm>
            <a:off x="609600" y="1176998"/>
            <a:ext cx="2212848" cy="1582621"/>
          </a:xfrm>
        </p:spPr>
        <p:txBody>
          <a:bodyPr lIns="45720" rIns="45720" bIns="45720"/>
          <a:lstStyle>
            <a:lvl1pPr algn="l">
              <a:buNone/>
              <a:defRPr sz="2000" b="1">
                <a:solidFill>
                  <a:schemeClr val="tx2"/>
                </a:solidFill>
              </a:defRPr>
            </a:lvl1pPr>
          </a:lstStyle>
          <a:p>
            <a:r>
              <a:rPr lang="ja-JP" altLang="en-US"/>
              <a:t>マスタ タイトルの書式設定</a:t>
            </a:r>
            <a:endParaRPr lang="en-US"/>
          </a:p>
        </p:txBody>
      </p:sp>
      <p:sp>
        <p:nvSpPr>
          <p:cNvPr id="4" name="テキスト プレースホルダ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ja-JP" altLang="en-US"/>
              <a:t>マスタ テキストの書式設定</a:t>
            </a:r>
          </a:p>
        </p:txBody>
      </p:sp>
      <p:sp>
        <p:nvSpPr>
          <p:cNvPr id="3" name="図プレースホルダ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ja-JP" altLang="en-US" noProof="0"/>
              <a:t>アイコンをクリックして図を追加</a:t>
            </a:r>
            <a:endParaRPr lang="en-US" noProof="0" dirty="0"/>
          </a:p>
        </p:txBody>
      </p:sp>
      <p:sp>
        <p:nvSpPr>
          <p:cNvPr id="9" name="日付プレースホルダ 4"/>
          <p:cNvSpPr>
            <a:spLocks noGrp="1"/>
          </p:cNvSpPr>
          <p:nvPr>
            <p:ph type="dt" sz="half" idx="10"/>
          </p:nvPr>
        </p:nvSpPr>
        <p:spPr/>
        <p:txBody>
          <a:bodyPr/>
          <a:lstStyle>
            <a:lvl1pPr>
              <a:defRPr/>
            </a:lvl1pPr>
          </a:lstStyle>
          <a:p>
            <a:pPr>
              <a:defRPr/>
            </a:pPr>
            <a:endParaRPr lang="ja-JP" altLang="en-US">
              <a:solidFill>
                <a:srgbClr val="04617B">
                  <a:shade val="90000"/>
                </a:srgbClr>
              </a:solidFill>
            </a:endParaRPr>
          </a:p>
        </p:txBody>
      </p:sp>
      <p:sp>
        <p:nvSpPr>
          <p:cNvPr id="10" name="フッター プレースホルダ 5"/>
          <p:cNvSpPr>
            <a:spLocks noGrp="1"/>
          </p:cNvSpPr>
          <p:nvPr>
            <p:ph type="ftr" sz="quarter" idx="11"/>
          </p:nvPr>
        </p:nvSpPr>
        <p:spPr/>
        <p:txBody>
          <a:bodyPr/>
          <a:lstStyle>
            <a:lvl1pPr>
              <a:defRPr/>
            </a:lvl1pPr>
          </a:lstStyle>
          <a:p>
            <a:pPr>
              <a:defRPr/>
            </a:pPr>
            <a:endParaRPr lang="ja-JP" altLang="en-US">
              <a:solidFill>
                <a:srgbClr val="04617B">
                  <a:shade val="90000"/>
                </a:srgbClr>
              </a:solidFill>
            </a:endParaRPr>
          </a:p>
        </p:txBody>
      </p:sp>
      <p:sp>
        <p:nvSpPr>
          <p:cNvPr id="11" name="スライド番号プレースホルダ 6"/>
          <p:cNvSpPr>
            <a:spLocks noGrp="1"/>
          </p:cNvSpPr>
          <p:nvPr>
            <p:ph type="sldNum" sz="quarter" idx="12"/>
          </p:nvPr>
        </p:nvSpPr>
        <p:spPr>
          <a:xfrm>
            <a:off x="8077200" y="6356352"/>
            <a:ext cx="609600" cy="365125"/>
          </a:xfrm>
        </p:spPr>
        <p:txBody>
          <a:bodyPr/>
          <a:lstStyle>
            <a:lvl1pPr>
              <a:defRPr/>
            </a:lvl1pPr>
          </a:lstStyle>
          <a:p>
            <a:pPr>
              <a:defRPr/>
            </a:pPr>
            <a:fld id="{9D919A99-065A-4F76-8DBE-1CDE63F2D2F0}" type="slidenum">
              <a:rPr lang="ja-JP" altLang="en-US">
                <a:solidFill>
                  <a:srgbClr val="04617B">
                    <a:shade val="90000"/>
                  </a:srgbClr>
                </a:solidFill>
              </a:rPr>
              <a:pPr>
                <a:defRPr/>
              </a:pPr>
              <a:t>‹#›</a:t>
            </a:fld>
            <a:endParaRPr lang="ja-JP" altLang="en-US">
              <a:solidFill>
                <a:srgbClr val="04617B">
                  <a:shade val="90000"/>
                </a:srgbClr>
              </a:solidFill>
            </a:endParaRPr>
          </a:p>
        </p:txBody>
      </p:sp>
    </p:spTree>
    <p:extLst>
      <p:ext uri="{BB962C8B-B14F-4D97-AF65-F5344CB8AC3E}">
        <p14:creationId xmlns:p14="http://schemas.microsoft.com/office/powerpoint/2010/main" val="4125670790"/>
      </p:ext>
    </p:extLst>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endParaRPr lang="en-US"/>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日付プレースホルダ 9"/>
          <p:cNvSpPr>
            <a:spLocks noGrp="1"/>
          </p:cNvSpPr>
          <p:nvPr>
            <p:ph type="dt" sz="half" idx="10"/>
          </p:nvPr>
        </p:nvSpPr>
        <p:spPr/>
        <p:txBody>
          <a:bodyPr/>
          <a:lstStyle>
            <a:lvl1pPr>
              <a:defRPr/>
            </a:lvl1pPr>
          </a:lstStyle>
          <a:p>
            <a:pPr>
              <a:defRPr/>
            </a:pPr>
            <a:endParaRPr lang="ja-JP" altLang="en-US">
              <a:solidFill>
                <a:srgbClr val="04617B">
                  <a:shade val="90000"/>
                </a:srgbClr>
              </a:solidFill>
            </a:endParaRPr>
          </a:p>
        </p:txBody>
      </p:sp>
      <p:sp>
        <p:nvSpPr>
          <p:cNvPr id="5" name="フッター プレースホルダ 21"/>
          <p:cNvSpPr>
            <a:spLocks noGrp="1"/>
          </p:cNvSpPr>
          <p:nvPr>
            <p:ph type="ftr" sz="quarter" idx="11"/>
          </p:nvPr>
        </p:nvSpPr>
        <p:spPr/>
        <p:txBody>
          <a:bodyPr/>
          <a:lstStyle>
            <a:lvl1pPr>
              <a:defRPr/>
            </a:lvl1pPr>
          </a:lstStyle>
          <a:p>
            <a:pPr>
              <a:defRPr/>
            </a:pPr>
            <a:endParaRPr lang="ja-JP" altLang="en-US">
              <a:solidFill>
                <a:srgbClr val="04617B">
                  <a:shade val="90000"/>
                </a:srgbClr>
              </a:solidFill>
            </a:endParaRPr>
          </a:p>
        </p:txBody>
      </p:sp>
      <p:sp>
        <p:nvSpPr>
          <p:cNvPr id="6" name="スライド番号プレースホルダ 17"/>
          <p:cNvSpPr>
            <a:spLocks noGrp="1"/>
          </p:cNvSpPr>
          <p:nvPr>
            <p:ph type="sldNum" sz="quarter" idx="12"/>
          </p:nvPr>
        </p:nvSpPr>
        <p:spPr/>
        <p:txBody>
          <a:bodyPr/>
          <a:lstStyle>
            <a:lvl1pPr>
              <a:defRPr/>
            </a:lvl1pPr>
          </a:lstStyle>
          <a:p>
            <a:pPr>
              <a:defRPr/>
            </a:pPr>
            <a:fld id="{0B215293-A5F3-40DB-BBDF-57CDDE817274}" type="slidenum">
              <a:rPr lang="ja-JP" altLang="en-US">
                <a:solidFill>
                  <a:srgbClr val="04617B">
                    <a:shade val="90000"/>
                  </a:srgbClr>
                </a:solidFill>
              </a:rPr>
              <a:pPr>
                <a:defRPr/>
              </a:pPr>
              <a:t>‹#›</a:t>
            </a:fld>
            <a:endParaRPr lang="ja-JP" altLang="en-US">
              <a:solidFill>
                <a:srgbClr val="04617B">
                  <a:shade val="90000"/>
                </a:srgbClr>
              </a:solidFill>
            </a:endParaRPr>
          </a:p>
        </p:txBody>
      </p:sp>
    </p:spTree>
    <p:extLst>
      <p:ext uri="{BB962C8B-B14F-4D97-AF65-F5344CB8AC3E}">
        <p14:creationId xmlns:p14="http://schemas.microsoft.com/office/powerpoint/2010/main" val="33992841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5" name="1 つの角を丸めた四角形 4"/>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defRPr/>
            </a:pPr>
            <a:endParaRPr kumimoji="0" lang="en-US" sz="2200"/>
          </a:p>
        </p:txBody>
      </p:sp>
      <p:sp>
        <p:nvSpPr>
          <p:cNvPr id="6" name="直角三角形 5"/>
          <p:cNvSpPr/>
          <p:nvPr/>
        </p:nvSpPr>
        <p:spPr>
          <a:xfrm rot="420000" flipV="1">
            <a:off x="8004176" y="5359402"/>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defRPr/>
            </a:pPr>
            <a:endParaRPr kumimoji="0" lang="en-US" sz="2200"/>
          </a:p>
        </p:txBody>
      </p:sp>
      <p:sp>
        <p:nvSpPr>
          <p:cNvPr id="7" name="フリーフォーム 6"/>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lgn="l">
              <a:defRPr/>
            </a:pPr>
            <a:endParaRPr kumimoji="0" lang="en-US" sz="2200">
              <a:latin typeface="+mn-lt"/>
              <a:ea typeface="+mn-ea"/>
            </a:endParaRPr>
          </a:p>
        </p:txBody>
      </p:sp>
      <p:sp>
        <p:nvSpPr>
          <p:cNvPr id="8" name="フリーフォーム 7"/>
          <p:cNvSpPr>
            <a:spLocks/>
          </p:cNvSpPr>
          <p:nvPr/>
        </p:nvSpPr>
        <p:spPr bwMode="auto">
          <a:xfrm flipV="1">
            <a:off x="4381500" y="6219827"/>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lgn="l">
              <a:defRPr/>
            </a:pPr>
            <a:endParaRPr kumimoji="0" lang="en-US" sz="2200">
              <a:latin typeface="+mn-lt"/>
              <a:ea typeface="+mn-ea"/>
            </a:endParaRPr>
          </a:p>
        </p:txBody>
      </p:sp>
      <p:sp>
        <p:nvSpPr>
          <p:cNvPr id="2" name="タイトル 1"/>
          <p:cNvSpPr>
            <a:spLocks noGrp="1"/>
          </p:cNvSpPr>
          <p:nvPr>
            <p:ph type="title"/>
          </p:nvPr>
        </p:nvSpPr>
        <p:spPr>
          <a:xfrm>
            <a:off x="609600" y="1176998"/>
            <a:ext cx="2212848" cy="1582621"/>
          </a:xfrm>
        </p:spPr>
        <p:txBody>
          <a:bodyPr lIns="45720" rIns="45720" bIns="45720"/>
          <a:lstStyle>
            <a:lvl1pPr algn="l">
              <a:buNone/>
              <a:defRPr sz="2000" b="1">
                <a:solidFill>
                  <a:schemeClr val="tx2"/>
                </a:solidFill>
              </a:defRPr>
            </a:lvl1pPr>
          </a:lstStyle>
          <a:p>
            <a:r>
              <a:rPr lang="ja-JP" altLang="en-US"/>
              <a:t>マスタ タイトルの書式設定</a:t>
            </a:r>
            <a:endParaRPr lang="en-US"/>
          </a:p>
        </p:txBody>
      </p:sp>
      <p:sp>
        <p:nvSpPr>
          <p:cNvPr id="4" name="テキスト プレースホルダ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ja-JP" altLang="en-US"/>
              <a:t>マスタ テキストの書式設定</a:t>
            </a:r>
          </a:p>
        </p:txBody>
      </p:sp>
      <p:sp>
        <p:nvSpPr>
          <p:cNvPr id="3" name="図プレースホルダ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ja-JP" altLang="en-US" noProof="0"/>
              <a:t>アイコンをクリックして図を追加</a:t>
            </a:r>
            <a:endParaRPr lang="en-US" noProof="0" dirty="0"/>
          </a:p>
        </p:txBody>
      </p:sp>
      <p:sp>
        <p:nvSpPr>
          <p:cNvPr id="9" name="日付プレースホルダ 4"/>
          <p:cNvSpPr>
            <a:spLocks noGrp="1"/>
          </p:cNvSpPr>
          <p:nvPr>
            <p:ph type="dt" sz="half" idx="10"/>
          </p:nvPr>
        </p:nvSpPr>
        <p:spPr/>
        <p:txBody>
          <a:bodyPr/>
          <a:lstStyle>
            <a:lvl1pPr>
              <a:defRPr/>
            </a:lvl1pPr>
          </a:lstStyle>
          <a:p>
            <a:pPr>
              <a:defRPr/>
            </a:pPr>
            <a:endParaRPr lang="en-US" altLang="ja-JP"/>
          </a:p>
        </p:txBody>
      </p:sp>
      <p:sp>
        <p:nvSpPr>
          <p:cNvPr id="10" name="フッター プレースホルダ 5"/>
          <p:cNvSpPr>
            <a:spLocks noGrp="1"/>
          </p:cNvSpPr>
          <p:nvPr>
            <p:ph type="ftr" sz="quarter" idx="11"/>
          </p:nvPr>
        </p:nvSpPr>
        <p:spPr/>
        <p:txBody>
          <a:bodyPr/>
          <a:lstStyle>
            <a:lvl1pPr>
              <a:defRPr/>
            </a:lvl1pPr>
          </a:lstStyle>
          <a:p>
            <a:pPr>
              <a:defRPr/>
            </a:pPr>
            <a:endParaRPr lang="en-US" altLang="ja-JP"/>
          </a:p>
        </p:txBody>
      </p:sp>
      <p:sp>
        <p:nvSpPr>
          <p:cNvPr id="11" name="スライド番号プレースホルダ 6"/>
          <p:cNvSpPr>
            <a:spLocks noGrp="1"/>
          </p:cNvSpPr>
          <p:nvPr>
            <p:ph type="sldNum" sz="quarter" idx="12"/>
          </p:nvPr>
        </p:nvSpPr>
        <p:spPr>
          <a:xfrm>
            <a:off x="8077200" y="6356352"/>
            <a:ext cx="609600" cy="365125"/>
          </a:xfrm>
        </p:spPr>
        <p:txBody>
          <a:bodyPr/>
          <a:lstStyle>
            <a:lvl1pPr>
              <a:defRPr/>
            </a:lvl1pPr>
          </a:lstStyle>
          <a:p>
            <a:pPr>
              <a:defRPr/>
            </a:pPr>
            <a:fld id="{06B1A7B6-E29C-4794-A68A-2270C0B265D0}" type="slidenum">
              <a:rPr lang="en-US" altLang="ja-JP"/>
              <a:pPr>
                <a:defRPr/>
              </a:pPr>
              <a:t>‹#›</a:t>
            </a:fld>
            <a:endParaRPr lang="en-US" altLang="ja-JP"/>
          </a:p>
        </p:txBody>
      </p:sp>
    </p:spTree>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914402"/>
            <a:ext cx="2057400" cy="5211763"/>
          </a:xfrm>
        </p:spPr>
        <p:txBody>
          <a:bodyPr vert="eaVert"/>
          <a:lstStyle/>
          <a:p>
            <a:r>
              <a:rPr lang="ja-JP" altLang="en-US"/>
              <a:t>マスタ タイトルの書式設定</a:t>
            </a:r>
            <a:endParaRPr lang="en-US"/>
          </a:p>
        </p:txBody>
      </p:sp>
      <p:sp>
        <p:nvSpPr>
          <p:cNvPr id="3" name="縦書きテキスト プレースホルダ 2"/>
          <p:cNvSpPr>
            <a:spLocks noGrp="1"/>
          </p:cNvSpPr>
          <p:nvPr>
            <p:ph type="body" orient="vert" idx="1"/>
          </p:nvPr>
        </p:nvSpPr>
        <p:spPr>
          <a:xfrm>
            <a:off x="457200" y="914402"/>
            <a:ext cx="6019800" cy="5211763"/>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日付プレースホルダ 9"/>
          <p:cNvSpPr>
            <a:spLocks noGrp="1"/>
          </p:cNvSpPr>
          <p:nvPr>
            <p:ph type="dt" sz="half" idx="10"/>
          </p:nvPr>
        </p:nvSpPr>
        <p:spPr/>
        <p:txBody>
          <a:bodyPr/>
          <a:lstStyle>
            <a:lvl1pPr>
              <a:defRPr/>
            </a:lvl1pPr>
          </a:lstStyle>
          <a:p>
            <a:pPr>
              <a:defRPr/>
            </a:pPr>
            <a:endParaRPr lang="ja-JP" altLang="en-US">
              <a:solidFill>
                <a:srgbClr val="04617B">
                  <a:shade val="90000"/>
                </a:srgbClr>
              </a:solidFill>
            </a:endParaRPr>
          </a:p>
        </p:txBody>
      </p:sp>
      <p:sp>
        <p:nvSpPr>
          <p:cNvPr id="5" name="フッター プレースホルダ 21"/>
          <p:cNvSpPr>
            <a:spLocks noGrp="1"/>
          </p:cNvSpPr>
          <p:nvPr>
            <p:ph type="ftr" sz="quarter" idx="11"/>
          </p:nvPr>
        </p:nvSpPr>
        <p:spPr/>
        <p:txBody>
          <a:bodyPr/>
          <a:lstStyle>
            <a:lvl1pPr>
              <a:defRPr/>
            </a:lvl1pPr>
          </a:lstStyle>
          <a:p>
            <a:pPr>
              <a:defRPr/>
            </a:pPr>
            <a:endParaRPr lang="ja-JP" altLang="en-US">
              <a:solidFill>
                <a:srgbClr val="04617B">
                  <a:shade val="90000"/>
                </a:srgbClr>
              </a:solidFill>
            </a:endParaRPr>
          </a:p>
        </p:txBody>
      </p:sp>
      <p:sp>
        <p:nvSpPr>
          <p:cNvPr id="6" name="スライド番号プレースホルダ 17"/>
          <p:cNvSpPr>
            <a:spLocks noGrp="1"/>
          </p:cNvSpPr>
          <p:nvPr>
            <p:ph type="sldNum" sz="quarter" idx="12"/>
          </p:nvPr>
        </p:nvSpPr>
        <p:spPr/>
        <p:txBody>
          <a:bodyPr/>
          <a:lstStyle>
            <a:lvl1pPr>
              <a:defRPr/>
            </a:lvl1pPr>
          </a:lstStyle>
          <a:p>
            <a:pPr>
              <a:defRPr/>
            </a:pPr>
            <a:fld id="{209DF5D6-5A2D-42BF-A7F8-07F7CFA7A1B2}" type="slidenum">
              <a:rPr lang="ja-JP" altLang="en-US">
                <a:solidFill>
                  <a:srgbClr val="04617B">
                    <a:shade val="90000"/>
                  </a:srgbClr>
                </a:solidFill>
              </a:rPr>
              <a:pPr>
                <a:defRPr/>
              </a:pPr>
              <a:t>‹#›</a:t>
            </a:fld>
            <a:endParaRPr lang="ja-JP" altLang="en-US">
              <a:solidFill>
                <a:srgbClr val="04617B">
                  <a:shade val="90000"/>
                </a:srgbClr>
              </a:solidFill>
            </a:endParaRPr>
          </a:p>
        </p:txBody>
      </p:sp>
    </p:spTree>
    <p:extLst>
      <p:ext uri="{BB962C8B-B14F-4D97-AF65-F5344CB8AC3E}">
        <p14:creationId xmlns:p14="http://schemas.microsoft.com/office/powerpoint/2010/main" val="1820198715"/>
      </p:ext>
    </p:extLst>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type="title" preserve="1">
  <p:cSld name="タイトル スライド">
    <p:bg>
      <p:bgRef idx="1002">
        <a:schemeClr val="bg2"/>
      </p:bgRef>
    </p:bg>
    <p:spTree>
      <p:nvGrpSpPr>
        <p:cNvPr id="1" name=""/>
        <p:cNvGrpSpPr/>
        <p:nvPr/>
      </p:nvGrpSpPr>
      <p:grpSpPr>
        <a:xfrm>
          <a:off x="0" y="0"/>
          <a:ext cx="0" cy="0"/>
          <a:chOff x="0" y="0"/>
          <a:chExt cx="0" cy="0"/>
        </a:xfrm>
      </p:grpSpPr>
      <p:sp>
        <p:nvSpPr>
          <p:cNvPr id="9" name="タイトル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ja-JP" altLang="en-US"/>
              <a:t>マスタ タイトルの書式設定</a:t>
            </a:r>
            <a:endParaRPr lang="en-US"/>
          </a:p>
        </p:txBody>
      </p:sp>
      <p:sp>
        <p:nvSpPr>
          <p:cNvPr id="17" name="サブタイトル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ja-JP" altLang="en-US"/>
              <a:t>マスタ サブタイトルの書式設定</a:t>
            </a:r>
            <a:endParaRPr lang="en-US"/>
          </a:p>
        </p:txBody>
      </p:sp>
      <p:sp>
        <p:nvSpPr>
          <p:cNvPr id="4" name="日付プレースホルダ 29"/>
          <p:cNvSpPr>
            <a:spLocks noGrp="1"/>
          </p:cNvSpPr>
          <p:nvPr>
            <p:ph type="dt" sz="half" idx="10"/>
          </p:nvPr>
        </p:nvSpPr>
        <p:spPr/>
        <p:txBody>
          <a:bodyPr/>
          <a:lstStyle>
            <a:lvl1pPr>
              <a:defRPr/>
            </a:lvl1pPr>
          </a:lstStyle>
          <a:p>
            <a:pPr>
              <a:defRPr/>
            </a:pPr>
            <a:endParaRPr lang="ja-JP" altLang="en-US">
              <a:solidFill>
                <a:srgbClr val="DBF5F9">
                  <a:shade val="90000"/>
                </a:srgbClr>
              </a:solidFill>
            </a:endParaRPr>
          </a:p>
        </p:txBody>
      </p:sp>
      <p:sp>
        <p:nvSpPr>
          <p:cNvPr id="5" name="フッター プレースホルダ 18"/>
          <p:cNvSpPr>
            <a:spLocks noGrp="1"/>
          </p:cNvSpPr>
          <p:nvPr>
            <p:ph type="ftr" sz="quarter" idx="11"/>
          </p:nvPr>
        </p:nvSpPr>
        <p:spPr/>
        <p:txBody>
          <a:bodyPr/>
          <a:lstStyle>
            <a:lvl1pPr>
              <a:defRPr/>
            </a:lvl1pPr>
          </a:lstStyle>
          <a:p>
            <a:pPr>
              <a:defRPr/>
            </a:pPr>
            <a:endParaRPr lang="ja-JP" altLang="en-US">
              <a:solidFill>
                <a:srgbClr val="DBF5F9">
                  <a:shade val="90000"/>
                </a:srgbClr>
              </a:solidFill>
            </a:endParaRPr>
          </a:p>
        </p:txBody>
      </p:sp>
      <p:sp>
        <p:nvSpPr>
          <p:cNvPr id="6" name="スライド番号プレースホルダ 26"/>
          <p:cNvSpPr>
            <a:spLocks noGrp="1"/>
          </p:cNvSpPr>
          <p:nvPr>
            <p:ph type="sldNum" sz="quarter" idx="12"/>
          </p:nvPr>
        </p:nvSpPr>
        <p:spPr/>
        <p:txBody>
          <a:bodyPr/>
          <a:lstStyle>
            <a:lvl1pPr>
              <a:defRPr/>
            </a:lvl1pPr>
          </a:lstStyle>
          <a:p>
            <a:pPr>
              <a:defRPr/>
            </a:pPr>
            <a:fld id="{4C312851-6ADF-43F9-8F0D-50647A7DC799}" type="slidenum">
              <a:rPr lang="ja-JP" altLang="en-US">
                <a:solidFill>
                  <a:srgbClr val="DBF5F9">
                    <a:shade val="90000"/>
                  </a:srgbClr>
                </a:solidFill>
              </a:rPr>
              <a:pPr>
                <a:defRPr/>
              </a:pPr>
              <a:t>‹#›</a:t>
            </a:fld>
            <a:endParaRPr lang="ja-JP" altLang="en-US">
              <a:solidFill>
                <a:srgbClr val="DBF5F9">
                  <a:shade val="90000"/>
                </a:srgbClr>
              </a:solidFill>
            </a:endParaRPr>
          </a:p>
        </p:txBody>
      </p:sp>
    </p:spTree>
    <p:extLst>
      <p:ext uri="{BB962C8B-B14F-4D97-AF65-F5344CB8AC3E}">
        <p14:creationId xmlns:p14="http://schemas.microsoft.com/office/powerpoint/2010/main" val="2795439987"/>
      </p:ext>
    </p:extLst>
  </p:cSld>
  <p:clrMapOvr>
    <a:overrideClrMapping bg1="dk1" tx1="lt1" bg2="dk2" tx2="lt2" accent1="accent1" accent2="accent2" accent3="accent3" accent4="accent4" accent5="accent5" accent6="accent6" hlink="hlink" folHlink="folHlink"/>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baseline="0">
                <a:latin typeface="HG丸ｺﾞｼｯｸM-PRO" pitchFamily="50" charset="-128"/>
                <a:ea typeface="HG丸ｺﾞｼｯｸM-PRO" pitchFamily="50" charset="-128"/>
              </a:defRPr>
            </a:lvl1pPr>
          </a:lstStyle>
          <a:p>
            <a:r>
              <a:rPr lang="ja-JP" altLang="en-US" dirty="0"/>
              <a:t>マスタ タイトルの書式設定</a:t>
            </a:r>
            <a:endParaRPr lang="en-US" dirty="0"/>
          </a:p>
        </p:txBody>
      </p:sp>
      <p:sp>
        <p:nvSpPr>
          <p:cNvPr id="3" name="コンテンツ プレースホルダ 2"/>
          <p:cNvSpPr>
            <a:spLocks noGrp="1"/>
          </p:cNvSpPr>
          <p:nvPr>
            <p:ph idx="1"/>
          </p:nvPr>
        </p:nvSpPr>
        <p:spPr/>
        <p:txBody>
          <a:bodyPr/>
          <a:lstStyle>
            <a:lvl1pPr>
              <a:defRPr baseline="0">
                <a:ea typeface="HG丸ｺﾞｼｯｸM-PRO" pitchFamily="50" charset="-128"/>
              </a:defRPr>
            </a:lvl1pPr>
            <a:lvl2pPr>
              <a:defRPr baseline="0">
                <a:ea typeface="HG丸ｺﾞｼｯｸM-PRO" pitchFamily="50" charset="-128"/>
              </a:defRPr>
            </a:lvl2pPr>
            <a:lvl3pPr>
              <a:defRPr baseline="0">
                <a:ea typeface="HG丸ｺﾞｼｯｸM-PRO" pitchFamily="50" charset="-128"/>
              </a:defRPr>
            </a:lvl3pPr>
            <a:lvl4pPr>
              <a:defRPr baseline="0">
                <a:ea typeface="HG丸ｺﾞｼｯｸM-PRO" pitchFamily="50" charset="-128"/>
              </a:defRPr>
            </a:lvl4pPr>
            <a:lvl5pPr>
              <a:defRPr baseline="0">
                <a:ea typeface="HG丸ｺﾞｼｯｸM-PRO" pitchFamily="50" charset="-128"/>
              </a:defRPr>
            </a:lvl5pPr>
          </a:lstStyle>
          <a:p>
            <a:pPr lvl="0"/>
            <a:r>
              <a:rPr lang="ja-JP" altLang="en-US" dirty="0"/>
              <a:t>マスタ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4" name="日付プレースホルダ 9"/>
          <p:cNvSpPr>
            <a:spLocks noGrp="1"/>
          </p:cNvSpPr>
          <p:nvPr>
            <p:ph type="dt" sz="half" idx="10"/>
          </p:nvPr>
        </p:nvSpPr>
        <p:spPr/>
        <p:txBody>
          <a:bodyPr/>
          <a:lstStyle>
            <a:lvl1pPr>
              <a:defRPr/>
            </a:lvl1pPr>
          </a:lstStyle>
          <a:p>
            <a:pPr>
              <a:defRPr/>
            </a:pPr>
            <a:endParaRPr lang="ja-JP" altLang="en-US">
              <a:solidFill>
                <a:srgbClr val="04617B">
                  <a:shade val="90000"/>
                </a:srgbClr>
              </a:solidFill>
            </a:endParaRPr>
          </a:p>
        </p:txBody>
      </p:sp>
      <p:sp>
        <p:nvSpPr>
          <p:cNvPr id="5" name="フッター プレースホルダ 21"/>
          <p:cNvSpPr>
            <a:spLocks noGrp="1"/>
          </p:cNvSpPr>
          <p:nvPr>
            <p:ph type="ftr" sz="quarter" idx="11"/>
          </p:nvPr>
        </p:nvSpPr>
        <p:spPr/>
        <p:txBody>
          <a:bodyPr/>
          <a:lstStyle>
            <a:lvl1pPr>
              <a:defRPr/>
            </a:lvl1pPr>
          </a:lstStyle>
          <a:p>
            <a:pPr>
              <a:defRPr/>
            </a:pPr>
            <a:endParaRPr lang="ja-JP" altLang="en-US">
              <a:solidFill>
                <a:srgbClr val="04617B">
                  <a:shade val="90000"/>
                </a:srgbClr>
              </a:solidFill>
            </a:endParaRPr>
          </a:p>
        </p:txBody>
      </p:sp>
      <p:sp>
        <p:nvSpPr>
          <p:cNvPr id="6" name="スライド番号プレースホルダ 17"/>
          <p:cNvSpPr>
            <a:spLocks noGrp="1"/>
          </p:cNvSpPr>
          <p:nvPr>
            <p:ph type="sldNum" sz="quarter" idx="12"/>
          </p:nvPr>
        </p:nvSpPr>
        <p:spPr/>
        <p:txBody>
          <a:bodyPr/>
          <a:lstStyle>
            <a:lvl1pPr>
              <a:defRPr/>
            </a:lvl1pPr>
          </a:lstStyle>
          <a:p>
            <a:pPr>
              <a:defRPr/>
            </a:pPr>
            <a:fld id="{FC82F43E-A881-4394-9002-D7A1200E95E9}" type="slidenum">
              <a:rPr lang="ja-JP" altLang="en-US">
                <a:solidFill>
                  <a:srgbClr val="04617B">
                    <a:shade val="90000"/>
                  </a:srgbClr>
                </a:solidFill>
              </a:rPr>
              <a:pPr>
                <a:defRPr/>
              </a:pPr>
              <a:t>‹#›</a:t>
            </a:fld>
            <a:endParaRPr lang="ja-JP" altLang="en-US" dirty="0">
              <a:solidFill>
                <a:srgbClr val="04617B">
                  <a:shade val="90000"/>
                </a:srgbClr>
              </a:solidFill>
            </a:endParaRPr>
          </a:p>
        </p:txBody>
      </p:sp>
    </p:spTree>
    <p:extLst>
      <p:ext uri="{BB962C8B-B14F-4D97-AF65-F5344CB8AC3E}">
        <p14:creationId xmlns:p14="http://schemas.microsoft.com/office/powerpoint/2010/main" val="2810126675"/>
      </p:ext>
    </p:extLst>
  </p:cSld>
  <p:clrMapOvr>
    <a:masterClrMapping/>
  </p:clrMapOvr>
</p:sldLayout>
</file>

<file path=ppt/slideLayouts/slideLayout93.xml><?xml version="1.0" encoding="utf-8"?>
<p:sldLayout xmlns:a="http://schemas.openxmlformats.org/drawingml/2006/main" xmlns:r="http://schemas.openxmlformats.org/officeDocument/2006/relationships" xmlns:p="http://schemas.openxmlformats.org/presentationml/2006/main" type="secHead" preserve="1">
  <p:cSld name="セクション見出し">
    <p:bg>
      <p:bgRef idx="1002">
        <a:schemeClr val="bg2"/>
      </p:bgRef>
    </p:bg>
    <p:spTree>
      <p:nvGrpSpPr>
        <p:cNvPr id="1" name=""/>
        <p:cNvGrpSpPr/>
        <p:nvPr/>
      </p:nvGrpSpPr>
      <p:grpSpPr>
        <a:xfrm>
          <a:off x="0" y="0"/>
          <a:ext cx="0" cy="0"/>
          <a:chOff x="0" y="0"/>
          <a:chExt cx="0" cy="0"/>
        </a:xfrm>
      </p:grpSpPr>
      <p:sp>
        <p:nvSpPr>
          <p:cNvPr id="4" name="タイトル プレースホルダ 8"/>
          <p:cNvSpPr>
            <a:spLocks/>
          </p:cNvSpPr>
          <p:nvPr/>
        </p:nvSpPr>
        <p:spPr bwMode="auto">
          <a:xfrm>
            <a:off x="457200" y="685800"/>
            <a:ext cx="8229600" cy="1143000"/>
          </a:xfrm>
          <a:prstGeom prst="rect">
            <a:avLst/>
          </a:prstGeom>
          <a:noFill/>
          <a:ln w="9525">
            <a:noFill/>
            <a:miter lim="800000"/>
            <a:headEnd/>
            <a:tailEnd/>
          </a:ln>
        </p:spPr>
        <p:txBody>
          <a:bodyPr lIns="0" rIns="0" bIns="0" anchor="b"/>
          <a:lstStyle/>
          <a:p>
            <a:pPr algn="l" eaLnBrk="0" hangingPunct="0">
              <a:defRPr/>
            </a:pPr>
            <a:r>
              <a:rPr lang="ja-JP" altLang="en-US" sz="5000">
                <a:solidFill>
                  <a:srgbClr val="DBF5F9"/>
                </a:solidFill>
                <a:latin typeface="Calibri" pitchFamily="34" charset="0"/>
              </a:rPr>
              <a:t>マスタ タイトルの書式設定</a:t>
            </a:r>
            <a:endParaRPr lang="en-US" sz="5000">
              <a:solidFill>
                <a:srgbClr val="DBF5F9"/>
              </a:solidFill>
              <a:latin typeface="Calibri" pitchFamily="34" charset="0"/>
            </a:endParaRPr>
          </a:p>
        </p:txBody>
      </p:sp>
      <p:sp>
        <p:nvSpPr>
          <p:cNvPr id="5" name="テキスト プレースホルダ 29"/>
          <p:cNvSpPr>
            <a:spLocks/>
          </p:cNvSpPr>
          <p:nvPr/>
        </p:nvSpPr>
        <p:spPr bwMode="auto">
          <a:xfrm>
            <a:off x="457200" y="1916115"/>
            <a:ext cx="8229600" cy="4389437"/>
          </a:xfrm>
          <a:prstGeom prst="rect">
            <a:avLst/>
          </a:prstGeom>
          <a:noFill/>
          <a:ln w="9525">
            <a:noFill/>
            <a:miter lim="800000"/>
            <a:headEnd/>
            <a:tailEnd/>
          </a:ln>
        </p:spPr>
        <p:txBody>
          <a:bodyPr/>
          <a:lstStyle/>
          <a:p>
            <a:pPr marL="273050" indent="-273050" algn="l" eaLnBrk="0" hangingPunct="0">
              <a:spcBef>
                <a:spcPct val="20000"/>
              </a:spcBef>
              <a:buClr>
                <a:srgbClr val="0BD0D9"/>
              </a:buClr>
              <a:buSzPct val="95000"/>
              <a:buFont typeface="Wingdings 2" pitchFamily="18" charset="2"/>
              <a:buChar char=""/>
              <a:defRPr/>
            </a:pPr>
            <a:r>
              <a:rPr lang="ja-JP" altLang="en-US" sz="2600">
                <a:solidFill>
                  <a:prstClr val="white"/>
                </a:solidFill>
                <a:latin typeface="Constantia"/>
                <a:ea typeface="HGP明朝E" panose="02020900000000000000" pitchFamily="18" charset="-128"/>
              </a:rPr>
              <a:t>マスタ テキストの書式設定</a:t>
            </a:r>
          </a:p>
          <a:p>
            <a:pPr marL="273050" indent="-273050" algn="l" eaLnBrk="0" hangingPunct="0">
              <a:spcBef>
                <a:spcPct val="20000"/>
              </a:spcBef>
              <a:buClr>
                <a:srgbClr val="0BD0D9"/>
              </a:buClr>
              <a:buSzPct val="95000"/>
              <a:buFont typeface="Wingdings 2" pitchFamily="18" charset="2"/>
              <a:buChar char=""/>
              <a:defRPr/>
            </a:pPr>
            <a:r>
              <a:rPr lang="ja-JP" altLang="en-US" sz="2600">
                <a:solidFill>
                  <a:prstClr val="white"/>
                </a:solidFill>
                <a:latin typeface="Constantia"/>
                <a:ea typeface="HGP明朝E" panose="02020900000000000000" pitchFamily="18" charset="-128"/>
              </a:rPr>
              <a:t>第 </a:t>
            </a:r>
            <a:r>
              <a:rPr lang="en-US" altLang="ja-JP" sz="2600">
                <a:solidFill>
                  <a:prstClr val="white"/>
                </a:solidFill>
                <a:latin typeface="Constantia"/>
                <a:ea typeface="HGP明朝E" panose="02020900000000000000" pitchFamily="18" charset="-128"/>
              </a:rPr>
              <a:t>2 </a:t>
            </a:r>
            <a:r>
              <a:rPr lang="ja-JP" altLang="en-US" sz="2600">
                <a:solidFill>
                  <a:prstClr val="white"/>
                </a:solidFill>
                <a:latin typeface="Constantia"/>
                <a:ea typeface="HGP明朝E" panose="02020900000000000000" pitchFamily="18" charset="-128"/>
              </a:rPr>
              <a:t>レベル</a:t>
            </a:r>
          </a:p>
          <a:p>
            <a:pPr marL="273050" indent="-273050" algn="l" eaLnBrk="0" hangingPunct="0">
              <a:spcBef>
                <a:spcPct val="20000"/>
              </a:spcBef>
              <a:buClr>
                <a:srgbClr val="0BD0D9"/>
              </a:buClr>
              <a:buSzPct val="95000"/>
              <a:buFont typeface="Wingdings 2" pitchFamily="18" charset="2"/>
              <a:buChar char=""/>
              <a:defRPr/>
            </a:pPr>
            <a:r>
              <a:rPr lang="ja-JP" altLang="en-US" sz="2600">
                <a:solidFill>
                  <a:prstClr val="white"/>
                </a:solidFill>
                <a:latin typeface="Constantia"/>
                <a:ea typeface="HGP明朝E" panose="02020900000000000000" pitchFamily="18" charset="-128"/>
              </a:rPr>
              <a:t>第 </a:t>
            </a:r>
            <a:r>
              <a:rPr lang="en-US" altLang="ja-JP" sz="2600">
                <a:solidFill>
                  <a:prstClr val="white"/>
                </a:solidFill>
                <a:latin typeface="Constantia"/>
                <a:ea typeface="HGP明朝E" panose="02020900000000000000" pitchFamily="18" charset="-128"/>
              </a:rPr>
              <a:t>3 </a:t>
            </a:r>
            <a:r>
              <a:rPr lang="ja-JP" altLang="en-US" sz="2600">
                <a:solidFill>
                  <a:prstClr val="white"/>
                </a:solidFill>
                <a:latin typeface="Constantia"/>
                <a:ea typeface="HGP明朝E" panose="02020900000000000000" pitchFamily="18" charset="-128"/>
              </a:rPr>
              <a:t>レベル</a:t>
            </a:r>
          </a:p>
          <a:p>
            <a:pPr marL="273050" indent="-273050" algn="l" eaLnBrk="0" hangingPunct="0">
              <a:spcBef>
                <a:spcPct val="20000"/>
              </a:spcBef>
              <a:buClr>
                <a:srgbClr val="0BD0D9"/>
              </a:buClr>
              <a:buSzPct val="95000"/>
              <a:buFont typeface="Wingdings 2" pitchFamily="18" charset="2"/>
              <a:buChar char=""/>
              <a:defRPr/>
            </a:pPr>
            <a:r>
              <a:rPr lang="ja-JP" altLang="en-US" sz="2600">
                <a:solidFill>
                  <a:prstClr val="white"/>
                </a:solidFill>
                <a:latin typeface="Constantia"/>
                <a:ea typeface="HGP明朝E" panose="02020900000000000000" pitchFamily="18" charset="-128"/>
              </a:rPr>
              <a:t>第 </a:t>
            </a:r>
            <a:r>
              <a:rPr lang="en-US" altLang="ja-JP" sz="2600">
                <a:solidFill>
                  <a:prstClr val="white"/>
                </a:solidFill>
                <a:latin typeface="Constantia"/>
                <a:ea typeface="HGP明朝E" panose="02020900000000000000" pitchFamily="18" charset="-128"/>
              </a:rPr>
              <a:t>4 </a:t>
            </a:r>
            <a:r>
              <a:rPr lang="ja-JP" altLang="en-US" sz="2600">
                <a:solidFill>
                  <a:prstClr val="white"/>
                </a:solidFill>
                <a:latin typeface="Constantia"/>
                <a:ea typeface="HGP明朝E" panose="02020900000000000000" pitchFamily="18" charset="-128"/>
              </a:rPr>
              <a:t>レベル</a:t>
            </a:r>
          </a:p>
          <a:p>
            <a:pPr marL="273050" indent="-273050" algn="l" eaLnBrk="0" hangingPunct="0">
              <a:spcBef>
                <a:spcPct val="20000"/>
              </a:spcBef>
              <a:buClr>
                <a:srgbClr val="0BD0D9"/>
              </a:buClr>
              <a:buSzPct val="95000"/>
              <a:buFont typeface="Wingdings 2" pitchFamily="18" charset="2"/>
              <a:buChar char=""/>
              <a:defRPr/>
            </a:pPr>
            <a:r>
              <a:rPr lang="ja-JP" altLang="en-US" sz="2600">
                <a:solidFill>
                  <a:prstClr val="white"/>
                </a:solidFill>
                <a:latin typeface="Constantia"/>
                <a:ea typeface="HGP明朝E" panose="02020900000000000000" pitchFamily="18" charset="-128"/>
              </a:rPr>
              <a:t>第 </a:t>
            </a:r>
            <a:r>
              <a:rPr lang="en-US" altLang="ja-JP" sz="2600">
                <a:solidFill>
                  <a:prstClr val="white"/>
                </a:solidFill>
                <a:latin typeface="Constantia"/>
                <a:ea typeface="HGP明朝E" panose="02020900000000000000" pitchFamily="18" charset="-128"/>
              </a:rPr>
              <a:t>5 </a:t>
            </a:r>
            <a:r>
              <a:rPr lang="ja-JP" altLang="en-US" sz="2600">
                <a:solidFill>
                  <a:prstClr val="white"/>
                </a:solidFill>
                <a:latin typeface="Constantia"/>
                <a:ea typeface="HGP明朝E" panose="02020900000000000000" pitchFamily="18" charset="-128"/>
              </a:rPr>
              <a:t>レベル</a:t>
            </a:r>
            <a:endParaRPr lang="en-US" sz="2600">
              <a:solidFill>
                <a:prstClr val="white"/>
              </a:solidFill>
              <a:latin typeface="Constantia"/>
              <a:ea typeface="HGP明朝E" pitchFamily="18" charset="-128"/>
            </a:endParaRPr>
          </a:p>
        </p:txBody>
      </p:sp>
      <p:sp>
        <p:nvSpPr>
          <p:cNvPr id="2" name="タイトル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ja-JP" altLang="en-US"/>
              <a:t>マスタ タイトルの書式設定</a:t>
            </a:r>
            <a:endParaRPr lang="en-US"/>
          </a:p>
        </p:txBody>
      </p:sp>
      <p:sp>
        <p:nvSpPr>
          <p:cNvPr id="3" name="テキスト プレースホルダ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ja-JP" altLang="en-US"/>
              <a:t>マスタ テキストの書式設定</a:t>
            </a:r>
          </a:p>
        </p:txBody>
      </p:sp>
      <p:sp>
        <p:nvSpPr>
          <p:cNvPr id="6" name="日付プレースホルダ 3"/>
          <p:cNvSpPr>
            <a:spLocks noGrp="1"/>
          </p:cNvSpPr>
          <p:nvPr>
            <p:ph type="dt" sz="half" idx="10"/>
          </p:nvPr>
        </p:nvSpPr>
        <p:spPr/>
        <p:txBody>
          <a:bodyPr/>
          <a:lstStyle>
            <a:lvl1pPr>
              <a:defRPr/>
            </a:lvl1pPr>
          </a:lstStyle>
          <a:p>
            <a:pPr>
              <a:defRPr/>
            </a:pPr>
            <a:endParaRPr lang="ja-JP" altLang="en-US">
              <a:solidFill>
                <a:srgbClr val="DBF5F9">
                  <a:shade val="90000"/>
                </a:srgbClr>
              </a:solidFill>
            </a:endParaRPr>
          </a:p>
        </p:txBody>
      </p:sp>
      <p:sp>
        <p:nvSpPr>
          <p:cNvPr id="7" name="フッター プレースホルダ 4"/>
          <p:cNvSpPr>
            <a:spLocks noGrp="1"/>
          </p:cNvSpPr>
          <p:nvPr>
            <p:ph type="ftr" sz="quarter" idx="11"/>
          </p:nvPr>
        </p:nvSpPr>
        <p:spPr/>
        <p:txBody>
          <a:bodyPr/>
          <a:lstStyle>
            <a:lvl1pPr>
              <a:defRPr/>
            </a:lvl1pPr>
          </a:lstStyle>
          <a:p>
            <a:pPr>
              <a:defRPr/>
            </a:pPr>
            <a:endParaRPr lang="ja-JP" altLang="en-US">
              <a:solidFill>
                <a:srgbClr val="DBF5F9">
                  <a:shade val="90000"/>
                </a:srgbClr>
              </a:solidFill>
            </a:endParaRPr>
          </a:p>
        </p:txBody>
      </p:sp>
      <p:sp>
        <p:nvSpPr>
          <p:cNvPr id="8" name="スライド番号プレースホルダ 5"/>
          <p:cNvSpPr>
            <a:spLocks noGrp="1"/>
          </p:cNvSpPr>
          <p:nvPr>
            <p:ph type="sldNum" sz="quarter" idx="12"/>
          </p:nvPr>
        </p:nvSpPr>
        <p:spPr/>
        <p:txBody>
          <a:bodyPr/>
          <a:lstStyle>
            <a:lvl1pPr>
              <a:defRPr/>
            </a:lvl1pPr>
          </a:lstStyle>
          <a:p>
            <a:pPr>
              <a:defRPr/>
            </a:pPr>
            <a:fld id="{697451E5-BAE7-424C-A6C5-3720DA1AF071}" type="slidenum">
              <a:rPr lang="ja-JP" altLang="en-US">
                <a:solidFill>
                  <a:srgbClr val="DBF5F9">
                    <a:shade val="90000"/>
                  </a:srgbClr>
                </a:solidFill>
              </a:rPr>
              <a:pPr>
                <a:defRPr/>
              </a:pPr>
              <a:t>‹#›</a:t>
            </a:fld>
            <a:endParaRPr lang="ja-JP" altLang="en-US">
              <a:solidFill>
                <a:srgbClr val="DBF5F9">
                  <a:shade val="90000"/>
                </a:srgbClr>
              </a:solidFill>
            </a:endParaRPr>
          </a:p>
        </p:txBody>
      </p:sp>
    </p:spTree>
    <p:extLst>
      <p:ext uri="{BB962C8B-B14F-4D97-AF65-F5344CB8AC3E}">
        <p14:creationId xmlns:p14="http://schemas.microsoft.com/office/powerpoint/2010/main" val="1929655273"/>
      </p:ext>
    </p:extLst>
  </p:cSld>
  <p:clrMapOvr>
    <a:overrideClrMapping bg1="dk1" tx1="lt1" bg2="dk2" tx2="lt2" accent1="accent1" accent2="accent2" accent3="accent3" accent4="accent4" accent5="accent5" accent6="accent6" hlink="hlink" folHlink="folHlink"/>
  </p:clrMapOvr>
</p:sldLayout>
</file>

<file path=ppt/slideLayouts/slideLayout9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704088"/>
            <a:ext cx="8229600" cy="1143000"/>
          </a:xfrm>
        </p:spPr>
        <p:txBody>
          <a:bodyPr/>
          <a:lstStyle/>
          <a:p>
            <a:r>
              <a:rPr lang="ja-JP" altLang="en-US"/>
              <a:t>マスタ タイトルの書式設定</a:t>
            </a:r>
            <a:endParaRPr lang="en-US"/>
          </a:p>
        </p:txBody>
      </p:sp>
      <p:sp>
        <p:nvSpPr>
          <p:cNvPr id="3" name="コンテンツ プレースホルダ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コンテンツ プレースホルダ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日付プレースホルダ 9"/>
          <p:cNvSpPr>
            <a:spLocks noGrp="1"/>
          </p:cNvSpPr>
          <p:nvPr>
            <p:ph type="dt" sz="half" idx="10"/>
          </p:nvPr>
        </p:nvSpPr>
        <p:spPr/>
        <p:txBody>
          <a:bodyPr/>
          <a:lstStyle>
            <a:lvl1pPr>
              <a:defRPr/>
            </a:lvl1pPr>
          </a:lstStyle>
          <a:p>
            <a:pPr>
              <a:defRPr/>
            </a:pPr>
            <a:endParaRPr lang="ja-JP" altLang="en-US">
              <a:solidFill>
                <a:srgbClr val="04617B">
                  <a:shade val="90000"/>
                </a:srgbClr>
              </a:solidFill>
            </a:endParaRPr>
          </a:p>
        </p:txBody>
      </p:sp>
      <p:sp>
        <p:nvSpPr>
          <p:cNvPr id="6" name="フッター プレースホルダ 21"/>
          <p:cNvSpPr>
            <a:spLocks noGrp="1"/>
          </p:cNvSpPr>
          <p:nvPr>
            <p:ph type="ftr" sz="quarter" idx="11"/>
          </p:nvPr>
        </p:nvSpPr>
        <p:spPr/>
        <p:txBody>
          <a:bodyPr/>
          <a:lstStyle>
            <a:lvl1pPr>
              <a:defRPr/>
            </a:lvl1pPr>
          </a:lstStyle>
          <a:p>
            <a:pPr>
              <a:defRPr/>
            </a:pPr>
            <a:endParaRPr lang="ja-JP" altLang="en-US">
              <a:solidFill>
                <a:srgbClr val="04617B">
                  <a:shade val="90000"/>
                </a:srgbClr>
              </a:solidFill>
            </a:endParaRPr>
          </a:p>
        </p:txBody>
      </p:sp>
      <p:sp>
        <p:nvSpPr>
          <p:cNvPr id="7" name="スライド番号プレースホルダ 17"/>
          <p:cNvSpPr>
            <a:spLocks noGrp="1"/>
          </p:cNvSpPr>
          <p:nvPr>
            <p:ph type="sldNum" sz="quarter" idx="12"/>
          </p:nvPr>
        </p:nvSpPr>
        <p:spPr/>
        <p:txBody>
          <a:bodyPr/>
          <a:lstStyle>
            <a:lvl1pPr>
              <a:defRPr/>
            </a:lvl1pPr>
          </a:lstStyle>
          <a:p>
            <a:pPr>
              <a:defRPr/>
            </a:pPr>
            <a:fld id="{5C6DDA99-F069-4854-8C47-9926980BB0F4}" type="slidenum">
              <a:rPr lang="ja-JP" altLang="en-US">
                <a:solidFill>
                  <a:srgbClr val="04617B">
                    <a:shade val="90000"/>
                  </a:srgbClr>
                </a:solidFill>
              </a:rPr>
              <a:pPr>
                <a:defRPr/>
              </a:pPr>
              <a:t>‹#›</a:t>
            </a:fld>
            <a:endParaRPr lang="ja-JP" altLang="en-US" dirty="0">
              <a:solidFill>
                <a:srgbClr val="04617B">
                  <a:shade val="90000"/>
                </a:srgbClr>
              </a:solidFill>
            </a:endParaRPr>
          </a:p>
        </p:txBody>
      </p:sp>
    </p:spTree>
    <p:extLst>
      <p:ext uri="{BB962C8B-B14F-4D97-AF65-F5344CB8AC3E}">
        <p14:creationId xmlns:p14="http://schemas.microsoft.com/office/powerpoint/2010/main" val="2457301817"/>
      </p:ext>
    </p:extLst>
  </p:cSld>
  <p:clrMapOvr>
    <a:masterClrMapping/>
  </p:clrMapOvr>
</p:sldLayout>
</file>

<file path=ppt/slideLayouts/slideLayout9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704088"/>
            <a:ext cx="8229600" cy="1143000"/>
          </a:xfrm>
        </p:spPr>
        <p:txBody>
          <a:bodyPr/>
          <a:lstStyle>
            <a:lvl1pPr>
              <a:defRPr/>
            </a:lvl1pPr>
          </a:lstStyle>
          <a:p>
            <a:r>
              <a:rPr lang="ja-JP" altLang="en-US"/>
              <a:t>マスタ タイトルの書式設定</a:t>
            </a:r>
            <a:endParaRPr lang="en-US"/>
          </a:p>
        </p:txBody>
      </p:sp>
      <p:sp>
        <p:nvSpPr>
          <p:cNvPr id="3" name="テキスト プレースホルダ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ja-JP" altLang="en-US"/>
              <a:t>マスタ テキストの書式設定</a:t>
            </a:r>
          </a:p>
        </p:txBody>
      </p:sp>
      <p:sp>
        <p:nvSpPr>
          <p:cNvPr id="4" name="テキスト プレースホルダ 3"/>
          <p:cNvSpPr>
            <a:spLocks noGrp="1"/>
          </p:cNvSpPr>
          <p:nvPr>
            <p:ph type="body" sz="half" idx="3"/>
          </p:nvPr>
        </p:nvSpPr>
        <p:spPr>
          <a:xfrm>
            <a:off x="4645026" y="1859759"/>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ja-JP" altLang="en-US"/>
              <a:t>マスタ テキストの書式設定</a:t>
            </a:r>
          </a:p>
        </p:txBody>
      </p:sp>
      <p:sp>
        <p:nvSpPr>
          <p:cNvPr id="5" name="コンテンツ プレースホルダ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6" name="コンテンツ プレースホルダ 5"/>
          <p:cNvSpPr>
            <a:spLocks noGrp="1"/>
          </p:cNvSpPr>
          <p:nvPr>
            <p:ph sz="quarter" idx="4"/>
          </p:nvPr>
        </p:nvSpPr>
        <p:spPr>
          <a:xfrm>
            <a:off x="4645026" y="2514600"/>
            <a:ext cx="4041775" cy="3845720"/>
          </a:xfrm>
        </p:spPr>
        <p:txBody>
          <a:bodyPr tIns="0"/>
          <a:lstStyle>
            <a:lvl1pPr>
              <a:defRPr sz="2200"/>
            </a:lvl1pPr>
            <a:lvl2pPr>
              <a:defRPr sz="2000"/>
            </a:lvl2pPr>
            <a:lvl3pPr>
              <a:defRPr sz="1800"/>
            </a:lvl3pPr>
            <a:lvl4pPr>
              <a:defRPr sz="1600"/>
            </a:lvl4pPr>
            <a:lvl5pPr>
              <a:defRPr sz="1600"/>
            </a:lvl5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日付プレースホルダ 9"/>
          <p:cNvSpPr>
            <a:spLocks noGrp="1"/>
          </p:cNvSpPr>
          <p:nvPr>
            <p:ph type="dt" sz="half" idx="10"/>
          </p:nvPr>
        </p:nvSpPr>
        <p:spPr/>
        <p:txBody>
          <a:bodyPr/>
          <a:lstStyle>
            <a:lvl1pPr>
              <a:defRPr/>
            </a:lvl1pPr>
          </a:lstStyle>
          <a:p>
            <a:pPr>
              <a:defRPr/>
            </a:pPr>
            <a:endParaRPr lang="ja-JP" altLang="en-US">
              <a:solidFill>
                <a:srgbClr val="04617B">
                  <a:shade val="90000"/>
                </a:srgbClr>
              </a:solidFill>
            </a:endParaRPr>
          </a:p>
        </p:txBody>
      </p:sp>
      <p:sp>
        <p:nvSpPr>
          <p:cNvPr id="8" name="フッター プレースホルダ 21"/>
          <p:cNvSpPr>
            <a:spLocks noGrp="1"/>
          </p:cNvSpPr>
          <p:nvPr>
            <p:ph type="ftr" sz="quarter" idx="11"/>
          </p:nvPr>
        </p:nvSpPr>
        <p:spPr/>
        <p:txBody>
          <a:bodyPr/>
          <a:lstStyle>
            <a:lvl1pPr>
              <a:defRPr/>
            </a:lvl1pPr>
          </a:lstStyle>
          <a:p>
            <a:pPr>
              <a:defRPr/>
            </a:pPr>
            <a:endParaRPr lang="ja-JP" altLang="en-US">
              <a:solidFill>
                <a:srgbClr val="04617B">
                  <a:shade val="90000"/>
                </a:srgbClr>
              </a:solidFill>
            </a:endParaRPr>
          </a:p>
        </p:txBody>
      </p:sp>
      <p:sp>
        <p:nvSpPr>
          <p:cNvPr id="9" name="スライド番号プレースホルダ 17"/>
          <p:cNvSpPr>
            <a:spLocks noGrp="1"/>
          </p:cNvSpPr>
          <p:nvPr>
            <p:ph type="sldNum" sz="quarter" idx="12"/>
          </p:nvPr>
        </p:nvSpPr>
        <p:spPr/>
        <p:txBody>
          <a:bodyPr/>
          <a:lstStyle>
            <a:lvl1pPr>
              <a:defRPr/>
            </a:lvl1pPr>
          </a:lstStyle>
          <a:p>
            <a:pPr>
              <a:defRPr/>
            </a:pPr>
            <a:fld id="{BCBF79D7-A5CB-44E1-9E8D-FA92C6047D8D}" type="slidenum">
              <a:rPr lang="ja-JP" altLang="en-US">
                <a:solidFill>
                  <a:srgbClr val="04617B">
                    <a:shade val="90000"/>
                  </a:srgbClr>
                </a:solidFill>
              </a:rPr>
              <a:pPr>
                <a:defRPr/>
              </a:pPr>
              <a:t>‹#›</a:t>
            </a:fld>
            <a:endParaRPr lang="ja-JP" altLang="en-US" dirty="0">
              <a:solidFill>
                <a:srgbClr val="04617B">
                  <a:shade val="90000"/>
                </a:srgbClr>
              </a:solidFill>
            </a:endParaRPr>
          </a:p>
        </p:txBody>
      </p:sp>
    </p:spTree>
    <p:extLst>
      <p:ext uri="{BB962C8B-B14F-4D97-AF65-F5344CB8AC3E}">
        <p14:creationId xmlns:p14="http://schemas.microsoft.com/office/powerpoint/2010/main" val="2052597081"/>
      </p:ext>
    </p:extLst>
  </p:cSld>
  <p:clrMapOvr>
    <a:masterClrMapping/>
  </p:clrMapOvr>
</p:sldLayout>
</file>

<file path=ppt/slideLayouts/slideLayout9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ja-JP" altLang="en-US"/>
              <a:t>マスタ タイトルの書式設定</a:t>
            </a:r>
            <a:endParaRPr lang="en-US"/>
          </a:p>
        </p:txBody>
      </p:sp>
      <p:sp>
        <p:nvSpPr>
          <p:cNvPr id="3" name="日付プレースホルダ 9"/>
          <p:cNvSpPr>
            <a:spLocks noGrp="1"/>
          </p:cNvSpPr>
          <p:nvPr>
            <p:ph type="dt" sz="half" idx="10"/>
          </p:nvPr>
        </p:nvSpPr>
        <p:spPr/>
        <p:txBody>
          <a:bodyPr/>
          <a:lstStyle>
            <a:lvl1pPr>
              <a:defRPr/>
            </a:lvl1pPr>
          </a:lstStyle>
          <a:p>
            <a:pPr>
              <a:defRPr/>
            </a:pPr>
            <a:endParaRPr lang="ja-JP" altLang="en-US">
              <a:solidFill>
                <a:srgbClr val="04617B">
                  <a:shade val="90000"/>
                </a:srgbClr>
              </a:solidFill>
            </a:endParaRPr>
          </a:p>
        </p:txBody>
      </p:sp>
      <p:sp>
        <p:nvSpPr>
          <p:cNvPr id="4" name="フッター プレースホルダ 21"/>
          <p:cNvSpPr>
            <a:spLocks noGrp="1"/>
          </p:cNvSpPr>
          <p:nvPr>
            <p:ph type="ftr" sz="quarter" idx="11"/>
          </p:nvPr>
        </p:nvSpPr>
        <p:spPr/>
        <p:txBody>
          <a:bodyPr/>
          <a:lstStyle>
            <a:lvl1pPr>
              <a:defRPr/>
            </a:lvl1pPr>
          </a:lstStyle>
          <a:p>
            <a:pPr>
              <a:defRPr/>
            </a:pPr>
            <a:endParaRPr lang="ja-JP" altLang="en-US">
              <a:solidFill>
                <a:srgbClr val="04617B">
                  <a:shade val="90000"/>
                </a:srgbClr>
              </a:solidFill>
            </a:endParaRPr>
          </a:p>
        </p:txBody>
      </p:sp>
      <p:sp>
        <p:nvSpPr>
          <p:cNvPr id="5" name="スライド番号プレースホルダ 17"/>
          <p:cNvSpPr>
            <a:spLocks noGrp="1"/>
          </p:cNvSpPr>
          <p:nvPr>
            <p:ph type="sldNum" sz="quarter" idx="12"/>
          </p:nvPr>
        </p:nvSpPr>
        <p:spPr/>
        <p:txBody>
          <a:bodyPr/>
          <a:lstStyle>
            <a:lvl1pPr>
              <a:defRPr/>
            </a:lvl1pPr>
          </a:lstStyle>
          <a:p>
            <a:pPr>
              <a:defRPr/>
            </a:pPr>
            <a:fld id="{2A09798C-926D-4E3B-BFAB-D50E4986EF53}" type="slidenum">
              <a:rPr lang="ja-JP" altLang="en-US">
                <a:solidFill>
                  <a:srgbClr val="04617B">
                    <a:shade val="90000"/>
                  </a:srgbClr>
                </a:solidFill>
              </a:rPr>
              <a:pPr>
                <a:defRPr/>
              </a:pPr>
              <a:t>‹#›</a:t>
            </a:fld>
            <a:endParaRPr lang="ja-JP" altLang="en-US" dirty="0">
              <a:solidFill>
                <a:srgbClr val="04617B">
                  <a:shade val="90000"/>
                </a:srgbClr>
              </a:solidFill>
            </a:endParaRPr>
          </a:p>
        </p:txBody>
      </p:sp>
    </p:spTree>
    <p:extLst>
      <p:ext uri="{BB962C8B-B14F-4D97-AF65-F5344CB8AC3E}">
        <p14:creationId xmlns:p14="http://schemas.microsoft.com/office/powerpoint/2010/main" val="113294160"/>
      </p:ext>
    </p:extLst>
  </p:cSld>
  <p:clrMapOvr>
    <a:masterClrMapping/>
  </p:clrMapOvr>
</p:sldLayout>
</file>

<file path=ppt/slideLayouts/slideLayout9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9"/>
          <p:cNvSpPr>
            <a:spLocks noGrp="1"/>
          </p:cNvSpPr>
          <p:nvPr>
            <p:ph type="dt" sz="half" idx="10"/>
          </p:nvPr>
        </p:nvSpPr>
        <p:spPr/>
        <p:txBody>
          <a:bodyPr/>
          <a:lstStyle>
            <a:lvl1pPr>
              <a:defRPr/>
            </a:lvl1pPr>
          </a:lstStyle>
          <a:p>
            <a:pPr>
              <a:defRPr/>
            </a:pPr>
            <a:endParaRPr lang="ja-JP" altLang="en-US">
              <a:solidFill>
                <a:srgbClr val="04617B">
                  <a:shade val="90000"/>
                </a:srgbClr>
              </a:solidFill>
            </a:endParaRPr>
          </a:p>
        </p:txBody>
      </p:sp>
      <p:sp>
        <p:nvSpPr>
          <p:cNvPr id="3" name="フッター プレースホルダ 21"/>
          <p:cNvSpPr>
            <a:spLocks noGrp="1"/>
          </p:cNvSpPr>
          <p:nvPr>
            <p:ph type="ftr" sz="quarter" idx="11"/>
          </p:nvPr>
        </p:nvSpPr>
        <p:spPr/>
        <p:txBody>
          <a:bodyPr/>
          <a:lstStyle>
            <a:lvl1pPr>
              <a:defRPr/>
            </a:lvl1pPr>
          </a:lstStyle>
          <a:p>
            <a:pPr>
              <a:defRPr/>
            </a:pPr>
            <a:endParaRPr lang="ja-JP" altLang="en-US">
              <a:solidFill>
                <a:srgbClr val="04617B">
                  <a:shade val="90000"/>
                </a:srgbClr>
              </a:solidFill>
            </a:endParaRPr>
          </a:p>
        </p:txBody>
      </p:sp>
      <p:sp>
        <p:nvSpPr>
          <p:cNvPr id="4" name="スライド番号プレースホルダ 17"/>
          <p:cNvSpPr>
            <a:spLocks noGrp="1"/>
          </p:cNvSpPr>
          <p:nvPr>
            <p:ph type="sldNum" sz="quarter" idx="12"/>
          </p:nvPr>
        </p:nvSpPr>
        <p:spPr/>
        <p:txBody>
          <a:bodyPr/>
          <a:lstStyle>
            <a:lvl1pPr>
              <a:defRPr/>
            </a:lvl1pPr>
          </a:lstStyle>
          <a:p>
            <a:pPr>
              <a:defRPr/>
            </a:pPr>
            <a:fld id="{B118A4F3-13D4-40FB-B645-A993308602DD}" type="slidenum">
              <a:rPr lang="ja-JP" altLang="en-US">
                <a:solidFill>
                  <a:srgbClr val="04617B">
                    <a:shade val="90000"/>
                  </a:srgbClr>
                </a:solidFill>
              </a:rPr>
              <a:pPr>
                <a:defRPr/>
              </a:pPr>
              <a:t>‹#›</a:t>
            </a:fld>
            <a:endParaRPr lang="ja-JP" altLang="en-US" dirty="0">
              <a:solidFill>
                <a:srgbClr val="04617B">
                  <a:shade val="90000"/>
                </a:srgbClr>
              </a:solidFill>
            </a:endParaRPr>
          </a:p>
        </p:txBody>
      </p:sp>
    </p:spTree>
    <p:extLst>
      <p:ext uri="{BB962C8B-B14F-4D97-AF65-F5344CB8AC3E}">
        <p14:creationId xmlns:p14="http://schemas.microsoft.com/office/powerpoint/2010/main" val="860914290"/>
      </p:ext>
    </p:extLst>
  </p:cSld>
  <p:clrMapOvr>
    <a:masterClrMapping/>
  </p:clrMapOvr>
</p:sldLayout>
</file>

<file path=ppt/slideLayouts/slideLayout9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ja-JP" altLang="en-US"/>
              <a:t>マスタ タイトルの書式設定</a:t>
            </a:r>
            <a:endParaRPr lang="en-US"/>
          </a:p>
        </p:txBody>
      </p:sp>
      <p:sp>
        <p:nvSpPr>
          <p:cNvPr id="3" name="テキスト プレースホルダ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ja-JP" altLang="en-US"/>
              <a:t>マスタ テキストの書式設定</a:t>
            </a:r>
          </a:p>
        </p:txBody>
      </p:sp>
      <p:sp>
        <p:nvSpPr>
          <p:cNvPr id="4" name="コンテンツ プレースホルダ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日付プレースホルダ 9"/>
          <p:cNvSpPr>
            <a:spLocks noGrp="1"/>
          </p:cNvSpPr>
          <p:nvPr>
            <p:ph type="dt" sz="half" idx="10"/>
          </p:nvPr>
        </p:nvSpPr>
        <p:spPr/>
        <p:txBody>
          <a:bodyPr/>
          <a:lstStyle>
            <a:lvl1pPr>
              <a:defRPr/>
            </a:lvl1pPr>
          </a:lstStyle>
          <a:p>
            <a:pPr>
              <a:defRPr/>
            </a:pPr>
            <a:endParaRPr lang="ja-JP" altLang="en-US">
              <a:solidFill>
                <a:srgbClr val="04617B">
                  <a:shade val="90000"/>
                </a:srgbClr>
              </a:solidFill>
            </a:endParaRPr>
          </a:p>
        </p:txBody>
      </p:sp>
      <p:sp>
        <p:nvSpPr>
          <p:cNvPr id="6" name="フッター プレースホルダ 21"/>
          <p:cNvSpPr>
            <a:spLocks noGrp="1"/>
          </p:cNvSpPr>
          <p:nvPr>
            <p:ph type="ftr" sz="quarter" idx="11"/>
          </p:nvPr>
        </p:nvSpPr>
        <p:spPr/>
        <p:txBody>
          <a:bodyPr/>
          <a:lstStyle>
            <a:lvl1pPr>
              <a:defRPr/>
            </a:lvl1pPr>
          </a:lstStyle>
          <a:p>
            <a:pPr>
              <a:defRPr/>
            </a:pPr>
            <a:endParaRPr lang="ja-JP" altLang="en-US">
              <a:solidFill>
                <a:srgbClr val="04617B">
                  <a:shade val="90000"/>
                </a:srgbClr>
              </a:solidFill>
            </a:endParaRPr>
          </a:p>
        </p:txBody>
      </p:sp>
      <p:sp>
        <p:nvSpPr>
          <p:cNvPr id="7" name="スライド番号プレースホルダ 17"/>
          <p:cNvSpPr>
            <a:spLocks noGrp="1"/>
          </p:cNvSpPr>
          <p:nvPr>
            <p:ph type="sldNum" sz="quarter" idx="12"/>
          </p:nvPr>
        </p:nvSpPr>
        <p:spPr/>
        <p:txBody>
          <a:bodyPr/>
          <a:lstStyle>
            <a:lvl1pPr>
              <a:defRPr/>
            </a:lvl1pPr>
          </a:lstStyle>
          <a:p>
            <a:pPr>
              <a:defRPr/>
            </a:pPr>
            <a:fld id="{F63E8045-047D-41AA-8C8E-33DFAEAD4CEC}" type="slidenum">
              <a:rPr lang="ja-JP" altLang="en-US">
                <a:solidFill>
                  <a:srgbClr val="04617B">
                    <a:shade val="90000"/>
                  </a:srgbClr>
                </a:solidFill>
              </a:rPr>
              <a:pPr>
                <a:defRPr/>
              </a:pPr>
              <a:t>‹#›</a:t>
            </a:fld>
            <a:endParaRPr lang="ja-JP" altLang="en-US" dirty="0">
              <a:solidFill>
                <a:srgbClr val="04617B">
                  <a:shade val="90000"/>
                </a:srgbClr>
              </a:solidFill>
            </a:endParaRPr>
          </a:p>
        </p:txBody>
      </p:sp>
    </p:spTree>
    <p:extLst>
      <p:ext uri="{BB962C8B-B14F-4D97-AF65-F5344CB8AC3E}">
        <p14:creationId xmlns:p14="http://schemas.microsoft.com/office/powerpoint/2010/main" val="2150499665"/>
      </p:ext>
    </p:extLst>
  </p:cSld>
  <p:clrMapOvr>
    <a:masterClrMapping/>
  </p:clrMapOvr>
</p:sldLayout>
</file>

<file path=ppt/slideLayouts/slideLayout9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5" name="1 つの角を丸めた四角形 4"/>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defRPr/>
            </a:pPr>
            <a:endParaRPr kumimoji="0" lang="en-US" sz="1800">
              <a:solidFill>
                <a:prstClr val="white"/>
              </a:solidFill>
            </a:endParaRPr>
          </a:p>
        </p:txBody>
      </p:sp>
      <p:sp>
        <p:nvSpPr>
          <p:cNvPr id="6" name="直角三角形 5"/>
          <p:cNvSpPr/>
          <p:nvPr/>
        </p:nvSpPr>
        <p:spPr>
          <a:xfrm rot="420000" flipV="1">
            <a:off x="8004176" y="5359402"/>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defRPr/>
            </a:pPr>
            <a:endParaRPr kumimoji="0" lang="en-US" sz="1800">
              <a:solidFill>
                <a:prstClr val="white"/>
              </a:solidFill>
            </a:endParaRPr>
          </a:p>
        </p:txBody>
      </p:sp>
      <p:sp>
        <p:nvSpPr>
          <p:cNvPr id="7" name="フリーフォーム 6"/>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lgn="l">
              <a:defRPr/>
            </a:pPr>
            <a:endParaRPr kumimoji="0" lang="en-US" sz="1800">
              <a:solidFill>
                <a:prstClr val="black"/>
              </a:solidFill>
              <a:latin typeface="Constantia"/>
              <a:ea typeface="HG丸ｺﾞｼｯｸM-PRO" pitchFamily="50" charset="-128"/>
            </a:endParaRPr>
          </a:p>
        </p:txBody>
      </p:sp>
      <p:sp>
        <p:nvSpPr>
          <p:cNvPr id="8" name="フリーフォーム 7"/>
          <p:cNvSpPr>
            <a:spLocks/>
          </p:cNvSpPr>
          <p:nvPr/>
        </p:nvSpPr>
        <p:spPr bwMode="auto">
          <a:xfrm flipV="1">
            <a:off x="4381500" y="6219827"/>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lgn="l">
              <a:defRPr/>
            </a:pPr>
            <a:endParaRPr kumimoji="0" lang="en-US" sz="1800">
              <a:solidFill>
                <a:prstClr val="black"/>
              </a:solidFill>
              <a:latin typeface="Constantia"/>
              <a:ea typeface="HG丸ｺﾞｼｯｸM-PRO" pitchFamily="50" charset="-128"/>
            </a:endParaRPr>
          </a:p>
        </p:txBody>
      </p:sp>
      <p:sp>
        <p:nvSpPr>
          <p:cNvPr id="2" name="タイトル 1"/>
          <p:cNvSpPr>
            <a:spLocks noGrp="1"/>
          </p:cNvSpPr>
          <p:nvPr>
            <p:ph type="title"/>
          </p:nvPr>
        </p:nvSpPr>
        <p:spPr>
          <a:xfrm>
            <a:off x="609600" y="1176998"/>
            <a:ext cx="2212848" cy="1582621"/>
          </a:xfrm>
        </p:spPr>
        <p:txBody>
          <a:bodyPr lIns="45720" rIns="45720" bIns="45720"/>
          <a:lstStyle>
            <a:lvl1pPr algn="l">
              <a:buNone/>
              <a:defRPr sz="2000" b="1">
                <a:solidFill>
                  <a:schemeClr val="tx2"/>
                </a:solidFill>
              </a:defRPr>
            </a:lvl1pPr>
          </a:lstStyle>
          <a:p>
            <a:r>
              <a:rPr lang="ja-JP" altLang="en-US"/>
              <a:t>マスタ タイトルの書式設定</a:t>
            </a:r>
            <a:endParaRPr lang="en-US"/>
          </a:p>
        </p:txBody>
      </p:sp>
      <p:sp>
        <p:nvSpPr>
          <p:cNvPr id="4" name="テキスト プレースホルダ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ja-JP" altLang="en-US"/>
              <a:t>マスタ テキストの書式設定</a:t>
            </a:r>
          </a:p>
        </p:txBody>
      </p:sp>
      <p:sp>
        <p:nvSpPr>
          <p:cNvPr id="3" name="図プレースホルダ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ja-JP" altLang="en-US" noProof="0"/>
              <a:t>アイコンをクリックして図を追加</a:t>
            </a:r>
            <a:endParaRPr lang="en-US" noProof="0" dirty="0"/>
          </a:p>
        </p:txBody>
      </p:sp>
      <p:sp>
        <p:nvSpPr>
          <p:cNvPr id="9" name="日付プレースホルダ 4"/>
          <p:cNvSpPr>
            <a:spLocks noGrp="1"/>
          </p:cNvSpPr>
          <p:nvPr>
            <p:ph type="dt" sz="half" idx="10"/>
          </p:nvPr>
        </p:nvSpPr>
        <p:spPr/>
        <p:txBody>
          <a:bodyPr/>
          <a:lstStyle>
            <a:lvl1pPr>
              <a:defRPr/>
            </a:lvl1pPr>
          </a:lstStyle>
          <a:p>
            <a:pPr>
              <a:defRPr/>
            </a:pPr>
            <a:endParaRPr lang="ja-JP" altLang="en-US">
              <a:solidFill>
                <a:srgbClr val="04617B">
                  <a:shade val="90000"/>
                </a:srgbClr>
              </a:solidFill>
            </a:endParaRPr>
          </a:p>
        </p:txBody>
      </p:sp>
      <p:sp>
        <p:nvSpPr>
          <p:cNvPr id="10" name="フッター プレースホルダ 5"/>
          <p:cNvSpPr>
            <a:spLocks noGrp="1"/>
          </p:cNvSpPr>
          <p:nvPr>
            <p:ph type="ftr" sz="quarter" idx="11"/>
          </p:nvPr>
        </p:nvSpPr>
        <p:spPr/>
        <p:txBody>
          <a:bodyPr/>
          <a:lstStyle>
            <a:lvl1pPr>
              <a:defRPr/>
            </a:lvl1pPr>
          </a:lstStyle>
          <a:p>
            <a:pPr>
              <a:defRPr/>
            </a:pPr>
            <a:endParaRPr lang="ja-JP" altLang="en-US">
              <a:solidFill>
                <a:srgbClr val="04617B">
                  <a:shade val="90000"/>
                </a:srgbClr>
              </a:solidFill>
            </a:endParaRPr>
          </a:p>
        </p:txBody>
      </p:sp>
      <p:sp>
        <p:nvSpPr>
          <p:cNvPr id="11" name="スライド番号プレースホルダ 6"/>
          <p:cNvSpPr>
            <a:spLocks noGrp="1"/>
          </p:cNvSpPr>
          <p:nvPr>
            <p:ph type="sldNum" sz="quarter" idx="12"/>
          </p:nvPr>
        </p:nvSpPr>
        <p:spPr>
          <a:xfrm>
            <a:off x="8077200" y="6356352"/>
            <a:ext cx="609600" cy="365125"/>
          </a:xfrm>
        </p:spPr>
        <p:txBody>
          <a:bodyPr/>
          <a:lstStyle>
            <a:lvl1pPr>
              <a:defRPr/>
            </a:lvl1pPr>
          </a:lstStyle>
          <a:p>
            <a:pPr>
              <a:defRPr/>
            </a:pPr>
            <a:fld id="{930A45F7-CEBE-482F-94F6-652A7DBFA38D}" type="slidenum">
              <a:rPr lang="ja-JP" altLang="en-US">
                <a:solidFill>
                  <a:srgbClr val="04617B">
                    <a:shade val="90000"/>
                  </a:srgbClr>
                </a:solidFill>
              </a:rPr>
              <a:pPr>
                <a:defRPr/>
              </a:pPr>
              <a:t>‹#›</a:t>
            </a:fld>
            <a:endParaRPr lang="ja-JP" altLang="en-US">
              <a:solidFill>
                <a:srgbClr val="04617B">
                  <a:shade val="90000"/>
                </a:srgbClr>
              </a:solidFill>
            </a:endParaRPr>
          </a:p>
        </p:txBody>
      </p:sp>
    </p:spTree>
    <p:extLst>
      <p:ext uri="{BB962C8B-B14F-4D97-AF65-F5344CB8AC3E}">
        <p14:creationId xmlns:p14="http://schemas.microsoft.com/office/powerpoint/2010/main" val="19096026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theme" Target="../theme/theme3.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2.xml"/><Relationship Id="rId3" Type="http://schemas.openxmlformats.org/officeDocument/2006/relationships/slideLayout" Target="../slideLayouts/slideLayout37.xml"/><Relationship Id="rId7" Type="http://schemas.openxmlformats.org/officeDocument/2006/relationships/slideLayout" Target="../slideLayouts/slideLayout41.xml"/><Relationship Id="rId12" Type="http://schemas.openxmlformats.org/officeDocument/2006/relationships/theme" Target="../theme/theme4.xml"/><Relationship Id="rId2" Type="http://schemas.openxmlformats.org/officeDocument/2006/relationships/slideLayout" Target="../slideLayouts/slideLayout36.xml"/><Relationship Id="rId1" Type="http://schemas.openxmlformats.org/officeDocument/2006/relationships/slideLayout" Target="../slideLayouts/slideLayout35.xml"/><Relationship Id="rId6" Type="http://schemas.openxmlformats.org/officeDocument/2006/relationships/slideLayout" Target="../slideLayouts/slideLayout40.xml"/><Relationship Id="rId11" Type="http://schemas.openxmlformats.org/officeDocument/2006/relationships/slideLayout" Target="../slideLayouts/slideLayout45.xml"/><Relationship Id="rId5" Type="http://schemas.openxmlformats.org/officeDocument/2006/relationships/slideLayout" Target="../slideLayouts/slideLayout39.xml"/><Relationship Id="rId10" Type="http://schemas.openxmlformats.org/officeDocument/2006/relationships/slideLayout" Target="../slideLayouts/slideLayout44.xml"/><Relationship Id="rId4" Type="http://schemas.openxmlformats.org/officeDocument/2006/relationships/slideLayout" Target="../slideLayouts/slideLayout38.xml"/><Relationship Id="rId9" Type="http://schemas.openxmlformats.org/officeDocument/2006/relationships/slideLayout" Target="../slideLayouts/slideLayout43.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3.xml"/><Relationship Id="rId3" Type="http://schemas.openxmlformats.org/officeDocument/2006/relationships/slideLayout" Target="../slideLayouts/slideLayout48.xml"/><Relationship Id="rId7" Type="http://schemas.openxmlformats.org/officeDocument/2006/relationships/slideLayout" Target="../slideLayouts/slideLayout52.xml"/><Relationship Id="rId12" Type="http://schemas.openxmlformats.org/officeDocument/2006/relationships/theme" Target="../theme/theme5.xml"/><Relationship Id="rId2" Type="http://schemas.openxmlformats.org/officeDocument/2006/relationships/slideLayout" Target="../slideLayouts/slideLayout47.xml"/><Relationship Id="rId1" Type="http://schemas.openxmlformats.org/officeDocument/2006/relationships/slideLayout" Target="../slideLayouts/slideLayout46.xml"/><Relationship Id="rId6" Type="http://schemas.openxmlformats.org/officeDocument/2006/relationships/slideLayout" Target="../slideLayouts/slideLayout51.xml"/><Relationship Id="rId11" Type="http://schemas.openxmlformats.org/officeDocument/2006/relationships/slideLayout" Target="../slideLayouts/slideLayout56.xml"/><Relationship Id="rId5" Type="http://schemas.openxmlformats.org/officeDocument/2006/relationships/slideLayout" Target="../slideLayouts/slideLayout50.xml"/><Relationship Id="rId10" Type="http://schemas.openxmlformats.org/officeDocument/2006/relationships/slideLayout" Target="../slideLayouts/slideLayout55.xml"/><Relationship Id="rId4" Type="http://schemas.openxmlformats.org/officeDocument/2006/relationships/slideLayout" Target="../slideLayouts/slideLayout49.xml"/><Relationship Id="rId9" Type="http://schemas.openxmlformats.org/officeDocument/2006/relationships/slideLayout" Target="../slideLayouts/slideLayout54.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4.xml"/><Relationship Id="rId3" Type="http://schemas.openxmlformats.org/officeDocument/2006/relationships/slideLayout" Target="../slideLayouts/slideLayout59.xml"/><Relationship Id="rId7" Type="http://schemas.openxmlformats.org/officeDocument/2006/relationships/slideLayout" Target="../slideLayouts/slideLayout63.xml"/><Relationship Id="rId12" Type="http://schemas.openxmlformats.org/officeDocument/2006/relationships/theme" Target="../theme/theme6.xml"/><Relationship Id="rId2" Type="http://schemas.openxmlformats.org/officeDocument/2006/relationships/slideLayout" Target="../slideLayouts/slideLayout58.xml"/><Relationship Id="rId1" Type="http://schemas.openxmlformats.org/officeDocument/2006/relationships/slideLayout" Target="../slideLayouts/slideLayout57.xml"/><Relationship Id="rId6" Type="http://schemas.openxmlformats.org/officeDocument/2006/relationships/slideLayout" Target="../slideLayouts/slideLayout62.xml"/><Relationship Id="rId11" Type="http://schemas.openxmlformats.org/officeDocument/2006/relationships/slideLayout" Target="../slideLayouts/slideLayout67.xml"/><Relationship Id="rId5" Type="http://schemas.openxmlformats.org/officeDocument/2006/relationships/slideLayout" Target="../slideLayouts/slideLayout61.xml"/><Relationship Id="rId10" Type="http://schemas.openxmlformats.org/officeDocument/2006/relationships/slideLayout" Target="../slideLayouts/slideLayout66.xml"/><Relationship Id="rId4" Type="http://schemas.openxmlformats.org/officeDocument/2006/relationships/slideLayout" Target="../slideLayouts/slideLayout60.xml"/><Relationship Id="rId9" Type="http://schemas.openxmlformats.org/officeDocument/2006/relationships/slideLayout" Target="../slideLayouts/slideLayout65.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75.xml"/><Relationship Id="rId13" Type="http://schemas.openxmlformats.org/officeDocument/2006/relationships/theme" Target="../theme/theme7.xml"/><Relationship Id="rId3" Type="http://schemas.openxmlformats.org/officeDocument/2006/relationships/slideLayout" Target="../slideLayouts/slideLayout70.xml"/><Relationship Id="rId7" Type="http://schemas.openxmlformats.org/officeDocument/2006/relationships/slideLayout" Target="../slideLayouts/slideLayout74.xml"/><Relationship Id="rId12" Type="http://schemas.openxmlformats.org/officeDocument/2006/relationships/slideLayout" Target="../slideLayouts/slideLayout79.xml"/><Relationship Id="rId2" Type="http://schemas.openxmlformats.org/officeDocument/2006/relationships/slideLayout" Target="../slideLayouts/slideLayout69.xml"/><Relationship Id="rId1" Type="http://schemas.openxmlformats.org/officeDocument/2006/relationships/slideLayout" Target="../slideLayouts/slideLayout68.xml"/><Relationship Id="rId6" Type="http://schemas.openxmlformats.org/officeDocument/2006/relationships/slideLayout" Target="../slideLayouts/slideLayout73.xml"/><Relationship Id="rId11" Type="http://schemas.openxmlformats.org/officeDocument/2006/relationships/slideLayout" Target="../slideLayouts/slideLayout78.xml"/><Relationship Id="rId5" Type="http://schemas.openxmlformats.org/officeDocument/2006/relationships/slideLayout" Target="../slideLayouts/slideLayout72.xml"/><Relationship Id="rId10" Type="http://schemas.openxmlformats.org/officeDocument/2006/relationships/slideLayout" Target="../slideLayouts/slideLayout77.xml"/><Relationship Id="rId4" Type="http://schemas.openxmlformats.org/officeDocument/2006/relationships/slideLayout" Target="../slideLayouts/slideLayout71.xml"/><Relationship Id="rId9" Type="http://schemas.openxmlformats.org/officeDocument/2006/relationships/slideLayout" Target="../slideLayouts/slideLayout76.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87.xml"/><Relationship Id="rId3" Type="http://schemas.openxmlformats.org/officeDocument/2006/relationships/slideLayout" Target="../slideLayouts/slideLayout82.xml"/><Relationship Id="rId7" Type="http://schemas.openxmlformats.org/officeDocument/2006/relationships/slideLayout" Target="../slideLayouts/slideLayout86.xml"/><Relationship Id="rId12" Type="http://schemas.openxmlformats.org/officeDocument/2006/relationships/theme" Target="../theme/theme8.xml"/><Relationship Id="rId2" Type="http://schemas.openxmlformats.org/officeDocument/2006/relationships/slideLayout" Target="../slideLayouts/slideLayout81.xml"/><Relationship Id="rId1" Type="http://schemas.openxmlformats.org/officeDocument/2006/relationships/slideLayout" Target="../slideLayouts/slideLayout80.xml"/><Relationship Id="rId6" Type="http://schemas.openxmlformats.org/officeDocument/2006/relationships/slideLayout" Target="../slideLayouts/slideLayout85.xml"/><Relationship Id="rId11" Type="http://schemas.openxmlformats.org/officeDocument/2006/relationships/slideLayout" Target="../slideLayouts/slideLayout90.xml"/><Relationship Id="rId5" Type="http://schemas.openxmlformats.org/officeDocument/2006/relationships/slideLayout" Target="../slideLayouts/slideLayout84.xml"/><Relationship Id="rId10" Type="http://schemas.openxmlformats.org/officeDocument/2006/relationships/slideLayout" Target="../slideLayouts/slideLayout89.xml"/><Relationship Id="rId4" Type="http://schemas.openxmlformats.org/officeDocument/2006/relationships/slideLayout" Target="../slideLayouts/slideLayout83.xml"/><Relationship Id="rId9" Type="http://schemas.openxmlformats.org/officeDocument/2006/relationships/slideLayout" Target="../slideLayouts/slideLayout88.xml"/></Relationships>
</file>

<file path=ppt/slideMasters/_rels/slideMaster9.xml.rels><?xml version="1.0" encoding="UTF-8" standalone="yes"?>
<Relationships xmlns="http://schemas.openxmlformats.org/package/2006/relationships"><Relationship Id="rId8" Type="http://schemas.openxmlformats.org/officeDocument/2006/relationships/slideLayout" Target="../slideLayouts/slideLayout98.xml"/><Relationship Id="rId3" Type="http://schemas.openxmlformats.org/officeDocument/2006/relationships/slideLayout" Target="../slideLayouts/slideLayout93.xml"/><Relationship Id="rId7" Type="http://schemas.openxmlformats.org/officeDocument/2006/relationships/slideLayout" Target="../slideLayouts/slideLayout97.xml"/><Relationship Id="rId12" Type="http://schemas.openxmlformats.org/officeDocument/2006/relationships/theme" Target="../theme/theme9.xml"/><Relationship Id="rId2" Type="http://schemas.openxmlformats.org/officeDocument/2006/relationships/slideLayout" Target="../slideLayouts/slideLayout92.xml"/><Relationship Id="rId1" Type="http://schemas.openxmlformats.org/officeDocument/2006/relationships/slideLayout" Target="../slideLayouts/slideLayout91.xml"/><Relationship Id="rId6" Type="http://schemas.openxmlformats.org/officeDocument/2006/relationships/slideLayout" Target="../slideLayouts/slideLayout96.xml"/><Relationship Id="rId11" Type="http://schemas.openxmlformats.org/officeDocument/2006/relationships/slideLayout" Target="../slideLayouts/slideLayout101.xml"/><Relationship Id="rId5" Type="http://schemas.openxmlformats.org/officeDocument/2006/relationships/slideLayout" Target="../slideLayouts/slideLayout95.xml"/><Relationship Id="rId10" Type="http://schemas.openxmlformats.org/officeDocument/2006/relationships/slideLayout" Target="../slideLayouts/slideLayout100.xml"/><Relationship Id="rId4" Type="http://schemas.openxmlformats.org/officeDocument/2006/relationships/slideLayout" Target="../slideLayouts/slideLayout94.xml"/><Relationship Id="rId9" Type="http://schemas.openxmlformats.org/officeDocument/2006/relationships/slideLayout" Target="../slideLayouts/slideLayout9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33CC33">
            <a:alpha val="0"/>
          </a:srgbClr>
        </a:solidFill>
        <a:effectLst/>
      </p:bgPr>
    </p:bg>
    <p:spTree>
      <p:nvGrpSpPr>
        <p:cNvPr id="1" name=""/>
        <p:cNvGrpSpPr/>
        <p:nvPr/>
      </p:nvGrpSpPr>
      <p:grpSpPr>
        <a:xfrm>
          <a:off x="0" y="0"/>
          <a:ext cx="0" cy="0"/>
          <a:chOff x="0" y="0"/>
          <a:chExt cx="0" cy="0"/>
        </a:xfrm>
      </p:grpSpPr>
      <p:sp>
        <p:nvSpPr>
          <p:cNvPr id="7" name="フリーフォーム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lgn="l">
              <a:defRPr/>
            </a:pPr>
            <a:endParaRPr kumimoji="0" lang="en-US" sz="2200">
              <a:latin typeface="+mn-lt"/>
              <a:ea typeface="+mn-ea"/>
            </a:endParaRPr>
          </a:p>
        </p:txBody>
      </p:sp>
      <p:sp>
        <p:nvSpPr>
          <p:cNvPr id="8" name="フリーフォーム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lgn="l">
              <a:defRPr/>
            </a:pPr>
            <a:endParaRPr kumimoji="0" lang="en-US" sz="2200">
              <a:latin typeface="+mn-lt"/>
              <a:ea typeface="+mn-ea"/>
            </a:endParaRPr>
          </a:p>
        </p:txBody>
      </p:sp>
      <p:sp>
        <p:nvSpPr>
          <p:cNvPr id="3076" name="タイトル プレースホルダ 8"/>
          <p:cNvSpPr>
            <a:spLocks noGrp="1"/>
          </p:cNvSpPr>
          <p:nvPr>
            <p:ph type="title"/>
          </p:nvPr>
        </p:nvSpPr>
        <p:spPr bwMode="auto">
          <a:xfrm>
            <a:off x="457200" y="704850"/>
            <a:ext cx="8229600" cy="11430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lvl="0"/>
            <a:r>
              <a:rPr lang="ja-JP" altLang="en-US"/>
              <a:t>マスタ タイトルの書式設定</a:t>
            </a:r>
            <a:endParaRPr lang="en-US"/>
          </a:p>
        </p:txBody>
      </p:sp>
      <p:sp>
        <p:nvSpPr>
          <p:cNvPr id="3077" name="テキスト プレースホルダ 29"/>
          <p:cNvSpPr>
            <a:spLocks noGrp="1"/>
          </p:cNvSpPr>
          <p:nvPr>
            <p:ph type="body" idx="1"/>
          </p:nvPr>
        </p:nvSpPr>
        <p:spPr bwMode="auto">
          <a:xfrm>
            <a:off x="457200" y="1935165"/>
            <a:ext cx="8229600" cy="4389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10" name="日付プレースホルダ 9"/>
          <p:cNvSpPr>
            <a:spLocks noGrp="1"/>
          </p:cNvSpPr>
          <p:nvPr>
            <p:ph type="dt" sz="half" idx="2"/>
          </p:nvPr>
        </p:nvSpPr>
        <p:spPr>
          <a:xfrm>
            <a:off x="457200" y="6356352"/>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ea typeface="ＭＳ Ｐゴシック" pitchFamily="50" charset="-128"/>
              </a:defRPr>
            </a:lvl1pPr>
          </a:lstStyle>
          <a:p>
            <a:pPr>
              <a:defRPr/>
            </a:pPr>
            <a:endParaRPr lang="en-US" altLang="ja-JP"/>
          </a:p>
        </p:txBody>
      </p:sp>
      <p:sp>
        <p:nvSpPr>
          <p:cNvPr id="22" name="フッター プレースホルダ 21"/>
          <p:cNvSpPr>
            <a:spLocks noGrp="1"/>
          </p:cNvSpPr>
          <p:nvPr>
            <p:ph type="ftr" sz="quarter" idx="3"/>
          </p:nvPr>
        </p:nvSpPr>
        <p:spPr>
          <a:xfrm>
            <a:off x="2667000" y="6356352"/>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ea typeface="ＭＳ Ｐゴシック" pitchFamily="50" charset="-128"/>
              </a:defRPr>
            </a:lvl1pPr>
          </a:lstStyle>
          <a:p>
            <a:pPr>
              <a:defRPr/>
            </a:pPr>
            <a:endParaRPr lang="en-US" altLang="ja-JP"/>
          </a:p>
        </p:txBody>
      </p:sp>
      <p:sp>
        <p:nvSpPr>
          <p:cNvPr id="18" name="スライド番号プレースホルダ 17"/>
          <p:cNvSpPr>
            <a:spLocks noGrp="1"/>
          </p:cNvSpPr>
          <p:nvPr>
            <p:ph type="sldNum" sz="quarter" idx="4"/>
          </p:nvPr>
        </p:nvSpPr>
        <p:spPr>
          <a:xfrm>
            <a:off x="7924800" y="6356352"/>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ea typeface="ＭＳ Ｐゴシック" pitchFamily="50" charset="-128"/>
              </a:defRPr>
            </a:lvl1pPr>
          </a:lstStyle>
          <a:p>
            <a:pPr>
              <a:defRPr/>
            </a:pPr>
            <a:fld id="{B5D0E1E7-12E7-4062-BE28-0AC435E33FF0}" type="slidenum">
              <a:rPr lang="en-US" altLang="ja-JP"/>
              <a:pPr>
                <a:defRPr/>
              </a:pPr>
              <a:t>‹#›</a:t>
            </a:fld>
            <a:endParaRPr lang="en-US" altLang="ja-JP"/>
          </a:p>
        </p:txBody>
      </p:sp>
      <p:grpSp>
        <p:nvGrpSpPr>
          <p:cNvPr id="3081" name="グループ化 1"/>
          <p:cNvGrpSpPr>
            <a:grpSpLocks/>
          </p:cNvGrpSpPr>
          <p:nvPr/>
        </p:nvGrpSpPr>
        <p:grpSpPr bwMode="auto">
          <a:xfrm>
            <a:off x="-19049" y="203200"/>
            <a:ext cx="9180513" cy="647700"/>
            <a:chOff x="-19045" y="216550"/>
            <a:chExt cx="9180548" cy="649224"/>
          </a:xfrm>
        </p:grpSpPr>
        <p:sp>
          <p:nvSpPr>
            <p:cNvPr id="12" name="フリーフォーム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a:defRPr/>
              </a:pPr>
              <a:endParaRPr kumimoji="0" lang="en-US" sz="2200">
                <a:ea typeface="ＭＳ Ｐゴシック" pitchFamily="50" charset="-128"/>
              </a:endParaRPr>
            </a:p>
          </p:txBody>
        </p:sp>
        <p:sp>
          <p:nvSpPr>
            <p:cNvPr id="13" name="フリーフォーム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a:defRPr/>
              </a:pPr>
              <a:endParaRPr kumimoji="0" lang="en-US" sz="2200">
                <a:ea typeface="ＭＳ Ｐゴシック" pitchFamily="50" charset="-128"/>
              </a:endParaRPr>
            </a:p>
          </p:txBody>
        </p:sp>
      </p:grpSp>
    </p:spTree>
  </p:cSld>
  <p:clrMap bg1="lt1" tx1="dk1" bg2="lt2" tx2="dk2" accent1="accent1" accent2="accent2" accent3="accent3" accent4="accent4" accent5="accent5" accent6="accent6" hlink="hlink" folHlink="folHlink"/>
  <p:sldLayoutIdLst>
    <p:sldLayoutId id="2147486109" r:id="rId1"/>
    <p:sldLayoutId id="2147486075" r:id="rId2"/>
    <p:sldLayoutId id="2147486110" r:id="rId3"/>
    <p:sldLayoutId id="2147486076" r:id="rId4"/>
    <p:sldLayoutId id="2147486077" r:id="rId5"/>
    <p:sldLayoutId id="2147486078" r:id="rId6"/>
    <p:sldLayoutId id="2147486079" r:id="rId7"/>
    <p:sldLayoutId id="2147486080" r:id="rId8"/>
    <p:sldLayoutId id="2147486111" r:id="rId9"/>
    <p:sldLayoutId id="2147486081" r:id="rId10"/>
    <p:sldLayoutId id="2147486082" r:id="rId11"/>
    <p:sldLayoutId id="2147486180" r:id="rId12"/>
  </p:sldLayoutIdLst>
  <p:hf hdr="0" ftr="0" dt="0"/>
  <p:txStyles>
    <p:titleStyle>
      <a:lvl1pPr algn="l" rtl="0" eaLnBrk="0" fontAlgn="base" hangingPunct="0">
        <a:spcBef>
          <a:spcPct val="0"/>
        </a:spcBef>
        <a:spcAft>
          <a:spcPct val="0"/>
        </a:spcAft>
        <a:defRPr kumimoji="1" sz="5000" kern="1200">
          <a:solidFill>
            <a:schemeClr val="tx2"/>
          </a:solidFill>
          <a:latin typeface="+mj-lt"/>
          <a:ea typeface="+mj-ea"/>
          <a:cs typeface="+mj-cs"/>
        </a:defRPr>
      </a:lvl1pPr>
      <a:lvl2pPr algn="l" rtl="0" eaLnBrk="0" fontAlgn="base" hangingPunct="0">
        <a:spcBef>
          <a:spcPct val="0"/>
        </a:spcBef>
        <a:spcAft>
          <a:spcPct val="0"/>
        </a:spcAft>
        <a:defRPr kumimoji="1" sz="5000">
          <a:solidFill>
            <a:schemeClr val="tx2"/>
          </a:solidFill>
          <a:latin typeface="Calibri" pitchFamily="34" charset="0"/>
          <a:ea typeface="ＭＳ Ｐゴシック" pitchFamily="50" charset="-128"/>
        </a:defRPr>
      </a:lvl2pPr>
      <a:lvl3pPr algn="l" rtl="0" eaLnBrk="0" fontAlgn="base" hangingPunct="0">
        <a:spcBef>
          <a:spcPct val="0"/>
        </a:spcBef>
        <a:spcAft>
          <a:spcPct val="0"/>
        </a:spcAft>
        <a:defRPr kumimoji="1" sz="5000">
          <a:solidFill>
            <a:schemeClr val="tx2"/>
          </a:solidFill>
          <a:latin typeface="Calibri" pitchFamily="34" charset="0"/>
          <a:ea typeface="ＭＳ Ｐゴシック" pitchFamily="50" charset="-128"/>
        </a:defRPr>
      </a:lvl3pPr>
      <a:lvl4pPr algn="l" rtl="0" eaLnBrk="0" fontAlgn="base" hangingPunct="0">
        <a:spcBef>
          <a:spcPct val="0"/>
        </a:spcBef>
        <a:spcAft>
          <a:spcPct val="0"/>
        </a:spcAft>
        <a:defRPr kumimoji="1" sz="5000">
          <a:solidFill>
            <a:schemeClr val="tx2"/>
          </a:solidFill>
          <a:latin typeface="Calibri" pitchFamily="34" charset="0"/>
          <a:ea typeface="ＭＳ Ｐゴシック" pitchFamily="50" charset="-128"/>
        </a:defRPr>
      </a:lvl4pPr>
      <a:lvl5pPr algn="l" rtl="0" eaLnBrk="0" fontAlgn="base" hangingPunct="0">
        <a:spcBef>
          <a:spcPct val="0"/>
        </a:spcBef>
        <a:spcAft>
          <a:spcPct val="0"/>
        </a:spcAft>
        <a:defRPr kumimoji="1" sz="5000">
          <a:solidFill>
            <a:schemeClr val="tx2"/>
          </a:solidFill>
          <a:latin typeface="Calibri" pitchFamily="34" charset="0"/>
          <a:ea typeface="ＭＳ Ｐゴシック" pitchFamily="50" charset="-128"/>
        </a:defRPr>
      </a:lvl5pPr>
      <a:lvl6pPr marL="457200" algn="l" rtl="0" fontAlgn="base">
        <a:spcBef>
          <a:spcPct val="0"/>
        </a:spcBef>
        <a:spcAft>
          <a:spcPct val="0"/>
        </a:spcAft>
        <a:defRPr kumimoji="1" sz="5000">
          <a:solidFill>
            <a:schemeClr val="tx2"/>
          </a:solidFill>
          <a:latin typeface="Calibri" pitchFamily="34" charset="0"/>
          <a:ea typeface="ＭＳ Ｐゴシック" pitchFamily="50" charset="-128"/>
        </a:defRPr>
      </a:lvl6pPr>
      <a:lvl7pPr marL="914400" algn="l" rtl="0" fontAlgn="base">
        <a:spcBef>
          <a:spcPct val="0"/>
        </a:spcBef>
        <a:spcAft>
          <a:spcPct val="0"/>
        </a:spcAft>
        <a:defRPr kumimoji="1" sz="5000">
          <a:solidFill>
            <a:schemeClr val="tx2"/>
          </a:solidFill>
          <a:latin typeface="Calibri" pitchFamily="34" charset="0"/>
          <a:ea typeface="ＭＳ Ｐゴシック" pitchFamily="50" charset="-128"/>
        </a:defRPr>
      </a:lvl7pPr>
      <a:lvl8pPr marL="1371600" algn="l" rtl="0" fontAlgn="base">
        <a:spcBef>
          <a:spcPct val="0"/>
        </a:spcBef>
        <a:spcAft>
          <a:spcPct val="0"/>
        </a:spcAft>
        <a:defRPr kumimoji="1" sz="5000">
          <a:solidFill>
            <a:schemeClr val="tx2"/>
          </a:solidFill>
          <a:latin typeface="Calibri" pitchFamily="34" charset="0"/>
          <a:ea typeface="ＭＳ Ｐゴシック" pitchFamily="50" charset="-128"/>
        </a:defRPr>
      </a:lvl8pPr>
      <a:lvl9pPr marL="1828800" algn="l" rtl="0" fontAlgn="base">
        <a:spcBef>
          <a:spcPct val="0"/>
        </a:spcBef>
        <a:spcAft>
          <a:spcPct val="0"/>
        </a:spcAft>
        <a:defRPr kumimoji="1" sz="5000">
          <a:solidFill>
            <a:schemeClr val="tx2"/>
          </a:solidFill>
          <a:latin typeface="Calibri" pitchFamily="34" charset="0"/>
          <a:ea typeface="ＭＳ Ｐゴシック" pitchFamily="50" charset="-128"/>
        </a:defRPr>
      </a:lvl9pPr>
    </p:titleStyle>
    <p:bodyStyle>
      <a:lvl1pPr marL="273050" indent="-273050" algn="l" rtl="0" eaLnBrk="0" fontAlgn="base" hangingPunct="0">
        <a:spcBef>
          <a:spcPct val="20000"/>
        </a:spcBef>
        <a:spcAft>
          <a:spcPct val="0"/>
        </a:spcAft>
        <a:buClr>
          <a:srgbClr val="0BD0D9"/>
        </a:buClr>
        <a:buSzPct val="95000"/>
        <a:buFont typeface="Wingdings 2" pitchFamily="18" charset="2"/>
        <a:buChar char=""/>
        <a:defRPr kumimoji="1" sz="2600" kern="12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itchFamily="18" charset="2"/>
        <a:buChar char=""/>
        <a:defRPr kumimoji="1" sz="2400" kern="1200">
          <a:solidFill>
            <a:schemeClr val="tx1"/>
          </a:solidFill>
          <a:latin typeface="+mn-lt"/>
          <a:ea typeface="+mn-ea"/>
          <a:cs typeface="+mn-cs"/>
        </a:defRPr>
      </a:lvl2pPr>
      <a:lvl3pPr marL="914400" indent="-246063" algn="l" rtl="0" eaLnBrk="0" fontAlgn="base" hangingPunct="0">
        <a:spcBef>
          <a:spcPct val="20000"/>
        </a:spcBef>
        <a:spcAft>
          <a:spcPct val="0"/>
        </a:spcAft>
        <a:buClr>
          <a:schemeClr val="accent2"/>
        </a:buClr>
        <a:buSzPct val="70000"/>
        <a:buFont typeface="Wingdings 2" pitchFamily="18" charset="2"/>
        <a:buChar char=""/>
        <a:defRPr kumimoji="1" sz="2100" kern="1200">
          <a:solidFill>
            <a:schemeClr val="tx1"/>
          </a:solidFill>
          <a:latin typeface="+mn-lt"/>
          <a:ea typeface="+mn-ea"/>
          <a:cs typeface="+mn-cs"/>
        </a:defRPr>
      </a:lvl3pPr>
      <a:lvl4pPr marL="1187450" indent="-209550" algn="l" rtl="0" eaLnBrk="0" fontAlgn="base" hangingPunct="0">
        <a:spcBef>
          <a:spcPct val="20000"/>
        </a:spcBef>
        <a:spcAft>
          <a:spcPct val="0"/>
        </a:spcAft>
        <a:buClr>
          <a:srgbClr val="0BD0D9"/>
        </a:buClr>
        <a:buSzPct val="65000"/>
        <a:buFont typeface="Wingdings 2" pitchFamily="18" charset="2"/>
        <a:buChar char=""/>
        <a:defRPr kumimoji="1" sz="2000" kern="1200">
          <a:solidFill>
            <a:schemeClr val="tx1"/>
          </a:solidFill>
          <a:latin typeface="+mn-lt"/>
          <a:ea typeface="+mn-ea"/>
          <a:cs typeface="+mn-cs"/>
        </a:defRPr>
      </a:lvl4pPr>
      <a:lvl5pPr marL="1462088" indent="-209550" algn="l" rtl="0" eaLnBrk="0" fontAlgn="base" hangingPunct="0">
        <a:spcBef>
          <a:spcPct val="20000"/>
        </a:spcBef>
        <a:spcAft>
          <a:spcPct val="0"/>
        </a:spcAft>
        <a:buClr>
          <a:srgbClr val="10CF9B"/>
        </a:buClr>
        <a:buSzPct val="65000"/>
        <a:buFont typeface="Wingdings 2" pitchFamily="18" charset="2"/>
        <a:buChar char=""/>
        <a:defRPr kumimoji="1"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1"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1"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1"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1" sz="1400" kern="1200" baseline="0">
          <a:solidFill>
            <a:schemeClr val="tx1"/>
          </a:solidFill>
          <a:latin typeface="+mn-lt"/>
          <a:ea typeface="+mn-ea"/>
          <a:cs typeface="+mn-cs"/>
        </a:defRPr>
      </a:lvl9pPr>
    </p:bodyStyle>
    <p:otherStyle>
      <a:lvl1pPr marL="0" algn="l" rtl="0" eaLnBrk="1" latinLnBrk="0" hangingPunct="1">
        <a:defRPr kumimoji="1" kern="1200">
          <a:solidFill>
            <a:schemeClr val="tx1"/>
          </a:solidFill>
          <a:latin typeface="+mn-lt"/>
          <a:ea typeface="+mn-ea"/>
          <a:cs typeface="+mn-cs"/>
        </a:defRPr>
      </a:lvl1pPr>
      <a:lvl2pPr marL="457200" algn="l" rtl="0" eaLnBrk="1" latinLnBrk="0" hangingPunct="1">
        <a:defRPr kumimoji="1" kern="1200">
          <a:solidFill>
            <a:schemeClr val="tx1"/>
          </a:solidFill>
          <a:latin typeface="+mn-lt"/>
          <a:ea typeface="+mn-ea"/>
          <a:cs typeface="+mn-cs"/>
        </a:defRPr>
      </a:lvl2pPr>
      <a:lvl3pPr marL="914400" algn="l" rtl="0" eaLnBrk="1" latinLnBrk="0" hangingPunct="1">
        <a:defRPr kumimoji="1" kern="1200">
          <a:solidFill>
            <a:schemeClr val="tx1"/>
          </a:solidFill>
          <a:latin typeface="+mn-lt"/>
          <a:ea typeface="+mn-ea"/>
          <a:cs typeface="+mn-cs"/>
        </a:defRPr>
      </a:lvl3pPr>
      <a:lvl4pPr marL="1371600" algn="l" rtl="0" eaLnBrk="1" latinLnBrk="0" hangingPunct="1">
        <a:defRPr kumimoji="1" kern="1200">
          <a:solidFill>
            <a:schemeClr val="tx1"/>
          </a:solidFill>
          <a:latin typeface="+mn-lt"/>
          <a:ea typeface="+mn-ea"/>
          <a:cs typeface="+mn-cs"/>
        </a:defRPr>
      </a:lvl4pPr>
      <a:lvl5pPr marL="1828800" algn="l" rtl="0" eaLnBrk="1" latinLnBrk="0" hangingPunct="1">
        <a:defRPr kumimoji="1" kern="1200">
          <a:solidFill>
            <a:schemeClr val="tx1"/>
          </a:solidFill>
          <a:latin typeface="+mn-lt"/>
          <a:ea typeface="+mn-ea"/>
          <a:cs typeface="+mn-cs"/>
        </a:defRPr>
      </a:lvl5pPr>
      <a:lvl6pPr marL="2286000" algn="l" rtl="0" eaLnBrk="1" latinLnBrk="0" hangingPunct="1">
        <a:defRPr kumimoji="1" kern="1200">
          <a:solidFill>
            <a:schemeClr val="tx1"/>
          </a:solidFill>
          <a:latin typeface="+mn-lt"/>
          <a:ea typeface="+mn-ea"/>
          <a:cs typeface="+mn-cs"/>
        </a:defRPr>
      </a:lvl6pPr>
      <a:lvl7pPr marL="2743200" algn="l" rtl="0" eaLnBrk="1" latinLnBrk="0" hangingPunct="1">
        <a:defRPr kumimoji="1" kern="1200">
          <a:solidFill>
            <a:schemeClr val="tx1"/>
          </a:solidFill>
          <a:latin typeface="+mn-lt"/>
          <a:ea typeface="+mn-ea"/>
          <a:cs typeface="+mn-cs"/>
        </a:defRPr>
      </a:lvl7pPr>
      <a:lvl8pPr marL="3200400" algn="l" rtl="0" eaLnBrk="1" latinLnBrk="0" hangingPunct="1">
        <a:defRPr kumimoji="1" kern="1200">
          <a:solidFill>
            <a:schemeClr val="tx1"/>
          </a:solidFill>
          <a:latin typeface="+mn-lt"/>
          <a:ea typeface="+mn-ea"/>
          <a:cs typeface="+mn-cs"/>
        </a:defRPr>
      </a:lvl8pPr>
      <a:lvl9pPr marL="3657600" algn="l" rtl="0" eaLnBrk="1" latinLnBrk="0" hangingPunct="1">
        <a:defRPr kumimoji="1"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33CC33">
            <a:alpha val="0"/>
          </a:srgbClr>
        </a:solidFill>
        <a:effectLst/>
      </p:bgPr>
    </p:bg>
    <p:spTree>
      <p:nvGrpSpPr>
        <p:cNvPr id="1" name=""/>
        <p:cNvGrpSpPr/>
        <p:nvPr/>
      </p:nvGrpSpPr>
      <p:grpSpPr>
        <a:xfrm>
          <a:off x="0" y="0"/>
          <a:ext cx="0" cy="0"/>
          <a:chOff x="0" y="0"/>
          <a:chExt cx="0" cy="0"/>
        </a:xfrm>
      </p:grpSpPr>
      <p:sp>
        <p:nvSpPr>
          <p:cNvPr id="9" name="正方形/長方形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defRPr/>
            </a:pPr>
            <a:endParaRPr kumimoji="0" lang="en-US" sz="2200"/>
          </a:p>
        </p:txBody>
      </p:sp>
      <p:sp useBgFill="1">
        <p:nvSpPr>
          <p:cNvPr id="8" name="角丸四角形 7"/>
          <p:cNvSpPr/>
          <p:nvPr/>
        </p:nvSpPr>
        <p:spPr>
          <a:xfrm>
            <a:off x="63501" y="69850"/>
            <a:ext cx="9013825" cy="6692900"/>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defRPr/>
            </a:pPr>
            <a:endParaRPr kumimoji="0" lang="en-US" sz="2200"/>
          </a:p>
        </p:txBody>
      </p:sp>
      <p:sp>
        <p:nvSpPr>
          <p:cNvPr id="4100" name="タイトル プレースホルダ 21"/>
          <p:cNvSpPr>
            <a:spLocks noGrp="1"/>
          </p:cNvSpPr>
          <p:nvPr>
            <p:ph type="title"/>
          </p:nvPr>
        </p:nvSpPr>
        <p:spPr bwMode="auto">
          <a:xfrm>
            <a:off x="914400" y="274638"/>
            <a:ext cx="7772400" cy="1143000"/>
          </a:xfrm>
          <a:prstGeom prst="rect">
            <a:avLst/>
          </a:prstGeom>
          <a:noFill/>
          <a:ln w="9525">
            <a:noFill/>
            <a:miter lim="800000"/>
            <a:headEnd/>
            <a:tailEnd/>
          </a:ln>
        </p:spPr>
        <p:txBody>
          <a:bodyPr vert="horz" wrap="square" lIns="91440" tIns="45720" rIns="91440" bIns="91440" numCol="1" anchor="b" anchorCtr="0" compatLnSpc="1">
            <a:prstTxWarp prst="textNoShape">
              <a:avLst/>
            </a:prstTxWarp>
          </a:bodyPr>
          <a:lstStyle/>
          <a:p>
            <a:pPr lvl="0"/>
            <a:r>
              <a:rPr lang="ja-JP" altLang="en-US"/>
              <a:t>マスタ タイトルの書式設定</a:t>
            </a:r>
            <a:endParaRPr lang="en-US"/>
          </a:p>
        </p:txBody>
      </p:sp>
      <p:sp>
        <p:nvSpPr>
          <p:cNvPr id="4101" name="テキスト プレースホルダ 12"/>
          <p:cNvSpPr>
            <a:spLocks noGrp="1"/>
          </p:cNvSpPr>
          <p:nvPr>
            <p:ph type="body" idx="1"/>
          </p:nvPr>
        </p:nvSpPr>
        <p:spPr bwMode="auto">
          <a:xfrm>
            <a:off x="914400" y="1447800"/>
            <a:ext cx="77724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14" name="日付プレースホルダ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ea typeface="ＭＳ Ｐゴシック" pitchFamily="50" charset="-128"/>
              </a:defRPr>
            </a:lvl1pPr>
          </a:lstStyle>
          <a:p>
            <a:pPr>
              <a:defRPr/>
            </a:pPr>
            <a:endParaRPr lang="en-US" altLang="ja-JP"/>
          </a:p>
        </p:txBody>
      </p:sp>
      <p:sp>
        <p:nvSpPr>
          <p:cNvPr id="3" name="フッター プレースホルダ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ea typeface="ＭＳ Ｐゴシック" pitchFamily="50" charset="-128"/>
              </a:defRPr>
            </a:lvl1pPr>
          </a:lstStyle>
          <a:p>
            <a:pPr>
              <a:defRPr/>
            </a:pPr>
            <a:endParaRPr lang="en-US" altLang="ja-JP"/>
          </a:p>
        </p:txBody>
      </p:sp>
      <p:sp>
        <p:nvSpPr>
          <p:cNvPr id="23" name="スライド番号プレースホルダ 22"/>
          <p:cNvSpPr>
            <a:spLocks noGrp="1"/>
          </p:cNvSpPr>
          <p:nvPr>
            <p:ph type="sldNum" sz="quarter" idx="4"/>
          </p:nvPr>
        </p:nvSpPr>
        <p:spPr>
          <a:xfrm>
            <a:off x="146050"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pPr>
              <a:defRPr/>
            </a:pPr>
            <a:fld id="{027AB07A-5FB4-49BF-B0FD-744F02092F1E}"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6112" r:id="rId1"/>
    <p:sldLayoutId id="2147486083" r:id="rId2"/>
    <p:sldLayoutId id="2147486113" r:id="rId3"/>
    <p:sldLayoutId id="2147486084" r:id="rId4"/>
    <p:sldLayoutId id="2147486085" r:id="rId5"/>
    <p:sldLayoutId id="2147486086" r:id="rId6"/>
    <p:sldLayoutId id="2147486087" r:id="rId7"/>
    <p:sldLayoutId id="2147486114" r:id="rId8"/>
    <p:sldLayoutId id="2147486115" r:id="rId9"/>
    <p:sldLayoutId id="2147486088" r:id="rId10"/>
    <p:sldLayoutId id="2147486089" r:id="rId11"/>
  </p:sldLayoutIdLst>
  <p:hf hdr="0" ftr="0" dt="0"/>
  <p:txStyles>
    <p:titleStyle>
      <a:lvl1pPr algn="l" rtl="0" eaLnBrk="0" fontAlgn="base" hangingPunct="0">
        <a:spcBef>
          <a:spcPct val="0"/>
        </a:spcBef>
        <a:spcAft>
          <a:spcPct val="0"/>
        </a:spcAft>
        <a:defRPr kumimoji="1" sz="4000" kern="1200">
          <a:solidFill>
            <a:schemeClr val="tx2"/>
          </a:solidFill>
          <a:latin typeface="+mj-lt"/>
          <a:ea typeface="+mj-ea"/>
          <a:cs typeface="+mj-cs"/>
        </a:defRPr>
      </a:lvl1pPr>
      <a:lvl2pPr algn="l" rtl="0" eaLnBrk="0" fontAlgn="base" hangingPunct="0">
        <a:spcBef>
          <a:spcPct val="0"/>
        </a:spcBef>
        <a:spcAft>
          <a:spcPct val="0"/>
        </a:spcAft>
        <a:defRPr kumimoji="1" sz="4000">
          <a:solidFill>
            <a:schemeClr val="tx2"/>
          </a:solidFill>
          <a:latin typeface="Franklin Gothic Book" pitchFamily="34" charset="0"/>
          <a:ea typeface="HGｺﾞｼｯｸM" pitchFamily="49" charset="-128"/>
        </a:defRPr>
      </a:lvl2pPr>
      <a:lvl3pPr algn="l" rtl="0" eaLnBrk="0" fontAlgn="base" hangingPunct="0">
        <a:spcBef>
          <a:spcPct val="0"/>
        </a:spcBef>
        <a:spcAft>
          <a:spcPct val="0"/>
        </a:spcAft>
        <a:defRPr kumimoji="1" sz="4000">
          <a:solidFill>
            <a:schemeClr val="tx2"/>
          </a:solidFill>
          <a:latin typeface="Franklin Gothic Book" pitchFamily="34" charset="0"/>
          <a:ea typeface="HGｺﾞｼｯｸM" pitchFamily="49" charset="-128"/>
        </a:defRPr>
      </a:lvl3pPr>
      <a:lvl4pPr algn="l" rtl="0" eaLnBrk="0" fontAlgn="base" hangingPunct="0">
        <a:spcBef>
          <a:spcPct val="0"/>
        </a:spcBef>
        <a:spcAft>
          <a:spcPct val="0"/>
        </a:spcAft>
        <a:defRPr kumimoji="1" sz="4000">
          <a:solidFill>
            <a:schemeClr val="tx2"/>
          </a:solidFill>
          <a:latin typeface="Franklin Gothic Book" pitchFamily="34" charset="0"/>
          <a:ea typeface="HGｺﾞｼｯｸM" pitchFamily="49" charset="-128"/>
        </a:defRPr>
      </a:lvl4pPr>
      <a:lvl5pPr algn="l" rtl="0" eaLnBrk="0" fontAlgn="base" hangingPunct="0">
        <a:spcBef>
          <a:spcPct val="0"/>
        </a:spcBef>
        <a:spcAft>
          <a:spcPct val="0"/>
        </a:spcAft>
        <a:defRPr kumimoji="1" sz="4000">
          <a:solidFill>
            <a:schemeClr val="tx2"/>
          </a:solidFill>
          <a:latin typeface="Franklin Gothic Book" pitchFamily="34" charset="0"/>
          <a:ea typeface="HGｺﾞｼｯｸM" pitchFamily="49" charset="-128"/>
        </a:defRPr>
      </a:lvl5pPr>
      <a:lvl6pPr marL="457200" algn="l" rtl="0" fontAlgn="base">
        <a:spcBef>
          <a:spcPct val="0"/>
        </a:spcBef>
        <a:spcAft>
          <a:spcPct val="0"/>
        </a:spcAft>
        <a:defRPr kumimoji="1" sz="4000">
          <a:solidFill>
            <a:schemeClr val="tx2"/>
          </a:solidFill>
          <a:latin typeface="Franklin Gothic Book" pitchFamily="34" charset="0"/>
          <a:ea typeface="HGｺﾞｼｯｸM" pitchFamily="49" charset="-128"/>
        </a:defRPr>
      </a:lvl6pPr>
      <a:lvl7pPr marL="914400" algn="l" rtl="0" fontAlgn="base">
        <a:spcBef>
          <a:spcPct val="0"/>
        </a:spcBef>
        <a:spcAft>
          <a:spcPct val="0"/>
        </a:spcAft>
        <a:defRPr kumimoji="1" sz="4000">
          <a:solidFill>
            <a:schemeClr val="tx2"/>
          </a:solidFill>
          <a:latin typeface="Franklin Gothic Book" pitchFamily="34" charset="0"/>
          <a:ea typeface="HGｺﾞｼｯｸM" pitchFamily="49" charset="-128"/>
        </a:defRPr>
      </a:lvl7pPr>
      <a:lvl8pPr marL="1371600" algn="l" rtl="0" fontAlgn="base">
        <a:spcBef>
          <a:spcPct val="0"/>
        </a:spcBef>
        <a:spcAft>
          <a:spcPct val="0"/>
        </a:spcAft>
        <a:defRPr kumimoji="1" sz="4000">
          <a:solidFill>
            <a:schemeClr val="tx2"/>
          </a:solidFill>
          <a:latin typeface="Franklin Gothic Book" pitchFamily="34" charset="0"/>
          <a:ea typeface="HGｺﾞｼｯｸM" pitchFamily="49" charset="-128"/>
        </a:defRPr>
      </a:lvl8pPr>
      <a:lvl9pPr marL="1828800" algn="l" rtl="0" fontAlgn="base">
        <a:spcBef>
          <a:spcPct val="0"/>
        </a:spcBef>
        <a:spcAft>
          <a:spcPct val="0"/>
        </a:spcAft>
        <a:defRPr kumimoji="1" sz="4000">
          <a:solidFill>
            <a:schemeClr val="tx2"/>
          </a:solidFill>
          <a:latin typeface="Franklin Gothic Book" pitchFamily="34" charset="0"/>
          <a:ea typeface="HGｺﾞｼｯｸM" pitchFamily="49" charset="-128"/>
        </a:defRPr>
      </a:lvl9pPr>
    </p:titleStyle>
    <p:bodyStyle>
      <a:lvl1pPr marL="273050" indent="-273050" algn="l" rtl="0" eaLnBrk="0" fontAlgn="base" hangingPunct="0">
        <a:spcBef>
          <a:spcPts val="575"/>
        </a:spcBef>
        <a:spcAft>
          <a:spcPct val="0"/>
        </a:spcAft>
        <a:buClr>
          <a:schemeClr val="accent1"/>
        </a:buClr>
        <a:buSzPct val="85000"/>
        <a:buFont typeface="Wingdings 2" pitchFamily="18" charset="2"/>
        <a:buChar char=""/>
        <a:defRPr kumimoji="1" sz="2600" kern="1200">
          <a:solidFill>
            <a:schemeClr val="tx1"/>
          </a:solidFill>
          <a:latin typeface="+mn-lt"/>
          <a:ea typeface="+mn-ea"/>
          <a:cs typeface="+mn-cs"/>
        </a:defRPr>
      </a:lvl1pPr>
      <a:lvl2pPr marL="547688" indent="-228600" algn="l" rtl="0" eaLnBrk="0" fontAlgn="base" hangingPunct="0">
        <a:spcBef>
          <a:spcPts val="375"/>
        </a:spcBef>
        <a:spcAft>
          <a:spcPct val="0"/>
        </a:spcAft>
        <a:buClr>
          <a:schemeClr val="accent2"/>
        </a:buClr>
        <a:buSzPct val="85000"/>
        <a:buFont typeface="Wingdings 2" pitchFamily="18" charset="2"/>
        <a:buChar char=""/>
        <a:defRPr kumimoji="1" sz="2400" kern="1200">
          <a:solidFill>
            <a:schemeClr val="tx1"/>
          </a:solidFill>
          <a:latin typeface="+mn-lt"/>
          <a:ea typeface="+mn-ea"/>
          <a:cs typeface="+mn-cs"/>
        </a:defRPr>
      </a:lvl2pPr>
      <a:lvl3pPr marL="822325" indent="-228600" algn="l" rtl="0" eaLnBrk="0" fontAlgn="base" hangingPunct="0">
        <a:spcBef>
          <a:spcPts val="375"/>
        </a:spcBef>
        <a:spcAft>
          <a:spcPct val="0"/>
        </a:spcAft>
        <a:buClr>
          <a:srgbClr val="E6B1AB"/>
        </a:buClr>
        <a:buSzPct val="85000"/>
        <a:buFont typeface="Wingdings 2" pitchFamily="18" charset="2"/>
        <a:buChar char=""/>
        <a:defRPr kumimoji="1" sz="2000" kern="1200">
          <a:solidFill>
            <a:schemeClr val="tx1"/>
          </a:solidFill>
          <a:latin typeface="+mn-lt"/>
          <a:ea typeface="+mn-ea"/>
          <a:cs typeface="+mn-cs"/>
        </a:defRPr>
      </a:lvl3pPr>
      <a:lvl4pPr marL="1096963" indent="-228600" algn="l" rtl="0" eaLnBrk="0" fontAlgn="base" hangingPunct="0">
        <a:spcBef>
          <a:spcPts val="375"/>
        </a:spcBef>
        <a:spcAft>
          <a:spcPct val="0"/>
        </a:spcAft>
        <a:buClr>
          <a:srgbClr val="A28E6A"/>
        </a:buClr>
        <a:buSzPct val="80000"/>
        <a:buFont typeface="Wingdings 2" pitchFamily="18" charset="2"/>
        <a:buChar char=""/>
        <a:defRPr kumimoji="1" sz="2000" kern="1200">
          <a:solidFill>
            <a:schemeClr val="tx1"/>
          </a:solidFill>
          <a:latin typeface="+mn-lt"/>
          <a:ea typeface="+mn-ea"/>
          <a:cs typeface="+mn-cs"/>
        </a:defRPr>
      </a:lvl4pPr>
      <a:lvl5pPr marL="1371600" indent="-228600" algn="l" rtl="0" eaLnBrk="0" fontAlgn="base" hangingPunct="0">
        <a:spcBef>
          <a:spcPts val="375"/>
        </a:spcBef>
        <a:spcAft>
          <a:spcPct val="0"/>
        </a:spcAft>
        <a:buClr>
          <a:srgbClr val="A28E6A"/>
        </a:buClr>
        <a:buChar char="o"/>
        <a:defRPr kumimoji="1"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1"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1"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1"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1" sz="1800" kern="1200">
          <a:solidFill>
            <a:schemeClr val="tx1"/>
          </a:solidFill>
          <a:latin typeface="+mn-lt"/>
          <a:ea typeface="+mn-ea"/>
          <a:cs typeface="+mn-cs"/>
        </a:defRPr>
      </a:lvl9pPr>
    </p:bodyStyle>
    <p:otherStyle>
      <a:lvl1pPr marL="0" algn="l" rtl="0" eaLnBrk="1" latinLnBrk="0" hangingPunct="1">
        <a:defRPr kumimoji="1" kern="1200">
          <a:solidFill>
            <a:schemeClr val="tx1"/>
          </a:solidFill>
          <a:latin typeface="+mn-lt"/>
          <a:ea typeface="+mn-ea"/>
          <a:cs typeface="+mn-cs"/>
        </a:defRPr>
      </a:lvl1pPr>
      <a:lvl2pPr marL="457200" algn="l" rtl="0" eaLnBrk="1" latinLnBrk="0" hangingPunct="1">
        <a:defRPr kumimoji="1" kern="1200">
          <a:solidFill>
            <a:schemeClr val="tx1"/>
          </a:solidFill>
          <a:latin typeface="+mn-lt"/>
          <a:ea typeface="+mn-ea"/>
          <a:cs typeface="+mn-cs"/>
        </a:defRPr>
      </a:lvl2pPr>
      <a:lvl3pPr marL="914400" algn="l" rtl="0" eaLnBrk="1" latinLnBrk="0" hangingPunct="1">
        <a:defRPr kumimoji="1" kern="1200">
          <a:solidFill>
            <a:schemeClr val="tx1"/>
          </a:solidFill>
          <a:latin typeface="+mn-lt"/>
          <a:ea typeface="+mn-ea"/>
          <a:cs typeface="+mn-cs"/>
        </a:defRPr>
      </a:lvl3pPr>
      <a:lvl4pPr marL="1371600" algn="l" rtl="0" eaLnBrk="1" latinLnBrk="0" hangingPunct="1">
        <a:defRPr kumimoji="1" kern="1200">
          <a:solidFill>
            <a:schemeClr val="tx1"/>
          </a:solidFill>
          <a:latin typeface="+mn-lt"/>
          <a:ea typeface="+mn-ea"/>
          <a:cs typeface="+mn-cs"/>
        </a:defRPr>
      </a:lvl4pPr>
      <a:lvl5pPr marL="1828800" algn="l" rtl="0" eaLnBrk="1" latinLnBrk="0" hangingPunct="1">
        <a:defRPr kumimoji="1" kern="1200">
          <a:solidFill>
            <a:schemeClr val="tx1"/>
          </a:solidFill>
          <a:latin typeface="+mn-lt"/>
          <a:ea typeface="+mn-ea"/>
          <a:cs typeface="+mn-cs"/>
        </a:defRPr>
      </a:lvl5pPr>
      <a:lvl6pPr marL="2286000" algn="l" rtl="0" eaLnBrk="1" latinLnBrk="0" hangingPunct="1">
        <a:defRPr kumimoji="1" kern="1200">
          <a:solidFill>
            <a:schemeClr val="tx1"/>
          </a:solidFill>
          <a:latin typeface="+mn-lt"/>
          <a:ea typeface="+mn-ea"/>
          <a:cs typeface="+mn-cs"/>
        </a:defRPr>
      </a:lvl6pPr>
      <a:lvl7pPr marL="2743200" algn="l" rtl="0" eaLnBrk="1" latinLnBrk="0" hangingPunct="1">
        <a:defRPr kumimoji="1" kern="1200">
          <a:solidFill>
            <a:schemeClr val="tx1"/>
          </a:solidFill>
          <a:latin typeface="+mn-lt"/>
          <a:ea typeface="+mn-ea"/>
          <a:cs typeface="+mn-cs"/>
        </a:defRPr>
      </a:lvl7pPr>
      <a:lvl8pPr marL="3200400" algn="l" rtl="0" eaLnBrk="1" latinLnBrk="0" hangingPunct="1">
        <a:defRPr kumimoji="1" kern="1200">
          <a:solidFill>
            <a:schemeClr val="tx1"/>
          </a:solidFill>
          <a:latin typeface="+mn-lt"/>
          <a:ea typeface="+mn-ea"/>
          <a:cs typeface="+mn-cs"/>
        </a:defRPr>
      </a:lvl8pPr>
      <a:lvl9pPr marL="3657600" algn="l" rtl="0" eaLnBrk="1" latinLnBrk="0" hangingPunct="1">
        <a:defRPr kumimoji="1"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フリーフォーム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lgn="l">
              <a:defRPr/>
            </a:pPr>
            <a:endParaRPr kumimoji="0" lang="en-US" sz="2200">
              <a:solidFill>
                <a:prstClr val="black"/>
              </a:solidFill>
              <a:latin typeface="Constantia"/>
            </a:endParaRPr>
          </a:p>
        </p:txBody>
      </p:sp>
      <p:sp>
        <p:nvSpPr>
          <p:cNvPr id="8" name="フリーフォーム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lgn="l">
              <a:defRPr/>
            </a:pPr>
            <a:endParaRPr kumimoji="0" lang="en-US" sz="2200">
              <a:solidFill>
                <a:prstClr val="black"/>
              </a:solidFill>
              <a:latin typeface="Constantia"/>
            </a:endParaRPr>
          </a:p>
        </p:txBody>
      </p:sp>
      <p:sp>
        <p:nvSpPr>
          <p:cNvPr id="5124" name="タイトル プレースホルダ 8"/>
          <p:cNvSpPr>
            <a:spLocks noGrp="1"/>
          </p:cNvSpPr>
          <p:nvPr>
            <p:ph type="title"/>
          </p:nvPr>
        </p:nvSpPr>
        <p:spPr bwMode="auto">
          <a:xfrm>
            <a:off x="457200" y="704850"/>
            <a:ext cx="8229600" cy="11430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lvl="0"/>
            <a:r>
              <a:rPr lang="ja-JP" altLang="en-US"/>
              <a:t>マスタ タイトルの書式設定</a:t>
            </a:r>
            <a:endParaRPr lang="en-US"/>
          </a:p>
        </p:txBody>
      </p:sp>
      <p:sp>
        <p:nvSpPr>
          <p:cNvPr id="5125" name="テキスト プレースホルダ 29"/>
          <p:cNvSpPr>
            <a:spLocks noGrp="1"/>
          </p:cNvSpPr>
          <p:nvPr>
            <p:ph type="body" idx="1"/>
          </p:nvPr>
        </p:nvSpPr>
        <p:spPr bwMode="auto">
          <a:xfrm>
            <a:off x="457200" y="1935165"/>
            <a:ext cx="8229600" cy="4389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10" name="日付プレースホルダ 9"/>
          <p:cNvSpPr>
            <a:spLocks noGrp="1"/>
          </p:cNvSpPr>
          <p:nvPr>
            <p:ph type="dt" sz="half" idx="2"/>
          </p:nvPr>
        </p:nvSpPr>
        <p:spPr>
          <a:xfrm>
            <a:off x="457200" y="6356352"/>
            <a:ext cx="2133600" cy="365125"/>
          </a:xfrm>
          <a:prstGeom prst="rect">
            <a:avLst/>
          </a:prstGeom>
        </p:spPr>
        <p:txBody>
          <a:bodyPr vert="horz" lIns="0" tIns="0" rIns="0" bIns="0" anchor="b"/>
          <a:lstStyle>
            <a:lvl1pPr algn="l" eaLnBrk="1" latinLnBrk="0" hangingPunct="1">
              <a:defRPr kumimoji="0" sz="1200">
                <a:solidFill>
                  <a:srgbClr val="04617B">
                    <a:shade val="90000"/>
                  </a:srgbClr>
                </a:solidFill>
                <a:ea typeface="ＭＳ Ｐゴシック" pitchFamily="50" charset="-128"/>
              </a:defRPr>
            </a:lvl1pPr>
          </a:lstStyle>
          <a:p>
            <a:pPr>
              <a:defRPr/>
            </a:pPr>
            <a:endParaRPr lang="en-US" altLang="ja-JP"/>
          </a:p>
        </p:txBody>
      </p:sp>
      <p:sp>
        <p:nvSpPr>
          <p:cNvPr id="22" name="フッター プレースホルダ 21"/>
          <p:cNvSpPr>
            <a:spLocks noGrp="1"/>
          </p:cNvSpPr>
          <p:nvPr>
            <p:ph type="ftr" sz="quarter" idx="3"/>
          </p:nvPr>
        </p:nvSpPr>
        <p:spPr>
          <a:xfrm>
            <a:off x="2667000" y="6356352"/>
            <a:ext cx="3352800" cy="365125"/>
          </a:xfrm>
          <a:prstGeom prst="rect">
            <a:avLst/>
          </a:prstGeom>
        </p:spPr>
        <p:txBody>
          <a:bodyPr vert="horz" lIns="0" tIns="0" rIns="0" bIns="0" anchor="b"/>
          <a:lstStyle>
            <a:lvl1pPr algn="l" eaLnBrk="1" latinLnBrk="0" hangingPunct="1">
              <a:defRPr kumimoji="0" sz="1200">
                <a:solidFill>
                  <a:srgbClr val="04617B">
                    <a:shade val="90000"/>
                  </a:srgbClr>
                </a:solidFill>
                <a:ea typeface="ＭＳ Ｐゴシック" pitchFamily="50" charset="-128"/>
              </a:defRPr>
            </a:lvl1pPr>
          </a:lstStyle>
          <a:p>
            <a:pPr>
              <a:defRPr/>
            </a:pPr>
            <a:endParaRPr lang="en-US" altLang="ja-JP"/>
          </a:p>
        </p:txBody>
      </p:sp>
      <p:sp>
        <p:nvSpPr>
          <p:cNvPr id="18" name="スライド番号プレースホルダ 17"/>
          <p:cNvSpPr>
            <a:spLocks noGrp="1"/>
          </p:cNvSpPr>
          <p:nvPr>
            <p:ph type="sldNum" sz="quarter" idx="4"/>
          </p:nvPr>
        </p:nvSpPr>
        <p:spPr>
          <a:xfrm>
            <a:off x="7924800" y="6356352"/>
            <a:ext cx="762000" cy="365125"/>
          </a:xfrm>
          <a:prstGeom prst="rect">
            <a:avLst/>
          </a:prstGeom>
        </p:spPr>
        <p:txBody>
          <a:bodyPr vert="horz" lIns="0" tIns="0" rIns="0" bIns="0" anchor="b"/>
          <a:lstStyle>
            <a:lvl1pPr algn="r" eaLnBrk="1" latinLnBrk="0" hangingPunct="1">
              <a:defRPr kumimoji="0" sz="1200">
                <a:solidFill>
                  <a:srgbClr val="04617B">
                    <a:shade val="90000"/>
                  </a:srgbClr>
                </a:solidFill>
                <a:ea typeface="ＭＳ Ｐゴシック" pitchFamily="50" charset="-128"/>
              </a:defRPr>
            </a:lvl1pPr>
          </a:lstStyle>
          <a:p>
            <a:pPr>
              <a:defRPr/>
            </a:pPr>
            <a:fld id="{603F6047-24EC-4FA3-B079-8BCFEFEBD301}" type="slidenum">
              <a:rPr lang="en-US" altLang="ja-JP"/>
              <a:pPr>
                <a:defRPr/>
              </a:pPr>
              <a:t>‹#›</a:t>
            </a:fld>
            <a:endParaRPr lang="en-US" altLang="ja-JP"/>
          </a:p>
        </p:txBody>
      </p:sp>
      <p:grpSp>
        <p:nvGrpSpPr>
          <p:cNvPr id="5129" name="グループ化 1"/>
          <p:cNvGrpSpPr>
            <a:grpSpLocks/>
          </p:cNvGrpSpPr>
          <p:nvPr/>
        </p:nvGrpSpPr>
        <p:grpSpPr bwMode="auto">
          <a:xfrm>
            <a:off x="-19049" y="203200"/>
            <a:ext cx="9180513" cy="647700"/>
            <a:chOff x="-19045" y="216550"/>
            <a:chExt cx="9180548" cy="649224"/>
          </a:xfrm>
        </p:grpSpPr>
        <p:sp>
          <p:nvSpPr>
            <p:cNvPr id="12" name="フリーフォーム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a:defRPr/>
              </a:pPr>
              <a:endParaRPr kumimoji="0" lang="en-US" sz="2200">
                <a:solidFill>
                  <a:prstClr val="black"/>
                </a:solidFill>
                <a:ea typeface="ＭＳ Ｐゴシック" pitchFamily="50" charset="-128"/>
              </a:endParaRPr>
            </a:p>
          </p:txBody>
        </p:sp>
        <p:sp>
          <p:nvSpPr>
            <p:cNvPr id="13" name="フリーフォーム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a:defRPr/>
              </a:pPr>
              <a:endParaRPr kumimoji="0" lang="en-US" sz="2200">
                <a:solidFill>
                  <a:prstClr val="black"/>
                </a:solidFill>
                <a:ea typeface="ＭＳ Ｐゴシック" pitchFamily="50" charset="-128"/>
              </a:endParaRPr>
            </a:p>
          </p:txBody>
        </p:sp>
      </p:grpSp>
    </p:spTree>
  </p:cSld>
  <p:clrMap bg1="lt1" tx1="dk1" bg2="lt2" tx2="dk2" accent1="accent1" accent2="accent2" accent3="accent3" accent4="accent4" accent5="accent5" accent6="accent6" hlink="hlink" folHlink="folHlink"/>
  <p:sldLayoutIdLst>
    <p:sldLayoutId id="2147486116" r:id="rId1"/>
    <p:sldLayoutId id="2147486090" r:id="rId2"/>
    <p:sldLayoutId id="2147486117" r:id="rId3"/>
    <p:sldLayoutId id="2147486091" r:id="rId4"/>
    <p:sldLayoutId id="2147486092" r:id="rId5"/>
    <p:sldLayoutId id="2147486093" r:id="rId6"/>
    <p:sldLayoutId id="2147486094" r:id="rId7"/>
    <p:sldLayoutId id="2147486095" r:id="rId8"/>
    <p:sldLayoutId id="2147486118" r:id="rId9"/>
    <p:sldLayoutId id="2147486096" r:id="rId10"/>
    <p:sldLayoutId id="2147486097" r:id="rId11"/>
  </p:sldLayoutIdLst>
  <p:hf hdr="0" ftr="0" dt="0"/>
  <p:txStyles>
    <p:titleStyle>
      <a:lvl1pPr algn="l" rtl="0" eaLnBrk="0" fontAlgn="base" hangingPunct="0">
        <a:spcBef>
          <a:spcPct val="0"/>
        </a:spcBef>
        <a:spcAft>
          <a:spcPct val="0"/>
        </a:spcAft>
        <a:defRPr kumimoji="1" sz="5000" kern="1200">
          <a:solidFill>
            <a:schemeClr val="tx2"/>
          </a:solidFill>
          <a:latin typeface="+mj-lt"/>
          <a:ea typeface="+mj-ea"/>
          <a:cs typeface="+mj-cs"/>
        </a:defRPr>
      </a:lvl1pPr>
      <a:lvl2pPr algn="l" rtl="0" eaLnBrk="0" fontAlgn="base" hangingPunct="0">
        <a:spcBef>
          <a:spcPct val="0"/>
        </a:spcBef>
        <a:spcAft>
          <a:spcPct val="0"/>
        </a:spcAft>
        <a:defRPr kumimoji="1" sz="5000">
          <a:solidFill>
            <a:schemeClr val="tx2"/>
          </a:solidFill>
          <a:latin typeface="Calibri" pitchFamily="34" charset="0"/>
          <a:ea typeface="ＭＳ Ｐゴシック" pitchFamily="50" charset="-128"/>
        </a:defRPr>
      </a:lvl2pPr>
      <a:lvl3pPr algn="l" rtl="0" eaLnBrk="0" fontAlgn="base" hangingPunct="0">
        <a:spcBef>
          <a:spcPct val="0"/>
        </a:spcBef>
        <a:spcAft>
          <a:spcPct val="0"/>
        </a:spcAft>
        <a:defRPr kumimoji="1" sz="5000">
          <a:solidFill>
            <a:schemeClr val="tx2"/>
          </a:solidFill>
          <a:latin typeface="Calibri" pitchFamily="34" charset="0"/>
          <a:ea typeface="ＭＳ Ｐゴシック" pitchFamily="50" charset="-128"/>
        </a:defRPr>
      </a:lvl3pPr>
      <a:lvl4pPr algn="l" rtl="0" eaLnBrk="0" fontAlgn="base" hangingPunct="0">
        <a:spcBef>
          <a:spcPct val="0"/>
        </a:spcBef>
        <a:spcAft>
          <a:spcPct val="0"/>
        </a:spcAft>
        <a:defRPr kumimoji="1" sz="5000">
          <a:solidFill>
            <a:schemeClr val="tx2"/>
          </a:solidFill>
          <a:latin typeface="Calibri" pitchFamily="34" charset="0"/>
          <a:ea typeface="ＭＳ Ｐゴシック" pitchFamily="50" charset="-128"/>
        </a:defRPr>
      </a:lvl4pPr>
      <a:lvl5pPr algn="l" rtl="0" eaLnBrk="0" fontAlgn="base" hangingPunct="0">
        <a:spcBef>
          <a:spcPct val="0"/>
        </a:spcBef>
        <a:spcAft>
          <a:spcPct val="0"/>
        </a:spcAft>
        <a:defRPr kumimoji="1" sz="5000">
          <a:solidFill>
            <a:schemeClr val="tx2"/>
          </a:solidFill>
          <a:latin typeface="Calibri" pitchFamily="34" charset="0"/>
          <a:ea typeface="ＭＳ Ｐゴシック" pitchFamily="50" charset="-128"/>
        </a:defRPr>
      </a:lvl5pPr>
      <a:lvl6pPr marL="457200" algn="l" rtl="0" fontAlgn="base">
        <a:spcBef>
          <a:spcPct val="0"/>
        </a:spcBef>
        <a:spcAft>
          <a:spcPct val="0"/>
        </a:spcAft>
        <a:defRPr kumimoji="1" sz="5000">
          <a:solidFill>
            <a:schemeClr val="tx2"/>
          </a:solidFill>
          <a:latin typeface="Calibri" pitchFamily="34" charset="0"/>
          <a:ea typeface="ＭＳ Ｐゴシック" pitchFamily="50" charset="-128"/>
        </a:defRPr>
      </a:lvl6pPr>
      <a:lvl7pPr marL="914400" algn="l" rtl="0" fontAlgn="base">
        <a:spcBef>
          <a:spcPct val="0"/>
        </a:spcBef>
        <a:spcAft>
          <a:spcPct val="0"/>
        </a:spcAft>
        <a:defRPr kumimoji="1" sz="5000">
          <a:solidFill>
            <a:schemeClr val="tx2"/>
          </a:solidFill>
          <a:latin typeface="Calibri" pitchFamily="34" charset="0"/>
          <a:ea typeface="ＭＳ Ｐゴシック" pitchFamily="50" charset="-128"/>
        </a:defRPr>
      </a:lvl7pPr>
      <a:lvl8pPr marL="1371600" algn="l" rtl="0" fontAlgn="base">
        <a:spcBef>
          <a:spcPct val="0"/>
        </a:spcBef>
        <a:spcAft>
          <a:spcPct val="0"/>
        </a:spcAft>
        <a:defRPr kumimoji="1" sz="5000">
          <a:solidFill>
            <a:schemeClr val="tx2"/>
          </a:solidFill>
          <a:latin typeface="Calibri" pitchFamily="34" charset="0"/>
          <a:ea typeface="ＭＳ Ｐゴシック" pitchFamily="50" charset="-128"/>
        </a:defRPr>
      </a:lvl8pPr>
      <a:lvl9pPr marL="1828800" algn="l" rtl="0" fontAlgn="base">
        <a:spcBef>
          <a:spcPct val="0"/>
        </a:spcBef>
        <a:spcAft>
          <a:spcPct val="0"/>
        </a:spcAft>
        <a:defRPr kumimoji="1" sz="5000">
          <a:solidFill>
            <a:schemeClr val="tx2"/>
          </a:solidFill>
          <a:latin typeface="Calibri" pitchFamily="34" charset="0"/>
          <a:ea typeface="ＭＳ Ｐゴシック" pitchFamily="50" charset="-128"/>
        </a:defRPr>
      </a:lvl9pPr>
    </p:titleStyle>
    <p:bodyStyle>
      <a:lvl1pPr marL="273050" indent="-273050" algn="l" rtl="0" eaLnBrk="0" fontAlgn="base" hangingPunct="0">
        <a:spcBef>
          <a:spcPct val="20000"/>
        </a:spcBef>
        <a:spcAft>
          <a:spcPct val="0"/>
        </a:spcAft>
        <a:buClr>
          <a:srgbClr val="0BD0D9"/>
        </a:buClr>
        <a:buSzPct val="95000"/>
        <a:buFont typeface="Wingdings 2" pitchFamily="18" charset="2"/>
        <a:buChar char=""/>
        <a:defRPr kumimoji="1" sz="2600" kern="12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itchFamily="18" charset="2"/>
        <a:buChar char=""/>
        <a:defRPr kumimoji="1" sz="2400" kern="1200">
          <a:solidFill>
            <a:schemeClr val="tx1"/>
          </a:solidFill>
          <a:latin typeface="+mn-lt"/>
          <a:ea typeface="+mn-ea"/>
          <a:cs typeface="+mn-cs"/>
        </a:defRPr>
      </a:lvl2pPr>
      <a:lvl3pPr marL="914400" indent="-246063" algn="l" rtl="0" eaLnBrk="0" fontAlgn="base" hangingPunct="0">
        <a:spcBef>
          <a:spcPct val="20000"/>
        </a:spcBef>
        <a:spcAft>
          <a:spcPct val="0"/>
        </a:spcAft>
        <a:buClr>
          <a:schemeClr val="accent2"/>
        </a:buClr>
        <a:buSzPct val="70000"/>
        <a:buFont typeface="Wingdings 2" pitchFamily="18" charset="2"/>
        <a:buChar char=""/>
        <a:defRPr kumimoji="1" sz="2100" kern="1200">
          <a:solidFill>
            <a:schemeClr val="tx1"/>
          </a:solidFill>
          <a:latin typeface="+mn-lt"/>
          <a:ea typeface="+mn-ea"/>
          <a:cs typeface="+mn-cs"/>
        </a:defRPr>
      </a:lvl3pPr>
      <a:lvl4pPr marL="1187450" indent="-209550" algn="l" rtl="0" eaLnBrk="0" fontAlgn="base" hangingPunct="0">
        <a:spcBef>
          <a:spcPct val="20000"/>
        </a:spcBef>
        <a:spcAft>
          <a:spcPct val="0"/>
        </a:spcAft>
        <a:buClr>
          <a:srgbClr val="0BD0D9"/>
        </a:buClr>
        <a:buSzPct val="65000"/>
        <a:buFont typeface="Wingdings 2" pitchFamily="18" charset="2"/>
        <a:buChar char=""/>
        <a:defRPr kumimoji="1" sz="2000" kern="1200">
          <a:solidFill>
            <a:schemeClr val="tx1"/>
          </a:solidFill>
          <a:latin typeface="+mn-lt"/>
          <a:ea typeface="+mn-ea"/>
          <a:cs typeface="+mn-cs"/>
        </a:defRPr>
      </a:lvl4pPr>
      <a:lvl5pPr marL="1462088" indent="-209550" algn="l" rtl="0" eaLnBrk="0" fontAlgn="base" hangingPunct="0">
        <a:spcBef>
          <a:spcPct val="20000"/>
        </a:spcBef>
        <a:spcAft>
          <a:spcPct val="0"/>
        </a:spcAft>
        <a:buClr>
          <a:srgbClr val="10CF9B"/>
        </a:buClr>
        <a:buSzPct val="65000"/>
        <a:buFont typeface="Wingdings 2" pitchFamily="18" charset="2"/>
        <a:buChar char=""/>
        <a:defRPr kumimoji="1"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1"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1"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1"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1" sz="1400" kern="1200" baseline="0">
          <a:solidFill>
            <a:schemeClr val="tx1"/>
          </a:solidFill>
          <a:latin typeface="+mn-lt"/>
          <a:ea typeface="+mn-ea"/>
          <a:cs typeface="+mn-cs"/>
        </a:defRPr>
      </a:lvl9pPr>
    </p:bodyStyle>
    <p:otherStyle>
      <a:lvl1pPr marL="0" algn="l" rtl="0" eaLnBrk="1" latinLnBrk="0" hangingPunct="1">
        <a:defRPr kumimoji="1" kern="1200">
          <a:solidFill>
            <a:schemeClr val="tx1"/>
          </a:solidFill>
          <a:latin typeface="+mn-lt"/>
          <a:ea typeface="+mn-ea"/>
          <a:cs typeface="+mn-cs"/>
        </a:defRPr>
      </a:lvl1pPr>
      <a:lvl2pPr marL="457200" algn="l" rtl="0" eaLnBrk="1" latinLnBrk="0" hangingPunct="1">
        <a:defRPr kumimoji="1" kern="1200">
          <a:solidFill>
            <a:schemeClr val="tx1"/>
          </a:solidFill>
          <a:latin typeface="+mn-lt"/>
          <a:ea typeface="+mn-ea"/>
          <a:cs typeface="+mn-cs"/>
        </a:defRPr>
      </a:lvl2pPr>
      <a:lvl3pPr marL="914400" algn="l" rtl="0" eaLnBrk="1" latinLnBrk="0" hangingPunct="1">
        <a:defRPr kumimoji="1" kern="1200">
          <a:solidFill>
            <a:schemeClr val="tx1"/>
          </a:solidFill>
          <a:latin typeface="+mn-lt"/>
          <a:ea typeface="+mn-ea"/>
          <a:cs typeface="+mn-cs"/>
        </a:defRPr>
      </a:lvl3pPr>
      <a:lvl4pPr marL="1371600" algn="l" rtl="0" eaLnBrk="1" latinLnBrk="0" hangingPunct="1">
        <a:defRPr kumimoji="1" kern="1200">
          <a:solidFill>
            <a:schemeClr val="tx1"/>
          </a:solidFill>
          <a:latin typeface="+mn-lt"/>
          <a:ea typeface="+mn-ea"/>
          <a:cs typeface="+mn-cs"/>
        </a:defRPr>
      </a:lvl4pPr>
      <a:lvl5pPr marL="1828800" algn="l" rtl="0" eaLnBrk="1" latinLnBrk="0" hangingPunct="1">
        <a:defRPr kumimoji="1" kern="1200">
          <a:solidFill>
            <a:schemeClr val="tx1"/>
          </a:solidFill>
          <a:latin typeface="+mn-lt"/>
          <a:ea typeface="+mn-ea"/>
          <a:cs typeface="+mn-cs"/>
        </a:defRPr>
      </a:lvl5pPr>
      <a:lvl6pPr marL="2286000" algn="l" rtl="0" eaLnBrk="1" latinLnBrk="0" hangingPunct="1">
        <a:defRPr kumimoji="1" kern="1200">
          <a:solidFill>
            <a:schemeClr val="tx1"/>
          </a:solidFill>
          <a:latin typeface="+mn-lt"/>
          <a:ea typeface="+mn-ea"/>
          <a:cs typeface="+mn-cs"/>
        </a:defRPr>
      </a:lvl6pPr>
      <a:lvl7pPr marL="2743200" algn="l" rtl="0" eaLnBrk="1" latinLnBrk="0" hangingPunct="1">
        <a:defRPr kumimoji="1" kern="1200">
          <a:solidFill>
            <a:schemeClr val="tx1"/>
          </a:solidFill>
          <a:latin typeface="+mn-lt"/>
          <a:ea typeface="+mn-ea"/>
          <a:cs typeface="+mn-cs"/>
        </a:defRPr>
      </a:lvl7pPr>
      <a:lvl8pPr marL="3200400" algn="l" rtl="0" eaLnBrk="1" latinLnBrk="0" hangingPunct="1">
        <a:defRPr kumimoji="1" kern="1200">
          <a:solidFill>
            <a:schemeClr val="tx1"/>
          </a:solidFill>
          <a:latin typeface="+mn-lt"/>
          <a:ea typeface="+mn-ea"/>
          <a:cs typeface="+mn-cs"/>
        </a:defRPr>
      </a:lvl8pPr>
      <a:lvl9pPr marL="3657600" algn="l" rtl="0" eaLnBrk="1" latinLnBrk="0" hangingPunct="1">
        <a:defRPr kumimoji="1"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146" name="タイトル プレースホルダ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6147" name="テキスト プレースホルダ 2"/>
          <p:cNvSpPr>
            <a:spLocks noGrp="1"/>
          </p:cNvSpPr>
          <p:nvPr>
            <p:ph type="body" idx="1"/>
          </p:nvPr>
        </p:nvSpPr>
        <p:spPr bwMode="auto">
          <a:xfrm>
            <a:off x="457200" y="1600202"/>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n-US" altLang="ja-JP"/>
          </a:p>
        </p:txBody>
      </p:sp>
      <p:sp>
        <p:nvSpPr>
          <p:cNvPr id="5" name="フッター プレースホルダ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ltLang="ja-JP"/>
          </a:p>
        </p:txBody>
      </p:sp>
      <p:sp>
        <p:nvSpPr>
          <p:cNvPr id="6" name="スライド番号プレースホルダ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1EFB56D1-9CD8-4AD6-AE10-D15B67DD31F3}"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6098" r:id="rId1"/>
    <p:sldLayoutId id="2147486099" r:id="rId2"/>
    <p:sldLayoutId id="2147486100" r:id="rId3"/>
    <p:sldLayoutId id="2147486101" r:id="rId4"/>
    <p:sldLayoutId id="2147486102" r:id="rId5"/>
    <p:sldLayoutId id="2147486103" r:id="rId6"/>
    <p:sldLayoutId id="2147486104" r:id="rId7"/>
    <p:sldLayoutId id="2147486105" r:id="rId8"/>
    <p:sldLayoutId id="2147486106" r:id="rId9"/>
    <p:sldLayoutId id="2147486107" r:id="rId10"/>
    <p:sldLayoutId id="2147486108" r:id="rId11"/>
  </p:sldLayoutIdLst>
  <p:hf hdr="0" ftr="0" dt="0"/>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7200" algn="ctr" rtl="0" fontAlgn="base">
        <a:spcBef>
          <a:spcPct val="0"/>
        </a:spcBef>
        <a:spcAft>
          <a:spcPct val="0"/>
        </a:spcAft>
        <a:defRPr kumimoji="1" sz="4400">
          <a:solidFill>
            <a:schemeClr val="tx1"/>
          </a:solidFill>
          <a:latin typeface="Calibri" pitchFamily="34" charset="0"/>
          <a:ea typeface="ＭＳ Ｐゴシック" charset="-128"/>
        </a:defRPr>
      </a:lvl6pPr>
      <a:lvl7pPr marL="914400" algn="ctr" rtl="0" fontAlgn="base">
        <a:spcBef>
          <a:spcPct val="0"/>
        </a:spcBef>
        <a:spcAft>
          <a:spcPct val="0"/>
        </a:spcAft>
        <a:defRPr kumimoji="1" sz="4400">
          <a:solidFill>
            <a:schemeClr val="tx1"/>
          </a:solidFill>
          <a:latin typeface="Calibri" pitchFamily="34" charset="0"/>
          <a:ea typeface="ＭＳ Ｐゴシック"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charset="-128"/>
        </a:defRPr>
      </a:lvl9pPr>
    </p:titleStyle>
    <p:bodyStyle>
      <a:lvl1pPr marL="342900" indent="-342900" algn="l" rtl="0" eaLnBrk="0" fontAlgn="base" hangingPunct="0">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フリーフォーム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lgn="l">
              <a:defRPr/>
            </a:pPr>
            <a:endParaRPr kumimoji="0" lang="en-US" sz="1800">
              <a:solidFill>
                <a:prstClr val="black"/>
              </a:solidFill>
              <a:latin typeface="Constantia"/>
            </a:endParaRPr>
          </a:p>
        </p:txBody>
      </p:sp>
      <p:sp>
        <p:nvSpPr>
          <p:cNvPr id="8" name="フリーフォーム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lgn="l">
              <a:defRPr/>
            </a:pPr>
            <a:endParaRPr kumimoji="0" lang="en-US" sz="1800">
              <a:solidFill>
                <a:prstClr val="black"/>
              </a:solidFill>
              <a:latin typeface="Constantia"/>
            </a:endParaRPr>
          </a:p>
        </p:txBody>
      </p:sp>
      <p:sp>
        <p:nvSpPr>
          <p:cNvPr id="2052" name="タイトル プレースホルダ 8"/>
          <p:cNvSpPr>
            <a:spLocks noGrp="1"/>
          </p:cNvSpPr>
          <p:nvPr>
            <p:ph type="title"/>
          </p:nvPr>
        </p:nvSpPr>
        <p:spPr bwMode="auto">
          <a:xfrm>
            <a:off x="457200" y="704850"/>
            <a:ext cx="8229600" cy="11430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lvl="0"/>
            <a:r>
              <a:rPr lang="ja-JP" altLang="en-US"/>
              <a:t>マスタ タイトルの書式設定</a:t>
            </a:r>
            <a:endParaRPr lang="en-US"/>
          </a:p>
        </p:txBody>
      </p:sp>
      <p:sp>
        <p:nvSpPr>
          <p:cNvPr id="2053" name="テキスト プレースホルダ 29"/>
          <p:cNvSpPr>
            <a:spLocks noGrp="1"/>
          </p:cNvSpPr>
          <p:nvPr>
            <p:ph type="body" idx="1"/>
          </p:nvPr>
        </p:nvSpPr>
        <p:spPr bwMode="auto">
          <a:xfrm>
            <a:off x="457200" y="1935165"/>
            <a:ext cx="8229600" cy="4389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10" name="日付プレースホルダ 9"/>
          <p:cNvSpPr>
            <a:spLocks noGrp="1"/>
          </p:cNvSpPr>
          <p:nvPr>
            <p:ph type="dt" sz="half" idx="2"/>
          </p:nvPr>
        </p:nvSpPr>
        <p:spPr>
          <a:xfrm>
            <a:off x="457200" y="6356352"/>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latin typeface="Arial" charset="0"/>
                <a:ea typeface="ＭＳ Ｐゴシック" charset="-128"/>
              </a:defRPr>
            </a:lvl1pPr>
          </a:lstStyle>
          <a:p>
            <a:pPr>
              <a:defRPr/>
            </a:pPr>
            <a:endParaRPr lang="ja-JP" altLang="en-US">
              <a:solidFill>
                <a:srgbClr val="04617B">
                  <a:shade val="90000"/>
                </a:srgbClr>
              </a:solidFill>
            </a:endParaRPr>
          </a:p>
        </p:txBody>
      </p:sp>
      <p:sp>
        <p:nvSpPr>
          <p:cNvPr id="22" name="フッター プレースホルダ 21"/>
          <p:cNvSpPr>
            <a:spLocks noGrp="1"/>
          </p:cNvSpPr>
          <p:nvPr>
            <p:ph type="ftr" sz="quarter" idx="3"/>
          </p:nvPr>
        </p:nvSpPr>
        <p:spPr>
          <a:xfrm>
            <a:off x="2667000" y="6356352"/>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latin typeface="Arial" charset="0"/>
                <a:ea typeface="ＭＳ Ｐゴシック" charset="-128"/>
              </a:defRPr>
            </a:lvl1pPr>
          </a:lstStyle>
          <a:p>
            <a:pPr>
              <a:defRPr/>
            </a:pPr>
            <a:endParaRPr lang="ja-JP" altLang="en-US">
              <a:solidFill>
                <a:srgbClr val="04617B">
                  <a:shade val="90000"/>
                </a:srgbClr>
              </a:solidFill>
            </a:endParaRPr>
          </a:p>
        </p:txBody>
      </p:sp>
      <p:sp>
        <p:nvSpPr>
          <p:cNvPr id="18" name="スライド番号プレースホルダ 17"/>
          <p:cNvSpPr>
            <a:spLocks noGrp="1"/>
          </p:cNvSpPr>
          <p:nvPr>
            <p:ph type="sldNum" sz="quarter" idx="4"/>
          </p:nvPr>
        </p:nvSpPr>
        <p:spPr>
          <a:xfrm>
            <a:off x="7924800" y="6356352"/>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latin typeface="Arial" charset="0"/>
                <a:ea typeface="ＭＳ Ｐゴシック" charset="-128"/>
              </a:defRPr>
            </a:lvl1pPr>
          </a:lstStyle>
          <a:p>
            <a:pPr>
              <a:defRPr/>
            </a:pPr>
            <a:fld id="{BF0EBBB8-32D1-44A0-924A-AA834FE1B884}" type="slidenum">
              <a:rPr lang="ja-JP" altLang="en-US">
                <a:solidFill>
                  <a:srgbClr val="04617B">
                    <a:shade val="90000"/>
                  </a:srgbClr>
                </a:solidFill>
              </a:rPr>
              <a:pPr>
                <a:defRPr/>
              </a:pPr>
              <a:t>‹#›</a:t>
            </a:fld>
            <a:endParaRPr lang="ja-JP" altLang="en-US">
              <a:solidFill>
                <a:srgbClr val="04617B">
                  <a:shade val="90000"/>
                </a:srgbClr>
              </a:solidFill>
            </a:endParaRPr>
          </a:p>
        </p:txBody>
      </p:sp>
      <p:grpSp>
        <p:nvGrpSpPr>
          <p:cNvPr id="2057" name="グループ化 1"/>
          <p:cNvGrpSpPr>
            <a:grpSpLocks/>
          </p:cNvGrpSpPr>
          <p:nvPr/>
        </p:nvGrpSpPr>
        <p:grpSpPr bwMode="auto">
          <a:xfrm>
            <a:off x="-19049" y="203200"/>
            <a:ext cx="9180513" cy="647700"/>
            <a:chOff x="-19045" y="216550"/>
            <a:chExt cx="9180548" cy="649224"/>
          </a:xfrm>
        </p:grpSpPr>
        <p:sp>
          <p:nvSpPr>
            <p:cNvPr id="12" name="フリーフォーム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algn="l">
                <a:defRPr/>
              </a:pPr>
              <a:endParaRPr kumimoji="0" lang="en-US" sz="1800">
                <a:solidFill>
                  <a:prstClr val="black"/>
                </a:solidFill>
              </a:endParaRPr>
            </a:p>
          </p:txBody>
        </p:sp>
        <p:sp>
          <p:nvSpPr>
            <p:cNvPr id="13" name="フリーフォーム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algn="l">
                <a:defRPr/>
              </a:pPr>
              <a:endParaRPr kumimoji="0" lang="en-US" sz="1800">
                <a:solidFill>
                  <a:prstClr val="black"/>
                </a:solidFill>
              </a:endParaRPr>
            </a:p>
          </p:txBody>
        </p:sp>
      </p:grpSp>
    </p:spTree>
    <p:extLst>
      <p:ext uri="{BB962C8B-B14F-4D97-AF65-F5344CB8AC3E}">
        <p14:creationId xmlns:p14="http://schemas.microsoft.com/office/powerpoint/2010/main" val="141501909"/>
      </p:ext>
    </p:extLst>
  </p:cSld>
  <p:clrMap bg1="lt1" tx1="dk1" bg2="lt2" tx2="dk2" accent1="accent1" accent2="accent2" accent3="accent3" accent4="accent4" accent5="accent5" accent6="accent6" hlink="hlink" folHlink="folHlink"/>
  <p:sldLayoutIdLst>
    <p:sldLayoutId id="2147486120" r:id="rId1"/>
    <p:sldLayoutId id="2147486121" r:id="rId2"/>
    <p:sldLayoutId id="2147486122" r:id="rId3"/>
    <p:sldLayoutId id="2147486123" r:id="rId4"/>
    <p:sldLayoutId id="2147486124" r:id="rId5"/>
    <p:sldLayoutId id="2147486125" r:id="rId6"/>
    <p:sldLayoutId id="2147486126" r:id="rId7"/>
    <p:sldLayoutId id="2147486127" r:id="rId8"/>
    <p:sldLayoutId id="2147486128" r:id="rId9"/>
    <p:sldLayoutId id="2147486129" r:id="rId10"/>
    <p:sldLayoutId id="2147486130" r:id="rId11"/>
  </p:sldLayoutIdLst>
  <p:hf hdr="0" ftr="0" dt="0"/>
  <p:txStyles>
    <p:titleStyle>
      <a:lvl1pPr algn="l" rtl="0" eaLnBrk="0" fontAlgn="base" hangingPunct="0">
        <a:spcBef>
          <a:spcPct val="0"/>
        </a:spcBef>
        <a:spcAft>
          <a:spcPct val="0"/>
        </a:spcAft>
        <a:defRPr kumimoji="1" sz="5000" kern="1200">
          <a:solidFill>
            <a:schemeClr val="tx2"/>
          </a:solidFill>
          <a:latin typeface="+mj-lt"/>
          <a:ea typeface="+mj-ea"/>
          <a:cs typeface="+mj-cs"/>
        </a:defRPr>
      </a:lvl1pPr>
      <a:lvl2pPr algn="l" rtl="0" eaLnBrk="0" fontAlgn="base" hangingPunct="0">
        <a:spcBef>
          <a:spcPct val="0"/>
        </a:spcBef>
        <a:spcAft>
          <a:spcPct val="0"/>
        </a:spcAft>
        <a:defRPr kumimoji="1" sz="5000">
          <a:solidFill>
            <a:schemeClr val="tx2"/>
          </a:solidFill>
          <a:latin typeface="Calibri" pitchFamily="34" charset="0"/>
          <a:ea typeface="ＭＳ Ｐゴシック" charset="-128"/>
        </a:defRPr>
      </a:lvl2pPr>
      <a:lvl3pPr algn="l" rtl="0" eaLnBrk="0" fontAlgn="base" hangingPunct="0">
        <a:spcBef>
          <a:spcPct val="0"/>
        </a:spcBef>
        <a:spcAft>
          <a:spcPct val="0"/>
        </a:spcAft>
        <a:defRPr kumimoji="1" sz="5000">
          <a:solidFill>
            <a:schemeClr val="tx2"/>
          </a:solidFill>
          <a:latin typeface="Calibri" pitchFamily="34" charset="0"/>
          <a:ea typeface="ＭＳ Ｐゴシック" charset="-128"/>
        </a:defRPr>
      </a:lvl3pPr>
      <a:lvl4pPr algn="l" rtl="0" eaLnBrk="0" fontAlgn="base" hangingPunct="0">
        <a:spcBef>
          <a:spcPct val="0"/>
        </a:spcBef>
        <a:spcAft>
          <a:spcPct val="0"/>
        </a:spcAft>
        <a:defRPr kumimoji="1" sz="5000">
          <a:solidFill>
            <a:schemeClr val="tx2"/>
          </a:solidFill>
          <a:latin typeface="Calibri" pitchFamily="34" charset="0"/>
          <a:ea typeface="ＭＳ Ｐゴシック" charset="-128"/>
        </a:defRPr>
      </a:lvl4pPr>
      <a:lvl5pPr algn="l" rtl="0" eaLnBrk="0" fontAlgn="base" hangingPunct="0">
        <a:spcBef>
          <a:spcPct val="0"/>
        </a:spcBef>
        <a:spcAft>
          <a:spcPct val="0"/>
        </a:spcAft>
        <a:defRPr kumimoji="1" sz="5000">
          <a:solidFill>
            <a:schemeClr val="tx2"/>
          </a:solidFill>
          <a:latin typeface="Calibri" pitchFamily="34" charset="0"/>
          <a:ea typeface="ＭＳ Ｐゴシック" charset="-128"/>
        </a:defRPr>
      </a:lvl5pPr>
      <a:lvl6pPr marL="457200" algn="l" rtl="0" fontAlgn="base">
        <a:spcBef>
          <a:spcPct val="0"/>
        </a:spcBef>
        <a:spcAft>
          <a:spcPct val="0"/>
        </a:spcAft>
        <a:defRPr kumimoji="1" sz="5000">
          <a:solidFill>
            <a:schemeClr val="tx2"/>
          </a:solidFill>
          <a:latin typeface="Calibri" pitchFamily="34" charset="0"/>
          <a:ea typeface="ＭＳ Ｐゴシック" charset="-128"/>
        </a:defRPr>
      </a:lvl6pPr>
      <a:lvl7pPr marL="914400" algn="l" rtl="0" fontAlgn="base">
        <a:spcBef>
          <a:spcPct val="0"/>
        </a:spcBef>
        <a:spcAft>
          <a:spcPct val="0"/>
        </a:spcAft>
        <a:defRPr kumimoji="1" sz="5000">
          <a:solidFill>
            <a:schemeClr val="tx2"/>
          </a:solidFill>
          <a:latin typeface="Calibri" pitchFamily="34" charset="0"/>
          <a:ea typeface="ＭＳ Ｐゴシック" charset="-128"/>
        </a:defRPr>
      </a:lvl7pPr>
      <a:lvl8pPr marL="1371600" algn="l" rtl="0" fontAlgn="base">
        <a:spcBef>
          <a:spcPct val="0"/>
        </a:spcBef>
        <a:spcAft>
          <a:spcPct val="0"/>
        </a:spcAft>
        <a:defRPr kumimoji="1" sz="5000">
          <a:solidFill>
            <a:schemeClr val="tx2"/>
          </a:solidFill>
          <a:latin typeface="Calibri" pitchFamily="34" charset="0"/>
          <a:ea typeface="ＭＳ Ｐゴシック" charset="-128"/>
        </a:defRPr>
      </a:lvl8pPr>
      <a:lvl9pPr marL="1828800" algn="l" rtl="0" fontAlgn="base">
        <a:spcBef>
          <a:spcPct val="0"/>
        </a:spcBef>
        <a:spcAft>
          <a:spcPct val="0"/>
        </a:spcAft>
        <a:defRPr kumimoji="1" sz="5000">
          <a:solidFill>
            <a:schemeClr val="tx2"/>
          </a:solidFill>
          <a:latin typeface="Calibri" pitchFamily="34" charset="0"/>
          <a:ea typeface="ＭＳ Ｐゴシック" charset="-128"/>
        </a:defRPr>
      </a:lvl9pPr>
    </p:titleStyle>
    <p:bodyStyle>
      <a:lvl1pPr marL="273050" indent="-273050" algn="l" rtl="0" eaLnBrk="0" fontAlgn="base" hangingPunct="0">
        <a:spcBef>
          <a:spcPct val="20000"/>
        </a:spcBef>
        <a:spcAft>
          <a:spcPct val="0"/>
        </a:spcAft>
        <a:buClr>
          <a:srgbClr val="0BD0D9"/>
        </a:buClr>
        <a:buSzPct val="95000"/>
        <a:buFont typeface="Wingdings 2" pitchFamily="18" charset="2"/>
        <a:buChar char=""/>
        <a:defRPr kumimoji="1" sz="2600" kern="12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itchFamily="18" charset="2"/>
        <a:buChar char=""/>
        <a:defRPr kumimoji="1" sz="2400" kern="1200">
          <a:solidFill>
            <a:schemeClr val="tx1"/>
          </a:solidFill>
          <a:latin typeface="+mn-lt"/>
          <a:ea typeface="+mn-ea"/>
          <a:cs typeface="+mn-cs"/>
        </a:defRPr>
      </a:lvl2pPr>
      <a:lvl3pPr marL="914400" indent="-246063" algn="l" rtl="0" eaLnBrk="0" fontAlgn="base" hangingPunct="0">
        <a:spcBef>
          <a:spcPct val="20000"/>
        </a:spcBef>
        <a:spcAft>
          <a:spcPct val="0"/>
        </a:spcAft>
        <a:buClr>
          <a:schemeClr val="accent2"/>
        </a:buClr>
        <a:buSzPct val="70000"/>
        <a:buFont typeface="Wingdings 2" pitchFamily="18" charset="2"/>
        <a:buChar char=""/>
        <a:defRPr kumimoji="1" sz="2100" kern="1200">
          <a:solidFill>
            <a:schemeClr val="tx1"/>
          </a:solidFill>
          <a:latin typeface="+mn-lt"/>
          <a:ea typeface="+mn-ea"/>
          <a:cs typeface="+mn-cs"/>
        </a:defRPr>
      </a:lvl3pPr>
      <a:lvl4pPr marL="1187450" indent="-209550" algn="l" rtl="0" eaLnBrk="0" fontAlgn="base" hangingPunct="0">
        <a:spcBef>
          <a:spcPct val="20000"/>
        </a:spcBef>
        <a:spcAft>
          <a:spcPct val="0"/>
        </a:spcAft>
        <a:buClr>
          <a:srgbClr val="0BD0D9"/>
        </a:buClr>
        <a:buSzPct val="65000"/>
        <a:buFont typeface="Wingdings 2" pitchFamily="18" charset="2"/>
        <a:buChar char=""/>
        <a:defRPr kumimoji="1" sz="2000" kern="1200">
          <a:solidFill>
            <a:schemeClr val="tx1"/>
          </a:solidFill>
          <a:latin typeface="+mn-lt"/>
          <a:ea typeface="+mn-ea"/>
          <a:cs typeface="+mn-cs"/>
        </a:defRPr>
      </a:lvl4pPr>
      <a:lvl5pPr marL="1462088" indent="-209550" algn="l" rtl="0" eaLnBrk="0" fontAlgn="base" hangingPunct="0">
        <a:spcBef>
          <a:spcPct val="20000"/>
        </a:spcBef>
        <a:spcAft>
          <a:spcPct val="0"/>
        </a:spcAft>
        <a:buClr>
          <a:srgbClr val="10CF9B"/>
        </a:buClr>
        <a:buSzPct val="65000"/>
        <a:buFont typeface="Wingdings 2" pitchFamily="18" charset="2"/>
        <a:buChar char=""/>
        <a:defRPr kumimoji="1"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1"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1"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1"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1" sz="1400" kern="1200" baseline="0">
          <a:solidFill>
            <a:schemeClr val="tx1"/>
          </a:solidFill>
          <a:latin typeface="+mn-lt"/>
          <a:ea typeface="+mn-ea"/>
          <a:cs typeface="+mn-cs"/>
        </a:defRPr>
      </a:lvl9pPr>
    </p:bodyStyle>
    <p:otherStyle>
      <a:lvl1pPr marL="0" algn="l" rtl="0" eaLnBrk="1" latinLnBrk="0" hangingPunct="1">
        <a:defRPr kumimoji="1" kern="1200">
          <a:solidFill>
            <a:schemeClr val="tx1"/>
          </a:solidFill>
          <a:latin typeface="+mn-lt"/>
          <a:ea typeface="+mn-ea"/>
          <a:cs typeface="+mn-cs"/>
        </a:defRPr>
      </a:lvl1pPr>
      <a:lvl2pPr marL="457200" algn="l" rtl="0" eaLnBrk="1" latinLnBrk="0" hangingPunct="1">
        <a:defRPr kumimoji="1" kern="1200">
          <a:solidFill>
            <a:schemeClr val="tx1"/>
          </a:solidFill>
          <a:latin typeface="+mn-lt"/>
          <a:ea typeface="+mn-ea"/>
          <a:cs typeface="+mn-cs"/>
        </a:defRPr>
      </a:lvl2pPr>
      <a:lvl3pPr marL="914400" algn="l" rtl="0" eaLnBrk="1" latinLnBrk="0" hangingPunct="1">
        <a:defRPr kumimoji="1" kern="1200">
          <a:solidFill>
            <a:schemeClr val="tx1"/>
          </a:solidFill>
          <a:latin typeface="+mn-lt"/>
          <a:ea typeface="+mn-ea"/>
          <a:cs typeface="+mn-cs"/>
        </a:defRPr>
      </a:lvl3pPr>
      <a:lvl4pPr marL="1371600" algn="l" rtl="0" eaLnBrk="1" latinLnBrk="0" hangingPunct="1">
        <a:defRPr kumimoji="1" kern="1200">
          <a:solidFill>
            <a:schemeClr val="tx1"/>
          </a:solidFill>
          <a:latin typeface="+mn-lt"/>
          <a:ea typeface="+mn-ea"/>
          <a:cs typeface="+mn-cs"/>
        </a:defRPr>
      </a:lvl4pPr>
      <a:lvl5pPr marL="1828800" algn="l" rtl="0" eaLnBrk="1" latinLnBrk="0" hangingPunct="1">
        <a:defRPr kumimoji="1" kern="1200">
          <a:solidFill>
            <a:schemeClr val="tx1"/>
          </a:solidFill>
          <a:latin typeface="+mn-lt"/>
          <a:ea typeface="+mn-ea"/>
          <a:cs typeface="+mn-cs"/>
        </a:defRPr>
      </a:lvl5pPr>
      <a:lvl6pPr marL="2286000" algn="l" rtl="0" eaLnBrk="1" latinLnBrk="0" hangingPunct="1">
        <a:defRPr kumimoji="1" kern="1200">
          <a:solidFill>
            <a:schemeClr val="tx1"/>
          </a:solidFill>
          <a:latin typeface="+mn-lt"/>
          <a:ea typeface="+mn-ea"/>
          <a:cs typeface="+mn-cs"/>
        </a:defRPr>
      </a:lvl6pPr>
      <a:lvl7pPr marL="2743200" algn="l" rtl="0" eaLnBrk="1" latinLnBrk="0" hangingPunct="1">
        <a:defRPr kumimoji="1" kern="1200">
          <a:solidFill>
            <a:schemeClr val="tx1"/>
          </a:solidFill>
          <a:latin typeface="+mn-lt"/>
          <a:ea typeface="+mn-ea"/>
          <a:cs typeface="+mn-cs"/>
        </a:defRPr>
      </a:lvl7pPr>
      <a:lvl8pPr marL="3200400" algn="l" rtl="0" eaLnBrk="1" latinLnBrk="0" hangingPunct="1">
        <a:defRPr kumimoji="1" kern="1200">
          <a:solidFill>
            <a:schemeClr val="tx1"/>
          </a:solidFill>
          <a:latin typeface="+mn-lt"/>
          <a:ea typeface="+mn-ea"/>
          <a:cs typeface="+mn-cs"/>
        </a:defRPr>
      </a:lvl8pPr>
      <a:lvl9pPr marL="3657600" algn="l" rtl="0" eaLnBrk="1" latinLnBrk="0" hangingPunct="1">
        <a:defRPr kumimoji="1"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fontAlgn="auto">
              <a:spcBef>
                <a:spcPts val="0"/>
              </a:spcBef>
              <a:spcAft>
                <a:spcPts val="0"/>
              </a:spcAft>
            </a:pPr>
            <a:endParaRPr lang="ja-JP" altLang="en-US">
              <a:solidFill>
                <a:prstClr val="black">
                  <a:tint val="75000"/>
                </a:prstClr>
              </a:solidFill>
              <a:latin typeface="Calibri"/>
              <a:ea typeface="ＭＳ Ｐゴシック" panose="020B0600070205080204" pitchFamily="50" charset="-128"/>
            </a:endParaRPr>
          </a:p>
        </p:txBody>
      </p:sp>
      <p:sp>
        <p:nvSpPr>
          <p:cNvPr id="5" name="フッター プレースホルダー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auto">
              <a:spcBef>
                <a:spcPts val="0"/>
              </a:spcBef>
              <a:spcAft>
                <a:spcPts val="0"/>
              </a:spcAft>
            </a:pPr>
            <a:endParaRPr lang="ja-JP" altLang="en-US">
              <a:solidFill>
                <a:prstClr val="black">
                  <a:tint val="75000"/>
                </a:prstClr>
              </a:solidFill>
              <a:latin typeface="Calibri"/>
              <a:ea typeface="ＭＳ Ｐゴシック" panose="020B0600070205080204" pitchFamily="50" charset="-128"/>
            </a:endParaRPr>
          </a:p>
        </p:txBody>
      </p:sp>
      <p:sp>
        <p:nvSpPr>
          <p:cNvPr id="6" name="スライド番号プレースホルダー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auto">
              <a:spcBef>
                <a:spcPts val="0"/>
              </a:spcBef>
              <a:spcAft>
                <a:spcPts val="0"/>
              </a:spcAft>
            </a:pPr>
            <a:fld id="{546E5E78-783A-4698-AD33-A28471BCE53D}" type="slidenum">
              <a:rPr lang="ja-JP" altLang="en-US" smtClean="0">
                <a:solidFill>
                  <a:prstClr val="black">
                    <a:tint val="75000"/>
                  </a:prstClr>
                </a:solidFill>
                <a:latin typeface="Calibri"/>
                <a:ea typeface="ＭＳ Ｐゴシック" panose="020B0600070205080204" pitchFamily="50" charset="-128"/>
              </a:rPr>
              <a:pPr fontAlgn="auto">
                <a:spcBef>
                  <a:spcPts val="0"/>
                </a:spcBef>
                <a:spcAft>
                  <a:spcPts val="0"/>
                </a:spcAft>
              </a:pPr>
              <a:t>‹#›</a:t>
            </a:fld>
            <a:endParaRPr lang="ja-JP" altLang="en-US">
              <a:solidFill>
                <a:prstClr val="black">
                  <a:tint val="75000"/>
                </a:prstClr>
              </a:solidFill>
              <a:latin typeface="Calibri"/>
              <a:ea typeface="ＭＳ Ｐゴシック" panose="020B0600070205080204" pitchFamily="50" charset="-128"/>
            </a:endParaRPr>
          </a:p>
        </p:txBody>
      </p:sp>
    </p:spTree>
    <p:extLst>
      <p:ext uri="{BB962C8B-B14F-4D97-AF65-F5344CB8AC3E}">
        <p14:creationId xmlns:p14="http://schemas.microsoft.com/office/powerpoint/2010/main" val="3938069727"/>
      </p:ext>
    </p:extLst>
  </p:cSld>
  <p:clrMap bg1="lt1" tx1="dk1" bg2="lt2" tx2="dk2" accent1="accent1" accent2="accent2" accent3="accent3" accent4="accent4" accent5="accent5" accent6="accent6" hlink="hlink" folHlink="folHlink"/>
  <p:sldLayoutIdLst>
    <p:sldLayoutId id="2147486132" r:id="rId1"/>
    <p:sldLayoutId id="2147486133" r:id="rId2"/>
    <p:sldLayoutId id="2147486134" r:id="rId3"/>
    <p:sldLayoutId id="2147486135" r:id="rId4"/>
    <p:sldLayoutId id="2147486136" r:id="rId5"/>
    <p:sldLayoutId id="2147486137" r:id="rId6"/>
    <p:sldLayoutId id="2147486138" r:id="rId7"/>
    <p:sldLayoutId id="2147486139" r:id="rId8"/>
    <p:sldLayoutId id="2147486140" r:id="rId9"/>
    <p:sldLayoutId id="2147486141" r:id="rId10"/>
    <p:sldLayoutId id="2147486142"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050" name="タイトル プレースホルダ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2051" name="テキスト プレースホルダ 2"/>
          <p:cNvSpPr>
            <a:spLocks noGrp="1"/>
          </p:cNvSpPr>
          <p:nvPr>
            <p:ph type="body" idx="1"/>
          </p:nvPr>
        </p:nvSpPr>
        <p:spPr bwMode="auto">
          <a:xfrm>
            <a:off x="457200" y="1600202"/>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ja-JP" altLang="en-US">
              <a:solidFill>
                <a:prstClr val="black">
                  <a:tint val="75000"/>
                </a:prstClr>
              </a:solidFill>
              <a:ea typeface="HG丸ｺﾞｼｯｸM-PRO" pitchFamily="50" charset="-128"/>
            </a:endParaRPr>
          </a:p>
        </p:txBody>
      </p:sp>
      <p:sp>
        <p:nvSpPr>
          <p:cNvPr id="5" name="フッター プレースホルダ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ja-JP" altLang="en-US">
              <a:solidFill>
                <a:prstClr val="black">
                  <a:tint val="75000"/>
                </a:prstClr>
              </a:solidFill>
              <a:ea typeface="HG丸ｺﾞｼｯｸM-PRO" pitchFamily="50" charset="-128"/>
            </a:endParaRPr>
          </a:p>
        </p:txBody>
      </p:sp>
      <p:sp>
        <p:nvSpPr>
          <p:cNvPr id="6" name="スライド番号プレースホルダ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2021491C-9837-4556-B273-95C3C8231D61}" type="slidenum">
              <a:rPr lang="ja-JP" altLang="en-US">
                <a:solidFill>
                  <a:prstClr val="black">
                    <a:tint val="75000"/>
                  </a:prstClr>
                </a:solidFill>
                <a:ea typeface="HG丸ｺﾞｼｯｸM-PRO" pitchFamily="50" charset="-128"/>
              </a:rPr>
              <a:pPr>
                <a:defRPr/>
              </a:pPr>
              <a:t>‹#›</a:t>
            </a:fld>
            <a:endParaRPr lang="ja-JP" altLang="en-US">
              <a:solidFill>
                <a:prstClr val="black">
                  <a:tint val="75000"/>
                </a:prstClr>
              </a:solidFill>
              <a:ea typeface="HG丸ｺﾞｼｯｸM-PRO" pitchFamily="50" charset="-128"/>
            </a:endParaRPr>
          </a:p>
        </p:txBody>
      </p:sp>
    </p:spTree>
    <p:extLst>
      <p:ext uri="{BB962C8B-B14F-4D97-AF65-F5344CB8AC3E}">
        <p14:creationId xmlns:p14="http://schemas.microsoft.com/office/powerpoint/2010/main" val="3317241192"/>
      </p:ext>
    </p:extLst>
  </p:cSld>
  <p:clrMap bg1="lt1" tx1="dk1" bg2="lt2" tx2="dk2" accent1="accent1" accent2="accent2" accent3="accent3" accent4="accent4" accent5="accent5" accent6="accent6" hlink="hlink" folHlink="folHlink"/>
  <p:sldLayoutIdLst>
    <p:sldLayoutId id="2147486144" r:id="rId1"/>
    <p:sldLayoutId id="2147486145" r:id="rId2"/>
    <p:sldLayoutId id="2147486146" r:id="rId3"/>
    <p:sldLayoutId id="2147486147" r:id="rId4"/>
    <p:sldLayoutId id="2147486148" r:id="rId5"/>
    <p:sldLayoutId id="2147486149" r:id="rId6"/>
    <p:sldLayoutId id="2147486150" r:id="rId7"/>
    <p:sldLayoutId id="2147486151" r:id="rId8"/>
    <p:sldLayoutId id="2147486152" r:id="rId9"/>
    <p:sldLayoutId id="2147486153" r:id="rId10"/>
    <p:sldLayoutId id="2147486154" r:id="rId11"/>
    <p:sldLayoutId id="2147486155" r:id="rId12"/>
  </p:sldLayoutIdLst>
  <p:hf hdr="0" ftr="0" dt="0"/>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5pPr>
      <a:lvl6pPr marL="457200" algn="ctr" rtl="0" fontAlgn="base">
        <a:spcBef>
          <a:spcPct val="0"/>
        </a:spcBef>
        <a:spcAft>
          <a:spcPct val="0"/>
        </a:spcAft>
        <a:defRPr kumimoji="1" sz="4400">
          <a:solidFill>
            <a:schemeClr val="tx1"/>
          </a:solidFill>
          <a:latin typeface="Calibri" pitchFamily="34" charset="0"/>
          <a:ea typeface="ＭＳ Ｐゴシック" pitchFamily="50" charset="-128"/>
        </a:defRPr>
      </a:lvl6pPr>
      <a:lvl7pPr marL="914400" algn="ctr" rtl="0" fontAlgn="base">
        <a:spcBef>
          <a:spcPct val="0"/>
        </a:spcBef>
        <a:spcAft>
          <a:spcPct val="0"/>
        </a:spcAft>
        <a:defRPr kumimoji="1" sz="4400">
          <a:solidFill>
            <a:schemeClr val="tx1"/>
          </a:solidFill>
          <a:latin typeface="Calibri" pitchFamily="34" charset="0"/>
          <a:ea typeface="ＭＳ Ｐゴシック" pitchFamily="50"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pitchFamily="50"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pitchFamily="50" charset="-128"/>
        </a:defRPr>
      </a:lvl9pPr>
    </p:titleStyle>
    <p:bodyStyle>
      <a:lvl1pPr marL="342900" indent="-342900" algn="l" rtl="0" eaLnBrk="0" fontAlgn="base" hangingPunct="0">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フリーフォーム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lgn="l">
              <a:defRPr/>
            </a:pPr>
            <a:endParaRPr kumimoji="0" lang="en-US" sz="1800">
              <a:solidFill>
                <a:prstClr val="black"/>
              </a:solidFill>
              <a:latin typeface="Constantia"/>
            </a:endParaRPr>
          </a:p>
        </p:txBody>
      </p:sp>
      <p:sp>
        <p:nvSpPr>
          <p:cNvPr id="8" name="フリーフォーム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lgn="l">
              <a:defRPr/>
            </a:pPr>
            <a:endParaRPr kumimoji="0" lang="en-US" sz="1800">
              <a:solidFill>
                <a:prstClr val="black"/>
              </a:solidFill>
              <a:latin typeface="Constantia"/>
            </a:endParaRPr>
          </a:p>
        </p:txBody>
      </p:sp>
      <p:sp>
        <p:nvSpPr>
          <p:cNvPr id="2052" name="タイトル プレースホルダ 8"/>
          <p:cNvSpPr>
            <a:spLocks noGrp="1"/>
          </p:cNvSpPr>
          <p:nvPr>
            <p:ph type="title"/>
          </p:nvPr>
        </p:nvSpPr>
        <p:spPr bwMode="auto">
          <a:xfrm>
            <a:off x="457200" y="704850"/>
            <a:ext cx="8229600" cy="11430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lvl="0"/>
            <a:r>
              <a:rPr lang="ja-JP" altLang="en-US"/>
              <a:t>マスタ タイトルの書式設定</a:t>
            </a:r>
            <a:endParaRPr lang="en-US"/>
          </a:p>
        </p:txBody>
      </p:sp>
      <p:sp>
        <p:nvSpPr>
          <p:cNvPr id="2053" name="テキスト プレースホルダ 29"/>
          <p:cNvSpPr>
            <a:spLocks noGrp="1"/>
          </p:cNvSpPr>
          <p:nvPr>
            <p:ph type="body" idx="1"/>
          </p:nvPr>
        </p:nvSpPr>
        <p:spPr bwMode="auto">
          <a:xfrm>
            <a:off x="457200" y="1935165"/>
            <a:ext cx="8229600" cy="4389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10" name="日付プレースホルダ 9"/>
          <p:cNvSpPr>
            <a:spLocks noGrp="1"/>
          </p:cNvSpPr>
          <p:nvPr>
            <p:ph type="dt" sz="half" idx="2"/>
          </p:nvPr>
        </p:nvSpPr>
        <p:spPr>
          <a:xfrm>
            <a:off x="457200" y="6356352"/>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latin typeface="Arial" charset="0"/>
                <a:ea typeface="ＭＳ Ｐゴシック" charset="-128"/>
              </a:defRPr>
            </a:lvl1pPr>
          </a:lstStyle>
          <a:p>
            <a:pPr>
              <a:defRPr/>
            </a:pPr>
            <a:endParaRPr lang="ja-JP" altLang="en-US">
              <a:solidFill>
                <a:srgbClr val="04617B">
                  <a:shade val="90000"/>
                </a:srgbClr>
              </a:solidFill>
            </a:endParaRPr>
          </a:p>
        </p:txBody>
      </p:sp>
      <p:sp>
        <p:nvSpPr>
          <p:cNvPr id="22" name="フッター プレースホルダ 21"/>
          <p:cNvSpPr>
            <a:spLocks noGrp="1"/>
          </p:cNvSpPr>
          <p:nvPr>
            <p:ph type="ftr" sz="quarter" idx="3"/>
          </p:nvPr>
        </p:nvSpPr>
        <p:spPr>
          <a:xfrm>
            <a:off x="2667000" y="6356352"/>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latin typeface="Arial" charset="0"/>
                <a:ea typeface="ＭＳ Ｐゴシック" charset="-128"/>
              </a:defRPr>
            </a:lvl1pPr>
          </a:lstStyle>
          <a:p>
            <a:pPr>
              <a:defRPr/>
            </a:pPr>
            <a:endParaRPr lang="ja-JP" altLang="en-US">
              <a:solidFill>
                <a:srgbClr val="04617B">
                  <a:shade val="90000"/>
                </a:srgbClr>
              </a:solidFill>
            </a:endParaRPr>
          </a:p>
        </p:txBody>
      </p:sp>
      <p:sp>
        <p:nvSpPr>
          <p:cNvPr id="18" name="スライド番号プレースホルダ 17"/>
          <p:cNvSpPr>
            <a:spLocks noGrp="1"/>
          </p:cNvSpPr>
          <p:nvPr>
            <p:ph type="sldNum" sz="quarter" idx="4"/>
          </p:nvPr>
        </p:nvSpPr>
        <p:spPr>
          <a:xfrm>
            <a:off x="7924800" y="6356352"/>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latin typeface="Arial" charset="0"/>
                <a:ea typeface="ＭＳ Ｐゴシック" charset="-128"/>
              </a:defRPr>
            </a:lvl1pPr>
          </a:lstStyle>
          <a:p>
            <a:pPr>
              <a:defRPr/>
            </a:pPr>
            <a:fld id="{BF0EBBB8-32D1-44A0-924A-AA834FE1B884}" type="slidenum">
              <a:rPr lang="ja-JP" altLang="en-US">
                <a:solidFill>
                  <a:srgbClr val="04617B">
                    <a:shade val="90000"/>
                  </a:srgbClr>
                </a:solidFill>
              </a:rPr>
              <a:pPr>
                <a:defRPr/>
              </a:pPr>
              <a:t>‹#›</a:t>
            </a:fld>
            <a:endParaRPr lang="ja-JP" altLang="en-US">
              <a:solidFill>
                <a:srgbClr val="04617B">
                  <a:shade val="90000"/>
                </a:srgbClr>
              </a:solidFill>
            </a:endParaRPr>
          </a:p>
        </p:txBody>
      </p:sp>
      <p:grpSp>
        <p:nvGrpSpPr>
          <p:cNvPr id="2057" name="グループ化 1"/>
          <p:cNvGrpSpPr>
            <a:grpSpLocks/>
          </p:cNvGrpSpPr>
          <p:nvPr/>
        </p:nvGrpSpPr>
        <p:grpSpPr bwMode="auto">
          <a:xfrm>
            <a:off x="-19049" y="203200"/>
            <a:ext cx="9180513" cy="647700"/>
            <a:chOff x="-19045" y="216550"/>
            <a:chExt cx="9180548" cy="649224"/>
          </a:xfrm>
        </p:grpSpPr>
        <p:sp>
          <p:nvSpPr>
            <p:cNvPr id="12" name="フリーフォーム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algn="l">
                <a:defRPr/>
              </a:pPr>
              <a:endParaRPr kumimoji="0" lang="en-US" sz="1800">
                <a:solidFill>
                  <a:prstClr val="black"/>
                </a:solidFill>
              </a:endParaRPr>
            </a:p>
          </p:txBody>
        </p:sp>
        <p:sp>
          <p:nvSpPr>
            <p:cNvPr id="13" name="フリーフォーム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algn="l">
                <a:defRPr/>
              </a:pPr>
              <a:endParaRPr kumimoji="0" lang="en-US" sz="1800">
                <a:solidFill>
                  <a:prstClr val="black"/>
                </a:solidFill>
              </a:endParaRPr>
            </a:p>
          </p:txBody>
        </p:sp>
      </p:grpSp>
    </p:spTree>
    <p:extLst>
      <p:ext uri="{BB962C8B-B14F-4D97-AF65-F5344CB8AC3E}">
        <p14:creationId xmlns:p14="http://schemas.microsoft.com/office/powerpoint/2010/main" val="1560564242"/>
      </p:ext>
    </p:extLst>
  </p:cSld>
  <p:clrMap bg1="lt1" tx1="dk1" bg2="lt2" tx2="dk2" accent1="accent1" accent2="accent2" accent3="accent3" accent4="accent4" accent5="accent5" accent6="accent6" hlink="hlink" folHlink="folHlink"/>
  <p:sldLayoutIdLst>
    <p:sldLayoutId id="2147486157" r:id="rId1"/>
    <p:sldLayoutId id="2147486158" r:id="rId2"/>
    <p:sldLayoutId id="2147486159" r:id="rId3"/>
    <p:sldLayoutId id="2147486160" r:id="rId4"/>
    <p:sldLayoutId id="2147486161" r:id="rId5"/>
    <p:sldLayoutId id="2147486162" r:id="rId6"/>
    <p:sldLayoutId id="2147486163" r:id="rId7"/>
    <p:sldLayoutId id="2147486164" r:id="rId8"/>
    <p:sldLayoutId id="2147486165" r:id="rId9"/>
    <p:sldLayoutId id="2147486166" r:id="rId10"/>
    <p:sldLayoutId id="2147486167" r:id="rId11"/>
  </p:sldLayoutIdLst>
  <p:hf hdr="0" ftr="0" dt="0"/>
  <p:txStyles>
    <p:titleStyle>
      <a:lvl1pPr algn="l" rtl="0" eaLnBrk="0" fontAlgn="base" hangingPunct="0">
        <a:spcBef>
          <a:spcPct val="0"/>
        </a:spcBef>
        <a:spcAft>
          <a:spcPct val="0"/>
        </a:spcAft>
        <a:defRPr kumimoji="1" sz="5000" kern="1200">
          <a:solidFill>
            <a:schemeClr val="tx2"/>
          </a:solidFill>
          <a:latin typeface="+mj-lt"/>
          <a:ea typeface="+mj-ea"/>
          <a:cs typeface="+mj-cs"/>
        </a:defRPr>
      </a:lvl1pPr>
      <a:lvl2pPr algn="l" rtl="0" eaLnBrk="0" fontAlgn="base" hangingPunct="0">
        <a:spcBef>
          <a:spcPct val="0"/>
        </a:spcBef>
        <a:spcAft>
          <a:spcPct val="0"/>
        </a:spcAft>
        <a:defRPr kumimoji="1" sz="5000">
          <a:solidFill>
            <a:schemeClr val="tx2"/>
          </a:solidFill>
          <a:latin typeface="Calibri" pitchFamily="34" charset="0"/>
          <a:ea typeface="ＭＳ Ｐゴシック" charset="-128"/>
        </a:defRPr>
      </a:lvl2pPr>
      <a:lvl3pPr algn="l" rtl="0" eaLnBrk="0" fontAlgn="base" hangingPunct="0">
        <a:spcBef>
          <a:spcPct val="0"/>
        </a:spcBef>
        <a:spcAft>
          <a:spcPct val="0"/>
        </a:spcAft>
        <a:defRPr kumimoji="1" sz="5000">
          <a:solidFill>
            <a:schemeClr val="tx2"/>
          </a:solidFill>
          <a:latin typeface="Calibri" pitchFamily="34" charset="0"/>
          <a:ea typeface="ＭＳ Ｐゴシック" charset="-128"/>
        </a:defRPr>
      </a:lvl3pPr>
      <a:lvl4pPr algn="l" rtl="0" eaLnBrk="0" fontAlgn="base" hangingPunct="0">
        <a:spcBef>
          <a:spcPct val="0"/>
        </a:spcBef>
        <a:spcAft>
          <a:spcPct val="0"/>
        </a:spcAft>
        <a:defRPr kumimoji="1" sz="5000">
          <a:solidFill>
            <a:schemeClr val="tx2"/>
          </a:solidFill>
          <a:latin typeface="Calibri" pitchFamily="34" charset="0"/>
          <a:ea typeface="ＭＳ Ｐゴシック" charset="-128"/>
        </a:defRPr>
      </a:lvl4pPr>
      <a:lvl5pPr algn="l" rtl="0" eaLnBrk="0" fontAlgn="base" hangingPunct="0">
        <a:spcBef>
          <a:spcPct val="0"/>
        </a:spcBef>
        <a:spcAft>
          <a:spcPct val="0"/>
        </a:spcAft>
        <a:defRPr kumimoji="1" sz="5000">
          <a:solidFill>
            <a:schemeClr val="tx2"/>
          </a:solidFill>
          <a:latin typeface="Calibri" pitchFamily="34" charset="0"/>
          <a:ea typeface="ＭＳ Ｐゴシック" charset="-128"/>
        </a:defRPr>
      </a:lvl5pPr>
      <a:lvl6pPr marL="457200" algn="l" rtl="0" fontAlgn="base">
        <a:spcBef>
          <a:spcPct val="0"/>
        </a:spcBef>
        <a:spcAft>
          <a:spcPct val="0"/>
        </a:spcAft>
        <a:defRPr kumimoji="1" sz="5000">
          <a:solidFill>
            <a:schemeClr val="tx2"/>
          </a:solidFill>
          <a:latin typeface="Calibri" pitchFamily="34" charset="0"/>
          <a:ea typeface="ＭＳ Ｐゴシック" charset="-128"/>
        </a:defRPr>
      </a:lvl6pPr>
      <a:lvl7pPr marL="914400" algn="l" rtl="0" fontAlgn="base">
        <a:spcBef>
          <a:spcPct val="0"/>
        </a:spcBef>
        <a:spcAft>
          <a:spcPct val="0"/>
        </a:spcAft>
        <a:defRPr kumimoji="1" sz="5000">
          <a:solidFill>
            <a:schemeClr val="tx2"/>
          </a:solidFill>
          <a:latin typeface="Calibri" pitchFamily="34" charset="0"/>
          <a:ea typeface="ＭＳ Ｐゴシック" charset="-128"/>
        </a:defRPr>
      </a:lvl7pPr>
      <a:lvl8pPr marL="1371600" algn="l" rtl="0" fontAlgn="base">
        <a:spcBef>
          <a:spcPct val="0"/>
        </a:spcBef>
        <a:spcAft>
          <a:spcPct val="0"/>
        </a:spcAft>
        <a:defRPr kumimoji="1" sz="5000">
          <a:solidFill>
            <a:schemeClr val="tx2"/>
          </a:solidFill>
          <a:latin typeface="Calibri" pitchFamily="34" charset="0"/>
          <a:ea typeface="ＭＳ Ｐゴシック" charset="-128"/>
        </a:defRPr>
      </a:lvl8pPr>
      <a:lvl9pPr marL="1828800" algn="l" rtl="0" fontAlgn="base">
        <a:spcBef>
          <a:spcPct val="0"/>
        </a:spcBef>
        <a:spcAft>
          <a:spcPct val="0"/>
        </a:spcAft>
        <a:defRPr kumimoji="1" sz="5000">
          <a:solidFill>
            <a:schemeClr val="tx2"/>
          </a:solidFill>
          <a:latin typeface="Calibri" pitchFamily="34" charset="0"/>
          <a:ea typeface="ＭＳ Ｐゴシック" charset="-128"/>
        </a:defRPr>
      </a:lvl9pPr>
    </p:titleStyle>
    <p:bodyStyle>
      <a:lvl1pPr marL="273050" indent="-273050" algn="l" rtl="0" eaLnBrk="0" fontAlgn="base" hangingPunct="0">
        <a:spcBef>
          <a:spcPct val="20000"/>
        </a:spcBef>
        <a:spcAft>
          <a:spcPct val="0"/>
        </a:spcAft>
        <a:buClr>
          <a:srgbClr val="0BD0D9"/>
        </a:buClr>
        <a:buSzPct val="95000"/>
        <a:buFont typeface="Wingdings 2" pitchFamily="18" charset="2"/>
        <a:buChar char=""/>
        <a:defRPr kumimoji="1" sz="2600" kern="12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itchFamily="18" charset="2"/>
        <a:buChar char=""/>
        <a:defRPr kumimoji="1" sz="2400" kern="1200">
          <a:solidFill>
            <a:schemeClr val="tx1"/>
          </a:solidFill>
          <a:latin typeface="+mn-lt"/>
          <a:ea typeface="+mn-ea"/>
          <a:cs typeface="+mn-cs"/>
        </a:defRPr>
      </a:lvl2pPr>
      <a:lvl3pPr marL="914400" indent="-246063" algn="l" rtl="0" eaLnBrk="0" fontAlgn="base" hangingPunct="0">
        <a:spcBef>
          <a:spcPct val="20000"/>
        </a:spcBef>
        <a:spcAft>
          <a:spcPct val="0"/>
        </a:spcAft>
        <a:buClr>
          <a:schemeClr val="accent2"/>
        </a:buClr>
        <a:buSzPct val="70000"/>
        <a:buFont typeface="Wingdings 2" pitchFamily="18" charset="2"/>
        <a:buChar char=""/>
        <a:defRPr kumimoji="1" sz="2100" kern="1200">
          <a:solidFill>
            <a:schemeClr val="tx1"/>
          </a:solidFill>
          <a:latin typeface="+mn-lt"/>
          <a:ea typeface="+mn-ea"/>
          <a:cs typeface="+mn-cs"/>
        </a:defRPr>
      </a:lvl3pPr>
      <a:lvl4pPr marL="1187450" indent="-209550" algn="l" rtl="0" eaLnBrk="0" fontAlgn="base" hangingPunct="0">
        <a:spcBef>
          <a:spcPct val="20000"/>
        </a:spcBef>
        <a:spcAft>
          <a:spcPct val="0"/>
        </a:spcAft>
        <a:buClr>
          <a:srgbClr val="0BD0D9"/>
        </a:buClr>
        <a:buSzPct val="65000"/>
        <a:buFont typeface="Wingdings 2" pitchFamily="18" charset="2"/>
        <a:buChar char=""/>
        <a:defRPr kumimoji="1" sz="2000" kern="1200">
          <a:solidFill>
            <a:schemeClr val="tx1"/>
          </a:solidFill>
          <a:latin typeface="+mn-lt"/>
          <a:ea typeface="+mn-ea"/>
          <a:cs typeface="+mn-cs"/>
        </a:defRPr>
      </a:lvl4pPr>
      <a:lvl5pPr marL="1462088" indent="-209550" algn="l" rtl="0" eaLnBrk="0" fontAlgn="base" hangingPunct="0">
        <a:spcBef>
          <a:spcPct val="20000"/>
        </a:spcBef>
        <a:spcAft>
          <a:spcPct val="0"/>
        </a:spcAft>
        <a:buClr>
          <a:srgbClr val="10CF9B"/>
        </a:buClr>
        <a:buSzPct val="65000"/>
        <a:buFont typeface="Wingdings 2" pitchFamily="18" charset="2"/>
        <a:buChar char=""/>
        <a:defRPr kumimoji="1"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1"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1"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1"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1" sz="1400" kern="1200" baseline="0">
          <a:solidFill>
            <a:schemeClr val="tx1"/>
          </a:solidFill>
          <a:latin typeface="+mn-lt"/>
          <a:ea typeface="+mn-ea"/>
          <a:cs typeface="+mn-cs"/>
        </a:defRPr>
      </a:lvl9pPr>
    </p:bodyStyle>
    <p:otherStyle>
      <a:lvl1pPr marL="0" algn="l" rtl="0" eaLnBrk="1" latinLnBrk="0" hangingPunct="1">
        <a:defRPr kumimoji="1" kern="1200">
          <a:solidFill>
            <a:schemeClr val="tx1"/>
          </a:solidFill>
          <a:latin typeface="+mn-lt"/>
          <a:ea typeface="+mn-ea"/>
          <a:cs typeface="+mn-cs"/>
        </a:defRPr>
      </a:lvl1pPr>
      <a:lvl2pPr marL="457200" algn="l" rtl="0" eaLnBrk="1" latinLnBrk="0" hangingPunct="1">
        <a:defRPr kumimoji="1" kern="1200">
          <a:solidFill>
            <a:schemeClr val="tx1"/>
          </a:solidFill>
          <a:latin typeface="+mn-lt"/>
          <a:ea typeface="+mn-ea"/>
          <a:cs typeface="+mn-cs"/>
        </a:defRPr>
      </a:lvl2pPr>
      <a:lvl3pPr marL="914400" algn="l" rtl="0" eaLnBrk="1" latinLnBrk="0" hangingPunct="1">
        <a:defRPr kumimoji="1" kern="1200">
          <a:solidFill>
            <a:schemeClr val="tx1"/>
          </a:solidFill>
          <a:latin typeface="+mn-lt"/>
          <a:ea typeface="+mn-ea"/>
          <a:cs typeface="+mn-cs"/>
        </a:defRPr>
      </a:lvl3pPr>
      <a:lvl4pPr marL="1371600" algn="l" rtl="0" eaLnBrk="1" latinLnBrk="0" hangingPunct="1">
        <a:defRPr kumimoji="1" kern="1200">
          <a:solidFill>
            <a:schemeClr val="tx1"/>
          </a:solidFill>
          <a:latin typeface="+mn-lt"/>
          <a:ea typeface="+mn-ea"/>
          <a:cs typeface="+mn-cs"/>
        </a:defRPr>
      </a:lvl4pPr>
      <a:lvl5pPr marL="1828800" algn="l" rtl="0" eaLnBrk="1" latinLnBrk="0" hangingPunct="1">
        <a:defRPr kumimoji="1" kern="1200">
          <a:solidFill>
            <a:schemeClr val="tx1"/>
          </a:solidFill>
          <a:latin typeface="+mn-lt"/>
          <a:ea typeface="+mn-ea"/>
          <a:cs typeface="+mn-cs"/>
        </a:defRPr>
      </a:lvl5pPr>
      <a:lvl6pPr marL="2286000" algn="l" rtl="0" eaLnBrk="1" latinLnBrk="0" hangingPunct="1">
        <a:defRPr kumimoji="1" kern="1200">
          <a:solidFill>
            <a:schemeClr val="tx1"/>
          </a:solidFill>
          <a:latin typeface="+mn-lt"/>
          <a:ea typeface="+mn-ea"/>
          <a:cs typeface="+mn-cs"/>
        </a:defRPr>
      </a:lvl6pPr>
      <a:lvl7pPr marL="2743200" algn="l" rtl="0" eaLnBrk="1" latinLnBrk="0" hangingPunct="1">
        <a:defRPr kumimoji="1" kern="1200">
          <a:solidFill>
            <a:schemeClr val="tx1"/>
          </a:solidFill>
          <a:latin typeface="+mn-lt"/>
          <a:ea typeface="+mn-ea"/>
          <a:cs typeface="+mn-cs"/>
        </a:defRPr>
      </a:lvl7pPr>
      <a:lvl8pPr marL="3200400" algn="l" rtl="0" eaLnBrk="1" latinLnBrk="0" hangingPunct="1">
        <a:defRPr kumimoji="1" kern="1200">
          <a:solidFill>
            <a:schemeClr val="tx1"/>
          </a:solidFill>
          <a:latin typeface="+mn-lt"/>
          <a:ea typeface="+mn-ea"/>
          <a:cs typeface="+mn-cs"/>
        </a:defRPr>
      </a:lvl8pPr>
      <a:lvl9pPr marL="3657600" algn="l" rtl="0" eaLnBrk="1" latinLnBrk="0" hangingPunct="1">
        <a:defRPr kumimoji="1"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フリーフォーム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lgn="l">
              <a:defRPr/>
            </a:pPr>
            <a:endParaRPr kumimoji="0" lang="en-US" sz="1800">
              <a:solidFill>
                <a:prstClr val="black"/>
              </a:solidFill>
              <a:latin typeface="Constantia"/>
              <a:ea typeface="HG丸ｺﾞｼｯｸM-PRO" pitchFamily="50" charset="-128"/>
            </a:endParaRPr>
          </a:p>
        </p:txBody>
      </p:sp>
      <p:sp>
        <p:nvSpPr>
          <p:cNvPr id="8" name="フリーフォーム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lgn="l">
              <a:defRPr/>
            </a:pPr>
            <a:endParaRPr kumimoji="0" lang="en-US" sz="1800">
              <a:solidFill>
                <a:prstClr val="black"/>
              </a:solidFill>
              <a:latin typeface="Constantia"/>
              <a:ea typeface="HG丸ｺﾞｼｯｸM-PRO" pitchFamily="50" charset="-128"/>
            </a:endParaRPr>
          </a:p>
        </p:txBody>
      </p:sp>
      <p:sp>
        <p:nvSpPr>
          <p:cNvPr id="1028" name="タイトル プレースホルダ 8"/>
          <p:cNvSpPr>
            <a:spLocks noGrp="1"/>
          </p:cNvSpPr>
          <p:nvPr>
            <p:ph type="title"/>
          </p:nvPr>
        </p:nvSpPr>
        <p:spPr bwMode="auto">
          <a:xfrm>
            <a:off x="457200" y="704850"/>
            <a:ext cx="8229600" cy="11430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lvl="0"/>
            <a:r>
              <a:rPr lang="ja-JP" altLang="en-US"/>
              <a:t>マスタ タイトルの書式設定</a:t>
            </a:r>
            <a:endParaRPr lang="en-US"/>
          </a:p>
        </p:txBody>
      </p:sp>
      <p:sp>
        <p:nvSpPr>
          <p:cNvPr id="1029" name="テキスト プレースホルダ 29"/>
          <p:cNvSpPr>
            <a:spLocks noGrp="1"/>
          </p:cNvSpPr>
          <p:nvPr>
            <p:ph type="body" idx="1"/>
          </p:nvPr>
        </p:nvSpPr>
        <p:spPr bwMode="auto">
          <a:xfrm>
            <a:off x="457200" y="1935165"/>
            <a:ext cx="8229600" cy="4389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10" name="日付プレースホルダ 9"/>
          <p:cNvSpPr>
            <a:spLocks noGrp="1"/>
          </p:cNvSpPr>
          <p:nvPr>
            <p:ph type="dt" sz="half" idx="2"/>
          </p:nvPr>
        </p:nvSpPr>
        <p:spPr>
          <a:xfrm>
            <a:off x="457200" y="6356352"/>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ea typeface="ＭＳ Ｐゴシック" charset="-128"/>
              </a:defRPr>
            </a:lvl1pPr>
          </a:lstStyle>
          <a:p>
            <a:pPr>
              <a:defRPr/>
            </a:pPr>
            <a:endParaRPr lang="ja-JP" altLang="en-US">
              <a:solidFill>
                <a:srgbClr val="04617B">
                  <a:shade val="90000"/>
                </a:srgbClr>
              </a:solidFill>
            </a:endParaRPr>
          </a:p>
        </p:txBody>
      </p:sp>
      <p:sp>
        <p:nvSpPr>
          <p:cNvPr id="22" name="フッター プレースホルダ 21"/>
          <p:cNvSpPr>
            <a:spLocks noGrp="1"/>
          </p:cNvSpPr>
          <p:nvPr>
            <p:ph type="ftr" sz="quarter" idx="3"/>
          </p:nvPr>
        </p:nvSpPr>
        <p:spPr>
          <a:xfrm>
            <a:off x="2667000" y="6356352"/>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ea typeface="ＭＳ Ｐゴシック" charset="-128"/>
              </a:defRPr>
            </a:lvl1pPr>
          </a:lstStyle>
          <a:p>
            <a:pPr>
              <a:defRPr/>
            </a:pPr>
            <a:endParaRPr lang="ja-JP" altLang="en-US">
              <a:solidFill>
                <a:srgbClr val="04617B">
                  <a:shade val="90000"/>
                </a:srgbClr>
              </a:solidFill>
            </a:endParaRPr>
          </a:p>
        </p:txBody>
      </p:sp>
      <p:sp>
        <p:nvSpPr>
          <p:cNvPr id="18" name="スライド番号プレースホルダ 17"/>
          <p:cNvSpPr>
            <a:spLocks noGrp="1"/>
          </p:cNvSpPr>
          <p:nvPr>
            <p:ph type="sldNum" sz="quarter" idx="4"/>
          </p:nvPr>
        </p:nvSpPr>
        <p:spPr>
          <a:xfrm>
            <a:off x="7924800" y="6356352"/>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ea typeface="ＭＳ Ｐゴシック" charset="-128"/>
              </a:defRPr>
            </a:lvl1pPr>
          </a:lstStyle>
          <a:p>
            <a:pPr>
              <a:defRPr/>
            </a:pPr>
            <a:fld id="{FDBB2D4F-0FA4-4E46-86FB-47C8EA358804}" type="slidenum">
              <a:rPr lang="ja-JP" altLang="en-US">
                <a:solidFill>
                  <a:srgbClr val="04617B">
                    <a:shade val="90000"/>
                  </a:srgbClr>
                </a:solidFill>
              </a:rPr>
              <a:pPr>
                <a:defRPr/>
              </a:pPr>
              <a:t>‹#›</a:t>
            </a:fld>
            <a:endParaRPr lang="ja-JP" altLang="en-US" dirty="0">
              <a:solidFill>
                <a:srgbClr val="04617B">
                  <a:shade val="90000"/>
                </a:srgbClr>
              </a:solidFill>
            </a:endParaRPr>
          </a:p>
        </p:txBody>
      </p:sp>
      <p:grpSp>
        <p:nvGrpSpPr>
          <p:cNvPr id="1033" name="グループ化 1"/>
          <p:cNvGrpSpPr>
            <a:grpSpLocks/>
          </p:cNvGrpSpPr>
          <p:nvPr/>
        </p:nvGrpSpPr>
        <p:grpSpPr bwMode="auto">
          <a:xfrm>
            <a:off x="-19049" y="203200"/>
            <a:ext cx="9180513" cy="647700"/>
            <a:chOff x="-19045" y="216550"/>
            <a:chExt cx="9180548" cy="649224"/>
          </a:xfrm>
        </p:grpSpPr>
        <p:sp>
          <p:nvSpPr>
            <p:cNvPr id="12" name="フリーフォーム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algn="l">
                <a:defRPr/>
              </a:pPr>
              <a:endParaRPr kumimoji="0" lang="en-US" sz="1800">
                <a:solidFill>
                  <a:prstClr val="black"/>
                </a:solidFill>
              </a:endParaRPr>
            </a:p>
          </p:txBody>
        </p:sp>
        <p:sp>
          <p:nvSpPr>
            <p:cNvPr id="13" name="フリーフォーム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algn="l">
                <a:defRPr/>
              </a:pPr>
              <a:endParaRPr kumimoji="0" lang="en-US" sz="1800">
                <a:solidFill>
                  <a:prstClr val="black"/>
                </a:solidFill>
              </a:endParaRPr>
            </a:p>
          </p:txBody>
        </p:sp>
      </p:grpSp>
    </p:spTree>
    <p:extLst>
      <p:ext uri="{BB962C8B-B14F-4D97-AF65-F5344CB8AC3E}">
        <p14:creationId xmlns:p14="http://schemas.microsoft.com/office/powerpoint/2010/main" val="3584587726"/>
      </p:ext>
    </p:extLst>
  </p:cSld>
  <p:clrMap bg1="lt1" tx1="dk1" bg2="lt2" tx2="dk2" accent1="accent1" accent2="accent2" accent3="accent3" accent4="accent4" accent5="accent5" accent6="accent6" hlink="hlink" folHlink="folHlink"/>
  <p:sldLayoutIdLst>
    <p:sldLayoutId id="2147486182" r:id="rId1"/>
    <p:sldLayoutId id="2147486183" r:id="rId2"/>
    <p:sldLayoutId id="2147486184" r:id="rId3"/>
    <p:sldLayoutId id="2147486185" r:id="rId4"/>
    <p:sldLayoutId id="2147486186" r:id="rId5"/>
    <p:sldLayoutId id="2147486187" r:id="rId6"/>
    <p:sldLayoutId id="2147486188" r:id="rId7"/>
    <p:sldLayoutId id="2147486189" r:id="rId8"/>
    <p:sldLayoutId id="2147486190" r:id="rId9"/>
    <p:sldLayoutId id="2147486191" r:id="rId10"/>
    <p:sldLayoutId id="2147486192" r:id="rId11"/>
  </p:sldLayoutIdLst>
  <p:hf hdr="0" ftr="0" dt="0"/>
  <p:txStyles>
    <p:titleStyle>
      <a:lvl1pPr algn="l" rtl="0" eaLnBrk="0" fontAlgn="base" hangingPunct="0">
        <a:spcBef>
          <a:spcPct val="0"/>
        </a:spcBef>
        <a:spcAft>
          <a:spcPct val="0"/>
        </a:spcAft>
        <a:defRPr kumimoji="1" sz="5000" kern="1200">
          <a:solidFill>
            <a:schemeClr val="tx2"/>
          </a:solidFill>
          <a:latin typeface="+mj-lt"/>
          <a:ea typeface="HG丸ｺﾞｼｯｸM-PRO" pitchFamily="50" charset="-128"/>
          <a:cs typeface="+mj-cs"/>
        </a:defRPr>
      </a:lvl1pPr>
      <a:lvl2pPr algn="l" rtl="0" eaLnBrk="0" fontAlgn="base" hangingPunct="0">
        <a:spcBef>
          <a:spcPct val="0"/>
        </a:spcBef>
        <a:spcAft>
          <a:spcPct val="0"/>
        </a:spcAft>
        <a:defRPr kumimoji="1" sz="5000">
          <a:solidFill>
            <a:schemeClr val="tx2"/>
          </a:solidFill>
          <a:latin typeface="Calibri" pitchFamily="34" charset="0"/>
          <a:ea typeface="HG丸ｺﾞｼｯｸM-PRO" pitchFamily="50" charset="-128"/>
        </a:defRPr>
      </a:lvl2pPr>
      <a:lvl3pPr algn="l" rtl="0" eaLnBrk="0" fontAlgn="base" hangingPunct="0">
        <a:spcBef>
          <a:spcPct val="0"/>
        </a:spcBef>
        <a:spcAft>
          <a:spcPct val="0"/>
        </a:spcAft>
        <a:defRPr kumimoji="1" sz="5000">
          <a:solidFill>
            <a:schemeClr val="tx2"/>
          </a:solidFill>
          <a:latin typeface="Calibri" pitchFamily="34" charset="0"/>
          <a:ea typeface="HG丸ｺﾞｼｯｸM-PRO" pitchFamily="50" charset="-128"/>
        </a:defRPr>
      </a:lvl3pPr>
      <a:lvl4pPr algn="l" rtl="0" eaLnBrk="0" fontAlgn="base" hangingPunct="0">
        <a:spcBef>
          <a:spcPct val="0"/>
        </a:spcBef>
        <a:spcAft>
          <a:spcPct val="0"/>
        </a:spcAft>
        <a:defRPr kumimoji="1" sz="5000">
          <a:solidFill>
            <a:schemeClr val="tx2"/>
          </a:solidFill>
          <a:latin typeface="Calibri" pitchFamily="34" charset="0"/>
          <a:ea typeface="HG丸ｺﾞｼｯｸM-PRO" pitchFamily="50" charset="-128"/>
        </a:defRPr>
      </a:lvl4pPr>
      <a:lvl5pPr algn="l" rtl="0" eaLnBrk="0" fontAlgn="base" hangingPunct="0">
        <a:spcBef>
          <a:spcPct val="0"/>
        </a:spcBef>
        <a:spcAft>
          <a:spcPct val="0"/>
        </a:spcAft>
        <a:defRPr kumimoji="1" sz="5000">
          <a:solidFill>
            <a:schemeClr val="tx2"/>
          </a:solidFill>
          <a:latin typeface="Calibri" pitchFamily="34" charset="0"/>
          <a:ea typeface="HG丸ｺﾞｼｯｸM-PRO" pitchFamily="50" charset="-128"/>
        </a:defRPr>
      </a:lvl5pPr>
      <a:lvl6pPr marL="457200" algn="l" rtl="0" fontAlgn="base">
        <a:spcBef>
          <a:spcPct val="0"/>
        </a:spcBef>
        <a:spcAft>
          <a:spcPct val="0"/>
        </a:spcAft>
        <a:defRPr kumimoji="1" sz="5000">
          <a:solidFill>
            <a:schemeClr val="tx2"/>
          </a:solidFill>
          <a:latin typeface="Calibri" pitchFamily="34" charset="0"/>
          <a:ea typeface="ＭＳ Ｐゴシック" charset="-128"/>
        </a:defRPr>
      </a:lvl6pPr>
      <a:lvl7pPr marL="914400" algn="l" rtl="0" fontAlgn="base">
        <a:spcBef>
          <a:spcPct val="0"/>
        </a:spcBef>
        <a:spcAft>
          <a:spcPct val="0"/>
        </a:spcAft>
        <a:defRPr kumimoji="1" sz="5000">
          <a:solidFill>
            <a:schemeClr val="tx2"/>
          </a:solidFill>
          <a:latin typeface="Calibri" pitchFamily="34" charset="0"/>
          <a:ea typeface="ＭＳ Ｐゴシック" charset="-128"/>
        </a:defRPr>
      </a:lvl7pPr>
      <a:lvl8pPr marL="1371600" algn="l" rtl="0" fontAlgn="base">
        <a:spcBef>
          <a:spcPct val="0"/>
        </a:spcBef>
        <a:spcAft>
          <a:spcPct val="0"/>
        </a:spcAft>
        <a:defRPr kumimoji="1" sz="5000">
          <a:solidFill>
            <a:schemeClr val="tx2"/>
          </a:solidFill>
          <a:latin typeface="Calibri" pitchFamily="34" charset="0"/>
          <a:ea typeface="ＭＳ Ｐゴシック" charset="-128"/>
        </a:defRPr>
      </a:lvl8pPr>
      <a:lvl9pPr marL="1828800" algn="l" rtl="0" fontAlgn="base">
        <a:spcBef>
          <a:spcPct val="0"/>
        </a:spcBef>
        <a:spcAft>
          <a:spcPct val="0"/>
        </a:spcAft>
        <a:defRPr kumimoji="1" sz="5000">
          <a:solidFill>
            <a:schemeClr val="tx2"/>
          </a:solidFill>
          <a:latin typeface="Calibri" pitchFamily="34" charset="0"/>
          <a:ea typeface="ＭＳ Ｐゴシック" charset="-128"/>
        </a:defRPr>
      </a:lvl9pPr>
    </p:titleStyle>
    <p:bodyStyle>
      <a:lvl1pPr marL="273050" indent="-273050" algn="l" rtl="0" eaLnBrk="0" fontAlgn="base" hangingPunct="0">
        <a:spcBef>
          <a:spcPct val="20000"/>
        </a:spcBef>
        <a:spcAft>
          <a:spcPct val="0"/>
        </a:spcAft>
        <a:buClr>
          <a:srgbClr val="0BD0D9"/>
        </a:buClr>
        <a:buSzPct val="95000"/>
        <a:buFont typeface="Wingdings 2" pitchFamily="18" charset="2"/>
        <a:buChar char=""/>
        <a:defRPr kumimoji="1" sz="2600" kern="1200">
          <a:solidFill>
            <a:schemeClr val="tx1"/>
          </a:solidFill>
          <a:latin typeface="+mn-lt"/>
          <a:ea typeface="HG丸ｺﾞｼｯｸM-PRO" pitchFamily="50" charset="-128"/>
          <a:cs typeface="+mn-cs"/>
        </a:defRPr>
      </a:lvl1pPr>
      <a:lvl2pPr marL="639763" indent="-246063" algn="l" rtl="0" eaLnBrk="0" fontAlgn="base" hangingPunct="0">
        <a:spcBef>
          <a:spcPct val="20000"/>
        </a:spcBef>
        <a:spcAft>
          <a:spcPct val="0"/>
        </a:spcAft>
        <a:buClr>
          <a:schemeClr val="accent1"/>
        </a:buClr>
        <a:buSzPct val="85000"/>
        <a:buFont typeface="Wingdings 2" pitchFamily="18" charset="2"/>
        <a:buChar char=""/>
        <a:defRPr kumimoji="1" sz="2400" kern="1200">
          <a:solidFill>
            <a:schemeClr val="tx1"/>
          </a:solidFill>
          <a:latin typeface="+mn-lt"/>
          <a:ea typeface="HG丸ｺﾞｼｯｸM-PRO" pitchFamily="50" charset="-128"/>
          <a:cs typeface="+mn-cs"/>
        </a:defRPr>
      </a:lvl2pPr>
      <a:lvl3pPr marL="914400" indent="-246063" algn="l" rtl="0" eaLnBrk="0" fontAlgn="base" hangingPunct="0">
        <a:spcBef>
          <a:spcPct val="20000"/>
        </a:spcBef>
        <a:spcAft>
          <a:spcPct val="0"/>
        </a:spcAft>
        <a:buClr>
          <a:schemeClr val="accent2"/>
        </a:buClr>
        <a:buSzPct val="70000"/>
        <a:buFont typeface="Wingdings 2" pitchFamily="18" charset="2"/>
        <a:buChar char=""/>
        <a:defRPr kumimoji="1" sz="2100" kern="1200">
          <a:solidFill>
            <a:schemeClr val="tx1"/>
          </a:solidFill>
          <a:latin typeface="+mn-lt"/>
          <a:ea typeface="HG丸ｺﾞｼｯｸM-PRO" pitchFamily="50" charset="-128"/>
          <a:cs typeface="+mn-cs"/>
        </a:defRPr>
      </a:lvl3pPr>
      <a:lvl4pPr marL="1187450" indent="-209550" algn="l" rtl="0" eaLnBrk="0" fontAlgn="base" hangingPunct="0">
        <a:spcBef>
          <a:spcPct val="20000"/>
        </a:spcBef>
        <a:spcAft>
          <a:spcPct val="0"/>
        </a:spcAft>
        <a:buClr>
          <a:srgbClr val="0BD0D9"/>
        </a:buClr>
        <a:buSzPct val="65000"/>
        <a:buFont typeface="Wingdings 2" pitchFamily="18" charset="2"/>
        <a:buChar char=""/>
        <a:defRPr kumimoji="1" sz="2000" kern="1200">
          <a:solidFill>
            <a:schemeClr val="tx1"/>
          </a:solidFill>
          <a:latin typeface="+mn-lt"/>
          <a:ea typeface="HG丸ｺﾞｼｯｸM-PRO" pitchFamily="50" charset="-128"/>
          <a:cs typeface="+mn-cs"/>
        </a:defRPr>
      </a:lvl4pPr>
      <a:lvl5pPr marL="1462088" indent="-209550" algn="l" rtl="0" eaLnBrk="0" fontAlgn="base" hangingPunct="0">
        <a:spcBef>
          <a:spcPct val="20000"/>
        </a:spcBef>
        <a:spcAft>
          <a:spcPct val="0"/>
        </a:spcAft>
        <a:buClr>
          <a:srgbClr val="10CF9B"/>
        </a:buClr>
        <a:buSzPct val="65000"/>
        <a:buFont typeface="Wingdings 2" pitchFamily="18" charset="2"/>
        <a:buChar char=""/>
        <a:defRPr kumimoji="1" sz="2000" kern="1200">
          <a:solidFill>
            <a:schemeClr val="tx1"/>
          </a:solidFill>
          <a:latin typeface="+mn-lt"/>
          <a:ea typeface="HG丸ｺﾞｼｯｸM-PRO" pitchFamily="50" charset="-128"/>
          <a:cs typeface="+mn-cs"/>
        </a:defRPr>
      </a:lvl5pPr>
      <a:lvl6pPr marL="1737360" indent="-210312" algn="l" rtl="0" eaLnBrk="1" latinLnBrk="0" hangingPunct="1">
        <a:spcBef>
          <a:spcPct val="20000"/>
        </a:spcBef>
        <a:buClr>
          <a:schemeClr val="accent5"/>
        </a:buClr>
        <a:buSzPct val="80000"/>
        <a:buFont typeface="Wingdings 2"/>
        <a:buChar char=""/>
        <a:defRPr kumimoji="1"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1"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1"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1" sz="1400" kern="1200" baseline="0">
          <a:solidFill>
            <a:schemeClr val="tx1"/>
          </a:solidFill>
          <a:latin typeface="+mn-lt"/>
          <a:ea typeface="+mn-ea"/>
          <a:cs typeface="+mn-cs"/>
        </a:defRPr>
      </a:lvl9pPr>
    </p:bodyStyle>
    <p:otherStyle>
      <a:lvl1pPr marL="0" algn="l" rtl="0" eaLnBrk="1" latinLnBrk="0" hangingPunct="1">
        <a:defRPr kumimoji="1" kern="1200">
          <a:solidFill>
            <a:schemeClr val="tx1"/>
          </a:solidFill>
          <a:latin typeface="+mn-lt"/>
          <a:ea typeface="+mn-ea"/>
          <a:cs typeface="+mn-cs"/>
        </a:defRPr>
      </a:lvl1pPr>
      <a:lvl2pPr marL="457200" algn="l" rtl="0" eaLnBrk="1" latinLnBrk="0" hangingPunct="1">
        <a:defRPr kumimoji="1" kern="1200">
          <a:solidFill>
            <a:schemeClr val="tx1"/>
          </a:solidFill>
          <a:latin typeface="+mn-lt"/>
          <a:ea typeface="+mn-ea"/>
          <a:cs typeface="+mn-cs"/>
        </a:defRPr>
      </a:lvl2pPr>
      <a:lvl3pPr marL="914400" algn="l" rtl="0" eaLnBrk="1" latinLnBrk="0" hangingPunct="1">
        <a:defRPr kumimoji="1" kern="1200">
          <a:solidFill>
            <a:schemeClr val="tx1"/>
          </a:solidFill>
          <a:latin typeface="+mn-lt"/>
          <a:ea typeface="+mn-ea"/>
          <a:cs typeface="+mn-cs"/>
        </a:defRPr>
      </a:lvl3pPr>
      <a:lvl4pPr marL="1371600" algn="l" rtl="0" eaLnBrk="1" latinLnBrk="0" hangingPunct="1">
        <a:defRPr kumimoji="1" kern="1200">
          <a:solidFill>
            <a:schemeClr val="tx1"/>
          </a:solidFill>
          <a:latin typeface="+mn-lt"/>
          <a:ea typeface="+mn-ea"/>
          <a:cs typeface="+mn-cs"/>
        </a:defRPr>
      </a:lvl4pPr>
      <a:lvl5pPr marL="1828800" algn="l" rtl="0" eaLnBrk="1" latinLnBrk="0" hangingPunct="1">
        <a:defRPr kumimoji="1" kern="1200">
          <a:solidFill>
            <a:schemeClr val="tx1"/>
          </a:solidFill>
          <a:latin typeface="+mn-lt"/>
          <a:ea typeface="+mn-ea"/>
          <a:cs typeface="+mn-cs"/>
        </a:defRPr>
      </a:lvl5pPr>
      <a:lvl6pPr marL="2286000" algn="l" rtl="0" eaLnBrk="1" latinLnBrk="0" hangingPunct="1">
        <a:defRPr kumimoji="1" kern="1200">
          <a:solidFill>
            <a:schemeClr val="tx1"/>
          </a:solidFill>
          <a:latin typeface="+mn-lt"/>
          <a:ea typeface="+mn-ea"/>
          <a:cs typeface="+mn-cs"/>
        </a:defRPr>
      </a:lvl6pPr>
      <a:lvl7pPr marL="2743200" algn="l" rtl="0" eaLnBrk="1" latinLnBrk="0" hangingPunct="1">
        <a:defRPr kumimoji="1" kern="1200">
          <a:solidFill>
            <a:schemeClr val="tx1"/>
          </a:solidFill>
          <a:latin typeface="+mn-lt"/>
          <a:ea typeface="+mn-ea"/>
          <a:cs typeface="+mn-cs"/>
        </a:defRPr>
      </a:lvl7pPr>
      <a:lvl8pPr marL="3200400" algn="l" rtl="0" eaLnBrk="1" latinLnBrk="0" hangingPunct="1">
        <a:defRPr kumimoji="1" kern="1200">
          <a:solidFill>
            <a:schemeClr val="tx1"/>
          </a:solidFill>
          <a:latin typeface="+mn-lt"/>
          <a:ea typeface="+mn-ea"/>
          <a:cs typeface="+mn-cs"/>
        </a:defRPr>
      </a:lvl8pPr>
      <a:lvl9pPr marL="3657600" algn="l" rtl="0" eaLnBrk="1" latinLnBrk="0" hangingPunct="1">
        <a:defRPr kumimoji="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4.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5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4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4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4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4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4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4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4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notesSlide" Target="../notesSlides/notesSlide29.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3.emf"/><Relationship Id="rId4" Type="http://schemas.openxmlformats.org/officeDocument/2006/relationships/oleObject" Target="../embeddings/oleObject1.bin"/></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4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4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4.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4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4.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14.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14.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41.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14.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14.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69.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8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81.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58.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9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96.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97.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97.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97.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97.xml"/></Relationships>
</file>

<file path=ppt/slides/_rels/slide6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8.xml"/><Relationship Id="rId1" Type="http://schemas.openxmlformats.org/officeDocument/2006/relationships/slideLayout" Target="../slideLayouts/slideLayout9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9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16.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14.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78.xml"/><Relationship Id="rId1" Type="http://schemas.openxmlformats.org/officeDocument/2006/relationships/slideLayout" Target="../slideLayouts/slideLayout7.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79.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80.xm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81.xml"/><Relationship Id="rId1" Type="http://schemas.openxmlformats.org/officeDocument/2006/relationships/slideLayout" Target="../slideLayouts/slideLayout7.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82.xm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8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ctrTitle"/>
          </p:nvPr>
        </p:nvSpPr>
        <p:spPr>
          <a:xfrm>
            <a:off x="571474" y="1500190"/>
            <a:ext cx="7847013" cy="2763837"/>
          </a:xfrm>
        </p:spPr>
        <p:txBody>
          <a:bodyPr anchor="ctr" anchorCtr="1"/>
          <a:lstStyle/>
          <a:p>
            <a:pPr algn="ctr" eaLnBrk="1" fontAlgn="auto" hangingPunct="1">
              <a:spcAft>
                <a:spcPts val="0"/>
              </a:spcAft>
              <a:defRPr/>
            </a:pPr>
            <a:r>
              <a:rPr lang="ja-JP" altLang="en-US" sz="4800" dirty="0">
                <a:solidFill>
                  <a:schemeClr val="tx1"/>
                </a:solidFill>
              </a:rPr>
              <a:t>高齢者虐待の防止について</a:t>
            </a:r>
            <a:endParaRPr lang="ja-JP" altLang="en-US" sz="2000" dirty="0">
              <a:solidFill>
                <a:schemeClr val="tx1"/>
              </a:solidFill>
            </a:endParaRPr>
          </a:p>
        </p:txBody>
      </p:sp>
      <p:sp>
        <p:nvSpPr>
          <p:cNvPr id="17411" name="Rectangle 3"/>
          <p:cNvSpPr>
            <a:spLocks noGrp="1" noChangeArrowheads="1"/>
          </p:cNvSpPr>
          <p:nvPr>
            <p:ph type="subTitle" idx="1"/>
          </p:nvPr>
        </p:nvSpPr>
        <p:spPr>
          <a:xfrm>
            <a:off x="1571627" y="4429125"/>
            <a:ext cx="7383463" cy="1752600"/>
          </a:xfrm>
        </p:spPr>
        <p:txBody>
          <a:bodyPr/>
          <a:lstStyle/>
          <a:p>
            <a:pPr marR="0" eaLnBrk="1" hangingPunct="1"/>
            <a:endParaRPr lang="en-US" altLang="ja-JP" sz="1900" dirty="0"/>
          </a:p>
          <a:p>
            <a:pPr marR="0" algn="l" eaLnBrk="1" hangingPunct="1"/>
            <a:r>
              <a:rPr lang="ja-JP" altLang="en-US" sz="1900" dirty="0"/>
              <a:t>　　　　　　　　　　　　　　公益財団法人　東京都福祉保健財団　　　　　　　　　　　　　　　　　　　　　　　　　</a:t>
            </a:r>
            <a:endParaRPr lang="en-US" altLang="ja-JP" sz="1900" dirty="0"/>
          </a:p>
          <a:p>
            <a:pPr marR="0" eaLnBrk="1" hangingPunct="1"/>
            <a:r>
              <a:rPr lang="ja-JP" altLang="en-US" sz="1900" dirty="0"/>
              <a:t>　　　　　　　　　　　　　　　高齢者権利擁護支援センター作成</a:t>
            </a:r>
            <a:endParaRPr lang="en-US" altLang="ja-JP" sz="1900" dirty="0"/>
          </a:p>
          <a:p>
            <a:pPr marR="0" eaLnBrk="1" hangingPunct="1"/>
            <a:r>
              <a:rPr lang="ja-JP" altLang="en-US" sz="1900" dirty="0"/>
              <a:t>　　　　　　　　　　　　　　　　　　　　　　　　　　　　　　　　</a:t>
            </a:r>
            <a:endParaRPr lang="en-US" altLang="ja-JP" sz="1900" dirty="0"/>
          </a:p>
        </p:txBody>
      </p:sp>
      <p:sp>
        <p:nvSpPr>
          <p:cNvPr id="2" name="スライド番号プレースホルダー 1"/>
          <p:cNvSpPr>
            <a:spLocks noGrp="1"/>
          </p:cNvSpPr>
          <p:nvPr>
            <p:ph type="sldNum" sz="quarter" idx="12"/>
          </p:nvPr>
        </p:nvSpPr>
        <p:spPr/>
        <p:txBody>
          <a:bodyPr/>
          <a:lstStyle/>
          <a:p>
            <a:pPr>
              <a:defRPr/>
            </a:pPr>
            <a:fld id="{11652462-73FA-4990-966F-7EE034992891}" type="slidenum">
              <a:rPr lang="en-US" altLang="ja-JP" smtClean="0"/>
              <a:pPr>
                <a:defRPr/>
              </a:pPr>
              <a:t>1</a:t>
            </a:fld>
            <a:endParaRPr lang="en-US" altLang="ja-JP"/>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468312" y="473400"/>
            <a:ext cx="8483597" cy="1371600"/>
          </a:xfrm>
        </p:spPr>
        <p:txBody>
          <a:bodyPr/>
          <a:lstStyle/>
          <a:p>
            <a:pPr eaLnBrk="1" hangingPunct="1"/>
            <a:r>
              <a:rPr lang="ja-JP" altLang="en-US" sz="4000" dirty="0"/>
              <a:t>介護・世話の放棄・放任とは</a:t>
            </a:r>
          </a:p>
        </p:txBody>
      </p:sp>
      <p:sp>
        <p:nvSpPr>
          <p:cNvPr id="25603" name="Rectangle 3"/>
          <p:cNvSpPr>
            <a:spLocks noGrp="1" noChangeArrowheads="1"/>
          </p:cNvSpPr>
          <p:nvPr>
            <p:ph type="body" idx="1"/>
          </p:nvPr>
        </p:nvSpPr>
        <p:spPr>
          <a:xfrm>
            <a:off x="214316" y="2274888"/>
            <a:ext cx="8483598" cy="3530376"/>
          </a:xfrm>
        </p:spPr>
        <p:txBody>
          <a:bodyPr/>
          <a:lstStyle/>
          <a:p>
            <a:pPr eaLnBrk="1" hangingPunct="1">
              <a:lnSpc>
                <a:spcPct val="90000"/>
              </a:lnSpc>
            </a:pPr>
            <a:r>
              <a:rPr lang="ja-JP" altLang="en-US" b="1" dirty="0"/>
              <a:t>意図的であるか、結果的であるかを問わず、介護や生活の世話を行っている者が、その提供を放棄または放任し、高齢者の生活環境や、高齢者自身の身体・精神的状態を悪化させていること</a:t>
            </a:r>
          </a:p>
          <a:p>
            <a:pPr eaLnBrk="1" hangingPunct="1">
              <a:lnSpc>
                <a:spcPct val="90000"/>
              </a:lnSpc>
              <a:buFont typeface="Wingdings" pitchFamily="2" charset="2"/>
              <a:buNone/>
            </a:pPr>
            <a:r>
              <a:rPr lang="ja-JP" altLang="en-US" sz="1800" dirty="0"/>
              <a:t>（例）</a:t>
            </a:r>
          </a:p>
          <a:p>
            <a:pPr eaLnBrk="1" hangingPunct="1">
              <a:lnSpc>
                <a:spcPct val="90000"/>
              </a:lnSpc>
              <a:buFont typeface="Wingdings" pitchFamily="2" charset="2"/>
              <a:buNone/>
            </a:pPr>
            <a:r>
              <a:rPr lang="ja-JP" altLang="en-US" sz="1800" dirty="0"/>
              <a:t>　・入浴しておらず異臭がする、髪が伸び放題だったり、皮膚が汚れている</a:t>
            </a:r>
          </a:p>
          <a:p>
            <a:pPr eaLnBrk="1" hangingPunct="1">
              <a:lnSpc>
                <a:spcPct val="90000"/>
              </a:lnSpc>
              <a:buFont typeface="Wingdings" pitchFamily="2" charset="2"/>
              <a:buNone/>
            </a:pPr>
            <a:r>
              <a:rPr lang="ja-JP" altLang="en-US" sz="1800" dirty="0"/>
              <a:t>　・水分や食事を十分に与えられていないことで、空腹状態が長時間にわたって</a:t>
            </a:r>
            <a:endParaRPr lang="en-US" altLang="ja-JP" sz="1800" dirty="0"/>
          </a:p>
          <a:p>
            <a:pPr eaLnBrk="1" hangingPunct="1">
              <a:lnSpc>
                <a:spcPct val="90000"/>
              </a:lnSpc>
              <a:buFont typeface="Wingdings" pitchFamily="2" charset="2"/>
              <a:buNone/>
            </a:pPr>
            <a:r>
              <a:rPr lang="ja-JP" altLang="en-US" sz="1800" dirty="0"/>
              <a:t>　　続いたり、脱水症状や栄養失調の状態にある</a:t>
            </a:r>
          </a:p>
          <a:p>
            <a:pPr marL="441325" indent="-441325" eaLnBrk="1" hangingPunct="1">
              <a:lnSpc>
                <a:spcPct val="90000"/>
              </a:lnSpc>
              <a:buFont typeface="Wingdings" pitchFamily="2" charset="2"/>
              <a:buNone/>
            </a:pPr>
            <a:r>
              <a:rPr lang="ja-JP" altLang="en-US" sz="1800" dirty="0"/>
              <a:t>　・室内にごみを放置する、冷暖房を使わせないなど、劣悪な住環境の中で生活させる　　　　　　　　　　　　　　　　　　　　　　　　　　　　　など</a:t>
            </a:r>
            <a:endParaRPr lang="ja-JP" altLang="en-US" sz="2300" dirty="0"/>
          </a:p>
          <a:p>
            <a:pPr eaLnBrk="1" hangingPunct="1">
              <a:lnSpc>
                <a:spcPct val="90000"/>
              </a:lnSpc>
              <a:buFont typeface="Wingdings" pitchFamily="2" charset="2"/>
              <a:buNone/>
            </a:pPr>
            <a:endParaRPr lang="ja-JP" altLang="en-US" sz="2400" dirty="0"/>
          </a:p>
        </p:txBody>
      </p:sp>
      <p:sp>
        <p:nvSpPr>
          <p:cNvPr id="25604" name="AutoShape 4"/>
          <p:cNvSpPr>
            <a:spLocks noChangeArrowheads="1"/>
          </p:cNvSpPr>
          <p:nvPr/>
        </p:nvSpPr>
        <p:spPr bwMode="auto">
          <a:xfrm>
            <a:off x="4859340" y="1628175"/>
            <a:ext cx="2016125" cy="504825"/>
          </a:xfrm>
          <a:prstGeom prst="wedgeRectCallout">
            <a:avLst>
              <a:gd name="adj1" fmla="val -44792"/>
              <a:gd name="adj2" fmla="val 84259"/>
            </a:avLst>
          </a:prstGeom>
          <a:noFill/>
          <a:ln w="9525">
            <a:solidFill>
              <a:schemeClr val="tx1"/>
            </a:solidFill>
            <a:miter lim="800000"/>
            <a:headEnd/>
            <a:tailEnd/>
          </a:ln>
        </p:spPr>
        <p:txBody>
          <a:bodyPr/>
          <a:lstStyle/>
          <a:p>
            <a:r>
              <a:rPr lang="ja-JP" altLang="en-US" sz="2800"/>
              <a:t>養護者が</a:t>
            </a:r>
          </a:p>
        </p:txBody>
      </p:sp>
      <p:sp>
        <p:nvSpPr>
          <p:cNvPr id="2" name="スライド番号プレースホルダー 1"/>
          <p:cNvSpPr>
            <a:spLocks noGrp="1"/>
          </p:cNvSpPr>
          <p:nvPr>
            <p:ph type="sldNum" sz="quarter" idx="12"/>
          </p:nvPr>
        </p:nvSpPr>
        <p:spPr/>
        <p:txBody>
          <a:bodyPr/>
          <a:lstStyle/>
          <a:p>
            <a:pPr>
              <a:defRPr/>
            </a:pPr>
            <a:fld id="{94DCF550-45AF-4DDD-8A3C-902703E17E4F}" type="slidenum">
              <a:rPr lang="en-US" altLang="ja-JP" smtClean="0"/>
              <a:pPr>
                <a:defRPr/>
              </a:pPr>
              <a:t>10</a:t>
            </a:fld>
            <a:endParaRPr lang="en-US" altLang="ja-JP"/>
          </a:p>
        </p:txBody>
      </p:sp>
      <p:sp>
        <p:nvSpPr>
          <p:cNvPr id="6" name="正方形/長方形 5"/>
          <p:cNvSpPr/>
          <p:nvPr/>
        </p:nvSpPr>
        <p:spPr>
          <a:xfrm>
            <a:off x="2267744" y="6186460"/>
            <a:ext cx="6264696" cy="369332"/>
          </a:xfrm>
          <a:prstGeom prst="rect">
            <a:avLst/>
          </a:prstGeom>
        </p:spPr>
        <p:txBody>
          <a:bodyPr wrap="square">
            <a:spAutoFit/>
          </a:bodyPr>
          <a:lstStyle/>
          <a:p>
            <a:pPr algn="r">
              <a:defRPr/>
            </a:pPr>
            <a:r>
              <a:rPr lang="ja-JP" altLang="en-US" sz="1800" b="1" dirty="0">
                <a:latin typeface="+mj-ea"/>
              </a:rPr>
              <a:t>厚生労働省マニュアル（</a:t>
            </a:r>
            <a:r>
              <a:rPr lang="en-US" altLang="ja-JP" sz="1800" b="1" dirty="0">
                <a:latin typeface="+mj-ea"/>
              </a:rPr>
              <a:t>H30</a:t>
            </a:r>
            <a:r>
              <a:rPr lang="ja-JP" altLang="en-US" sz="1800" b="1" dirty="0">
                <a:latin typeface="+mj-ea"/>
              </a:rPr>
              <a:t>） ｐ５より引用</a:t>
            </a:r>
            <a:endParaRPr lang="en-US" altLang="ja-JP" sz="1800" b="1" dirty="0">
              <a:latin typeface="+mj-ea"/>
            </a:endParaRP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626" name="コンテンツ プレースホルダ 2"/>
          <p:cNvSpPr>
            <a:spLocks noGrp="1"/>
          </p:cNvSpPr>
          <p:nvPr>
            <p:ph idx="1"/>
          </p:nvPr>
        </p:nvSpPr>
        <p:spPr>
          <a:xfrm>
            <a:off x="179512" y="980463"/>
            <a:ext cx="8785225" cy="5040312"/>
          </a:xfrm>
        </p:spPr>
        <p:txBody>
          <a:bodyPr/>
          <a:lstStyle/>
          <a:p>
            <a:r>
              <a:rPr lang="ja-JP" altLang="en-US" b="1"/>
              <a:t>専門的診断や治療、ケアが必要にもかかわらず、高齢者が必要とする医療・介護保険サービスなどを、周囲が納得できる理由なく制限したり使わせない、放置する</a:t>
            </a:r>
            <a:endParaRPr lang="en-US" altLang="ja-JP" b="1"/>
          </a:p>
          <a:p>
            <a:pPr>
              <a:buFont typeface="Wingdings 2" pitchFamily="18" charset="2"/>
              <a:buNone/>
            </a:pPr>
            <a:r>
              <a:rPr lang="ja-JP" altLang="en-US" sz="1800"/>
              <a:t>（例）</a:t>
            </a:r>
            <a:endParaRPr lang="en-US" altLang="ja-JP" sz="1800"/>
          </a:p>
          <a:p>
            <a:pPr>
              <a:buFont typeface="Wingdings 2" pitchFamily="18" charset="2"/>
              <a:buNone/>
            </a:pPr>
            <a:r>
              <a:rPr lang="ja-JP" altLang="en-US" sz="1800"/>
              <a:t>　・徘徊や病気の状態を放置する</a:t>
            </a:r>
            <a:endParaRPr lang="en-US" altLang="ja-JP" sz="1800"/>
          </a:p>
          <a:p>
            <a:pPr>
              <a:buFont typeface="Wingdings 2" pitchFamily="18" charset="2"/>
              <a:buNone/>
            </a:pPr>
            <a:r>
              <a:rPr lang="ja-JP" altLang="en-US" sz="1800"/>
              <a:t>　・虐待対応従事者が、医療機関への受診や専門的ケアが必要と説明している</a:t>
            </a:r>
            <a:endParaRPr lang="en-US" altLang="ja-JP" sz="1800"/>
          </a:p>
          <a:p>
            <a:pPr>
              <a:buFont typeface="Wingdings 2" pitchFamily="18" charset="2"/>
              <a:buNone/>
            </a:pPr>
            <a:r>
              <a:rPr lang="ja-JP" altLang="en-US" sz="1800"/>
              <a:t>　　にもかかわらず、無視する</a:t>
            </a:r>
            <a:endParaRPr lang="en-US" altLang="ja-JP" sz="1800"/>
          </a:p>
          <a:p>
            <a:pPr>
              <a:buFont typeface="Wingdings 2" pitchFamily="18" charset="2"/>
              <a:buNone/>
            </a:pPr>
            <a:r>
              <a:rPr lang="ja-JP" altLang="en-US" sz="1800"/>
              <a:t>　・本来は入院や治療が必要にもかかわらず、強引に病院や施設等から連れ帰る</a:t>
            </a:r>
            <a:endParaRPr lang="en-US" altLang="ja-JP" sz="1800"/>
          </a:p>
          <a:p>
            <a:pPr>
              <a:buFont typeface="Wingdings 2" pitchFamily="18" charset="2"/>
              <a:buNone/>
            </a:pPr>
            <a:r>
              <a:rPr lang="ja-JP" altLang="en-US" sz="1800"/>
              <a:t>　　　　　　　　　　　　　　　　　　　　　　　　　　　　　　　　　　など</a:t>
            </a:r>
          </a:p>
          <a:p>
            <a:pPr>
              <a:buFont typeface="Wingdings 2" pitchFamily="18" charset="2"/>
              <a:buNone/>
            </a:pPr>
            <a:endParaRPr lang="en-US" altLang="ja-JP" sz="2400"/>
          </a:p>
          <a:p>
            <a:r>
              <a:rPr lang="ja-JP" altLang="en-US" b="1"/>
              <a:t>同居人等による高齢者虐待と同様の行為を放置する</a:t>
            </a:r>
            <a:endParaRPr lang="en-US" altLang="ja-JP" b="1"/>
          </a:p>
          <a:p>
            <a:pPr>
              <a:buFont typeface="Wingdings 2" pitchFamily="18" charset="2"/>
              <a:buNone/>
            </a:pPr>
            <a:r>
              <a:rPr lang="ja-JP" altLang="en-US" sz="1800"/>
              <a:t>（例）</a:t>
            </a:r>
            <a:endParaRPr lang="en-US" altLang="ja-JP"/>
          </a:p>
          <a:p>
            <a:pPr>
              <a:buFont typeface="Wingdings 2" pitchFamily="18" charset="2"/>
              <a:buNone/>
            </a:pPr>
            <a:r>
              <a:rPr lang="ja-JP" altLang="en-US" sz="1800"/>
              <a:t>　・孫が高齢者に対して行う暴行や暴言行為を放置する　　　　　　　　　など</a:t>
            </a:r>
            <a:endParaRPr lang="en-US" altLang="ja-JP" sz="1800"/>
          </a:p>
        </p:txBody>
      </p:sp>
      <p:sp>
        <p:nvSpPr>
          <p:cNvPr id="2" name="スライド番号プレースホルダー 1"/>
          <p:cNvSpPr>
            <a:spLocks noGrp="1"/>
          </p:cNvSpPr>
          <p:nvPr>
            <p:ph type="sldNum" sz="quarter" idx="12"/>
          </p:nvPr>
        </p:nvSpPr>
        <p:spPr/>
        <p:txBody>
          <a:bodyPr/>
          <a:lstStyle/>
          <a:p>
            <a:pPr>
              <a:defRPr/>
            </a:pPr>
            <a:fld id="{94DCF550-45AF-4DDD-8A3C-902703E17E4F}" type="slidenum">
              <a:rPr lang="en-US" altLang="ja-JP" smtClean="0"/>
              <a:pPr>
                <a:defRPr/>
              </a:pPr>
              <a:t>11</a:t>
            </a:fld>
            <a:endParaRPr lang="en-US" altLang="ja-JP"/>
          </a:p>
        </p:txBody>
      </p:sp>
      <p:sp>
        <p:nvSpPr>
          <p:cNvPr id="4" name="正方形/長方形 3"/>
          <p:cNvSpPr/>
          <p:nvPr/>
        </p:nvSpPr>
        <p:spPr>
          <a:xfrm>
            <a:off x="2267744" y="6186460"/>
            <a:ext cx="6264696" cy="369332"/>
          </a:xfrm>
          <a:prstGeom prst="rect">
            <a:avLst/>
          </a:prstGeom>
        </p:spPr>
        <p:txBody>
          <a:bodyPr wrap="square">
            <a:spAutoFit/>
          </a:bodyPr>
          <a:lstStyle/>
          <a:p>
            <a:pPr algn="r">
              <a:defRPr/>
            </a:pPr>
            <a:r>
              <a:rPr lang="ja-JP" altLang="en-US" sz="1800" b="1" dirty="0">
                <a:latin typeface="+mj-ea"/>
              </a:rPr>
              <a:t>厚生労働省マニュアル（</a:t>
            </a:r>
            <a:r>
              <a:rPr lang="en-US" altLang="ja-JP" sz="1800" b="1" dirty="0">
                <a:latin typeface="+mj-ea"/>
              </a:rPr>
              <a:t>H30</a:t>
            </a:r>
            <a:r>
              <a:rPr lang="ja-JP" altLang="en-US" sz="1800" b="1" dirty="0">
                <a:latin typeface="+mj-ea"/>
              </a:rPr>
              <a:t>） ｐ５より引用</a:t>
            </a:r>
            <a:endParaRPr lang="en-US" altLang="ja-JP" sz="1800" b="1" dirty="0">
              <a:latin typeface="+mj-ea"/>
            </a:endParaRP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457200" y="428625"/>
            <a:ext cx="8686800" cy="1143000"/>
          </a:xfrm>
        </p:spPr>
        <p:txBody>
          <a:bodyPr/>
          <a:lstStyle/>
          <a:p>
            <a:pPr eaLnBrk="1" hangingPunct="1"/>
            <a:r>
              <a:rPr lang="ja-JP" altLang="en-US" sz="4000"/>
              <a:t>放棄放任</a:t>
            </a:r>
            <a:r>
              <a:rPr lang="en-US" altLang="ja-JP" sz="4000"/>
              <a:t>(</a:t>
            </a:r>
            <a:r>
              <a:rPr lang="ja-JP" altLang="en-US" sz="4000"/>
              <a:t>ネグレクト</a:t>
            </a:r>
            <a:r>
              <a:rPr lang="en-US" altLang="ja-JP" sz="4000"/>
              <a:t>)</a:t>
            </a:r>
            <a:r>
              <a:rPr lang="ja-JP" altLang="en-US" sz="4000"/>
              <a:t>の判断ポイント</a:t>
            </a:r>
          </a:p>
        </p:txBody>
      </p:sp>
      <p:sp>
        <p:nvSpPr>
          <p:cNvPr id="27651" name="Rectangle 3"/>
          <p:cNvSpPr>
            <a:spLocks noGrp="1" noChangeArrowheads="1"/>
          </p:cNvSpPr>
          <p:nvPr>
            <p:ph type="body" idx="1"/>
          </p:nvPr>
        </p:nvSpPr>
        <p:spPr>
          <a:xfrm>
            <a:off x="179390" y="1844675"/>
            <a:ext cx="8785225" cy="4400550"/>
          </a:xfrm>
        </p:spPr>
        <p:txBody>
          <a:bodyPr/>
          <a:lstStyle/>
          <a:p>
            <a:pPr eaLnBrk="1" hangingPunct="1">
              <a:spcBef>
                <a:spcPts val="600"/>
              </a:spcBef>
            </a:pPr>
            <a:r>
              <a:rPr lang="ja-JP" altLang="en-US" b="1">
                <a:solidFill>
                  <a:srgbClr val="FF3300"/>
                </a:solidFill>
              </a:rPr>
              <a:t>放棄放任によって、高齢者の生活環境や身体・精神状態が悪化し見過ごせない状態か？</a:t>
            </a:r>
          </a:p>
          <a:p>
            <a:pPr lvl="1" eaLnBrk="1" hangingPunct="1">
              <a:spcBef>
                <a:spcPts val="600"/>
              </a:spcBef>
            </a:pPr>
            <a:endParaRPr lang="ja-JP" altLang="en-US"/>
          </a:p>
          <a:p>
            <a:pPr lvl="1" eaLnBrk="1" hangingPunct="1">
              <a:spcBef>
                <a:spcPts val="600"/>
              </a:spcBef>
            </a:pPr>
            <a:r>
              <a:rPr lang="ja-JP" altLang="en-US"/>
              <a:t>放棄放任の虐待では、虐待者の７割が虐待しているという「自覚なし」</a:t>
            </a:r>
          </a:p>
          <a:p>
            <a:pPr lvl="1" eaLnBrk="1" hangingPunct="1">
              <a:spcBef>
                <a:spcPts val="600"/>
              </a:spcBef>
            </a:pPr>
            <a:r>
              <a:rPr lang="ja-JP" altLang="en-US"/>
              <a:t>介護・世話についての知識や技術、能力、時間が不十分であるために不本意ながら高齢者の尊厳を損なうような生活に陥っていることも多い</a:t>
            </a:r>
          </a:p>
          <a:p>
            <a:pPr lvl="1" eaLnBrk="1" hangingPunct="1">
              <a:spcBef>
                <a:spcPts val="600"/>
              </a:spcBef>
            </a:pPr>
            <a:r>
              <a:rPr lang="ja-JP" altLang="en-US"/>
              <a:t>一方で、意図的に必要な介護・世話を行わない深刻な事例もある</a:t>
            </a:r>
          </a:p>
        </p:txBody>
      </p:sp>
      <p:sp>
        <p:nvSpPr>
          <p:cNvPr id="2" name="スライド番号プレースホルダー 1"/>
          <p:cNvSpPr>
            <a:spLocks noGrp="1"/>
          </p:cNvSpPr>
          <p:nvPr>
            <p:ph type="sldNum" sz="quarter" idx="12"/>
          </p:nvPr>
        </p:nvSpPr>
        <p:spPr/>
        <p:txBody>
          <a:bodyPr/>
          <a:lstStyle/>
          <a:p>
            <a:pPr>
              <a:defRPr/>
            </a:pPr>
            <a:fld id="{94DCF550-45AF-4DDD-8A3C-902703E17E4F}" type="slidenum">
              <a:rPr lang="en-US" altLang="ja-JP" smtClean="0"/>
              <a:pPr>
                <a:defRPr/>
              </a:pPr>
              <a:t>12</a:t>
            </a:fld>
            <a:endParaRPr lang="en-US" altLang="ja-JP"/>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pPr eaLnBrk="1" hangingPunct="1"/>
            <a:r>
              <a:rPr lang="ja-JP" altLang="en-US"/>
              <a:t>性的虐待とは</a:t>
            </a:r>
          </a:p>
        </p:txBody>
      </p:sp>
      <p:sp>
        <p:nvSpPr>
          <p:cNvPr id="28675" name="Rectangle 3"/>
          <p:cNvSpPr>
            <a:spLocks noGrp="1" noChangeArrowheads="1"/>
          </p:cNvSpPr>
          <p:nvPr>
            <p:ph type="body" idx="1"/>
          </p:nvPr>
        </p:nvSpPr>
        <p:spPr>
          <a:xfrm>
            <a:off x="357190" y="2184400"/>
            <a:ext cx="8472487" cy="4052888"/>
          </a:xfrm>
        </p:spPr>
        <p:txBody>
          <a:bodyPr/>
          <a:lstStyle/>
          <a:p>
            <a:pPr eaLnBrk="1" hangingPunct="1"/>
            <a:r>
              <a:rPr lang="ja-JP" altLang="en-US" b="1" dirty="0"/>
              <a:t>本人との間で合意が形成されていない、あらゆる形態の性的な行為またはその強要</a:t>
            </a:r>
          </a:p>
          <a:p>
            <a:pPr eaLnBrk="1" hangingPunct="1">
              <a:buFont typeface="Wingdings" pitchFamily="2" charset="2"/>
              <a:buNone/>
            </a:pPr>
            <a:r>
              <a:rPr lang="ja-JP" altLang="en-US" sz="1800" dirty="0"/>
              <a:t>（例）</a:t>
            </a:r>
          </a:p>
          <a:p>
            <a:pPr eaLnBrk="1" hangingPunct="1">
              <a:buFont typeface="Wingdings" pitchFamily="2" charset="2"/>
              <a:buNone/>
            </a:pPr>
            <a:r>
              <a:rPr lang="ja-JP" altLang="en-US" sz="1800" dirty="0"/>
              <a:t>　・排泄の失敗に対して懲罰的に下半身を裸にして放置する</a:t>
            </a:r>
            <a:endParaRPr lang="en-US" altLang="ja-JP" sz="1800" dirty="0"/>
          </a:p>
          <a:p>
            <a:pPr eaLnBrk="1" hangingPunct="1">
              <a:buFont typeface="Wingdings" pitchFamily="2" charset="2"/>
              <a:buNone/>
            </a:pPr>
            <a:r>
              <a:rPr lang="ja-JP" altLang="en-US" sz="1800" dirty="0"/>
              <a:t>　・排泄や着替えの介助がしやすいという目的で、下半身を裸にしたり、下着の</a:t>
            </a:r>
            <a:endParaRPr lang="en-US" altLang="ja-JP" sz="1800" dirty="0"/>
          </a:p>
          <a:p>
            <a:pPr eaLnBrk="1" hangingPunct="1">
              <a:buFont typeface="Wingdings" pitchFamily="2" charset="2"/>
              <a:buNone/>
            </a:pPr>
            <a:r>
              <a:rPr lang="ja-JP" altLang="en-US" sz="1800" dirty="0"/>
              <a:t>　　</a:t>
            </a:r>
            <a:r>
              <a:rPr lang="ja-JP" altLang="en-US" sz="1800" dirty="0" err="1"/>
              <a:t>ままで</a:t>
            </a:r>
            <a:r>
              <a:rPr lang="ja-JP" altLang="en-US" sz="1800" dirty="0"/>
              <a:t>放置する</a:t>
            </a:r>
            <a:endParaRPr lang="en-US" altLang="ja-JP" sz="1800" dirty="0"/>
          </a:p>
          <a:p>
            <a:pPr eaLnBrk="1" hangingPunct="1">
              <a:buFont typeface="Wingdings" pitchFamily="2" charset="2"/>
              <a:buNone/>
            </a:pPr>
            <a:r>
              <a:rPr lang="ja-JP" altLang="en-US" sz="1800" dirty="0"/>
              <a:t>　・人前で排泄行為をさせる。オムツ交換をする</a:t>
            </a:r>
            <a:endParaRPr lang="en-US" altLang="ja-JP" sz="1800" dirty="0"/>
          </a:p>
          <a:p>
            <a:pPr eaLnBrk="1" hangingPunct="1">
              <a:buFont typeface="Wingdings" pitchFamily="2" charset="2"/>
              <a:buNone/>
            </a:pPr>
            <a:r>
              <a:rPr lang="ja-JP" altLang="en-US" sz="1800" dirty="0"/>
              <a:t>　・性器を写真に撮る、スケッチをする</a:t>
            </a:r>
            <a:endParaRPr lang="en-US" altLang="ja-JP" sz="1800" dirty="0"/>
          </a:p>
          <a:p>
            <a:pPr eaLnBrk="1" hangingPunct="1">
              <a:buFont typeface="Wingdings" pitchFamily="2" charset="2"/>
              <a:buNone/>
            </a:pPr>
            <a:r>
              <a:rPr lang="ja-JP" altLang="en-US" sz="1800" dirty="0"/>
              <a:t>　・キス、性器への接触、セックスを強要する</a:t>
            </a:r>
            <a:endParaRPr lang="en-US" altLang="ja-JP" sz="1800" dirty="0"/>
          </a:p>
          <a:p>
            <a:pPr eaLnBrk="1" hangingPunct="1">
              <a:buFont typeface="Wingdings" pitchFamily="2" charset="2"/>
              <a:buNone/>
            </a:pPr>
            <a:r>
              <a:rPr lang="ja-JP" altLang="en-US" sz="1800" dirty="0"/>
              <a:t>　・わいせつな映像や写真を見せる</a:t>
            </a:r>
            <a:endParaRPr lang="en-US" altLang="ja-JP" sz="1800" dirty="0"/>
          </a:p>
          <a:p>
            <a:pPr eaLnBrk="1" hangingPunct="1">
              <a:buFont typeface="Wingdings" pitchFamily="2" charset="2"/>
              <a:buNone/>
            </a:pPr>
            <a:r>
              <a:rPr lang="ja-JP" altLang="en-US" sz="1800" dirty="0"/>
              <a:t>　・自慰行為を見せる　　　　　　　　　　　　　　　　　　　　　　　など</a:t>
            </a:r>
            <a:endParaRPr lang="en-US" altLang="ja-JP" sz="1800" dirty="0"/>
          </a:p>
        </p:txBody>
      </p:sp>
      <p:sp>
        <p:nvSpPr>
          <p:cNvPr id="28676" name="AutoShape 4"/>
          <p:cNvSpPr>
            <a:spLocks noChangeArrowheads="1"/>
          </p:cNvSpPr>
          <p:nvPr/>
        </p:nvSpPr>
        <p:spPr bwMode="auto">
          <a:xfrm>
            <a:off x="4787902" y="1557340"/>
            <a:ext cx="1871663" cy="503237"/>
          </a:xfrm>
          <a:prstGeom prst="wedgeRectCallout">
            <a:avLst>
              <a:gd name="adj1" fmla="val -43759"/>
              <a:gd name="adj2" fmla="val 85537"/>
            </a:avLst>
          </a:prstGeom>
          <a:noFill/>
          <a:ln w="9525">
            <a:solidFill>
              <a:schemeClr val="tx1"/>
            </a:solidFill>
            <a:miter lim="800000"/>
            <a:headEnd/>
            <a:tailEnd/>
          </a:ln>
        </p:spPr>
        <p:txBody>
          <a:bodyPr/>
          <a:lstStyle/>
          <a:p>
            <a:r>
              <a:rPr lang="ja-JP" altLang="en-US" sz="2800"/>
              <a:t>養護者が</a:t>
            </a:r>
          </a:p>
        </p:txBody>
      </p:sp>
      <p:sp>
        <p:nvSpPr>
          <p:cNvPr id="2" name="スライド番号プレースホルダー 1"/>
          <p:cNvSpPr>
            <a:spLocks noGrp="1"/>
          </p:cNvSpPr>
          <p:nvPr>
            <p:ph type="sldNum" sz="quarter" idx="12"/>
          </p:nvPr>
        </p:nvSpPr>
        <p:spPr/>
        <p:txBody>
          <a:bodyPr/>
          <a:lstStyle/>
          <a:p>
            <a:pPr>
              <a:defRPr/>
            </a:pPr>
            <a:fld id="{94DCF550-45AF-4DDD-8A3C-902703E17E4F}" type="slidenum">
              <a:rPr lang="en-US" altLang="ja-JP" smtClean="0"/>
              <a:pPr>
                <a:defRPr/>
              </a:pPr>
              <a:t>13</a:t>
            </a:fld>
            <a:endParaRPr lang="en-US" altLang="ja-JP"/>
          </a:p>
        </p:txBody>
      </p:sp>
      <p:sp>
        <p:nvSpPr>
          <p:cNvPr id="6" name="正方形/長方形 5"/>
          <p:cNvSpPr/>
          <p:nvPr/>
        </p:nvSpPr>
        <p:spPr>
          <a:xfrm>
            <a:off x="2267744" y="6186460"/>
            <a:ext cx="6264696" cy="369332"/>
          </a:xfrm>
          <a:prstGeom prst="rect">
            <a:avLst/>
          </a:prstGeom>
        </p:spPr>
        <p:txBody>
          <a:bodyPr wrap="square">
            <a:spAutoFit/>
          </a:bodyPr>
          <a:lstStyle/>
          <a:p>
            <a:pPr algn="r">
              <a:defRPr/>
            </a:pPr>
            <a:r>
              <a:rPr lang="ja-JP" altLang="en-US" sz="1800" b="1" dirty="0">
                <a:latin typeface="+mj-ea"/>
              </a:rPr>
              <a:t>厚生労働省マニュアル（</a:t>
            </a:r>
            <a:r>
              <a:rPr lang="en-US" altLang="ja-JP" sz="1800" b="1" dirty="0">
                <a:latin typeface="+mj-ea"/>
              </a:rPr>
              <a:t>H30</a:t>
            </a:r>
            <a:r>
              <a:rPr lang="ja-JP" altLang="en-US" sz="1800" b="1" dirty="0">
                <a:latin typeface="+mj-ea"/>
              </a:rPr>
              <a:t>） ｐ６より引用</a:t>
            </a:r>
            <a:endParaRPr lang="en-US" altLang="ja-JP" sz="1800" b="1" dirty="0">
              <a:latin typeface="+mj-ea"/>
            </a:endParaRPr>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pPr eaLnBrk="1" hangingPunct="1"/>
            <a:r>
              <a:rPr lang="ja-JP" altLang="en-US"/>
              <a:t>経済的虐待とは</a:t>
            </a:r>
          </a:p>
        </p:txBody>
      </p:sp>
      <p:sp>
        <p:nvSpPr>
          <p:cNvPr id="29699" name="Rectangle 3"/>
          <p:cNvSpPr>
            <a:spLocks noGrp="1" noChangeArrowheads="1"/>
          </p:cNvSpPr>
          <p:nvPr>
            <p:ph type="body" idx="1"/>
          </p:nvPr>
        </p:nvSpPr>
        <p:spPr>
          <a:xfrm>
            <a:off x="250825" y="2268538"/>
            <a:ext cx="8642350" cy="3897312"/>
          </a:xfrm>
        </p:spPr>
        <p:txBody>
          <a:bodyPr/>
          <a:lstStyle/>
          <a:p>
            <a:pPr eaLnBrk="1" hangingPunct="1"/>
            <a:r>
              <a:rPr lang="ja-JP" altLang="en-US" b="1" dirty="0"/>
              <a:t>本人の合意なしに財産や金銭を使用し、本人が希望する金銭の使用を理由なく制限すること</a:t>
            </a:r>
          </a:p>
          <a:p>
            <a:pPr eaLnBrk="1" hangingPunct="1">
              <a:buFont typeface="Wingdings 2" pitchFamily="18" charset="2"/>
              <a:buNone/>
            </a:pPr>
            <a:endParaRPr lang="ja-JP" altLang="en-US" sz="1800" dirty="0"/>
          </a:p>
          <a:p>
            <a:pPr eaLnBrk="1" hangingPunct="1">
              <a:buFont typeface="Wingdings" pitchFamily="2" charset="2"/>
              <a:buNone/>
            </a:pPr>
            <a:r>
              <a:rPr lang="ja-JP" altLang="en-US" sz="1800" dirty="0"/>
              <a:t>（例）</a:t>
            </a:r>
          </a:p>
          <a:p>
            <a:pPr eaLnBrk="1" hangingPunct="1">
              <a:buFont typeface="Wingdings" pitchFamily="2" charset="2"/>
              <a:buNone/>
            </a:pPr>
            <a:r>
              <a:rPr lang="ja-JP" altLang="en-US" sz="1800" dirty="0"/>
              <a:t>　・日常生活に必要な金銭を渡さない、使わせない</a:t>
            </a:r>
          </a:p>
          <a:p>
            <a:pPr eaLnBrk="1" hangingPunct="1">
              <a:buFont typeface="Wingdings" pitchFamily="2" charset="2"/>
              <a:buNone/>
            </a:pPr>
            <a:r>
              <a:rPr lang="ja-JP" altLang="en-US" sz="1800" dirty="0"/>
              <a:t>　・本人の自宅等を本人に無断で売却する</a:t>
            </a:r>
          </a:p>
          <a:p>
            <a:pPr eaLnBrk="1" hangingPunct="1">
              <a:buFont typeface="Wingdings" pitchFamily="2" charset="2"/>
              <a:buNone/>
            </a:pPr>
            <a:r>
              <a:rPr lang="ja-JP" altLang="en-US" sz="1800" dirty="0"/>
              <a:t>　・年金や預貯金を無断で使用する</a:t>
            </a:r>
            <a:endParaRPr lang="en-US" altLang="ja-JP" sz="1800" dirty="0"/>
          </a:p>
          <a:p>
            <a:pPr eaLnBrk="1" hangingPunct="1">
              <a:buFont typeface="Wingdings" pitchFamily="2" charset="2"/>
              <a:buNone/>
            </a:pPr>
            <a:r>
              <a:rPr lang="ja-JP" altLang="en-US" sz="1800" dirty="0"/>
              <a:t>　・入院や受診、介護保険サービスに必要な費用を支払わない　　　　　　など</a:t>
            </a:r>
            <a:endParaRPr lang="en-US" altLang="ja-JP" sz="1800" dirty="0"/>
          </a:p>
          <a:p>
            <a:pPr eaLnBrk="1" hangingPunct="1">
              <a:buFont typeface="Wingdings" pitchFamily="2" charset="2"/>
              <a:buNone/>
            </a:pPr>
            <a:endParaRPr lang="en-US" altLang="ja-JP" sz="1800" dirty="0"/>
          </a:p>
          <a:p>
            <a:pPr eaLnBrk="1" hangingPunct="1">
              <a:buFont typeface="Wingdings" pitchFamily="2" charset="2"/>
              <a:buNone/>
            </a:pPr>
            <a:r>
              <a:rPr lang="ja-JP" altLang="en-US" sz="1800" dirty="0"/>
              <a:t>　</a:t>
            </a:r>
            <a:r>
              <a:rPr lang="en-US" altLang="ja-JP" sz="1800" dirty="0"/>
              <a:t>※</a:t>
            </a:r>
            <a:r>
              <a:rPr lang="ja-JP" altLang="en-US" sz="1800" dirty="0"/>
              <a:t>養護しない親族による経済的虐待について「養護者による虐待」として</a:t>
            </a:r>
            <a:endParaRPr lang="en-US" altLang="ja-JP" sz="1800" dirty="0"/>
          </a:p>
          <a:p>
            <a:pPr eaLnBrk="1" hangingPunct="1">
              <a:buFont typeface="Wingdings" pitchFamily="2" charset="2"/>
              <a:buNone/>
            </a:pPr>
            <a:r>
              <a:rPr lang="ja-JP" altLang="en-US" sz="1800" dirty="0"/>
              <a:t>　　認定する</a:t>
            </a:r>
            <a:endParaRPr lang="en-US" altLang="ja-JP" sz="1800" dirty="0"/>
          </a:p>
        </p:txBody>
      </p:sp>
      <p:sp>
        <p:nvSpPr>
          <p:cNvPr id="29700" name="AutoShape 4"/>
          <p:cNvSpPr>
            <a:spLocks noChangeArrowheads="1"/>
          </p:cNvSpPr>
          <p:nvPr/>
        </p:nvSpPr>
        <p:spPr bwMode="auto">
          <a:xfrm>
            <a:off x="5292727" y="981077"/>
            <a:ext cx="3382963" cy="1008063"/>
          </a:xfrm>
          <a:prstGeom prst="wedgeRectCallout">
            <a:avLst>
              <a:gd name="adj1" fmla="val -51051"/>
              <a:gd name="adj2" fmla="val 78593"/>
            </a:avLst>
          </a:prstGeom>
          <a:noFill/>
          <a:ln w="9525">
            <a:solidFill>
              <a:schemeClr val="tx1"/>
            </a:solidFill>
            <a:miter lim="800000"/>
            <a:headEnd/>
            <a:tailEnd/>
          </a:ln>
        </p:spPr>
        <p:txBody>
          <a:bodyPr/>
          <a:lstStyle/>
          <a:p>
            <a:r>
              <a:rPr lang="ja-JP" altLang="en-US" sz="2800">
                <a:solidFill>
                  <a:srgbClr val="FF3300"/>
                </a:solidFill>
              </a:rPr>
              <a:t>養護者および</a:t>
            </a:r>
          </a:p>
          <a:p>
            <a:r>
              <a:rPr lang="ja-JP" altLang="en-US" sz="2800">
                <a:solidFill>
                  <a:srgbClr val="FF3300"/>
                </a:solidFill>
              </a:rPr>
              <a:t>別居の親族が</a:t>
            </a:r>
          </a:p>
        </p:txBody>
      </p:sp>
      <p:sp>
        <p:nvSpPr>
          <p:cNvPr id="2" name="スライド番号プレースホルダー 1"/>
          <p:cNvSpPr>
            <a:spLocks noGrp="1"/>
          </p:cNvSpPr>
          <p:nvPr>
            <p:ph type="sldNum" sz="quarter" idx="12"/>
          </p:nvPr>
        </p:nvSpPr>
        <p:spPr/>
        <p:txBody>
          <a:bodyPr/>
          <a:lstStyle/>
          <a:p>
            <a:pPr>
              <a:defRPr/>
            </a:pPr>
            <a:fld id="{94DCF550-45AF-4DDD-8A3C-902703E17E4F}" type="slidenum">
              <a:rPr lang="en-US" altLang="ja-JP" smtClean="0"/>
              <a:pPr>
                <a:defRPr/>
              </a:pPr>
              <a:t>14</a:t>
            </a:fld>
            <a:endParaRPr lang="en-US" altLang="ja-JP"/>
          </a:p>
        </p:txBody>
      </p:sp>
      <p:sp>
        <p:nvSpPr>
          <p:cNvPr id="6" name="正方形/長方形 5"/>
          <p:cNvSpPr/>
          <p:nvPr/>
        </p:nvSpPr>
        <p:spPr>
          <a:xfrm>
            <a:off x="2267744" y="6186460"/>
            <a:ext cx="6264696" cy="369332"/>
          </a:xfrm>
          <a:prstGeom prst="rect">
            <a:avLst/>
          </a:prstGeom>
        </p:spPr>
        <p:txBody>
          <a:bodyPr wrap="square">
            <a:spAutoFit/>
          </a:bodyPr>
          <a:lstStyle/>
          <a:p>
            <a:pPr algn="r">
              <a:defRPr/>
            </a:pPr>
            <a:r>
              <a:rPr lang="ja-JP" altLang="en-US" sz="1800" b="1" dirty="0">
                <a:latin typeface="+mj-ea"/>
              </a:rPr>
              <a:t>厚生労働省マニュアル（</a:t>
            </a:r>
            <a:r>
              <a:rPr lang="en-US" altLang="ja-JP" sz="1800" b="1" dirty="0">
                <a:latin typeface="+mj-ea"/>
              </a:rPr>
              <a:t>H30</a:t>
            </a:r>
            <a:r>
              <a:rPr lang="ja-JP" altLang="en-US" sz="1800" b="1" dirty="0">
                <a:latin typeface="+mj-ea"/>
              </a:rPr>
              <a:t>） ｐ６より引用</a:t>
            </a:r>
            <a:endParaRPr lang="en-US" altLang="ja-JP" sz="1800" b="1" dirty="0">
              <a:latin typeface="+mj-ea"/>
            </a:endParaRPr>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pPr eaLnBrk="1" hangingPunct="1"/>
            <a:r>
              <a:rPr lang="ja-JP" altLang="en-US"/>
              <a:t>経済的虐待の判断ポイント</a:t>
            </a:r>
          </a:p>
        </p:txBody>
      </p:sp>
      <p:sp>
        <p:nvSpPr>
          <p:cNvPr id="30723" name="Rectangle 3"/>
          <p:cNvSpPr>
            <a:spLocks noGrp="1" noChangeArrowheads="1"/>
          </p:cNvSpPr>
          <p:nvPr>
            <p:ph type="body" idx="1"/>
          </p:nvPr>
        </p:nvSpPr>
        <p:spPr>
          <a:xfrm>
            <a:off x="457202" y="1981200"/>
            <a:ext cx="8291513" cy="4687888"/>
          </a:xfrm>
        </p:spPr>
        <p:txBody>
          <a:bodyPr/>
          <a:lstStyle/>
          <a:p>
            <a:pPr eaLnBrk="1" hangingPunct="1">
              <a:lnSpc>
                <a:spcPct val="90000"/>
              </a:lnSpc>
            </a:pPr>
            <a:r>
              <a:rPr lang="ja-JP" altLang="en-US" sz="2400"/>
              <a:t>家族が本人の財産を管理することについて</a:t>
            </a:r>
            <a:r>
              <a:rPr lang="ja-JP" altLang="en-US" sz="2400">
                <a:solidFill>
                  <a:srgbClr val="FF3300"/>
                </a:solidFill>
              </a:rPr>
              <a:t>高齢者が納得</a:t>
            </a:r>
            <a:r>
              <a:rPr lang="ja-JP" altLang="en-US" sz="2400"/>
              <a:t>しているか？</a:t>
            </a:r>
          </a:p>
          <a:p>
            <a:pPr eaLnBrk="1" hangingPunct="1">
              <a:lnSpc>
                <a:spcPct val="90000"/>
              </a:lnSpc>
            </a:pPr>
            <a:r>
              <a:rPr lang="ja-JP" altLang="en-US" sz="2400"/>
              <a:t>財産の管理について</a:t>
            </a:r>
            <a:r>
              <a:rPr lang="ja-JP" altLang="en-US" sz="2400">
                <a:solidFill>
                  <a:srgbClr val="FF3300"/>
                </a:solidFill>
              </a:rPr>
              <a:t>高齢者の意思</a:t>
            </a:r>
            <a:r>
              <a:rPr lang="ja-JP" altLang="en-US" sz="2400"/>
              <a:t>に基づいているか？</a:t>
            </a:r>
          </a:p>
          <a:p>
            <a:pPr eaLnBrk="1" hangingPunct="1">
              <a:lnSpc>
                <a:spcPct val="90000"/>
              </a:lnSpc>
            </a:pPr>
            <a:endParaRPr lang="ja-JP" altLang="en-US" sz="2400"/>
          </a:p>
          <a:p>
            <a:pPr eaLnBrk="1" hangingPunct="1">
              <a:lnSpc>
                <a:spcPct val="90000"/>
              </a:lnSpc>
            </a:pPr>
            <a:r>
              <a:rPr lang="ja-JP" altLang="en-US" sz="2400"/>
              <a:t>合意せざるを得ない状況におかれていないか？</a:t>
            </a:r>
          </a:p>
          <a:p>
            <a:pPr eaLnBrk="1" hangingPunct="1">
              <a:lnSpc>
                <a:spcPct val="90000"/>
              </a:lnSpc>
            </a:pPr>
            <a:r>
              <a:rPr lang="ja-JP" altLang="en-US" sz="2400"/>
              <a:t>本人の意思が表面的なものである可能性は？</a:t>
            </a:r>
          </a:p>
          <a:p>
            <a:pPr eaLnBrk="1" hangingPunct="1">
              <a:lnSpc>
                <a:spcPct val="90000"/>
              </a:lnSpc>
            </a:pPr>
            <a:r>
              <a:rPr lang="ja-JP" altLang="en-US" sz="2400">
                <a:solidFill>
                  <a:srgbClr val="FF3300"/>
                </a:solidFill>
              </a:rPr>
              <a:t>高齢者本人の生活や医療・介護に支障が出ていないか？</a:t>
            </a:r>
          </a:p>
          <a:p>
            <a:pPr eaLnBrk="1" hangingPunct="1">
              <a:lnSpc>
                <a:spcPct val="90000"/>
              </a:lnSpc>
            </a:pPr>
            <a:endParaRPr lang="ja-JP" altLang="en-US" sz="2400"/>
          </a:p>
          <a:p>
            <a:pPr eaLnBrk="1" hangingPunct="1">
              <a:lnSpc>
                <a:spcPct val="90000"/>
              </a:lnSpc>
              <a:buFont typeface="Wingdings" pitchFamily="2" charset="2"/>
              <a:buNone/>
            </a:pPr>
            <a:r>
              <a:rPr lang="ja-JP" altLang="en-US" sz="2400"/>
              <a:t>＜高齢者の判断能力が不十分な場合＞</a:t>
            </a:r>
          </a:p>
          <a:p>
            <a:pPr eaLnBrk="1" hangingPunct="1">
              <a:lnSpc>
                <a:spcPct val="90000"/>
              </a:lnSpc>
            </a:pPr>
            <a:r>
              <a:rPr lang="ja-JP" altLang="en-US" sz="2400"/>
              <a:t>財産を管理している本人との関係は良好か？</a:t>
            </a:r>
          </a:p>
          <a:p>
            <a:pPr eaLnBrk="1" hangingPunct="1">
              <a:lnSpc>
                <a:spcPct val="90000"/>
              </a:lnSpc>
            </a:pPr>
            <a:r>
              <a:rPr lang="ja-JP" altLang="en-US" sz="2400"/>
              <a:t>客観的にみて本人の利益にかなっているかどうか？</a:t>
            </a:r>
          </a:p>
        </p:txBody>
      </p:sp>
      <p:sp>
        <p:nvSpPr>
          <p:cNvPr id="30724" name="AutoShape 4"/>
          <p:cNvSpPr>
            <a:spLocks noChangeArrowheads="1"/>
          </p:cNvSpPr>
          <p:nvPr/>
        </p:nvSpPr>
        <p:spPr bwMode="auto">
          <a:xfrm>
            <a:off x="3708400" y="3141663"/>
            <a:ext cx="431800" cy="431800"/>
          </a:xfrm>
          <a:prstGeom prst="downArrow">
            <a:avLst>
              <a:gd name="adj1" fmla="val 50000"/>
              <a:gd name="adj2" fmla="val 25000"/>
            </a:avLst>
          </a:prstGeom>
          <a:noFill/>
          <a:ln w="9525">
            <a:solidFill>
              <a:schemeClr val="tx1"/>
            </a:solidFill>
            <a:miter lim="800000"/>
            <a:headEnd/>
            <a:tailEnd/>
          </a:ln>
        </p:spPr>
        <p:txBody>
          <a:bodyPr vert="eaVert" wrap="none" anchor="ctr"/>
          <a:lstStyle/>
          <a:p>
            <a:endParaRPr lang="ja-JP" altLang="en-US"/>
          </a:p>
        </p:txBody>
      </p:sp>
      <p:sp>
        <p:nvSpPr>
          <p:cNvPr id="30725" name="AutoShape 5"/>
          <p:cNvSpPr>
            <a:spLocks noChangeArrowheads="1"/>
          </p:cNvSpPr>
          <p:nvPr/>
        </p:nvSpPr>
        <p:spPr bwMode="auto">
          <a:xfrm>
            <a:off x="7392990" y="3068640"/>
            <a:ext cx="1571625" cy="504825"/>
          </a:xfrm>
          <a:prstGeom prst="wedgeRoundRectCallout">
            <a:avLst>
              <a:gd name="adj1" fmla="val -58282"/>
              <a:gd name="adj2" fmla="val 70125"/>
              <a:gd name="adj3" fmla="val 16667"/>
            </a:avLst>
          </a:prstGeom>
          <a:noFill/>
          <a:ln w="9525">
            <a:solidFill>
              <a:schemeClr val="tx1"/>
            </a:solidFill>
            <a:miter lim="800000"/>
            <a:headEnd/>
            <a:tailEnd/>
          </a:ln>
        </p:spPr>
        <p:txBody>
          <a:bodyPr/>
          <a:lstStyle/>
          <a:p>
            <a:r>
              <a:rPr lang="ja-JP" altLang="en-US" sz="2000">
                <a:latin typeface="HG丸ｺﾞｼｯｸM-PRO" pitchFamily="50" charset="-128"/>
                <a:ea typeface="HG丸ｺﾞｼｯｸM-PRO" pitchFamily="50" charset="-128"/>
              </a:rPr>
              <a:t>怯えは？</a:t>
            </a:r>
            <a:endParaRPr lang="ja-JP" altLang="en-US" sz="1200">
              <a:latin typeface="HG丸ｺﾞｼｯｸM-PRO" pitchFamily="50" charset="-128"/>
              <a:ea typeface="HG丸ｺﾞｼｯｸM-PRO" pitchFamily="50" charset="-128"/>
            </a:endParaRPr>
          </a:p>
        </p:txBody>
      </p:sp>
      <p:sp>
        <p:nvSpPr>
          <p:cNvPr id="30726" name="AutoShape 6"/>
          <p:cNvSpPr>
            <a:spLocks noChangeArrowheads="1"/>
          </p:cNvSpPr>
          <p:nvPr/>
        </p:nvSpPr>
        <p:spPr bwMode="auto">
          <a:xfrm>
            <a:off x="7607302" y="3716340"/>
            <a:ext cx="1285875" cy="504825"/>
          </a:xfrm>
          <a:prstGeom prst="wedgeRoundRectCallout">
            <a:avLst>
              <a:gd name="adj1" fmla="val -102384"/>
              <a:gd name="adj2" fmla="val 19046"/>
              <a:gd name="adj3" fmla="val 16667"/>
            </a:avLst>
          </a:prstGeom>
          <a:noFill/>
          <a:ln w="9525">
            <a:solidFill>
              <a:schemeClr val="tx1"/>
            </a:solidFill>
            <a:miter lim="800000"/>
            <a:headEnd/>
            <a:tailEnd/>
          </a:ln>
        </p:spPr>
        <p:txBody>
          <a:bodyPr/>
          <a:lstStyle/>
          <a:p>
            <a:r>
              <a:rPr lang="ja-JP" altLang="en-US" sz="2000">
                <a:latin typeface="HG丸ｺﾞｼｯｸM-PRO" pitchFamily="50" charset="-128"/>
                <a:ea typeface="HG丸ｺﾞｼｯｸM-PRO" pitchFamily="50" charset="-128"/>
              </a:rPr>
              <a:t>諦めは？</a:t>
            </a:r>
          </a:p>
        </p:txBody>
      </p:sp>
      <p:sp>
        <p:nvSpPr>
          <p:cNvPr id="2" name="スライド番号プレースホルダー 1"/>
          <p:cNvSpPr>
            <a:spLocks noGrp="1"/>
          </p:cNvSpPr>
          <p:nvPr>
            <p:ph type="sldNum" sz="quarter" idx="12"/>
          </p:nvPr>
        </p:nvSpPr>
        <p:spPr/>
        <p:txBody>
          <a:bodyPr/>
          <a:lstStyle/>
          <a:p>
            <a:pPr>
              <a:defRPr/>
            </a:pPr>
            <a:fld id="{94DCF550-45AF-4DDD-8A3C-902703E17E4F}" type="slidenum">
              <a:rPr lang="en-US" altLang="ja-JP" smtClean="0"/>
              <a:pPr>
                <a:defRPr/>
              </a:pPr>
              <a:t>15</a:t>
            </a:fld>
            <a:endParaRPr lang="en-US" altLang="ja-JP"/>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5" name="Rectangle 4"/>
          <p:cNvSpPr>
            <a:spLocks noGrp="1" noChangeArrowheads="1"/>
          </p:cNvSpPr>
          <p:nvPr>
            <p:ph type="title"/>
          </p:nvPr>
        </p:nvSpPr>
        <p:spPr>
          <a:xfrm>
            <a:off x="457200" y="115888"/>
            <a:ext cx="8229600" cy="1080864"/>
          </a:xfrm>
        </p:spPr>
        <p:txBody>
          <a:bodyPr/>
          <a:lstStyle/>
          <a:p>
            <a:pPr algn="ctr" eaLnBrk="1" hangingPunct="1"/>
            <a:r>
              <a:rPr lang="ja-JP" altLang="en-US" sz="4400" dirty="0"/>
              <a:t>セルフ・ネグレクト</a:t>
            </a:r>
            <a:r>
              <a:rPr lang="en-US" altLang="ja-JP" sz="4400" dirty="0"/>
              <a:t>(</a:t>
            </a:r>
            <a:r>
              <a:rPr lang="ja-JP" altLang="en-US" sz="4400" dirty="0"/>
              <a:t>自己放任</a:t>
            </a:r>
            <a:r>
              <a:rPr lang="en-US" altLang="ja-JP" sz="4400" dirty="0"/>
              <a:t>)</a:t>
            </a:r>
            <a:endParaRPr lang="ja-JP" altLang="ja-JP" sz="4400" dirty="0"/>
          </a:p>
        </p:txBody>
      </p:sp>
      <p:sp>
        <p:nvSpPr>
          <p:cNvPr id="8196" name="Rectangle 5"/>
          <p:cNvSpPr>
            <a:spLocks noGrp="1" noChangeArrowheads="1"/>
          </p:cNvSpPr>
          <p:nvPr>
            <p:ph type="body" idx="1"/>
          </p:nvPr>
        </p:nvSpPr>
        <p:spPr>
          <a:xfrm>
            <a:off x="107504" y="1340769"/>
            <a:ext cx="8989292" cy="5400600"/>
          </a:xfrm>
        </p:spPr>
        <p:txBody>
          <a:bodyPr>
            <a:normAutofit fontScale="77500" lnSpcReduction="20000"/>
          </a:bodyPr>
          <a:lstStyle/>
          <a:p>
            <a:pPr>
              <a:lnSpc>
                <a:spcPct val="120000"/>
              </a:lnSpc>
              <a:buNone/>
            </a:pPr>
            <a:r>
              <a:rPr lang="ja-JP" altLang="en-US" sz="2800" dirty="0"/>
              <a:t> 　</a:t>
            </a:r>
            <a:r>
              <a:rPr lang="ja-JP" altLang="en-US" dirty="0"/>
              <a:t> </a:t>
            </a:r>
            <a:r>
              <a:rPr lang="ja-JP" altLang="en-US" sz="2800" dirty="0"/>
              <a:t>一人暮らしなどの高齢者で、</a:t>
            </a:r>
            <a:r>
              <a:rPr lang="ja-JP" altLang="en-US" sz="2800" dirty="0">
                <a:solidFill>
                  <a:srgbClr val="FF0000"/>
                </a:solidFill>
              </a:rPr>
              <a:t>認知症やうつなどのために生活能力・意欲が低下</a:t>
            </a:r>
            <a:r>
              <a:rPr lang="ja-JP" altLang="en-US" sz="2800" dirty="0"/>
              <a:t>し、極端に不衛生な環境で生活している、必要な栄養摂取ができない等、客観的にみると本人の人権が侵害されている事例</a:t>
            </a:r>
            <a:r>
              <a:rPr lang="en-US" altLang="ja-JP" sz="2800" dirty="0"/>
              <a:t>                        </a:t>
            </a:r>
            <a:r>
              <a:rPr lang="en-US" altLang="ja-JP" sz="2400" dirty="0">
                <a:solidFill>
                  <a:srgbClr val="0000FF"/>
                </a:solidFill>
              </a:rPr>
              <a:t> </a:t>
            </a:r>
            <a:r>
              <a:rPr lang="ja-JP" altLang="en-US" sz="2400" dirty="0">
                <a:solidFill>
                  <a:srgbClr val="0000FF"/>
                </a:solidFill>
              </a:rPr>
              <a:t>　　　　　　　　　　</a:t>
            </a:r>
            <a:endParaRPr lang="en-US" altLang="ja-JP" sz="2400" dirty="0">
              <a:solidFill>
                <a:srgbClr val="0000FF"/>
              </a:solidFill>
            </a:endParaRPr>
          </a:p>
          <a:p>
            <a:pPr>
              <a:lnSpc>
                <a:spcPct val="120000"/>
              </a:lnSpc>
              <a:buNone/>
            </a:pPr>
            <a:r>
              <a:rPr lang="ja-JP" altLang="en-US" sz="2400" dirty="0">
                <a:solidFill>
                  <a:srgbClr val="0000FF"/>
                </a:solidFill>
              </a:rPr>
              <a:t>　　　　　　　　　　　　　　　　　</a:t>
            </a:r>
            <a:r>
              <a:rPr lang="ja-JP" altLang="en-US" sz="1900" dirty="0"/>
              <a:t>（「東京都高齢者虐待対応マニュアル」</a:t>
            </a:r>
            <a:r>
              <a:rPr lang="en-US" altLang="ja-JP" sz="1900" dirty="0"/>
              <a:t>p.1</a:t>
            </a:r>
            <a:r>
              <a:rPr lang="ja-JP" altLang="en-US" sz="1900" dirty="0"/>
              <a:t>より引用）  </a:t>
            </a:r>
            <a:endParaRPr lang="en-US" altLang="ja-JP" sz="2400" dirty="0"/>
          </a:p>
          <a:p>
            <a:pPr>
              <a:buNone/>
            </a:pPr>
            <a:r>
              <a:rPr lang="en-US" altLang="ja-JP" sz="2800" dirty="0"/>
              <a:t>           </a:t>
            </a:r>
            <a:r>
              <a:rPr lang="ja-JP" altLang="en-US" sz="2800" dirty="0"/>
              <a:t>   </a:t>
            </a:r>
            <a:r>
              <a:rPr lang="ja-JP" altLang="en-US" sz="2800" dirty="0">
                <a:solidFill>
                  <a:srgbClr val="0000FF"/>
                </a:solidFill>
              </a:rPr>
              <a:t>①判断能力が低下している場合</a:t>
            </a:r>
            <a:endParaRPr lang="en-US" altLang="ja-JP" sz="2800" dirty="0">
              <a:solidFill>
                <a:srgbClr val="0000FF"/>
              </a:solidFill>
            </a:endParaRPr>
          </a:p>
          <a:p>
            <a:pPr>
              <a:buNone/>
            </a:pPr>
            <a:r>
              <a:rPr lang="ja-JP" altLang="en-US" sz="2800" dirty="0">
                <a:solidFill>
                  <a:srgbClr val="0000FF"/>
                </a:solidFill>
              </a:rPr>
              <a:t>　　  　②本人の健康状態に影響が出ている場合</a:t>
            </a:r>
            <a:endParaRPr lang="en-US" altLang="ja-JP" sz="2800" dirty="0">
              <a:solidFill>
                <a:srgbClr val="0000FF"/>
              </a:solidFill>
            </a:endParaRPr>
          </a:p>
          <a:p>
            <a:pPr>
              <a:buNone/>
            </a:pPr>
            <a:r>
              <a:rPr lang="ja-JP" altLang="en-US" sz="2800" dirty="0">
                <a:solidFill>
                  <a:srgbClr val="0000FF"/>
                </a:solidFill>
              </a:rPr>
              <a:t>　　　  ③近隣との深刻なトラブルになっている場合など</a:t>
            </a:r>
            <a:endParaRPr lang="en-US" altLang="ja-JP" sz="2800" dirty="0">
              <a:solidFill>
                <a:srgbClr val="0000FF"/>
              </a:solidFill>
            </a:endParaRPr>
          </a:p>
          <a:p>
            <a:pPr>
              <a:lnSpc>
                <a:spcPct val="120000"/>
              </a:lnSpc>
              <a:buNone/>
            </a:pPr>
            <a:r>
              <a:rPr lang="ja-JP" altLang="en-US" dirty="0"/>
              <a:t>　　　　　　</a:t>
            </a:r>
            <a:r>
              <a:rPr lang="ja-JP" altLang="en-US" sz="1600" dirty="0"/>
              <a:t>               （（</a:t>
            </a:r>
            <a:r>
              <a:rPr lang="ja-JP" altLang="en-US" sz="1700" dirty="0"/>
              <a:t>社）日本社会福祉士会</a:t>
            </a:r>
            <a:r>
              <a:rPr lang="en-US" altLang="ja-JP" sz="1700" dirty="0"/>
              <a:t>『</a:t>
            </a:r>
            <a:r>
              <a:rPr lang="ja-JP" altLang="en-US" sz="1700" dirty="0"/>
              <a:t>市町村・地域包括支援センター・都道府</a:t>
            </a:r>
            <a:r>
              <a:rPr lang="en-US" altLang="ja-JP" sz="1700" dirty="0"/>
              <a:t> </a:t>
            </a:r>
            <a:r>
              <a:rPr lang="ja-JP" altLang="en-US" sz="1700" dirty="0"/>
              <a:t>県のための</a:t>
            </a:r>
            <a:endParaRPr lang="en-US" altLang="ja-JP" sz="1700" dirty="0"/>
          </a:p>
          <a:p>
            <a:pPr>
              <a:lnSpc>
                <a:spcPct val="120000"/>
              </a:lnSpc>
              <a:buNone/>
            </a:pPr>
            <a:r>
              <a:rPr lang="en-US" altLang="ja-JP" sz="1700" dirty="0"/>
              <a:t>                                                        </a:t>
            </a:r>
            <a:r>
              <a:rPr lang="ja-JP" altLang="en-US" sz="1700" dirty="0"/>
              <a:t>養護者による高齢者虐待対応の手引き</a:t>
            </a:r>
            <a:r>
              <a:rPr lang="en-US" altLang="ja-JP" sz="1700" dirty="0"/>
              <a:t>』</a:t>
            </a:r>
            <a:r>
              <a:rPr lang="ja-JP" altLang="en-US" sz="1700" dirty="0"/>
              <a:t>平成</a:t>
            </a:r>
            <a:r>
              <a:rPr lang="en-US" altLang="ja-JP" sz="1700" dirty="0"/>
              <a:t>23</a:t>
            </a:r>
            <a:r>
              <a:rPr lang="ja-JP" altLang="en-US" sz="1700" dirty="0"/>
              <a:t>年</a:t>
            </a:r>
            <a:r>
              <a:rPr lang="en-US" altLang="ja-JP" sz="1700" dirty="0"/>
              <a:t>3</a:t>
            </a:r>
            <a:r>
              <a:rPr lang="ja-JP" altLang="en-US" sz="1700" dirty="0"/>
              <a:t>月</a:t>
            </a:r>
            <a:r>
              <a:rPr lang="en-US" altLang="ja-JP" sz="1700" dirty="0"/>
              <a:t>p.9</a:t>
            </a:r>
            <a:r>
              <a:rPr lang="ja-JP" altLang="en-US" sz="1700" dirty="0"/>
              <a:t>より引用）</a:t>
            </a:r>
            <a:endParaRPr lang="ja-JP" altLang="en-US" sz="2200" dirty="0"/>
          </a:p>
          <a:p>
            <a:pPr eaLnBrk="1" hangingPunct="1">
              <a:lnSpc>
                <a:spcPct val="90000"/>
              </a:lnSpc>
              <a:buFont typeface="Wingdings" pitchFamily="2" charset="2"/>
              <a:buNone/>
            </a:pPr>
            <a:r>
              <a:rPr lang="ja-JP" altLang="en-US" dirty="0"/>
              <a:t>　　　　　　               　　　        　　</a:t>
            </a:r>
            <a:r>
              <a:rPr lang="ja-JP" altLang="en-US" sz="3500" dirty="0"/>
              <a:t>↓</a:t>
            </a:r>
            <a:endParaRPr lang="ja-JP" altLang="en-US" dirty="0"/>
          </a:p>
          <a:p>
            <a:pPr eaLnBrk="1" hangingPunct="1">
              <a:lnSpc>
                <a:spcPct val="120000"/>
              </a:lnSpc>
              <a:buFont typeface="Wingdings" pitchFamily="2" charset="2"/>
              <a:buNone/>
            </a:pPr>
            <a:r>
              <a:rPr lang="ja-JP" altLang="en-US" dirty="0"/>
              <a:t>　　</a:t>
            </a:r>
            <a:r>
              <a:rPr lang="ja-JP" altLang="en-US" sz="2800" dirty="0"/>
              <a:t>地域包括支援センターの権利擁護業務として関わる</a:t>
            </a:r>
            <a:endParaRPr lang="en-US" altLang="ja-JP" sz="2800" dirty="0"/>
          </a:p>
          <a:p>
            <a:pPr eaLnBrk="1" hangingPunct="1">
              <a:lnSpc>
                <a:spcPct val="120000"/>
              </a:lnSpc>
              <a:buFont typeface="Wingdings" pitchFamily="2" charset="2"/>
              <a:buNone/>
            </a:pPr>
            <a:r>
              <a:rPr lang="ja-JP" altLang="en-US" sz="2800" dirty="0">
                <a:solidFill>
                  <a:srgbClr val="0000FF"/>
                </a:solidFill>
              </a:rPr>
              <a:t>　　</a:t>
            </a:r>
            <a:r>
              <a:rPr lang="ja-JP" altLang="en-US" sz="2800" dirty="0"/>
              <a:t>「虐待に準ずる対応」を行う</a:t>
            </a:r>
          </a:p>
          <a:p>
            <a:pPr eaLnBrk="1" hangingPunct="1">
              <a:lnSpc>
                <a:spcPct val="120000"/>
              </a:lnSpc>
              <a:buFont typeface="Wingdings" pitchFamily="2" charset="2"/>
              <a:buNone/>
            </a:pPr>
            <a:r>
              <a:rPr lang="ja-JP" altLang="en-US" sz="2800" dirty="0">
                <a:solidFill>
                  <a:srgbClr val="0000FF"/>
                </a:solidFill>
              </a:rPr>
              <a:t>	　　　　</a:t>
            </a:r>
            <a:r>
              <a:rPr lang="ja-JP" altLang="en-US" sz="2400" dirty="0"/>
              <a:t>例）事実確認をして計画的支援を行う</a:t>
            </a:r>
            <a:endParaRPr lang="en-US" altLang="ja-JP" sz="2400" dirty="0"/>
          </a:p>
          <a:p>
            <a:pPr eaLnBrk="1" hangingPunct="1">
              <a:lnSpc>
                <a:spcPct val="120000"/>
              </a:lnSpc>
              <a:buFont typeface="Wingdings" pitchFamily="2" charset="2"/>
              <a:buNone/>
            </a:pPr>
            <a:r>
              <a:rPr lang="en-US" altLang="ja-JP" sz="2400" dirty="0"/>
              <a:t>                        </a:t>
            </a:r>
            <a:r>
              <a:rPr lang="ja-JP" altLang="en-US" sz="2400" dirty="0"/>
              <a:t>老人福祉法による対応として、必要に応じ「やむを得ない事由に</a:t>
            </a:r>
            <a:endParaRPr lang="en-US" altLang="ja-JP" sz="2400" dirty="0"/>
          </a:p>
          <a:p>
            <a:pPr indent="1162050" eaLnBrk="1" hangingPunct="1">
              <a:lnSpc>
                <a:spcPct val="120000"/>
              </a:lnSpc>
              <a:buFont typeface="Wingdings" pitchFamily="2" charset="2"/>
              <a:buNone/>
            </a:pPr>
            <a:r>
              <a:rPr lang="ja-JP" altLang="en-US" sz="2400" dirty="0"/>
              <a:t>よる措置」や「成年後見制度の首長申立」を行っていく</a:t>
            </a:r>
            <a:endParaRPr lang="en-US" altLang="ja-JP" sz="3300" dirty="0"/>
          </a:p>
        </p:txBody>
      </p:sp>
      <p:sp>
        <p:nvSpPr>
          <p:cNvPr id="2" name="スライド番号プレースホルダー 1"/>
          <p:cNvSpPr>
            <a:spLocks noGrp="1"/>
          </p:cNvSpPr>
          <p:nvPr>
            <p:ph type="sldNum" sz="quarter" idx="11"/>
          </p:nvPr>
        </p:nvSpPr>
        <p:spPr/>
        <p:txBody>
          <a:bodyPr/>
          <a:lstStyle/>
          <a:p>
            <a:pPr>
              <a:defRPr/>
            </a:pPr>
            <a:fld id="{BED760DD-DE40-436C-A733-09AD383AF647}" type="slidenum">
              <a:rPr lang="ja-JP" altLang="en-US" smtClean="0">
                <a:solidFill>
                  <a:srgbClr val="04617B">
                    <a:shade val="90000"/>
                  </a:srgbClr>
                </a:solidFill>
              </a:rPr>
              <a:pPr>
                <a:defRPr/>
              </a:pPr>
              <a:t>16</a:t>
            </a:fld>
            <a:endParaRPr lang="ja-JP" altLang="en-US" dirty="0">
              <a:solidFill>
                <a:srgbClr val="04617B">
                  <a:shade val="90000"/>
                </a:srgbClr>
              </a:solidFill>
            </a:endParaRPr>
          </a:p>
        </p:txBody>
      </p:sp>
    </p:spTree>
    <p:extLst>
      <p:ext uri="{BB962C8B-B14F-4D97-AF65-F5344CB8AC3E}">
        <p14:creationId xmlns:p14="http://schemas.microsoft.com/office/powerpoint/2010/main" val="166493145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2706" name="タイトル 1"/>
          <p:cNvSpPr>
            <a:spLocks noGrp="1"/>
          </p:cNvSpPr>
          <p:nvPr>
            <p:ph type="title"/>
          </p:nvPr>
        </p:nvSpPr>
        <p:spPr>
          <a:xfrm>
            <a:off x="385192" y="573493"/>
            <a:ext cx="8229600" cy="785812"/>
          </a:xfrm>
        </p:spPr>
        <p:txBody>
          <a:bodyPr/>
          <a:lstStyle/>
          <a:p>
            <a:r>
              <a:rPr lang="ja-JP" altLang="en-US" sz="4000" dirty="0"/>
              <a:t>身体拘束と高齢者虐待との関係</a:t>
            </a:r>
          </a:p>
        </p:txBody>
      </p:sp>
      <p:sp>
        <p:nvSpPr>
          <p:cNvPr id="3" name="コンテンツ プレースホルダ 2"/>
          <p:cNvSpPr>
            <a:spLocks noGrp="1"/>
          </p:cNvSpPr>
          <p:nvPr>
            <p:ph idx="1"/>
          </p:nvPr>
        </p:nvSpPr>
        <p:spPr>
          <a:xfrm>
            <a:off x="179512" y="1524845"/>
            <a:ext cx="8892480" cy="5216525"/>
          </a:xfrm>
        </p:spPr>
        <p:txBody>
          <a:bodyPr>
            <a:normAutofit/>
          </a:bodyPr>
          <a:lstStyle/>
          <a:p>
            <a:pPr>
              <a:defRPr/>
            </a:pPr>
            <a:r>
              <a:rPr lang="ja-JP" altLang="en-US" sz="2400" dirty="0">
                <a:solidFill>
                  <a:srgbClr val="0000FF"/>
                </a:solidFill>
              </a:rPr>
              <a:t>「緊急やむを得ない場合」以外の身体拘束は、高齢者虐待に　該当する。</a:t>
            </a:r>
            <a:r>
              <a:rPr lang="en-US" altLang="ja-JP" sz="2400" dirty="0">
                <a:solidFill>
                  <a:srgbClr val="0000FF"/>
                </a:solidFill>
              </a:rPr>
              <a:t>(</a:t>
            </a:r>
            <a:r>
              <a:rPr lang="ja-JP" altLang="en-US" sz="2400" dirty="0">
                <a:solidFill>
                  <a:srgbClr val="0000FF"/>
                </a:solidFill>
              </a:rPr>
              <a:t>養護者による虐待、養介護施設従事者等による虐待、どちらも考えられ得る）</a:t>
            </a:r>
            <a:endParaRPr lang="en-US" altLang="ja-JP" sz="2400" dirty="0">
              <a:solidFill>
                <a:srgbClr val="0000FF"/>
              </a:solidFill>
            </a:endParaRPr>
          </a:p>
          <a:p>
            <a:pPr marL="0" indent="0">
              <a:buNone/>
              <a:defRPr/>
            </a:pPr>
            <a:r>
              <a:rPr lang="ja-JP" altLang="en-US" sz="2400" dirty="0"/>
              <a:t>　　　　「緊急やむを得ない場合」とされる例外の３要件</a:t>
            </a:r>
            <a:endParaRPr lang="ja-JP" altLang="ja-JP" sz="2400" dirty="0"/>
          </a:p>
          <a:p>
            <a:pPr>
              <a:buFont typeface="Wingdings" panose="05000000000000000000" pitchFamily="2" charset="2"/>
              <a:buNone/>
              <a:defRPr/>
            </a:pPr>
            <a:r>
              <a:rPr lang="ja-JP" altLang="en-US" sz="1600" dirty="0"/>
              <a:t>　 </a:t>
            </a:r>
            <a:r>
              <a:rPr lang="ja-JP" altLang="en-US" sz="2400" dirty="0"/>
              <a:t>１）</a:t>
            </a:r>
            <a:r>
              <a:rPr lang="ja-JP" altLang="ja-JP" sz="2400" dirty="0">
                <a:solidFill>
                  <a:srgbClr val="FF0000"/>
                </a:solidFill>
              </a:rPr>
              <a:t>切迫性</a:t>
            </a:r>
            <a:r>
              <a:rPr lang="en-US" altLang="ja-JP" sz="2400" dirty="0">
                <a:solidFill>
                  <a:srgbClr val="FF0000"/>
                </a:solidFill>
              </a:rPr>
              <a:t>    </a:t>
            </a:r>
            <a:r>
              <a:rPr lang="ja-JP" altLang="en-US" sz="2400" dirty="0">
                <a:solidFill>
                  <a:srgbClr val="FF0000"/>
                </a:solidFill>
              </a:rPr>
              <a:t>　</a:t>
            </a:r>
            <a:r>
              <a:rPr lang="ja-JP" altLang="en-US" sz="1600" dirty="0"/>
              <a:t>利用者本人又は他の利用者等の生命又は身体が危険にさらされる</a:t>
            </a:r>
            <a:endParaRPr lang="en-US" altLang="ja-JP" sz="1600" dirty="0"/>
          </a:p>
          <a:p>
            <a:pPr>
              <a:buFont typeface="Wingdings" panose="05000000000000000000" pitchFamily="2" charset="2"/>
              <a:buNone/>
              <a:defRPr/>
            </a:pPr>
            <a:r>
              <a:rPr lang="en-US" altLang="ja-JP" sz="1600" dirty="0"/>
              <a:t>                                               </a:t>
            </a:r>
            <a:r>
              <a:rPr lang="ja-JP" altLang="en-US" sz="1600" dirty="0"/>
              <a:t>可能性が著しく高いこと</a:t>
            </a:r>
            <a:endParaRPr lang="en-US" altLang="ja-JP" sz="2000" dirty="0"/>
          </a:p>
          <a:p>
            <a:pPr>
              <a:buFont typeface="Wingdings" panose="05000000000000000000" pitchFamily="2" charset="2"/>
              <a:buNone/>
              <a:defRPr/>
            </a:pPr>
            <a:r>
              <a:rPr lang="ja-JP" altLang="en-US" sz="2400" dirty="0"/>
              <a:t>　２）</a:t>
            </a:r>
            <a:r>
              <a:rPr lang="ja-JP" altLang="ja-JP" sz="2400" dirty="0">
                <a:solidFill>
                  <a:srgbClr val="FF0000"/>
                </a:solidFill>
              </a:rPr>
              <a:t>非代替性</a:t>
            </a:r>
            <a:r>
              <a:rPr lang="en-US" altLang="ja-JP" sz="2400" dirty="0">
                <a:solidFill>
                  <a:srgbClr val="FF0000"/>
                </a:solidFill>
              </a:rPr>
              <a:t>   </a:t>
            </a:r>
            <a:r>
              <a:rPr lang="ja-JP" altLang="en-US" sz="1600" dirty="0"/>
              <a:t>身体拘束その他の行動制限を行う以外に代替する介護方法がないこと</a:t>
            </a:r>
            <a:endParaRPr lang="en-US" altLang="ja-JP" sz="2000" dirty="0"/>
          </a:p>
          <a:p>
            <a:pPr>
              <a:buFont typeface="Wingdings" panose="05000000000000000000" pitchFamily="2" charset="2"/>
              <a:buNone/>
              <a:defRPr/>
            </a:pPr>
            <a:r>
              <a:rPr lang="ja-JP" altLang="en-US" sz="2400" dirty="0">
                <a:solidFill>
                  <a:srgbClr val="FF0000"/>
                </a:solidFill>
              </a:rPr>
              <a:t>　</a:t>
            </a:r>
            <a:r>
              <a:rPr lang="ja-JP" altLang="en-US" sz="2400" dirty="0"/>
              <a:t>３）</a:t>
            </a:r>
            <a:r>
              <a:rPr lang="ja-JP" altLang="ja-JP" sz="2400" dirty="0">
                <a:solidFill>
                  <a:srgbClr val="FF0000"/>
                </a:solidFill>
              </a:rPr>
              <a:t>一時性</a:t>
            </a:r>
            <a:r>
              <a:rPr lang="en-US" altLang="ja-JP" sz="2400" dirty="0">
                <a:solidFill>
                  <a:srgbClr val="FF0000"/>
                </a:solidFill>
              </a:rPr>
              <a:t>       </a:t>
            </a:r>
            <a:r>
              <a:rPr lang="ja-JP" altLang="en-US" sz="1600" dirty="0"/>
              <a:t>身体拘束その他の行動制限が一時的なものであること</a:t>
            </a:r>
            <a:endParaRPr lang="ja-JP" altLang="ja-JP" sz="1400" dirty="0"/>
          </a:p>
          <a:p>
            <a:pPr>
              <a:buFont typeface="Wingdings" panose="05000000000000000000" pitchFamily="2" charset="2"/>
              <a:buNone/>
              <a:defRPr/>
            </a:pPr>
            <a:endParaRPr lang="en-US" altLang="ja-JP" sz="1000" dirty="0"/>
          </a:p>
          <a:p>
            <a:pPr>
              <a:defRPr/>
            </a:pPr>
            <a:endParaRPr lang="en-US" altLang="ja-JP" sz="1600" dirty="0"/>
          </a:p>
          <a:p>
            <a:pPr>
              <a:defRPr/>
            </a:pPr>
            <a:endParaRPr lang="en-US" altLang="ja-JP" sz="1600" dirty="0"/>
          </a:p>
          <a:p>
            <a:pPr>
              <a:defRPr/>
            </a:pPr>
            <a:endParaRPr lang="ja-JP" altLang="en-US" sz="1600" dirty="0"/>
          </a:p>
        </p:txBody>
      </p:sp>
      <p:sp>
        <p:nvSpPr>
          <p:cNvPr id="8" name="角丸四角形 7"/>
          <p:cNvSpPr/>
          <p:nvPr/>
        </p:nvSpPr>
        <p:spPr>
          <a:xfrm>
            <a:off x="521271" y="4923964"/>
            <a:ext cx="8208962" cy="1800225"/>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en-US" altLang="ja-JP" sz="1800" b="1"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上記に加え、</a:t>
            </a:r>
            <a:r>
              <a:rPr kumimoji="1" lang="ja-JP" altLang="en-US" sz="1800" b="1" i="0" u="none" strike="noStrike" kern="1200" cap="none" spc="0" normalizeH="0" baseline="0" noProof="0" dirty="0">
                <a:ln>
                  <a:noFill/>
                </a:ln>
                <a:solidFill>
                  <a:srgbClr val="FF0000"/>
                </a:solidFill>
                <a:effectLst/>
                <a:uLnTx/>
                <a:uFillTx/>
                <a:latin typeface="ＭＳ Ｐゴシック" panose="020B0600070205080204" pitchFamily="50" charset="-128"/>
                <a:ea typeface="ＭＳ Ｐゴシック" panose="020B0600070205080204" pitchFamily="50" charset="-128"/>
                <a:cs typeface="+mn-cs"/>
              </a:rPr>
              <a:t>適正手続き</a:t>
            </a:r>
            <a:r>
              <a:rPr kumimoji="1" lang="ja-JP" altLang="en-US" sz="1800" b="1"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が必要</a:t>
            </a:r>
            <a:endParaRPr kumimoji="1" lang="en-US" altLang="ja-JP" sz="1800" b="1"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＊個人ではなくチーム（組織）での判断</a:t>
            </a:r>
            <a:endParaRPr kumimoji="1" lang="en-US" altLang="ja-JP" sz="16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＊本人や家族への説明（目的、方法、時間帯、期間などできるだけ詳しい説明が必要）</a:t>
            </a:r>
            <a:endParaRPr kumimoji="1" lang="en-US" altLang="ja-JP" sz="16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「家族の同意」があれば、例外３要件が必要ないということはないので注意が必要</a:t>
            </a:r>
            <a:endParaRPr kumimoji="1" lang="en-US" altLang="ja-JP" sz="16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＊観察と再検討による定期的再評価（尊厳への配慮）⇒必要なくなれば、速やかに解除</a:t>
            </a:r>
            <a:endParaRPr kumimoji="1" lang="en-US" altLang="ja-JP" sz="16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＊記録の義務付け</a:t>
            </a:r>
            <a:r>
              <a:rPr kumimoji="1" lang="en-US" altLang="ja-JP" sz="16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a:t>
            </a:r>
            <a:r>
              <a:rPr kumimoji="1" lang="ja-JP" altLang="en-US" sz="16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（２年間保存）</a:t>
            </a:r>
            <a:endParaRPr kumimoji="1" lang="en-US" altLang="ja-JP" sz="16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en-US" altLang="ja-JP" sz="1800" b="0" i="0" u="none" strike="noStrike" kern="1200" cap="none" spc="0" normalizeH="0" baseline="0" noProof="0" dirty="0">
              <a:ln>
                <a:noFill/>
              </a:ln>
              <a:solidFill>
                <a:prstClr val="white"/>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4" name="スライド番号プレースホルダー 3"/>
          <p:cNvSpPr>
            <a:spLocks noGrp="1"/>
          </p:cNvSpPr>
          <p:nvPr>
            <p:ph type="sldNum" sz="quarter" idx="11"/>
          </p:nvPr>
        </p:nvSpPr>
        <p:spPr>
          <a:xfrm>
            <a:off x="8202488" y="6356352"/>
            <a:ext cx="762000" cy="365125"/>
          </a:xfrm>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BED760DD-DE40-436C-A733-09AD383AF647}" type="slidenum">
              <a:rPr kumimoji="0" lang="ja-JP" altLang="en-US" sz="1200" b="0" i="0" u="none" strike="noStrike" kern="1200" cap="none" spc="0" normalizeH="0" baseline="0" noProof="0" smtClean="0">
                <a:ln>
                  <a:noFill/>
                </a:ln>
                <a:solidFill>
                  <a:srgbClr val="04617B">
                    <a:shade val="90000"/>
                  </a:srgbClr>
                </a:solidFill>
                <a:effectLst/>
                <a:uLnTx/>
                <a:uFillTx/>
                <a:latin typeface="Arial" charset="0"/>
                <a:ea typeface="ＭＳ Ｐゴシック"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17</a:t>
            </a:fld>
            <a:endParaRPr kumimoji="0" lang="ja-JP" altLang="en-US" sz="1200" b="0" i="0" u="none" strike="noStrike" kern="1200" cap="none" spc="0" normalizeH="0" baseline="0" noProof="0" dirty="0">
              <a:ln>
                <a:noFill/>
              </a:ln>
              <a:solidFill>
                <a:srgbClr val="04617B">
                  <a:shade val="90000"/>
                </a:srgbClr>
              </a:solidFill>
              <a:effectLst/>
              <a:uLnTx/>
              <a:uFillTx/>
              <a:latin typeface="Arial" charset="0"/>
              <a:ea typeface="ＭＳ Ｐゴシック" charset="-128"/>
              <a:cs typeface="+mn-cs"/>
            </a:endParaRPr>
          </a:p>
        </p:txBody>
      </p:sp>
    </p:spTree>
    <p:extLst>
      <p:ext uri="{BB962C8B-B14F-4D97-AF65-F5344CB8AC3E}">
        <p14:creationId xmlns:p14="http://schemas.microsoft.com/office/powerpoint/2010/main" val="54046905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467496" y="833800"/>
            <a:ext cx="4248504" cy="723200"/>
          </a:xfrm>
        </p:spPr>
        <p:txBody>
          <a:bodyPr/>
          <a:lstStyle/>
          <a:p>
            <a:pPr eaLnBrk="1" hangingPunct="1">
              <a:defRPr/>
            </a:pPr>
            <a:r>
              <a:rPr lang="ja-JP" altLang="en-US" dirty="0"/>
              <a:t>身体拘束の例</a:t>
            </a:r>
            <a:endParaRPr lang="ja-JP" altLang="en-US" b="1" u="sng" dirty="0">
              <a:solidFill>
                <a:schemeClr val="accent5">
                  <a:lumMod val="50000"/>
                </a:schemeClr>
              </a:solidFill>
            </a:endParaRPr>
          </a:p>
        </p:txBody>
      </p:sp>
      <p:sp>
        <p:nvSpPr>
          <p:cNvPr id="29699" name="Rectangle 3"/>
          <p:cNvSpPr>
            <a:spLocks noGrp="1" noChangeArrowheads="1"/>
          </p:cNvSpPr>
          <p:nvPr>
            <p:ph idx="1"/>
          </p:nvPr>
        </p:nvSpPr>
        <p:spPr>
          <a:xfrm>
            <a:off x="107504" y="1700512"/>
            <a:ext cx="8892480" cy="4392488"/>
          </a:xfrm>
        </p:spPr>
        <p:txBody>
          <a:bodyPr/>
          <a:lstStyle/>
          <a:p>
            <a:pPr eaLnBrk="1" hangingPunct="1">
              <a:lnSpc>
                <a:spcPct val="90000"/>
              </a:lnSpc>
              <a:buFont typeface="Wingdings" panose="05000000000000000000" pitchFamily="2" charset="2"/>
              <a:buNone/>
            </a:pPr>
            <a:r>
              <a:rPr lang="en-US" altLang="ja-JP" sz="2000" dirty="0"/>
              <a:t>①</a:t>
            </a:r>
            <a:r>
              <a:rPr lang="ja-JP" altLang="en-US" sz="2000" dirty="0"/>
              <a:t>徘徊しないように、車いすやいす、ベッドに体幹や四肢を</a:t>
            </a:r>
            <a:r>
              <a:rPr lang="ja-JP" altLang="en-US" sz="2000" dirty="0" err="1"/>
              <a:t>ひも</a:t>
            </a:r>
            <a:r>
              <a:rPr lang="ja-JP" altLang="en-US" sz="2000" dirty="0"/>
              <a:t>等で</a:t>
            </a:r>
            <a:r>
              <a:rPr lang="ja-JP" altLang="en-US" sz="2000" b="1" u="sng" dirty="0">
                <a:solidFill>
                  <a:srgbClr val="FF0000"/>
                </a:solidFill>
              </a:rPr>
              <a:t>縛る</a:t>
            </a:r>
            <a:r>
              <a:rPr lang="ja-JP" altLang="en-US" sz="2000" dirty="0"/>
              <a:t>。</a:t>
            </a:r>
          </a:p>
          <a:p>
            <a:pPr eaLnBrk="1" hangingPunct="1">
              <a:lnSpc>
                <a:spcPct val="90000"/>
              </a:lnSpc>
              <a:buFont typeface="Wingdings" panose="05000000000000000000" pitchFamily="2" charset="2"/>
              <a:buNone/>
            </a:pPr>
            <a:r>
              <a:rPr lang="ja-JP" altLang="en-US" sz="2000" dirty="0"/>
              <a:t>②転落しないように、ベッドに体幹や四肢を</a:t>
            </a:r>
            <a:r>
              <a:rPr lang="ja-JP" altLang="en-US" sz="2000" dirty="0" err="1"/>
              <a:t>ひも</a:t>
            </a:r>
            <a:r>
              <a:rPr lang="ja-JP" altLang="en-US" sz="2000" dirty="0"/>
              <a:t>等で縛る。</a:t>
            </a:r>
          </a:p>
          <a:p>
            <a:pPr eaLnBrk="1" hangingPunct="1">
              <a:lnSpc>
                <a:spcPct val="90000"/>
              </a:lnSpc>
              <a:buFont typeface="Wingdings" panose="05000000000000000000" pitchFamily="2" charset="2"/>
              <a:buNone/>
            </a:pPr>
            <a:r>
              <a:rPr lang="ja-JP" altLang="en-US" sz="2000" dirty="0"/>
              <a:t>③自分で降りられないように、ベッドを</a:t>
            </a:r>
            <a:r>
              <a:rPr lang="ja-JP" altLang="en-US" sz="2000" b="1" u="sng" dirty="0">
                <a:solidFill>
                  <a:srgbClr val="FF0000"/>
                </a:solidFill>
              </a:rPr>
              <a:t>柵（サイドレール）で囲む</a:t>
            </a:r>
            <a:r>
              <a:rPr lang="ja-JP" altLang="en-US" sz="2000" dirty="0"/>
              <a:t>。</a:t>
            </a:r>
          </a:p>
          <a:p>
            <a:pPr eaLnBrk="1" hangingPunct="1">
              <a:lnSpc>
                <a:spcPct val="90000"/>
              </a:lnSpc>
              <a:buFont typeface="Wingdings" panose="05000000000000000000" pitchFamily="2" charset="2"/>
              <a:buNone/>
            </a:pPr>
            <a:r>
              <a:rPr lang="ja-JP" altLang="en-US" sz="2000" dirty="0"/>
              <a:t>④点滴・経管栄養等のチューブを抜かないように、四肢を</a:t>
            </a:r>
            <a:r>
              <a:rPr lang="ja-JP" altLang="en-US" sz="2000" dirty="0" err="1"/>
              <a:t>ひも</a:t>
            </a:r>
            <a:r>
              <a:rPr lang="ja-JP" altLang="en-US" sz="2000" dirty="0"/>
              <a:t>等で縛る。</a:t>
            </a:r>
          </a:p>
          <a:p>
            <a:pPr eaLnBrk="1" hangingPunct="1">
              <a:lnSpc>
                <a:spcPct val="90000"/>
              </a:lnSpc>
              <a:buFont typeface="Wingdings" panose="05000000000000000000" pitchFamily="2" charset="2"/>
              <a:buNone/>
            </a:pPr>
            <a:r>
              <a:rPr lang="ja-JP" altLang="en-US" sz="2000" dirty="0"/>
              <a:t>⑤点滴・経管栄養等のチューブを抜かないように、又は皮膚をかきむしらないように、手指の機能を制限する</a:t>
            </a:r>
            <a:r>
              <a:rPr lang="ja-JP" altLang="en-US" sz="2000" b="1" u="sng" dirty="0">
                <a:solidFill>
                  <a:srgbClr val="FF0000"/>
                </a:solidFill>
              </a:rPr>
              <a:t>ミトン型の手袋等</a:t>
            </a:r>
            <a:r>
              <a:rPr lang="ja-JP" altLang="en-US" sz="2000" dirty="0"/>
              <a:t>をつける。</a:t>
            </a:r>
          </a:p>
          <a:p>
            <a:pPr eaLnBrk="1" hangingPunct="1">
              <a:lnSpc>
                <a:spcPct val="90000"/>
              </a:lnSpc>
              <a:buFont typeface="Wingdings" panose="05000000000000000000" pitchFamily="2" charset="2"/>
              <a:buNone/>
            </a:pPr>
            <a:r>
              <a:rPr lang="ja-JP" altLang="en-US" sz="2000" dirty="0"/>
              <a:t>⑥車いすやいすからずり落ちたり、立ち上がったりしないように、</a:t>
            </a:r>
            <a:r>
              <a:rPr lang="ja-JP" altLang="en-US" sz="2000" b="1" u="sng" dirty="0">
                <a:solidFill>
                  <a:srgbClr val="FF0000"/>
                </a:solidFill>
              </a:rPr>
              <a:t>Ｙ字型抑制帯や腰ベルト、車いすテーブル</a:t>
            </a:r>
            <a:r>
              <a:rPr lang="ja-JP" altLang="en-US" sz="2000" dirty="0"/>
              <a:t>をつける。</a:t>
            </a:r>
          </a:p>
          <a:p>
            <a:pPr eaLnBrk="1" hangingPunct="1">
              <a:lnSpc>
                <a:spcPct val="90000"/>
              </a:lnSpc>
              <a:buFont typeface="Wingdings" panose="05000000000000000000" pitchFamily="2" charset="2"/>
              <a:buNone/>
            </a:pPr>
            <a:r>
              <a:rPr lang="ja-JP" altLang="en-US" sz="2000" dirty="0"/>
              <a:t>⑦立ち上がる能力のある人の</a:t>
            </a:r>
            <a:r>
              <a:rPr lang="ja-JP" altLang="en-US" sz="2000" b="1" u="sng" dirty="0">
                <a:solidFill>
                  <a:srgbClr val="FF0000"/>
                </a:solidFill>
              </a:rPr>
              <a:t>立ち上がりを妨げるようないすを使用</a:t>
            </a:r>
            <a:r>
              <a:rPr lang="ja-JP" altLang="en-US" sz="2000" dirty="0"/>
              <a:t>する。</a:t>
            </a:r>
          </a:p>
          <a:p>
            <a:pPr eaLnBrk="1" hangingPunct="1">
              <a:lnSpc>
                <a:spcPct val="90000"/>
              </a:lnSpc>
              <a:buFont typeface="Wingdings" panose="05000000000000000000" pitchFamily="2" charset="2"/>
              <a:buNone/>
            </a:pPr>
            <a:r>
              <a:rPr lang="ja-JP" altLang="en-US" sz="2000" dirty="0"/>
              <a:t>⑧脱衣やおむつはずしを制限するために、</a:t>
            </a:r>
            <a:r>
              <a:rPr lang="ja-JP" altLang="en-US" sz="2000" b="1" u="sng" dirty="0">
                <a:solidFill>
                  <a:srgbClr val="FF0000"/>
                </a:solidFill>
              </a:rPr>
              <a:t>介護衣（つなぎ服）</a:t>
            </a:r>
            <a:r>
              <a:rPr lang="ja-JP" altLang="en-US" sz="2000" dirty="0"/>
              <a:t>を着せる。</a:t>
            </a:r>
          </a:p>
          <a:p>
            <a:pPr eaLnBrk="1" hangingPunct="1">
              <a:lnSpc>
                <a:spcPct val="90000"/>
              </a:lnSpc>
              <a:buFont typeface="Wingdings" panose="05000000000000000000" pitchFamily="2" charset="2"/>
              <a:buNone/>
            </a:pPr>
            <a:r>
              <a:rPr lang="ja-JP" altLang="en-US" sz="2000" dirty="0"/>
              <a:t>⑨他人への迷惑行為を防ぐために、ベッドなどに体幹や四肢を</a:t>
            </a:r>
            <a:r>
              <a:rPr lang="ja-JP" altLang="en-US" sz="2000" dirty="0" err="1"/>
              <a:t>ひも</a:t>
            </a:r>
            <a:r>
              <a:rPr lang="ja-JP" altLang="en-US" sz="2000" dirty="0"/>
              <a:t>等で縛る。</a:t>
            </a:r>
          </a:p>
          <a:p>
            <a:pPr eaLnBrk="1" hangingPunct="1">
              <a:lnSpc>
                <a:spcPct val="90000"/>
              </a:lnSpc>
              <a:buFont typeface="Wingdings" panose="05000000000000000000" pitchFamily="2" charset="2"/>
              <a:buNone/>
            </a:pPr>
            <a:r>
              <a:rPr lang="ja-JP" altLang="en-US" sz="2000" dirty="0"/>
              <a:t>⑩行動を落ち着かせるために、</a:t>
            </a:r>
            <a:r>
              <a:rPr lang="ja-JP" altLang="en-US" sz="2000" b="1" u="sng" dirty="0">
                <a:solidFill>
                  <a:srgbClr val="FF0000"/>
                </a:solidFill>
              </a:rPr>
              <a:t>向精神薬を過剰に服用</a:t>
            </a:r>
            <a:r>
              <a:rPr lang="ja-JP" altLang="en-US" sz="2000" dirty="0"/>
              <a:t>させる。</a:t>
            </a:r>
          </a:p>
          <a:p>
            <a:pPr eaLnBrk="1" hangingPunct="1">
              <a:lnSpc>
                <a:spcPct val="90000"/>
              </a:lnSpc>
              <a:buFont typeface="Wingdings" panose="05000000000000000000" pitchFamily="2" charset="2"/>
              <a:buNone/>
            </a:pPr>
            <a:r>
              <a:rPr lang="ja-JP" altLang="en-US" sz="2000" dirty="0"/>
              <a:t>⑪</a:t>
            </a:r>
            <a:r>
              <a:rPr lang="ja-JP" altLang="en-US" sz="2000" b="1" u="sng" dirty="0">
                <a:solidFill>
                  <a:srgbClr val="FF0000"/>
                </a:solidFill>
              </a:rPr>
              <a:t>自分の意思で開けることのできない居室等に隔離</a:t>
            </a:r>
            <a:r>
              <a:rPr lang="ja-JP" altLang="en-US" sz="2000" dirty="0"/>
              <a:t>する。</a:t>
            </a:r>
          </a:p>
          <a:p>
            <a:pPr eaLnBrk="1" hangingPunct="1">
              <a:lnSpc>
                <a:spcPct val="80000"/>
              </a:lnSpc>
              <a:buFont typeface="Wingdings" panose="05000000000000000000" pitchFamily="2" charset="2"/>
              <a:buNone/>
            </a:pPr>
            <a:r>
              <a:rPr lang="ja-JP" altLang="en-US" sz="1400" dirty="0"/>
              <a:t>　　出典：「身体拘束ゼロへの手引き」（</a:t>
            </a:r>
            <a:r>
              <a:rPr lang="ja-JP" altLang="en-US" sz="1400" dirty="0">
                <a:latin typeface="HG丸ｺﾞｼｯｸM-PRO" panose="020F0600000000000000" pitchFamily="50" charset="-128"/>
              </a:rPr>
              <a:t>平成</a:t>
            </a:r>
            <a:r>
              <a:rPr lang="en-US" altLang="ja-JP" sz="1400" dirty="0">
                <a:latin typeface="HG丸ｺﾞｼｯｸM-PRO" panose="020F0600000000000000" pitchFamily="50" charset="-128"/>
              </a:rPr>
              <a:t>13</a:t>
            </a:r>
            <a:r>
              <a:rPr lang="ja-JP" altLang="en-US" sz="1400" dirty="0">
                <a:latin typeface="HG丸ｺﾞｼｯｸM-PRO" panose="020F0600000000000000" pitchFamily="50" charset="-128"/>
              </a:rPr>
              <a:t>年</a:t>
            </a:r>
            <a:r>
              <a:rPr lang="en-US" altLang="ja-JP" sz="1400" dirty="0">
                <a:latin typeface="HG丸ｺﾞｼｯｸM-PRO" panose="020F0600000000000000" pitchFamily="50" charset="-128"/>
              </a:rPr>
              <a:t>3 </a:t>
            </a:r>
            <a:r>
              <a:rPr lang="ja-JP" altLang="en-US" sz="1400" dirty="0">
                <a:latin typeface="HG丸ｺﾞｼｯｸM-PRO" panose="020F0600000000000000" pitchFamily="50" charset="-128"/>
              </a:rPr>
              <a:t>月</a:t>
            </a:r>
            <a:r>
              <a:rPr lang="ja-JP" altLang="en-US" sz="1400" dirty="0"/>
              <a:t>：厚生労働省「身体拘束ゼロ作戦推進会議」発行）</a:t>
            </a:r>
            <a:endParaRPr lang="en-US" altLang="ja-JP" sz="1400" dirty="0"/>
          </a:p>
          <a:p>
            <a:pPr eaLnBrk="1" hangingPunct="1">
              <a:lnSpc>
                <a:spcPct val="80000"/>
              </a:lnSpc>
              <a:buFont typeface="Wingdings" panose="05000000000000000000" pitchFamily="2" charset="2"/>
              <a:buNone/>
            </a:pPr>
            <a:endParaRPr lang="en-US" altLang="ja-JP" sz="900" b="1" u="sng" dirty="0">
              <a:solidFill>
                <a:srgbClr val="0000FF"/>
              </a:solidFill>
            </a:endParaRPr>
          </a:p>
        </p:txBody>
      </p:sp>
      <p:sp>
        <p:nvSpPr>
          <p:cNvPr id="2" name="スライド番号プレースホルダー 1"/>
          <p:cNvSpPr>
            <a:spLocks noGrp="1"/>
          </p:cNvSpPr>
          <p:nvPr>
            <p:ph type="sldNum" sz="quarter" idx="11"/>
          </p:nvPr>
        </p:nvSpPr>
        <p:spPr/>
        <p:txBody>
          <a:bodyPr/>
          <a:lstStyle/>
          <a:p>
            <a:pPr>
              <a:defRPr/>
            </a:pPr>
            <a:fld id="{BED760DD-DE40-436C-A733-09AD383AF647}" type="slidenum">
              <a:rPr lang="ja-JP" altLang="en-US" smtClean="0">
                <a:solidFill>
                  <a:srgbClr val="04617B">
                    <a:shade val="90000"/>
                  </a:srgbClr>
                </a:solidFill>
              </a:rPr>
              <a:pPr>
                <a:defRPr/>
              </a:pPr>
              <a:t>18</a:t>
            </a:fld>
            <a:endParaRPr lang="ja-JP" altLang="en-US" dirty="0">
              <a:solidFill>
                <a:srgbClr val="04617B">
                  <a:shade val="90000"/>
                </a:srgbClr>
              </a:solidFill>
            </a:endParaRPr>
          </a:p>
        </p:txBody>
      </p:sp>
      <p:sp>
        <p:nvSpPr>
          <p:cNvPr id="3" name="テキスト ボックス 2"/>
          <p:cNvSpPr txBox="1"/>
          <p:nvPr/>
        </p:nvSpPr>
        <p:spPr>
          <a:xfrm>
            <a:off x="1187624" y="6309000"/>
            <a:ext cx="6437981" cy="461665"/>
          </a:xfrm>
          <a:prstGeom prst="rect">
            <a:avLst/>
          </a:prstGeom>
          <a:noFill/>
        </p:spPr>
        <p:txBody>
          <a:bodyPr wrap="none" rtlCol="0">
            <a:spAutoFit/>
          </a:bodyPr>
          <a:lstStyle/>
          <a:p>
            <a:r>
              <a:rPr lang="ja-JP" altLang="en-US" sz="2400" b="1" u="sng" dirty="0">
                <a:solidFill>
                  <a:srgbClr val="0000FF"/>
                </a:solidFill>
              </a:rPr>
              <a:t>ポイントは行動の自由を制限しているかどうか？</a:t>
            </a:r>
            <a:endParaRPr kumimoji="1" lang="ja-JP" altLang="en-US" sz="2000" dirty="0">
              <a:solidFill>
                <a:srgbClr val="0000FF"/>
              </a:solidFill>
            </a:endParaRPr>
          </a:p>
        </p:txBody>
      </p:sp>
    </p:spTree>
    <p:extLst>
      <p:ext uri="{BB962C8B-B14F-4D97-AF65-F5344CB8AC3E}">
        <p14:creationId xmlns:p14="http://schemas.microsoft.com/office/powerpoint/2010/main" val="360916450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169170" y="75257"/>
            <a:ext cx="8712968" cy="830997"/>
          </a:xfrm>
          <a:prstGeom prst="rect">
            <a:avLst/>
          </a:prstGeom>
          <a:noFill/>
        </p:spPr>
        <p:txBody>
          <a:bodyPr wrap="square" rtlCol="0">
            <a:spAutoFit/>
          </a:bodyPr>
          <a:lstStyle/>
          <a:p>
            <a:pPr algn="l" fontAlgn="auto">
              <a:spcBef>
                <a:spcPts val="0"/>
              </a:spcBef>
              <a:spcAft>
                <a:spcPts val="0"/>
              </a:spcAft>
            </a:pPr>
            <a:r>
              <a:rPr lang="ja-JP" altLang="en-US" sz="1600" dirty="0">
                <a:solidFill>
                  <a:prstClr val="black"/>
                </a:solidFill>
                <a:latin typeface="ＭＳ ゴシック" panose="020B0609070205080204" pitchFamily="49" charset="-128"/>
                <a:ea typeface="ＭＳ ゴシック" panose="020B0609070205080204" pitchFamily="49" charset="-128"/>
              </a:rPr>
              <a:t>ケガの予防や認知症の行動障害の防止策と思われがちな「身体拘束」だが、問題となっている行動の目的や意味が理解されず、適切な介護や支援が行われないことで、高齢者本人の状態はむしろ悪化し、心身に重大な影響が生じることが明らかになっている</a:t>
            </a:r>
          </a:p>
        </p:txBody>
      </p:sp>
      <p:grpSp>
        <p:nvGrpSpPr>
          <p:cNvPr id="23" name="グループ化 22"/>
          <p:cNvGrpSpPr/>
          <p:nvPr/>
        </p:nvGrpSpPr>
        <p:grpSpPr>
          <a:xfrm>
            <a:off x="1730204" y="764706"/>
            <a:ext cx="5328592" cy="5318851"/>
            <a:chOff x="2006902" y="1412776"/>
            <a:chExt cx="4941362" cy="4853704"/>
          </a:xfrm>
        </p:grpSpPr>
        <p:grpSp>
          <p:nvGrpSpPr>
            <p:cNvPr id="12" name="グループ化 11"/>
            <p:cNvGrpSpPr/>
            <p:nvPr/>
          </p:nvGrpSpPr>
          <p:grpSpPr>
            <a:xfrm>
              <a:off x="2006902" y="1412776"/>
              <a:ext cx="4941362" cy="4853704"/>
              <a:chOff x="2072990" y="1599632"/>
              <a:chExt cx="4386076" cy="4397671"/>
            </a:xfrm>
          </p:grpSpPr>
          <p:sp>
            <p:nvSpPr>
              <p:cNvPr id="6" name="環状矢印 5"/>
              <p:cNvSpPr/>
              <p:nvPr/>
            </p:nvSpPr>
            <p:spPr>
              <a:xfrm rot="1200000">
                <a:off x="2072990" y="1599632"/>
                <a:ext cx="4320480" cy="4392488"/>
              </a:xfrm>
              <a:prstGeom prst="circularArrow">
                <a:avLst>
                  <a:gd name="adj1" fmla="val 19694"/>
                  <a:gd name="adj2" fmla="val 1493586"/>
                  <a:gd name="adj3" fmla="val 20007863"/>
                  <a:gd name="adj4" fmla="val 10862183"/>
                  <a:gd name="adj5" fmla="val 20086"/>
                </a:avLst>
              </a:prstGeom>
            </p:spPr>
            <p:style>
              <a:lnRef idx="1">
                <a:schemeClr val="accent2"/>
              </a:lnRef>
              <a:fillRef idx="2">
                <a:schemeClr val="accent2"/>
              </a:fillRef>
              <a:effectRef idx="1">
                <a:schemeClr val="accent2"/>
              </a:effectRef>
              <a:fontRef idx="minor">
                <a:schemeClr val="dk1"/>
              </a:fontRef>
            </p:style>
            <p:txBody>
              <a:bodyPr rtlCol="0" anchor="ctr"/>
              <a:lstStyle/>
              <a:p>
                <a:pPr fontAlgn="auto">
                  <a:spcBef>
                    <a:spcPts val="0"/>
                  </a:spcBef>
                  <a:spcAft>
                    <a:spcPts val="0"/>
                  </a:spcAft>
                </a:pPr>
                <a:endParaRPr lang="ja-JP" altLang="en-US" sz="1800">
                  <a:solidFill>
                    <a:prstClr val="black"/>
                  </a:solidFill>
                </a:endParaRPr>
              </a:p>
            </p:txBody>
          </p:sp>
          <p:sp>
            <p:nvSpPr>
              <p:cNvPr id="8" name="環状矢印 7"/>
              <p:cNvSpPr/>
              <p:nvPr/>
            </p:nvSpPr>
            <p:spPr>
              <a:xfrm rot="12000000">
                <a:off x="2138586" y="1604815"/>
                <a:ext cx="4320480" cy="4392488"/>
              </a:xfrm>
              <a:prstGeom prst="circularArrow">
                <a:avLst>
                  <a:gd name="adj1" fmla="val 19694"/>
                  <a:gd name="adj2" fmla="val 1493586"/>
                  <a:gd name="adj3" fmla="val 20007863"/>
                  <a:gd name="adj4" fmla="val 10862183"/>
                  <a:gd name="adj5" fmla="val 20086"/>
                </a:avLst>
              </a:prstGeom>
            </p:spPr>
            <p:style>
              <a:lnRef idx="1">
                <a:schemeClr val="accent2"/>
              </a:lnRef>
              <a:fillRef idx="2">
                <a:schemeClr val="accent2"/>
              </a:fillRef>
              <a:effectRef idx="1">
                <a:schemeClr val="accent2"/>
              </a:effectRef>
              <a:fontRef idx="minor">
                <a:schemeClr val="dk1"/>
              </a:fontRef>
            </p:style>
            <p:txBody>
              <a:bodyPr rtlCol="0" anchor="ctr"/>
              <a:lstStyle/>
              <a:p>
                <a:pPr fontAlgn="auto">
                  <a:spcBef>
                    <a:spcPts val="0"/>
                  </a:spcBef>
                  <a:spcAft>
                    <a:spcPts val="0"/>
                  </a:spcAft>
                </a:pPr>
                <a:endParaRPr lang="ja-JP" altLang="en-US" sz="1800">
                  <a:solidFill>
                    <a:prstClr val="black"/>
                  </a:solidFill>
                </a:endParaRPr>
              </a:p>
            </p:txBody>
          </p:sp>
        </p:grpSp>
        <p:sp>
          <p:nvSpPr>
            <p:cNvPr id="7" name="テキスト ボックス 6"/>
            <p:cNvSpPr txBox="1"/>
            <p:nvPr/>
          </p:nvSpPr>
          <p:spPr>
            <a:xfrm>
              <a:off x="2627784" y="2708920"/>
              <a:ext cx="1296144" cy="337033"/>
            </a:xfrm>
            <a:prstGeom prst="rect">
              <a:avLst/>
            </a:prstGeom>
            <a:noFill/>
          </p:spPr>
          <p:txBody>
            <a:bodyPr wrap="square" rtlCol="0">
              <a:spAutoFit/>
            </a:bodyPr>
            <a:lstStyle/>
            <a:p>
              <a:pPr fontAlgn="auto">
                <a:spcBef>
                  <a:spcPts val="0"/>
                </a:spcBef>
                <a:spcAft>
                  <a:spcPts val="0"/>
                </a:spcAft>
              </a:pPr>
              <a:r>
                <a:rPr lang="ja-JP" altLang="en-US" sz="1800" b="1" dirty="0">
                  <a:solidFill>
                    <a:prstClr val="black"/>
                  </a:solidFill>
                  <a:latin typeface="ＭＳ ゴシック" panose="020B0609070205080204" pitchFamily="49" charset="-128"/>
                  <a:ea typeface="ＭＳ ゴシック" panose="020B0609070205080204" pitchFamily="49" charset="-128"/>
                </a:rPr>
                <a:t>身体拘束</a:t>
              </a:r>
            </a:p>
          </p:txBody>
        </p:sp>
        <p:sp>
          <p:nvSpPr>
            <p:cNvPr id="11" name="星 16 10"/>
            <p:cNvSpPr/>
            <p:nvPr/>
          </p:nvSpPr>
          <p:spPr>
            <a:xfrm>
              <a:off x="3407110" y="2844093"/>
              <a:ext cx="2139094" cy="1903566"/>
            </a:xfrm>
            <a:prstGeom prst="star16">
              <a:avLst/>
            </a:prstGeom>
          </p:spPr>
          <p:style>
            <a:lnRef idx="1">
              <a:schemeClr val="accent2"/>
            </a:lnRef>
            <a:fillRef idx="3">
              <a:schemeClr val="accent2"/>
            </a:fillRef>
            <a:effectRef idx="2">
              <a:schemeClr val="accent2"/>
            </a:effectRef>
            <a:fontRef idx="minor">
              <a:schemeClr val="lt1"/>
            </a:fontRef>
          </p:style>
          <p:txBody>
            <a:bodyPr rtlCol="0" anchor="ctr"/>
            <a:lstStyle/>
            <a:p>
              <a:pPr fontAlgn="auto">
                <a:spcBef>
                  <a:spcPts val="0"/>
                </a:spcBef>
                <a:spcAft>
                  <a:spcPts val="0"/>
                </a:spcAft>
              </a:pPr>
              <a:r>
                <a:rPr lang="ja-JP" altLang="en-US" sz="2400" b="1" dirty="0">
                  <a:solidFill>
                    <a:prstClr val="white"/>
                  </a:solidFill>
                  <a:latin typeface="ＭＳ ゴシック" panose="020B0609070205080204" pitchFamily="49" charset="-128"/>
                  <a:ea typeface="ＭＳ ゴシック" panose="020B0609070205080204" pitchFamily="49" charset="-128"/>
                </a:rPr>
                <a:t>悪循環</a:t>
              </a:r>
            </a:p>
          </p:txBody>
        </p:sp>
        <p:sp>
          <p:nvSpPr>
            <p:cNvPr id="16" name="テキスト ボックス 15"/>
            <p:cNvSpPr txBox="1"/>
            <p:nvPr/>
          </p:nvSpPr>
          <p:spPr>
            <a:xfrm>
              <a:off x="3650754" y="2074173"/>
              <a:ext cx="1296144" cy="589808"/>
            </a:xfrm>
            <a:prstGeom prst="rect">
              <a:avLst/>
            </a:prstGeom>
            <a:noFill/>
          </p:spPr>
          <p:txBody>
            <a:bodyPr wrap="square" rtlCol="0">
              <a:spAutoFit/>
            </a:bodyPr>
            <a:lstStyle/>
            <a:p>
              <a:pPr fontAlgn="auto">
                <a:spcBef>
                  <a:spcPts val="0"/>
                </a:spcBef>
                <a:spcAft>
                  <a:spcPts val="0"/>
                </a:spcAft>
              </a:pPr>
              <a:r>
                <a:rPr lang="ja-JP" altLang="en-US" sz="1800" b="1" dirty="0">
                  <a:solidFill>
                    <a:prstClr val="black"/>
                  </a:solidFill>
                  <a:latin typeface="ＭＳ ゴシック" panose="020B0609070205080204" pitchFamily="49" charset="-128"/>
                  <a:ea typeface="ＭＳ ゴシック" panose="020B0609070205080204" pitchFamily="49" charset="-128"/>
                </a:rPr>
                <a:t>身体機能</a:t>
              </a:r>
              <a:endParaRPr lang="en-US" altLang="ja-JP" sz="1800" b="1" dirty="0">
                <a:solidFill>
                  <a:prstClr val="black"/>
                </a:solidFill>
                <a:latin typeface="ＭＳ ゴシック" panose="020B0609070205080204" pitchFamily="49" charset="-128"/>
                <a:ea typeface="ＭＳ ゴシック" panose="020B0609070205080204" pitchFamily="49" charset="-128"/>
              </a:endParaRPr>
            </a:p>
            <a:p>
              <a:pPr fontAlgn="auto">
                <a:spcBef>
                  <a:spcPts val="0"/>
                </a:spcBef>
                <a:spcAft>
                  <a:spcPts val="0"/>
                </a:spcAft>
              </a:pPr>
              <a:r>
                <a:rPr lang="ja-JP" altLang="en-US" sz="1800" b="1" dirty="0">
                  <a:solidFill>
                    <a:prstClr val="black"/>
                  </a:solidFill>
                  <a:latin typeface="ＭＳ ゴシック" panose="020B0609070205080204" pitchFamily="49" charset="-128"/>
                  <a:ea typeface="ＭＳ ゴシック" panose="020B0609070205080204" pitchFamily="49" charset="-128"/>
                </a:rPr>
                <a:t>の低下</a:t>
              </a:r>
            </a:p>
          </p:txBody>
        </p:sp>
        <p:sp>
          <p:nvSpPr>
            <p:cNvPr id="17" name="テキスト ボックス 16"/>
            <p:cNvSpPr txBox="1"/>
            <p:nvPr/>
          </p:nvSpPr>
          <p:spPr>
            <a:xfrm>
              <a:off x="4860032" y="2529790"/>
              <a:ext cx="1296144" cy="589808"/>
            </a:xfrm>
            <a:prstGeom prst="rect">
              <a:avLst/>
            </a:prstGeom>
            <a:noFill/>
          </p:spPr>
          <p:txBody>
            <a:bodyPr wrap="square" rtlCol="0">
              <a:spAutoFit/>
            </a:bodyPr>
            <a:lstStyle/>
            <a:p>
              <a:pPr fontAlgn="auto">
                <a:spcBef>
                  <a:spcPts val="0"/>
                </a:spcBef>
                <a:spcAft>
                  <a:spcPts val="0"/>
                </a:spcAft>
              </a:pPr>
              <a:r>
                <a:rPr lang="ja-JP" altLang="en-US" sz="1800" b="1" dirty="0">
                  <a:solidFill>
                    <a:prstClr val="black"/>
                  </a:solidFill>
                  <a:latin typeface="ＭＳ ゴシック" panose="020B0609070205080204" pitchFamily="49" charset="-128"/>
                  <a:ea typeface="ＭＳ ゴシック" panose="020B0609070205080204" pitchFamily="49" charset="-128"/>
                </a:rPr>
                <a:t>周辺症状</a:t>
              </a:r>
              <a:endParaRPr lang="en-US" altLang="ja-JP" sz="1800" b="1" dirty="0">
                <a:solidFill>
                  <a:prstClr val="black"/>
                </a:solidFill>
                <a:latin typeface="ＭＳ ゴシック" panose="020B0609070205080204" pitchFamily="49" charset="-128"/>
                <a:ea typeface="ＭＳ ゴシック" panose="020B0609070205080204" pitchFamily="49" charset="-128"/>
              </a:endParaRPr>
            </a:p>
            <a:p>
              <a:pPr fontAlgn="auto">
                <a:spcBef>
                  <a:spcPts val="0"/>
                </a:spcBef>
                <a:spcAft>
                  <a:spcPts val="0"/>
                </a:spcAft>
              </a:pPr>
              <a:r>
                <a:rPr lang="ja-JP" altLang="en-US" sz="1800" b="1" dirty="0" err="1">
                  <a:solidFill>
                    <a:prstClr val="black"/>
                  </a:solidFill>
                  <a:latin typeface="ＭＳ ゴシック" panose="020B0609070205080204" pitchFamily="49" charset="-128"/>
                  <a:ea typeface="ＭＳ ゴシック" panose="020B0609070205080204" pitchFamily="49" charset="-128"/>
                </a:rPr>
                <a:t>の増</a:t>
              </a:r>
              <a:r>
                <a:rPr lang="ja-JP" altLang="en-US" sz="1800" b="1" dirty="0">
                  <a:solidFill>
                    <a:prstClr val="black"/>
                  </a:solidFill>
                  <a:latin typeface="ＭＳ ゴシック" panose="020B0609070205080204" pitchFamily="49" charset="-128"/>
                  <a:ea typeface="ＭＳ ゴシック" panose="020B0609070205080204" pitchFamily="49" charset="-128"/>
                </a:rPr>
                <a:t>悪</a:t>
              </a:r>
            </a:p>
          </p:txBody>
        </p:sp>
        <p:sp>
          <p:nvSpPr>
            <p:cNvPr id="18" name="テキスト ボックス 17"/>
            <p:cNvSpPr txBox="1"/>
            <p:nvPr/>
          </p:nvSpPr>
          <p:spPr>
            <a:xfrm>
              <a:off x="5313205" y="3356992"/>
              <a:ext cx="1296144" cy="589808"/>
            </a:xfrm>
            <a:prstGeom prst="rect">
              <a:avLst/>
            </a:prstGeom>
            <a:noFill/>
          </p:spPr>
          <p:txBody>
            <a:bodyPr wrap="square" rtlCol="0">
              <a:spAutoFit/>
            </a:bodyPr>
            <a:lstStyle/>
            <a:p>
              <a:pPr fontAlgn="auto">
                <a:spcBef>
                  <a:spcPts val="0"/>
                </a:spcBef>
                <a:spcAft>
                  <a:spcPts val="0"/>
                </a:spcAft>
              </a:pPr>
              <a:r>
                <a:rPr lang="ja-JP" altLang="en-US" sz="1800" b="1" dirty="0">
                  <a:solidFill>
                    <a:prstClr val="black"/>
                  </a:solidFill>
                  <a:latin typeface="ＭＳ ゴシック" panose="020B0609070205080204" pitchFamily="49" charset="-128"/>
                  <a:ea typeface="ＭＳ ゴシック" panose="020B0609070205080204" pitchFamily="49" charset="-128"/>
                </a:rPr>
                <a:t>リスク</a:t>
              </a:r>
              <a:endParaRPr lang="en-US" altLang="ja-JP" sz="1800" b="1" dirty="0">
                <a:solidFill>
                  <a:prstClr val="black"/>
                </a:solidFill>
                <a:latin typeface="ＭＳ ゴシック" panose="020B0609070205080204" pitchFamily="49" charset="-128"/>
                <a:ea typeface="ＭＳ ゴシック" panose="020B0609070205080204" pitchFamily="49" charset="-128"/>
              </a:endParaRPr>
            </a:p>
            <a:p>
              <a:pPr fontAlgn="auto">
                <a:spcBef>
                  <a:spcPts val="0"/>
                </a:spcBef>
                <a:spcAft>
                  <a:spcPts val="0"/>
                </a:spcAft>
              </a:pPr>
              <a:r>
                <a:rPr lang="ja-JP" altLang="en-US" sz="1800" b="1" dirty="0" err="1">
                  <a:solidFill>
                    <a:prstClr val="black"/>
                  </a:solidFill>
                  <a:latin typeface="ＭＳ ゴシック" panose="020B0609070205080204" pitchFamily="49" charset="-128"/>
                  <a:ea typeface="ＭＳ ゴシック" panose="020B0609070205080204" pitchFamily="49" charset="-128"/>
                </a:rPr>
                <a:t>の増</a:t>
              </a:r>
              <a:r>
                <a:rPr lang="ja-JP" altLang="en-US" sz="1800" b="1" dirty="0">
                  <a:solidFill>
                    <a:prstClr val="black"/>
                  </a:solidFill>
                  <a:latin typeface="ＭＳ ゴシック" panose="020B0609070205080204" pitchFamily="49" charset="-128"/>
                  <a:ea typeface="ＭＳ ゴシック" panose="020B0609070205080204" pitchFamily="49" charset="-128"/>
                </a:rPr>
                <a:t>大</a:t>
              </a:r>
            </a:p>
          </p:txBody>
        </p:sp>
        <p:sp>
          <p:nvSpPr>
            <p:cNvPr id="19" name="テキスト ボックス 18"/>
            <p:cNvSpPr txBox="1"/>
            <p:nvPr/>
          </p:nvSpPr>
          <p:spPr>
            <a:xfrm>
              <a:off x="4898132" y="4534520"/>
              <a:ext cx="1296144" cy="589808"/>
            </a:xfrm>
            <a:prstGeom prst="rect">
              <a:avLst/>
            </a:prstGeom>
            <a:noFill/>
          </p:spPr>
          <p:txBody>
            <a:bodyPr wrap="square" rtlCol="0">
              <a:spAutoFit/>
            </a:bodyPr>
            <a:lstStyle/>
            <a:p>
              <a:pPr fontAlgn="auto">
                <a:spcBef>
                  <a:spcPts val="0"/>
                </a:spcBef>
                <a:spcAft>
                  <a:spcPts val="0"/>
                </a:spcAft>
              </a:pPr>
              <a:r>
                <a:rPr lang="ja-JP" altLang="en-US" sz="1800" b="1" dirty="0">
                  <a:solidFill>
                    <a:prstClr val="black"/>
                  </a:solidFill>
                  <a:latin typeface="ＭＳ ゴシック" panose="020B0609070205080204" pitchFamily="49" charset="-128"/>
                  <a:ea typeface="ＭＳ ゴシック" panose="020B0609070205080204" pitchFamily="49" charset="-128"/>
                </a:rPr>
                <a:t>さらなる</a:t>
              </a:r>
              <a:endParaRPr lang="en-US" altLang="ja-JP" sz="1800" b="1" dirty="0">
                <a:solidFill>
                  <a:prstClr val="black"/>
                </a:solidFill>
                <a:latin typeface="ＭＳ ゴシック" panose="020B0609070205080204" pitchFamily="49" charset="-128"/>
                <a:ea typeface="ＭＳ ゴシック" panose="020B0609070205080204" pitchFamily="49" charset="-128"/>
              </a:endParaRPr>
            </a:p>
            <a:p>
              <a:pPr fontAlgn="auto">
                <a:spcBef>
                  <a:spcPts val="0"/>
                </a:spcBef>
                <a:spcAft>
                  <a:spcPts val="0"/>
                </a:spcAft>
              </a:pPr>
              <a:r>
                <a:rPr lang="ja-JP" altLang="en-US" sz="1800" b="1" dirty="0">
                  <a:solidFill>
                    <a:prstClr val="black"/>
                  </a:solidFill>
                  <a:latin typeface="ＭＳ ゴシック" panose="020B0609070205080204" pitchFamily="49" charset="-128"/>
                  <a:ea typeface="ＭＳ ゴシック" panose="020B0609070205080204" pitchFamily="49" charset="-128"/>
                </a:rPr>
                <a:t>身体拘束</a:t>
              </a:r>
            </a:p>
          </p:txBody>
        </p:sp>
        <p:sp>
          <p:nvSpPr>
            <p:cNvPr id="20" name="テキスト ボックス 19"/>
            <p:cNvSpPr txBox="1"/>
            <p:nvPr/>
          </p:nvSpPr>
          <p:spPr>
            <a:xfrm>
              <a:off x="3923928" y="5013176"/>
              <a:ext cx="1296144" cy="589808"/>
            </a:xfrm>
            <a:prstGeom prst="rect">
              <a:avLst/>
            </a:prstGeom>
            <a:noFill/>
          </p:spPr>
          <p:txBody>
            <a:bodyPr wrap="square" rtlCol="0">
              <a:spAutoFit/>
            </a:bodyPr>
            <a:lstStyle/>
            <a:p>
              <a:pPr fontAlgn="auto">
                <a:spcBef>
                  <a:spcPts val="0"/>
                </a:spcBef>
                <a:spcAft>
                  <a:spcPts val="0"/>
                </a:spcAft>
              </a:pPr>
              <a:r>
                <a:rPr lang="ja-JP" altLang="en-US" sz="1800" b="1" dirty="0">
                  <a:solidFill>
                    <a:prstClr val="black"/>
                  </a:solidFill>
                  <a:latin typeface="ＭＳ ゴシック" panose="020B0609070205080204" pitchFamily="49" charset="-128"/>
                  <a:ea typeface="ＭＳ ゴシック" panose="020B0609070205080204" pitchFamily="49" charset="-128"/>
                </a:rPr>
                <a:t>身体機能</a:t>
              </a:r>
              <a:endParaRPr lang="en-US" altLang="ja-JP" sz="1800" b="1" dirty="0">
                <a:solidFill>
                  <a:prstClr val="black"/>
                </a:solidFill>
                <a:latin typeface="ＭＳ ゴシック" panose="020B0609070205080204" pitchFamily="49" charset="-128"/>
                <a:ea typeface="ＭＳ ゴシック" panose="020B0609070205080204" pitchFamily="49" charset="-128"/>
              </a:endParaRPr>
            </a:p>
            <a:p>
              <a:pPr fontAlgn="auto">
                <a:spcBef>
                  <a:spcPts val="0"/>
                </a:spcBef>
                <a:spcAft>
                  <a:spcPts val="0"/>
                </a:spcAft>
              </a:pPr>
              <a:r>
                <a:rPr lang="ja-JP" altLang="en-US" sz="1800" b="1" dirty="0">
                  <a:solidFill>
                    <a:prstClr val="black"/>
                  </a:solidFill>
                  <a:latin typeface="ＭＳ ゴシック" panose="020B0609070205080204" pitchFamily="49" charset="-128"/>
                  <a:ea typeface="ＭＳ ゴシック" panose="020B0609070205080204" pitchFamily="49" charset="-128"/>
                </a:rPr>
                <a:t>の低下</a:t>
              </a:r>
            </a:p>
          </p:txBody>
        </p:sp>
        <p:sp>
          <p:nvSpPr>
            <p:cNvPr id="21" name="テキスト ボックス 20"/>
            <p:cNvSpPr txBox="1"/>
            <p:nvPr/>
          </p:nvSpPr>
          <p:spPr>
            <a:xfrm>
              <a:off x="2759038" y="4509120"/>
              <a:ext cx="1296144" cy="589808"/>
            </a:xfrm>
            <a:prstGeom prst="rect">
              <a:avLst/>
            </a:prstGeom>
            <a:noFill/>
          </p:spPr>
          <p:txBody>
            <a:bodyPr wrap="square" rtlCol="0">
              <a:spAutoFit/>
            </a:bodyPr>
            <a:lstStyle/>
            <a:p>
              <a:pPr fontAlgn="auto">
                <a:spcBef>
                  <a:spcPts val="0"/>
                </a:spcBef>
                <a:spcAft>
                  <a:spcPts val="0"/>
                </a:spcAft>
              </a:pPr>
              <a:r>
                <a:rPr lang="ja-JP" altLang="en-US" sz="1800" b="1" dirty="0">
                  <a:solidFill>
                    <a:prstClr val="black"/>
                  </a:solidFill>
                  <a:latin typeface="ＭＳ ゴシック" panose="020B0609070205080204" pitchFamily="49" charset="-128"/>
                  <a:ea typeface="ＭＳ ゴシック" panose="020B0609070205080204" pitchFamily="49" charset="-128"/>
                </a:rPr>
                <a:t>周辺症状</a:t>
              </a:r>
              <a:endParaRPr lang="en-US" altLang="ja-JP" sz="1800" b="1" dirty="0">
                <a:solidFill>
                  <a:prstClr val="black"/>
                </a:solidFill>
                <a:latin typeface="ＭＳ ゴシック" panose="020B0609070205080204" pitchFamily="49" charset="-128"/>
                <a:ea typeface="ＭＳ ゴシック" panose="020B0609070205080204" pitchFamily="49" charset="-128"/>
              </a:endParaRPr>
            </a:p>
            <a:p>
              <a:pPr fontAlgn="auto">
                <a:spcBef>
                  <a:spcPts val="0"/>
                </a:spcBef>
                <a:spcAft>
                  <a:spcPts val="0"/>
                </a:spcAft>
              </a:pPr>
              <a:r>
                <a:rPr lang="ja-JP" altLang="en-US" sz="1800" b="1" dirty="0" err="1">
                  <a:solidFill>
                    <a:prstClr val="black"/>
                  </a:solidFill>
                  <a:latin typeface="ＭＳ ゴシック" panose="020B0609070205080204" pitchFamily="49" charset="-128"/>
                  <a:ea typeface="ＭＳ ゴシック" panose="020B0609070205080204" pitchFamily="49" charset="-128"/>
                </a:rPr>
                <a:t>の増</a:t>
              </a:r>
              <a:r>
                <a:rPr lang="ja-JP" altLang="en-US" sz="1800" b="1" dirty="0">
                  <a:solidFill>
                    <a:prstClr val="black"/>
                  </a:solidFill>
                  <a:latin typeface="ＭＳ ゴシック" panose="020B0609070205080204" pitchFamily="49" charset="-128"/>
                  <a:ea typeface="ＭＳ ゴシック" panose="020B0609070205080204" pitchFamily="49" charset="-128"/>
                </a:rPr>
                <a:t>悪</a:t>
              </a:r>
            </a:p>
          </p:txBody>
        </p:sp>
        <p:sp>
          <p:nvSpPr>
            <p:cNvPr id="22" name="テキスト ボックス 21"/>
            <p:cNvSpPr txBox="1"/>
            <p:nvPr/>
          </p:nvSpPr>
          <p:spPr>
            <a:xfrm>
              <a:off x="2411760" y="3646765"/>
              <a:ext cx="1296144" cy="589808"/>
            </a:xfrm>
            <a:prstGeom prst="rect">
              <a:avLst/>
            </a:prstGeom>
            <a:noFill/>
          </p:spPr>
          <p:txBody>
            <a:bodyPr wrap="square" rtlCol="0">
              <a:spAutoFit/>
            </a:bodyPr>
            <a:lstStyle/>
            <a:p>
              <a:pPr fontAlgn="auto">
                <a:spcBef>
                  <a:spcPts val="0"/>
                </a:spcBef>
                <a:spcAft>
                  <a:spcPts val="0"/>
                </a:spcAft>
              </a:pPr>
              <a:r>
                <a:rPr lang="ja-JP" altLang="en-US" sz="1800" b="1" dirty="0">
                  <a:solidFill>
                    <a:prstClr val="black"/>
                  </a:solidFill>
                  <a:latin typeface="ＭＳ ゴシック" panose="020B0609070205080204" pitchFamily="49" charset="-128"/>
                  <a:ea typeface="ＭＳ ゴシック" panose="020B0609070205080204" pitchFamily="49" charset="-128"/>
                </a:rPr>
                <a:t>リスク</a:t>
              </a:r>
              <a:endParaRPr lang="en-US" altLang="ja-JP" sz="1800" b="1" dirty="0">
                <a:solidFill>
                  <a:prstClr val="black"/>
                </a:solidFill>
                <a:latin typeface="ＭＳ ゴシック" panose="020B0609070205080204" pitchFamily="49" charset="-128"/>
                <a:ea typeface="ＭＳ ゴシック" panose="020B0609070205080204" pitchFamily="49" charset="-128"/>
              </a:endParaRPr>
            </a:p>
            <a:p>
              <a:pPr fontAlgn="auto">
                <a:spcBef>
                  <a:spcPts val="0"/>
                </a:spcBef>
                <a:spcAft>
                  <a:spcPts val="0"/>
                </a:spcAft>
              </a:pPr>
              <a:r>
                <a:rPr lang="ja-JP" altLang="en-US" sz="1800" b="1" dirty="0" err="1">
                  <a:solidFill>
                    <a:prstClr val="black"/>
                  </a:solidFill>
                  <a:latin typeface="ＭＳ ゴシック" panose="020B0609070205080204" pitchFamily="49" charset="-128"/>
                  <a:ea typeface="ＭＳ ゴシック" panose="020B0609070205080204" pitchFamily="49" charset="-128"/>
                </a:rPr>
                <a:t>の増</a:t>
              </a:r>
              <a:r>
                <a:rPr lang="ja-JP" altLang="en-US" sz="1800" b="1" dirty="0">
                  <a:solidFill>
                    <a:prstClr val="black"/>
                  </a:solidFill>
                  <a:latin typeface="ＭＳ ゴシック" panose="020B0609070205080204" pitchFamily="49" charset="-128"/>
                  <a:ea typeface="ＭＳ ゴシック" panose="020B0609070205080204" pitchFamily="49" charset="-128"/>
                </a:rPr>
                <a:t>大</a:t>
              </a:r>
            </a:p>
          </p:txBody>
        </p:sp>
      </p:grpSp>
      <p:sp>
        <p:nvSpPr>
          <p:cNvPr id="24" name="角丸四角形 23"/>
          <p:cNvSpPr/>
          <p:nvPr/>
        </p:nvSpPr>
        <p:spPr>
          <a:xfrm>
            <a:off x="395536" y="5649105"/>
            <a:ext cx="8424936" cy="1092264"/>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l" fontAlgn="auto">
              <a:spcBef>
                <a:spcPts val="0"/>
              </a:spcBef>
              <a:spcAft>
                <a:spcPts val="0"/>
              </a:spcAft>
            </a:pPr>
            <a:r>
              <a:rPr lang="ja-JP" altLang="en-US" sz="1400" dirty="0">
                <a:solidFill>
                  <a:prstClr val="black"/>
                </a:solidFill>
                <a:latin typeface="ＭＳ ゴシック" panose="020B0609070205080204" pitchFamily="49" charset="-128"/>
                <a:ea typeface="ＭＳ ゴシック" panose="020B0609070205080204" pitchFamily="49" charset="-128"/>
              </a:rPr>
              <a:t>家族が「何に困っているのか」を具体的に尋ね、どうしたら身体拘束を外して適切なケアができるのかを、チーム（地域包括支援センターを含むチーム）で考えていく必要がある。家族に「身体拘束は虐待だ」と伝えることで家族の反発を招きやすいので、どのような伝え方をするかも含めて、地域包括支援センターに相談を！</a:t>
            </a:r>
          </a:p>
        </p:txBody>
      </p:sp>
      <p:sp>
        <p:nvSpPr>
          <p:cNvPr id="25" name="角丸四角形吹き出し 24"/>
          <p:cNvSpPr/>
          <p:nvPr/>
        </p:nvSpPr>
        <p:spPr>
          <a:xfrm>
            <a:off x="84293" y="902817"/>
            <a:ext cx="3005590" cy="1080045"/>
          </a:xfrm>
          <a:prstGeom prst="wedgeRoundRectCallout">
            <a:avLst>
              <a:gd name="adj1" fmla="val 53391"/>
              <a:gd name="adj2" fmla="val 70253"/>
              <a:gd name="adj3" fmla="val 16667"/>
            </a:avLst>
          </a:prstGeom>
        </p:spPr>
        <p:style>
          <a:lnRef idx="1">
            <a:schemeClr val="accent2"/>
          </a:lnRef>
          <a:fillRef idx="2">
            <a:schemeClr val="accent2"/>
          </a:fillRef>
          <a:effectRef idx="1">
            <a:schemeClr val="accent2"/>
          </a:effectRef>
          <a:fontRef idx="minor">
            <a:schemeClr val="dk1"/>
          </a:fontRef>
        </p:style>
        <p:txBody>
          <a:bodyPr rtlCol="0" anchor="ctr"/>
          <a:lstStyle/>
          <a:p>
            <a:pPr algn="l" fontAlgn="auto">
              <a:spcBef>
                <a:spcPts val="0"/>
              </a:spcBef>
              <a:spcAft>
                <a:spcPts val="0"/>
              </a:spcAft>
            </a:pPr>
            <a:r>
              <a:rPr lang="ja-JP" altLang="en-US" sz="1200" b="1" dirty="0">
                <a:solidFill>
                  <a:prstClr val="black"/>
                </a:solidFill>
                <a:latin typeface="ＭＳ ゴシック" panose="020B0609070205080204" pitchFamily="49" charset="-128"/>
                <a:ea typeface="ＭＳ ゴシック" panose="020B0609070205080204" pitchFamily="49" charset="-128"/>
              </a:rPr>
              <a:t>・ベルト、柵、紐等による行動制限</a:t>
            </a:r>
            <a:br>
              <a:rPr lang="ja-JP" altLang="en-US" sz="1200" b="1" dirty="0">
                <a:solidFill>
                  <a:prstClr val="black"/>
                </a:solidFill>
                <a:latin typeface="ＭＳ ゴシック" panose="020B0609070205080204" pitchFamily="49" charset="-128"/>
                <a:ea typeface="ＭＳ ゴシック" panose="020B0609070205080204" pitchFamily="49" charset="-128"/>
              </a:rPr>
            </a:br>
            <a:r>
              <a:rPr lang="ja-JP" altLang="en-US" sz="1200" b="1" dirty="0">
                <a:solidFill>
                  <a:prstClr val="black"/>
                </a:solidFill>
                <a:latin typeface="ＭＳ ゴシック" panose="020B0609070205080204" pitchFamily="49" charset="-128"/>
                <a:ea typeface="ＭＳ ゴシック" panose="020B0609070205080204" pitchFamily="49" charset="-128"/>
              </a:rPr>
              <a:t>・つなぎ服やミトン型手袋の使用</a:t>
            </a:r>
            <a:br>
              <a:rPr lang="ja-JP" altLang="en-US" sz="1200" b="1" dirty="0">
                <a:solidFill>
                  <a:prstClr val="black"/>
                </a:solidFill>
                <a:latin typeface="ＭＳ ゴシック" panose="020B0609070205080204" pitchFamily="49" charset="-128"/>
                <a:ea typeface="ＭＳ ゴシック" panose="020B0609070205080204" pitchFamily="49" charset="-128"/>
              </a:rPr>
            </a:br>
            <a:r>
              <a:rPr lang="ja-JP" altLang="en-US" sz="1200" b="1" dirty="0">
                <a:solidFill>
                  <a:prstClr val="black"/>
                </a:solidFill>
                <a:latin typeface="ＭＳ ゴシック" panose="020B0609070205080204" pitchFamily="49" charset="-128"/>
                <a:ea typeface="ＭＳ ゴシック" panose="020B0609070205080204" pitchFamily="49" charset="-128"/>
              </a:rPr>
              <a:t>・立ち上がりを妨げる椅子の使用</a:t>
            </a:r>
            <a:br>
              <a:rPr lang="ja-JP" altLang="en-US" sz="1200" b="1" dirty="0">
                <a:solidFill>
                  <a:prstClr val="black"/>
                </a:solidFill>
                <a:latin typeface="ＭＳ ゴシック" panose="020B0609070205080204" pitchFamily="49" charset="-128"/>
                <a:ea typeface="ＭＳ ゴシック" panose="020B0609070205080204" pitchFamily="49" charset="-128"/>
              </a:rPr>
            </a:br>
            <a:r>
              <a:rPr lang="ja-JP" altLang="en-US" sz="1200" b="1" dirty="0">
                <a:solidFill>
                  <a:prstClr val="black"/>
                </a:solidFill>
                <a:latin typeface="ＭＳ ゴシック" panose="020B0609070205080204" pitchFamily="49" charset="-128"/>
                <a:ea typeface="ＭＳ ゴシック" panose="020B0609070205080204" pitchFamily="49" charset="-128"/>
              </a:rPr>
              <a:t>・向精神薬などの過剰服用</a:t>
            </a:r>
            <a:br>
              <a:rPr lang="ja-JP" altLang="en-US" sz="1200" b="1" dirty="0">
                <a:solidFill>
                  <a:prstClr val="black"/>
                </a:solidFill>
                <a:latin typeface="ＭＳ ゴシック" panose="020B0609070205080204" pitchFamily="49" charset="-128"/>
                <a:ea typeface="ＭＳ ゴシック" panose="020B0609070205080204" pitchFamily="49" charset="-128"/>
              </a:rPr>
            </a:br>
            <a:r>
              <a:rPr lang="ja-JP" altLang="en-US" sz="1200" b="1" dirty="0">
                <a:solidFill>
                  <a:prstClr val="black"/>
                </a:solidFill>
                <a:latin typeface="ＭＳ ゴシック" panose="020B0609070205080204" pitchFamily="49" charset="-128"/>
                <a:ea typeface="ＭＳ ゴシック" panose="020B0609070205080204" pitchFamily="49" charset="-128"/>
              </a:rPr>
              <a:t>・鍵付きの居室などへの隔離</a:t>
            </a:r>
          </a:p>
        </p:txBody>
      </p:sp>
      <p:sp>
        <p:nvSpPr>
          <p:cNvPr id="26" name="角丸四角形吹き出し 25"/>
          <p:cNvSpPr/>
          <p:nvPr/>
        </p:nvSpPr>
        <p:spPr>
          <a:xfrm>
            <a:off x="5652120" y="909924"/>
            <a:ext cx="3005590" cy="718876"/>
          </a:xfrm>
          <a:prstGeom prst="wedgeRoundRectCallout">
            <a:avLst>
              <a:gd name="adj1" fmla="val -83322"/>
              <a:gd name="adj2" fmla="val 82790"/>
              <a:gd name="adj3" fmla="val 16667"/>
            </a:avLst>
          </a:prstGeom>
        </p:spPr>
        <p:style>
          <a:lnRef idx="1">
            <a:schemeClr val="accent1"/>
          </a:lnRef>
          <a:fillRef idx="2">
            <a:schemeClr val="accent1"/>
          </a:fillRef>
          <a:effectRef idx="1">
            <a:schemeClr val="accent1"/>
          </a:effectRef>
          <a:fontRef idx="minor">
            <a:schemeClr val="dk1"/>
          </a:fontRef>
        </p:style>
        <p:txBody>
          <a:bodyPr rtlCol="0" anchor="ctr"/>
          <a:lstStyle/>
          <a:p>
            <a:pPr algn="l" fontAlgn="auto">
              <a:spcBef>
                <a:spcPts val="0"/>
              </a:spcBef>
              <a:spcAft>
                <a:spcPts val="0"/>
              </a:spcAft>
            </a:pPr>
            <a:r>
              <a:rPr lang="ja-JP" altLang="en-US" sz="1200" b="1" dirty="0">
                <a:solidFill>
                  <a:prstClr val="black"/>
                </a:solidFill>
                <a:latin typeface="ＭＳ ゴシック" panose="020B0609070205080204" pitchFamily="49" charset="-128"/>
                <a:ea typeface="ＭＳ ゴシック" panose="020B0609070205080204" pitchFamily="49" charset="-128"/>
              </a:rPr>
              <a:t>筋力低下、関節の拘縮、心肺</a:t>
            </a:r>
            <a:r>
              <a:rPr lang="ja-JP" altLang="en-US" sz="1200" b="1" u="sng" dirty="0">
                <a:solidFill>
                  <a:prstClr val="black"/>
                </a:solidFill>
                <a:latin typeface="ＭＳ ゴシック" panose="020B0609070205080204" pitchFamily="49" charset="-128"/>
                <a:ea typeface="ＭＳ ゴシック" panose="020B0609070205080204" pitchFamily="49" charset="-128"/>
              </a:rPr>
              <a:t>機能の低下などを招く</a:t>
            </a:r>
          </a:p>
        </p:txBody>
      </p:sp>
      <p:sp>
        <p:nvSpPr>
          <p:cNvPr id="27" name="角丸四角形吹き出し 26"/>
          <p:cNvSpPr/>
          <p:nvPr/>
        </p:nvSpPr>
        <p:spPr>
          <a:xfrm>
            <a:off x="6412396" y="1788033"/>
            <a:ext cx="2616448" cy="1280929"/>
          </a:xfrm>
          <a:prstGeom prst="wedgeRoundRectCallout">
            <a:avLst>
              <a:gd name="adj1" fmla="val -68429"/>
              <a:gd name="adj2" fmla="val -4302"/>
              <a:gd name="adj3" fmla="val 16667"/>
            </a:avLst>
          </a:prstGeom>
        </p:spPr>
        <p:style>
          <a:lnRef idx="1">
            <a:schemeClr val="accent1"/>
          </a:lnRef>
          <a:fillRef idx="2">
            <a:schemeClr val="accent1"/>
          </a:fillRef>
          <a:effectRef idx="1">
            <a:schemeClr val="accent1"/>
          </a:effectRef>
          <a:fontRef idx="minor">
            <a:schemeClr val="dk1"/>
          </a:fontRef>
        </p:style>
        <p:txBody>
          <a:bodyPr rtlCol="0" anchor="ctr"/>
          <a:lstStyle/>
          <a:p>
            <a:pPr algn="l" fontAlgn="auto">
              <a:spcBef>
                <a:spcPts val="0"/>
              </a:spcBef>
              <a:spcAft>
                <a:spcPts val="0"/>
              </a:spcAft>
            </a:pPr>
            <a:r>
              <a:rPr lang="ja-JP" altLang="en-US" sz="1200" b="1" dirty="0">
                <a:solidFill>
                  <a:prstClr val="black"/>
                </a:solidFill>
                <a:latin typeface="ＭＳ ゴシック" panose="020B0609070205080204" pitchFamily="49" charset="-128"/>
                <a:ea typeface="ＭＳ ゴシック" panose="020B0609070205080204" pitchFamily="49" charset="-128"/>
              </a:rPr>
              <a:t>不安や怒り、屈辱、諦め等から、</a:t>
            </a:r>
            <a:br>
              <a:rPr lang="ja-JP" altLang="en-US" sz="1200" b="1" dirty="0">
                <a:solidFill>
                  <a:prstClr val="black"/>
                </a:solidFill>
                <a:latin typeface="ＭＳ ゴシック" panose="020B0609070205080204" pitchFamily="49" charset="-128"/>
                <a:ea typeface="ＭＳ ゴシック" panose="020B0609070205080204" pitchFamily="49" charset="-128"/>
              </a:rPr>
            </a:br>
            <a:r>
              <a:rPr lang="ja-JP" altLang="en-US" sz="1200" b="1" dirty="0">
                <a:solidFill>
                  <a:prstClr val="black"/>
                </a:solidFill>
                <a:latin typeface="ＭＳ ゴシック" panose="020B0609070205080204" pitchFamily="49" charset="-128"/>
                <a:ea typeface="ＭＳ ゴシック" panose="020B0609070205080204" pitchFamily="49" charset="-128"/>
              </a:rPr>
              <a:t>･ 認知症の進行や周辺症状の増悪を招く</a:t>
            </a:r>
            <a:br>
              <a:rPr lang="ja-JP" altLang="en-US" sz="1200" b="1" dirty="0">
                <a:solidFill>
                  <a:prstClr val="black"/>
                </a:solidFill>
                <a:latin typeface="ＭＳ ゴシック" panose="020B0609070205080204" pitchFamily="49" charset="-128"/>
                <a:ea typeface="ＭＳ ゴシック" panose="020B0609070205080204" pitchFamily="49" charset="-128"/>
              </a:rPr>
            </a:br>
            <a:r>
              <a:rPr lang="ja-JP" altLang="en-US" sz="1200" b="1" u="sng" dirty="0">
                <a:solidFill>
                  <a:prstClr val="black"/>
                </a:solidFill>
                <a:latin typeface="ＭＳ ゴシック" panose="020B0609070205080204" pitchFamily="49" charset="-128"/>
                <a:ea typeface="ＭＳ ゴシック" panose="020B0609070205080204" pitchFamily="49" charset="-128"/>
              </a:rPr>
              <a:t>･ 意欲が低下し、結果的にＡＤＬ</a:t>
            </a:r>
            <a:br>
              <a:rPr lang="ja-JP" altLang="en-US" sz="1200" b="1" u="sng" dirty="0">
                <a:solidFill>
                  <a:prstClr val="black"/>
                </a:solidFill>
                <a:latin typeface="ＭＳ ゴシック" panose="020B0609070205080204" pitchFamily="49" charset="-128"/>
                <a:ea typeface="ＭＳ ゴシック" panose="020B0609070205080204" pitchFamily="49" charset="-128"/>
              </a:rPr>
            </a:br>
            <a:r>
              <a:rPr lang="ja-JP" altLang="en-US" sz="1200" b="1" u="sng" dirty="0">
                <a:solidFill>
                  <a:prstClr val="black"/>
                </a:solidFill>
                <a:latin typeface="ＭＳ ゴシック" panose="020B0609070205080204" pitchFamily="49" charset="-128"/>
                <a:ea typeface="ＭＳ ゴシック" panose="020B0609070205080204" pitchFamily="49" charset="-128"/>
              </a:rPr>
              <a:t>の低下を招く</a:t>
            </a:r>
          </a:p>
        </p:txBody>
      </p:sp>
      <p:sp>
        <p:nvSpPr>
          <p:cNvPr id="28" name="角丸四角形吹き出し 27"/>
          <p:cNvSpPr/>
          <p:nvPr/>
        </p:nvSpPr>
        <p:spPr>
          <a:xfrm>
            <a:off x="6412396" y="3942796"/>
            <a:ext cx="2408076" cy="1280929"/>
          </a:xfrm>
          <a:prstGeom prst="wedgeRoundRectCallout">
            <a:avLst>
              <a:gd name="adj1" fmla="val -68826"/>
              <a:gd name="adj2" fmla="val 14356"/>
              <a:gd name="adj3" fmla="val 16667"/>
            </a:avLst>
          </a:prstGeom>
        </p:spPr>
        <p:style>
          <a:lnRef idx="1">
            <a:schemeClr val="accent1"/>
          </a:lnRef>
          <a:fillRef idx="2">
            <a:schemeClr val="accent1"/>
          </a:fillRef>
          <a:effectRef idx="1">
            <a:schemeClr val="accent1"/>
          </a:effectRef>
          <a:fontRef idx="minor">
            <a:schemeClr val="dk1"/>
          </a:fontRef>
        </p:style>
        <p:txBody>
          <a:bodyPr rtlCol="0" anchor="ctr"/>
          <a:lstStyle/>
          <a:p>
            <a:pPr algn="l" fontAlgn="auto">
              <a:spcBef>
                <a:spcPts val="0"/>
              </a:spcBef>
              <a:spcAft>
                <a:spcPts val="0"/>
              </a:spcAft>
            </a:pPr>
            <a:r>
              <a:rPr lang="ja-JP" altLang="en-US" sz="1200" b="1" u="sng" dirty="0">
                <a:solidFill>
                  <a:prstClr val="black"/>
                </a:solidFill>
                <a:latin typeface="ＭＳ ゴシック" panose="020B0609070205080204" pitchFamily="49" charset="-128"/>
                <a:ea typeface="ＭＳ ゴシック" panose="020B0609070205080204" pitchFamily="49" charset="-128"/>
              </a:rPr>
              <a:t>拘束しているが故に、</a:t>
            </a:r>
            <a:br>
              <a:rPr lang="ja-JP" altLang="en-US" sz="1200" b="1" u="sng" dirty="0">
                <a:solidFill>
                  <a:prstClr val="black"/>
                </a:solidFill>
                <a:latin typeface="ＭＳ ゴシック" panose="020B0609070205080204" pitchFamily="49" charset="-128"/>
                <a:ea typeface="ＭＳ ゴシック" panose="020B0609070205080204" pitchFamily="49" charset="-128"/>
              </a:rPr>
            </a:br>
            <a:r>
              <a:rPr lang="ja-JP" altLang="en-US" sz="1200" b="1" u="sng" dirty="0">
                <a:solidFill>
                  <a:prstClr val="black"/>
                </a:solidFill>
                <a:latin typeface="ＭＳ ゴシック" panose="020B0609070205080204" pitchFamily="49" charset="-128"/>
                <a:ea typeface="ＭＳ ゴシック" panose="020B0609070205080204" pitchFamily="49" charset="-128"/>
              </a:rPr>
              <a:t>無理な立ち上がりや、柵の乗り越えなどにより、重大な事故が起きる危険も</a:t>
            </a:r>
          </a:p>
        </p:txBody>
      </p:sp>
      <p:sp>
        <p:nvSpPr>
          <p:cNvPr id="29" name="スライド番号プレースホルダー 1"/>
          <p:cNvSpPr txBox="1">
            <a:spLocks/>
          </p:cNvSpPr>
          <p:nvPr/>
        </p:nvSpPr>
        <p:spPr>
          <a:xfrm>
            <a:off x="8369530" y="6435259"/>
            <a:ext cx="762000" cy="365125"/>
          </a:xfrm>
          <a:prstGeom prst="rect">
            <a:avLst/>
          </a:prstGeom>
        </p:spPr>
        <p:txBody>
          <a:bodyPr vert="horz" lIns="91440" tIns="45720" rIns="91440" bIns="45720" rtlCol="0" anchor="b" anchorCtr="0"/>
          <a:lstStyle>
            <a:defPPr>
              <a:defRPr lang="ja-JP"/>
            </a:defPPr>
            <a:lvl1pPr algn="ctr" rtl="0" fontAlgn="base">
              <a:spcBef>
                <a:spcPct val="0"/>
              </a:spcBef>
              <a:spcAft>
                <a:spcPct val="0"/>
              </a:spcAft>
              <a:defRPr kumimoji="1" sz="1200" kern="1200">
                <a:solidFill>
                  <a:schemeClr val="tx1">
                    <a:tint val="75000"/>
                  </a:schemeClr>
                </a:solidFill>
                <a:latin typeface="Arial" charset="0"/>
                <a:ea typeface="ＭＳ Ｐゴシック" charset="-128"/>
                <a:cs typeface="+mn-cs"/>
              </a:defRPr>
            </a:lvl1pPr>
            <a:lvl2pPr marL="457200" algn="ctr" rtl="0" fontAlgn="base">
              <a:spcBef>
                <a:spcPct val="0"/>
              </a:spcBef>
              <a:spcAft>
                <a:spcPct val="0"/>
              </a:spcAft>
              <a:defRPr kumimoji="1" sz="2200" kern="1200">
                <a:solidFill>
                  <a:schemeClr val="tx1"/>
                </a:solidFill>
                <a:latin typeface="Arial" charset="0"/>
                <a:ea typeface="ＭＳ Ｐゴシック" charset="-128"/>
                <a:cs typeface="+mn-cs"/>
              </a:defRPr>
            </a:lvl2pPr>
            <a:lvl3pPr marL="914400" algn="ctr" rtl="0" fontAlgn="base">
              <a:spcBef>
                <a:spcPct val="0"/>
              </a:spcBef>
              <a:spcAft>
                <a:spcPct val="0"/>
              </a:spcAft>
              <a:defRPr kumimoji="1" sz="2200" kern="1200">
                <a:solidFill>
                  <a:schemeClr val="tx1"/>
                </a:solidFill>
                <a:latin typeface="Arial" charset="0"/>
                <a:ea typeface="ＭＳ Ｐゴシック" charset="-128"/>
                <a:cs typeface="+mn-cs"/>
              </a:defRPr>
            </a:lvl3pPr>
            <a:lvl4pPr marL="1371600" algn="ctr" rtl="0" fontAlgn="base">
              <a:spcBef>
                <a:spcPct val="0"/>
              </a:spcBef>
              <a:spcAft>
                <a:spcPct val="0"/>
              </a:spcAft>
              <a:defRPr kumimoji="1" sz="2200" kern="1200">
                <a:solidFill>
                  <a:schemeClr val="tx1"/>
                </a:solidFill>
                <a:latin typeface="Arial" charset="0"/>
                <a:ea typeface="ＭＳ Ｐゴシック" charset="-128"/>
                <a:cs typeface="+mn-cs"/>
              </a:defRPr>
            </a:lvl4pPr>
            <a:lvl5pPr marL="1828800" algn="ctr" rtl="0" fontAlgn="base">
              <a:spcBef>
                <a:spcPct val="0"/>
              </a:spcBef>
              <a:spcAft>
                <a:spcPct val="0"/>
              </a:spcAft>
              <a:defRPr kumimoji="1" sz="2200" kern="1200">
                <a:solidFill>
                  <a:schemeClr val="tx1"/>
                </a:solidFill>
                <a:latin typeface="Arial" charset="0"/>
                <a:ea typeface="ＭＳ Ｐゴシック" charset="-128"/>
                <a:cs typeface="+mn-cs"/>
              </a:defRPr>
            </a:lvl5pPr>
            <a:lvl6pPr marL="2286000" algn="l" defTabSz="914400" rtl="0" eaLnBrk="1" latinLnBrk="0" hangingPunct="1">
              <a:defRPr kumimoji="1" sz="2200" kern="1200">
                <a:solidFill>
                  <a:schemeClr val="tx1"/>
                </a:solidFill>
                <a:latin typeface="Arial" charset="0"/>
                <a:ea typeface="ＭＳ Ｐゴシック" charset="-128"/>
                <a:cs typeface="+mn-cs"/>
              </a:defRPr>
            </a:lvl6pPr>
            <a:lvl7pPr marL="2743200" algn="l" defTabSz="914400" rtl="0" eaLnBrk="1" latinLnBrk="0" hangingPunct="1">
              <a:defRPr kumimoji="1" sz="2200" kern="1200">
                <a:solidFill>
                  <a:schemeClr val="tx1"/>
                </a:solidFill>
                <a:latin typeface="Arial" charset="0"/>
                <a:ea typeface="ＭＳ Ｐゴシック" charset="-128"/>
                <a:cs typeface="+mn-cs"/>
              </a:defRPr>
            </a:lvl7pPr>
            <a:lvl8pPr marL="3200400" algn="l" defTabSz="914400" rtl="0" eaLnBrk="1" latinLnBrk="0" hangingPunct="1">
              <a:defRPr kumimoji="1" sz="2200" kern="1200">
                <a:solidFill>
                  <a:schemeClr val="tx1"/>
                </a:solidFill>
                <a:latin typeface="Arial" charset="0"/>
                <a:ea typeface="ＭＳ Ｐゴシック" charset="-128"/>
                <a:cs typeface="+mn-cs"/>
              </a:defRPr>
            </a:lvl8pPr>
            <a:lvl9pPr marL="3657600" algn="l" defTabSz="914400" rtl="0" eaLnBrk="1" latinLnBrk="0" hangingPunct="1">
              <a:defRPr kumimoji="1" sz="2200" kern="1200">
                <a:solidFill>
                  <a:schemeClr val="tx1"/>
                </a:solidFill>
                <a:latin typeface="Arial" charset="0"/>
                <a:ea typeface="ＭＳ Ｐゴシック" charset="-128"/>
                <a:cs typeface="+mn-cs"/>
              </a:defRPr>
            </a:lvl9pPr>
          </a:lstStyle>
          <a:p>
            <a:pPr algn="r">
              <a:defRPr/>
            </a:pPr>
            <a:r>
              <a:rPr lang="en-US" altLang="ja-JP" dirty="0">
                <a:solidFill>
                  <a:srgbClr val="04617B">
                    <a:shade val="90000"/>
                  </a:srgbClr>
                </a:solidFill>
              </a:rPr>
              <a:t>19</a:t>
            </a:r>
            <a:endParaRPr lang="ja-JP" altLang="en-US" dirty="0">
              <a:solidFill>
                <a:srgbClr val="04617B">
                  <a:shade val="90000"/>
                </a:srgbClr>
              </a:solidFill>
            </a:endParaRPr>
          </a:p>
        </p:txBody>
      </p:sp>
      <p:sp>
        <p:nvSpPr>
          <p:cNvPr id="2" name="テキスト ボックス 1"/>
          <p:cNvSpPr txBox="1"/>
          <p:nvPr/>
        </p:nvSpPr>
        <p:spPr>
          <a:xfrm>
            <a:off x="5652120" y="5301210"/>
            <a:ext cx="3160700" cy="276999"/>
          </a:xfrm>
          <a:prstGeom prst="rect">
            <a:avLst/>
          </a:prstGeom>
          <a:noFill/>
        </p:spPr>
        <p:txBody>
          <a:bodyPr wrap="square" rtlCol="0">
            <a:spAutoFit/>
          </a:bodyPr>
          <a:lstStyle/>
          <a:p>
            <a:r>
              <a:rPr lang="ja-JP" altLang="en-US" sz="1200" dirty="0"/>
              <a:t>東京都「高齢者虐待防止と権利擁護」より引用</a:t>
            </a:r>
            <a:endParaRPr lang="ja-JP" altLang="en-US" dirty="0"/>
          </a:p>
        </p:txBody>
      </p:sp>
    </p:spTree>
    <p:extLst>
      <p:ext uri="{BB962C8B-B14F-4D97-AF65-F5344CB8AC3E}">
        <p14:creationId xmlns:p14="http://schemas.microsoft.com/office/powerpoint/2010/main" val="141080788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normAutofit fontScale="90000"/>
          </a:bodyPr>
          <a:lstStyle/>
          <a:p>
            <a:pPr eaLnBrk="1" fontAlgn="auto" hangingPunct="1">
              <a:spcAft>
                <a:spcPts val="0"/>
              </a:spcAft>
              <a:defRPr/>
            </a:pPr>
            <a:r>
              <a:rPr lang="ja-JP" altLang="en-US" sz="4000" dirty="0"/>
              <a:t>高齢者が置かれている状況が、不適切だなと思ったら相談・通報してください！</a:t>
            </a:r>
          </a:p>
        </p:txBody>
      </p:sp>
      <p:sp>
        <p:nvSpPr>
          <p:cNvPr id="450563" name="Rectangle 3"/>
          <p:cNvSpPr>
            <a:spLocks noGrp="1" noChangeArrowheads="1"/>
          </p:cNvSpPr>
          <p:nvPr>
            <p:ph idx="1"/>
          </p:nvPr>
        </p:nvSpPr>
        <p:spPr>
          <a:xfrm>
            <a:off x="457200" y="2132856"/>
            <a:ext cx="8229600" cy="3886200"/>
          </a:xfrm>
        </p:spPr>
        <p:txBody>
          <a:bodyPr/>
          <a:lstStyle/>
          <a:p>
            <a:pPr eaLnBrk="1" hangingPunct="1">
              <a:buFont typeface="Wingdings" pitchFamily="2" charset="2"/>
              <a:buNone/>
            </a:pPr>
            <a:r>
              <a:rPr lang="ja-JP" altLang="en-US" dirty="0"/>
              <a:t>　・どこからが虐待？？？</a:t>
            </a:r>
          </a:p>
          <a:p>
            <a:pPr eaLnBrk="1" hangingPunct="1">
              <a:buFont typeface="Wingdings" pitchFamily="2" charset="2"/>
              <a:buNone/>
            </a:pPr>
            <a:r>
              <a:rPr lang="ja-JP" altLang="en-US" dirty="0"/>
              <a:t>　・相談・通報したら何をしてくれるの？？？</a:t>
            </a:r>
          </a:p>
          <a:p>
            <a:pPr eaLnBrk="1" hangingPunct="1">
              <a:buFont typeface="Wingdings" pitchFamily="2" charset="2"/>
              <a:buNone/>
            </a:pPr>
            <a:r>
              <a:rPr lang="ja-JP" altLang="en-US" dirty="0"/>
              <a:t>　・通報したって分かったら・・・？？？</a:t>
            </a:r>
          </a:p>
          <a:p>
            <a:pPr eaLnBrk="1" hangingPunct="1">
              <a:buFont typeface="Wingdings" pitchFamily="2" charset="2"/>
              <a:buNone/>
            </a:pPr>
            <a:endParaRPr lang="ja-JP" altLang="en-US" sz="1600" dirty="0"/>
          </a:p>
          <a:p>
            <a:pPr eaLnBrk="1" hangingPunct="1">
              <a:buFont typeface="Wingdings" pitchFamily="2" charset="2"/>
              <a:buNone/>
            </a:pPr>
            <a:r>
              <a:rPr lang="ja-JP" altLang="en-US" dirty="0"/>
              <a:t>　虐待なんていうのはかわいそう！！！</a:t>
            </a:r>
          </a:p>
          <a:p>
            <a:pPr eaLnBrk="1" hangingPunct="1">
              <a:buFont typeface="Wingdings" pitchFamily="2" charset="2"/>
              <a:buNone/>
            </a:pPr>
            <a:r>
              <a:rPr lang="ja-JP" altLang="en-US" dirty="0"/>
              <a:t>　まだ、何とかできるかも。</a:t>
            </a:r>
          </a:p>
          <a:p>
            <a:pPr eaLnBrk="1" hangingPunct="1">
              <a:buFont typeface="Wingdings" pitchFamily="2" charset="2"/>
              <a:buNone/>
            </a:pPr>
            <a:r>
              <a:rPr lang="ja-JP" altLang="en-US" dirty="0"/>
              <a:t>　もう少し様子をみてからにしよう。</a:t>
            </a:r>
          </a:p>
        </p:txBody>
      </p:sp>
      <p:sp>
        <p:nvSpPr>
          <p:cNvPr id="450564" name="AutoShape 4"/>
          <p:cNvSpPr>
            <a:spLocks noChangeArrowheads="1"/>
          </p:cNvSpPr>
          <p:nvPr/>
        </p:nvSpPr>
        <p:spPr bwMode="auto">
          <a:xfrm>
            <a:off x="5508627" y="5072065"/>
            <a:ext cx="3349625" cy="1584325"/>
          </a:xfrm>
          <a:prstGeom prst="wedgeEllipseCallout">
            <a:avLst>
              <a:gd name="adj1" fmla="val -13792"/>
              <a:gd name="adj2" fmla="val -80162"/>
            </a:avLst>
          </a:prstGeom>
          <a:noFill/>
          <a:ln w="9525" algn="ctr">
            <a:solidFill>
              <a:schemeClr val="tx1"/>
            </a:solidFill>
            <a:miter lim="800000"/>
            <a:headEnd/>
            <a:tailEnd/>
          </a:ln>
        </p:spPr>
        <p:txBody>
          <a:bodyPr/>
          <a:lstStyle/>
          <a:p>
            <a:r>
              <a:rPr lang="ja-JP" altLang="en-US"/>
              <a:t>今日は、皆さんのこんな疑問や思いに答えます！</a:t>
            </a:r>
          </a:p>
        </p:txBody>
      </p:sp>
      <p:sp>
        <p:nvSpPr>
          <p:cNvPr id="2" name="スライド番号プレースホルダー 1"/>
          <p:cNvSpPr>
            <a:spLocks noGrp="1"/>
          </p:cNvSpPr>
          <p:nvPr>
            <p:ph type="sldNum" sz="quarter" idx="12"/>
          </p:nvPr>
        </p:nvSpPr>
        <p:spPr/>
        <p:txBody>
          <a:bodyPr/>
          <a:lstStyle/>
          <a:p>
            <a:pPr>
              <a:defRPr/>
            </a:pPr>
            <a:fld id="{94DCF550-45AF-4DDD-8A3C-902703E17E4F}" type="slidenum">
              <a:rPr lang="en-US" altLang="ja-JP" smtClean="0"/>
              <a:pPr>
                <a:defRPr/>
              </a:pPr>
              <a:t>2</a:t>
            </a:fld>
            <a:endParaRPr lang="en-US" altLang="ja-JP"/>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450563">
                                            <p:txEl>
                                              <p:pRg st="0" end="0"/>
                                            </p:txEl>
                                          </p:spTgt>
                                        </p:tgtEl>
                                        <p:attrNameLst>
                                          <p:attrName>style.visibility</p:attrName>
                                        </p:attrNameLst>
                                      </p:cBhvr>
                                      <p:to>
                                        <p:strVal val="visible"/>
                                      </p:to>
                                    </p:set>
                                    <p:animEffect transition="in" filter="checkerboard(across)">
                                      <p:cBhvr>
                                        <p:cTn id="7" dur="500"/>
                                        <p:tgtEl>
                                          <p:spTgt spid="450563">
                                            <p:txEl>
                                              <p:pRg st="0" end="0"/>
                                            </p:txEl>
                                          </p:spTgt>
                                        </p:tgtEl>
                                      </p:cBhvr>
                                    </p:animEffect>
                                  </p:childTnLst>
                                </p:cTn>
                              </p:par>
                              <p:par>
                                <p:cTn id="8" presetID="5" presetClass="entr" presetSubtype="10" fill="hold" nodeType="withEffect">
                                  <p:stCondLst>
                                    <p:cond delay="0"/>
                                  </p:stCondLst>
                                  <p:childTnLst>
                                    <p:set>
                                      <p:cBhvr>
                                        <p:cTn id="9" dur="1" fill="hold">
                                          <p:stCondLst>
                                            <p:cond delay="0"/>
                                          </p:stCondLst>
                                        </p:cTn>
                                        <p:tgtEl>
                                          <p:spTgt spid="450563">
                                            <p:txEl>
                                              <p:pRg st="1" end="1"/>
                                            </p:txEl>
                                          </p:spTgt>
                                        </p:tgtEl>
                                        <p:attrNameLst>
                                          <p:attrName>style.visibility</p:attrName>
                                        </p:attrNameLst>
                                      </p:cBhvr>
                                      <p:to>
                                        <p:strVal val="visible"/>
                                      </p:to>
                                    </p:set>
                                    <p:animEffect transition="in" filter="checkerboard(across)">
                                      <p:cBhvr>
                                        <p:cTn id="10" dur="500"/>
                                        <p:tgtEl>
                                          <p:spTgt spid="450563">
                                            <p:txEl>
                                              <p:pRg st="1" end="1"/>
                                            </p:txEl>
                                          </p:spTgt>
                                        </p:tgtEl>
                                      </p:cBhvr>
                                    </p:animEffect>
                                  </p:childTnLst>
                                </p:cTn>
                              </p:par>
                              <p:par>
                                <p:cTn id="11" presetID="5" presetClass="entr" presetSubtype="10" fill="hold" nodeType="withEffect">
                                  <p:stCondLst>
                                    <p:cond delay="0"/>
                                  </p:stCondLst>
                                  <p:childTnLst>
                                    <p:set>
                                      <p:cBhvr>
                                        <p:cTn id="12" dur="1" fill="hold">
                                          <p:stCondLst>
                                            <p:cond delay="0"/>
                                          </p:stCondLst>
                                        </p:cTn>
                                        <p:tgtEl>
                                          <p:spTgt spid="450563">
                                            <p:txEl>
                                              <p:pRg st="2" end="2"/>
                                            </p:txEl>
                                          </p:spTgt>
                                        </p:tgtEl>
                                        <p:attrNameLst>
                                          <p:attrName>style.visibility</p:attrName>
                                        </p:attrNameLst>
                                      </p:cBhvr>
                                      <p:to>
                                        <p:strVal val="visible"/>
                                      </p:to>
                                    </p:set>
                                    <p:animEffect transition="in" filter="checkerboard(across)">
                                      <p:cBhvr>
                                        <p:cTn id="13" dur="500"/>
                                        <p:tgtEl>
                                          <p:spTgt spid="450563">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5" presetClass="entr" presetSubtype="10" fill="hold" nodeType="clickEffect">
                                  <p:stCondLst>
                                    <p:cond delay="0"/>
                                  </p:stCondLst>
                                  <p:childTnLst>
                                    <p:set>
                                      <p:cBhvr>
                                        <p:cTn id="17" dur="1" fill="hold">
                                          <p:stCondLst>
                                            <p:cond delay="0"/>
                                          </p:stCondLst>
                                        </p:cTn>
                                        <p:tgtEl>
                                          <p:spTgt spid="450563">
                                            <p:txEl>
                                              <p:pRg st="4" end="4"/>
                                            </p:txEl>
                                          </p:spTgt>
                                        </p:tgtEl>
                                        <p:attrNameLst>
                                          <p:attrName>style.visibility</p:attrName>
                                        </p:attrNameLst>
                                      </p:cBhvr>
                                      <p:to>
                                        <p:strVal val="visible"/>
                                      </p:to>
                                    </p:set>
                                    <p:animEffect transition="in" filter="checkerboard(across)">
                                      <p:cBhvr>
                                        <p:cTn id="18" dur="500"/>
                                        <p:tgtEl>
                                          <p:spTgt spid="450563">
                                            <p:txEl>
                                              <p:pRg st="4" end="4"/>
                                            </p:txEl>
                                          </p:spTgt>
                                        </p:tgtEl>
                                      </p:cBhvr>
                                    </p:animEffect>
                                  </p:childTnLst>
                                </p:cTn>
                              </p:par>
                              <p:par>
                                <p:cTn id="19" presetID="5" presetClass="entr" presetSubtype="10" fill="hold" nodeType="withEffect">
                                  <p:stCondLst>
                                    <p:cond delay="0"/>
                                  </p:stCondLst>
                                  <p:childTnLst>
                                    <p:set>
                                      <p:cBhvr>
                                        <p:cTn id="20" dur="1" fill="hold">
                                          <p:stCondLst>
                                            <p:cond delay="0"/>
                                          </p:stCondLst>
                                        </p:cTn>
                                        <p:tgtEl>
                                          <p:spTgt spid="450563">
                                            <p:txEl>
                                              <p:pRg st="5" end="5"/>
                                            </p:txEl>
                                          </p:spTgt>
                                        </p:tgtEl>
                                        <p:attrNameLst>
                                          <p:attrName>style.visibility</p:attrName>
                                        </p:attrNameLst>
                                      </p:cBhvr>
                                      <p:to>
                                        <p:strVal val="visible"/>
                                      </p:to>
                                    </p:set>
                                    <p:animEffect transition="in" filter="checkerboard(across)">
                                      <p:cBhvr>
                                        <p:cTn id="21" dur="500"/>
                                        <p:tgtEl>
                                          <p:spTgt spid="450563">
                                            <p:txEl>
                                              <p:pRg st="5" end="5"/>
                                            </p:txEl>
                                          </p:spTgt>
                                        </p:tgtEl>
                                      </p:cBhvr>
                                    </p:animEffect>
                                  </p:childTnLst>
                                </p:cTn>
                              </p:par>
                              <p:par>
                                <p:cTn id="22" presetID="5" presetClass="entr" presetSubtype="10" fill="hold" nodeType="withEffect">
                                  <p:stCondLst>
                                    <p:cond delay="0"/>
                                  </p:stCondLst>
                                  <p:childTnLst>
                                    <p:set>
                                      <p:cBhvr>
                                        <p:cTn id="23" dur="1" fill="hold">
                                          <p:stCondLst>
                                            <p:cond delay="0"/>
                                          </p:stCondLst>
                                        </p:cTn>
                                        <p:tgtEl>
                                          <p:spTgt spid="450563">
                                            <p:txEl>
                                              <p:pRg st="6" end="6"/>
                                            </p:txEl>
                                          </p:spTgt>
                                        </p:tgtEl>
                                        <p:attrNameLst>
                                          <p:attrName>style.visibility</p:attrName>
                                        </p:attrNameLst>
                                      </p:cBhvr>
                                      <p:to>
                                        <p:strVal val="visible"/>
                                      </p:to>
                                    </p:set>
                                    <p:animEffect transition="in" filter="checkerboard(across)">
                                      <p:cBhvr>
                                        <p:cTn id="24" dur="500"/>
                                        <p:tgtEl>
                                          <p:spTgt spid="450563">
                                            <p:txEl>
                                              <p:pRg st="6" end="6"/>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450564"/>
                                        </p:tgtEl>
                                        <p:attrNameLst>
                                          <p:attrName>style.visibility</p:attrName>
                                        </p:attrNameLst>
                                      </p:cBhvr>
                                      <p:to>
                                        <p:strVal val="visible"/>
                                      </p:to>
                                    </p:set>
                                    <p:anim calcmode="lin" valueType="num">
                                      <p:cBhvr additive="base">
                                        <p:cTn id="29" dur="500" fill="hold"/>
                                        <p:tgtEl>
                                          <p:spTgt spid="450564"/>
                                        </p:tgtEl>
                                        <p:attrNameLst>
                                          <p:attrName>ppt_x</p:attrName>
                                        </p:attrNameLst>
                                      </p:cBhvr>
                                      <p:tavLst>
                                        <p:tav tm="0">
                                          <p:val>
                                            <p:strVal val="#ppt_x"/>
                                          </p:val>
                                        </p:tav>
                                        <p:tav tm="100000">
                                          <p:val>
                                            <p:strVal val="#ppt_x"/>
                                          </p:val>
                                        </p:tav>
                                      </p:tavLst>
                                    </p:anim>
                                    <p:anim calcmode="lin" valueType="num">
                                      <p:cBhvr additive="base">
                                        <p:cTn id="30" dur="500" fill="hold"/>
                                        <p:tgtEl>
                                          <p:spTgt spid="45056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564"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404664"/>
            <a:ext cx="8229600" cy="1143000"/>
          </a:xfrm>
        </p:spPr>
        <p:txBody>
          <a:bodyPr/>
          <a:lstStyle/>
          <a:p>
            <a:r>
              <a:rPr kumimoji="1" lang="ja-JP" altLang="en-US" dirty="0"/>
              <a:t>外鍵と身体拘束</a:t>
            </a:r>
          </a:p>
        </p:txBody>
      </p:sp>
      <p:sp>
        <p:nvSpPr>
          <p:cNvPr id="3" name="コンテンツ プレースホルダー 2"/>
          <p:cNvSpPr>
            <a:spLocks noGrp="1"/>
          </p:cNvSpPr>
          <p:nvPr>
            <p:ph idx="1"/>
          </p:nvPr>
        </p:nvSpPr>
        <p:spPr>
          <a:xfrm>
            <a:off x="457200" y="1935165"/>
            <a:ext cx="8229600" cy="4389437"/>
          </a:xfrm>
        </p:spPr>
        <p:txBody>
          <a:bodyPr/>
          <a:lstStyle/>
          <a:p>
            <a:r>
              <a:rPr lang="ja-JP" altLang="en-US" sz="2800" b="1" u="sng" dirty="0">
                <a:solidFill>
                  <a:srgbClr val="0000FF"/>
                </a:solidFill>
              </a:rPr>
              <a:t>部屋や家の外側から鍵をかけ、中から出られないようする所謂「外鍵」も身体拘束に該当する</a:t>
            </a:r>
            <a:endParaRPr lang="en-US" altLang="ja-JP" sz="2800" b="1" u="sng" dirty="0">
              <a:solidFill>
                <a:srgbClr val="0000FF"/>
              </a:solidFill>
            </a:endParaRPr>
          </a:p>
          <a:p>
            <a:r>
              <a:rPr lang="ja-JP" altLang="en-US" sz="2800" dirty="0">
                <a:latin typeface="HG丸ｺﾞｼｯｸM-PRO" panose="020F0600000000000000" pitchFamily="50" charset="-128"/>
              </a:rPr>
              <a:t>家族等が高齢者を身体拘束している場合には、</a:t>
            </a:r>
            <a:r>
              <a:rPr lang="ja-JP" altLang="en-US" sz="2800" dirty="0">
                <a:solidFill>
                  <a:srgbClr val="FF0000"/>
                </a:solidFill>
                <a:latin typeface="HG丸ｺﾞｼｯｸM-PRO" panose="020F0600000000000000" pitchFamily="50" charset="-128"/>
              </a:rPr>
              <a:t>養護者による</a:t>
            </a:r>
            <a:r>
              <a:rPr lang="ja-JP" altLang="en-US" sz="2800" dirty="0">
                <a:latin typeface="HG丸ｺﾞｼｯｸM-PRO" panose="020F0600000000000000" pitchFamily="50" charset="-128"/>
              </a:rPr>
              <a:t>身体的虐待等となる。</a:t>
            </a:r>
            <a:endParaRPr lang="en-US" altLang="ja-JP" sz="2800" dirty="0">
              <a:latin typeface="HG丸ｺﾞｼｯｸM-PRO" panose="020F0600000000000000" pitchFamily="50" charset="-128"/>
            </a:endParaRPr>
          </a:p>
          <a:p>
            <a:r>
              <a:rPr lang="ja-JP" altLang="en-US" sz="2800" dirty="0">
                <a:latin typeface="HG丸ｺﾞｼｯｸM-PRO" panose="020F0600000000000000" pitchFamily="50" charset="-128"/>
              </a:rPr>
              <a:t>ケアマネジャーやヘルパー等の介護保険サービスの従事者が身体拘束をしている場合には、</a:t>
            </a:r>
            <a:r>
              <a:rPr lang="ja-JP" altLang="en-US" sz="2800" dirty="0">
                <a:solidFill>
                  <a:srgbClr val="FF0000"/>
                </a:solidFill>
                <a:latin typeface="HG丸ｺﾞｼｯｸM-PRO" panose="020F0600000000000000" pitchFamily="50" charset="-128"/>
              </a:rPr>
              <a:t>養介護施設従事者等による</a:t>
            </a:r>
            <a:r>
              <a:rPr lang="ja-JP" altLang="en-US" sz="2800" dirty="0">
                <a:latin typeface="HG丸ｺﾞｼｯｸM-PRO" panose="020F0600000000000000" pitchFamily="50" charset="-128"/>
              </a:rPr>
              <a:t>身体的虐待等となる。</a:t>
            </a:r>
            <a:endParaRPr lang="en-US" altLang="ja-JP" sz="2800" dirty="0">
              <a:latin typeface="HG丸ｺﾞｼｯｸM-PRO" panose="020F0600000000000000" pitchFamily="50" charset="-128"/>
            </a:endParaRPr>
          </a:p>
          <a:p>
            <a:r>
              <a:rPr lang="ja-JP" altLang="en-US" sz="2800" dirty="0"/>
              <a:t>たとえ、せざるを得ない時でも</a:t>
            </a:r>
            <a:r>
              <a:rPr lang="ja-JP" altLang="en-US" sz="2800" b="1" u="sng" dirty="0">
                <a:solidFill>
                  <a:srgbClr val="FF0000"/>
                </a:solidFill>
              </a:rPr>
              <a:t>適正な手続き</a:t>
            </a:r>
            <a:r>
              <a:rPr lang="ja-JP" altLang="en-US" sz="2800" dirty="0"/>
              <a:t>が必要</a:t>
            </a:r>
          </a:p>
          <a:p>
            <a:endParaRPr kumimoji="1" lang="ja-JP" altLang="en-US" dirty="0"/>
          </a:p>
        </p:txBody>
      </p:sp>
      <p:sp>
        <p:nvSpPr>
          <p:cNvPr id="4" name="スライド番号プレースホルダー 3"/>
          <p:cNvSpPr>
            <a:spLocks noGrp="1"/>
          </p:cNvSpPr>
          <p:nvPr>
            <p:ph type="sldNum" sz="quarter" idx="11"/>
          </p:nvPr>
        </p:nvSpPr>
        <p:spPr/>
        <p:txBody>
          <a:bodyPr/>
          <a:lstStyle/>
          <a:p>
            <a:pPr>
              <a:defRPr/>
            </a:pPr>
            <a:fld id="{BED760DD-DE40-436C-A733-09AD383AF647}" type="slidenum">
              <a:rPr lang="ja-JP" altLang="en-US" smtClean="0">
                <a:solidFill>
                  <a:srgbClr val="04617B">
                    <a:shade val="90000"/>
                  </a:srgbClr>
                </a:solidFill>
              </a:rPr>
              <a:pPr>
                <a:defRPr/>
              </a:pPr>
              <a:t>20</a:t>
            </a:fld>
            <a:endParaRPr lang="ja-JP" altLang="en-US" dirty="0">
              <a:solidFill>
                <a:srgbClr val="04617B">
                  <a:shade val="90000"/>
                </a:srgbClr>
              </a:solidFill>
            </a:endParaRPr>
          </a:p>
        </p:txBody>
      </p:sp>
    </p:spTree>
    <p:extLst>
      <p:ext uri="{BB962C8B-B14F-4D97-AF65-F5344CB8AC3E}">
        <p14:creationId xmlns:p14="http://schemas.microsoft.com/office/powerpoint/2010/main" val="6401334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5714" name="タイトル 1"/>
          <p:cNvSpPr>
            <a:spLocks noGrp="1"/>
          </p:cNvSpPr>
          <p:nvPr>
            <p:ph type="title"/>
          </p:nvPr>
        </p:nvSpPr>
        <p:spPr>
          <a:xfrm>
            <a:off x="625475" y="333599"/>
            <a:ext cx="8229600" cy="1007839"/>
          </a:xfrm>
        </p:spPr>
        <p:txBody>
          <a:bodyPr/>
          <a:lstStyle/>
          <a:p>
            <a:pPr algn="ctr"/>
            <a:r>
              <a:rPr lang="en-US" altLang="ja-JP" sz="4000" dirty="0"/>
              <a:t/>
            </a:r>
            <a:br>
              <a:rPr lang="en-US" altLang="ja-JP" sz="4000" dirty="0"/>
            </a:br>
            <a:r>
              <a:rPr lang="ja-JP" altLang="en-US" sz="4000" dirty="0"/>
              <a:t>状況の把握の視点と緊急性の把握</a:t>
            </a:r>
          </a:p>
        </p:txBody>
      </p:sp>
      <p:sp>
        <p:nvSpPr>
          <p:cNvPr id="97283" name="コンテンツ プレースホルダー 2"/>
          <p:cNvSpPr>
            <a:spLocks noGrp="1"/>
          </p:cNvSpPr>
          <p:nvPr>
            <p:ph idx="1"/>
          </p:nvPr>
        </p:nvSpPr>
        <p:spPr>
          <a:xfrm>
            <a:off x="450850" y="1341438"/>
            <a:ext cx="8578850" cy="5183906"/>
          </a:xfrm>
        </p:spPr>
        <p:txBody>
          <a:bodyPr/>
          <a:lstStyle/>
          <a:p>
            <a:pPr>
              <a:defRPr/>
            </a:pPr>
            <a:r>
              <a:rPr lang="ja-JP" altLang="en-US" sz="2800" dirty="0">
                <a:solidFill>
                  <a:srgbClr val="FF0000"/>
                </a:solidFill>
              </a:rPr>
              <a:t>状況把握（アセスメント）</a:t>
            </a:r>
            <a:r>
              <a:rPr lang="ja-JP" altLang="en-US" sz="2800" dirty="0"/>
              <a:t>のポイント</a:t>
            </a:r>
            <a:endParaRPr lang="en-US" altLang="ja-JP" sz="1800" dirty="0"/>
          </a:p>
          <a:p>
            <a:pPr lvl="1">
              <a:defRPr/>
            </a:pPr>
            <a:r>
              <a:rPr lang="ja-JP" altLang="en-US" dirty="0"/>
              <a:t>いつから？どのくらいの期間・時間？どのように？何のために？何をきっかけに始めた？</a:t>
            </a:r>
            <a:endParaRPr lang="en-US" altLang="ja-JP" dirty="0"/>
          </a:p>
          <a:p>
            <a:pPr lvl="1">
              <a:defRPr/>
            </a:pPr>
            <a:r>
              <a:rPr lang="ja-JP" altLang="en-US" dirty="0"/>
              <a:t>なぜ出ていくのか？どのような時に出ていくのか？（きっかけ）、どこに行こうとしているのか？</a:t>
            </a:r>
            <a:endParaRPr lang="en-US" altLang="ja-JP" dirty="0"/>
          </a:p>
          <a:p>
            <a:pPr lvl="1">
              <a:defRPr/>
            </a:pPr>
            <a:r>
              <a:rPr lang="ja-JP" altLang="en-US" dirty="0"/>
              <a:t>何時位に、どのくらいの頻度で出ていくのか？</a:t>
            </a:r>
            <a:endParaRPr lang="en-US" altLang="ja-JP" dirty="0"/>
          </a:p>
          <a:p>
            <a:pPr lvl="1">
              <a:defRPr/>
            </a:pPr>
            <a:r>
              <a:rPr lang="ja-JP" altLang="en-US" dirty="0"/>
              <a:t>そもそも、本当に外に出ていくのか？</a:t>
            </a:r>
            <a:endParaRPr lang="en-US" altLang="ja-JP" dirty="0"/>
          </a:p>
          <a:p>
            <a:r>
              <a:rPr lang="ja-JP" altLang="en-US" sz="2800" u="sng" dirty="0">
                <a:solidFill>
                  <a:srgbClr val="FF0000"/>
                </a:solidFill>
              </a:rPr>
              <a:t>閉じ込められ続けることでの「緊急性」の見立て</a:t>
            </a:r>
            <a:endParaRPr lang="en-US" altLang="ja-JP" sz="2800" u="sng" dirty="0">
              <a:solidFill>
                <a:srgbClr val="FF0000"/>
              </a:solidFill>
            </a:endParaRPr>
          </a:p>
          <a:p>
            <a:pPr lvl="1"/>
            <a:r>
              <a:rPr lang="ja-JP" altLang="en-US" dirty="0"/>
              <a:t>地震・火事の時に、本人を助けられるかの確認</a:t>
            </a:r>
            <a:endParaRPr lang="en-US" altLang="ja-JP" dirty="0"/>
          </a:p>
          <a:p>
            <a:pPr lvl="1"/>
            <a:r>
              <a:rPr lang="ja-JP" altLang="en-US" dirty="0"/>
              <a:t>本人の思いの確認</a:t>
            </a:r>
            <a:endParaRPr lang="en-US" altLang="ja-JP" dirty="0"/>
          </a:p>
          <a:p>
            <a:pPr lvl="1"/>
            <a:r>
              <a:rPr lang="ja-JP" altLang="en-US" dirty="0"/>
              <a:t>おびえ・混乱の確認</a:t>
            </a:r>
            <a:endParaRPr lang="en-US" altLang="ja-JP" dirty="0"/>
          </a:p>
          <a:p>
            <a:pPr lvl="1"/>
            <a:r>
              <a:rPr lang="ja-JP" altLang="en-US" dirty="0"/>
              <a:t>家族が帰ってきた時の本人の状況、変化の確認</a:t>
            </a:r>
            <a:endParaRPr lang="en-US" altLang="ja-JP" dirty="0"/>
          </a:p>
          <a:p>
            <a:pPr lvl="1">
              <a:defRPr/>
            </a:pPr>
            <a:endParaRPr lang="en-US" altLang="ja-JP" dirty="0"/>
          </a:p>
          <a:p>
            <a:pPr marL="457200" lvl="1" indent="0">
              <a:buNone/>
              <a:defRPr/>
            </a:pPr>
            <a:r>
              <a:rPr lang="ja-JP" altLang="en-US" dirty="0"/>
              <a:t>　　　　　　　　　　　　　　　　　</a:t>
            </a:r>
            <a:endParaRPr lang="en-US" altLang="ja-JP" u="sng" dirty="0">
              <a:solidFill>
                <a:srgbClr val="FF0000"/>
              </a:solidFill>
            </a:endParaRPr>
          </a:p>
        </p:txBody>
      </p:sp>
      <p:sp>
        <p:nvSpPr>
          <p:cNvPr id="115716" name="スライド番号プレースホルダー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fld id="{B4CD2A38-7B33-49FD-9049-337E7AD2E3AA}" type="slidenum">
              <a:rPr kumimoji="0" lang="en-US" altLang="ja-JP" sz="1200">
                <a:latin typeface="Arial Black" panose="020B0A04020102020204" pitchFamily="34" charset="0"/>
              </a:rPr>
              <a:pPr>
                <a:spcBef>
                  <a:spcPct val="0"/>
                </a:spcBef>
                <a:buClrTx/>
                <a:buSzTx/>
                <a:buFontTx/>
                <a:buNone/>
              </a:pPr>
              <a:t>21</a:t>
            </a:fld>
            <a:endParaRPr kumimoji="0" lang="en-US" altLang="ja-JP" sz="1200">
              <a:latin typeface="Arial Black" panose="020B0A04020102020204" pitchFamily="34" charset="0"/>
            </a:endParaRPr>
          </a:p>
        </p:txBody>
      </p:sp>
    </p:spTree>
    <p:extLst>
      <p:ext uri="{BB962C8B-B14F-4D97-AF65-F5344CB8AC3E}">
        <p14:creationId xmlns:p14="http://schemas.microsoft.com/office/powerpoint/2010/main" val="92941153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7762" name="コンテンツ プレースホルダー 2"/>
          <p:cNvSpPr>
            <a:spLocks noGrp="1"/>
          </p:cNvSpPr>
          <p:nvPr>
            <p:ph idx="1"/>
          </p:nvPr>
        </p:nvSpPr>
        <p:spPr>
          <a:xfrm>
            <a:off x="457200" y="1772816"/>
            <a:ext cx="8229600" cy="3525688"/>
          </a:xfrm>
        </p:spPr>
        <p:txBody>
          <a:bodyPr/>
          <a:lstStyle/>
          <a:p>
            <a:r>
              <a:rPr lang="ja-JP" altLang="en-US" sz="2400" dirty="0"/>
              <a:t>本人の「ひとり歩き」などが及ぼす本人への危険性の見立て</a:t>
            </a:r>
            <a:endParaRPr lang="en-US" altLang="ja-JP" sz="2400" dirty="0"/>
          </a:p>
          <a:p>
            <a:r>
              <a:rPr lang="ja-JP" altLang="en-US" sz="2400" dirty="0"/>
              <a:t>家族の思いの確認</a:t>
            </a:r>
            <a:endParaRPr lang="en-US" altLang="ja-JP" sz="2400" dirty="0"/>
          </a:p>
          <a:p>
            <a:pPr lvl="2"/>
            <a:r>
              <a:rPr lang="ja-JP" altLang="en-US" sz="2000" dirty="0"/>
              <a:t>外鍵に頼りたくなるような切迫した思い、介護状態（経済状態や孤立した介護）の見立て</a:t>
            </a:r>
            <a:endParaRPr lang="en-US" altLang="ja-JP" sz="2000" dirty="0"/>
          </a:p>
          <a:p>
            <a:pPr lvl="2"/>
            <a:r>
              <a:rPr lang="ja-JP" altLang="en-US" sz="2000" dirty="0"/>
              <a:t>介護者の自殺、介護殺人、介護心中のリスク</a:t>
            </a:r>
            <a:endParaRPr lang="en-US" altLang="ja-JP" sz="2000" dirty="0"/>
          </a:p>
          <a:p>
            <a:r>
              <a:rPr lang="ja-JP" altLang="en-US" sz="2400" dirty="0"/>
              <a:t>家族の思いへの対応と本人への対応</a:t>
            </a:r>
            <a:endParaRPr lang="en-US" altLang="ja-JP" sz="2400" dirty="0"/>
          </a:p>
          <a:p>
            <a:pPr lvl="2"/>
            <a:r>
              <a:rPr lang="ja-JP" altLang="en-US" sz="2000" dirty="0"/>
              <a:t>家族の思いを一度は受容しなければ、外鍵の解消について一緒に話し合えないこともある（「ダメ」と言われることで、今までの介護を全否定される思いをする家族もいる）に頼りたくなるような切迫した思い、介護状態（経済状態や孤立した介護）の見立て</a:t>
            </a:r>
            <a:endParaRPr lang="en-US" altLang="ja-JP" sz="2000" dirty="0"/>
          </a:p>
          <a:p>
            <a:pPr lvl="2"/>
            <a:r>
              <a:rPr lang="ja-JP" altLang="en-US" sz="2000" dirty="0"/>
              <a:t>時間をかけて外鍵の解消について話し合う</a:t>
            </a:r>
            <a:r>
              <a:rPr lang="ja-JP" altLang="en-US" sz="2000" dirty="0">
                <a:solidFill>
                  <a:srgbClr val="FF0000"/>
                </a:solidFill>
              </a:rPr>
              <a:t>「時間の余裕」がない</a:t>
            </a:r>
            <a:r>
              <a:rPr lang="ja-JP" altLang="en-US" sz="2000" dirty="0"/>
              <a:t>ほど、本人の混乱やおびえへの対応を迫られる場合も有</a:t>
            </a:r>
            <a:endParaRPr lang="en-US" altLang="ja-JP" sz="2000" dirty="0"/>
          </a:p>
          <a:p>
            <a:pPr marL="0" indent="0">
              <a:buNone/>
            </a:pPr>
            <a:endParaRPr lang="en-US" altLang="ja-JP" sz="2400" dirty="0"/>
          </a:p>
          <a:p>
            <a:pPr lvl="2"/>
            <a:endParaRPr lang="ja-JP" altLang="en-US" sz="2000" dirty="0"/>
          </a:p>
          <a:p>
            <a:pPr lvl="2"/>
            <a:endParaRPr lang="en-US" altLang="ja-JP" sz="2000" dirty="0"/>
          </a:p>
        </p:txBody>
      </p:sp>
      <p:sp>
        <p:nvSpPr>
          <p:cNvPr id="117763" name="スライド番号プレースホルダー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fld id="{DD251663-03C7-4BFE-BBCD-BA68C4E62018}" type="slidenum">
              <a:rPr kumimoji="0" lang="en-US" altLang="ja-JP" sz="1200">
                <a:latin typeface="Arial Black" panose="020B0A04020102020204" pitchFamily="34" charset="0"/>
              </a:rPr>
              <a:pPr>
                <a:spcBef>
                  <a:spcPct val="0"/>
                </a:spcBef>
                <a:buClrTx/>
                <a:buSzTx/>
                <a:buFontTx/>
                <a:buNone/>
              </a:pPr>
              <a:t>22</a:t>
            </a:fld>
            <a:endParaRPr kumimoji="0" lang="en-US" altLang="ja-JP" sz="1200">
              <a:latin typeface="Arial Black" panose="020B0A04020102020204" pitchFamily="34" charset="0"/>
            </a:endParaRPr>
          </a:p>
        </p:txBody>
      </p:sp>
      <p:sp>
        <p:nvSpPr>
          <p:cNvPr id="5" name="タイトル 1"/>
          <p:cNvSpPr txBox="1">
            <a:spLocks/>
          </p:cNvSpPr>
          <p:nvPr/>
        </p:nvSpPr>
        <p:spPr bwMode="auto">
          <a:xfrm>
            <a:off x="473042" y="401216"/>
            <a:ext cx="5698795"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gn="l" rtl="0" eaLnBrk="0" fontAlgn="base" hangingPunct="0">
              <a:spcBef>
                <a:spcPct val="0"/>
              </a:spcBef>
              <a:spcAft>
                <a:spcPct val="0"/>
              </a:spcAft>
              <a:defRPr kumimoji="1" sz="4400">
                <a:solidFill>
                  <a:schemeClr val="tx1"/>
                </a:solidFill>
                <a:latin typeface="+mj-lt"/>
                <a:ea typeface="+mj-ea"/>
                <a:cs typeface="+mj-cs"/>
              </a:defRPr>
            </a:lvl1pPr>
            <a:lvl2pPr algn="l" rtl="0" eaLnBrk="0" fontAlgn="base" hangingPunct="0">
              <a:spcBef>
                <a:spcPct val="0"/>
              </a:spcBef>
              <a:spcAft>
                <a:spcPct val="0"/>
              </a:spcAft>
              <a:defRPr kumimoji="1" sz="4400">
                <a:solidFill>
                  <a:schemeClr val="tx1"/>
                </a:solidFill>
                <a:latin typeface="Arial" charset="0"/>
                <a:ea typeface="ＭＳ Ｐゴシック" pitchFamily="50" charset="-128"/>
              </a:defRPr>
            </a:lvl2pPr>
            <a:lvl3pPr algn="l" rtl="0" eaLnBrk="0" fontAlgn="base" hangingPunct="0">
              <a:spcBef>
                <a:spcPct val="0"/>
              </a:spcBef>
              <a:spcAft>
                <a:spcPct val="0"/>
              </a:spcAft>
              <a:defRPr kumimoji="1" sz="4400">
                <a:solidFill>
                  <a:schemeClr val="tx1"/>
                </a:solidFill>
                <a:latin typeface="Arial" charset="0"/>
                <a:ea typeface="ＭＳ Ｐゴシック" pitchFamily="50" charset="-128"/>
              </a:defRPr>
            </a:lvl3pPr>
            <a:lvl4pPr algn="l" rtl="0" eaLnBrk="0" fontAlgn="base" hangingPunct="0">
              <a:spcBef>
                <a:spcPct val="0"/>
              </a:spcBef>
              <a:spcAft>
                <a:spcPct val="0"/>
              </a:spcAft>
              <a:defRPr kumimoji="1" sz="4400">
                <a:solidFill>
                  <a:schemeClr val="tx1"/>
                </a:solidFill>
                <a:latin typeface="Arial" charset="0"/>
                <a:ea typeface="ＭＳ Ｐゴシック" pitchFamily="50" charset="-128"/>
              </a:defRPr>
            </a:lvl4pPr>
            <a:lvl5pPr algn="l" rtl="0" eaLnBrk="0" fontAlgn="base" hangingPunct="0">
              <a:spcBef>
                <a:spcPct val="0"/>
              </a:spcBef>
              <a:spcAft>
                <a:spcPct val="0"/>
              </a:spcAft>
              <a:defRPr kumimoji="1" sz="4400">
                <a:solidFill>
                  <a:schemeClr val="tx1"/>
                </a:solidFill>
                <a:latin typeface="Arial" charset="0"/>
                <a:ea typeface="ＭＳ Ｐゴシック" pitchFamily="50" charset="-128"/>
              </a:defRPr>
            </a:lvl5pPr>
            <a:lvl6pPr marL="457200" algn="l" rtl="0" fontAlgn="base">
              <a:spcBef>
                <a:spcPct val="0"/>
              </a:spcBef>
              <a:spcAft>
                <a:spcPct val="0"/>
              </a:spcAft>
              <a:defRPr kumimoji="1" sz="4400">
                <a:solidFill>
                  <a:schemeClr val="tx1"/>
                </a:solidFill>
                <a:latin typeface="Arial" charset="0"/>
                <a:ea typeface="ＭＳ Ｐゴシック" pitchFamily="50" charset="-128"/>
              </a:defRPr>
            </a:lvl6pPr>
            <a:lvl7pPr marL="914400" algn="l" rtl="0" fontAlgn="base">
              <a:spcBef>
                <a:spcPct val="0"/>
              </a:spcBef>
              <a:spcAft>
                <a:spcPct val="0"/>
              </a:spcAft>
              <a:defRPr kumimoji="1" sz="4400">
                <a:solidFill>
                  <a:schemeClr val="tx1"/>
                </a:solidFill>
                <a:latin typeface="Arial" charset="0"/>
                <a:ea typeface="ＭＳ Ｐゴシック" pitchFamily="50" charset="-128"/>
              </a:defRPr>
            </a:lvl7pPr>
            <a:lvl8pPr marL="1371600" algn="l" rtl="0" fontAlgn="base">
              <a:spcBef>
                <a:spcPct val="0"/>
              </a:spcBef>
              <a:spcAft>
                <a:spcPct val="0"/>
              </a:spcAft>
              <a:defRPr kumimoji="1" sz="4400">
                <a:solidFill>
                  <a:schemeClr val="tx1"/>
                </a:solidFill>
                <a:latin typeface="Arial" charset="0"/>
                <a:ea typeface="ＭＳ Ｐゴシック" pitchFamily="50" charset="-128"/>
              </a:defRPr>
            </a:lvl8pPr>
            <a:lvl9pPr marL="1828800" algn="l" rtl="0" fontAlgn="base">
              <a:spcBef>
                <a:spcPct val="0"/>
              </a:spcBef>
              <a:spcAft>
                <a:spcPct val="0"/>
              </a:spcAft>
              <a:defRPr kumimoji="1" sz="4400">
                <a:solidFill>
                  <a:schemeClr val="tx1"/>
                </a:solidFill>
                <a:latin typeface="Arial" charset="0"/>
                <a:ea typeface="ＭＳ Ｐゴシック" pitchFamily="50" charset="-128"/>
              </a:defRPr>
            </a:lvl9pPr>
          </a:lstStyle>
          <a:p>
            <a:pPr algn="ctr">
              <a:defRPr/>
            </a:pPr>
            <a:r>
              <a:rPr lang="ja-JP" altLang="en-US" sz="5000" b="1" u="sng" dirty="0">
                <a:solidFill>
                  <a:srgbClr val="FF0000"/>
                </a:solidFill>
                <a:latin typeface="HG丸ｺﾞｼｯｸM-PRO" panose="020F0600000000000000" pitchFamily="50" charset="-128"/>
                <a:ea typeface="HG丸ｺﾞｼｯｸM-PRO" panose="020F0600000000000000" pitchFamily="50" charset="-128"/>
              </a:rPr>
              <a:t>切迫性</a:t>
            </a:r>
            <a:r>
              <a:rPr lang="ja-JP" altLang="en-US" sz="5000" dirty="0">
                <a:latin typeface="HG丸ｺﾞｼｯｸM-PRO" panose="020F0600000000000000" pitchFamily="50" charset="-128"/>
                <a:ea typeface="HG丸ｺﾞｼｯｸM-PRO" panose="020F0600000000000000" pitchFamily="50" charset="-128"/>
              </a:rPr>
              <a:t>の検討</a:t>
            </a:r>
            <a:endParaRPr lang="ja-JP" altLang="en-US" sz="5000" kern="0" dirty="0">
              <a:latin typeface="HG丸ｺﾞｼｯｸM-PRO" panose="020F0600000000000000" pitchFamily="50" charset="-128"/>
              <a:ea typeface="HG丸ｺﾞｼｯｸM-PRO" panose="020F0600000000000000" pitchFamily="50" charset="-128"/>
            </a:endParaRPr>
          </a:p>
        </p:txBody>
      </p:sp>
      <p:sp>
        <p:nvSpPr>
          <p:cNvPr id="6" name="円形吹き出し 5"/>
          <p:cNvSpPr/>
          <p:nvPr/>
        </p:nvSpPr>
        <p:spPr>
          <a:xfrm>
            <a:off x="5364088" y="150224"/>
            <a:ext cx="3600400" cy="1431032"/>
          </a:xfrm>
          <a:prstGeom prst="wedgeEllipseCallout">
            <a:avLst>
              <a:gd name="adj1" fmla="val -47668"/>
              <a:gd name="adj2" fmla="val 37838"/>
            </a:avLst>
          </a:prstGeom>
          <a:solidFill>
            <a:srgbClr val="FFFF00">
              <a:alpha val="4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800" b="1" dirty="0">
                <a:solidFill>
                  <a:schemeClr val="tx1"/>
                </a:solidFill>
                <a:latin typeface="+mj-ea"/>
                <a:ea typeface="+mj-ea"/>
              </a:rPr>
              <a:t>外鍵をしないと</a:t>
            </a:r>
            <a:endParaRPr lang="en-US" altLang="ja-JP" sz="1800" b="1" dirty="0">
              <a:solidFill>
                <a:schemeClr val="tx1"/>
              </a:solidFill>
              <a:latin typeface="+mj-ea"/>
              <a:ea typeface="+mj-ea"/>
            </a:endParaRPr>
          </a:p>
          <a:p>
            <a:r>
              <a:rPr lang="ja-JP" altLang="en-US" sz="1800" b="1" dirty="0">
                <a:solidFill>
                  <a:schemeClr val="tx1"/>
                </a:solidFill>
                <a:latin typeface="+mj-ea"/>
                <a:ea typeface="+mj-ea"/>
              </a:rPr>
              <a:t>本人の生命又は身体が</a:t>
            </a:r>
            <a:endParaRPr lang="en-US" altLang="ja-JP" sz="1800" b="1" dirty="0">
              <a:solidFill>
                <a:schemeClr val="tx1"/>
              </a:solidFill>
              <a:latin typeface="+mj-ea"/>
              <a:ea typeface="+mj-ea"/>
            </a:endParaRPr>
          </a:p>
          <a:p>
            <a:r>
              <a:rPr lang="ja-JP" altLang="en-US" sz="1800" b="1" dirty="0">
                <a:solidFill>
                  <a:schemeClr val="tx1"/>
                </a:solidFill>
                <a:latin typeface="+mj-ea"/>
                <a:ea typeface="+mj-ea"/>
              </a:rPr>
              <a:t>本当に危ないのか？</a:t>
            </a:r>
          </a:p>
        </p:txBody>
      </p:sp>
    </p:spTree>
    <p:extLst>
      <p:ext uri="{BB962C8B-B14F-4D97-AF65-F5344CB8AC3E}">
        <p14:creationId xmlns:p14="http://schemas.microsoft.com/office/powerpoint/2010/main" val="255952383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タイトル 1"/>
          <p:cNvSpPr>
            <a:spLocks noGrp="1"/>
          </p:cNvSpPr>
          <p:nvPr>
            <p:ph type="title"/>
          </p:nvPr>
        </p:nvSpPr>
        <p:spPr>
          <a:xfrm>
            <a:off x="-304800" y="476672"/>
            <a:ext cx="8229600" cy="1143000"/>
          </a:xfrm>
        </p:spPr>
        <p:txBody>
          <a:bodyPr/>
          <a:lstStyle/>
          <a:p>
            <a:pPr algn="ctr"/>
            <a:r>
              <a:rPr kumimoji="1" lang="ja-JP" altLang="en-US" b="1" u="sng" dirty="0">
                <a:solidFill>
                  <a:srgbClr val="FF0000"/>
                </a:solidFill>
              </a:rPr>
              <a:t>非代替性</a:t>
            </a:r>
            <a:r>
              <a:rPr kumimoji="1" lang="ja-JP" altLang="en-US" dirty="0"/>
              <a:t>の検討</a:t>
            </a:r>
          </a:p>
        </p:txBody>
      </p:sp>
      <p:sp>
        <p:nvSpPr>
          <p:cNvPr id="3" name="コンテンツ プレースホルダー 2"/>
          <p:cNvSpPr>
            <a:spLocks noGrp="1"/>
          </p:cNvSpPr>
          <p:nvPr>
            <p:ph idx="1"/>
          </p:nvPr>
        </p:nvSpPr>
        <p:spPr>
          <a:xfrm>
            <a:off x="457200" y="1496088"/>
            <a:ext cx="8229600" cy="4655542"/>
          </a:xfrm>
        </p:spPr>
        <p:txBody>
          <a:bodyPr/>
          <a:lstStyle/>
          <a:p>
            <a:pPr marL="457200" lvl="1" indent="0">
              <a:buNone/>
              <a:defRPr/>
            </a:pPr>
            <a:endParaRPr lang="en-US" altLang="ja-JP" sz="2800" u="sng" dirty="0">
              <a:solidFill>
                <a:srgbClr val="FF0000"/>
              </a:solidFill>
            </a:endParaRPr>
          </a:p>
          <a:p>
            <a:r>
              <a:rPr lang="ja-JP" altLang="en-US" sz="2800" u="sng" dirty="0">
                <a:solidFill>
                  <a:srgbClr val="FF0000"/>
                </a:solidFill>
              </a:rPr>
              <a:t>緊急性が高い場合は、保護等の検討が必要</a:t>
            </a:r>
            <a:endParaRPr lang="en-US" altLang="ja-JP" sz="2800" u="sng" dirty="0">
              <a:solidFill>
                <a:srgbClr val="FF0000"/>
              </a:solidFill>
            </a:endParaRPr>
          </a:p>
          <a:p>
            <a:pPr lvl="1"/>
            <a:r>
              <a:rPr lang="ja-JP" altLang="en-US" dirty="0"/>
              <a:t>場合により、ショートステイや老人保健施設への一時的入所や入院、「やむを得ない事由による措置」による保護・サービス導入の検討が必要な場合もある</a:t>
            </a:r>
            <a:endParaRPr lang="en-US" altLang="ja-JP" dirty="0"/>
          </a:p>
          <a:p>
            <a:pPr lvl="1"/>
            <a:r>
              <a:rPr lang="ja-JP" altLang="en-US" dirty="0"/>
              <a:t>処方内容の見直しや服薬管理により、混乱が治まる場合もある</a:t>
            </a:r>
            <a:endParaRPr lang="en-US" altLang="ja-JP" dirty="0"/>
          </a:p>
          <a:p>
            <a:pPr marL="668337" lvl="2" indent="0">
              <a:buNone/>
            </a:pPr>
            <a:r>
              <a:rPr lang="ja-JP" altLang="en-US" sz="2000" dirty="0"/>
              <a:t>　＊医療による過剰な調整にならないように注意</a:t>
            </a:r>
            <a:endParaRPr lang="en-US" altLang="ja-JP" sz="2000" dirty="0"/>
          </a:p>
          <a:p>
            <a:pPr marL="668337" lvl="2" indent="0">
              <a:buNone/>
            </a:pPr>
            <a:endParaRPr lang="en-US" altLang="ja-JP" sz="2000" dirty="0"/>
          </a:p>
          <a:p>
            <a:r>
              <a:rPr lang="ja-JP" altLang="en-US" dirty="0"/>
              <a:t>「ひとり歩き」等のリスクが高い場合、見守り体制を組むことや、捜索方法の検討などを行う</a:t>
            </a:r>
            <a:endParaRPr lang="en-US" altLang="ja-JP" dirty="0"/>
          </a:p>
          <a:p>
            <a:endParaRPr lang="en-US" altLang="ja-JP" dirty="0"/>
          </a:p>
          <a:p>
            <a:endParaRPr lang="en-US" altLang="ja-JP" dirty="0"/>
          </a:p>
          <a:p>
            <a:endParaRPr kumimoji="1" lang="ja-JP" altLang="en-US" dirty="0"/>
          </a:p>
        </p:txBody>
      </p:sp>
      <p:sp>
        <p:nvSpPr>
          <p:cNvPr id="4" name="スライド番号プレースホルダー 3"/>
          <p:cNvSpPr>
            <a:spLocks noGrp="1"/>
          </p:cNvSpPr>
          <p:nvPr>
            <p:ph type="sldNum" sz="quarter" idx="11"/>
          </p:nvPr>
        </p:nvSpPr>
        <p:spPr/>
        <p:txBody>
          <a:bodyPr/>
          <a:lstStyle/>
          <a:p>
            <a:pPr>
              <a:defRPr/>
            </a:pPr>
            <a:fld id="{BED760DD-DE40-436C-A733-09AD383AF647}" type="slidenum">
              <a:rPr lang="ja-JP" altLang="en-US" smtClean="0">
                <a:solidFill>
                  <a:srgbClr val="04617B">
                    <a:shade val="90000"/>
                  </a:srgbClr>
                </a:solidFill>
              </a:rPr>
              <a:pPr>
                <a:defRPr/>
              </a:pPr>
              <a:t>23</a:t>
            </a:fld>
            <a:endParaRPr lang="ja-JP" altLang="en-US" dirty="0">
              <a:solidFill>
                <a:srgbClr val="04617B">
                  <a:shade val="90000"/>
                </a:srgbClr>
              </a:solidFill>
            </a:endParaRPr>
          </a:p>
        </p:txBody>
      </p:sp>
      <p:sp>
        <p:nvSpPr>
          <p:cNvPr id="6" name="円形吹き出し 5"/>
          <p:cNvSpPr/>
          <p:nvPr/>
        </p:nvSpPr>
        <p:spPr>
          <a:xfrm>
            <a:off x="6372200" y="129805"/>
            <a:ext cx="2520280" cy="1431032"/>
          </a:xfrm>
          <a:prstGeom prst="wedgeEllipseCallout">
            <a:avLst>
              <a:gd name="adj1" fmla="val -45784"/>
              <a:gd name="adj2" fmla="val 38959"/>
            </a:avLst>
          </a:prstGeom>
          <a:solidFill>
            <a:srgbClr val="FFFF00">
              <a:alpha val="4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000" b="1" dirty="0">
                <a:solidFill>
                  <a:schemeClr val="tx1"/>
                </a:solidFill>
                <a:latin typeface="+mj-ea"/>
                <a:ea typeface="+mj-ea"/>
              </a:rPr>
              <a:t>本当に、</a:t>
            </a:r>
            <a:endParaRPr lang="en-US" altLang="ja-JP" sz="2000" b="1" dirty="0">
              <a:solidFill>
                <a:schemeClr val="tx1"/>
              </a:solidFill>
              <a:latin typeface="+mj-ea"/>
              <a:ea typeface="+mj-ea"/>
            </a:endParaRPr>
          </a:p>
          <a:p>
            <a:r>
              <a:rPr lang="ja-JP" altLang="en-US" sz="2000" b="1" dirty="0">
                <a:solidFill>
                  <a:schemeClr val="tx1"/>
                </a:solidFill>
                <a:latin typeface="+mj-ea"/>
                <a:ea typeface="+mj-ea"/>
              </a:rPr>
              <a:t>これしか方法はないのか？</a:t>
            </a:r>
          </a:p>
        </p:txBody>
      </p:sp>
    </p:spTree>
    <p:extLst>
      <p:ext uri="{BB962C8B-B14F-4D97-AF65-F5344CB8AC3E}">
        <p14:creationId xmlns:p14="http://schemas.microsoft.com/office/powerpoint/2010/main" val="323673948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タイトル 1"/>
          <p:cNvSpPr>
            <a:spLocks noGrp="1"/>
          </p:cNvSpPr>
          <p:nvPr>
            <p:ph type="title"/>
          </p:nvPr>
        </p:nvSpPr>
        <p:spPr>
          <a:xfrm>
            <a:off x="448330" y="735394"/>
            <a:ext cx="5915000" cy="1143000"/>
          </a:xfrm>
        </p:spPr>
        <p:txBody>
          <a:bodyPr/>
          <a:lstStyle/>
          <a:p>
            <a:r>
              <a:rPr lang="ja-JP" altLang="en-US" b="1" u="sng" dirty="0">
                <a:solidFill>
                  <a:srgbClr val="FF0000"/>
                </a:solidFill>
              </a:rPr>
              <a:t>一時性</a:t>
            </a:r>
            <a:r>
              <a:rPr lang="ja-JP" altLang="en-US" dirty="0"/>
              <a:t>の検討</a:t>
            </a:r>
            <a:endParaRPr kumimoji="1" lang="ja-JP" altLang="en-US" dirty="0"/>
          </a:p>
        </p:txBody>
      </p:sp>
      <p:sp>
        <p:nvSpPr>
          <p:cNvPr id="3" name="コンテンツ プレースホルダー 2"/>
          <p:cNvSpPr>
            <a:spLocks noGrp="1"/>
          </p:cNvSpPr>
          <p:nvPr>
            <p:ph idx="1"/>
          </p:nvPr>
        </p:nvSpPr>
        <p:spPr>
          <a:xfrm>
            <a:off x="457200" y="2204864"/>
            <a:ext cx="8229600" cy="4119736"/>
          </a:xfrm>
        </p:spPr>
        <p:txBody>
          <a:bodyPr/>
          <a:lstStyle/>
          <a:p>
            <a:r>
              <a:rPr lang="ja-JP" altLang="en-US" sz="2800" dirty="0"/>
              <a:t>たとえ、せざるを得ない場合でも、</a:t>
            </a:r>
            <a:r>
              <a:rPr lang="ja-JP" altLang="en-US" sz="2800" u="sng" dirty="0">
                <a:solidFill>
                  <a:srgbClr val="FF0000"/>
                </a:solidFill>
              </a:rPr>
              <a:t>「一時性」を担保</a:t>
            </a:r>
            <a:r>
              <a:rPr lang="ja-JP" altLang="en-US" sz="2800" dirty="0"/>
              <a:t>する</a:t>
            </a:r>
            <a:endParaRPr lang="en-US" altLang="ja-JP" sz="2800" dirty="0"/>
          </a:p>
          <a:p>
            <a:pPr lvl="1"/>
            <a:r>
              <a:rPr lang="ja-JP" altLang="en-US" dirty="0"/>
              <a:t>本来「絶対やってはいけないこと」であることを、共有する</a:t>
            </a:r>
            <a:endParaRPr lang="en-US" altLang="ja-JP" dirty="0"/>
          </a:p>
          <a:p>
            <a:pPr lvl="1"/>
            <a:r>
              <a:rPr lang="ja-JP" altLang="en-US" dirty="0"/>
              <a:t>必要最小限の時間にする</a:t>
            </a:r>
            <a:endParaRPr lang="en-US" altLang="ja-JP" dirty="0"/>
          </a:p>
          <a:p>
            <a:pPr lvl="1"/>
            <a:r>
              <a:rPr lang="ja-JP" altLang="en-US" dirty="0"/>
              <a:t>必ず解消することを目指す（これから一生し続けるわけではない）</a:t>
            </a:r>
            <a:endParaRPr lang="en-US" altLang="ja-JP" dirty="0"/>
          </a:p>
          <a:p>
            <a:pPr lvl="1"/>
            <a:r>
              <a:rPr lang="ja-JP" altLang="en-US" dirty="0"/>
              <a:t>モニタリングの時期を決め、再検討し、要件に該当しなくなった場合には直ちに解除する</a:t>
            </a:r>
            <a:endParaRPr lang="en-US" altLang="ja-JP" dirty="0"/>
          </a:p>
        </p:txBody>
      </p:sp>
      <p:sp>
        <p:nvSpPr>
          <p:cNvPr id="4" name="スライド番号プレースホルダー 3"/>
          <p:cNvSpPr>
            <a:spLocks noGrp="1"/>
          </p:cNvSpPr>
          <p:nvPr>
            <p:ph type="sldNum" sz="quarter" idx="11"/>
          </p:nvPr>
        </p:nvSpPr>
        <p:spPr/>
        <p:txBody>
          <a:bodyPr/>
          <a:lstStyle/>
          <a:p>
            <a:pPr>
              <a:defRPr/>
            </a:pPr>
            <a:fld id="{BED760DD-DE40-436C-A733-09AD383AF647}" type="slidenum">
              <a:rPr lang="ja-JP" altLang="en-US" smtClean="0">
                <a:solidFill>
                  <a:srgbClr val="04617B">
                    <a:shade val="90000"/>
                  </a:srgbClr>
                </a:solidFill>
                <a:latin typeface="Arial Black" panose="020B0A04020102020204" pitchFamily="34" charset="0"/>
              </a:rPr>
              <a:pPr>
                <a:defRPr/>
              </a:pPr>
              <a:t>24</a:t>
            </a:fld>
            <a:endParaRPr lang="ja-JP" altLang="en-US" dirty="0">
              <a:solidFill>
                <a:srgbClr val="04617B">
                  <a:shade val="90000"/>
                </a:srgbClr>
              </a:solidFill>
              <a:latin typeface="Arial Black" panose="020B0A04020102020204" pitchFamily="34" charset="0"/>
            </a:endParaRPr>
          </a:p>
        </p:txBody>
      </p:sp>
      <p:sp>
        <p:nvSpPr>
          <p:cNvPr id="5" name="円形吹き出し 4"/>
          <p:cNvSpPr/>
          <p:nvPr/>
        </p:nvSpPr>
        <p:spPr>
          <a:xfrm>
            <a:off x="4644008" y="150224"/>
            <a:ext cx="4320480" cy="1697626"/>
          </a:xfrm>
          <a:prstGeom prst="wedgeEllipseCallout">
            <a:avLst>
              <a:gd name="adj1" fmla="val -47668"/>
              <a:gd name="adj2" fmla="val 33113"/>
            </a:avLst>
          </a:prstGeom>
          <a:solidFill>
            <a:srgbClr val="FFFF00">
              <a:alpha val="4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800" b="1" dirty="0">
                <a:solidFill>
                  <a:schemeClr val="tx1"/>
                </a:solidFill>
                <a:latin typeface="+mj-ea"/>
                <a:ea typeface="+mj-ea"/>
              </a:rPr>
              <a:t>せざるを得ないなら、</a:t>
            </a:r>
            <a:endParaRPr lang="en-US" altLang="ja-JP" sz="1800" b="1" dirty="0">
              <a:solidFill>
                <a:schemeClr val="tx1"/>
              </a:solidFill>
              <a:latin typeface="+mj-ea"/>
              <a:ea typeface="+mj-ea"/>
            </a:endParaRPr>
          </a:p>
          <a:p>
            <a:r>
              <a:rPr lang="ja-JP" altLang="en-US" sz="1800" b="1" dirty="0">
                <a:solidFill>
                  <a:schemeClr val="tx1"/>
                </a:solidFill>
                <a:latin typeface="+mj-ea"/>
                <a:ea typeface="+mj-ea"/>
              </a:rPr>
              <a:t>何時（何分）～何時（何分）？</a:t>
            </a:r>
            <a:endParaRPr lang="en-US" altLang="ja-JP" sz="1800" b="1" dirty="0">
              <a:solidFill>
                <a:schemeClr val="tx1"/>
              </a:solidFill>
              <a:latin typeface="+mj-ea"/>
              <a:ea typeface="+mj-ea"/>
            </a:endParaRPr>
          </a:p>
          <a:p>
            <a:r>
              <a:rPr lang="ja-JP" altLang="en-US" sz="1800" b="1" dirty="0">
                <a:solidFill>
                  <a:schemeClr val="tx1"/>
                </a:solidFill>
                <a:latin typeface="+mj-ea"/>
                <a:ea typeface="+mj-ea"/>
              </a:rPr>
              <a:t>いつまで？</a:t>
            </a:r>
            <a:endParaRPr lang="en-US" altLang="ja-JP" sz="1800" b="1" dirty="0">
              <a:solidFill>
                <a:schemeClr val="tx1"/>
              </a:solidFill>
              <a:latin typeface="+mj-ea"/>
              <a:ea typeface="+mj-ea"/>
            </a:endParaRPr>
          </a:p>
          <a:p>
            <a:r>
              <a:rPr lang="ja-JP" altLang="en-US" sz="1800" b="1" dirty="0">
                <a:solidFill>
                  <a:schemeClr val="tx1"/>
                </a:solidFill>
                <a:latin typeface="+mj-ea"/>
                <a:ea typeface="+mj-ea"/>
              </a:rPr>
              <a:t>見直すのはいつ？</a:t>
            </a:r>
            <a:endParaRPr lang="en-US" altLang="ja-JP" sz="1800" b="1" dirty="0">
              <a:solidFill>
                <a:schemeClr val="tx1"/>
              </a:solidFill>
              <a:latin typeface="+mj-ea"/>
              <a:ea typeface="+mj-ea"/>
            </a:endParaRPr>
          </a:p>
        </p:txBody>
      </p:sp>
    </p:spTree>
    <p:extLst>
      <p:ext uri="{BB962C8B-B14F-4D97-AF65-F5344CB8AC3E}">
        <p14:creationId xmlns:p14="http://schemas.microsoft.com/office/powerpoint/2010/main" val="113851478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コンテンツ プレースホルダー 2"/>
          <p:cNvSpPr>
            <a:spLocks noGrp="1"/>
          </p:cNvSpPr>
          <p:nvPr>
            <p:ph idx="1"/>
          </p:nvPr>
        </p:nvSpPr>
        <p:spPr>
          <a:xfrm>
            <a:off x="323528" y="1295744"/>
            <a:ext cx="8363272" cy="5733256"/>
          </a:xfrm>
        </p:spPr>
        <p:txBody>
          <a:bodyPr>
            <a:normAutofit/>
          </a:bodyPr>
          <a:lstStyle/>
          <a:p>
            <a:r>
              <a:rPr lang="ja-JP" altLang="en-US" sz="2400" u="sng" dirty="0">
                <a:solidFill>
                  <a:srgbClr val="0000FF"/>
                </a:solidFill>
              </a:rPr>
              <a:t>「外鍵」等の身体拘束によって自由を奪われることは、本人の重大な人権侵害であり、絶大なる悪影響を与える</a:t>
            </a:r>
            <a:r>
              <a:rPr lang="ja-JP" altLang="en-US" sz="2400" dirty="0"/>
              <a:t>もの</a:t>
            </a:r>
            <a:endParaRPr lang="en-US" altLang="ja-JP" sz="2400" dirty="0"/>
          </a:p>
          <a:p>
            <a:r>
              <a:rPr lang="ja-JP" altLang="en-US" sz="2400" dirty="0"/>
              <a:t>その状態に気づき得る介護サービス事業者が、見て見ぬふりをすることで、権利侵害は継続し、本人の状態は悪化する</a:t>
            </a:r>
            <a:endParaRPr lang="en-US" altLang="ja-JP" sz="2400" dirty="0"/>
          </a:p>
          <a:p>
            <a:r>
              <a:rPr lang="ja-JP" altLang="en-US" sz="2400" dirty="0"/>
              <a:t>ただし、「だったら、契約を打ち切るぞ」と家族に言われてしまうことは、結果的に本人のためにならない</a:t>
            </a:r>
            <a:endParaRPr lang="en-US" altLang="ja-JP" sz="2400" dirty="0"/>
          </a:p>
          <a:p>
            <a:r>
              <a:rPr lang="ja-JP" altLang="en-US" sz="2400" dirty="0"/>
              <a:t>介護サービス</a:t>
            </a:r>
            <a:r>
              <a:rPr lang="ja-JP" altLang="en-US" sz="2400" dirty="0" smtClean="0"/>
              <a:t>事業所だけ</a:t>
            </a:r>
            <a:r>
              <a:rPr lang="ja-JP" altLang="en-US" sz="2400" dirty="0"/>
              <a:t>で、本人・家族と話し合おうとするのではなく、まずは地域包括支援センターや区市町村に相談する</a:t>
            </a:r>
            <a:endParaRPr lang="en-US" altLang="ja-JP" sz="2400" dirty="0"/>
          </a:p>
          <a:p>
            <a:r>
              <a:rPr lang="ja-JP" altLang="en-US" sz="2400" dirty="0"/>
              <a:t>地域包括支援センター等を交えて、どのようなアプローチが必要か、解消までのプロセスのあり方から検討することが必要</a:t>
            </a:r>
            <a:endParaRPr lang="en-US" altLang="ja-JP" sz="2400" dirty="0"/>
          </a:p>
        </p:txBody>
      </p:sp>
      <p:sp>
        <p:nvSpPr>
          <p:cNvPr id="119811" name="スライド番号プレースホルダー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fld id="{D7B678D5-B32D-4A3E-875E-91C54CDA649E}" type="slidenum">
              <a:rPr kumimoji="0" lang="en-US" altLang="ja-JP" sz="1200" smtClean="0">
                <a:latin typeface="Arial Black" panose="020B0A04020102020204" pitchFamily="34" charset="0"/>
              </a:rPr>
              <a:pPr>
                <a:spcBef>
                  <a:spcPct val="0"/>
                </a:spcBef>
                <a:buClrTx/>
                <a:buSzTx/>
                <a:buFontTx/>
                <a:buNone/>
              </a:pPr>
              <a:t>25</a:t>
            </a:fld>
            <a:endParaRPr kumimoji="0" lang="en-US" altLang="ja-JP" sz="1200" dirty="0">
              <a:latin typeface="Arial Black" panose="020B0A04020102020204" pitchFamily="34" charset="0"/>
            </a:endParaRPr>
          </a:p>
        </p:txBody>
      </p:sp>
      <p:sp>
        <p:nvSpPr>
          <p:cNvPr id="4" name="タイトル 1"/>
          <p:cNvSpPr>
            <a:spLocks noGrp="1"/>
          </p:cNvSpPr>
          <p:nvPr>
            <p:ph type="title"/>
          </p:nvPr>
        </p:nvSpPr>
        <p:spPr>
          <a:xfrm>
            <a:off x="481808" y="126000"/>
            <a:ext cx="8229600" cy="1143000"/>
          </a:xfrm>
        </p:spPr>
        <p:txBody>
          <a:bodyPr/>
          <a:lstStyle/>
          <a:p>
            <a:pPr algn="ctr"/>
            <a:r>
              <a:rPr lang="ja-JP" altLang="en-US" dirty="0"/>
              <a:t>外鍵に気付いたら</a:t>
            </a:r>
            <a:endParaRPr kumimoji="1" lang="ja-JP" altLang="en-US" dirty="0"/>
          </a:p>
        </p:txBody>
      </p:sp>
    </p:spTree>
    <p:extLst>
      <p:ext uri="{BB962C8B-B14F-4D97-AF65-F5344CB8AC3E}">
        <p14:creationId xmlns:p14="http://schemas.microsoft.com/office/powerpoint/2010/main" val="253180601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タイトル 1"/>
          <p:cNvSpPr>
            <a:spLocks noGrp="1"/>
          </p:cNvSpPr>
          <p:nvPr>
            <p:ph type="title"/>
          </p:nvPr>
        </p:nvSpPr>
        <p:spPr>
          <a:xfrm>
            <a:off x="477597" y="2132856"/>
            <a:ext cx="8229600" cy="1143000"/>
          </a:xfrm>
        </p:spPr>
        <p:txBody>
          <a:bodyPr/>
          <a:lstStyle/>
          <a:p>
            <a:pPr algn="ctr"/>
            <a:r>
              <a:rPr kumimoji="1" lang="ja-JP" altLang="en-US" dirty="0"/>
              <a:t>高齢者虐待の現状</a:t>
            </a:r>
          </a:p>
        </p:txBody>
      </p:sp>
      <p:sp>
        <p:nvSpPr>
          <p:cNvPr id="4" name="スライド番号プレースホルダー 3"/>
          <p:cNvSpPr>
            <a:spLocks noGrp="1"/>
          </p:cNvSpPr>
          <p:nvPr>
            <p:ph type="sldNum" sz="quarter" idx="11"/>
          </p:nvPr>
        </p:nvSpPr>
        <p:spPr/>
        <p:txBody>
          <a:bodyPr/>
          <a:lstStyle/>
          <a:p>
            <a:pPr>
              <a:defRPr/>
            </a:pPr>
            <a:fld id="{BED760DD-DE40-436C-A733-09AD383AF647}" type="slidenum">
              <a:rPr lang="ja-JP" altLang="en-US" smtClean="0">
                <a:solidFill>
                  <a:srgbClr val="04617B">
                    <a:shade val="90000"/>
                  </a:srgbClr>
                </a:solidFill>
              </a:rPr>
              <a:pPr>
                <a:defRPr/>
              </a:pPr>
              <a:t>26</a:t>
            </a:fld>
            <a:endParaRPr lang="ja-JP" altLang="en-US" dirty="0">
              <a:solidFill>
                <a:srgbClr val="04617B">
                  <a:shade val="90000"/>
                </a:srgbClr>
              </a:solidFill>
            </a:endParaRPr>
          </a:p>
        </p:txBody>
      </p:sp>
    </p:spTree>
    <p:extLst>
      <p:ext uri="{BB962C8B-B14F-4D97-AF65-F5344CB8AC3E}">
        <p14:creationId xmlns:p14="http://schemas.microsoft.com/office/powerpoint/2010/main" val="212936042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214315" y="709615"/>
            <a:ext cx="8929687" cy="847725"/>
          </a:xfrm>
        </p:spPr>
        <p:txBody>
          <a:bodyPr/>
          <a:lstStyle/>
          <a:p>
            <a:pPr eaLnBrk="1" hangingPunct="1"/>
            <a:r>
              <a:rPr lang="ja-JP" altLang="en-US" sz="4000" dirty="0"/>
              <a:t>調査からわかった高齢者虐待の特徴①　　　</a:t>
            </a:r>
          </a:p>
        </p:txBody>
      </p:sp>
      <p:sp>
        <p:nvSpPr>
          <p:cNvPr id="32771" name="Rectangle 3"/>
          <p:cNvSpPr>
            <a:spLocks noGrp="1" noChangeArrowheads="1"/>
          </p:cNvSpPr>
          <p:nvPr>
            <p:ph type="body" idx="1"/>
          </p:nvPr>
        </p:nvSpPr>
        <p:spPr>
          <a:xfrm>
            <a:off x="335758" y="1916115"/>
            <a:ext cx="8686800" cy="4805362"/>
          </a:xfrm>
        </p:spPr>
        <p:txBody>
          <a:bodyPr/>
          <a:lstStyle/>
          <a:p>
            <a:pPr eaLnBrk="1" hangingPunct="1"/>
            <a:r>
              <a:rPr lang="ja-JP" altLang="en-US" sz="2400" dirty="0"/>
              <a:t>虐待の種別</a:t>
            </a:r>
            <a:endParaRPr lang="en-US" altLang="ja-JP" sz="2400" dirty="0"/>
          </a:p>
          <a:p>
            <a:pPr lvl="1" eaLnBrk="1" hangingPunct="1"/>
            <a:r>
              <a:rPr lang="ja-JP" altLang="en-US" sz="2200" dirty="0"/>
              <a:t>①身体的虐待</a:t>
            </a:r>
            <a:r>
              <a:rPr lang="en-US" altLang="ja-JP" sz="2200" dirty="0">
                <a:solidFill>
                  <a:srgbClr val="FF0000"/>
                </a:solidFill>
              </a:rPr>
              <a:t>68.2</a:t>
            </a:r>
            <a:r>
              <a:rPr lang="ja-JP" altLang="en-US" sz="2200" dirty="0"/>
              <a:t>％、②心理的虐待</a:t>
            </a:r>
            <a:r>
              <a:rPr lang="en-US" altLang="ja-JP" sz="2200" dirty="0">
                <a:solidFill>
                  <a:srgbClr val="FF0000"/>
                </a:solidFill>
              </a:rPr>
              <a:t>41.4</a:t>
            </a:r>
            <a:r>
              <a:rPr lang="en-US" altLang="ja-JP" sz="2200" dirty="0"/>
              <a:t> </a:t>
            </a:r>
            <a:r>
              <a:rPr lang="ja-JP" altLang="en-US" sz="2200" dirty="0"/>
              <a:t>％、③経済的虐待</a:t>
            </a:r>
            <a:r>
              <a:rPr lang="en-US" altLang="ja-JP" sz="2200" dirty="0">
                <a:solidFill>
                  <a:srgbClr val="FF0000"/>
                </a:solidFill>
              </a:rPr>
              <a:t>14.6</a:t>
            </a:r>
            <a:r>
              <a:rPr lang="ja-JP" altLang="en-US" sz="2200" dirty="0"/>
              <a:t>％ 、④放棄放任</a:t>
            </a:r>
            <a:r>
              <a:rPr lang="en-US" altLang="ja-JP" sz="2200" dirty="0">
                <a:solidFill>
                  <a:srgbClr val="FF0000"/>
                </a:solidFill>
              </a:rPr>
              <a:t>18.7</a:t>
            </a:r>
            <a:r>
              <a:rPr lang="ja-JP" altLang="en-US" sz="2200" dirty="0"/>
              <a:t>％ 、⑤性的虐待</a:t>
            </a:r>
            <a:r>
              <a:rPr lang="en-US" altLang="ja-JP" sz="2200" dirty="0">
                <a:solidFill>
                  <a:srgbClr val="FF0000"/>
                </a:solidFill>
              </a:rPr>
              <a:t>0.5</a:t>
            </a:r>
            <a:r>
              <a:rPr lang="ja-JP" altLang="en-US" sz="2200" dirty="0"/>
              <a:t>％</a:t>
            </a:r>
          </a:p>
          <a:p>
            <a:pPr eaLnBrk="1" hangingPunct="1"/>
            <a:r>
              <a:rPr lang="ja-JP" altLang="en-US" sz="2400" dirty="0"/>
              <a:t>被虐待高齢者の特徴</a:t>
            </a:r>
            <a:endParaRPr lang="en-US" altLang="ja-JP" sz="2400" dirty="0"/>
          </a:p>
          <a:p>
            <a:pPr lvl="1" eaLnBrk="1" hangingPunct="1"/>
            <a:r>
              <a:rPr lang="ja-JP" altLang="en-US" sz="2200" dirty="0"/>
              <a:t>多くは</a:t>
            </a:r>
            <a:r>
              <a:rPr lang="ja-JP" altLang="en-US" sz="2200" dirty="0">
                <a:solidFill>
                  <a:srgbClr val="0000FF"/>
                </a:solidFill>
              </a:rPr>
              <a:t>女性</a:t>
            </a:r>
            <a:r>
              <a:rPr lang="ja-JP" altLang="en-US" sz="2200" dirty="0"/>
              <a:t>（</a:t>
            </a:r>
            <a:r>
              <a:rPr lang="en-US" altLang="ja-JP" sz="2200" dirty="0">
                <a:solidFill>
                  <a:srgbClr val="FF0000"/>
                </a:solidFill>
              </a:rPr>
              <a:t>75.2</a:t>
            </a:r>
            <a:r>
              <a:rPr lang="ja-JP" altLang="en-US" sz="2200" dirty="0"/>
              <a:t>％）</a:t>
            </a:r>
          </a:p>
          <a:p>
            <a:pPr lvl="1" eaLnBrk="1" hangingPunct="1"/>
            <a:r>
              <a:rPr lang="en-US" altLang="ja-JP" sz="2200" dirty="0">
                <a:solidFill>
                  <a:srgbClr val="0000FF"/>
                </a:solidFill>
              </a:rPr>
              <a:t>80</a:t>
            </a:r>
            <a:r>
              <a:rPr lang="ja-JP" altLang="en-US" sz="2200" dirty="0">
                <a:solidFill>
                  <a:srgbClr val="0000FF"/>
                </a:solidFill>
              </a:rPr>
              <a:t>～</a:t>
            </a:r>
            <a:r>
              <a:rPr lang="en-US" altLang="ja-JP" sz="2200" dirty="0">
                <a:solidFill>
                  <a:srgbClr val="0000FF"/>
                </a:solidFill>
              </a:rPr>
              <a:t>84</a:t>
            </a:r>
            <a:r>
              <a:rPr lang="ja-JP" altLang="en-US" sz="2200" dirty="0">
                <a:solidFill>
                  <a:srgbClr val="0000FF"/>
                </a:solidFill>
              </a:rPr>
              <a:t>歳</a:t>
            </a:r>
            <a:r>
              <a:rPr lang="ja-JP" altLang="en-US" sz="2200" dirty="0"/>
              <a:t>が</a:t>
            </a:r>
            <a:r>
              <a:rPr lang="en-US" altLang="ja-JP" sz="2200" dirty="0">
                <a:solidFill>
                  <a:srgbClr val="FF0000"/>
                </a:solidFill>
              </a:rPr>
              <a:t>23.6</a:t>
            </a:r>
            <a:r>
              <a:rPr lang="ja-JP" altLang="en-US" sz="2200" dirty="0"/>
              <a:t>％、</a:t>
            </a:r>
            <a:r>
              <a:rPr lang="en-US" altLang="ja-JP" sz="2200" dirty="0"/>
              <a:t>85</a:t>
            </a:r>
            <a:r>
              <a:rPr lang="ja-JP" altLang="en-US" sz="2200" dirty="0"/>
              <a:t>～</a:t>
            </a:r>
            <a:r>
              <a:rPr lang="en-US" altLang="ja-JP" sz="2200" dirty="0"/>
              <a:t>89</a:t>
            </a:r>
            <a:r>
              <a:rPr lang="ja-JP" altLang="en-US" sz="2200" dirty="0"/>
              <a:t>歳が</a:t>
            </a:r>
            <a:r>
              <a:rPr lang="en-US" altLang="ja-JP" sz="2200" dirty="0">
                <a:solidFill>
                  <a:srgbClr val="FF0000"/>
                </a:solidFill>
              </a:rPr>
              <a:t>22.4</a:t>
            </a:r>
            <a:r>
              <a:rPr lang="ja-JP" altLang="en-US" sz="2200" dirty="0"/>
              <a:t>％</a:t>
            </a:r>
          </a:p>
          <a:p>
            <a:pPr lvl="1" eaLnBrk="1" hangingPunct="1"/>
            <a:r>
              <a:rPr lang="en-US" altLang="ja-JP" sz="2200" dirty="0">
                <a:solidFill>
                  <a:srgbClr val="FF0000"/>
                </a:solidFill>
              </a:rPr>
              <a:t>72.4</a:t>
            </a:r>
            <a:r>
              <a:rPr lang="ja-JP" altLang="en-US" sz="2200" dirty="0">
                <a:solidFill>
                  <a:srgbClr val="0000FF"/>
                </a:solidFill>
              </a:rPr>
              <a:t>％が要介護認定済</a:t>
            </a:r>
            <a:r>
              <a:rPr lang="ja-JP" altLang="en-US" sz="2200" dirty="0"/>
              <a:t>である</a:t>
            </a:r>
          </a:p>
          <a:p>
            <a:pPr lvl="1" eaLnBrk="1" hangingPunct="1"/>
            <a:r>
              <a:rPr lang="ja-JP" altLang="en-US" sz="2100" dirty="0"/>
              <a:t>要介護認定高齢者の約</a:t>
            </a:r>
            <a:r>
              <a:rPr lang="en-US" altLang="ja-JP" sz="2100" dirty="0"/>
              <a:t>9</a:t>
            </a:r>
            <a:r>
              <a:rPr lang="ja-JP" altLang="en-US" sz="2100" dirty="0"/>
              <a:t>割が</a:t>
            </a:r>
            <a:r>
              <a:rPr lang="ja-JP" altLang="en-US" sz="2100" b="1" dirty="0">
                <a:solidFill>
                  <a:srgbClr val="0000FF"/>
                </a:solidFill>
              </a:rPr>
              <a:t>何らかの認知機能低下がある</a:t>
            </a:r>
            <a:r>
              <a:rPr lang="ja-JP" altLang="en-US" sz="2100" dirty="0"/>
              <a:t>（自立度</a:t>
            </a:r>
            <a:r>
              <a:rPr lang="en-US" altLang="ja-JP" sz="2100" dirty="0"/>
              <a:t>Ⅱ</a:t>
            </a:r>
            <a:r>
              <a:rPr lang="ja-JP" altLang="en-US" sz="2100" dirty="0"/>
              <a:t>以上が</a:t>
            </a:r>
            <a:r>
              <a:rPr lang="en-US" altLang="ja-JP" sz="2100" dirty="0">
                <a:solidFill>
                  <a:srgbClr val="FF0000"/>
                </a:solidFill>
              </a:rPr>
              <a:t>72.8</a:t>
            </a:r>
            <a:r>
              <a:rPr lang="ja-JP" altLang="en-US" sz="2100" dirty="0"/>
              <a:t>％）</a:t>
            </a:r>
            <a:endParaRPr lang="en-US" altLang="ja-JP" sz="2100" dirty="0"/>
          </a:p>
          <a:p>
            <a:pPr eaLnBrk="1" hangingPunct="1"/>
            <a:r>
              <a:rPr lang="ja-JP" altLang="en-US" dirty="0"/>
              <a:t>家族形態</a:t>
            </a:r>
            <a:endParaRPr lang="en-US" altLang="ja-JP" dirty="0"/>
          </a:p>
          <a:p>
            <a:pPr lvl="1" eaLnBrk="1" hangingPunct="1"/>
            <a:r>
              <a:rPr lang="ja-JP" altLang="en-US" sz="2100" dirty="0"/>
              <a:t>①未婚の子と同居</a:t>
            </a:r>
            <a:r>
              <a:rPr lang="en-US" altLang="ja-JP" sz="2100" dirty="0">
                <a:solidFill>
                  <a:srgbClr val="FF0000"/>
                </a:solidFill>
              </a:rPr>
              <a:t>36.4</a:t>
            </a:r>
            <a:r>
              <a:rPr lang="ja-JP" altLang="en-US" sz="2100" dirty="0"/>
              <a:t>％、②夫婦のみ世帯</a:t>
            </a:r>
            <a:r>
              <a:rPr lang="en-US" altLang="ja-JP" sz="2100" dirty="0">
                <a:solidFill>
                  <a:srgbClr val="FF0000"/>
                </a:solidFill>
              </a:rPr>
              <a:t>23.3</a:t>
            </a:r>
            <a:r>
              <a:rPr lang="ja-JP" altLang="en-US" sz="2100" dirty="0"/>
              <a:t>％</a:t>
            </a:r>
            <a:endParaRPr lang="en-US" altLang="ja-JP" sz="2100" dirty="0"/>
          </a:p>
          <a:p>
            <a:pPr lvl="1" eaLnBrk="1" hangingPunct="1"/>
            <a:r>
              <a:rPr lang="en-US" altLang="ja-JP" sz="2100" dirty="0">
                <a:solidFill>
                  <a:srgbClr val="FF0000"/>
                </a:solidFill>
              </a:rPr>
              <a:t>88.4</a:t>
            </a:r>
            <a:r>
              <a:rPr lang="en-US" altLang="ja-JP" sz="2100" dirty="0"/>
              <a:t>%</a:t>
            </a:r>
            <a:r>
              <a:rPr lang="ja-JP" altLang="en-US" sz="2100" dirty="0"/>
              <a:t>が虐待者と同居</a:t>
            </a:r>
          </a:p>
        </p:txBody>
      </p:sp>
      <p:sp>
        <p:nvSpPr>
          <p:cNvPr id="32772" name="テキスト ボックス 7"/>
          <p:cNvSpPr txBox="1">
            <a:spLocks noChangeArrowheads="1"/>
          </p:cNvSpPr>
          <p:nvPr/>
        </p:nvSpPr>
        <p:spPr bwMode="auto">
          <a:xfrm>
            <a:off x="2643190" y="1474790"/>
            <a:ext cx="6500812" cy="523875"/>
          </a:xfrm>
          <a:prstGeom prst="rect">
            <a:avLst/>
          </a:prstGeom>
          <a:noFill/>
          <a:ln w="9525">
            <a:noFill/>
            <a:miter lim="800000"/>
            <a:headEnd/>
            <a:tailEnd/>
          </a:ln>
        </p:spPr>
        <p:txBody>
          <a:bodyPr>
            <a:spAutoFit/>
          </a:bodyPr>
          <a:lstStyle/>
          <a:p>
            <a:pPr algn="l"/>
            <a:r>
              <a:rPr lang="ja-JP" altLang="en-US" sz="1400" dirty="0">
                <a:solidFill>
                  <a:prstClr val="black"/>
                </a:solidFill>
                <a:latin typeface="HG丸ｺﾞｼｯｸM-PRO" pitchFamily="50" charset="-128"/>
                <a:ea typeface="HG丸ｺﾞｼｯｸM-PRO" pitchFamily="50" charset="-128"/>
              </a:rPr>
              <a:t>厚生労働省「令和２年度　高齢者虐待の防止、高齢者の養護者に対する支援等に関する法律に基づく対応状況等に関する調査結果」より</a:t>
            </a:r>
          </a:p>
        </p:txBody>
      </p:sp>
      <p:sp>
        <p:nvSpPr>
          <p:cNvPr id="2" name="スライド番号プレースホルダー 1"/>
          <p:cNvSpPr>
            <a:spLocks noGrp="1"/>
          </p:cNvSpPr>
          <p:nvPr>
            <p:ph type="sldNum" sz="quarter" idx="12"/>
          </p:nvPr>
        </p:nvSpPr>
        <p:spPr/>
        <p:txBody>
          <a:bodyPr/>
          <a:lstStyle/>
          <a:p>
            <a:pPr>
              <a:defRPr/>
            </a:pPr>
            <a:fld id="{94DCF550-45AF-4DDD-8A3C-902703E17E4F}" type="slidenum">
              <a:rPr lang="en-US" altLang="ja-JP" smtClean="0"/>
              <a:pPr>
                <a:defRPr/>
              </a:pPr>
              <a:t>27</a:t>
            </a:fld>
            <a:endParaRPr lang="en-US" altLang="ja-JP"/>
          </a:p>
        </p:txBody>
      </p:sp>
    </p:spTree>
    <p:extLst>
      <p:ext uri="{BB962C8B-B14F-4D97-AF65-F5344CB8AC3E}">
        <p14:creationId xmlns:p14="http://schemas.microsoft.com/office/powerpoint/2010/main" val="3715313682"/>
      </p:ext>
    </p:extLst>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794" name="コンテンツ プレースホルダ 2"/>
          <p:cNvSpPr>
            <a:spLocks noGrp="1"/>
          </p:cNvSpPr>
          <p:nvPr>
            <p:ph idx="1"/>
          </p:nvPr>
        </p:nvSpPr>
        <p:spPr>
          <a:xfrm>
            <a:off x="457202" y="1344615"/>
            <a:ext cx="8329613" cy="5011737"/>
          </a:xfrm>
        </p:spPr>
        <p:txBody>
          <a:bodyPr/>
          <a:lstStyle/>
          <a:p>
            <a:pPr eaLnBrk="1" hangingPunct="1"/>
            <a:r>
              <a:rPr lang="ja-JP" altLang="en-US" sz="2800" dirty="0"/>
              <a:t>虐待者の特徴</a:t>
            </a:r>
            <a:endParaRPr lang="en-US" altLang="ja-JP" sz="2800" dirty="0"/>
          </a:p>
          <a:p>
            <a:pPr lvl="1" eaLnBrk="1" hangingPunct="1"/>
            <a:r>
              <a:rPr lang="ja-JP" altLang="en-US" dirty="0"/>
              <a:t>①</a:t>
            </a:r>
            <a:r>
              <a:rPr lang="ja-JP" altLang="en-US" b="1" u="sng" dirty="0">
                <a:solidFill>
                  <a:srgbClr val="0000FF"/>
                </a:solidFill>
              </a:rPr>
              <a:t>息子</a:t>
            </a:r>
            <a:r>
              <a:rPr lang="en-US" altLang="ja-JP" b="1" dirty="0">
                <a:solidFill>
                  <a:srgbClr val="FF0000"/>
                </a:solidFill>
              </a:rPr>
              <a:t>39.9</a:t>
            </a:r>
            <a:r>
              <a:rPr lang="ja-JP" altLang="en-US" dirty="0"/>
              <a:t>％、②</a:t>
            </a:r>
            <a:r>
              <a:rPr lang="ja-JP" altLang="en-US" b="1" dirty="0">
                <a:solidFill>
                  <a:srgbClr val="0000FF"/>
                </a:solidFill>
              </a:rPr>
              <a:t>夫</a:t>
            </a:r>
            <a:r>
              <a:rPr lang="en-US" altLang="ja-JP" b="1" dirty="0">
                <a:solidFill>
                  <a:srgbClr val="FF0000"/>
                </a:solidFill>
              </a:rPr>
              <a:t>22.4</a:t>
            </a:r>
            <a:r>
              <a:rPr lang="ja-JP" altLang="en-US" dirty="0"/>
              <a:t>％、③娘</a:t>
            </a:r>
            <a:r>
              <a:rPr lang="en-US" altLang="ja-JP" dirty="0">
                <a:solidFill>
                  <a:srgbClr val="FF0000"/>
                </a:solidFill>
              </a:rPr>
              <a:t>17.8</a:t>
            </a:r>
            <a:r>
              <a:rPr lang="ja-JP" altLang="en-US" dirty="0"/>
              <a:t>％</a:t>
            </a:r>
            <a:endParaRPr lang="en-US" altLang="ja-JP" dirty="0"/>
          </a:p>
          <a:p>
            <a:r>
              <a:rPr lang="ja-JP" altLang="en-US" sz="2800" dirty="0"/>
              <a:t>虐待等による死亡事例</a:t>
            </a:r>
            <a:r>
              <a:rPr lang="ja-JP" altLang="en-US" sz="2800" dirty="0">
                <a:solidFill>
                  <a:srgbClr val="0000FF"/>
                </a:solidFill>
              </a:rPr>
              <a:t>　（</a:t>
            </a:r>
            <a:r>
              <a:rPr lang="en-US" altLang="ja-JP" sz="2800" dirty="0">
                <a:solidFill>
                  <a:srgbClr val="FF0000"/>
                </a:solidFill>
              </a:rPr>
              <a:t>25</a:t>
            </a:r>
            <a:r>
              <a:rPr lang="ja-JP" altLang="en-US" sz="2800" dirty="0">
                <a:solidFill>
                  <a:srgbClr val="0000FF"/>
                </a:solidFill>
              </a:rPr>
              <a:t>件</a:t>
            </a:r>
            <a:r>
              <a:rPr lang="en-US" altLang="ja-JP" sz="2800" dirty="0">
                <a:solidFill>
                  <a:srgbClr val="FF0000"/>
                </a:solidFill>
              </a:rPr>
              <a:t>25</a:t>
            </a:r>
            <a:r>
              <a:rPr lang="ja-JP" altLang="en-US" sz="2800" dirty="0">
                <a:solidFill>
                  <a:srgbClr val="0000FF"/>
                </a:solidFill>
              </a:rPr>
              <a:t>人）</a:t>
            </a:r>
            <a:endParaRPr lang="en-US" altLang="ja-JP" sz="2800" dirty="0">
              <a:solidFill>
                <a:srgbClr val="FF0000"/>
              </a:solidFill>
            </a:endParaRPr>
          </a:p>
          <a:p>
            <a:pPr lvl="1"/>
            <a:r>
              <a:rPr lang="ja-JP" altLang="en-US" dirty="0"/>
              <a:t>養護者による被養護者の殺人（</a:t>
            </a:r>
            <a:r>
              <a:rPr lang="en-US" altLang="ja-JP" dirty="0">
                <a:solidFill>
                  <a:srgbClr val="FF0000"/>
                </a:solidFill>
              </a:rPr>
              <a:t>12</a:t>
            </a:r>
            <a:r>
              <a:rPr lang="ja-JP" altLang="en-US" dirty="0">
                <a:solidFill>
                  <a:srgbClr val="FF0000"/>
                </a:solidFill>
              </a:rPr>
              <a:t>件</a:t>
            </a:r>
            <a:r>
              <a:rPr lang="en-US" altLang="ja-JP" dirty="0">
                <a:solidFill>
                  <a:srgbClr val="FF0000"/>
                </a:solidFill>
              </a:rPr>
              <a:t>12</a:t>
            </a:r>
            <a:r>
              <a:rPr lang="ja-JP" altLang="en-US" dirty="0">
                <a:solidFill>
                  <a:srgbClr val="FF0000"/>
                </a:solidFill>
              </a:rPr>
              <a:t>人</a:t>
            </a:r>
            <a:r>
              <a:rPr lang="ja-JP" altLang="en-US" dirty="0"/>
              <a:t>）</a:t>
            </a:r>
            <a:endParaRPr lang="en-US" altLang="ja-JP" dirty="0"/>
          </a:p>
          <a:p>
            <a:pPr lvl="1"/>
            <a:r>
              <a:rPr lang="ja-JP" altLang="en-US" dirty="0"/>
              <a:t>養護者の介護等放棄（ネグレクト）による被養護者の致死（</a:t>
            </a:r>
            <a:r>
              <a:rPr lang="en-US" altLang="ja-JP" dirty="0">
                <a:solidFill>
                  <a:srgbClr val="FF0000"/>
                </a:solidFill>
              </a:rPr>
              <a:t>4</a:t>
            </a:r>
            <a:r>
              <a:rPr lang="ja-JP" altLang="en-US" dirty="0">
                <a:solidFill>
                  <a:srgbClr val="FF0000"/>
                </a:solidFill>
              </a:rPr>
              <a:t>件</a:t>
            </a:r>
            <a:r>
              <a:rPr lang="en-US" altLang="ja-JP" dirty="0">
                <a:solidFill>
                  <a:srgbClr val="FF0000"/>
                </a:solidFill>
              </a:rPr>
              <a:t>4</a:t>
            </a:r>
            <a:r>
              <a:rPr lang="ja-JP" altLang="en-US" dirty="0">
                <a:solidFill>
                  <a:srgbClr val="FF0000"/>
                </a:solidFill>
              </a:rPr>
              <a:t>人</a:t>
            </a:r>
            <a:r>
              <a:rPr lang="ja-JP" altLang="en-US" dirty="0"/>
              <a:t>）</a:t>
            </a:r>
            <a:endParaRPr lang="en-US" altLang="ja-JP" dirty="0"/>
          </a:p>
          <a:p>
            <a:pPr lvl="1"/>
            <a:r>
              <a:rPr lang="ja-JP" altLang="en-US" dirty="0"/>
              <a:t>養護者の虐待（介護等放棄を除く）による被養護者の致死（</a:t>
            </a:r>
            <a:r>
              <a:rPr lang="en-US" altLang="ja-JP" dirty="0">
                <a:solidFill>
                  <a:srgbClr val="FF0000"/>
                </a:solidFill>
              </a:rPr>
              <a:t>3</a:t>
            </a:r>
            <a:r>
              <a:rPr lang="ja-JP" altLang="en-US" dirty="0">
                <a:solidFill>
                  <a:srgbClr val="FF0000"/>
                </a:solidFill>
              </a:rPr>
              <a:t>件</a:t>
            </a:r>
            <a:r>
              <a:rPr lang="en-US" altLang="ja-JP" dirty="0">
                <a:solidFill>
                  <a:srgbClr val="FF0000"/>
                </a:solidFill>
              </a:rPr>
              <a:t>3</a:t>
            </a:r>
            <a:r>
              <a:rPr lang="ja-JP" altLang="en-US" dirty="0">
                <a:solidFill>
                  <a:srgbClr val="FF0000"/>
                </a:solidFill>
              </a:rPr>
              <a:t>人</a:t>
            </a:r>
            <a:r>
              <a:rPr lang="ja-JP" altLang="en-US" dirty="0"/>
              <a:t>）</a:t>
            </a:r>
            <a:endParaRPr lang="en-US" altLang="ja-JP" dirty="0"/>
          </a:p>
          <a:p>
            <a:pPr lvl="1"/>
            <a:r>
              <a:rPr lang="ja-JP" altLang="en-US" dirty="0"/>
              <a:t>心中（</a:t>
            </a:r>
            <a:r>
              <a:rPr lang="en-US" altLang="ja-JP" dirty="0">
                <a:solidFill>
                  <a:srgbClr val="FF0000"/>
                </a:solidFill>
              </a:rPr>
              <a:t>0</a:t>
            </a:r>
            <a:r>
              <a:rPr lang="ja-JP" altLang="en-US" dirty="0">
                <a:solidFill>
                  <a:srgbClr val="FF0000"/>
                </a:solidFill>
              </a:rPr>
              <a:t>件</a:t>
            </a:r>
            <a:r>
              <a:rPr lang="en-US" altLang="ja-JP" dirty="0">
                <a:solidFill>
                  <a:srgbClr val="FF0000"/>
                </a:solidFill>
              </a:rPr>
              <a:t>0</a:t>
            </a:r>
            <a:r>
              <a:rPr lang="ja-JP" altLang="en-US" dirty="0">
                <a:solidFill>
                  <a:srgbClr val="FF0000"/>
                </a:solidFill>
              </a:rPr>
              <a:t>人</a:t>
            </a:r>
            <a:r>
              <a:rPr lang="ja-JP" altLang="en-US" dirty="0"/>
              <a:t>）</a:t>
            </a:r>
            <a:endParaRPr lang="en-US" altLang="ja-JP" dirty="0"/>
          </a:p>
          <a:p>
            <a:pPr lvl="1"/>
            <a:r>
              <a:rPr lang="ja-JP" altLang="en-US" dirty="0"/>
              <a:t>その他（</a:t>
            </a:r>
            <a:r>
              <a:rPr lang="en-US" altLang="ja-JP" dirty="0">
                <a:solidFill>
                  <a:srgbClr val="FF0000"/>
                </a:solidFill>
              </a:rPr>
              <a:t>6</a:t>
            </a:r>
            <a:r>
              <a:rPr lang="ja-JP" altLang="en-US" dirty="0">
                <a:solidFill>
                  <a:srgbClr val="FF0000"/>
                </a:solidFill>
              </a:rPr>
              <a:t>件</a:t>
            </a:r>
            <a:r>
              <a:rPr lang="ja-JP" altLang="en-US" dirty="0"/>
              <a:t>）</a:t>
            </a:r>
            <a:endParaRPr lang="en-US" altLang="ja-JP" dirty="0"/>
          </a:p>
          <a:p>
            <a:pPr marL="393700" lvl="1" indent="0">
              <a:buNone/>
            </a:pPr>
            <a:r>
              <a:rPr lang="en-US" altLang="ja-JP" dirty="0"/>
              <a:t>※</a:t>
            </a:r>
            <a:r>
              <a:rPr lang="ja-JP" altLang="en-US" dirty="0"/>
              <a:t>被害者の</a:t>
            </a:r>
            <a:r>
              <a:rPr lang="en-US" altLang="ja-JP" u="wavyHeavy" dirty="0">
                <a:solidFill>
                  <a:srgbClr val="FF0000"/>
                </a:solidFill>
              </a:rPr>
              <a:t>44</a:t>
            </a:r>
            <a:r>
              <a:rPr lang="ja-JP" altLang="en-US" u="wavyHeavy" dirty="0"/>
              <a:t>％は、介護サービスを受けている</a:t>
            </a:r>
            <a:endParaRPr lang="en-US" altLang="ja-JP" u="wavyHeavy" dirty="0"/>
          </a:p>
        </p:txBody>
      </p:sp>
      <p:sp>
        <p:nvSpPr>
          <p:cNvPr id="2" name="スライド番号プレースホルダー 1"/>
          <p:cNvSpPr>
            <a:spLocks noGrp="1"/>
          </p:cNvSpPr>
          <p:nvPr>
            <p:ph type="sldNum" sz="quarter" idx="12"/>
          </p:nvPr>
        </p:nvSpPr>
        <p:spPr/>
        <p:txBody>
          <a:bodyPr/>
          <a:lstStyle/>
          <a:p>
            <a:pPr>
              <a:defRPr/>
            </a:pPr>
            <a:fld id="{94DCF550-45AF-4DDD-8A3C-902703E17E4F}" type="slidenum">
              <a:rPr lang="en-US" altLang="ja-JP" smtClean="0"/>
              <a:pPr>
                <a:defRPr/>
              </a:pPr>
              <a:t>28</a:t>
            </a:fld>
            <a:endParaRPr lang="en-US" altLang="ja-JP"/>
          </a:p>
        </p:txBody>
      </p:sp>
    </p:spTree>
    <p:extLst>
      <p:ext uri="{BB962C8B-B14F-4D97-AF65-F5344CB8AC3E}">
        <p14:creationId xmlns:p14="http://schemas.microsoft.com/office/powerpoint/2010/main" val="206321853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a:xfrm>
            <a:off x="250827" y="1981200"/>
            <a:ext cx="8893175" cy="4400550"/>
          </a:xfrm>
        </p:spPr>
        <p:txBody>
          <a:bodyPr/>
          <a:lstStyle/>
          <a:p>
            <a:pPr eaLnBrk="1" hangingPunct="1">
              <a:lnSpc>
                <a:spcPct val="80000"/>
              </a:lnSpc>
            </a:pPr>
            <a:r>
              <a:rPr lang="ja-JP" altLang="en-US" sz="2800" dirty="0"/>
              <a:t>虐待は</a:t>
            </a:r>
            <a:r>
              <a:rPr lang="ja-JP" altLang="en-US" sz="2800" u="sng" dirty="0"/>
              <a:t>重複することが多い</a:t>
            </a:r>
          </a:p>
          <a:p>
            <a:pPr eaLnBrk="1" hangingPunct="1">
              <a:lnSpc>
                <a:spcPct val="80000"/>
              </a:lnSpc>
              <a:buFont typeface="Wingdings" pitchFamily="2" charset="2"/>
              <a:buNone/>
            </a:pPr>
            <a:r>
              <a:rPr lang="ja-JP" altLang="en-US" sz="2800" dirty="0"/>
              <a:t>　</a:t>
            </a:r>
            <a:r>
              <a:rPr lang="ja-JP" altLang="en-US" sz="2400" dirty="0">
                <a:solidFill>
                  <a:srgbClr val="0000FF"/>
                </a:solidFill>
              </a:rPr>
              <a:t>一つあれば他にもあるかもしれないと疑う姿勢も必要</a:t>
            </a:r>
          </a:p>
          <a:p>
            <a:pPr eaLnBrk="1" hangingPunct="1">
              <a:lnSpc>
                <a:spcPct val="80000"/>
              </a:lnSpc>
            </a:pPr>
            <a:endParaRPr lang="ja-JP" altLang="en-US" sz="1400" u="sng" dirty="0"/>
          </a:p>
          <a:p>
            <a:pPr eaLnBrk="1" hangingPunct="1">
              <a:lnSpc>
                <a:spcPct val="80000"/>
              </a:lnSpc>
            </a:pPr>
            <a:r>
              <a:rPr lang="ja-JP" altLang="en-US" sz="2800" u="sng" dirty="0"/>
              <a:t>介護期間</a:t>
            </a:r>
            <a:endParaRPr lang="en-US" altLang="ja-JP" sz="2800" u="sng" dirty="0"/>
          </a:p>
          <a:p>
            <a:pPr lvl="1" eaLnBrk="1" hangingPunct="1">
              <a:lnSpc>
                <a:spcPct val="80000"/>
              </a:lnSpc>
            </a:pPr>
            <a:r>
              <a:rPr lang="en-US" altLang="ja-JP" u="sng" dirty="0"/>
              <a:t>38.8</a:t>
            </a:r>
            <a:r>
              <a:rPr lang="ja-JP" altLang="en-US" u="sng" dirty="0"/>
              <a:t>％が</a:t>
            </a:r>
            <a:r>
              <a:rPr lang="en-US" altLang="ja-JP" u="sng" dirty="0"/>
              <a:t>2</a:t>
            </a:r>
            <a:r>
              <a:rPr lang="ja-JP" altLang="en-US" u="sng" dirty="0"/>
              <a:t>年以上の期間</a:t>
            </a:r>
            <a:endParaRPr lang="en-US" altLang="ja-JP" u="sng" dirty="0"/>
          </a:p>
          <a:p>
            <a:pPr lvl="1" eaLnBrk="1" hangingPunct="1">
              <a:lnSpc>
                <a:spcPct val="80000"/>
              </a:lnSpc>
              <a:buFont typeface="Wingdings 2" pitchFamily="18" charset="2"/>
              <a:buNone/>
            </a:pPr>
            <a:r>
              <a:rPr lang="ja-JP" altLang="en-US" dirty="0"/>
              <a:t>　</a:t>
            </a:r>
            <a:r>
              <a:rPr lang="ja-JP" altLang="en-US" u="sng" dirty="0"/>
              <a:t>介護状態にあった</a:t>
            </a:r>
            <a:endParaRPr lang="en-US" altLang="ja-JP" u="sng" dirty="0"/>
          </a:p>
          <a:p>
            <a:pPr eaLnBrk="1" hangingPunct="1">
              <a:lnSpc>
                <a:spcPct val="80000"/>
              </a:lnSpc>
            </a:pPr>
            <a:endParaRPr lang="en-US" altLang="ja-JP" sz="2800" u="sng" dirty="0"/>
          </a:p>
          <a:p>
            <a:pPr eaLnBrk="1" hangingPunct="1">
              <a:lnSpc>
                <a:spcPct val="80000"/>
              </a:lnSpc>
            </a:pPr>
            <a:r>
              <a:rPr lang="ja-JP" altLang="en-US" sz="2800" u="sng" dirty="0"/>
              <a:t>発見時よりも深刻な状況に</a:t>
            </a:r>
            <a:endParaRPr lang="en-US" altLang="ja-JP" sz="2800" u="sng" dirty="0"/>
          </a:p>
          <a:p>
            <a:pPr eaLnBrk="1" hangingPunct="1">
              <a:lnSpc>
                <a:spcPct val="80000"/>
              </a:lnSpc>
              <a:buFont typeface="Wingdings 2" pitchFamily="18" charset="2"/>
              <a:buNone/>
            </a:pPr>
            <a:r>
              <a:rPr lang="ja-JP" altLang="en-US" sz="2800" dirty="0"/>
              <a:t>　</a:t>
            </a:r>
            <a:r>
              <a:rPr lang="ja-JP" altLang="en-US" sz="2800" u="sng" dirty="0"/>
              <a:t>あることも</a:t>
            </a:r>
            <a:r>
              <a:rPr lang="ja-JP" altLang="en-US" sz="2800" dirty="0"/>
              <a:t>・・・</a:t>
            </a:r>
            <a:endParaRPr lang="en-US" altLang="ja-JP" sz="2800" dirty="0"/>
          </a:p>
          <a:p>
            <a:pPr lvl="1" eaLnBrk="1" hangingPunct="1">
              <a:lnSpc>
                <a:spcPct val="80000"/>
              </a:lnSpc>
            </a:pPr>
            <a:r>
              <a:rPr lang="ja-JP" altLang="en-US" dirty="0"/>
              <a:t>生命にかかわる危険な状態　</a:t>
            </a:r>
            <a:r>
              <a:rPr lang="ja-JP" altLang="en-US" sz="2000" dirty="0"/>
              <a:t>通報時</a:t>
            </a:r>
            <a:r>
              <a:rPr lang="en-US" altLang="ja-JP" sz="2000" dirty="0"/>
              <a:t>11.8</a:t>
            </a:r>
            <a:r>
              <a:rPr lang="ja-JP" altLang="en-US" sz="2000" dirty="0"/>
              <a:t>％⇒事実確認時</a:t>
            </a:r>
            <a:r>
              <a:rPr lang="en-US" altLang="ja-JP" sz="2000" dirty="0"/>
              <a:t>22.4%</a:t>
            </a:r>
            <a:endParaRPr lang="en-US" altLang="ja-JP" dirty="0"/>
          </a:p>
          <a:p>
            <a:pPr lvl="1" eaLnBrk="1" hangingPunct="1">
              <a:lnSpc>
                <a:spcPct val="80000"/>
              </a:lnSpc>
              <a:buFont typeface="Wingdings 2" pitchFamily="18" charset="2"/>
              <a:buNone/>
            </a:pPr>
            <a:r>
              <a:rPr lang="ja-JP" altLang="en-US" dirty="0">
                <a:solidFill>
                  <a:srgbClr val="0000FF"/>
                </a:solidFill>
              </a:rPr>
              <a:t>見えているよりも深刻かもしれない、と考えることも</a:t>
            </a:r>
            <a:endParaRPr lang="en-US" altLang="ja-JP" dirty="0">
              <a:solidFill>
                <a:srgbClr val="0000FF"/>
              </a:solidFill>
            </a:endParaRPr>
          </a:p>
          <a:p>
            <a:pPr lvl="1" eaLnBrk="1" hangingPunct="1">
              <a:lnSpc>
                <a:spcPct val="80000"/>
              </a:lnSpc>
              <a:buFont typeface="Wingdings 2" pitchFamily="18" charset="2"/>
              <a:buNone/>
            </a:pPr>
            <a:r>
              <a:rPr lang="ja-JP" altLang="en-US" dirty="0">
                <a:solidFill>
                  <a:srgbClr val="0000FF"/>
                </a:solidFill>
              </a:rPr>
              <a:t>必要</a:t>
            </a:r>
          </a:p>
        </p:txBody>
      </p:sp>
      <p:sp>
        <p:nvSpPr>
          <p:cNvPr id="1028" name="Text Box 4"/>
          <p:cNvSpPr txBox="1">
            <a:spLocks noChangeArrowheads="1"/>
          </p:cNvSpPr>
          <p:nvPr/>
        </p:nvSpPr>
        <p:spPr bwMode="auto">
          <a:xfrm>
            <a:off x="4500563" y="1468200"/>
            <a:ext cx="4267200" cy="304800"/>
          </a:xfrm>
          <a:prstGeom prst="rect">
            <a:avLst/>
          </a:prstGeom>
          <a:noFill/>
          <a:ln w="9525">
            <a:noFill/>
            <a:miter lim="800000"/>
            <a:headEnd/>
            <a:tailEnd/>
          </a:ln>
        </p:spPr>
        <p:txBody>
          <a:bodyPr>
            <a:spAutoFit/>
          </a:bodyPr>
          <a:lstStyle/>
          <a:p>
            <a:pPr algn="r">
              <a:spcBef>
                <a:spcPct val="50000"/>
              </a:spcBef>
            </a:pPr>
            <a:r>
              <a:rPr lang="ja-JP" altLang="en-US" sz="1400" b="1" dirty="0">
                <a:latin typeface="+mj-ea"/>
                <a:ea typeface="+mj-ea"/>
              </a:rPr>
              <a:t>東京都福祉保健局高齢社会対策部調べ（</a:t>
            </a:r>
            <a:r>
              <a:rPr lang="en-US" altLang="ja-JP" sz="1400" b="1" dirty="0">
                <a:latin typeface="+mj-ea"/>
                <a:ea typeface="+mj-ea"/>
              </a:rPr>
              <a:t>H17.7</a:t>
            </a:r>
            <a:r>
              <a:rPr lang="ja-JP" altLang="en-US" sz="1400" b="1" dirty="0">
                <a:latin typeface="+mj-ea"/>
                <a:ea typeface="+mj-ea"/>
              </a:rPr>
              <a:t>）</a:t>
            </a:r>
          </a:p>
        </p:txBody>
      </p:sp>
      <p:graphicFrame>
        <p:nvGraphicFramePr>
          <p:cNvPr id="1026" name="Object 3"/>
          <p:cNvGraphicFramePr>
            <a:graphicFrameLocks noChangeAspect="1"/>
          </p:cNvGraphicFramePr>
          <p:nvPr/>
        </p:nvGraphicFramePr>
        <p:xfrm>
          <a:off x="4356102" y="2492377"/>
          <a:ext cx="5237163" cy="2466975"/>
        </p:xfrm>
        <a:graphic>
          <a:graphicData uri="http://schemas.openxmlformats.org/presentationml/2006/ole">
            <mc:AlternateContent xmlns:mc="http://schemas.openxmlformats.org/markup-compatibility/2006">
              <mc:Choice xmlns:v="urn:schemas-microsoft-com:vml" Requires="v">
                <p:oleObj spid="_x0000_s1249" name="グラフ" r:id="rId4" imgW="5267325" imgH="2486025" progId="Excel.Chart.8">
                  <p:embed/>
                </p:oleObj>
              </mc:Choice>
              <mc:Fallback>
                <p:oleObj name="グラフ" r:id="rId4" imgW="5267325" imgH="2486025" progId="Excel.Chart.8">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356102" y="2492377"/>
                        <a:ext cx="5237163" cy="2466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8" name="Rectangle 2"/>
          <p:cNvSpPr txBox="1">
            <a:spLocks noChangeArrowheads="1"/>
          </p:cNvSpPr>
          <p:nvPr/>
        </p:nvSpPr>
        <p:spPr bwMode="auto">
          <a:xfrm>
            <a:off x="366713" y="581027"/>
            <a:ext cx="8229600" cy="847725"/>
          </a:xfrm>
          <a:prstGeom prst="rect">
            <a:avLst/>
          </a:prstGeom>
          <a:noFill/>
          <a:ln w="9525">
            <a:noFill/>
            <a:miter lim="800000"/>
            <a:headEnd/>
            <a:tailEnd/>
          </a:ln>
        </p:spPr>
        <p:txBody>
          <a:bodyPr lIns="0" rIns="0" bIns="0" anchor="b"/>
          <a:lstStyle/>
          <a:p>
            <a:pPr>
              <a:defRPr/>
            </a:pPr>
            <a:r>
              <a:rPr lang="ja-JP" altLang="en-US" sz="3600" dirty="0">
                <a:solidFill>
                  <a:schemeClr val="tx2"/>
                </a:solidFill>
                <a:latin typeface="HG丸ｺﾞｼｯｸM-PRO" pitchFamily="50" charset="-128"/>
                <a:ea typeface="HG丸ｺﾞｼｯｸM-PRO" pitchFamily="50" charset="-128"/>
                <a:cs typeface="+mj-cs"/>
              </a:rPr>
              <a:t>調査からわかった高齢者虐待の特徴②　　　</a:t>
            </a:r>
          </a:p>
        </p:txBody>
      </p:sp>
      <p:sp>
        <p:nvSpPr>
          <p:cNvPr id="2" name="スライド番号プレースホルダー 1"/>
          <p:cNvSpPr>
            <a:spLocks noGrp="1"/>
          </p:cNvSpPr>
          <p:nvPr>
            <p:ph type="sldNum" sz="quarter" idx="12"/>
          </p:nvPr>
        </p:nvSpPr>
        <p:spPr/>
        <p:txBody>
          <a:bodyPr/>
          <a:lstStyle/>
          <a:p>
            <a:pPr>
              <a:defRPr/>
            </a:pPr>
            <a:fld id="{94DCF550-45AF-4DDD-8A3C-902703E17E4F}" type="slidenum">
              <a:rPr lang="en-US" altLang="ja-JP" smtClean="0"/>
              <a:pPr>
                <a:defRPr/>
              </a:pPr>
              <a:t>29</a:t>
            </a:fld>
            <a:endParaRPr lang="en-US" altLang="ja-JP"/>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457200" y="260350"/>
            <a:ext cx="8229600" cy="1371600"/>
          </a:xfrm>
        </p:spPr>
        <p:txBody>
          <a:bodyPr/>
          <a:lstStyle/>
          <a:p>
            <a:pPr eaLnBrk="1" hangingPunct="1"/>
            <a:r>
              <a:rPr lang="ja-JP" altLang="en-US" sz="4800"/>
              <a:t>高齢者虐待防止法誕生の背景</a:t>
            </a:r>
          </a:p>
        </p:txBody>
      </p:sp>
      <p:sp>
        <p:nvSpPr>
          <p:cNvPr id="19459" name="Rectangle 3"/>
          <p:cNvSpPr>
            <a:spLocks noGrp="1" noChangeArrowheads="1"/>
          </p:cNvSpPr>
          <p:nvPr>
            <p:ph type="body" idx="1"/>
          </p:nvPr>
        </p:nvSpPr>
        <p:spPr>
          <a:xfrm>
            <a:off x="179388" y="1817688"/>
            <a:ext cx="8964612" cy="4851400"/>
          </a:xfrm>
        </p:spPr>
        <p:txBody>
          <a:bodyPr/>
          <a:lstStyle/>
          <a:p>
            <a:pPr eaLnBrk="1" hangingPunct="1"/>
            <a:r>
              <a:rPr lang="ja-JP" altLang="en-US" sz="2800" dirty="0"/>
              <a:t>民事不介入</a:t>
            </a:r>
          </a:p>
          <a:p>
            <a:pPr eaLnBrk="1" hangingPunct="1"/>
            <a:r>
              <a:rPr lang="ja-JP" altLang="en-US" sz="2800" b="1" u="sng" dirty="0">
                <a:solidFill>
                  <a:srgbClr val="0000FF"/>
                </a:solidFill>
              </a:rPr>
              <a:t>措置から契約へ</a:t>
            </a:r>
            <a:r>
              <a:rPr lang="ja-JP" altLang="en-US" sz="2800" b="1" u="sng" dirty="0"/>
              <a:t>・・・行政が関わらない</a:t>
            </a:r>
          </a:p>
          <a:p>
            <a:pPr eaLnBrk="1" hangingPunct="1"/>
            <a:endParaRPr lang="ja-JP" altLang="en-US" sz="1400" dirty="0"/>
          </a:p>
          <a:p>
            <a:pPr eaLnBrk="1" hangingPunct="1">
              <a:buFont typeface="Wingdings" pitchFamily="2" charset="2"/>
              <a:buNone/>
            </a:pPr>
            <a:r>
              <a:rPr lang="ja-JP" altLang="en-US" sz="2800" dirty="0"/>
              <a:t>　　　　　　↓</a:t>
            </a:r>
          </a:p>
          <a:p>
            <a:pPr eaLnBrk="1" hangingPunct="1">
              <a:buFont typeface="Wingdings" pitchFamily="2" charset="2"/>
              <a:buNone/>
            </a:pPr>
            <a:r>
              <a:rPr lang="ja-JP" altLang="en-US" sz="2800" dirty="0"/>
              <a:t>　「助けて」と言えない高齢者の権利侵害に積極的に対応することが「難しい」まま「困難ケース」化</a:t>
            </a:r>
          </a:p>
          <a:p>
            <a:pPr eaLnBrk="1" hangingPunct="1">
              <a:buFont typeface="Wingdings" pitchFamily="2" charset="2"/>
              <a:buNone/>
            </a:pPr>
            <a:r>
              <a:rPr lang="ja-JP" altLang="en-US" sz="2800" dirty="0"/>
              <a:t>　　　　　　↓</a:t>
            </a:r>
            <a:r>
              <a:rPr lang="ja-JP" altLang="en-US" sz="2000" dirty="0"/>
              <a:t>各種の調査で虐待があることが明らかに･･･</a:t>
            </a:r>
          </a:p>
          <a:p>
            <a:pPr eaLnBrk="1" hangingPunct="1">
              <a:buFont typeface="Wingdings" pitchFamily="2" charset="2"/>
              <a:buNone/>
            </a:pPr>
            <a:endParaRPr lang="ja-JP" altLang="en-US" sz="2000" dirty="0"/>
          </a:p>
          <a:p>
            <a:pPr eaLnBrk="1" hangingPunct="1">
              <a:buFont typeface="Wingdings" pitchFamily="2" charset="2"/>
              <a:buNone/>
            </a:pPr>
            <a:r>
              <a:rPr lang="ja-JP" altLang="en-US" sz="2800" dirty="0"/>
              <a:t>「高齢者虐待の防止、高齢者の養護者に対する支援等に関する法律」の施行</a:t>
            </a:r>
            <a:r>
              <a:rPr lang="en-US" altLang="ja-JP" sz="2800" dirty="0"/>
              <a:t>(</a:t>
            </a:r>
            <a:r>
              <a:rPr lang="ja-JP" altLang="en-US" sz="2800" dirty="0"/>
              <a:t>平成</a:t>
            </a:r>
            <a:r>
              <a:rPr lang="en-US" altLang="ja-JP" sz="2800" dirty="0"/>
              <a:t>18</a:t>
            </a:r>
            <a:r>
              <a:rPr lang="ja-JP" altLang="en-US" sz="2800" dirty="0"/>
              <a:t>年</a:t>
            </a:r>
            <a:r>
              <a:rPr lang="en-US" altLang="ja-JP" sz="2800" dirty="0"/>
              <a:t>4</a:t>
            </a:r>
            <a:r>
              <a:rPr lang="ja-JP" altLang="en-US" sz="2800" dirty="0"/>
              <a:t>月）</a:t>
            </a:r>
          </a:p>
        </p:txBody>
      </p:sp>
      <p:sp>
        <p:nvSpPr>
          <p:cNvPr id="2" name="スライド番号プレースホルダー 1"/>
          <p:cNvSpPr>
            <a:spLocks noGrp="1"/>
          </p:cNvSpPr>
          <p:nvPr>
            <p:ph type="sldNum" sz="quarter" idx="12"/>
          </p:nvPr>
        </p:nvSpPr>
        <p:spPr/>
        <p:txBody>
          <a:bodyPr/>
          <a:lstStyle/>
          <a:p>
            <a:pPr>
              <a:defRPr/>
            </a:pPr>
            <a:fld id="{94DCF550-45AF-4DDD-8A3C-902703E17E4F}" type="slidenum">
              <a:rPr lang="en-US" altLang="ja-JP" smtClean="0"/>
              <a:pPr>
                <a:defRPr/>
              </a:pPr>
              <a:t>3</a:t>
            </a:fld>
            <a:endParaRPr lang="en-US" altLang="ja-JP"/>
          </a:p>
        </p:txBody>
      </p:sp>
    </p:spTree>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4818" name="Rectangle 3"/>
          <p:cNvSpPr>
            <a:spLocks noGrp="1" noChangeArrowheads="1"/>
          </p:cNvSpPr>
          <p:nvPr>
            <p:ph idx="1"/>
          </p:nvPr>
        </p:nvSpPr>
        <p:spPr>
          <a:xfrm>
            <a:off x="468315" y="1268415"/>
            <a:ext cx="8435975" cy="4967287"/>
          </a:xfrm>
        </p:spPr>
        <p:txBody>
          <a:bodyPr/>
          <a:lstStyle/>
          <a:p>
            <a:pPr eaLnBrk="1" hangingPunct="1"/>
            <a:r>
              <a:rPr lang="ja-JP" altLang="en-US"/>
              <a:t>高齢者自身がなかなか助けを求めない</a:t>
            </a:r>
          </a:p>
          <a:p>
            <a:pPr eaLnBrk="1" hangingPunct="1">
              <a:buFont typeface="Wingdings" pitchFamily="2" charset="2"/>
              <a:buNone/>
            </a:pPr>
            <a:r>
              <a:rPr lang="ja-JP" altLang="en-US"/>
              <a:t>　　　　　　　　　　　　　　　　（求められない）</a:t>
            </a:r>
          </a:p>
          <a:p>
            <a:pPr lvl="4" eaLnBrk="1" hangingPunct="1"/>
            <a:r>
              <a:rPr lang="ja-JP" altLang="en-US"/>
              <a:t>発見のきっかけは「ケアマネジャーからの連絡」が最多</a:t>
            </a:r>
          </a:p>
          <a:p>
            <a:pPr eaLnBrk="1" hangingPunct="1"/>
            <a:r>
              <a:rPr lang="ja-JP" altLang="en-US"/>
              <a:t>虐待者の約半数は「自覚なし」</a:t>
            </a:r>
          </a:p>
          <a:p>
            <a:pPr eaLnBrk="1" hangingPunct="1"/>
            <a:r>
              <a:rPr lang="ja-JP" altLang="en-US" u="sng"/>
              <a:t>被虐待者が「生命にかかわる危険な状態」であっても、虐待者の半数に「自覚なし」</a:t>
            </a:r>
          </a:p>
          <a:p>
            <a:pPr lvl="4" eaLnBrk="1" hangingPunct="1"/>
            <a:r>
              <a:rPr lang="ja-JP" altLang="en-US"/>
              <a:t>特にネグレクトの７割以上は自覚なし</a:t>
            </a:r>
          </a:p>
          <a:p>
            <a:pPr lvl="4" eaLnBrk="1" hangingPunct="1">
              <a:buFont typeface="Wingdings" pitchFamily="2" charset="2"/>
              <a:buNone/>
            </a:pPr>
            <a:endParaRPr lang="ja-JP" altLang="en-US"/>
          </a:p>
          <a:p>
            <a:pPr lvl="4" eaLnBrk="1" hangingPunct="1"/>
            <a:endParaRPr lang="ja-JP" altLang="en-US"/>
          </a:p>
          <a:p>
            <a:pPr algn="ctr" eaLnBrk="1" hangingPunct="1">
              <a:buFont typeface="Wingdings" pitchFamily="2" charset="2"/>
              <a:buNone/>
            </a:pPr>
            <a:r>
              <a:rPr lang="ja-JP" altLang="en-US" u="sng">
                <a:solidFill>
                  <a:srgbClr val="FF3300"/>
                </a:solidFill>
              </a:rPr>
              <a:t>誰かが発見して介入しないと</a:t>
            </a:r>
          </a:p>
          <a:p>
            <a:pPr algn="ctr" eaLnBrk="1" hangingPunct="1">
              <a:buFont typeface="Wingdings" pitchFamily="2" charset="2"/>
              <a:buNone/>
            </a:pPr>
            <a:r>
              <a:rPr lang="ja-JP" altLang="en-US" u="sng">
                <a:solidFill>
                  <a:srgbClr val="FF3300"/>
                </a:solidFill>
              </a:rPr>
              <a:t>解決できないケースも多い</a:t>
            </a:r>
          </a:p>
        </p:txBody>
      </p:sp>
      <p:sp>
        <p:nvSpPr>
          <p:cNvPr id="34819" name="AutoShape 4"/>
          <p:cNvSpPr>
            <a:spLocks noChangeArrowheads="1"/>
          </p:cNvSpPr>
          <p:nvPr/>
        </p:nvSpPr>
        <p:spPr bwMode="auto">
          <a:xfrm>
            <a:off x="4284665" y="4429125"/>
            <a:ext cx="574675" cy="647700"/>
          </a:xfrm>
          <a:prstGeom prst="downArrow">
            <a:avLst>
              <a:gd name="adj1" fmla="val 50000"/>
              <a:gd name="adj2" fmla="val 28177"/>
            </a:avLst>
          </a:prstGeom>
          <a:noFill/>
          <a:ln w="9525">
            <a:solidFill>
              <a:schemeClr val="tx1"/>
            </a:solidFill>
            <a:miter lim="800000"/>
            <a:headEnd/>
            <a:tailEnd/>
          </a:ln>
        </p:spPr>
        <p:txBody>
          <a:bodyPr vert="eaVert" wrap="none" anchor="ctr"/>
          <a:lstStyle/>
          <a:p>
            <a:endParaRPr lang="ja-JP" altLang="en-US"/>
          </a:p>
        </p:txBody>
      </p:sp>
      <p:sp>
        <p:nvSpPr>
          <p:cNvPr id="2" name="スライド番号プレースホルダー 1"/>
          <p:cNvSpPr>
            <a:spLocks noGrp="1"/>
          </p:cNvSpPr>
          <p:nvPr>
            <p:ph type="sldNum" sz="quarter" idx="12"/>
          </p:nvPr>
        </p:nvSpPr>
        <p:spPr/>
        <p:txBody>
          <a:bodyPr/>
          <a:lstStyle/>
          <a:p>
            <a:pPr>
              <a:defRPr/>
            </a:pPr>
            <a:fld id="{94DCF550-45AF-4DDD-8A3C-902703E17E4F}" type="slidenum">
              <a:rPr lang="en-US" altLang="ja-JP" smtClean="0"/>
              <a:pPr>
                <a:defRPr/>
              </a:pPr>
              <a:t>30</a:t>
            </a:fld>
            <a:endParaRPr lang="en-US" altLang="ja-JP"/>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11" name="正方形/長方形 10"/>
          <p:cNvSpPr/>
          <p:nvPr/>
        </p:nvSpPr>
        <p:spPr>
          <a:xfrm>
            <a:off x="1332000" y="6415107"/>
            <a:ext cx="6480000" cy="13559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l">
              <a:defRPr/>
            </a:pPr>
            <a:r>
              <a:rPr lang="ja-JP" altLang="en-US" sz="1200" dirty="0">
                <a:solidFill>
                  <a:prstClr val="black"/>
                </a:solidFill>
              </a:rPr>
              <a:t>東京都パンフレット「高齢者虐待防止と権利擁護」を元に高齢者権利擁護支援センターで一部改変</a:t>
            </a:r>
          </a:p>
        </p:txBody>
      </p:sp>
      <p:sp>
        <p:nvSpPr>
          <p:cNvPr id="38915" name="タイトル 1"/>
          <p:cNvSpPr>
            <a:spLocks/>
          </p:cNvSpPr>
          <p:nvPr/>
        </p:nvSpPr>
        <p:spPr bwMode="auto">
          <a:xfrm>
            <a:off x="2771775" y="4363765"/>
            <a:ext cx="3168650" cy="1295400"/>
          </a:xfrm>
          <a:prstGeom prst="ellipse">
            <a:avLst/>
          </a:prstGeom>
          <a:gradFill rotWithShape="0">
            <a:gsLst>
              <a:gs pos="0">
                <a:srgbClr val="FF6699"/>
              </a:gs>
              <a:gs pos="3000">
                <a:srgbClr val="FFCCFF"/>
              </a:gs>
              <a:gs pos="100000">
                <a:srgbClr val="FF00FF"/>
              </a:gs>
            </a:gsLst>
            <a:lin ang="5400000"/>
          </a:gradFill>
          <a:ln w="9525">
            <a:noFill/>
            <a:round/>
            <a:headEnd/>
            <a:tailEnd/>
          </a:ln>
        </p:spPr>
        <p:txBody>
          <a:bodyPr anchor="ctr"/>
          <a:lstStyle/>
          <a:p>
            <a:pPr algn="l"/>
            <a:endParaRPr lang="ja-JP" altLang="en-US" sz="4400">
              <a:solidFill>
                <a:prstClr val="black"/>
              </a:solidFill>
              <a:latin typeface="Trebuchet MS" pitchFamily="34" charset="0"/>
              <a:ea typeface="HG丸ｺﾞｼｯｸM-PRO" pitchFamily="50" charset="-128"/>
            </a:endParaRPr>
          </a:p>
        </p:txBody>
      </p:sp>
      <p:sp>
        <p:nvSpPr>
          <p:cNvPr id="65" name="タイトル 1"/>
          <p:cNvSpPr txBox="1">
            <a:spLocks/>
          </p:cNvSpPr>
          <p:nvPr/>
        </p:nvSpPr>
        <p:spPr>
          <a:xfrm>
            <a:off x="323850" y="1268140"/>
            <a:ext cx="8496300" cy="3708400"/>
          </a:xfrm>
          <a:prstGeom prst="ellipse">
            <a:avLst/>
          </a:prstGeom>
          <a:gradFill>
            <a:gsLst>
              <a:gs pos="0">
                <a:schemeClr val="bg1"/>
              </a:gs>
              <a:gs pos="44000">
                <a:srgbClr val="FFCCFF">
                  <a:lumMod val="100000"/>
                </a:srgbClr>
              </a:gs>
              <a:gs pos="100000">
                <a:srgbClr val="FF00FF"/>
              </a:gs>
            </a:gsLst>
            <a:lin ang="5400000" scaled="0"/>
          </a:gradFill>
          <a:effectLst>
            <a:outerShdw blurRad="50800" dist="38100" algn="l" rotWithShape="0">
              <a:prstClr val="black">
                <a:alpha val="40000"/>
              </a:prstClr>
            </a:outerShdw>
          </a:effectLst>
        </p:spPr>
        <p:txBody>
          <a:bodyPr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defRPr/>
            </a:pPr>
            <a:endParaRPr lang="ja-JP" altLang="en-US" dirty="0">
              <a:solidFill>
                <a:prstClr val="black"/>
              </a:solidFill>
            </a:endParaRPr>
          </a:p>
        </p:txBody>
      </p:sp>
      <p:sp>
        <p:nvSpPr>
          <p:cNvPr id="4" name="ドーナツ 3"/>
          <p:cNvSpPr/>
          <p:nvPr/>
        </p:nvSpPr>
        <p:spPr>
          <a:xfrm>
            <a:off x="179390" y="188642"/>
            <a:ext cx="8785225" cy="4930775"/>
          </a:xfrm>
          <a:prstGeom prst="donut">
            <a:avLst>
              <a:gd name="adj" fmla="val 10012"/>
            </a:avLst>
          </a:prstGeom>
          <a:solidFill>
            <a:srgbClr val="FFCC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l">
              <a:defRPr/>
            </a:pPr>
            <a:endParaRPr lang="ja-JP" altLang="en-US" sz="1800" dirty="0">
              <a:solidFill>
                <a:prstClr val="black"/>
              </a:solidFill>
            </a:endParaRPr>
          </a:p>
        </p:txBody>
      </p:sp>
      <p:sp>
        <p:nvSpPr>
          <p:cNvPr id="5" name="下矢印 4"/>
          <p:cNvSpPr/>
          <p:nvPr/>
        </p:nvSpPr>
        <p:spPr>
          <a:xfrm rot="18358359">
            <a:off x="2334420" y="3794648"/>
            <a:ext cx="747712" cy="2479675"/>
          </a:xfrm>
          <a:prstGeom prst="downArrow">
            <a:avLst>
              <a:gd name="adj1" fmla="val 50000"/>
              <a:gd name="adj2" fmla="val 84291"/>
            </a:avLst>
          </a:prstGeom>
          <a:solidFill>
            <a:srgbClr val="FFCC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l">
              <a:defRPr/>
            </a:pPr>
            <a:endParaRPr lang="ja-JP" altLang="en-US" sz="1800">
              <a:solidFill>
                <a:prstClr val="white"/>
              </a:solidFill>
            </a:endParaRPr>
          </a:p>
        </p:txBody>
      </p:sp>
      <p:sp>
        <p:nvSpPr>
          <p:cNvPr id="26" name="下矢印 25"/>
          <p:cNvSpPr/>
          <p:nvPr/>
        </p:nvSpPr>
        <p:spPr>
          <a:xfrm rot="3595956">
            <a:off x="5833270" y="3747023"/>
            <a:ext cx="747712" cy="2613025"/>
          </a:xfrm>
          <a:prstGeom prst="downArrow">
            <a:avLst>
              <a:gd name="adj1" fmla="val 50000"/>
              <a:gd name="adj2" fmla="val 72186"/>
            </a:avLst>
          </a:prstGeom>
          <a:solidFill>
            <a:srgbClr val="FFCC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l">
              <a:defRPr/>
            </a:pPr>
            <a:endParaRPr lang="ja-JP" altLang="en-US" sz="1800">
              <a:solidFill>
                <a:prstClr val="white"/>
              </a:solidFill>
            </a:endParaRPr>
          </a:p>
        </p:txBody>
      </p:sp>
      <p:sp>
        <p:nvSpPr>
          <p:cNvPr id="9" name="星 16 8"/>
          <p:cNvSpPr/>
          <p:nvPr/>
        </p:nvSpPr>
        <p:spPr>
          <a:xfrm>
            <a:off x="3635375" y="5146403"/>
            <a:ext cx="1512888" cy="946150"/>
          </a:xfrm>
          <a:prstGeom prst="star16">
            <a:avLst>
              <a:gd name="adj" fmla="val 45244"/>
            </a:avLst>
          </a:prstGeom>
          <a:solidFill>
            <a:srgbClr val="FF7C80"/>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l">
              <a:defRPr/>
            </a:pPr>
            <a:r>
              <a:rPr lang="ja-JP" altLang="en-US" sz="2800" dirty="0">
                <a:solidFill>
                  <a:prstClr val="white"/>
                </a:solidFill>
                <a:effectLst>
                  <a:outerShdw blurRad="38100" dist="38100" dir="2700000" algn="tl">
                    <a:srgbClr val="000000">
                      <a:alpha val="43137"/>
                    </a:srgbClr>
                  </a:outerShdw>
                </a:effectLst>
                <a:latin typeface="HGｺﾞｼｯｸE" pitchFamily="49" charset="-128"/>
                <a:ea typeface="HGｺﾞｼｯｸE" pitchFamily="49" charset="-128"/>
              </a:rPr>
              <a:t>虐待</a:t>
            </a:r>
          </a:p>
        </p:txBody>
      </p:sp>
      <p:sp>
        <p:nvSpPr>
          <p:cNvPr id="34" name="円/楕円 12"/>
          <p:cNvSpPr>
            <a:spLocks noChangeArrowheads="1"/>
          </p:cNvSpPr>
          <p:nvPr/>
        </p:nvSpPr>
        <p:spPr bwMode="auto">
          <a:xfrm>
            <a:off x="323528" y="1124025"/>
            <a:ext cx="2736024" cy="791992"/>
          </a:xfrm>
          <a:prstGeom prst="ellipse">
            <a:avLst/>
          </a:prstGeom>
          <a:solidFill>
            <a:schemeClr val="bg1">
              <a:lumMod val="95000"/>
            </a:schemeClr>
          </a:solidFill>
          <a:ln w="9525" algn="ctr">
            <a:noFill/>
            <a:round/>
            <a:headEnd/>
            <a:tailEnd/>
          </a:ln>
          <a:effectLst>
            <a:innerShdw blurRad="63500" dist="50800" dir="2700000">
              <a:prstClr val="black">
                <a:alpha val="50000"/>
              </a:prstClr>
            </a:innerShdw>
          </a:effectLst>
          <a:scene3d>
            <a:camera prst="orthographicFront"/>
            <a:lightRig rig="threePt" dir="t"/>
          </a:scene3d>
          <a:sp3d>
            <a:bevelT w="165100" prst="coolSlant"/>
          </a:sp3d>
        </p:spPr>
        <p:txBody>
          <a:bodyPr lIns="0" tIns="0" rIns="0" bIns="0" anchor="ctr" anchorCtr="1"/>
          <a:lstStyle/>
          <a:p>
            <a:pPr algn="l">
              <a:defRPr/>
            </a:pPr>
            <a:r>
              <a:rPr lang="ja-JP" altLang="en-US" sz="1500" b="1" dirty="0">
                <a:solidFill>
                  <a:srgbClr val="FF00FF"/>
                </a:solidFill>
                <a:latin typeface="ＭＳ Ｐゴシック" pitchFamily="50" charset="-128"/>
                <a:ea typeface="ＭＳ Ｐゴシック" pitchFamily="50" charset="-128"/>
              </a:rPr>
              <a:t>認知症の</a:t>
            </a:r>
            <a:endParaRPr lang="en-US" altLang="ja-JP" sz="1500" b="1" dirty="0">
              <a:solidFill>
                <a:srgbClr val="FF00FF"/>
              </a:solidFill>
              <a:latin typeface="ＭＳ Ｐゴシック" pitchFamily="50" charset="-128"/>
              <a:ea typeface="ＭＳ Ｐゴシック" pitchFamily="50" charset="-128"/>
            </a:endParaRPr>
          </a:p>
          <a:p>
            <a:pPr algn="l">
              <a:defRPr/>
            </a:pPr>
            <a:r>
              <a:rPr lang="ja-JP" altLang="en-US" sz="1500" b="1" dirty="0">
                <a:solidFill>
                  <a:srgbClr val="FF00FF"/>
                </a:solidFill>
                <a:latin typeface="ＭＳ Ｐゴシック" pitchFamily="50" charset="-128"/>
                <a:ea typeface="ＭＳ Ｐゴシック" pitchFamily="50" charset="-128"/>
              </a:rPr>
              <a:t>無理解・無関心</a:t>
            </a:r>
            <a:endParaRPr lang="en-US" altLang="ja-JP" sz="1500" b="1" dirty="0">
              <a:solidFill>
                <a:srgbClr val="FF00FF"/>
              </a:solidFill>
              <a:latin typeface="ＭＳ Ｐゴシック" pitchFamily="50" charset="-128"/>
              <a:ea typeface="ＭＳ Ｐゴシック" pitchFamily="50" charset="-128"/>
            </a:endParaRPr>
          </a:p>
        </p:txBody>
      </p:sp>
      <p:sp>
        <p:nvSpPr>
          <p:cNvPr id="36" name="円/楕円 12"/>
          <p:cNvSpPr>
            <a:spLocks noChangeArrowheads="1"/>
          </p:cNvSpPr>
          <p:nvPr/>
        </p:nvSpPr>
        <p:spPr bwMode="auto">
          <a:xfrm>
            <a:off x="6012160" y="1124025"/>
            <a:ext cx="2808312" cy="791992"/>
          </a:xfrm>
          <a:prstGeom prst="ellipse">
            <a:avLst/>
          </a:prstGeom>
          <a:solidFill>
            <a:schemeClr val="bg1">
              <a:lumMod val="95000"/>
            </a:schemeClr>
          </a:solidFill>
          <a:ln w="9525" algn="ctr">
            <a:noFill/>
            <a:round/>
            <a:headEnd/>
            <a:tailEnd/>
          </a:ln>
          <a:effectLst>
            <a:innerShdw blurRad="63500" dist="50800">
              <a:prstClr val="black">
                <a:alpha val="50000"/>
              </a:prstClr>
            </a:innerShdw>
          </a:effectLst>
          <a:scene3d>
            <a:camera prst="orthographicFront"/>
            <a:lightRig rig="threePt" dir="t"/>
          </a:scene3d>
          <a:sp3d>
            <a:bevelT w="165100" prst="coolSlant"/>
          </a:sp3d>
        </p:spPr>
        <p:txBody>
          <a:bodyPr lIns="0" tIns="0" rIns="0" bIns="0" anchor="ctr" anchorCtr="1"/>
          <a:lstStyle/>
          <a:p>
            <a:pPr algn="l">
              <a:defRPr/>
            </a:pPr>
            <a:r>
              <a:rPr lang="ja-JP" altLang="en-US" sz="1500" b="1" dirty="0">
                <a:solidFill>
                  <a:srgbClr val="FF00FF"/>
                </a:solidFill>
                <a:latin typeface="ＭＳ Ｐゴシック" pitchFamily="50" charset="-128"/>
                <a:ea typeface="ＭＳ Ｐゴシック" pitchFamily="50" charset="-128"/>
              </a:rPr>
              <a:t>孤立、指導的態度</a:t>
            </a:r>
          </a:p>
        </p:txBody>
      </p:sp>
      <p:sp>
        <p:nvSpPr>
          <p:cNvPr id="37" name="円/楕円 12"/>
          <p:cNvSpPr>
            <a:spLocks noChangeArrowheads="1"/>
          </p:cNvSpPr>
          <p:nvPr/>
        </p:nvSpPr>
        <p:spPr bwMode="auto">
          <a:xfrm>
            <a:off x="323528" y="3859631"/>
            <a:ext cx="2736304" cy="1080818"/>
          </a:xfrm>
          <a:prstGeom prst="ellipse">
            <a:avLst/>
          </a:prstGeom>
          <a:solidFill>
            <a:schemeClr val="bg1">
              <a:lumMod val="95000"/>
            </a:schemeClr>
          </a:solidFill>
          <a:ln w="9525" algn="ctr">
            <a:noFill/>
            <a:round/>
            <a:headEnd/>
            <a:tailEnd/>
          </a:ln>
          <a:effectLst>
            <a:innerShdw blurRad="63500" dist="50800" dir="2700000">
              <a:prstClr val="black">
                <a:alpha val="50000"/>
              </a:prstClr>
            </a:innerShdw>
          </a:effectLst>
          <a:scene3d>
            <a:camera prst="orthographicFront"/>
            <a:lightRig rig="threePt" dir="t"/>
          </a:scene3d>
          <a:sp3d>
            <a:bevelT w="165100" prst="coolSlant"/>
          </a:sp3d>
        </p:spPr>
        <p:txBody>
          <a:bodyPr lIns="0" tIns="0" rIns="0" bIns="0" anchor="ctr" anchorCtr="1"/>
          <a:lstStyle/>
          <a:p>
            <a:pPr algn="l">
              <a:defRPr/>
            </a:pPr>
            <a:r>
              <a:rPr lang="ja-JP" altLang="en-US" sz="1500" b="1" dirty="0">
                <a:solidFill>
                  <a:srgbClr val="FF00FF"/>
                </a:solidFill>
              </a:rPr>
              <a:t>単身、老老、認認</a:t>
            </a:r>
            <a:r>
              <a:rPr lang="en-US" altLang="ja-JP" sz="1500" b="1" dirty="0">
                <a:solidFill>
                  <a:srgbClr val="FF00FF"/>
                </a:solidFill>
              </a:rPr>
              <a:t/>
            </a:r>
            <a:br>
              <a:rPr lang="en-US" altLang="ja-JP" sz="1500" b="1" dirty="0">
                <a:solidFill>
                  <a:srgbClr val="FF00FF"/>
                </a:solidFill>
              </a:rPr>
            </a:br>
            <a:r>
              <a:rPr lang="ja-JP" altLang="en-US" sz="1500" b="1" dirty="0">
                <a:solidFill>
                  <a:srgbClr val="FF00FF"/>
                </a:solidFill>
              </a:rPr>
              <a:t>老障、障老介護の増加</a:t>
            </a:r>
          </a:p>
        </p:txBody>
      </p:sp>
      <p:sp>
        <p:nvSpPr>
          <p:cNvPr id="38" name="円/楕円 12"/>
          <p:cNvSpPr>
            <a:spLocks noChangeArrowheads="1"/>
          </p:cNvSpPr>
          <p:nvPr/>
        </p:nvSpPr>
        <p:spPr bwMode="auto">
          <a:xfrm>
            <a:off x="6012440" y="3859631"/>
            <a:ext cx="2808032" cy="1008810"/>
          </a:xfrm>
          <a:prstGeom prst="ellipse">
            <a:avLst/>
          </a:prstGeom>
          <a:solidFill>
            <a:schemeClr val="bg1">
              <a:lumMod val="95000"/>
            </a:schemeClr>
          </a:solidFill>
          <a:ln w="9525" algn="ctr">
            <a:noFill/>
            <a:round/>
            <a:headEnd/>
            <a:tailEnd/>
          </a:ln>
          <a:effectLst>
            <a:innerShdw blurRad="63500" dist="50800" dir="2700000">
              <a:prstClr val="black">
                <a:alpha val="50000"/>
              </a:prstClr>
            </a:innerShdw>
          </a:effectLst>
          <a:scene3d>
            <a:camera prst="orthographicFront"/>
            <a:lightRig rig="threePt" dir="t"/>
          </a:scene3d>
          <a:sp3d>
            <a:bevelT w="165100" prst="coolSlant"/>
          </a:sp3d>
        </p:spPr>
        <p:txBody>
          <a:bodyPr lIns="0" tIns="0" rIns="0" bIns="0" anchor="ctr" anchorCtr="1"/>
          <a:lstStyle/>
          <a:p>
            <a:pPr algn="l">
              <a:defRPr/>
            </a:pPr>
            <a:r>
              <a:rPr lang="ja-JP" altLang="en-US" sz="1500" b="1" dirty="0">
                <a:solidFill>
                  <a:srgbClr val="FF00FF"/>
                </a:solidFill>
              </a:rPr>
              <a:t>ニーズに合わない医療・</a:t>
            </a:r>
            <a:endParaRPr lang="en-US" altLang="ja-JP" sz="1500" b="1" dirty="0">
              <a:solidFill>
                <a:srgbClr val="FF00FF"/>
              </a:solidFill>
            </a:endParaRPr>
          </a:p>
          <a:p>
            <a:pPr algn="l">
              <a:defRPr/>
            </a:pPr>
            <a:r>
              <a:rPr lang="ja-JP" altLang="en-US" sz="1500" b="1" dirty="0">
                <a:solidFill>
                  <a:srgbClr val="FF00FF"/>
                </a:solidFill>
              </a:rPr>
              <a:t>　　介護サービスの提供</a:t>
            </a:r>
            <a:endParaRPr lang="en-US" altLang="ja-JP" sz="1500" b="1" dirty="0">
              <a:solidFill>
                <a:srgbClr val="FF00FF"/>
              </a:solidFill>
            </a:endParaRPr>
          </a:p>
          <a:p>
            <a:pPr algn="l">
              <a:defRPr/>
            </a:pPr>
            <a:r>
              <a:rPr lang="ja-JP" altLang="en-US" sz="1500" b="1" dirty="0">
                <a:solidFill>
                  <a:srgbClr val="FF00FF"/>
                </a:solidFill>
              </a:rPr>
              <a:t>虐待の容認・あきらめ</a:t>
            </a:r>
          </a:p>
        </p:txBody>
      </p:sp>
      <p:sp>
        <p:nvSpPr>
          <p:cNvPr id="39" name="角丸四角形 10"/>
          <p:cNvSpPr>
            <a:spLocks noChangeArrowheads="1"/>
          </p:cNvSpPr>
          <p:nvPr/>
        </p:nvSpPr>
        <p:spPr bwMode="auto">
          <a:xfrm>
            <a:off x="3131840" y="259931"/>
            <a:ext cx="2736584" cy="391597"/>
          </a:xfrm>
          <a:prstGeom prst="roundRect">
            <a:avLst>
              <a:gd name="adj" fmla="val 16667"/>
            </a:avLst>
          </a:prstGeom>
          <a:solidFill>
            <a:srgbClr val="FF66CC"/>
          </a:solidFill>
          <a:ln w="9525" algn="ctr">
            <a:noFill/>
            <a:round/>
            <a:headEnd/>
            <a:tailEnd/>
          </a:ln>
          <a:effectLst>
            <a:innerShdw blurRad="63500" dist="50800" dir="2700000">
              <a:prstClr val="black">
                <a:alpha val="50000"/>
              </a:prstClr>
            </a:innerShdw>
          </a:effectLst>
        </p:spPr>
        <p:txBody>
          <a:bodyPr tIns="0" anchor="ctr">
            <a:spAutoFit/>
          </a:bodyPr>
          <a:lstStyle/>
          <a:p>
            <a:pPr>
              <a:defRPr/>
            </a:pPr>
            <a:r>
              <a:rPr lang="ja-JP" altLang="en-US" sz="2000" dirty="0">
                <a:solidFill>
                  <a:prstClr val="white"/>
                </a:solidFill>
                <a:latin typeface="HGSｺﾞｼｯｸM" pitchFamily="50" charset="-128"/>
                <a:ea typeface="HGSｺﾞｼｯｸM" pitchFamily="50" charset="-128"/>
              </a:rPr>
              <a:t>社会環境などの要因</a:t>
            </a:r>
          </a:p>
        </p:txBody>
      </p:sp>
      <p:sp>
        <p:nvSpPr>
          <p:cNvPr id="43" name="円/楕円 12"/>
          <p:cNvSpPr>
            <a:spLocks noChangeArrowheads="1"/>
          </p:cNvSpPr>
          <p:nvPr/>
        </p:nvSpPr>
        <p:spPr bwMode="auto">
          <a:xfrm>
            <a:off x="3059835" y="1987328"/>
            <a:ext cx="2808311" cy="1798391"/>
          </a:xfrm>
          <a:prstGeom prst="ellipse">
            <a:avLst/>
          </a:prstGeom>
          <a:solidFill>
            <a:srgbClr val="CCFFCC"/>
          </a:solidFill>
          <a:ln w="9525" algn="ctr">
            <a:noFill/>
            <a:round/>
            <a:headEnd/>
            <a:tailEnd/>
          </a:ln>
          <a:effectLst>
            <a:innerShdw blurRad="63500" dist="50800" dir="2700000">
              <a:prstClr val="black">
                <a:alpha val="50000"/>
              </a:prstClr>
            </a:innerShdw>
          </a:effectLst>
        </p:spPr>
        <p:txBody>
          <a:bodyPr lIns="0" tIns="0" rIns="0" bIns="0" anchor="ctr"/>
          <a:lstStyle/>
          <a:p>
            <a:pPr>
              <a:defRPr/>
            </a:pPr>
            <a:r>
              <a:rPr lang="ja-JP" altLang="en-US" sz="1600" b="1" dirty="0">
                <a:solidFill>
                  <a:prstClr val="black"/>
                </a:solidFill>
                <a:latin typeface="ＭＳ Ｐゴシック" pitchFamily="50" charset="-128"/>
                <a:ea typeface="ＭＳ Ｐゴシック" pitchFamily="50" charset="-128"/>
              </a:rPr>
              <a:t>経済的・精神的依存</a:t>
            </a:r>
            <a:endParaRPr lang="en-US" altLang="ja-JP" sz="1600" b="1" dirty="0">
              <a:solidFill>
                <a:prstClr val="black"/>
              </a:solidFill>
              <a:latin typeface="ＭＳ Ｐゴシック" pitchFamily="50" charset="-128"/>
              <a:ea typeface="ＭＳ Ｐゴシック" pitchFamily="50" charset="-128"/>
            </a:endParaRPr>
          </a:p>
          <a:p>
            <a:pPr>
              <a:defRPr/>
            </a:pPr>
            <a:r>
              <a:rPr lang="ja-JP" altLang="en-US" sz="1600" b="1" dirty="0">
                <a:solidFill>
                  <a:prstClr val="black"/>
                </a:solidFill>
                <a:latin typeface="ＭＳ Ｐゴシック" pitchFamily="50" charset="-128"/>
                <a:ea typeface="ＭＳ Ｐゴシック" pitchFamily="50" charset="-128"/>
              </a:rPr>
              <a:t>力関係の変化</a:t>
            </a:r>
            <a:endParaRPr lang="en-US" altLang="ja-JP" sz="1600" b="1" dirty="0">
              <a:solidFill>
                <a:prstClr val="black"/>
              </a:solidFill>
              <a:latin typeface="ＭＳ Ｐゴシック" pitchFamily="50" charset="-128"/>
              <a:ea typeface="ＭＳ Ｐゴシック" pitchFamily="50" charset="-128"/>
            </a:endParaRPr>
          </a:p>
          <a:p>
            <a:pPr>
              <a:defRPr/>
            </a:pPr>
            <a:r>
              <a:rPr lang="ja-JP" altLang="en-US" sz="1600" b="1" dirty="0">
                <a:solidFill>
                  <a:prstClr val="black"/>
                </a:solidFill>
                <a:latin typeface="ＭＳ Ｐゴシック" pitchFamily="50" charset="-128"/>
                <a:ea typeface="ＭＳ Ｐゴシック" pitchFamily="50" charset="-128"/>
              </a:rPr>
              <a:t>折り合いの悪さ</a:t>
            </a:r>
            <a:endParaRPr lang="en-US" altLang="ja-JP" sz="1600" b="1" dirty="0">
              <a:solidFill>
                <a:prstClr val="black"/>
              </a:solidFill>
              <a:latin typeface="ＭＳ Ｐゴシック" pitchFamily="50" charset="-128"/>
              <a:ea typeface="ＭＳ Ｐゴシック" pitchFamily="50" charset="-128"/>
            </a:endParaRPr>
          </a:p>
          <a:p>
            <a:pPr>
              <a:defRPr/>
            </a:pPr>
            <a:r>
              <a:rPr lang="ja-JP" altLang="en-US" sz="1600" b="1" dirty="0">
                <a:solidFill>
                  <a:prstClr val="black"/>
                </a:solidFill>
                <a:latin typeface="ＭＳ Ｐゴシック" pitchFamily="50" charset="-128"/>
                <a:ea typeface="ＭＳ Ｐゴシック" pitchFamily="50" charset="-128"/>
              </a:rPr>
              <a:t>長年続く暴力</a:t>
            </a:r>
            <a:endParaRPr lang="en-US" altLang="ja-JP" sz="1600" b="1" dirty="0">
              <a:solidFill>
                <a:prstClr val="black"/>
              </a:solidFill>
              <a:latin typeface="ＭＳ Ｐゴシック" pitchFamily="50" charset="-128"/>
              <a:ea typeface="ＭＳ Ｐゴシック" pitchFamily="50" charset="-128"/>
            </a:endParaRPr>
          </a:p>
          <a:p>
            <a:pPr>
              <a:defRPr/>
            </a:pPr>
            <a:r>
              <a:rPr lang="ja-JP" altLang="en-US" sz="1600" b="1" dirty="0">
                <a:solidFill>
                  <a:prstClr val="black"/>
                </a:solidFill>
                <a:latin typeface="ＭＳ Ｐゴシック" pitchFamily="50" charset="-128"/>
                <a:ea typeface="ＭＳ Ｐゴシック" pitchFamily="50" charset="-128"/>
              </a:rPr>
              <a:t>世代間・家族間</a:t>
            </a:r>
            <a:endParaRPr lang="en-US" altLang="ja-JP" sz="1600" b="1" dirty="0">
              <a:solidFill>
                <a:prstClr val="black"/>
              </a:solidFill>
              <a:latin typeface="ＭＳ Ｐゴシック" pitchFamily="50" charset="-128"/>
              <a:ea typeface="ＭＳ Ｐゴシック" pitchFamily="50" charset="-128"/>
            </a:endParaRPr>
          </a:p>
          <a:p>
            <a:pPr>
              <a:defRPr/>
            </a:pPr>
            <a:r>
              <a:rPr lang="ja-JP" altLang="en-US" sz="1600" b="1" dirty="0">
                <a:solidFill>
                  <a:prstClr val="black"/>
                </a:solidFill>
                <a:latin typeface="ＭＳ Ｐゴシック" pitchFamily="50" charset="-128"/>
                <a:ea typeface="ＭＳ Ｐゴシック" pitchFamily="50" charset="-128"/>
              </a:rPr>
              <a:t>連鎖</a:t>
            </a:r>
            <a:endParaRPr lang="en-US" altLang="ja-JP" sz="1600" b="1" dirty="0">
              <a:solidFill>
                <a:prstClr val="black"/>
              </a:solidFill>
              <a:latin typeface="ＭＳ Ｐゴシック" pitchFamily="50" charset="-128"/>
              <a:ea typeface="ＭＳ Ｐゴシック" pitchFamily="50" charset="-128"/>
            </a:endParaRPr>
          </a:p>
        </p:txBody>
      </p:sp>
      <p:sp>
        <p:nvSpPr>
          <p:cNvPr id="44" name="角丸四角形 10"/>
          <p:cNvSpPr>
            <a:spLocks noChangeArrowheads="1"/>
          </p:cNvSpPr>
          <p:nvPr/>
        </p:nvSpPr>
        <p:spPr bwMode="auto">
          <a:xfrm>
            <a:off x="3131840" y="1484065"/>
            <a:ext cx="2701082" cy="420956"/>
          </a:xfrm>
          <a:prstGeom prst="roundRect">
            <a:avLst>
              <a:gd name="adj" fmla="val 16667"/>
            </a:avLst>
          </a:prstGeom>
          <a:solidFill>
            <a:srgbClr val="00B050"/>
          </a:solidFill>
          <a:ln w="9525" algn="ctr">
            <a:noFill/>
            <a:round/>
            <a:headEnd/>
            <a:tailEnd/>
          </a:ln>
          <a:effectLst>
            <a:innerShdw blurRad="63500" dist="50800" dir="2700000">
              <a:prstClr val="black">
                <a:alpha val="50000"/>
              </a:prstClr>
            </a:innerShdw>
          </a:effectLst>
        </p:spPr>
        <p:txBody>
          <a:bodyPr wrap="none" lIns="72000" tIns="0" rIns="72000" bIns="36000" anchor="ctr"/>
          <a:lstStyle/>
          <a:p>
            <a:pPr>
              <a:defRPr/>
            </a:pPr>
            <a:r>
              <a:rPr lang="ja-JP" altLang="en-US" sz="2000" dirty="0">
                <a:solidFill>
                  <a:prstClr val="white"/>
                </a:solidFill>
                <a:latin typeface="HGSｺﾞｼｯｸM" pitchFamily="50" charset="-128"/>
                <a:ea typeface="HGSｺﾞｼｯｸM" pitchFamily="50" charset="-128"/>
              </a:rPr>
              <a:t>人間関係</a:t>
            </a:r>
          </a:p>
        </p:txBody>
      </p:sp>
      <p:sp>
        <p:nvSpPr>
          <p:cNvPr id="38944" name="角丸四角形吹き出し 14"/>
          <p:cNvSpPr>
            <a:spLocks noChangeArrowheads="1"/>
          </p:cNvSpPr>
          <p:nvPr/>
        </p:nvSpPr>
        <p:spPr bwMode="auto">
          <a:xfrm>
            <a:off x="250825" y="1915840"/>
            <a:ext cx="2808288" cy="1911350"/>
          </a:xfrm>
          <a:prstGeom prst="wedgeRoundRectCallout">
            <a:avLst>
              <a:gd name="adj1" fmla="val 55167"/>
              <a:gd name="adj2" fmla="val -14532"/>
              <a:gd name="adj3" fmla="val 16667"/>
            </a:avLst>
          </a:prstGeom>
          <a:solidFill>
            <a:srgbClr val="D5F4F7"/>
          </a:solidFill>
          <a:ln w="9525" algn="ctr">
            <a:solidFill>
              <a:schemeClr val="tx1"/>
            </a:solidFill>
            <a:round/>
            <a:headEnd/>
            <a:tailEnd/>
          </a:ln>
        </p:spPr>
        <p:txBody>
          <a:bodyPr lIns="0" tIns="0" rIns="0" bIns="0" anchor="ctr"/>
          <a:lstStyle/>
          <a:p>
            <a:r>
              <a:rPr lang="ja-JP" altLang="en-US" sz="1400" b="1">
                <a:solidFill>
                  <a:srgbClr val="000000"/>
                </a:solidFill>
                <a:latin typeface="ＭＳ Ｐゴシック" pitchFamily="50" charset="-128"/>
                <a:ea typeface="ＭＳ Ｐゴシック" pitchFamily="50" charset="-128"/>
              </a:rPr>
              <a:t>介護負担、排泄介助のストレス</a:t>
            </a:r>
            <a:r>
              <a:rPr lang="en-US" altLang="ja-JP" sz="1400" b="1">
                <a:solidFill>
                  <a:srgbClr val="000000"/>
                </a:solidFill>
                <a:latin typeface="ＭＳ Ｐゴシック" pitchFamily="50" charset="-128"/>
                <a:ea typeface="ＭＳ Ｐゴシック" pitchFamily="50" charset="-128"/>
              </a:rPr>
              <a:t/>
            </a:r>
            <a:br>
              <a:rPr lang="en-US" altLang="ja-JP" sz="1400" b="1">
                <a:solidFill>
                  <a:srgbClr val="000000"/>
                </a:solidFill>
                <a:latin typeface="ＭＳ Ｐゴシック" pitchFamily="50" charset="-128"/>
                <a:ea typeface="ＭＳ Ｐゴシック" pitchFamily="50" charset="-128"/>
              </a:rPr>
            </a:br>
            <a:r>
              <a:rPr lang="ja-JP" altLang="en-US" sz="1400" b="1">
                <a:solidFill>
                  <a:srgbClr val="000000"/>
                </a:solidFill>
                <a:latin typeface="ＭＳ Ｐゴシック" pitchFamily="50" charset="-128"/>
                <a:ea typeface="ＭＳ Ｐゴシック" pitchFamily="50" charset="-128"/>
              </a:rPr>
              <a:t>心身の疾病・障害</a:t>
            </a:r>
            <a:endParaRPr lang="en-US" altLang="ja-JP" sz="1400" b="1">
              <a:solidFill>
                <a:srgbClr val="000000"/>
              </a:solidFill>
              <a:latin typeface="ＭＳ Ｐゴシック" pitchFamily="50" charset="-128"/>
              <a:ea typeface="ＭＳ Ｐゴシック" pitchFamily="50" charset="-128"/>
            </a:endParaRPr>
          </a:p>
          <a:p>
            <a:r>
              <a:rPr lang="ja-JP" altLang="en-US" sz="1400" b="1">
                <a:solidFill>
                  <a:srgbClr val="000000"/>
                </a:solidFill>
                <a:latin typeface="ＭＳ Ｐゴシック" pitchFamily="50" charset="-128"/>
                <a:ea typeface="ＭＳ Ｐゴシック" pitchFamily="50" charset="-128"/>
              </a:rPr>
              <a:t>依存、性格・パ</a:t>
            </a:r>
            <a:r>
              <a:rPr lang="en-US" altLang="ja-JP" sz="1400" b="1">
                <a:solidFill>
                  <a:srgbClr val="000000"/>
                </a:solidFill>
                <a:latin typeface="ＭＳ Ｐゴシック" pitchFamily="50" charset="-128"/>
                <a:ea typeface="ＭＳ Ｐゴシック" pitchFamily="50" charset="-128"/>
              </a:rPr>
              <a:t>-</a:t>
            </a:r>
            <a:r>
              <a:rPr lang="ja-JP" altLang="en-US" sz="1400" b="1">
                <a:solidFill>
                  <a:srgbClr val="000000"/>
                </a:solidFill>
                <a:latin typeface="ＭＳ Ｐゴシック" pitchFamily="50" charset="-128"/>
                <a:ea typeface="ＭＳ Ｐゴシック" pitchFamily="50" charset="-128"/>
              </a:rPr>
              <a:t>ソナリテｲ</a:t>
            </a:r>
            <a:r>
              <a:rPr lang="en-US" altLang="ja-JP" sz="1400" b="1">
                <a:solidFill>
                  <a:srgbClr val="000000"/>
                </a:solidFill>
                <a:latin typeface="ＭＳ Ｐゴシック" pitchFamily="50" charset="-128"/>
                <a:ea typeface="ＭＳ Ｐゴシック" pitchFamily="50" charset="-128"/>
              </a:rPr>
              <a:t>-</a:t>
            </a:r>
            <a:r>
              <a:rPr lang="ja-JP" altLang="en-US" sz="1400" b="1">
                <a:solidFill>
                  <a:srgbClr val="000000"/>
                </a:solidFill>
                <a:latin typeface="ＭＳ Ｐゴシック" pitchFamily="50" charset="-128"/>
                <a:ea typeface="ＭＳ Ｐゴシック" pitchFamily="50" charset="-128"/>
              </a:rPr>
              <a:t>の偏り</a:t>
            </a:r>
            <a:endParaRPr lang="en-US" altLang="ja-JP" sz="1400" b="1">
              <a:solidFill>
                <a:srgbClr val="000000"/>
              </a:solidFill>
              <a:latin typeface="ＭＳ Ｐゴシック" pitchFamily="50" charset="-128"/>
              <a:ea typeface="ＭＳ Ｐゴシック" pitchFamily="50" charset="-128"/>
            </a:endParaRPr>
          </a:p>
          <a:p>
            <a:r>
              <a:rPr lang="ja-JP" altLang="en-US" sz="1400" b="1">
                <a:solidFill>
                  <a:srgbClr val="000000"/>
                </a:solidFill>
                <a:latin typeface="ＭＳ Ｐゴシック" pitchFamily="50" charset="-128"/>
                <a:ea typeface="ＭＳ Ｐゴシック" pitchFamily="50" charset="-128"/>
              </a:rPr>
              <a:t>介護への一方的思い込み</a:t>
            </a:r>
            <a:endParaRPr lang="en-US" altLang="ja-JP" sz="1400" b="1">
              <a:solidFill>
                <a:srgbClr val="000000"/>
              </a:solidFill>
              <a:latin typeface="ＭＳ Ｐゴシック" pitchFamily="50" charset="-128"/>
              <a:ea typeface="ＭＳ Ｐゴシック" pitchFamily="50" charset="-128"/>
            </a:endParaRPr>
          </a:p>
          <a:p>
            <a:r>
              <a:rPr lang="ja-JP" altLang="en-US" sz="1400" b="1">
                <a:solidFill>
                  <a:srgbClr val="000000"/>
                </a:solidFill>
                <a:latin typeface="ＭＳ Ｐゴシック" pitchFamily="50" charset="-128"/>
                <a:ea typeface="ＭＳ Ｐゴシック" pitchFamily="50" charset="-128"/>
              </a:rPr>
              <a:t>就労困難・無職</a:t>
            </a:r>
            <a:endParaRPr lang="en-US" altLang="ja-JP" sz="1400" b="1">
              <a:solidFill>
                <a:srgbClr val="000000"/>
              </a:solidFill>
              <a:latin typeface="ＭＳ Ｐゴシック" pitchFamily="50" charset="-128"/>
              <a:ea typeface="ＭＳ Ｐゴシック" pitchFamily="50" charset="-128"/>
            </a:endParaRPr>
          </a:p>
          <a:p>
            <a:r>
              <a:rPr lang="ja-JP" altLang="en-US" sz="1400" b="1">
                <a:solidFill>
                  <a:srgbClr val="000000"/>
                </a:solidFill>
                <a:latin typeface="ＭＳ Ｐゴシック" pitchFamily="50" charset="-128"/>
                <a:ea typeface="ＭＳ Ｐゴシック" pitchFamily="50" charset="-128"/>
              </a:rPr>
              <a:t>経済的困窮</a:t>
            </a:r>
            <a:endParaRPr lang="en-US" altLang="ja-JP" sz="1400" b="1">
              <a:solidFill>
                <a:srgbClr val="000000"/>
              </a:solidFill>
              <a:latin typeface="ＭＳ Ｐゴシック" pitchFamily="50" charset="-128"/>
              <a:ea typeface="ＭＳ Ｐゴシック" pitchFamily="50" charset="-128"/>
            </a:endParaRPr>
          </a:p>
          <a:p>
            <a:r>
              <a:rPr lang="ja-JP" altLang="en-US" sz="1400" b="1">
                <a:solidFill>
                  <a:srgbClr val="000000"/>
                </a:solidFill>
                <a:latin typeface="ＭＳ Ｐゴシック" pitchFamily="50" charset="-128"/>
                <a:ea typeface="ＭＳ Ｐゴシック" pitchFamily="50" charset="-128"/>
              </a:rPr>
              <a:t>支援拒否、消極的態度</a:t>
            </a:r>
            <a:endParaRPr lang="en-US" altLang="ja-JP" sz="1400" b="1">
              <a:solidFill>
                <a:srgbClr val="000000"/>
              </a:solidFill>
              <a:latin typeface="ＭＳ Ｐゴシック" pitchFamily="50" charset="-128"/>
              <a:ea typeface="ＭＳ Ｐゴシック" pitchFamily="50" charset="-128"/>
            </a:endParaRPr>
          </a:p>
          <a:p>
            <a:r>
              <a:rPr lang="ja-JP" altLang="en-US" sz="1400" b="1">
                <a:solidFill>
                  <a:srgbClr val="000000"/>
                </a:solidFill>
                <a:latin typeface="ＭＳ Ｐゴシック" pitchFamily="50" charset="-128"/>
                <a:ea typeface="ＭＳ Ｐゴシック" pitchFamily="50" charset="-128"/>
              </a:rPr>
              <a:t>金銭ねらい</a:t>
            </a:r>
            <a:endParaRPr lang="en-US" altLang="ja-JP" sz="1400" b="1">
              <a:solidFill>
                <a:srgbClr val="000000"/>
              </a:solidFill>
              <a:latin typeface="ＭＳ Ｐゴシック" pitchFamily="50" charset="-128"/>
              <a:ea typeface="ＭＳ Ｐゴシック" pitchFamily="50" charset="-128"/>
            </a:endParaRPr>
          </a:p>
        </p:txBody>
      </p:sp>
      <p:grpSp>
        <p:nvGrpSpPr>
          <p:cNvPr id="2" name="Group 144"/>
          <p:cNvGrpSpPr>
            <a:grpSpLocks noChangeAspect="1"/>
          </p:cNvGrpSpPr>
          <p:nvPr/>
        </p:nvGrpSpPr>
        <p:grpSpPr bwMode="auto">
          <a:xfrm>
            <a:off x="5219702" y="2420667"/>
            <a:ext cx="504825" cy="1223963"/>
            <a:chOff x="433" y="2604"/>
            <a:chExt cx="475" cy="1191"/>
          </a:xfrm>
          <a:effectLst>
            <a:outerShdw blurRad="50800" dist="38100" dir="2700000" algn="tl" rotWithShape="0">
              <a:prstClr val="black">
                <a:alpha val="40000"/>
              </a:prstClr>
            </a:outerShdw>
          </a:effectLst>
        </p:grpSpPr>
        <p:sp>
          <p:nvSpPr>
            <p:cNvPr id="32816" name="AutoShape 145"/>
            <p:cNvSpPr>
              <a:spLocks noChangeAspect="1" noChangeArrowheads="1"/>
            </p:cNvSpPr>
            <p:nvPr/>
          </p:nvSpPr>
          <p:spPr bwMode="auto">
            <a:xfrm rot="1656797">
              <a:off x="433" y="2876"/>
              <a:ext cx="105" cy="419"/>
            </a:xfrm>
            <a:prstGeom prst="roundRect">
              <a:avLst>
                <a:gd name="adj" fmla="val 50000"/>
              </a:avLst>
            </a:prstGeom>
            <a:solidFill>
              <a:srgbClr val="3366FF"/>
            </a:solidFill>
            <a:ln w="9525">
              <a:noFill/>
              <a:round/>
              <a:headEnd/>
              <a:tailEnd/>
            </a:ln>
            <a:effectLst>
              <a:outerShdw dist="35921" dir="2700000" algn="ctr" rotWithShape="0">
                <a:srgbClr val="333333"/>
              </a:outerShdw>
            </a:effectLst>
            <a:scene3d>
              <a:camera prst="orthographicFront"/>
              <a:lightRig rig="threePt" dir="t"/>
            </a:scene3d>
            <a:sp3d/>
          </p:spPr>
          <p:txBody>
            <a:bodyPr anchor="ctr"/>
            <a:lstStyle/>
            <a:p>
              <a:pPr algn="l">
                <a:defRPr/>
              </a:pPr>
              <a:endParaRPr lang="ja-JP" altLang="en-US" sz="1800">
                <a:solidFill>
                  <a:prstClr val="black"/>
                </a:solidFill>
              </a:endParaRPr>
            </a:p>
          </p:txBody>
        </p:sp>
        <p:sp>
          <p:nvSpPr>
            <p:cNvPr id="32817" name="Oval 146"/>
            <p:cNvSpPr>
              <a:spLocks noChangeAspect="1" noChangeArrowheads="1"/>
            </p:cNvSpPr>
            <p:nvPr/>
          </p:nvSpPr>
          <p:spPr bwMode="auto">
            <a:xfrm>
              <a:off x="533" y="2604"/>
              <a:ext cx="261" cy="269"/>
            </a:xfrm>
            <a:prstGeom prst="ellipse">
              <a:avLst/>
            </a:prstGeom>
            <a:solidFill>
              <a:srgbClr val="3366FF"/>
            </a:solidFill>
            <a:ln w="9525">
              <a:noFill/>
              <a:round/>
              <a:headEnd/>
              <a:tailEnd/>
            </a:ln>
            <a:effectLst>
              <a:outerShdw dist="35921" dir="2700000" algn="ctr" rotWithShape="0">
                <a:srgbClr val="333333"/>
              </a:outerShdw>
            </a:effectLst>
            <a:scene3d>
              <a:camera prst="orthographicFront"/>
              <a:lightRig rig="threePt" dir="t"/>
            </a:scene3d>
            <a:sp3d/>
          </p:spPr>
          <p:txBody>
            <a:bodyPr anchor="ctr"/>
            <a:lstStyle/>
            <a:p>
              <a:pPr algn="l">
                <a:defRPr/>
              </a:pPr>
              <a:endParaRPr lang="ja-JP" altLang="en-US" sz="1800">
                <a:solidFill>
                  <a:prstClr val="black"/>
                </a:solidFill>
              </a:endParaRPr>
            </a:p>
          </p:txBody>
        </p:sp>
        <p:sp>
          <p:nvSpPr>
            <p:cNvPr id="32818" name="AutoShape 147" descr="虐待者"/>
            <p:cNvSpPr>
              <a:spLocks noChangeAspect="1" noChangeArrowheads="1"/>
            </p:cNvSpPr>
            <p:nvPr/>
          </p:nvSpPr>
          <p:spPr bwMode="auto">
            <a:xfrm>
              <a:off x="529" y="2881"/>
              <a:ext cx="275" cy="505"/>
            </a:xfrm>
            <a:prstGeom prst="roundRect">
              <a:avLst>
                <a:gd name="adj" fmla="val 11231"/>
              </a:avLst>
            </a:prstGeom>
            <a:solidFill>
              <a:srgbClr val="3366FF"/>
            </a:solidFill>
            <a:ln w="9525">
              <a:noFill/>
              <a:round/>
              <a:headEnd/>
              <a:tailEnd/>
            </a:ln>
            <a:effectLst>
              <a:outerShdw dist="35921" dir="2700000" algn="ctr" rotWithShape="0">
                <a:srgbClr val="333333"/>
              </a:outerShdw>
            </a:effectLst>
            <a:scene3d>
              <a:camera prst="orthographicFront"/>
              <a:lightRig rig="threePt" dir="t"/>
            </a:scene3d>
            <a:sp3d/>
          </p:spPr>
          <p:txBody>
            <a:bodyPr vert="eaVert" anchor="ctr"/>
            <a:lstStyle/>
            <a:p>
              <a:pPr algn="l">
                <a:defRPr/>
              </a:pPr>
              <a:endParaRPr lang="ja-JP" altLang="ja-JP" sz="1800">
                <a:solidFill>
                  <a:prstClr val="black"/>
                </a:solidFill>
              </a:endParaRPr>
            </a:p>
          </p:txBody>
        </p:sp>
        <p:sp>
          <p:nvSpPr>
            <p:cNvPr id="32819" name="AutoShape 148"/>
            <p:cNvSpPr>
              <a:spLocks noChangeAspect="1" noChangeArrowheads="1"/>
            </p:cNvSpPr>
            <p:nvPr/>
          </p:nvSpPr>
          <p:spPr bwMode="auto">
            <a:xfrm rot="19943203" flipH="1">
              <a:off x="803" y="2876"/>
              <a:ext cx="105" cy="419"/>
            </a:xfrm>
            <a:prstGeom prst="roundRect">
              <a:avLst>
                <a:gd name="adj" fmla="val 50000"/>
              </a:avLst>
            </a:prstGeom>
            <a:solidFill>
              <a:srgbClr val="3366FF"/>
            </a:solidFill>
            <a:ln w="9525">
              <a:noFill/>
              <a:round/>
              <a:headEnd/>
              <a:tailEnd/>
            </a:ln>
            <a:effectLst>
              <a:outerShdw dist="35921" dir="2700000" algn="ctr" rotWithShape="0">
                <a:srgbClr val="333333"/>
              </a:outerShdw>
            </a:effectLst>
            <a:scene3d>
              <a:camera prst="orthographicFront"/>
              <a:lightRig rig="threePt" dir="t"/>
            </a:scene3d>
            <a:sp3d/>
          </p:spPr>
          <p:txBody>
            <a:bodyPr anchor="ctr"/>
            <a:lstStyle/>
            <a:p>
              <a:pPr algn="l">
                <a:defRPr/>
              </a:pPr>
              <a:endParaRPr lang="ja-JP" altLang="en-US" sz="1800">
                <a:solidFill>
                  <a:prstClr val="black"/>
                </a:solidFill>
              </a:endParaRPr>
            </a:p>
          </p:txBody>
        </p:sp>
        <p:sp>
          <p:nvSpPr>
            <p:cNvPr id="32820" name="AutoShape 149"/>
            <p:cNvSpPr>
              <a:spLocks noChangeAspect="1" noChangeArrowheads="1"/>
            </p:cNvSpPr>
            <p:nvPr/>
          </p:nvSpPr>
          <p:spPr bwMode="auto">
            <a:xfrm>
              <a:off x="530" y="3290"/>
              <a:ext cx="134" cy="505"/>
            </a:xfrm>
            <a:prstGeom prst="roundRect">
              <a:avLst>
                <a:gd name="adj" fmla="val 30995"/>
              </a:avLst>
            </a:prstGeom>
            <a:solidFill>
              <a:srgbClr val="3366FF"/>
            </a:solidFill>
            <a:ln w="9525">
              <a:noFill/>
              <a:round/>
              <a:headEnd/>
              <a:tailEnd/>
            </a:ln>
            <a:effectLst>
              <a:outerShdw dist="35921" dir="2700000" algn="ctr" rotWithShape="0">
                <a:srgbClr val="333333"/>
              </a:outerShdw>
            </a:effectLst>
            <a:scene3d>
              <a:camera prst="orthographicFront"/>
              <a:lightRig rig="threePt" dir="t"/>
            </a:scene3d>
            <a:sp3d/>
          </p:spPr>
          <p:txBody>
            <a:bodyPr anchor="ctr"/>
            <a:lstStyle/>
            <a:p>
              <a:pPr algn="l">
                <a:defRPr/>
              </a:pPr>
              <a:endParaRPr lang="ja-JP" altLang="en-US" sz="1800">
                <a:solidFill>
                  <a:prstClr val="black"/>
                </a:solidFill>
              </a:endParaRPr>
            </a:p>
          </p:txBody>
        </p:sp>
        <p:sp>
          <p:nvSpPr>
            <p:cNvPr id="32821" name="AutoShape 150"/>
            <p:cNvSpPr>
              <a:spLocks noChangeAspect="1" noChangeArrowheads="1"/>
            </p:cNvSpPr>
            <p:nvPr/>
          </p:nvSpPr>
          <p:spPr bwMode="auto">
            <a:xfrm>
              <a:off x="671" y="3290"/>
              <a:ext cx="133" cy="505"/>
            </a:xfrm>
            <a:prstGeom prst="roundRect">
              <a:avLst>
                <a:gd name="adj" fmla="val 30995"/>
              </a:avLst>
            </a:prstGeom>
            <a:solidFill>
              <a:srgbClr val="3366FF"/>
            </a:solidFill>
            <a:ln w="9525">
              <a:noFill/>
              <a:round/>
              <a:headEnd/>
              <a:tailEnd/>
            </a:ln>
            <a:effectLst>
              <a:outerShdw dist="35921" dir="2700000" algn="ctr" rotWithShape="0">
                <a:srgbClr val="333333"/>
              </a:outerShdw>
            </a:effectLst>
            <a:scene3d>
              <a:camera prst="orthographicFront"/>
              <a:lightRig rig="threePt" dir="t"/>
            </a:scene3d>
            <a:sp3d/>
          </p:spPr>
          <p:txBody>
            <a:bodyPr anchor="ctr"/>
            <a:lstStyle/>
            <a:p>
              <a:pPr algn="l">
                <a:defRPr/>
              </a:pPr>
              <a:endParaRPr lang="ja-JP" altLang="en-US" sz="1800">
                <a:solidFill>
                  <a:prstClr val="black"/>
                </a:solidFill>
              </a:endParaRPr>
            </a:p>
          </p:txBody>
        </p:sp>
        <p:sp>
          <p:nvSpPr>
            <p:cNvPr id="33848" name="Rectangle 151"/>
            <p:cNvSpPr>
              <a:spLocks noChangeAspect="1" noChangeArrowheads="1"/>
            </p:cNvSpPr>
            <p:nvPr/>
          </p:nvSpPr>
          <p:spPr bwMode="auto">
            <a:xfrm>
              <a:off x="542" y="3291"/>
              <a:ext cx="261" cy="63"/>
            </a:xfrm>
            <a:prstGeom prst="rect">
              <a:avLst/>
            </a:prstGeom>
            <a:solidFill>
              <a:srgbClr val="3366FF"/>
            </a:solidFill>
            <a:ln w="9525">
              <a:noFill/>
              <a:miter lim="800000"/>
              <a:headEnd/>
              <a:tailEnd/>
            </a:ln>
            <a:scene3d>
              <a:camera prst="orthographicFront"/>
              <a:lightRig rig="threePt" dir="t"/>
            </a:scene3d>
            <a:sp3d/>
          </p:spPr>
          <p:txBody>
            <a:bodyPr anchor="ctr"/>
            <a:lstStyle/>
            <a:p>
              <a:pPr algn="l">
                <a:defRPr/>
              </a:pPr>
              <a:endParaRPr lang="ja-JP" altLang="en-US" sz="1800">
                <a:solidFill>
                  <a:prstClr val="black"/>
                </a:solidFill>
              </a:endParaRPr>
            </a:p>
          </p:txBody>
        </p:sp>
      </p:grpSp>
      <p:sp>
        <p:nvSpPr>
          <p:cNvPr id="88" name="正方形/長方形 87"/>
          <p:cNvSpPr/>
          <p:nvPr/>
        </p:nvSpPr>
        <p:spPr>
          <a:xfrm>
            <a:off x="5292727" y="2636565"/>
            <a:ext cx="358775" cy="6477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eaVert" anchor="ctr" anchorCtr="1"/>
          <a:lstStyle/>
          <a:p>
            <a:pPr algn="l">
              <a:defRPr/>
            </a:pPr>
            <a:r>
              <a:rPr lang="ja-JP" altLang="en-US" sz="1200" b="1" dirty="0">
                <a:solidFill>
                  <a:prstClr val="white"/>
                </a:solidFill>
                <a:latin typeface="HG丸ｺﾞｼｯｸM-PRO" panose="020F0600000000000000" pitchFamily="50" charset="-128"/>
              </a:rPr>
              <a:t>高齢者</a:t>
            </a:r>
          </a:p>
        </p:txBody>
      </p:sp>
      <p:sp>
        <p:nvSpPr>
          <p:cNvPr id="38951" name="角丸四角形吹き出し 14"/>
          <p:cNvSpPr>
            <a:spLocks noChangeArrowheads="1"/>
          </p:cNvSpPr>
          <p:nvPr/>
        </p:nvSpPr>
        <p:spPr bwMode="auto">
          <a:xfrm>
            <a:off x="6011863" y="1915840"/>
            <a:ext cx="2881312" cy="1944688"/>
          </a:xfrm>
          <a:prstGeom prst="wedgeRoundRectCallout">
            <a:avLst>
              <a:gd name="adj1" fmla="val -60468"/>
              <a:gd name="adj2" fmla="val -16051"/>
              <a:gd name="adj3" fmla="val 16667"/>
            </a:avLst>
          </a:prstGeom>
          <a:solidFill>
            <a:srgbClr val="D5F4F7"/>
          </a:solidFill>
          <a:ln w="9525" algn="ctr">
            <a:solidFill>
              <a:schemeClr val="tx1"/>
            </a:solidFill>
            <a:round/>
            <a:headEnd/>
            <a:tailEnd/>
          </a:ln>
        </p:spPr>
        <p:txBody>
          <a:bodyPr lIns="0" tIns="0" rIns="0" bIns="0" anchor="ctr"/>
          <a:lstStyle/>
          <a:p>
            <a:r>
              <a:rPr lang="ja-JP" altLang="en-US" sz="1400" b="1">
                <a:solidFill>
                  <a:srgbClr val="000000"/>
                </a:solidFill>
                <a:latin typeface="ＭＳ Ｐゴシック" pitchFamily="50" charset="-128"/>
                <a:ea typeface="ＭＳ Ｐゴシック" pitchFamily="50" charset="-128"/>
              </a:rPr>
              <a:t>心身の疾病・障害</a:t>
            </a:r>
            <a:r>
              <a:rPr lang="en-US" altLang="ja-JP" sz="1400" b="1">
                <a:solidFill>
                  <a:srgbClr val="000000"/>
                </a:solidFill>
                <a:latin typeface="ＭＳ Ｐゴシック" pitchFamily="50" charset="-128"/>
                <a:ea typeface="ＭＳ Ｐゴシック" pitchFamily="50" charset="-128"/>
              </a:rPr>
              <a:t/>
            </a:r>
            <a:br>
              <a:rPr lang="en-US" altLang="ja-JP" sz="1400" b="1">
                <a:solidFill>
                  <a:srgbClr val="000000"/>
                </a:solidFill>
                <a:latin typeface="ＭＳ Ｐゴシック" pitchFamily="50" charset="-128"/>
                <a:ea typeface="ＭＳ Ｐゴシック" pitchFamily="50" charset="-128"/>
              </a:rPr>
            </a:br>
            <a:r>
              <a:rPr lang="ja-JP" altLang="en-US" sz="1400" b="1">
                <a:solidFill>
                  <a:srgbClr val="000000"/>
                </a:solidFill>
                <a:latin typeface="ＭＳ Ｐゴシック" pitchFamily="50" charset="-128"/>
                <a:ea typeface="ＭＳ Ｐゴシック" pitchFamily="50" charset="-128"/>
              </a:rPr>
              <a:t>介護依存・医療依存</a:t>
            </a:r>
            <a:r>
              <a:rPr lang="en-US" altLang="ja-JP" sz="1400" b="1">
                <a:solidFill>
                  <a:srgbClr val="000000"/>
                </a:solidFill>
                <a:latin typeface="ＭＳ Ｐゴシック" pitchFamily="50" charset="-128"/>
                <a:ea typeface="ＭＳ Ｐゴシック" pitchFamily="50" charset="-128"/>
              </a:rPr>
              <a:t/>
            </a:r>
            <a:br>
              <a:rPr lang="en-US" altLang="ja-JP" sz="1400" b="1">
                <a:solidFill>
                  <a:srgbClr val="000000"/>
                </a:solidFill>
                <a:latin typeface="ＭＳ Ｐゴシック" pitchFamily="50" charset="-128"/>
                <a:ea typeface="ＭＳ Ｐゴシック" pitchFamily="50" charset="-128"/>
              </a:rPr>
            </a:br>
            <a:r>
              <a:rPr lang="ja-JP" altLang="en-US" sz="1400" b="1">
                <a:solidFill>
                  <a:srgbClr val="000000"/>
                </a:solidFill>
                <a:latin typeface="ＭＳ Ｐゴシック" pitchFamily="50" charset="-128"/>
                <a:ea typeface="ＭＳ Ｐゴシック" pitchFamily="50" charset="-128"/>
              </a:rPr>
              <a:t>能力の低下</a:t>
            </a:r>
            <a:endParaRPr lang="en-US" altLang="ja-JP" sz="1400" b="1">
              <a:solidFill>
                <a:srgbClr val="000000"/>
              </a:solidFill>
              <a:latin typeface="ＭＳ Ｐゴシック" pitchFamily="50" charset="-128"/>
              <a:ea typeface="ＭＳ Ｐゴシック" pitchFamily="50" charset="-128"/>
            </a:endParaRPr>
          </a:p>
          <a:p>
            <a:r>
              <a:rPr lang="ja-JP" altLang="en-US" sz="1400" b="1">
                <a:solidFill>
                  <a:srgbClr val="000000"/>
                </a:solidFill>
                <a:latin typeface="ＭＳ Ｐゴシック" pitchFamily="50" charset="-128"/>
                <a:ea typeface="ＭＳ Ｐゴシック" pitchFamily="50" charset="-128"/>
              </a:rPr>
              <a:t>　（意思表出、判断、金銭管理</a:t>
            </a:r>
            <a:endParaRPr lang="en-US" altLang="ja-JP" sz="1400" b="1">
              <a:solidFill>
                <a:srgbClr val="000000"/>
              </a:solidFill>
              <a:latin typeface="ＭＳ Ｐゴシック" pitchFamily="50" charset="-128"/>
              <a:ea typeface="ＭＳ Ｐゴシック" pitchFamily="50" charset="-128"/>
            </a:endParaRPr>
          </a:p>
          <a:p>
            <a:r>
              <a:rPr lang="ja-JP" altLang="en-US" sz="1400" b="1">
                <a:solidFill>
                  <a:srgbClr val="000000"/>
                </a:solidFill>
                <a:latin typeface="ＭＳ Ｐゴシック" pitchFamily="50" charset="-128"/>
                <a:ea typeface="ＭＳ Ｐゴシック" pitchFamily="50" charset="-128"/>
              </a:rPr>
              <a:t>　　財産管理）</a:t>
            </a:r>
            <a:endParaRPr lang="en-US" altLang="ja-JP" sz="1400" b="1">
              <a:solidFill>
                <a:srgbClr val="000000"/>
              </a:solidFill>
              <a:latin typeface="ＭＳ Ｐゴシック" pitchFamily="50" charset="-128"/>
              <a:ea typeface="ＭＳ Ｐゴシック" pitchFamily="50" charset="-128"/>
            </a:endParaRPr>
          </a:p>
          <a:p>
            <a:r>
              <a:rPr lang="ja-JP" altLang="en-US" sz="1400" b="1">
                <a:solidFill>
                  <a:srgbClr val="000000"/>
                </a:solidFill>
                <a:latin typeface="ＭＳ Ｐゴシック" pitchFamily="50" charset="-128"/>
                <a:ea typeface="ＭＳ Ｐゴシック" pitchFamily="50" charset="-128"/>
              </a:rPr>
              <a:t>性格・パ</a:t>
            </a:r>
            <a:r>
              <a:rPr lang="en-US" altLang="ja-JP" sz="1400" b="1">
                <a:solidFill>
                  <a:srgbClr val="000000"/>
                </a:solidFill>
                <a:latin typeface="ＭＳ Ｐゴシック" pitchFamily="50" charset="-128"/>
                <a:ea typeface="ＭＳ Ｐゴシック" pitchFamily="50" charset="-128"/>
              </a:rPr>
              <a:t>-</a:t>
            </a:r>
            <a:r>
              <a:rPr lang="ja-JP" altLang="en-US" sz="1400" b="1">
                <a:solidFill>
                  <a:srgbClr val="000000"/>
                </a:solidFill>
                <a:latin typeface="ＭＳ Ｐゴシック" pitchFamily="50" charset="-128"/>
                <a:ea typeface="ＭＳ Ｐゴシック" pitchFamily="50" charset="-128"/>
              </a:rPr>
              <a:t>ソナリティ</a:t>
            </a:r>
            <a:r>
              <a:rPr lang="en-US" altLang="ja-JP" sz="1400" b="1">
                <a:solidFill>
                  <a:srgbClr val="000000"/>
                </a:solidFill>
                <a:latin typeface="ＭＳ Ｐゴシック" pitchFamily="50" charset="-128"/>
                <a:ea typeface="ＭＳ Ｐゴシック" pitchFamily="50" charset="-128"/>
              </a:rPr>
              <a:t>-</a:t>
            </a:r>
            <a:r>
              <a:rPr lang="ja-JP" altLang="en-US" sz="1400" b="1">
                <a:solidFill>
                  <a:srgbClr val="000000"/>
                </a:solidFill>
                <a:latin typeface="ＭＳ Ｐゴシック" pitchFamily="50" charset="-128"/>
                <a:ea typeface="ＭＳ Ｐゴシック" pitchFamily="50" charset="-128"/>
              </a:rPr>
              <a:t>の偏り</a:t>
            </a:r>
            <a:endParaRPr lang="en-US" altLang="ja-JP" sz="1400" b="1">
              <a:solidFill>
                <a:srgbClr val="000000"/>
              </a:solidFill>
              <a:latin typeface="ＭＳ Ｐゴシック" pitchFamily="50" charset="-128"/>
              <a:ea typeface="ＭＳ Ｐゴシック" pitchFamily="50" charset="-128"/>
            </a:endParaRPr>
          </a:p>
          <a:p>
            <a:r>
              <a:rPr lang="ja-JP" altLang="en-US" sz="1400" b="1">
                <a:solidFill>
                  <a:srgbClr val="000000"/>
                </a:solidFill>
                <a:latin typeface="ＭＳ Ｐゴシック" pitchFamily="50" charset="-128"/>
                <a:ea typeface="ＭＳ Ｐゴシック" pitchFamily="50" charset="-128"/>
              </a:rPr>
              <a:t>暴力への慣れ、あきらめ、罪悪感</a:t>
            </a:r>
            <a:endParaRPr lang="en-US" altLang="ja-JP" sz="1400" b="1">
              <a:solidFill>
                <a:srgbClr val="000000"/>
              </a:solidFill>
              <a:latin typeface="ＭＳ Ｐゴシック" pitchFamily="50" charset="-128"/>
              <a:ea typeface="ＭＳ Ｐゴシック" pitchFamily="50" charset="-128"/>
            </a:endParaRPr>
          </a:p>
          <a:p>
            <a:r>
              <a:rPr lang="ja-JP" altLang="en-US" sz="1400" b="1">
                <a:solidFill>
                  <a:prstClr val="black"/>
                </a:solidFill>
                <a:latin typeface="ＭＳ Ｐゴシック" pitchFamily="50" charset="-128"/>
                <a:ea typeface="ＭＳ Ｐゴシック" pitchFamily="50" charset="-128"/>
              </a:rPr>
              <a:t>支援の拒否</a:t>
            </a:r>
            <a:endParaRPr lang="en-US" altLang="ja-JP" sz="1400" b="1">
              <a:solidFill>
                <a:prstClr val="black"/>
              </a:solidFill>
              <a:latin typeface="ＭＳ Ｐゴシック" pitchFamily="50" charset="-128"/>
              <a:ea typeface="ＭＳ Ｐゴシック" pitchFamily="50" charset="-128"/>
            </a:endParaRPr>
          </a:p>
          <a:p>
            <a:r>
              <a:rPr lang="ja-JP" altLang="en-US" sz="1400" b="1">
                <a:solidFill>
                  <a:srgbClr val="000000"/>
                </a:solidFill>
                <a:latin typeface="ＭＳ Ｐゴシック" pitchFamily="50" charset="-128"/>
                <a:ea typeface="ＭＳ Ｐゴシック" pitchFamily="50" charset="-128"/>
              </a:rPr>
              <a:t>経済的困窮</a:t>
            </a:r>
            <a:endParaRPr lang="en-US" altLang="ja-JP" sz="1400" b="1">
              <a:solidFill>
                <a:prstClr val="black"/>
              </a:solidFill>
              <a:latin typeface="ＭＳ Ｐゴシック" pitchFamily="50" charset="-128"/>
              <a:ea typeface="ＭＳ Ｐゴシック" pitchFamily="50" charset="-128"/>
            </a:endParaRPr>
          </a:p>
        </p:txBody>
      </p:sp>
      <p:grpSp>
        <p:nvGrpSpPr>
          <p:cNvPr id="38952" name="Group 144"/>
          <p:cNvGrpSpPr>
            <a:grpSpLocks noChangeAspect="1"/>
          </p:cNvGrpSpPr>
          <p:nvPr/>
        </p:nvGrpSpPr>
        <p:grpSpPr bwMode="auto">
          <a:xfrm>
            <a:off x="3132140" y="2420667"/>
            <a:ext cx="503237" cy="1223963"/>
            <a:chOff x="433" y="2604"/>
            <a:chExt cx="475" cy="1191"/>
          </a:xfrm>
        </p:grpSpPr>
        <p:sp>
          <p:nvSpPr>
            <p:cNvPr id="91" name="AutoShape 145"/>
            <p:cNvSpPr>
              <a:spLocks noChangeAspect="1" noChangeArrowheads="1"/>
            </p:cNvSpPr>
            <p:nvPr/>
          </p:nvSpPr>
          <p:spPr bwMode="auto">
            <a:xfrm rot="1656797">
              <a:off x="433" y="2876"/>
              <a:ext cx="103" cy="419"/>
            </a:xfrm>
            <a:prstGeom prst="roundRect">
              <a:avLst>
                <a:gd name="adj" fmla="val 50000"/>
              </a:avLst>
            </a:prstGeom>
            <a:solidFill>
              <a:schemeClr val="bg1">
                <a:lumMod val="50000"/>
              </a:schemeClr>
            </a:solidFill>
            <a:ln w="9525">
              <a:noFill/>
              <a:round/>
              <a:headEnd/>
              <a:tailEnd/>
            </a:ln>
            <a:effectLst>
              <a:outerShdw dist="35921" dir="2700000" algn="ctr" rotWithShape="0">
                <a:srgbClr val="333333"/>
              </a:outerShdw>
            </a:effectLst>
            <a:scene3d>
              <a:camera prst="orthographicFront"/>
              <a:lightRig rig="threePt" dir="t"/>
            </a:scene3d>
            <a:sp3d/>
          </p:spPr>
          <p:txBody>
            <a:bodyPr anchor="ctr"/>
            <a:lstStyle/>
            <a:p>
              <a:pPr algn="l">
                <a:defRPr/>
              </a:pPr>
              <a:endParaRPr lang="ja-JP" altLang="en-US" sz="1800">
                <a:solidFill>
                  <a:prstClr val="black"/>
                </a:solidFill>
                <a:ea typeface="ＭＳ Ｐゴシック" pitchFamily="50" charset="-128"/>
              </a:endParaRPr>
            </a:p>
          </p:txBody>
        </p:sp>
        <p:sp>
          <p:nvSpPr>
            <p:cNvPr id="92" name="Oval 146"/>
            <p:cNvSpPr>
              <a:spLocks noChangeAspect="1" noChangeArrowheads="1"/>
            </p:cNvSpPr>
            <p:nvPr/>
          </p:nvSpPr>
          <p:spPr bwMode="auto">
            <a:xfrm>
              <a:off x="533" y="2604"/>
              <a:ext cx="261" cy="269"/>
            </a:xfrm>
            <a:prstGeom prst="ellipse">
              <a:avLst/>
            </a:prstGeom>
            <a:solidFill>
              <a:schemeClr val="bg1">
                <a:lumMod val="50000"/>
              </a:schemeClr>
            </a:solidFill>
            <a:ln w="9525">
              <a:noFill/>
              <a:round/>
              <a:headEnd/>
              <a:tailEnd/>
            </a:ln>
            <a:effectLst>
              <a:outerShdw dist="35921" dir="2700000" algn="ctr" rotWithShape="0">
                <a:srgbClr val="333333"/>
              </a:outerShdw>
            </a:effectLst>
            <a:scene3d>
              <a:camera prst="orthographicFront"/>
              <a:lightRig rig="threePt" dir="t"/>
            </a:scene3d>
            <a:sp3d/>
          </p:spPr>
          <p:txBody>
            <a:bodyPr anchor="ctr"/>
            <a:lstStyle/>
            <a:p>
              <a:pPr algn="l">
                <a:defRPr/>
              </a:pPr>
              <a:endParaRPr lang="ja-JP" altLang="en-US" sz="1800">
                <a:solidFill>
                  <a:prstClr val="black"/>
                </a:solidFill>
                <a:ea typeface="ＭＳ Ｐゴシック" pitchFamily="50" charset="-128"/>
              </a:endParaRPr>
            </a:p>
          </p:txBody>
        </p:sp>
        <p:sp>
          <p:nvSpPr>
            <p:cNvPr id="93" name="AutoShape 147"/>
            <p:cNvSpPr>
              <a:spLocks noChangeAspect="1" noChangeArrowheads="1"/>
            </p:cNvSpPr>
            <p:nvPr/>
          </p:nvSpPr>
          <p:spPr bwMode="auto">
            <a:xfrm>
              <a:off x="529" y="2881"/>
              <a:ext cx="274" cy="505"/>
            </a:xfrm>
            <a:prstGeom prst="roundRect">
              <a:avLst>
                <a:gd name="adj" fmla="val 11231"/>
              </a:avLst>
            </a:prstGeom>
            <a:solidFill>
              <a:schemeClr val="bg1">
                <a:lumMod val="50000"/>
              </a:schemeClr>
            </a:solidFill>
            <a:ln w="9525">
              <a:noFill/>
              <a:round/>
              <a:headEnd/>
              <a:tailEnd/>
            </a:ln>
            <a:effectLst>
              <a:outerShdw dist="35921" dir="2700000" algn="ctr" rotWithShape="0">
                <a:srgbClr val="333333"/>
              </a:outerShdw>
            </a:effectLst>
            <a:scene3d>
              <a:camera prst="orthographicFront"/>
              <a:lightRig rig="threePt" dir="t"/>
            </a:scene3d>
            <a:sp3d/>
          </p:spPr>
          <p:txBody>
            <a:bodyPr vert="eaVert" anchor="ctr"/>
            <a:lstStyle/>
            <a:p>
              <a:pPr algn="l">
                <a:defRPr/>
              </a:pPr>
              <a:endParaRPr lang="ja-JP" altLang="ja-JP" sz="1800" dirty="0">
                <a:solidFill>
                  <a:prstClr val="black"/>
                </a:solidFill>
                <a:ea typeface="ＭＳ Ｐゴシック" pitchFamily="50" charset="-128"/>
              </a:endParaRPr>
            </a:p>
          </p:txBody>
        </p:sp>
        <p:sp>
          <p:nvSpPr>
            <p:cNvPr id="94" name="AutoShape 148"/>
            <p:cNvSpPr>
              <a:spLocks noChangeAspect="1" noChangeArrowheads="1"/>
            </p:cNvSpPr>
            <p:nvPr/>
          </p:nvSpPr>
          <p:spPr bwMode="auto">
            <a:xfrm rot="19943203" flipH="1">
              <a:off x="805" y="2876"/>
              <a:ext cx="103" cy="419"/>
            </a:xfrm>
            <a:prstGeom prst="roundRect">
              <a:avLst>
                <a:gd name="adj" fmla="val 50000"/>
              </a:avLst>
            </a:prstGeom>
            <a:solidFill>
              <a:schemeClr val="bg1">
                <a:lumMod val="50000"/>
              </a:schemeClr>
            </a:solidFill>
            <a:ln w="9525">
              <a:noFill/>
              <a:round/>
              <a:headEnd/>
              <a:tailEnd/>
            </a:ln>
            <a:effectLst>
              <a:outerShdw dist="35921" dir="2700000" algn="ctr" rotWithShape="0">
                <a:srgbClr val="333333"/>
              </a:outerShdw>
            </a:effectLst>
            <a:scene3d>
              <a:camera prst="orthographicFront"/>
              <a:lightRig rig="threePt" dir="t"/>
            </a:scene3d>
            <a:sp3d/>
          </p:spPr>
          <p:txBody>
            <a:bodyPr anchor="ctr"/>
            <a:lstStyle/>
            <a:p>
              <a:pPr algn="l">
                <a:defRPr/>
              </a:pPr>
              <a:endParaRPr lang="ja-JP" altLang="en-US" sz="1800">
                <a:solidFill>
                  <a:prstClr val="black"/>
                </a:solidFill>
                <a:ea typeface="ＭＳ Ｐゴシック" pitchFamily="50" charset="-128"/>
              </a:endParaRPr>
            </a:p>
          </p:txBody>
        </p:sp>
        <p:sp>
          <p:nvSpPr>
            <p:cNvPr id="95" name="AutoShape 149"/>
            <p:cNvSpPr>
              <a:spLocks noChangeAspect="1" noChangeArrowheads="1"/>
            </p:cNvSpPr>
            <p:nvPr/>
          </p:nvSpPr>
          <p:spPr bwMode="auto">
            <a:xfrm>
              <a:off x="530" y="3290"/>
              <a:ext cx="132" cy="505"/>
            </a:xfrm>
            <a:prstGeom prst="roundRect">
              <a:avLst>
                <a:gd name="adj" fmla="val 30995"/>
              </a:avLst>
            </a:prstGeom>
            <a:solidFill>
              <a:schemeClr val="bg1">
                <a:lumMod val="50000"/>
              </a:schemeClr>
            </a:solidFill>
            <a:ln w="9525">
              <a:noFill/>
              <a:round/>
              <a:headEnd/>
              <a:tailEnd/>
            </a:ln>
            <a:effectLst>
              <a:outerShdw dist="35921" dir="2700000" algn="ctr" rotWithShape="0">
                <a:srgbClr val="333333"/>
              </a:outerShdw>
            </a:effectLst>
            <a:scene3d>
              <a:camera prst="orthographicFront"/>
              <a:lightRig rig="threePt" dir="t"/>
            </a:scene3d>
            <a:sp3d/>
          </p:spPr>
          <p:txBody>
            <a:bodyPr anchor="ctr"/>
            <a:lstStyle/>
            <a:p>
              <a:pPr algn="l">
                <a:defRPr/>
              </a:pPr>
              <a:endParaRPr lang="ja-JP" altLang="en-US" sz="1800">
                <a:solidFill>
                  <a:prstClr val="black"/>
                </a:solidFill>
                <a:ea typeface="ＭＳ Ｐゴシック" pitchFamily="50" charset="-128"/>
              </a:endParaRPr>
            </a:p>
          </p:txBody>
        </p:sp>
        <p:sp>
          <p:nvSpPr>
            <p:cNvPr id="96" name="AutoShape 150"/>
            <p:cNvSpPr>
              <a:spLocks noChangeAspect="1" noChangeArrowheads="1"/>
            </p:cNvSpPr>
            <p:nvPr/>
          </p:nvSpPr>
          <p:spPr bwMode="auto">
            <a:xfrm>
              <a:off x="670" y="3290"/>
              <a:ext cx="133" cy="505"/>
            </a:xfrm>
            <a:prstGeom prst="roundRect">
              <a:avLst>
                <a:gd name="adj" fmla="val 30995"/>
              </a:avLst>
            </a:prstGeom>
            <a:solidFill>
              <a:schemeClr val="bg1">
                <a:lumMod val="50000"/>
              </a:schemeClr>
            </a:solidFill>
            <a:ln w="9525">
              <a:noFill/>
              <a:round/>
              <a:headEnd/>
              <a:tailEnd/>
            </a:ln>
            <a:effectLst>
              <a:outerShdw dist="35921" dir="2700000" algn="ctr" rotWithShape="0">
                <a:srgbClr val="333333"/>
              </a:outerShdw>
            </a:effectLst>
            <a:scene3d>
              <a:camera prst="orthographicFront"/>
              <a:lightRig rig="threePt" dir="t"/>
            </a:scene3d>
            <a:sp3d/>
          </p:spPr>
          <p:txBody>
            <a:bodyPr anchor="ctr"/>
            <a:lstStyle/>
            <a:p>
              <a:pPr algn="l">
                <a:defRPr/>
              </a:pPr>
              <a:endParaRPr lang="ja-JP" altLang="en-US" sz="1800">
                <a:solidFill>
                  <a:prstClr val="black"/>
                </a:solidFill>
                <a:ea typeface="ＭＳ Ｐゴシック" pitchFamily="50" charset="-128"/>
              </a:endParaRPr>
            </a:p>
          </p:txBody>
        </p:sp>
        <p:sp>
          <p:nvSpPr>
            <p:cNvPr id="97" name="Rectangle 151"/>
            <p:cNvSpPr>
              <a:spLocks noChangeAspect="1" noChangeArrowheads="1"/>
            </p:cNvSpPr>
            <p:nvPr/>
          </p:nvSpPr>
          <p:spPr bwMode="auto">
            <a:xfrm>
              <a:off x="542" y="3291"/>
              <a:ext cx="261" cy="63"/>
            </a:xfrm>
            <a:prstGeom prst="rect">
              <a:avLst/>
            </a:prstGeom>
            <a:solidFill>
              <a:schemeClr val="bg1">
                <a:lumMod val="50000"/>
              </a:schemeClr>
            </a:solidFill>
            <a:ln w="9525">
              <a:noFill/>
              <a:miter lim="800000"/>
              <a:headEnd/>
              <a:tailEnd/>
            </a:ln>
            <a:scene3d>
              <a:camera prst="orthographicFront"/>
              <a:lightRig rig="threePt" dir="t"/>
            </a:scene3d>
            <a:sp3d/>
          </p:spPr>
          <p:txBody>
            <a:bodyPr anchor="ctr"/>
            <a:lstStyle/>
            <a:p>
              <a:pPr algn="l">
                <a:defRPr/>
              </a:pPr>
              <a:endParaRPr lang="ja-JP" altLang="en-US" sz="1800">
                <a:solidFill>
                  <a:prstClr val="black"/>
                </a:solidFill>
                <a:ea typeface="ＭＳ Ｐゴシック" pitchFamily="50" charset="-128"/>
              </a:endParaRPr>
            </a:p>
          </p:txBody>
        </p:sp>
      </p:grpSp>
      <p:sp>
        <p:nvSpPr>
          <p:cNvPr id="79" name="正方形/長方形 78"/>
          <p:cNvSpPr/>
          <p:nvPr/>
        </p:nvSpPr>
        <p:spPr>
          <a:xfrm>
            <a:off x="3276600" y="2636565"/>
            <a:ext cx="215900" cy="6477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eaVert" anchor="ctr" anchorCtr="1"/>
          <a:lstStyle/>
          <a:p>
            <a:pPr algn="l">
              <a:defRPr/>
            </a:pPr>
            <a:r>
              <a:rPr lang="ja-JP" altLang="en-US" sz="1200" b="1" dirty="0">
                <a:solidFill>
                  <a:prstClr val="white"/>
                </a:solidFill>
                <a:latin typeface="HG丸ｺﾞｼｯｸM-PRO" panose="020F0600000000000000" pitchFamily="50" charset="-128"/>
              </a:rPr>
              <a:t>虐待者</a:t>
            </a:r>
          </a:p>
        </p:txBody>
      </p:sp>
      <p:sp>
        <p:nvSpPr>
          <p:cNvPr id="42" name="スライド番号プレースホルダ 41"/>
          <p:cNvSpPr>
            <a:spLocks noGrp="1"/>
          </p:cNvSpPr>
          <p:nvPr>
            <p:ph type="sldNum" sz="quarter" idx="11"/>
          </p:nvPr>
        </p:nvSpPr>
        <p:spPr>
          <a:xfrm>
            <a:off x="8727504" y="6375127"/>
            <a:ext cx="762000" cy="365125"/>
          </a:xfrm>
        </p:spPr>
        <p:txBody>
          <a:bodyPr/>
          <a:lstStyle/>
          <a:p>
            <a:pPr>
              <a:defRPr/>
            </a:pPr>
            <a:fld id="{52BD1083-F6FC-4CC0-BB19-BF647AF80519}" type="slidenum">
              <a:rPr lang="ja-JP" altLang="en-US" smtClean="0">
                <a:solidFill>
                  <a:srgbClr val="04617B">
                    <a:shade val="90000"/>
                  </a:srgbClr>
                </a:solidFill>
              </a:rPr>
              <a:pPr>
                <a:defRPr/>
              </a:pPr>
              <a:t>31</a:t>
            </a:fld>
            <a:endParaRPr lang="ja-JP" altLang="en-US" dirty="0">
              <a:solidFill>
                <a:srgbClr val="04617B">
                  <a:shade val="90000"/>
                </a:srgbClr>
              </a:solidFill>
            </a:endParaRPr>
          </a:p>
        </p:txBody>
      </p:sp>
    </p:spTree>
    <p:extLst>
      <p:ext uri="{BB962C8B-B14F-4D97-AF65-F5344CB8AC3E}">
        <p14:creationId xmlns:p14="http://schemas.microsoft.com/office/powerpoint/2010/main" val="1479618085"/>
      </p:ext>
    </p:extLst>
  </p:cSld>
  <p:clrMapOvr>
    <a:masterClrMapping/>
  </p:clrMapOvr>
  <p:transition spd="slow"/>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 name="ハート 53"/>
          <p:cNvSpPr/>
          <p:nvPr/>
        </p:nvSpPr>
        <p:spPr>
          <a:xfrm>
            <a:off x="785813" y="1857375"/>
            <a:ext cx="4786312" cy="4357688"/>
          </a:xfrm>
          <a:prstGeom prst="heart">
            <a:avLst/>
          </a:prstGeom>
          <a:solidFill>
            <a:srgbClr val="FF66FF">
              <a:alpha val="65882"/>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dirty="0"/>
          </a:p>
        </p:txBody>
      </p:sp>
      <p:sp>
        <p:nvSpPr>
          <p:cNvPr id="36867" name="Text Box 4"/>
          <p:cNvSpPr txBox="1">
            <a:spLocks noChangeArrowheads="1"/>
          </p:cNvSpPr>
          <p:nvPr/>
        </p:nvSpPr>
        <p:spPr bwMode="auto">
          <a:xfrm>
            <a:off x="4076387" y="2925765"/>
            <a:ext cx="492443" cy="935037"/>
          </a:xfrm>
          <a:prstGeom prst="rect">
            <a:avLst/>
          </a:prstGeom>
          <a:noFill/>
          <a:ln w="9525">
            <a:noFill/>
            <a:miter lim="800000"/>
            <a:headEnd/>
            <a:tailEnd/>
          </a:ln>
        </p:spPr>
        <p:txBody>
          <a:bodyPr vert="eaVert">
            <a:spAutoFit/>
          </a:bodyPr>
          <a:lstStyle/>
          <a:p>
            <a:pPr>
              <a:spcBef>
                <a:spcPct val="50000"/>
              </a:spcBef>
            </a:pPr>
            <a:r>
              <a:rPr lang="ja-JP" altLang="en-US" sz="2000" b="1"/>
              <a:t>可能性</a:t>
            </a:r>
          </a:p>
        </p:txBody>
      </p:sp>
      <p:sp>
        <p:nvSpPr>
          <p:cNvPr id="36868" name="Text Box 5"/>
          <p:cNvSpPr txBox="1">
            <a:spLocks noChangeArrowheads="1"/>
          </p:cNvSpPr>
          <p:nvPr/>
        </p:nvSpPr>
        <p:spPr bwMode="auto">
          <a:xfrm>
            <a:off x="3716025" y="4005263"/>
            <a:ext cx="492443" cy="647700"/>
          </a:xfrm>
          <a:prstGeom prst="rect">
            <a:avLst/>
          </a:prstGeom>
          <a:noFill/>
          <a:ln w="9525">
            <a:noFill/>
            <a:miter lim="800000"/>
            <a:headEnd/>
            <a:tailEnd/>
          </a:ln>
        </p:spPr>
        <p:txBody>
          <a:bodyPr vert="eaVert">
            <a:spAutoFit/>
          </a:bodyPr>
          <a:lstStyle/>
          <a:p>
            <a:pPr>
              <a:spcBef>
                <a:spcPct val="50000"/>
              </a:spcBef>
            </a:pPr>
            <a:r>
              <a:rPr lang="ja-JP" altLang="en-US" sz="2000" b="1"/>
              <a:t>感性</a:t>
            </a:r>
          </a:p>
        </p:txBody>
      </p:sp>
      <p:sp>
        <p:nvSpPr>
          <p:cNvPr id="36869" name="Text Box 6"/>
          <p:cNvSpPr txBox="1">
            <a:spLocks noChangeArrowheads="1"/>
          </p:cNvSpPr>
          <p:nvPr/>
        </p:nvSpPr>
        <p:spPr bwMode="auto">
          <a:xfrm>
            <a:off x="2923862" y="3267077"/>
            <a:ext cx="492443" cy="690563"/>
          </a:xfrm>
          <a:prstGeom prst="rect">
            <a:avLst/>
          </a:prstGeom>
          <a:noFill/>
          <a:ln w="9525">
            <a:noFill/>
            <a:miter lim="800000"/>
            <a:headEnd/>
            <a:tailEnd/>
          </a:ln>
        </p:spPr>
        <p:txBody>
          <a:bodyPr vert="eaVert">
            <a:spAutoFit/>
          </a:bodyPr>
          <a:lstStyle/>
          <a:p>
            <a:pPr>
              <a:spcBef>
                <a:spcPct val="50000"/>
              </a:spcBef>
            </a:pPr>
            <a:r>
              <a:rPr lang="ja-JP" altLang="en-US" sz="2000" b="1"/>
              <a:t>個性</a:t>
            </a:r>
          </a:p>
        </p:txBody>
      </p:sp>
      <p:sp>
        <p:nvSpPr>
          <p:cNvPr id="36870" name="Text Box 7"/>
          <p:cNvSpPr txBox="1">
            <a:spLocks noChangeArrowheads="1"/>
          </p:cNvSpPr>
          <p:nvPr/>
        </p:nvSpPr>
        <p:spPr bwMode="auto">
          <a:xfrm>
            <a:off x="2923862" y="4873627"/>
            <a:ext cx="492443" cy="720725"/>
          </a:xfrm>
          <a:prstGeom prst="rect">
            <a:avLst/>
          </a:prstGeom>
          <a:noFill/>
          <a:ln w="9525">
            <a:noFill/>
            <a:miter lim="800000"/>
            <a:headEnd/>
            <a:tailEnd/>
          </a:ln>
        </p:spPr>
        <p:txBody>
          <a:bodyPr vert="eaVert">
            <a:spAutoFit/>
          </a:bodyPr>
          <a:lstStyle/>
          <a:p>
            <a:pPr>
              <a:spcBef>
                <a:spcPct val="50000"/>
              </a:spcBef>
            </a:pPr>
            <a:r>
              <a:rPr lang="ja-JP" altLang="en-US" sz="2000" b="1"/>
              <a:t>能力</a:t>
            </a:r>
          </a:p>
        </p:txBody>
      </p:sp>
      <p:sp>
        <p:nvSpPr>
          <p:cNvPr id="36871" name="Text Box 8"/>
          <p:cNvSpPr txBox="1">
            <a:spLocks noChangeArrowheads="1"/>
          </p:cNvSpPr>
          <p:nvPr/>
        </p:nvSpPr>
        <p:spPr bwMode="auto">
          <a:xfrm>
            <a:off x="1844362" y="3068638"/>
            <a:ext cx="492443" cy="546100"/>
          </a:xfrm>
          <a:prstGeom prst="rect">
            <a:avLst/>
          </a:prstGeom>
          <a:noFill/>
          <a:ln w="9525">
            <a:noFill/>
            <a:miter lim="800000"/>
            <a:headEnd/>
            <a:tailEnd/>
          </a:ln>
        </p:spPr>
        <p:txBody>
          <a:bodyPr vert="eaVert">
            <a:spAutoFit/>
          </a:bodyPr>
          <a:lstStyle/>
          <a:p>
            <a:pPr>
              <a:spcBef>
                <a:spcPct val="50000"/>
              </a:spcBef>
            </a:pPr>
            <a:r>
              <a:rPr lang="ja-JP" altLang="en-US" sz="2000" b="1"/>
              <a:t>美</a:t>
            </a:r>
          </a:p>
        </p:txBody>
      </p:sp>
      <p:sp>
        <p:nvSpPr>
          <p:cNvPr id="36872" name="Text Box 9"/>
          <p:cNvSpPr txBox="1">
            <a:spLocks noChangeArrowheads="1"/>
          </p:cNvSpPr>
          <p:nvPr/>
        </p:nvSpPr>
        <p:spPr bwMode="auto">
          <a:xfrm>
            <a:off x="2204725" y="3860802"/>
            <a:ext cx="492443" cy="887413"/>
          </a:xfrm>
          <a:prstGeom prst="rect">
            <a:avLst/>
          </a:prstGeom>
          <a:noFill/>
          <a:ln w="9525">
            <a:noFill/>
            <a:miter lim="800000"/>
            <a:headEnd/>
            <a:tailEnd/>
          </a:ln>
        </p:spPr>
        <p:txBody>
          <a:bodyPr vert="eaVert">
            <a:spAutoFit/>
          </a:bodyPr>
          <a:lstStyle/>
          <a:p>
            <a:pPr>
              <a:spcBef>
                <a:spcPct val="50000"/>
              </a:spcBef>
            </a:pPr>
            <a:r>
              <a:rPr lang="ja-JP" altLang="en-US" sz="2000" b="1"/>
              <a:t>生命力</a:t>
            </a:r>
          </a:p>
        </p:txBody>
      </p:sp>
      <p:grpSp>
        <p:nvGrpSpPr>
          <p:cNvPr id="2" name="グループ化 56"/>
          <p:cNvGrpSpPr>
            <a:grpSpLocks/>
          </p:cNvGrpSpPr>
          <p:nvPr/>
        </p:nvGrpSpPr>
        <p:grpSpPr bwMode="auto">
          <a:xfrm>
            <a:off x="357190" y="1130302"/>
            <a:ext cx="6103937" cy="5114925"/>
            <a:chOff x="357158" y="1130842"/>
            <a:chExt cx="6104122" cy="5115018"/>
          </a:xfrm>
        </p:grpSpPr>
        <p:sp>
          <p:nvSpPr>
            <p:cNvPr id="808971" name="Text Box 11"/>
            <p:cNvSpPr txBox="1">
              <a:spLocks noChangeArrowheads="1"/>
            </p:cNvSpPr>
            <p:nvPr/>
          </p:nvSpPr>
          <p:spPr bwMode="auto">
            <a:xfrm>
              <a:off x="5215055" y="1202281"/>
              <a:ext cx="857276" cy="400057"/>
            </a:xfrm>
            <a:prstGeom prst="rect">
              <a:avLst/>
            </a:prstGeom>
            <a:noFill/>
            <a:ln w="9525">
              <a:noFill/>
              <a:miter lim="800000"/>
              <a:headEnd/>
              <a:tailEnd/>
            </a:ln>
            <a:effectLst/>
          </p:spPr>
          <p:txBody>
            <a:bodyPr>
              <a:spAutoFit/>
            </a:bodyPr>
            <a:lstStyle/>
            <a:p>
              <a:pPr>
                <a:spcBef>
                  <a:spcPct val="50000"/>
                </a:spcBef>
                <a:defRPr/>
              </a:pPr>
              <a:r>
                <a:rPr lang="ja-JP" altLang="en-US" sz="2000" b="1" i="1" dirty="0">
                  <a:solidFill>
                    <a:srgbClr val="660066"/>
                  </a:solidFill>
                  <a:effectLst>
                    <a:outerShdw blurRad="38100" dist="38100" dir="2700000" algn="tl">
                      <a:srgbClr val="C0C0C0"/>
                    </a:outerShdw>
                  </a:effectLst>
                  <a:ea typeface="ＭＳ Ｐゴシック" pitchFamily="50" charset="-128"/>
                </a:rPr>
                <a:t>競争</a:t>
              </a:r>
            </a:p>
          </p:txBody>
        </p:sp>
        <p:sp>
          <p:nvSpPr>
            <p:cNvPr id="808972" name="Text Box 12"/>
            <p:cNvSpPr txBox="1">
              <a:spLocks noChangeArrowheads="1"/>
            </p:cNvSpPr>
            <p:nvPr/>
          </p:nvSpPr>
          <p:spPr bwMode="auto">
            <a:xfrm>
              <a:off x="2714666" y="1416597"/>
              <a:ext cx="857276" cy="400057"/>
            </a:xfrm>
            <a:prstGeom prst="rect">
              <a:avLst/>
            </a:prstGeom>
            <a:noFill/>
            <a:ln w="9525">
              <a:noFill/>
              <a:miter lim="800000"/>
              <a:headEnd/>
              <a:tailEnd/>
            </a:ln>
            <a:effectLst/>
          </p:spPr>
          <p:txBody>
            <a:bodyPr>
              <a:spAutoFit/>
            </a:bodyPr>
            <a:lstStyle/>
            <a:p>
              <a:pPr>
                <a:spcBef>
                  <a:spcPct val="50000"/>
                </a:spcBef>
                <a:defRPr/>
              </a:pPr>
              <a:r>
                <a:rPr lang="ja-JP" altLang="en-US" sz="2000" b="1" i="1" dirty="0">
                  <a:solidFill>
                    <a:srgbClr val="660066"/>
                  </a:solidFill>
                  <a:effectLst>
                    <a:outerShdw blurRad="38100" dist="38100" dir="2700000" algn="tl">
                      <a:srgbClr val="C0C0C0"/>
                    </a:outerShdw>
                  </a:effectLst>
                  <a:ea typeface="ＭＳ Ｐゴシック" pitchFamily="50" charset="-128"/>
                </a:rPr>
                <a:t>比較</a:t>
              </a:r>
            </a:p>
          </p:txBody>
        </p:sp>
        <p:sp>
          <p:nvSpPr>
            <p:cNvPr id="808973" name="Text Box 13"/>
            <p:cNvSpPr txBox="1">
              <a:spLocks noChangeArrowheads="1"/>
            </p:cNvSpPr>
            <p:nvPr/>
          </p:nvSpPr>
          <p:spPr bwMode="auto">
            <a:xfrm>
              <a:off x="461936" y="5845803"/>
              <a:ext cx="1855843" cy="400057"/>
            </a:xfrm>
            <a:prstGeom prst="rect">
              <a:avLst/>
            </a:prstGeom>
            <a:noFill/>
            <a:ln w="9525">
              <a:noFill/>
              <a:miter lim="800000"/>
              <a:headEnd/>
              <a:tailEnd/>
            </a:ln>
            <a:effectLst/>
          </p:spPr>
          <p:txBody>
            <a:bodyPr>
              <a:spAutoFit/>
            </a:bodyPr>
            <a:lstStyle/>
            <a:p>
              <a:pPr>
                <a:spcBef>
                  <a:spcPct val="50000"/>
                </a:spcBef>
                <a:defRPr/>
              </a:pPr>
              <a:r>
                <a:rPr lang="ja-JP" altLang="en-US" sz="2000" b="1" i="1" dirty="0">
                  <a:solidFill>
                    <a:srgbClr val="660066"/>
                  </a:solidFill>
                  <a:effectLst>
                    <a:outerShdw blurRad="38100" dist="38100" dir="2700000" algn="tl">
                      <a:srgbClr val="C0C0C0"/>
                    </a:outerShdw>
                  </a:effectLst>
                  <a:ea typeface="ＭＳ Ｐゴシック" pitchFamily="50" charset="-128"/>
                </a:rPr>
                <a:t>過剰な期待</a:t>
              </a:r>
            </a:p>
          </p:txBody>
        </p:sp>
        <p:sp>
          <p:nvSpPr>
            <p:cNvPr id="808974" name="Text Box 14"/>
            <p:cNvSpPr txBox="1">
              <a:spLocks noChangeArrowheads="1"/>
            </p:cNvSpPr>
            <p:nvPr/>
          </p:nvSpPr>
          <p:spPr bwMode="auto">
            <a:xfrm>
              <a:off x="357158" y="1130842"/>
              <a:ext cx="938240" cy="400057"/>
            </a:xfrm>
            <a:prstGeom prst="rect">
              <a:avLst/>
            </a:prstGeom>
            <a:noFill/>
            <a:ln w="9525">
              <a:noFill/>
              <a:miter lim="800000"/>
              <a:headEnd/>
              <a:tailEnd/>
            </a:ln>
            <a:effectLst/>
          </p:spPr>
          <p:txBody>
            <a:bodyPr>
              <a:spAutoFit/>
            </a:bodyPr>
            <a:lstStyle/>
            <a:p>
              <a:pPr>
                <a:spcBef>
                  <a:spcPct val="50000"/>
                </a:spcBef>
                <a:defRPr/>
              </a:pPr>
              <a:r>
                <a:rPr lang="ja-JP" altLang="en-US" sz="2000" b="1" i="1" dirty="0">
                  <a:solidFill>
                    <a:srgbClr val="660066"/>
                  </a:solidFill>
                  <a:effectLst>
                    <a:outerShdw blurRad="38100" dist="38100" dir="2700000" algn="tl">
                      <a:srgbClr val="C0C0C0"/>
                    </a:outerShdw>
                  </a:effectLst>
                  <a:ea typeface="ＭＳ Ｐゴシック" pitchFamily="50" charset="-128"/>
                </a:rPr>
                <a:t>差別</a:t>
              </a:r>
            </a:p>
          </p:txBody>
        </p:sp>
        <p:sp>
          <p:nvSpPr>
            <p:cNvPr id="808975" name="Text Box 15"/>
            <p:cNvSpPr txBox="1">
              <a:spLocks noChangeArrowheads="1"/>
            </p:cNvSpPr>
            <p:nvPr/>
          </p:nvSpPr>
          <p:spPr bwMode="auto">
            <a:xfrm>
              <a:off x="4889607" y="5715625"/>
              <a:ext cx="857276" cy="400057"/>
            </a:xfrm>
            <a:prstGeom prst="rect">
              <a:avLst/>
            </a:prstGeom>
            <a:noFill/>
            <a:ln w="9525">
              <a:noFill/>
              <a:miter lim="800000"/>
              <a:headEnd/>
              <a:tailEnd/>
            </a:ln>
            <a:effectLst/>
          </p:spPr>
          <p:txBody>
            <a:bodyPr>
              <a:spAutoFit/>
            </a:bodyPr>
            <a:lstStyle/>
            <a:p>
              <a:pPr>
                <a:spcBef>
                  <a:spcPct val="50000"/>
                </a:spcBef>
                <a:defRPr/>
              </a:pPr>
              <a:r>
                <a:rPr lang="ja-JP" altLang="en-US" sz="2000" b="1" i="1" dirty="0">
                  <a:solidFill>
                    <a:srgbClr val="660066"/>
                  </a:solidFill>
                  <a:effectLst>
                    <a:outerShdw blurRad="38100" dist="38100" dir="2700000" algn="tl">
                      <a:srgbClr val="C0C0C0"/>
                    </a:outerShdw>
                  </a:effectLst>
                  <a:ea typeface="ＭＳ Ｐゴシック" pitchFamily="50" charset="-128"/>
                </a:rPr>
                <a:t>暴力</a:t>
              </a:r>
            </a:p>
          </p:txBody>
        </p:sp>
        <p:sp>
          <p:nvSpPr>
            <p:cNvPr id="808970" name="Text Box 10"/>
            <p:cNvSpPr txBox="1">
              <a:spLocks noChangeArrowheads="1"/>
            </p:cNvSpPr>
            <p:nvPr/>
          </p:nvSpPr>
          <p:spPr bwMode="auto">
            <a:xfrm>
              <a:off x="5604004" y="4774221"/>
              <a:ext cx="857276" cy="400057"/>
            </a:xfrm>
            <a:prstGeom prst="rect">
              <a:avLst/>
            </a:prstGeom>
            <a:noFill/>
            <a:ln w="9525">
              <a:noFill/>
              <a:miter lim="800000"/>
              <a:headEnd/>
              <a:tailEnd/>
            </a:ln>
            <a:effectLst/>
          </p:spPr>
          <p:txBody>
            <a:bodyPr>
              <a:spAutoFit/>
            </a:bodyPr>
            <a:lstStyle/>
            <a:p>
              <a:pPr>
                <a:spcBef>
                  <a:spcPct val="50000"/>
                </a:spcBef>
                <a:defRPr/>
              </a:pPr>
              <a:r>
                <a:rPr lang="ja-JP" altLang="en-US" sz="2000" b="1" i="1" dirty="0">
                  <a:solidFill>
                    <a:srgbClr val="660066"/>
                  </a:solidFill>
                  <a:effectLst>
                    <a:outerShdw blurRad="38100" dist="38100" dir="2700000" algn="tl">
                      <a:srgbClr val="C0C0C0"/>
                    </a:outerShdw>
                  </a:effectLst>
                  <a:ea typeface="ＭＳ Ｐゴシック" pitchFamily="50" charset="-128"/>
                </a:rPr>
                <a:t>無視</a:t>
              </a:r>
            </a:p>
          </p:txBody>
        </p:sp>
      </p:grpSp>
      <p:grpSp>
        <p:nvGrpSpPr>
          <p:cNvPr id="3" name="グループ化 57"/>
          <p:cNvGrpSpPr>
            <a:grpSpLocks/>
          </p:cNvGrpSpPr>
          <p:nvPr/>
        </p:nvGrpSpPr>
        <p:grpSpPr bwMode="auto">
          <a:xfrm>
            <a:off x="952500" y="1452565"/>
            <a:ext cx="4719638" cy="4473575"/>
            <a:chOff x="952870" y="1452916"/>
            <a:chExt cx="4719506" cy="4473241"/>
          </a:xfrm>
        </p:grpSpPr>
        <p:sp>
          <p:nvSpPr>
            <p:cNvPr id="36907" name="Line 42"/>
            <p:cNvSpPr>
              <a:spLocks noChangeShapeType="1"/>
            </p:cNvSpPr>
            <p:nvPr/>
          </p:nvSpPr>
          <p:spPr bwMode="auto">
            <a:xfrm>
              <a:off x="3071802" y="1785926"/>
              <a:ext cx="142876" cy="1000132"/>
            </a:xfrm>
            <a:prstGeom prst="line">
              <a:avLst/>
            </a:prstGeom>
            <a:noFill/>
            <a:ln w="76200">
              <a:solidFill>
                <a:srgbClr val="800080"/>
              </a:solidFill>
              <a:round/>
              <a:headEnd/>
              <a:tailEnd type="triangle" w="med" len="med"/>
            </a:ln>
          </p:spPr>
          <p:txBody>
            <a:bodyPr/>
            <a:lstStyle/>
            <a:p>
              <a:endParaRPr lang="ja-JP" altLang="en-US"/>
            </a:p>
          </p:txBody>
        </p:sp>
        <p:sp>
          <p:nvSpPr>
            <p:cNvPr id="36908" name="Line 43"/>
            <p:cNvSpPr>
              <a:spLocks noChangeShapeType="1"/>
            </p:cNvSpPr>
            <p:nvPr/>
          </p:nvSpPr>
          <p:spPr bwMode="auto">
            <a:xfrm rot="-2287710">
              <a:off x="952870" y="1452916"/>
              <a:ext cx="23023" cy="780585"/>
            </a:xfrm>
            <a:prstGeom prst="line">
              <a:avLst/>
            </a:prstGeom>
            <a:noFill/>
            <a:ln w="76200">
              <a:solidFill>
                <a:srgbClr val="800080"/>
              </a:solidFill>
              <a:round/>
              <a:headEnd/>
              <a:tailEnd type="triangle" w="med" len="med"/>
            </a:ln>
          </p:spPr>
          <p:txBody>
            <a:bodyPr/>
            <a:lstStyle/>
            <a:p>
              <a:endParaRPr lang="ja-JP" altLang="en-US"/>
            </a:p>
          </p:txBody>
        </p:sp>
        <p:sp>
          <p:nvSpPr>
            <p:cNvPr id="36909" name="Line 44"/>
            <p:cNvSpPr>
              <a:spLocks noChangeShapeType="1"/>
            </p:cNvSpPr>
            <p:nvPr/>
          </p:nvSpPr>
          <p:spPr bwMode="auto">
            <a:xfrm rot="2898802">
              <a:off x="5249740" y="1491923"/>
              <a:ext cx="114392" cy="730881"/>
            </a:xfrm>
            <a:prstGeom prst="line">
              <a:avLst/>
            </a:prstGeom>
            <a:noFill/>
            <a:ln w="76200">
              <a:solidFill>
                <a:srgbClr val="800080"/>
              </a:solidFill>
              <a:round/>
              <a:headEnd/>
              <a:tailEnd type="triangle" w="med" len="med"/>
            </a:ln>
          </p:spPr>
          <p:txBody>
            <a:bodyPr/>
            <a:lstStyle/>
            <a:p>
              <a:endParaRPr lang="ja-JP" altLang="en-US"/>
            </a:p>
          </p:txBody>
        </p:sp>
        <p:sp>
          <p:nvSpPr>
            <p:cNvPr id="36910" name="Line 45"/>
            <p:cNvSpPr>
              <a:spLocks noChangeShapeType="1"/>
            </p:cNvSpPr>
            <p:nvPr/>
          </p:nvSpPr>
          <p:spPr bwMode="auto">
            <a:xfrm rot="13404597" flipH="1">
              <a:off x="1454509" y="4983158"/>
              <a:ext cx="91316" cy="942999"/>
            </a:xfrm>
            <a:prstGeom prst="line">
              <a:avLst/>
            </a:prstGeom>
            <a:noFill/>
            <a:ln w="76200">
              <a:solidFill>
                <a:srgbClr val="800080"/>
              </a:solidFill>
              <a:round/>
              <a:headEnd/>
              <a:tailEnd type="triangle" w="med" len="med"/>
            </a:ln>
          </p:spPr>
          <p:txBody>
            <a:bodyPr/>
            <a:lstStyle/>
            <a:p>
              <a:endParaRPr lang="ja-JP" altLang="en-US"/>
            </a:p>
          </p:txBody>
        </p:sp>
        <p:sp>
          <p:nvSpPr>
            <p:cNvPr id="36911" name="Line 46"/>
            <p:cNvSpPr>
              <a:spLocks noChangeShapeType="1"/>
            </p:cNvSpPr>
            <p:nvPr/>
          </p:nvSpPr>
          <p:spPr bwMode="auto">
            <a:xfrm rot="7948485">
              <a:off x="4396396" y="5260928"/>
              <a:ext cx="291577" cy="814474"/>
            </a:xfrm>
            <a:prstGeom prst="line">
              <a:avLst/>
            </a:prstGeom>
            <a:noFill/>
            <a:ln w="76200">
              <a:solidFill>
                <a:srgbClr val="800080"/>
              </a:solidFill>
              <a:round/>
              <a:headEnd/>
              <a:tailEnd type="triangle" w="med" len="med"/>
            </a:ln>
          </p:spPr>
          <p:txBody>
            <a:bodyPr/>
            <a:lstStyle/>
            <a:p>
              <a:endParaRPr lang="ja-JP" altLang="en-US"/>
            </a:p>
          </p:txBody>
        </p:sp>
        <p:sp>
          <p:nvSpPr>
            <p:cNvPr id="36912" name="Line 47"/>
            <p:cNvSpPr>
              <a:spLocks noChangeShapeType="1"/>
            </p:cNvSpPr>
            <p:nvPr/>
          </p:nvSpPr>
          <p:spPr bwMode="auto">
            <a:xfrm rot="5400000" flipH="1">
              <a:off x="5172870" y="4471204"/>
              <a:ext cx="214314" cy="701674"/>
            </a:xfrm>
            <a:prstGeom prst="line">
              <a:avLst/>
            </a:prstGeom>
            <a:noFill/>
            <a:ln w="76200">
              <a:solidFill>
                <a:srgbClr val="800080"/>
              </a:solidFill>
              <a:round/>
              <a:headEnd/>
              <a:tailEnd type="triangle" w="med" len="med"/>
            </a:ln>
          </p:spPr>
          <p:txBody>
            <a:bodyPr/>
            <a:lstStyle/>
            <a:p>
              <a:endParaRPr lang="ja-JP" altLang="en-US"/>
            </a:p>
          </p:txBody>
        </p:sp>
      </p:grpSp>
      <p:sp>
        <p:nvSpPr>
          <p:cNvPr id="809008" name="Text Box 48"/>
          <p:cNvSpPr txBox="1">
            <a:spLocks noChangeArrowheads="1"/>
          </p:cNvSpPr>
          <p:nvPr/>
        </p:nvSpPr>
        <p:spPr bwMode="auto">
          <a:xfrm>
            <a:off x="6257927" y="1341438"/>
            <a:ext cx="2886075" cy="457200"/>
          </a:xfrm>
          <a:prstGeom prst="rect">
            <a:avLst/>
          </a:prstGeom>
          <a:noFill/>
          <a:ln w="9525">
            <a:noFill/>
            <a:miter lim="800000"/>
            <a:headEnd/>
            <a:tailEnd/>
          </a:ln>
        </p:spPr>
        <p:txBody>
          <a:bodyPr>
            <a:spAutoFit/>
          </a:bodyPr>
          <a:lstStyle/>
          <a:p>
            <a:pPr>
              <a:spcBef>
                <a:spcPct val="50000"/>
              </a:spcBef>
            </a:pPr>
            <a:r>
              <a:rPr lang="en-US" altLang="ja-JP" sz="2400" b="1">
                <a:latin typeface="HG丸ｺﾞｼｯｸM-PRO" pitchFamily="50" charset="-128"/>
                <a:ea typeface="HG丸ｺﾞｼｯｸM-PRO" pitchFamily="50" charset="-128"/>
              </a:rPr>
              <a:t>【</a:t>
            </a:r>
            <a:r>
              <a:rPr lang="ja-JP" altLang="en-US" sz="2400" b="1">
                <a:latin typeface="HG丸ｺﾞｼｯｸM-PRO" pitchFamily="50" charset="-128"/>
                <a:ea typeface="HG丸ｺﾞｼｯｸM-PRO" pitchFamily="50" charset="-128"/>
              </a:rPr>
              <a:t>被害者の心理</a:t>
            </a:r>
            <a:r>
              <a:rPr lang="en-US" altLang="ja-JP" sz="2400" b="1">
                <a:latin typeface="HG丸ｺﾞｼｯｸM-PRO" pitchFamily="50" charset="-128"/>
                <a:ea typeface="HG丸ｺﾞｼｯｸM-PRO" pitchFamily="50" charset="-128"/>
              </a:rPr>
              <a:t>】</a:t>
            </a:r>
          </a:p>
        </p:txBody>
      </p:sp>
      <p:sp>
        <p:nvSpPr>
          <p:cNvPr id="809009" name="Text Box 49"/>
          <p:cNvSpPr txBox="1">
            <a:spLocks noChangeArrowheads="1"/>
          </p:cNvSpPr>
          <p:nvPr/>
        </p:nvSpPr>
        <p:spPr bwMode="auto">
          <a:xfrm>
            <a:off x="6411915" y="2044700"/>
            <a:ext cx="2447925" cy="3748088"/>
          </a:xfrm>
          <a:prstGeom prst="rect">
            <a:avLst/>
          </a:prstGeom>
          <a:noFill/>
          <a:ln w="9525">
            <a:noFill/>
            <a:miter lim="800000"/>
            <a:headEnd/>
            <a:tailEnd/>
          </a:ln>
        </p:spPr>
        <p:txBody>
          <a:bodyPr>
            <a:spAutoFit/>
          </a:bodyPr>
          <a:lstStyle/>
          <a:p>
            <a:pPr>
              <a:lnSpc>
                <a:spcPct val="80000"/>
              </a:lnSpc>
              <a:spcBef>
                <a:spcPct val="50000"/>
              </a:spcBef>
            </a:pPr>
            <a:r>
              <a:rPr lang="ja-JP" altLang="en-US" sz="2400" b="1">
                <a:solidFill>
                  <a:srgbClr val="0000FF"/>
                </a:solidFill>
                <a:latin typeface="HG丸ｺﾞｼｯｸM-PRO" pitchFamily="50" charset="-128"/>
                <a:ea typeface="HG丸ｺﾞｼｯｸM-PRO" pitchFamily="50" charset="-128"/>
              </a:rPr>
              <a:t>恐怖と不安</a:t>
            </a:r>
          </a:p>
          <a:p>
            <a:pPr>
              <a:lnSpc>
                <a:spcPct val="80000"/>
              </a:lnSpc>
              <a:spcBef>
                <a:spcPct val="50000"/>
              </a:spcBef>
            </a:pPr>
            <a:r>
              <a:rPr lang="ja-JP" altLang="en-US" sz="2400" b="1">
                <a:latin typeface="HG丸ｺﾞｼｯｸM-PRO" pitchFamily="50" charset="-128"/>
                <a:ea typeface="HG丸ｺﾞｼｯｸM-PRO" pitchFamily="50" charset="-128"/>
              </a:rPr>
              <a:t>⇒</a:t>
            </a:r>
            <a:r>
              <a:rPr lang="ja-JP" altLang="en-US" sz="2400" b="1">
                <a:solidFill>
                  <a:srgbClr val="FF3300"/>
                </a:solidFill>
                <a:latin typeface="HG丸ｺﾞｼｯｸM-PRO" pitchFamily="50" charset="-128"/>
                <a:ea typeface="HG丸ｺﾞｼｯｸM-PRO" pitchFamily="50" charset="-128"/>
              </a:rPr>
              <a:t>安心</a:t>
            </a:r>
            <a:r>
              <a:rPr lang="ja-JP" altLang="en-US" sz="2400" b="1">
                <a:latin typeface="HG丸ｺﾞｼｯｸM-PRO" pitchFamily="50" charset="-128"/>
                <a:ea typeface="HG丸ｺﾞｼｯｸM-PRO" pitchFamily="50" charset="-128"/>
              </a:rPr>
              <a:t>ではない</a:t>
            </a:r>
          </a:p>
          <a:p>
            <a:pPr>
              <a:lnSpc>
                <a:spcPct val="80000"/>
              </a:lnSpc>
              <a:spcBef>
                <a:spcPct val="50000"/>
              </a:spcBef>
            </a:pPr>
            <a:endParaRPr lang="ja-JP" altLang="en-US" sz="2400" b="1">
              <a:latin typeface="HG丸ｺﾞｼｯｸM-PRO" pitchFamily="50" charset="-128"/>
              <a:ea typeface="HG丸ｺﾞｼｯｸM-PRO" pitchFamily="50" charset="-128"/>
            </a:endParaRPr>
          </a:p>
          <a:p>
            <a:pPr>
              <a:lnSpc>
                <a:spcPct val="80000"/>
              </a:lnSpc>
              <a:spcBef>
                <a:spcPct val="50000"/>
              </a:spcBef>
            </a:pPr>
            <a:r>
              <a:rPr lang="ja-JP" altLang="en-US" sz="2400" b="1">
                <a:solidFill>
                  <a:srgbClr val="0000FF"/>
                </a:solidFill>
                <a:latin typeface="HG丸ｺﾞｼｯｸM-PRO" pitchFamily="50" charset="-128"/>
                <a:ea typeface="HG丸ｺﾞｼｯｸM-PRO" pitchFamily="50" charset="-128"/>
              </a:rPr>
              <a:t>無力感</a:t>
            </a:r>
          </a:p>
          <a:p>
            <a:pPr>
              <a:lnSpc>
                <a:spcPct val="80000"/>
              </a:lnSpc>
              <a:spcBef>
                <a:spcPct val="50000"/>
              </a:spcBef>
            </a:pPr>
            <a:r>
              <a:rPr lang="ja-JP" altLang="en-US" sz="2400" b="1">
                <a:latin typeface="HG丸ｺﾞｼｯｸM-PRO" pitchFamily="50" charset="-128"/>
                <a:ea typeface="HG丸ｺﾞｼｯｸM-PRO" pitchFamily="50" charset="-128"/>
              </a:rPr>
              <a:t>⇒</a:t>
            </a:r>
            <a:r>
              <a:rPr lang="ja-JP" altLang="en-US" sz="2400" b="1">
                <a:solidFill>
                  <a:srgbClr val="FF3300"/>
                </a:solidFill>
                <a:latin typeface="HG丸ｺﾞｼｯｸM-PRO" pitchFamily="50" charset="-128"/>
                <a:ea typeface="HG丸ｺﾞｼｯｸM-PRO" pitchFamily="50" charset="-128"/>
              </a:rPr>
              <a:t>自信</a:t>
            </a:r>
            <a:r>
              <a:rPr lang="ja-JP" altLang="en-US" sz="2400" b="1">
                <a:latin typeface="HG丸ｺﾞｼｯｸM-PRO" pitchFamily="50" charset="-128"/>
                <a:ea typeface="HG丸ｺﾞｼｯｸM-PRO" pitchFamily="50" charset="-128"/>
              </a:rPr>
              <a:t>がない</a:t>
            </a:r>
          </a:p>
          <a:p>
            <a:pPr>
              <a:lnSpc>
                <a:spcPct val="80000"/>
              </a:lnSpc>
              <a:spcBef>
                <a:spcPct val="50000"/>
              </a:spcBef>
            </a:pPr>
            <a:endParaRPr lang="ja-JP" altLang="en-US" sz="2400" b="1">
              <a:latin typeface="HG丸ｺﾞｼｯｸM-PRO" pitchFamily="50" charset="-128"/>
              <a:ea typeface="HG丸ｺﾞｼｯｸM-PRO" pitchFamily="50" charset="-128"/>
            </a:endParaRPr>
          </a:p>
          <a:p>
            <a:pPr>
              <a:lnSpc>
                <a:spcPct val="80000"/>
              </a:lnSpc>
              <a:spcBef>
                <a:spcPct val="50000"/>
              </a:spcBef>
            </a:pPr>
            <a:r>
              <a:rPr lang="ja-JP" altLang="en-US" sz="2400" b="1">
                <a:solidFill>
                  <a:srgbClr val="0000FF"/>
                </a:solidFill>
                <a:latin typeface="HG丸ｺﾞｼｯｸM-PRO" pitchFamily="50" charset="-128"/>
                <a:ea typeface="HG丸ｺﾞｼｯｸM-PRO" pitchFamily="50" charset="-128"/>
              </a:rPr>
              <a:t>選択肢がない</a:t>
            </a:r>
          </a:p>
          <a:p>
            <a:pPr>
              <a:lnSpc>
                <a:spcPct val="80000"/>
              </a:lnSpc>
              <a:spcBef>
                <a:spcPct val="50000"/>
              </a:spcBef>
            </a:pPr>
            <a:r>
              <a:rPr lang="ja-JP" altLang="en-US" sz="2400" b="1">
                <a:latin typeface="HG丸ｺﾞｼｯｸM-PRO" pitchFamily="50" charset="-128"/>
                <a:ea typeface="HG丸ｺﾞｼｯｸM-PRO" pitchFamily="50" charset="-128"/>
              </a:rPr>
              <a:t>⇒</a:t>
            </a:r>
            <a:r>
              <a:rPr lang="ja-JP" altLang="en-US" sz="2400" b="1">
                <a:solidFill>
                  <a:srgbClr val="FF3300"/>
                </a:solidFill>
                <a:latin typeface="HG丸ｺﾞｼｯｸM-PRO" pitchFamily="50" charset="-128"/>
                <a:ea typeface="HG丸ｺﾞｼｯｸM-PRO" pitchFamily="50" charset="-128"/>
              </a:rPr>
              <a:t>自由</a:t>
            </a:r>
            <a:r>
              <a:rPr lang="ja-JP" altLang="en-US" sz="2400" b="1">
                <a:latin typeface="HG丸ｺﾞｼｯｸM-PRO" pitchFamily="50" charset="-128"/>
                <a:ea typeface="HG丸ｺﾞｼｯｸM-PRO" pitchFamily="50" charset="-128"/>
              </a:rPr>
              <a:t>でない</a:t>
            </a:r>
          </a:p>
        </p:txBody>
      </p:sp>
      <p:sp>
        <p:nvSpPr>
          <p:cNvPr id="36877" name="Rectangle 51"/>
          <p:cNvSpPr>
            <a:spLocks noChangeArrowheads="1"/>
          </p:cNvSpPr>
          <p:nvPr/>
        </p:nvSpPr>
        <p:spPr bwMode="auto">
          <a:xfrm>
            <a:off x="4284665" y="6525344"/>
            <a:ext cx="4535487" cy="217488"/>
          </a:xfrm>
          <a:prstGeom prst="rect">
            <a:avLst/>
          </a:prstGeom>
          <a:noFill/>
          <a:ln w="9525">
            <a:noFill/>
            <a:miter lim="800000"/>
            <a:headEnd/>
            <a:tailEnd/>
          </a:ln>
        </p:spPr>
        <p:txBody>
          <a:bodyPr wrap="none" anchor="ctr"/>
          <a:lstStyle/>
          <a:p>
            <a:r>
              <a:rPr lang="en-US" altLang="ja-JP" sz="1200" dirty="0"/>
              <a:t>※</a:t>
            </a:r>
            <a:r>
              <a:rPr lang="ja-JP" altLang="en-US" sz="1200" dirty="0"/>
              <a:t>森田ゆり</a:t>
            </a:r>
            <a:r>
              <a:rPr lang="en-US" altLang="ja-JP" sz="1200" dirty="0"/>
              <a:t>『</a:t>
            </a:r>
            <a:r>
              <a:rPr lang="ja-JP" altLang="en-US" sz="1200" dirty="0"/>
              <a:t>エンパワメントと人権</a:t>
            </a:r>
            <a:r>
              <a:rPr lang="en-US" altLang="ja-JP" sz="1200" dirty="0"/>
              <a:t>』</a:t>
            </a:r>
            <a:r>
              <a:rPr lang="ja-JP" altLang="en-US" sz="1200" dirty="0"/>
              <a:t>（</a:t>
            </a:r>
            <a:r>
              <a:rPr lang="en-US" altLang="ja-JP" sz="1200" dirty="0"/>
              <a:t>2005</a:t>
            </a:r>
            <a:r>
              <a:rPr lang="ja-JP" altLang="en-US" sz="1200" dirty="0"/>
              <a:t>）を参考に作成</a:t>
            </a:r>
          </a:p>
        </p:txBody>
      </p:sp>
      <p:sp>
        <p:nvSpPr>
          <p:cNvPr id="35854" name="タイトル 53"/>
          <p:cNvSpPr>
            <a:spLocks noGrp="1"/>
          </p:cNvSpPr>
          <p:nvPr>
            <p:ph type="title" idx="4294967295"/>
          </p:nvPr>
        </p:nvSpPr>
        <p:spPr>
          <a:xfrm>
            <a:off x="0" y="508002"/>
            <a:ext cx="8229600" cy="714375"/>
          </a:xfrm>
        </p:spPr>
        <p:txBody>
          <a:bodyPr rtlCol="0">
            <a:normAutofit fontScale="90000"/>
          </a:bodyPr>
          <a:lstStyle/>
          <a:p>
            <a:pPr eaLnBrk="1" fontAlgn="auto" hangingPunct="1">
              <a:spcAft>
                <a:spcPts val="0"/>
              </a:spcAft>
              <a:defRPr/>
            </a:pPr>
            <a:r>
              <a:rPr lang="ja-JP" altLang="en-US"/>
              <a:t>「パワレスの状態」</a:t>
            </a:r>
          </a:p>
        </p:txBody>
      </p:sp>
      <p:grpSp>
        <p:nvGrpSpPr>
          <p:cNvPr id="4" name="グループ化 76"/>
          <p:cNvGrpSpPr>
            <a:grpSpLocks/>
          </p:cNvGrpSpPr>
          <p:nvPr/>
        </p:nvGrpSpPr>
        <p:grpSpPr bwMode="auto">
          <a:xfrm>
            <a:off x="1928813" y="2928938"/>
            <a:ext cx="2571750" cy="2500312"/>
            <a:chOff x="1928794" y="4071942"/>
            <a:chExt cx="2571768" cy="2500330"/>
          </a:xfrm>
        </p:grpSpPr>
        <p:grpSp>
          <p:nvGrpSpPr>
            <p:cNvPr id="36889" name="Group 36"/>
            <p:cNvGrpSpPr>
              <a:grpSpLocks/>
            </p:cNvGrpSpPr>
            <p:nvPr/>
          </p:nvGrpSpPr>
          <p:grpSpPr bwMode="auto">
            <a:xfrm>
              <a:off x="4140200" y="4143380"/>
              <a:ext cx="360362" cy="576263"/>
              <a:chOff x="1791" y="3521"/>
              <a:chExt cx="95" cy="181"/>
            </a:xfrm>
          </p:grpSpPr>
          <p:sp>
            <p:nvSpPr>
              <p:cNvPr id="36905" name="Line 37"/>
              <p:cNvSpPr>
                <a:spLocks noChangeShapeType="1"/>
              </p:cNvSpPr>
              <p:nvPr/>
            </p:nvSpPr>
            <p:spPr bwMode="auto">
              <a:xfrm flipH="1">
                <a:off x="1791" y="3521"/>
                <a:ext cx="91" cy="181"/>
              </a:xfrm>
              <a:prstGeom prst="line">
                <a:avLst/>
              </a:prstGeom>
              <a:noFill/>
              <a:ln w="22225">
                <a:solidFill>
                  <a:schemeClr val="tx1"/>
                </a:solidFill>
                <a:round/>
                <a:headEnd/>
                <a:tailEnd/>
              </a:ln>
            </p:spPr>
            <p:txBody>
              <a:bodyPr/>
              <a:lstStyle/>
              <a:p>
                <a:endParaRPr lang="ja-JP" altLang="en-US"/>
              </a:p>
            </p:txBody>
          </p:sp>
          <p:sp>
            <p:nvSpPr>
              <p:cNvPr id="36906" name="Line 38"/>
              <p:cNvSpPr>
                <a:spLocks noChangeShapeType="1"/>
              </p:cNvSpPr>
              <p:nvPr/>
            </p:nvSpPr>
            <p:spPr bwMode="auto">
              <a:xfrm>
                <a:off x="1795" y="3521"/>
                <a:ext cx="91" cy="181"/>
              </a:xfrm>
              <a:prstGeom prst="line">
                <a:avLst/>
              </a:prstGeom>
              <a:noFill/>
              <a:ln w="22225">
                <a:solidFill>
                  <a:schemeClr val="tx1"/>
                </a:solidFill>
                <a:round/>
                <a:headEnd/>
                <a:tailEnd/>
              </a:ln>
            </p:spPr>
            <p:txBody>
              <a:bodyPr/>
              <a:lstStyle/>
              <a:p>
                <a:endParaRPr lang="ja-JP" altLang="en-US"/>
              </a:p>
            </p:txBody>
          </p:sp>
        </p:grpSp>
        <p:grpSp>
          <p:nvGrpSpPr>
            <p:cNvPr id="36890" name="Group 36"/>
            <p:cNvGrpSpPr>
              <a:grpSpLocks/>
            </p:cNvGrpSpPr>
            <p:nvPr/>
          </p:nvGrpSpPr>
          <p:grpSpPr bwMode="auto">
            <a:xfrm>
              <a:off x="3786182" y="5143512"/>
              <a:ext cx="360362" cy="576263"/>
              <a:chOff x="1791" y="3521"/>
              <a:chExt cx="95" cy="181"/>
            </a:xfrm>
          </p:grpSpPr>
          <p:sp>
            <p:nvSpPr>
              <p:cNvPr id="36903" name="Line 37"/>
              <p:cNvSpPr>
                <a:spLocks noChangeShapeType="1"/>
              </p:cNvSpPr>
              <p:nvPr/>
            </p:nvSpPr>
            <p:spPr bwMode="auto">
              <a:xfrm flipH="1">
                <a:off x="1791" y="3521"/>
                <a:ext cx="91" cy="181"/>
              </a:xfrm>
              <a:prstGeom prst="line">
                <a:avLst/>
              </a:prstGeom>
              <a:noFill/>
              <a:ln w="22225">
                <a:solidFill>
                  <a:schemeClr val="tx1"/>
                </a:solidFill>
                <a:round/>
                <a:headEnd/>
                <a:tailEnd/>
              </a:ln>
            </p:spPr>
            <p:txBody>
              <a:bodyPr/>
              <a:lstStyle/>
              <a:p>
                <a:endParaRPr lang="ja-JP" altLang="en-US"/>
              </a:p>
            </p:txBody>
          </p:sp>
          <p:sp>
            <p:nvSpPr>
              <p:cNvPr id="36904" name="Line 38"/>
              <p:cNvSpPr>
                <a:spLocks noChangeShapeType="1"/>
              </p:cNvSpPr>
              <p:nvPr/>
            </p:nvSpPr>
            <p:spPr bwMode="auto">
              <a:xfrm>
                <a:off x="1795" y="3521"/>
                <a:ext cx="91" cy="181"/>
              </a:xfrm>
              <a:prstGeom prst="line">
                <a:avLst/>
              </a:prstGeom>
              <a:noFill/>
              <a:ln w="22225">
                <a:solidFill>
                  <a:schemeClr val="tx1"/>
                </a:solidFill>
                <a:round/>
                <a:headEnd/>
                <a:tailEnd/>
              </a:ln>
            </p:spPr>
            <p:txBody>
              <a:bodyPr/>
              <a:lstStyle/>
              <a:p>
                <a:endParaRPr lang="ja-JP" altLang="en-US"/>
              </a:p>
            </p:txBody>
          </p:sp>
        </p:grpSp>
        <p:grpSp>
          <p:nvGrpSpPr>
            <p:cNvPr id="36891" name="Group 36"/>
            <p:cNvGrpSpPr>
              <a:grpSpLocks/>
            </p:cNvGrpSpPr>
            <p:nvPr/>
          </p:nvGrpSpPr>
          <p:grpSpPr bwMode="auto">
            <a:xfrm>
              <a:off x="3000364" y="4446580"/>
              <a:ext cx="360362" cy="576263"/>
              <a:chOff x="1791" y="3521"/>
              <a:chExt cx="95" cy="181"/>
            </a:xfrm>
          </p:grpSpPr>
          <p:sp>
            <p:nvSpPr>
              <p:cNvPr id="36901" name="Line 37"/>
              <p:cNvSpPr>
                <a:spLocks noChangeShapeType="1"/>
              </p:cNvSpPr>
              <p:nvPr/>
            </p:nvSpPr>
            <p:spPr bwMode="auto">
              <a:xfrm flipH="1">
                <a:off x="1791" y="3521"/>
                <a:ext cx="91" cy="181"/>
              </a:xfrm>
              <a:prstGeom prst="line">
                <a:avLst/>
              </a:prstGeom>
              <a:noFill/>
              <a:ln w="22225">
                <a:solidFill>
                  <a:schemeClr val="tx1"/>
                </a:solidFill>
                <a:round/>
                <a:headEnd/>
                <a:tailEnd/>
              </a:ln>
            </p:spPr>
            <p:txBody>
              <a:bodyPr/>
              <a:lstStyle/>
              <a:p>
                <a:endParaRPr lang="ja-JP" altLang="en-US"/>
              </a:p>
            </p:txBody>
          </p:sp>
          <p:sp>
            <p:nvSpPr>
              <p:cNvPr id="36902" name="Line 38"/>
              <p:cNvSpPr>
                <a:spLocks noChangeShapeType="1"/>
              </p:cNvSpPr>
              <p:nvPr/>
            </p:nvSpPr>
            <p:spPr bwMode="auto">
              <a:xfrm>
                <a:off x="1795" y="3521"/>
                <a:ext cx="91" cy="181"/>
              </a:xfrm>
              <a:prstGeom prst="line">
                <a:avLst/>
              </a:prstGeom>
              <a:noFill/>
              <a:ln w="22225">
                <a:solidFill>
                  <a:schemeClr val="tx1"/>
                </a:solidFill>
                <a:round/>
                <a:headEnd/>
                <a:tailEnd/>
              </a:ln>
            </p:spPr>
            <p:txBody>
              <a:bodyPr/>
              <a:lstStyle/>
              <a:p>
                <a:endParaRPr lang="ja-JP" altLang="en-US"/>
              </a:p>
            </p:txBody>
          </p:sp>
        </p:grpSp>
        <p:grpSp>
          <p:nvGrpSpPr>
            <p:cNvPr id="36892" name="Group 36"/>
            <p:cNvGrpSpPr>
              <a:grpSpLocks/>
            </p:cNvGrpSpPr>
            <p:nvPr/>
          </p:nvGrpSpPr>
          <p:grpSpPr bwMode="auto">
            <a:xfrm>
              <a:off x="2285984" y="5148271"/>
              <a:ext cx="360362" cy="576263"/>
              <a:chOff x="1791" y="3521"/>
              <a:chExt cx="95" cy="181"/>
            </a:xfrm>
          </p:grpSpPr>
          <p:sp>
            <p:nvSpPr>
              <p:cNvPr id="36899" name="Line 37"/>
              <p:cNvSpPr>
                <a:spLocks noChangeShapeType="1"/>
              </p:cNvSpPr>
              <p:nvPr/>
            </p:nvSpPr>
            <p:spPr bwMode="auto">
              <a:xfrm flipH="1">
                <a:off x="1791" y="3521"/>
                <a:ext cx="91" cy="181"/>
              </a:xfrm>
              <a:prstGeom prst="line">
                <a:avLst/>
              </a:prstGeom>
              <a:noFill/>
              <a:ln w="22225">
                <a:solidFill>
                  <a:schemeClr val="tx1"/>
                </a:solidFill>
                <a:round/>
                <a:headEnd/>
                <a:tailEnd/>
              </a:ln>
            </p:spPr>
            <p:txBody>
              <a:bodyPr/>
              <a:lstStyle/>
              <a:p>
                <a:endParaRPr lang="ja-JP" altLang="en-US"/>
              </a:p>
            </p:txBody>
          </p:sp>
          <p:sp>
            <p:nvSpPr>
              <p:cNvPr id="36900" name="Line 38"/>
              <p:cNvSpPr>
                <a:spLocks noChangeShapeType="1"/>
              </p:cNvSpPr>
              <p:nvPr/>
            </p:nvSpPr>
            <p:spPr bwMode="auto">
              <a:xfrm>
                <a:off x="1795" y="3521"/>
                <a:ext cx="91" cy="181"/>
              </a:xfrm>
              <a:prstGeom prst="line">
                <a:avLst/>
              </a:prstGeom>
              <a:noFill/>
              <a:ln w="22225">
                <a:solidFill>
                  <a:schemeClr val="tx1"/>
                </a:solidFill>
                <a:round/>
                <a:headEnd/>
                <a:tailEnd/>
              </a:ln>
            </p:spPr>
            <p:txBody>
              <a:bodyPr/>
              <a:lstStyle/>
              <a:p>
                <a:endParaRPr lang="ja-JP" altLang="en-US"/>
              </a:p>
            </p:txBody>
          </p:sp>
        </p:grpSp>
        <p:grpSp>
          <p:nvGrpSpPr>
            <p:cNvPr id="36893" name="Group 36"/>
            <p:cNvGrpSpPr>
              <a:grpSpLocks/>
            </p:cNvGrpSpPr>
            <p:nvPr/>
          </p:nvGrpSpPr>
          <p:grpSpPr bwMode="auto">
            <a:xfrm>
              <a:off x="1928794" y="4071942"/>
              <a:ext cx="360362" cy="576263"/>
              <a:chOff x="1791" y="3521"/>
              <a:chExt cx="95" cy="181"/>
            </a:xfrm>
          </p:grpSpPr>
          <p:sp>
            <p:nvSpPr>
              <p:cNvPr id="36897" name="Line 37"/>
              <p:cNvSpPr>
                <a:spLocks noChangeShapeType="1"/>
              </p:cNvSpPr>
              <p:nvPr/>
            </p:nvSpPr>
            <p:spPr bwMode="auto">
              <a:xfrm flipH="1">
                <a:off x="1791" y="3521"/>
                <a:ext cx="91" cy="181"/>
              </a:xfrm>
              <a:prstGeom prst="line">
                <a:avLst/>
              </a:prstGeom>
              <a:noFill/>
              <a:ln w="22225">
                <a:solidFill>
                  <a:schemeClr val="tx1"/>
                </a:solidFill>
                <a:round/>
                <a:headEnd/>
                <a:tailEnd/>
              </a:ln>
            </p:spPr>
            <p:txBody>
              <a:bodyPr/>
              <a:lstStyle/>
              <a:p>
                <a:endParaRPr lang="ja-JP" altLang="en-US"/>
              </a:p>
            </p:txBody>
          </p:sp>
          <p:sp>
            <p:nvSpPr>
              <p:cNvPr id="36898" name="Line 38"/>
              <p:cNvSpPr>
                <a:spLocks noChangeShapeType="1"/>
              </p:cNvSpPr>
              <p:nvPr/>
            </p:nvSpPr>
            <p:spPr bwMode="auto">
              <a:xfrm>
                <a:off x="1795" y="3521"/>
                <a:ext cx="91" cy="181"/>
              </a:xfrm>
              <a:prstGeom prst="line">
                <a:avLst/>
              </a:prstGeom>
              <a:noFill/>
              <a:ln w="22225">
                <a:solidFill>
                  <a:schemeClr val="tx1"/>
                </a:solidFill>
                <a:round/>
                <a:headEnd/>
                <a:tailEnd/>
              </a:ln>
            </p:spPr>
            <p:txBody>
              <a:bodyPr/>
              <a:lstStyle/>
              <a:p>
                <a:endParaRPr lang="ja-JP" altLang="en-US"/>
              </a:p>
            </p:txBody>
          </p:sp>
        </p:grpSp>
        <p:grpSp>
          <p:nvGrpSpPr>
            <p:cNvPr id="36894" name="Group 36"/>
            <p:cNvGrpSpPr>
              <a:grpSpLocks/>
            </p:cNvGrpSpPr>
            <p:nvPr/>
          </p:nvGrpSpPr>
          <p:grpSpPr bwMode="auto">
            <a:xfrm>
              <a:off x="3000364" y="5996009"/>
              <a:ext cx="360362" cy="576263"/>
              <a:chOff x="1791" y="3521"/>
              <a:chExt cx="95" cy="181"/>
            </a:xfrm>
          </p:grpSpPr>
          <p:sp>
            <p:nvSpPr>
              <p:cNvPr id="36895" name="Line 37"/>
              <p:cNvSpPr>
                <a:spLocks noChangeShapeType="1"/>
              </p:cNvSpPr>
              <p:nvPr/>
            </p:nvSpPr>
            <p:spPr bwMode="auto">
              <a:xfrm flipH="1">
                <a:off x="1791" y="3521"/>
                <a:ext cx="91" cy="181"/>
              </a:xfrm>
              <a:prstGeom prst="line">
                <a:avLst/>
              </a:prstGeom>
              <a:noFill/>
              <a:ln w="22225">
                <a:solidFill>
                  <a:schemeClr val="tx1"/>
                </a:solidFill>
                <a:round/>
                <a:headEnd/>
                <a:tailEnd/>
              </a:ln>
            </p:spPr>
            <p:txBody>
              <a:bodyPr/>
              <a:lstStyle/>
              <a:p>
                <a:endParaRPr lang="ja-JP" altLang="en-US"/>
              </a:p>
            </p:txBody>
          </p:sp>
          <p:sp>
            <p:nvSpPr>
              <p:cNvPr id="36896" name="Line 38"/>
              <p:cNvSpPr>
                <a:spLocks noChangeShapeType="1"/>
              </p:cNvSpPr>
              <p:nvPr/>
            </p:nvSpPr>
            <p:spPr bwMode="auto">
              <a:xfrm>
                <a:off x="1795" y="3521"/>
                <a:ext cx="91" cy="181"/>
              </a:xfrm>
              <a:prstGeom prst="line">
                <a:avLst/>
              </a:prstGeom>
              <a:noFill/>
              <a:ln w="22225">
                <a:solidFill>
                  <a:schemeClr val="tx1"/>
                </a:solidFill>
                <a:round/>
                <a:headEnd/>
                <a:tailEnd/>
              </a:ln>
            </p:spPr>
            <p:txBody>
              <a:bodyPr/>
              <a:lstStyle/>
              <a:p>
                <a:endParaRPr lang="ja-JP" altLang="en-US"/>
              </a:p>
            </p:txBody>
          </p:sp>
        </p:grpSp>
      </p:grpSp>
      <p:grpSp>
        <p:nvGrpSpPr>
          <p:cNvPr id="11" name="グループ化 82"/>
          <p:cNvGrpSpPr>
            <a:grpSpLocks/>
          </p:cNvGrpSpPr>
          <p:nvPr/>
        </p:nvGrpSpPr>
        <p:grpSpPr bwMode="auto">
          <a:xfrm>
            <a:off x="1150940" y="2227265"/>
            <a:ext cx="3933825" cy="3781425"/>
            <a:chOff x="1150839" y="2226619"/>
            <a:chExt cx="3933294" cy="3782011"/>
          </a:xfrm>
        </p:grpSpPr>
        <p:sp>
          <p:nvSpPr>
            <p:cNvPr id="78" name="下矢印 77"/>
            <p:cNvSpPr/>
            <p:nvPr/>
          </p:nvSpPr>
          <p:spPr>
            <a:xfrm rot="18555522">
              <a:off x="1150766" y="2364826"/>
              <a:ext cx="500140" cy="499995"/>
            </a:xfrm>
            <a:prstGeom prst="downArrow">
              <a:avLst/>
            </a:prstGeom>
            <a:solidFill>
              <a:srgbClr val="0000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dirty="0"/>
            </a:p>
          </p:txBody>
        </p:sp>
        <p:sp>
          <p:nvSpPr>
            <p:cNvPr id="79" name="下矢印 78"/>
            <p:cNvSpPr/>
            <p:nvPr/>
          </p:nvSpPr>
          <p:spPr>
            <a:xfrm rot="2537659">
              <a:off x="4584138" y="2226619"/>
              <a:ext cx="499995" cy="500139"/>
            </a:xfrm>
            <a:prstGeom prst="downArrow">
              <a:avLst/>
            </a:prstGeom>
            <a:solidFill>
              <a:srgbClr val="0000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dirty="0"/>
            </a:p>
          </p:txBody>
        </p:sp>
        <p:sp>
          <p:nvSpPr>
            <p:cNvPr id="80" name="下矢印 79"/>
            <p:cNvSpPr/>
            <p:nvPr/>
          </p:nvSpPr>
          <p:spPr>
            <a:xfrm rot="10587095">
              <a:off x="2936535" y="5508490"/>
              <a:ext cx="499995" cy="500140"/>
            </a:xfrm>
            <a:prstGeom prst="downArrow">
              <a:avLst/>
            </a:prstGeom>
            <a:solidFill>
              <a:srgbClr val="0000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dirty="0"/>
            </a:p>
          </p:txBody>
        </p:sp>
        <p:sp>
          <p:nvSpPr>
            <p:cNvPr id="81" name="下矢印 80"/>
            <p:cNvSpPr/>
            <p:nvPr/>
          </p:nvSpPr>
          <p:spPr>
            <a:xfrm rot="15452400">
              <a:off x="1436478" y="4008143"/>
              <a:ext cx="500139" cy="499995"/>
            </a:xfrm>
            <a:prstGeom prst="downArrow">
              <a:avLst/>
            </a:prstGeom>
            <a:solidFill>
              <a:srgbClr val="0000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dirty="0"/>
            </a:p>
          </p:txBody>
        </p:sp>
        <p:sp>
          <p:nvSpPr>
            <p:cNvPr id="82" name="下矢印 81"/>
            <p:cNvSpPr/>
            <p:nvPr/>
          </p:nvSpPr>
          <p:spPr>
            <a:xfrm rot="6850444">
              <a:off x="4507876" y="4008142"/>
              <a:ext cx="500139" cy="499995"/>
            </a:xfrm>
            <a:prstGeom prst="downArrow">
              <a:avLst/>
            </a:prstGeom>
            <a:solidFill>
              <a:srgbClr val="0000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dirty="0"/>
            </a:p>
          </p:txBody>
        </p:sp>
      </p:grpSp>
      <p:sp>
        <p:nvSpPr>
          <p:cNvPr id="36881" name="Rectangle 50"/>
          <p:cNvSpPr>
            <a:spLocks noChangeArrowheads="1"/>
          </p:cNvSpPr>
          <p:nvPr/>
        </p:nvSpPr>
        <p:spPr bwMode="auto">
          <a:xfrm>
            <a:off x="317500" y="-57150"/>
            <a:ext cx="8497888" cy="720725"/>
          </a:xfrm>
          <a:prstGeom prst="rect">
            <a:avLst/>
          </a:prstGeom>
          <a:noFill/>
          <a:ln w="9525">
            <a:noFill/>
            <a:miter lim="800000"/>
            <a:headEnd/>
            <a:tailEnd/>
          </a:ln>
        </p:spPr>
        <p:txBody>
          <a:bodyPr anchor="ctr"/>
          <a:lstStyle/>
          <a:p>
            <a:r>
              <a:rPr lang="ja-JP" altLang="en-US" sz="4000">
                <a:solidFill>
                  <a:schemeClr val="tx2"/>
                </a:solidFill>
                <a:latin typeface="HG丸ｺﾞｼｯｸM-PRO" pitchFamily="50" charset="-128"/>
                <a:ea typeface="HG丸ｺﾞｼｯｸM-PRO" pitchFamily="50" charset="-128"/>
              </a:rPr>
              <a:t>暴力や暴言を受け続けた人の特徴</a:t>
            </a:r>
          </a:p>
        </p:txBody>
      </p:sp>
      <p:sp>
        <p:nvSpPr>
          <p:cNvPr id="56" name="角丸四角形 55"/>
          <p:cNvSpPr/>
          <p:nvPr/>
        </p:nvSpPr>
        <p:spPr>
          <a:xfrm>
            <a:off x="5715002" y="5857875"/>
            <a:ext cx="3133725" cy="57785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800" b="1" dirty="0">
                <a:solidFill>
                  <a:srgbClr val="FF0000"/>
                </a:solidFill>
              </a:rPr>
              <a:t>二次被害に注意！</a:t>
            </a:r>
            <a:endParaRPr lang="ja-JP" altLang="en-US" b="1" dirty="0">
              <a:solidFill>
                <a:srgbClr val="FF0000"/>
              </a:solidFill>
            </a:endParaRPr>
          </a:p>
        </p:txBody>
      </p:sp>
      <p:sp>
        <p:nvSpPr>
          <p:cNvPr id="5" name="スライド番号プレースホルダー 4"/>
          <p:cNvSpPr>
            <a:spLocks noGrp="1"/>
          </p:cNvSpPr>
          <p:nvPr>
            <p:ph type="sldNum" sz="quarter" idx="12"/>
          </p:nvPr>
        </p:nvSpPr>
        <p:spPr>
          <a:xfrm>
            <a:off x="6858004" y="6435725"/>
            <a:ext cx="2133600" cy="365125"/>
          </a:xfrm>
        </p:spPr>
        <p:txBody>
          <a:bodyPr/>
          <a:lstStyle/>
          <a:p>
            <a:pPr>
              <a:defRPr/>
            </a:pPr>
            <a:fld id="{4155D889-0822-433D-93D6-D1FE492D0D7C}" type="slidenum">
              <a:rPr lang="en-US" altLang="ja-JP" smtClean="0"/>
              <a:pPr>
                <a:defRPr/>
              </a:pPr>
              <a:t>32</a:t>
            </a:fld>
            <a:endParaRPr lang="en-US" altLang="ja-JP"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500"/>
                                        <p:tgtEl>
                                          <p:spTgt spid="2"/>
                                        </p:tgtEl>
                                      </p:cBhvr>
                                    </p:animEffect>
                                  </p:childTnLst>
                                </p:cTn>
                              </p:par>
                              <p:par>
                                <p:cTn id="8" presetID="6" presetClass="entr" presetSubtype="16" fill="hold"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circle(in)">
                                      <p:cBhvr>
                                        <p:cTn id="10" dur="500"/>
                                        <p:tgtEl>
                                          <p:spTgt spid="3"/>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fade">
                                      <p:cBhvr>
                                        <p:cTn id="15" dur="500"/>
                                        <p:tgtEl>
                                          <p:spTgt spid="4"/>
                                        </p:tgtEl>
                                      </p:cBhvr>
                                    </p:animEffect>
                                  </p:childTnLst>
                                </p:cTn>
                              </p:par>
                            </p:childTnLst>
                          </p:cTn>
                        </p:par>
                      </p:childTnLst>
                    </p:cTn>
                  </p:par>
                  <p:par>
                    <p:cTn id="16" fill="hold">
                      <p:stCondLst>
                        <p:cond delay="indefinite"/>
                      </p:stCondLst>
                      <p:childTnLst>
                        <p:par>
                          <p:cTn id="17" fill="hold">
                            <p:stCondLst>
                              <p:cond delay="0"/>
                            </p:stCondLst>
                            <p:childTnLst>
                              <p:par>
                                <p:cTn id="18" presetID="1" presetClass="emph" presetSubtype="2" fill="hold" nodeType="clickEffect">
                                  <p:stCondLst>
                                    <p:cond delay="0"/>
                                  </p:stCondLst>
                                  <p:childTnLst>
                                    <p:animClr clrSpc="rgb" dir="cw">
                                      <p:cBhvr>
                                        <p:cTn id="19" dur="500" fill="hold"/>
                                        <p:tgtEl>
                                          <p:spTgt spid="54"/>
                                        </p:tgtEl>
                                        <p:attrNameLst>
                                          <p:attrName>fillcolor</p:attrName>
                                        </p:attrNameLst>
                                      </p:cBhvr>
                                      <p:to>
                                        <a:srgbClr val="6699FF"/>
                                      </p:to>
                                    </p:animClr>
                                    <p:set>
                                      <p:cBhvr>
                                        <p:cTn id="20" dur="500" fill="hold"/>
                                        <p:tgtEl>
                                          <p:spTgt spid="54"/>
                                        </p:tgtEl>
                                        <p:attrNameLst>
                                          <p:attrName>fill.type</p:attrName>
                                        </p:attrNameLst>
                                      </p:cBhvr>
                                      <p:to>
                                        <p:strVal val="solid"/>
                                      </p:to>
                                    </p:set>
                                    <p:set>
                                      <p:cBhvr>
                                        <p:cTn id="21" dur="500" fill="hold"/>
                                        <p:tgtEl>
                                          <p:spTgt spid="54"/>
                                        </p:tgtEl>
                                        <p:attrNameLst>
                                          <p:attrName>fill.on</p:attrName>
                                        </p:attrNameLst>
                                      </p:cBhvr>
                                      <p:to>
                                        <p:strVal val="true"/>
                                      </p:to>
                                    </p:set>
                                  </p:childTnLst>
                                </p:cTn>
                              </p:par>
                            </p:childTnLst>
                          </p:cTn>
                        </p:par>
                      </p:childTnLst>
                    </p:cTn>
                  </p:par>
                  <p:par>
                    <p:cTn id="22" fill="hold">
                      <p:stCondLst>
                        <p:cond delay="indefinite"/>
                      </p:stCondLst>
                      <p:childTnLst>
                        <p:par>
                          <p:cTn id="23" fill="hold">
                            <p:stCondLst>
                              <p:cond delay="0"/>
                            </p:stCondLst>
                            <p:childTnLst>
                              <p:par>
                                <p:cTn id="24" presetID="6" presetClass="entr" presetSubtype="16" fill="hold" nodeType="clickEffect">
                                  <p:stCondLst>
                                    <p:cond delay="0"/>
                                  </p:stCondLst>
                                  <p:childTnLst>
                                    <p:set>
                                      <p:cBhvr>
                                        <p:cTn id="25" dur="1" fill="hold">
                                          <p:stCondLst>
                                            <p:cond delay="0"/>
                                          </p:stCondLst>
                                        </p:cTn>
                                        <p:tgtEl>
                                          <p:spTgt spid="11"/>
                                        </p:tgtEl>
                                        <p:attrNameLst>
                                          <p:attrName>style.visibility</p:attrName>
                                        </p:attrNameLst>
                                      </p:cBhvr>
                                      <p:to>
                                        <p:strVal val="visible"/>
                                      </p:to>
                                    </p:set>
                                    <p:animEffect transition="in" filter="circle(in)">
                                      <p:cBhvr>
                                        <p:cTn id="26" dur="500"/>
                                        <p:tgtEl>
                                          <p:spTgt spid="11"/>
                                        </p:tgtEl>
                                      </p:cBhvr>
                                    </p:animEffect>
                                  </p:childTnLst>
                                </p:cTn>
                              </p:par>
                            </p:childTnLst>
                          </p:cTn>
                        </p:par>
                        <p:par>
                          <p:cTn id="27" fill="hold">
                            <p:stCondLst>
                              <p:cond delay="500"/>
                            </p:stCondLst>
                            <p:childTnLst>
                              <p:par>
                                <p:cTn id="28" presetID="26" presetClass="emph" presetSubtype="0" fill="hold" nodeType="afterEffect">
                                  <p:stCondLst>
                                    <p:cond delay="0"/>
                                  </p:stCondLst>
                                  <p:childTnLst>
                                    <p:animEffect transition="out" filter="fade">
                                      <p:cBhvr>
                                        <p:cTn id="29" dur="500" tmFilter="0, 0; .2, .5; .8, .5; 1, 0"/>
                                        <p:tgtEl>
                                          <p:spTgt spid="11"/>
                                        </p:tgtEl>
                                      </p:cBhvr>
                                    </p:animEffect>
                                    <p:animScale>
                                      <p:cBhvr>
                                        <p:cTn id="30" dur="250" autoRev="1" fill="hold"/>
                                        <p:tgtEl>
                                          <p:spTgt spid="11"/>
                                        </p:tgtEl>
                                      </p:cBhvr>
                                      <p:by x="105000" y="105000"/>
                                    </p:animScale>
                                  </p:childTnLst>
                                </p:cTn>
                              </p:par>
                            </p:childTnLst>
                          </p:cTn>
                        </p:par>
                      </p:childTnLst>
                    </p:cTn>
                  </p:par>
                  <p:par>
                    <p:cTn id="31" fill="hold">
                      <p:stCondLst>
                        <p:cond delay="indefinite"/>
                      </p:stCondLst>
                      <p:childTnLst>
                        <p:par>
                          <p:cTn id="32" fill="hold">
                            <p:stCondLst>
                              <p:cond delay="0"/>
                            </p:stCondLst>
                            <p:childTnLst>
                              <p:par>
                                <p:cTn id="33" presetID="1" presetClass="emph" presetSubtype="2" fill="hold" nodeType="clickEffect">
                                  <p:stCondLst>
                                    <p:cond delay="0"/>
                                  </p:stCondLst>
                                  <p:childTnLst>
                                    <p:animClr clrSpc="rgb" dir="cw">
                                      <p:cBhvr>
                                        <p:cTn id="34" dur="500" fill="hold"/>
                                        <p:tgtEl>
                                          <p:spTgt spid="54"/>
                                        </p:tgtEl>
                                        <p:attrNameLst>
                                          <p:attrName>fillcolor</p:attrName>
                                        </p:attrNameLst>
                                      </p:cBhvr>
                                      <p:to>
                                        <a:srgbClr val="0000FF"/>
                                      </p:to>
                                    </p:animClr>
                                    <p:set>
                                      <p:cBhvr>
                                        <p:cTn id="35" dur="500" fill="hold"/>
                                        <p:tgtEl>
                                          <p:spTgt spid="54"/>
                                        </p:tgtEl>
                                        <p:attrNameLst>
                                          <p:attrName>fill.type</p:attrName>
                                        </p:attrNameLst>
                                      </p:cBhvr>
                                      <p:to>
                                        <p:strVal val="solid"/>
                                      </p:to>
                                    </p:set>
                                    <p:set>
                                      <p:cBhvr>
                                        <p:cTn id="36" dur="500" fill="hold"/>
                                        <p:tgtEl>
                                          <p:spTgt spid="54"/>
                                        </p:tgtEl>
                                        <p:attrNameLst>
                                          <p:attrName>fill.on</p:attrName>
                                        </p:attrNameLst>
                                      </p:cBhvr>
                                      <p:to>
                                        <p:strVal val="true"/>
                                      </p:to>
                                    </p:set>
                                  </p:childTnLst>
                                </p:cTn>
                              </p:par>
                            </p:childTnLst>
                          </p:cTn>
                        </p:par>
                      </p:childTnLst>
                    </p:cTn>
                  </p:par>
                  <p:par>
                    <p:cTn id="37" fill="hold">
                      <p:stCondLst>
                        <p:cond delay="indefinite"/>
                      </p:stCondLst>
                      <p:childTnLst>
                        <p:par>
                          <p:cTn id="38" fill="hold">
                            <p:stCondLst>
                              <p:cond delay="0"/>
                            </p:stCondLst>
                            <p:childTnLst>
                              <p:par>
                                <p:cTn id="39" presetID="18" presetClass="entr" presetSubtype="6" fill="hold" grpId="0" nodeType="clickEffect">
                                  <p:stCondLst>
                                    <p:cond delay="0"/>
                                  </p:stCondLst>
                                  <p:childTnLst>
                                    <p:set>
                                      <p:cBhvr>
                                        <p:cTn id="40" dur="1" fill="hold">
                                          <p:stCondLst>
                                            <p:cond delay="0"/>
                                          </p:stCondLst>
                                        </p:cTn>
                                        <p:tgtEl>
                                          <p:spTgt spid="809008"/>
                                        </p:tgtEl>
                                        <p:attrNameLst>
                                          <p:attrName>style.visibility</p:attrName>
                                        </p:attrNameLst>
                                      </p:cBhvr>
                                      <p:to>
                                        <p:strVal val="visible"/>
                                      </p:to>
                                    </p:set>
                                    <p:animEffect transition="in" filter="strips(downRight)">
                                      <p:cBhvr>
                                        <p:cTn id="41" dur="500"/>
                                        <p:tgtEl>
                                          <p:spTgt spid="809008"/>
                                        </p:tgtEl>
                                      </p:cBhvr>
                                    </p:animEffect>
                                  </p:childTnLst>
                                </p:cTn>
                              </p:par>
                              <p:par>
                                <p:cTn id="42" presetID="18" presetClass="entr" presetSubtype="6" fill="hold" grpId="0" nodeType="withEffect">
                                  <p:stCondLst>
                                    <p:cond delay="0"/>
                                  </p:stCondLst>
                                  <p:childTnLst>
                                    <p:set>
                                      <p:cBhvr>
                                        <p:cTn id="43" dur="1" fill="hold">
                                          <p:stCondLst>
                                            <p:cond delay="0"/>
                                          </p:stCondLst>
                                        </p:cTn>
                                        <p:tgtEl>
                                          <p:spTgt spid="809009"/>
                                        </p:tgtEl>
                                        <p:attrNameLst>
                                          <p:attrName>style.visibility</p:attrName>
                                        </p:attrNameLst>
                                      </p:cBhvr>
                                      <p:to>
                                        <p:strVal val="visible"/>
                                      </p:to>
                                    </p:set>
                                    <p:animEffect transition="in" filter="strips(downRight)">
                                      <p:cBhvr>
                                        <p:cTn id="44" dur="500"/>
                                        <p:tgtEl>
                                          <p:spTgt spid="809009"/>
                                        </p:tgtEl>
                                      </p:cBhvr>
                                    </p:animEffect>
                                  </p:childTnLst>
                                </p:cTn>
                              </p:par>
                            </p:childTnLst>
                          </p:cTn>
                        </p:par>
                      </p:childTnLst>
                    </p:cTn>
                  </p:par>
                  <p:par>
                    <p:cTn id="45" fill="hold">
                      <p:stCondLst>
                        <p:cond delay="indefinite"/>
                      </p:stCondLst>
                      <p:childTnLst>
                        <p:par>
                          <p:cTn id="46" fill="hold">
                            <p:stCondLst>
                              <p:cond delay="0"/>
                            </p:stCondLst>
                            <p:childTnLst>
                              <p:par>
                                <p:cTn id="47" presetID="5" presetClass="entr" presetSubtype="10" fill="hold" grpId="0" nodeType="clickEffect">
                                  <p:stCondLst>
                                    <p:cond delay="0"/>
                                  </p:stCondLst>
                                  <p:childTnLst>
                                    <p:set>
                                      <p:cBhvr>
                                        <p:cTn id="48" dur="1" fill="hold">
                                          <p:stCondLst>
                                            <p:cond delay="0"/>
                                          </p:stCondLst>
                                        </p:cTn>
                                        <p:tgtEl>
                                          <p:spTgt spid="56"/>
                                        </p:tgtEl>
                                        <p:attrNameLst>
                                          <p:attrName>style.visibility</p:attrName>
                                        </p:attrNameLst>
                                      </p:cBhvr>
                                      <p:to>
                                        <p:strVal val="visible"/>
                                      </p:to>
                                    </p:set>
                                    <p:animEffect transition="in" filter="checkerboard(across)">
                                      <p:cBhvr>
                                        <p:cTn id="49" dur="500"/>
                                        <p:tgtEl>
                                          <p:spTgt spid="5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09008" grpId="0"/>
      <p:bldP spid="809009" grpId="0"/>
      <p:bldP spid="56"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6"/>
          <p:cNvSpPr>
            <a:spLocks noChangeArrowheads="1"/>
          </p:cNvSpPr>
          <p:nvPr/>
        </p:nvSpPr>
        <p:spPr bwMode="auto">
          <a:xfrm>
            <a:off x="4576765" y="3330577"/>
            <a:ext cx="503237" cy="504825"/>
          </a:xfrm>
          <a:prstGeom prst="rect">
            <a:avLst/>
          </a:prstGeom>
          <a:solidFill>
            <a:srgbClr val="000000"/>
          </a:solidFill>
          <a:ln w="9525">
            <a:solidFill>
              <a:schemeClr val="tx1"/>
            </a:solidFill>
            <a:miter lim="800000"/>
            <a:headEnd/>
            <a:tailEnd/>
          </a:ln>
        </p:spPr>
        <p:txBody>
          <a:bodyPr wrap="none" anchor="ctr"/>
          <a:lstStyle/>
          <a:p>
            <a:endParaRPr lang="ja-JP" altLang="ja-JP"/>
          </a:p>
        </p:txBody>
      </p:sp>
      <p:sp>
        <p:nvSpPr>
          <p:cNvPr id="37891" name="Oval 7"/>
          <p:cNvSpPr>
            <a:spLocks noChangeArrowheads="1"/>
          </p:cNvSpPr>
          <p:nvPr/>
        </p:nvSpPr>
        <p:spPr bwMode="auto">
          <a:xfrm>
            <a:off x="3243265" y="3362325"/>
            <a:ext cx="504825" cy="503238"/>
          </a:xfrm>
          <a:prstGeom prst="ellipse">
            <a:avLst/>
          </a:prstGeom>
          <a:noFill/>
          <a:ln w="9525">
            <a:solidFill>
              <a:schemeClr val="tx1"/>
            </a:solidFill>
            <a:round/>
            <a:headEnd/>
            <a:tailEnd/>
          </a:ln>
        </p:spPr>
        <p:txBody>
          <a:bodyPr wrap="none" anchor="ctr"/>
          <a:lstStyle/>
          <a:p>
            <a:endParaRPr lang="ja-JP" altLang="ja-JP"/>
          </a:p>
        </p:txBody>
      </p:sp>
      <p:sp>
        <p:nvSpPr>
          <p:cNvPr id="37892" name="Oval 8"/>
          <p:cNvSpPr>
            <a:spLocks noChangeArrowheads="1"/>
          </p:cNvSpPr>
          <p:nvPr/>
        </p:nvSpPr>
        <p:spPr bwMode="auto">
          <a:xfrm>
            <a:off x="3343277" y="3462340"/>
            <a:ext cx="301625" cy="301625"/>
          </a:xfrm>
          <a:prstGeom prst="ellipse">
            <a:avLst/>
          </a:prstGeom>
          <a:noFill/>
          <a:ln w="9525">
            <a:solidFill>
              <a:schemeClr val="tx1"/>
            </a:solidFill>
            <a:round/>
            <a:headEnd/>
            <a:tailEnd/>
          </a:ln>
        </p:spPr>
        <p:txBody>
          <a:bodyPr wrap="none" anchor="ctr"/>
          <a:lstStyle/>
          <a:p>
            <a:endParaRPr lang="ja-JP" altLang="ja-JP"/>
          </a:p>
        </p:txBody>
      </p:sp>
      <p:sp>
        <p:nvSpPr>
          <p:cNvPr id="37893" name="Line 10"/>
          <p:cNvSpPr>
            <a:spLocks noChangeShapeType="1"/>
          </p:cNvSpPr>
          <p:nvPr/>
        </p:nvSpPr>
        <p:spPr bwMode="auto">
          <a:xfrm>
            <a:off x="3748088" y="3562350"/>
            <a:ext cx="806450" cy="0"/>
          </a:xfrm>
          <a:prstGeom prst="line">
            <a:avLst/>
          </a:prstGeom>
          <a:noFill/>
          <a:ln w="38100" cmpd="dbl">
            <a:solidFill>
              <a:schemeClr val="tx1"/>
            </a:solidFill>
            <a:round/>
            <a:headEnd/>
            <a:tailEnd/>
          </a:ln>
        </p:spPr>
        <p:txBody>
          <a:bodyPr/>
          <a:lstStyle/>
          <a:p>
            <a:endParaRPr lang="ja-JP" altLang="en-US"/>
          </a:p>
        </p:txBody>
      </p:sp>
      <p:sp>
        <p:nvSpPr>
          <p:cNvPr id="37894" name="Line 11"/>
          <p:cNvSpPr>
            <a:spLocks noChangeShapeType="1"/>
          </p:cNvSpPr>
          <p:nvPr/>
        </p:nvSpPr>
        <p:spPr bwMode="auto">
          <a:xfrm>
            <a:off x="4187825" y="3562352"/>
            <a:ext cx="0" cy="1211263"/>
          </a:xfrm>
          <a:prstGeom prst="line">
            <a:avLst/>
          </a:prstGeom>
          <a:noFill/>
          <a:ln w="9525">
            <a:solidFill>
              <a:schemeClr val="tx1"/>
            </a:solidFill>
            <a:round/>
            <a:headEnd/>
            <a:tailEnd/>
          </a:ln>
        </p:spPr>
        <p:txBody>
          <a:bodyPr/>
          <a:lstStyle/>
          <a:p>
            <a:endParaRPr lang="ja-JP" altLang="en-US"/>
          </a:p>
        </p:txBody>
      </p:sp>
      <p:grpSp>
        <p:nvGrpSpPr>
          <p:cNvPr id="2" name="Group 9"/>
          <p:cNvGrpSpPr>
            <a:grpSpLocks/>
          </p:cNvGrpSpPr>
          <p:nvPr/>
        </p:nvGrpSpPr>
        <p:grpSpPr bwMode="auto">
          <a:xfrm>
            <a:off x="2411416" y="3878263"/>
            <a:ext cx="1584325" cy="958850"/>
            <a:chOff x="2024" y="1915"/>
            <a:chExt cx="998" cy="604"/>
          </a:xfrm>
        </p:grpSpPr>
        <p:grpSp>
          <p:nvGrpSpPr>
            <p:cNvPr id="37914" name="Group 10"/>
            <p:cNvGrpSpPr>
              <a:grpSpLocks/>
            </p:cNvGrpSpPr>
            <p:nvPr/>
          </p:nvGrpSpPr>
          <p:grpSpPr bwMode="auto">
            <a:xfrm>
              <a:off x="2792" y="1915"/>
              <a:ext cx="224" cy="495"/>
              <a:chOff x="2747" y="1915"/>
              <a:chExt cx="239" cy="569"/>
            </a:xfrm>
          </p:grpSpPr>
          <p:sp>
            <p:nvSpPr>
              <p:cNvPr id="37916" name="Line 11"/>
              <p:cNvSpPr>
                <a:spLocks noChangeShapeType="1"/>
              </p:cNvSpPr>
              <p:nvPr/>
            </p:nvSpPr>
            <p:spPr bwMode="auto">
              <a:xfrm flipH="1" flipV="1">
                <a:off x="2747" y="1915"/>
                <a:ext cx="197" cy="561"/>
              </a:xfrm>
              <a:prstGeom prst="line">
                <a:avLst/>
              </a:prstGeom>
              <a:noFill/>
              <a:ln w="76200">
                <a:solidFill>
                  <a:schemeClr val="tx1"/>
                </a:solidFill>
                <a:round/>
                <a:headEnd/>
                <a:tailEnd type="triangle" w="med" len="med"/>
              </a:ln>
            </p:spPr>
            <p:txBody>
              <a:bodyPr/>
              <a:lstStyle/>
              <a:p>
                <a:endParaRPr lang="ja-JP" altLang="en-US"/>
              </a:p>
            </p:txBody>
          </p:sp>
          <p:sp>
            <p:nvSpPr>
              <p:cNvPr id="37917" name="Line 12"/>
              <p:cNvSpPr>
                <a:spLocks noChangeShapeType="1"/>
              </p:cNvSpPr>
              <p:nvPr/>
            </p:nvSpPr>
            <p:spPr bwMode="auto">
              <a:xfrm flipH="1">
                <a:off x="2750" y="2121"/>
                <a:ext cx="136" cy="45"/>
              </a:xfrm>
              <a:prstGeom prst="line">
                <a:avLst/>
              </a:prstGeom>
              <a:noFill/>
              <a:ln w="9525">
                <a:solidFill>
                  <a:schemeClr val="tx1"/>
                </a:solidFill>
                <a:round/>
                <a:headEnd/>
                <a:tailEnd/>
              </a:ln>
            </p:spPr>
            <p:txBody>
              <a:bodyPr/>
              <a:lstStyle/>
              <a:p>
                <a:endParaRPr lang="ja-JP" altLang="en-US"/>
              </a:p>
            </p:txBody>
          </p:sp>
          <p:sp>
            <p:nvSpPr>
              <p:cNvPr id="37918" name="Line 13"/>
              <p:cNvSpPr>
                <a:spLocks noChangeShapeType="1"/>
              </p:cNvSpPr>
              <p:nvPr/>
            </p:nvSpPr>
            <p:spPr bwMode="auto">
              <a:xfrm flipH="1">
                <a:off x="2771" y="2185"/>
                <a:ext cx="136" cy="45"/>
              </a:xfrm>
              <a:prstGeom prst="line">
                <a:avLst/>
              </a:prstGeom>
              <a:noFill/>
              <a:ln w="9525">
                <a:solidFill>
                  <a:schemeClr val="tx1"/>
                </a:solidFill>
                <a:round/>
                <a:headEnd/>
                <a:tailEnd/>
              </a:ln>
            </p:spPr>
            <p:txBody>
              <a:bodyPr/>
              <a:lstStyle/>
              <a:p>
                <a:endParaRPr lang="ja-JP" altLang="en-US"/>
              </a:p>
            </p:txBody>
          </p:sp>
          <p:sp>
            <p:nvSpPr>
              <p:cNvPr id="37919" name="Line 14"/>
              <p:cNvSpPr>
                <a:spLocks noChangeShapeType="1"/>
              </p:cNvSpPr>
              <p:nvPr/>
            </p:nvSpPr>
            <p:spPr bwMode="auto">
              <a:xfrm flipH="1">
                <a:off x="2795" y="2249"/>
                <a:ext cx="136" cy="45"/>
              </a:xfrm>
              <a:prstGeom prst="line">
                <a:avLst/>
              </a:prstGeom>
              <a:noFill/>
              <a:ln w="9525">
                <a:solidFill>
                  <a:schemeClr val="tx1"/>
                </a:solidFill>
                <a:round/>
                <a:headEnd/>
                <a:tailEnd/>
              </a:ln>
            </p:spPr>
            <p:txBody>
              <a:bodyPr/>
              <a:lstStyle/>
              <a:p>
                <a:endParaRPr lang="ja-JP" altLang="en-US"/>
              </a:p>
            </p:txBody>
          </p:sp>
          <p:sp>
            <p:nvSpPr>
              <p:cNvPr id="37920" name="Line 15"/>
              <p:cNvSpPr>
                <a:spLocks noChangeShapeType="1"/>
              </p:cNvSpPr>
              <p:nvPr/>
            </p:nvSpPr>
            <p:spPr bwMode="auto">
              <a:xfrm flipH="1">
                <a:off x="2817" y="2313"/>
                <a:ext cx="136" cy="45"/>
              </a:xfrm>
              <a:prstGeom prst="line">
                <a:avLst/>
              </a:prstGeom>
              <a:noFill/>
              <a:ln w="9525">
                <a:solidFill>
                  <a:schemeClr val="tx1"/>
                </a:solidFill>
                <a:round/>
                <a:headEnd/>
                <a:tailEnd/>
              </a:ln>
            </p:spPr>
            <p:txBody>
              <a:bodyPr/>
              <a:lstStyle/>
              <a:p>
                <a:endParaRPr lang="ja-JP" altLang="en-US"/>
              </a:p>
            </p:txBody>
          </p:sp>
          <p:sp>
            <p:nvSpPr>
              <p:cNvPr id="37921" name="Line 16"/>
              <p:cNvSpPr>
                <a:spLocks noChangeShapeType="1"/>
              </p:cNvSpPr>
              <p:nvPr/>
            </p:nvSpPr>
            <p:spPr bwMode="auto">
              <a:xfrm flipH="1">
                <a:off x="2835" y="2375"/>
                <a:ext cx="136" cy="45"/>
              </a:xfrm>
              <a:prstGeom prst="line">
                <a:avLst/>
              </a:prstGeom>
              <a:noFill/>
              <a:ln w="9525">
                <a:solidFill>
                  <a:schemeClr val="tx1"/>
                </a:solidFill>
                <a:round/>
                <a:headEnd/>
                <a:tailEnd/>
              </a:ln>
            </p:spPr>
            <p:txBody>
              <a:bodyPr/>
              <a:lstStyle/>
              <a:p>
                <a:endParaRPr lang="ja-JP" altLang="en-US"/>
              </a:p>
            </p:txBody>
          </p:sp>
          <p:sp>
            <p:nvSpPr>
              <p:cNvPr id="37922" name="Line 17"/>
              <p:cNvSpPr>
                <a:spLocks noChangeShapeType="1"/>
              </p:cNvSpPr>
              <p:nvPr/>
            </p:nvSpPr>
            <p:spPr bwMode="auto">
              <a:xfrm flipH="1">
                <a:off x="2850" y="2439"/>
                <a:ext cx="136" cy="45"/>
              </a:xfrm>
              <a:prstGeom prst="line">
                <a:avLst/>
              </a:prstGeom>
              <a:noFill/>
              <a:ln w="9525">
                <a:solidFill>
                  <a:schemeClr val="tx1"/>
                </a:solidFill>
                <a:round/>
                <a:headEnd/>
                <a:tailEnd/>
              </a:ln>
            </p:spPr>
            <p:txBody>
              <a:bodyPr/>
              <a:lstStyle/>
              <a:p>
                <a:endParaRPr lang="ja-JP" altLang="en-US"/>
              </a:p>
            </p:txBody>
          </p:sp>
        </p:grpSp>
        <p:sp>
          <p:nvSpPr>
            <p:cNvPr id="37915" name="Text Box 18"/>
            <p:cNvSpPr txBox="1">
              <a:spLocks noChangeArrowheads="1"/>
            </p:cNvSpPr>
            <p:nvPr/>
          </p:nvSpPr>
          <p:spPr bwMode="auto">
            <a:xfrm>
              <a:off x="2024" y="2115"/>
              <a:ext cx="998" cy="404"/>
            </a:xfrm>
            <a:prstGeom prst="rect">
              <a:avLst/>
            </a:prstGeom>
            <a:noFill/>
            <a:ln w="9525">
              <a:noFill/>
              <a:miter lim="800000"/>
              <a:headEnd/>
              <a:tailEnd/>
            </a:ln>
          </p:spPr>
          <p:txBody>
            <a:bodyPr>
              <a:spAutoFit/>
            </a:bodyPr>
            <a:lstStyle/>
            <a:p>
              <a:pPr>
                <a:spcBef>
                  <a:spcPct val="50000"/>
                </a:spcBef>
              </a:pPr>
              <a:r>
                <a:rPr lang="ja-JP" altLang="en-US" sz="3600" b="1" dirty="0">
                  <a:solidFill>
                    <a:srgbClr val="FF3300"/>
                  </a:solidFill>
                </a:rPr>
                <a:t>虐待</a:t>
              </a:r>
            </a:p>
          </p:txBody>
        </p:sp>
      </p:grpSp>
      <p:sp>
        <p:nvSpPr>
          <p:cNvPr id="290835" name="Line 19"/>
          <p:cNvSpPr>
            <a:spLocks noChangeShapeType="1"/>
          </p:cNvSpPr>
          <p:nvPr/>
        </p:nvSpPr>
        <p:spPr bwMode="auto">
          <a:xfrm flipV="1">
            <a:off x="1177927" y="3619502"/>
            <a:ext cx="2016125" cy="1223963"/>
          </a:xfrm>
          <a:prstGeom prst="line">
            <a:avLst/>
          </a:prstGeom>
          <a:noFill/>
          <a:ln w="9525">
            <a:solidFill>
              <a:schemeClr val="tx1"/>
            </a:solidFill>
            <a:round/>
            <a:headEnd/>
            <a:tailEnd type="triangle" w="med" len="med"/>
          </a:ln>
        </p:spPr>
        <p:txBody>
          <a:bodyPr/>
          <a:lstStyle/>
          <a:p>
            <a:endParaRPr lang="ja-JP" altLang="en-US"/>
          </a:p>
        </p:txBody>
      </p:sp>
      <p:sp>
        <p:nvSpPr>
          <p:cNvPr id="290836" name="Line 20"/>
          <p:cNvSpPr>
            <a:spLocks noChangeShapeType="1"/>
          </p:cNvSpPr>
          <p:nvPr/>
        </p:nvSpPr>
        <p:spPr bwMode="auto">
          <a:xfrm flipV="1">
            <a:off x="1249365" y="5248889"/>
            <a:ext cx="2619309" cy="0"/>
          </a:xfrm>
          <a:prstGeom prst="line">
            <a:avLst/>
          </a:prstGeom>
          <a:noFill/>
          <a:ln w="9525">
            <a:solidFill>
              <a:schemeClr val="tx1"/>
            </a:solidFill>
            <a:round/>
            <a:headEnd/>
            <a:tailEnd type="triangle" w="med" len="med"/>
          </a:ln>
        </p:spPr>
        <p:txBody>
          <a:bodyPr/>
          <a:lstStyle/>
          <a:p>
            <a:endParaRPr lang="ja-JP" altLang="en-US"/>
          </a:p>
        </p:txBody>
      </p:sp>
      <p:sp>
        <p:nvSpPr>
          <p:cNvPr id="37898" name="Rectangle 9"/>
          <p:cNvSpPr>
            <a:spLocks noChangeArrowheads="1"/>
          </p:cNvSpPr>
          <p:nvPr/>
        </p:nvSpPr>
        <p:spPr bwMode="auto">
          <a:xfrm>
            <a:off x="3948115" y="4783140"/>
            <a:ext cx="504825" cy="503237"/>
          </a:xfrm>
          <a:prstGeom prst="rect">
            <a:avLst/>
          </a:prstGeom>
          <a:noFill/>
          <a:ln w="9525">
            <a:solidFill>
              <a:schemeClr val="tx1"/>
            </a:solidFill>
            <a:miter lim="800000"/>
            <a:headEnd/>
            <a:tailEnd/>
          </a:ln>
        </p:spPr>
        <p:txBody>
          <a:bodyPr wrap="none" anchor="ctr"/>
          <a:lstStyle/>
          <a:p>
            <a:endParaRPr lang="ja-JP" altLang="ja-JP"/>
          </a:p>
        </p:txBody>
      </p:sp>
      <p:sp>
        <p:nvSpPr>
          <p:cNvPr id="290838" name="AutoShape 22"/>
          <p:cNvSpPr>
            <a:spLocks noChangeArrowheads="1"/>
          </p:cNvSpPr>
          <p:nvPr/>
        </p:nvSpPr>
        <p:spPr bwMode="auto">
          <a:xfrm>
            <a:off x="5508627" y="1409700"/>
            <a:ext cx="3095625" cy="1227138"/>
          </a:xfrm>
          <a:prstGeom prst="cloudCallout">
            <a:avLst>
              <a:gd name="adj1" fmla="val -63962"/>
              <a:gd name="adj2" fmla="val 65545"/>
            </a:avLst>
          </a:prstGeom>
          <a:solidFill>
            <a:schemeClr val="accent5">
              <a:alpha val="22000"/>
            </a:schemeClr>
          </a:solidFill>
          <a:ln w="9525">
            <a:solidFill>
              <a:schemeClr val="tx1"/>
            </a:solidFill>
            <a:round/>
            <a:headEnd/>
            <a:tailEnd/>
          </a:ln>
        </p:spPr>
        <p:txBody>
          <a:bodyPr/>
          <a:lstStyle/>
          <a:p>
            <a:pPr>
              <a:defRPr/>
            </a:pPr>
            <a:r>
              <a:rPr lang="ja-JP" altLang="en-US" b="1" dirty="0"/>
              <a:t>認知症や疾病で要介護状態</a:t>
            </a:r>
          </a:p>
        </p:txBody>
      </p:sp>
      <p:sp>
        <p:nvSpPr>
          <p:cNvPr id="290839" name="AutoShape 23"/>
          <p:cNvSpPr>
            <a:spLocks noChangeArrowheads="1"/>
          </p:cNvSpPr>
          <p:nvPr/>
        </p:nvSpPr>
        <p:spPr bwMode="auto">
          <a:xfrm>
            <a:off x="6084890" y="5229225"/>
            <a:ext cx="2808287" cy="1079500"/>
          </a:xfrm>
          <a:prstGeom prst="cloudCallout">
            <a:avLst>
              <a:gd name="adj1" fmla="val -102428"/>
              <a:gd name="adj2" fmla="val -56986"/>
            </a:avLst>
          </a:prstGeom>
          <a:solidFill>
            <a:schemeClr val="accent5">
              <a:alpha val="22000"/>
            </a:schemeClr>
          </a:solidFill>
          <a:ln w="9525">
            <a:solidFill>
              <a:schemeClr val="tx1"/>
            </a:solidFill>
            <a:round/>
            <a:headEnd/>
            <a:tailEnd/>
          </a:ln>
        </p:spPr>
        <p:txBody>
          <a:bodyPr/>
          <a:lstStyle/>
          <a:p>
            <a:pPr>
              <a:defRPr/>
            </a:pPr>
            <a:r>
              <a:rPr lang="ja-JP" altLang="en-US" b="1" dirty="0"/>
              <a:t>疾病・障害、</a:t>
            </a:r>
          </a:p>
          <a:p>
            <a:pPr>
              <a:defRPr/>
            </a:pPr>
            <a:r>
              <a:rPr lang="ja-JP" altLang="en-US" b="1" dirty="0"/>
              <a:t>経済的困難</a:t>
            </a:r>
          </a:p>
        </p:txBody>
      </p:sp>
      <p:sp>
        <p:nvSpPr>
          <p:cNvPr id="290841" name="AutoShape 25"/>
          <p:cNvSpPr>
            <a:spLocks noChangeArrowheads="1"/>
          </p:cNvSpPr>
          <p:nvPr/>
        </p:nvSpPr>
        <p:spPr bwMode="auto">
          <a:xfrm>
            <a:off x="2624140" y="5708650"/>
            <a:ext cx="3024187" cy="863600"/>
          </a:xfrm>
          <a:prstGeom prst="upArrowCallout">
            <a:avLst>
              <a:gd name="adj1" fmla="val 87546"/>
              <a:gd name="adj2" fmla="val 87546"/>
              <a:gd name="adj3" fmla="val 16667"/>
              <a:gd name="adj4" fmla="val 66667"/>
            </a:avLst>
          </a:prstGeom>
          <a:solidFill>
            <a:srgbClr val="FFFFCC"/>
          </a:solidFill>
          <a:ln w="9525">
            <a:solidFill>
              <a:schemeClr val="tx1"/>
            </a:solidFill>
            <a:miter lim="800000"/>
            <a:headEnd/>
            <a:tailEnd/>
          </a:ln>
        </p:spPr>
        <p:txBody>
          <a:bodyPr wrap="none" anchor="ctr"/>
          <a:lstStyle/>
          <a:p>
            <a:r>
              <a:rPr lang="ja-JP" altLang="en-US" b="1"/>
              <a:t>養護者への支援チーム</a:t>
            </a:r>
          </a:p>
        </p:txBody>
      </p:sp>
      <p:sp>
        <p:nvSpPr>
          <p:cNvPr id="290842" name="Text Box 26"/>
          <p:cNvSpPr txBox="1">
            <a:spLocks noChangeArrowheads="1"/>
          </p:cNvSpPr>
          <p:nvPr/>
        </p:nvSpPr>
        <p:spPr bwMode="auto">
          <a:xfrm>
            <a:off x="5573713" y="3151190"/>
            <a:ext cx="3319462" cy="1798637"/>
          </a:xfrm>
          <a:prstGeom prst="rect">
            <a:avLst/>
          </a:prstGeom>
          <a:noFill/>
          <a:ln w="9525">
            <a:solidFill>
              <a:schemeClr val="tx1"/>
            </a:solidFill>
            <a:miter lim="800000"/>
            <a:headEnd/>
            <a:tailEnd/>
          </a:ln>
        </p:spPr>
        <p:txBody>
          <a:bodyPr>
            <a:spAutoFit/>
          </a:bodyPr>
          <a:lstStyle/>
          <a:p>
            <a:pPr algn="l"/>
            <a:r>
              <a:rPr lang="ja-JP" altLang="en-US"/>
              <a:t>区市町村・包括センターは事実確認を行い、高齢者及び養護者の支援チームをコーディネートしながら虐待対応を行っていく</a:t>
            </a:r>
          </a:p>
        </p:txBody>
      </p:sp>
      <p:sp>
        <p:nvSpPr>
          <p:cNvPr id="290843" name="Oval 7"/>
          <p:cNvSpPr>
            <a:spLocks noChangeArrowheads="1"/>
          </p:cNvSpPr>
          <p:nvPr/>
        </p:nvSpPr>
        <p:spPr bwMode="auto">
          <a:xfrm>
            <a:off x="169865" y="4843465"/>
            <a:ext cx="2657475" cy="962025"/>
          </a:xfrm>
          <a:prstGeom prst="ellipse">
            <a:avLst/>
          </a:prstGeom>
          <a:solidFill>
            <a:schemeClr val="bg1"/>
          </a:solidFill>
          <a:ln w="9525">
            <a:solidFill>
              <a:schemeClr val="tx1"/>
            </a:solidFill>
            <a:round/>
            <a:headEnd/>
            <a:tailEnd/>
          </a:ln>
        </p:spPr>
        <p:txBody>
          <a:bodyPr wrap="none" anchor="ctr"/>
          <a:lstStyle/>
          <a:p>
            <a:r>
              <a:rPr lang="ja-JP" altLang="en-US" sz="1600" b="1" dirty="0"/>
              <a:t>区市町村・包括センター</a:t>
            </a:r>
          </a:p>
        </p:txBody>
      </p:sp>
      <p:sp>
        <p:nvSpPr>
          <p:cNvPr id="37904" name="テキスト ボックス 27"/>
          <p:cNvSpPr txBox="1">
            <a:spLocks noChangeArrowheads="1"/>
          </p:cNvSpPr>
          <p:nvPr/>
        </p:nvSpPr>
        <p:spPr bwMode="auto">
          <a:xfrm>
            <a:off x="311150" y="198438"/>
            <a:ext cx="8572500" cy="646112"/>
          </a:xfrm>
          <a:prstGeom prst="rect">
            <a:avLst/>
          </a:prstGeom>
          <a:noFill/>
          <a:ln w="9525">
            <a:noFill/>
            <a:miter lim="800000"/>
            <a:headEnd/>
            <a:tailEnd/>
          </a:ln>
        </p:spPr>
        <p:txBody>
          <a:bodyPr>
            <a:spAutoFit/>
          </a:bodyPr>
          <a:lstStyle/>
          <a:p>
            <a:r>
              <a:rPr lang="ja-JP" altLang="en-US" sz="3600">
                <a:solidFill>
                  <a:schemeClr val="tx2"/>
                </a:solidFill>
                <a:latin typeface="HG丸ｺﾞｼｯｸM-PRO" pitchFamily="50" charset="-128"/>
                <a:ea typeface="HG丸ｺﾞｼｯｸM-PRO" pitchFamily="50" charset="-128"/>
              </a:rPr>
              <a:t>養護者による高齢者虐待の対応イメージ</a:t>
            </a:r>
          </a:p>
        </p:txBody>
      </p:sp>
      <p:sp>
        <p:nvSpPr>
          <p:cNvPr id="32785" name="テキスト ボックス 29"/>
          <p:cNvSpPr txBox="1">
            <a:spLocks noChangeArrowheads="1"/>
          </p:cNvSpPr>
          <p:nvPr/>
        </p:nvSpPr>
        <p:spPr bwMode="auto">
          <a:xfrm>
            <a:off x="1012825" y="1069977"/>
            <a:ext cx="4064000" cy="1108075"/>
          </a:xfrm>
          <a:prstGeom prst="rect">
            <a:avLst/>
          </a:prstGeom>
          <a:noFill/>
          <a:ln w="9525">
            <a:solidFill>
              <a:schemeClr val="tx1"/>
            </a:solidFill>
            <a:miter lim="800000"/>
            <a:headEnd/>
            <a:tailEnd/>
          </a:ln>
        </p:spPr>
        <p:txBody>
          <a:bodyPr>
            <a:spAutoFit/>
          </a:bodyPr>
          <a:lstStyle/>
          <a:p>
            <a:pPr algn="l"/>
            <a:r>
              <a:rPr lang="ja-JP" altLang="en-US" dirty="0"/>
              <a:t>ケアマネジャー・介護サービス事業者、民生委員、近隣住民、病院関係者等</a:t>
            </a:r>
            <a:endParaRPr lang="en-US" altLang="ja-JP" dirty="0"/>
          </a:p>
        </p:txBody>
      </p:sp>
      <p:sp>
        <p:nvSpPr>
          <p:cNvPr id="290840" name="AutoShape 24"/>
          <p:cNvSpPr>
            <a:spLocks noChangeArrowheads="1"/>
          </p:cNvSpPr>
          <p:nvPr/>
        </p:nvSpPr>
        <p:spPr bwMode="auto">
          <a:xfrm>
            <a:off x="1908175" y="2314575"/>
            <a:ext cx="3086100" cy="908050"/>
          </a:xfrm>
          <a:prstGeom prst="downArrowCallout">
            <a:avLst>
              <a:gd name="adj1" fmla="val 81283"/>
              <a:gd name="adj2" fmla="val 81283"/>
              <a:gd name="adj3" fmla="val 16667"/>
              <a:gd name="adj4" fmla="val 66667"/>
            </a:avLst>
          </a:prstGeom>
          <a:solidFill>
            <a:srgbClr val="FFFFCC"/>
          </a:solidFill>
          <a:ln w="9525">
            <a:solidFill>
              <a:schemeClr val="tx1"/>
            </a:solidFill>
            <a:miter lim="800000"/>
            <a:headEnd/>
            <a:tailEnd/>
          </a:ln>
        </p:spPr>
        <p:txBody>
          <a:bodyPr wrap="none" anchor="ctr"/>
          <a:lstStyle/>
          <a:p>
            <a:r>
              <a:rPr lang="ja-JP" altLang="en-US" b="1"/>
              <a:t>高齢者の支援チーム</a:t>
            </a:r>
          </a:p>
        </p:txBody>
      </p:sp>
      <p:grpSp>
        <p:nvGrpSpPr>
          <p:cNvPr id="4" name="グループ化 34"/>
          <p:cNvGrpSpPr>
            <a:grpSpLocks/>
          </p:cNvGrpSpPr>
          <p:nvPr/>
        </p:nvGrpSpPr>
        <p:grpSpPr bwMode="auto">
          <a:xfrm>
            <a:off x="705833" y="2997200"/>
            <a:ext cx="1418242" cy="1727200"/>
            <a:chOff x="705833" y="2997200"/>
            <a:chExt cx="1418242" cy="1727200"/>
          </a:xfrm>
        </p:grpSpPr>
        <p:cxnSp>
          <p:nvCxnSpPr>
            <p:cNvPr id="32" name="直線矢印コネクタ 31"/>
            <p:cNvCxnSpPr/>
            <p:nvPr/>
          </p:nvCxnSpPr>
          <p:spPr>
            <a:xfrm rot="5400000">
              <a:off x="756444" y="3356769"/>
              <a:ext cx="1727200" cy="1008062"/>
            </a:xfrm>
            <a:prstGeom prst="straightConnector1">
              <a:avLst/>
            </a:prstGeom>
            <a:ln w="3175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37913" name="テキスト ボックス 32"/>
            <p:cNvSpPr txBox="1">
              <a:spLocks noChangeArrowheads="1"/>
            </p:cNvSpPr>
            <p:nvPr/>
          </p:nvSpPr>
          <p:spPr bwMode="auto">
            <a:xfrm>
              <a:off x="705833" y="3429000"/>
              <a:ext cx="748923" cy="430887"/>
            </a:xfrm>
            <a:prstGeom prst="rect">
              <a:avLst/>
            </a:prstGeom>
            <a:noFill/>
            <a:ln w="9525">
              <a:noFill/>
              <a:miter lim="800000"/>
              <a:headEnd/>
              <a:tailEnd/>
            </a:ln>
          </p:spPr>
          <p:txBody>
            <a:bodyPr wrap="none">
              <a:spAutoFit/>
            </a:bodyPr>
            <a:lstStyle/>
            <a:p>
              <a:r>
                <a:rPr lang="ja-JP" altLang="en-US"/>
                <a:t>連携</a:t>
              </a:r>
            </a:p>
          </p:txBody>
        </p:sp>
      </p:grpSp>
      <p:grpSp>
        <p:nvGrpSpPr>
          <p:cNvPr id="5" name="グループ化 35"/>
          <p:cNvGrpSpPr>
            <a:grpSpLocks/>
          </p:cNvGrpSpPr>
          <p:nvPr/>
        </p:nvGrpSpPr>
        <p:grpSpPr bwMode="auto">
          <a:xfrm>
            <a:off x="1351945" y="5876925"/>
            <a:ext cx="1203930" cy="719812"/>
            <a:chOff x="1351945" y="5876925"/>
            <a:chExt cx="1203930" cy="719812"/>
          </a:xfrm>
        </p:grpSpPr>
        <p:cxnSp>
          <p:nvCxnSpPr>
            <p:cNvPr id="34" name="直線矢印コネクタ 33"/>
            <p:cNvCxnSpPr/>
            <p:nvPr/>
          </p:nvCxnSpPr>
          <p:spPr>
            <a:xfrm>
              <a:off x="1763713" y="5876925"/>
              <a:ext cx="792162" cy="504825"/>
            </a:xfrm>
            <a:prstGeom prst="straightConnector1">
              <a:avLst/>
            </a:prstGeom>
            <a:ln w="3175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37911" name="テキスト ボックス 34"/>
            <p:cNvSpPr txBox="1">
              <a:spLocks noChangeArrowheads="1"/>
            </p:cNvSpPr>
            <p:nvPr/>
          </p:nvSpPr>
          <p:spPr bwMode="auto">
            <a:xfrm>
              <a:off x="1351945" y="6165850"/>
              <a:ext cx="748923" cy="430887"/>
            </a:xfrm>
            <a:prstGeom prst="rect">
              <a:avLst/>
            </a:prstGeom>
            <a:noFill/>
            <a:ln w="9525">
              <a:noFill/>
              <a:miter lim="800000"/>
              <a:headEnd/>
              <a:tailEnd/>
            </a:ln>
          </p:spPr>
          <p:txBody>
            <a:bodyPr wrap="none">
              <a:spAutoFit/>
            </a:bodyPr>
            <a:lstStyle/>
            <a:p>
              <a:r>
                <a:rPr lang="ja-JP" altLang="en-US"/>
                <a:t>連携</a:t>
              </a:r>
            </a:p>
          </p:txBody>
        </p:sp>
      </p:grpSp>
      <p:sp>
        <p:nvSpPr>
          <p:cNvPr id="3" name="スライド番号プレースホルダー 2"/>
          <p:cNvSpPr>
            <a:spLocks noGrp="1"/>
          </p:cNvSpPr>
          <p:nvPr>
            <p:ph type="sldNum" sz="quarter" idx="12"/>
          </p:nvPr>
        </p:nvSpPr>
        <p:spPr>
          <a:xfrm>
            <a:off x="6759575" y="6420485"/>
            <a:ext cx="2133600" cy="365125"/>
          </a:xfrm>
        </p:spPr>
        <p:txBody>
          <a:bodyPr/>
          <a:lstStyle/>
          <a:p>
            <a:pPr>
              <a:defRPr/>
            </a:pPr>
            <a:fld id="{4155D889-0822-433D-93D6-D1FE492D0D7C}" type="slidenum">
              <a:rPr lang="en-US" altLang="ja-JP" smtClean="0"/>
              <a:pPr>
                <a:defRPr/>
              </a:pPr>
              <a:t>33</a:t>
            </a:fld>
            <a:endParaRPr lang="en-US" altLang="ja-JP"/>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90838"/>
                                        </p:tgtEl>
                                        <p:attrNameLst>
                                          <p:attrName>style.visibility</p:attrName>
                                        </p:attrNameLst>
                                      </p:cBhvr>
                                      <p:to>
                                        <p:strVal val="visible"/>
                                      </p:to>
                                    </p:set>
                                    <p:animEffect transition="in" filter="blinds(horizontal)">
                                      <p:cBhvr>
                                        <p:cTn id="7" dur="500"/>
                                        <p:tgtEl>
                                          <p:spTgt spid="290838"/>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290839"/>
                                        </p:tgtEl>
                                        <p:attrNameLst>
                                          <p:attrName>style.visibility</p:attrName>
                                        </p:attrNameLst>
                                      </p:cBhvr>
                                      <p:to>
                                        <p:strVal val="visible"/>
                                      </p:to>
                                    </p:set>
                                    <p:animEffect transition="in" filter="box(in)">
                                      <p:cBhvr>
                                        <p:cTn id="12" dur="500"/>
                                        <p:tgtEl>
                                          <p:spTgt spid="290839"/>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blinds(horizontal)">
                                      <p:cBhvr>
                                        <p:cTn id="17" dur="500"/>
                                        <p:tgtEl>
                                          <p:spTgt spid="2"/>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290843"/>
                                        </p:tgtEl>
                                        <p:attrNameLst>
                                          <p:attrName>style.visibility</p:attrName>
                                        </p:attrNameLst>
                                      </p:cBhvr>
                                      <p:to>
                                        <p:strVal val="visible"/>
                                      </p:to>
                                    </p:set>
                                    <p:animEffect transition="in" filter="blinds(horizontal)">
                                      <p:cBhvr>
                                        <p:cTn id="22" dur="500"/>
                                        <p:tgtEl>
                                          <p:spTgt spid="290843"/>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290835"/>
                                        </p:tgtEl>
                                        <p:attrNameLst>
                                          <p:attrName>style.visibility</p:attrName>
                                        </p:attrNameLst>
                                      </p:cBhvr>
                                      <p:to>
                                        <p:strVal val="visible"/>
                                      </p:to>
                                    </p:set>
                                    <p:animEffect transition="in" filter="blinds(horizontal)">
                                      <p:cBhvr>
                                        <p:cTn id="27" dur="500"/>
                                        <p:tgtEl>
                                          <p:spTgt spid="290835"/>
                                        </p:tgtEl>
                                      </p:cBhvr>
                                    </p:animEffect>
                                  </p:childTnLst>
                                </p:cTn>
                              </p:par>
                              <p:par>
                                <p:cTn id="28" presetID="3" presetClass="entr" presetSubtype="10" fill="hold" grpId="0" nodeType="withEffect">
                                  <p:stCondLst>
                                    <p:cond delay="0"/>
                                  </p:stCondLst>
                                  <p:childTnLst>
                                    <p:set>
                                      <p:cBhvr>
                                        <p:cTn id="29" dur="1" fill="hold">
                                          <p:stCondLst>
                                            <p:cond delay="0"/>
                                          </p:stCondLst>
                                        </p:cTn>
                                        <p:tgtEl>
                                          <p:spTgt spid="290836"/>
                                        </p:tgtEl>
                                        <p:attrNameLst>
                                          <p:attrName>style.visibility</p:attrName>
                                        </p:attrNameLst>
                                      </p:cBhvr>
                                      <p:to>
                                        <p:strVal val="visible"/>
                                      </p:to>
                                    </p:set>
                                    <p:animEffect transition="in" filter="blinds(horizontal)">
                                      <p:cBhvr>
                                        <p:cTn id="30" dur="500"/>
                                        <p:tgtEl>
                                          <p:spTgt spid="290836"/>
                                        </p:tgtEl>
                                      </p:cBhvr>
                                    </p:animEffect>
                                  </p:childTnLst>
                                </p:cTn>
                              </p:par>
                              <p:par>
                                <p:cTn id="31" presetID="2" presetClass="entr" presetSubtype="4" fill="hold" grpId="0" nodeType="withEffect">
                                  <p:stCondLst>
                                    <p:cond delay="0"/>
                                  </p:stCondLst>
                                  <p:childTnLst>
                                    <p:set>
                                      <p:cBhvr>
                                        <p:cTn id="32" dur="1" fill="hold">
                                          <p:stCondLst>
                                            <p:cond delay="0"/>
                                          </p:stCondLst>
                                        </p:cTn>
                                        <p:tgtEl>
                                          <p:spTgt spid="290842"/>
                                        </p:tgtEl>
                                        <p:attrNameLst>
                                          <p:attrName>style.visibility</p:attrName>
                                        </p:attrNameLst>
                                      </p:cBhvr>
                                      <p:to>
                                        <p:strVal val="visible"/>
                                      </p:to>
                                    </p:set>
                                    <p:anim calcmode="lin" valueType="num">
                                      <p:cBhvr additive="base">
                                        <p:cTn id="33" dur="500" fill="hold"/>
                                        <p:tgtEl>
                                          <p:spTgt spid="290842"/>
                                        </p:tgtEl>
                                        <p:attrNameLst>
                                          <p:attrName>ppt_x</p:attrName>
                                        </p:attrNameLst>
                                      </p:cBhvr>
                                      <p:tavLst>
                                        <p:tav tm="0">
                                          <p:val>
                                            <p:strVal val="#ppt_x"/>
                                          </p:val>
                                        </p:tav>
                                        <p:tav tm="100000">
                                          <p:val>
                                            <p:strVal val="#ppt_x"/>
                                          </p:val>
                                        </p:tav>
                                      </p:tavLst>
                                    </p:anim>
                                    <p:anim calcmode="lin" valueType="num">
                                      <p:cBhvr additive="base">
                                        <p:cTn id="34" dur="500" fill="hold"/>
                                        <p:tgtEl>
                                          <p:spTgt spid="290842"/>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3" presetClass="entr" presetSubtype="10" fill="hold" grpId="0" nodeType="clickEffect">
                                  <p:stCondLst>
                                    <p:cond delay="0"/>
                                  </p:stCondLst>
                                  <p:childTnLst>
                                    <p:set>
                                      <p:cBhvr>
                                        <p:cTn id="38" dur="1" fill="hold">
                                          <p:stCondLst>
                                            <p:cond delay="0"/>
                                          </p:stCondLst>
                                        </p:cTn>
                                        <p:tgtEl>
                                          <p:spTgt spid="290840"/>
                                        </p:tgtEl>
                                        <p:attrNameLst>
                                          <p:attrName>style.visibility</p:attrName>
                                        </p:attrNameLst>
                                      </p:cBhvr>
                                      <p:to>
                                        <p:strVal val="visible"/>
                                      </p:to>
                                    </p:set>
                                    <p:animEffect transition="in" filter="blinds(horizontal)">
                                      <p:cBhvr>
                                        <p:cTn id="39" dur="500"/>
                                        <p:tgtEl>
                                          <p:spTgt spid="290840"/>
                                        </p:tgtEl>
                                      </p:cBhvr>
                                    </p:animEffect>
                                  </p:childTnLst>
                                </p:cTn>
                              </p:par>
                              <p:par>
                                <p:cTn id="40" presetID="18" presetClass="entr" presetSubtype="6" fill="hold" grpId="0" nodeType="withEffect">
                                  <p:stCondLst>
                                    <p:cond delay="0"/>
                                  </p:stCondLst>
                                  <p:childTnLst>
                                    <p:set>
                                      <p:cBhvr>
                                        <p:cTn id="41" dur="1" fill="hold">
                                          <p:stCondLst>
                                            <p:cond delay="0"/>
                                          </p:stCondLst>
                                        </p:cTn>
                                        <p:tgtEl>
                                          <p:spTgt spid="32785"/>
                                        </p:tgtEl>
                                        <p:attrNameLst>
                                          <p:attrName>style.visibility</p:attrName>
                                        </p:attrNameLst>
                                      </p:cBhvr>
                                      <p:to>
                                        <p:strVal val="visible"/>
                                      </p:to>
                                    </p:set>
                                    <p:animEffect transition="in" filter="strips(downRight)">
                                      <p:cBhvr>
                                        <p:cTn id="42" dur="500"/>
                                        <p:tgtEl>
                                          <p:spTgt spid="32785"/>
                                        </p:tgtEl>
                                      </p:cBhvr>
                                    </p:animEffect>
                                  </p:childTnLst>
                                </p:cTn>
                              </p:par>
                              <p:par>
                                <p:cTn id="43" presetID="22" presetClass="entr" presetSubtype="4" fill="hold" nodeType="withEffect">
                                  <p:stCondLst>
                                    <p:cond delay="0"/>
                                  </p:stCondLst>
                                  <p:childTnLst>
                                    <p:set>
                                      <p:cBhvr>
                                        <p:cTn id="44" dur="1" fill="hold">
                                          <p:stCondLst>
                                            <p:cond delay="0"/>
                                          </p:stCondLst>
                                        </p:cTn>
                                        <p:tgtEl>
                                          <p:spTgt spid="4"/>
                                        </p:tgtEl>
                                        <p:attrNameLst>
                                          <p:attrName>style.visibility</p:attrName>
                                        </p:attrNameLst>
                                      </p:cBhvr>
                                      <p:to>
                                        <p:strVal val="visible"/>
                                      </p:to>
                                    </p:set>
                                    <p:animEffect transition="in" filter="wipe(down)">
                                      <p:cBhvr>
                                        <p:cTn id="45" dur="500"/>
                                        <p:tgtEl>
                                          <p:spTgt spid="4"/>
                                        </p:tgtEl>
                                      </p:cBhvr>
                                    </p:animEffect>
                                  </p:childTnLst>
                                </p:cTn>
                              </p:par>
                            </p:childTnLst>
                          </p:cTn>
                        </p:par>
                      </p:childTnLst>
                    </p:cTn>
                  </p:par>
                  <p:par>
                    <p:cTn id="46" fill="hold">
                      <p:stCondLst>
                        <p:cond delay="indefinite"/>
                      </p:stCondLst>
                      <p:childTnLst>
                        <p:par>
                          <p:cTn id="47" fill="hold">
                            <p:stCondLst>
                              <p:cond delay="0"/>
                            </p:stCondLst>
                            <p:childTnLst>
                              <p:par>
                                <p:cTn id="48" presetID="3" presetClass="exit" presetSubtype="10" fill="hold" grpId="1" nodeType="clickEffect">
                                  <p:stCondLst>
                                    <p:cond delay="0"/>
                                  </p:stCondLst>
                                  <p:childTnLst>
                                    <p:animEffect transition="out" filter="blinds(horizontal)">
                                      <p:cBhvr>
                                        <p:cTn id="49" dur="500"/>
                                        <p:tgtEl>
                                          <p:spTgt spid="290838"/>
                                        </p:tgtEl>
                                      </p:cBhvr>
                                    </p:animEffect>
                                    <p:set>
                                      <p:cBhvr>
                                        <p:cTn id="50" dur="1" fill="hold">
                                          <p:stCondLst>
                                            <p:cond delay="499"/>
                                          </p:stCondLst>
                                        </p:cTn>
                                        <p:tgtEl>
                                          <p:spTgt spid="290838"/>
                                        </p:tgtEl>
                                        <p:attrNameLst>
                                          <p:attrName>style.visibility</p:attrName>
                                        </p:attrNameLst>
                                      </p:cBhvr>
                                      <p:to>
                                        <p:strVal val="hidden"/>
                                      </p:to>
                                    </p:set>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290841"/>
                                        </p:tgtEl>
                                        <p:attrNameLst>
                                          <p:attrName>style.visibility</p:attrName>
                                        </p:attrNameLst>
                                      </p:cBhvr>
                                      <p:to>
                                        <p:strVal val="visible"/>
                                      </p:to>
                                    </p:set>
                                    <p:anim calcmode="lin" valueType="num">
                                      <p:cBhvr additive="base">
                                        <p:cTn id="55" dur="500" fill="hold"/>
                                        <p:tgtEl>
                                          <p:spTgt spid="290841"/>
                                        </p:tgtEl>
                                        <p:attrNameLst>
                                          <p:attrName>ppt_x</p:attrName>
                                        </p:attrNameLst>
                                      </p:cBhvr>
                                      <p:tavLst>
                                        <p:tav tm="0">
                                          <p:val>
                                            <p:strVal val="#ppt_x"/>
                                          </p:val>
                                        </p:tav>
                                        <p:tav tm="100000">
                                          <p:val>
                                            <p:strVal val="#ppt_x"/>
                                          </p:val>
                                        </p:tav>
                                      </p:tavLst>
                                    </p:anim>
                                    <p:anim calcmode="lin" valueType="num">
                                      <p:cBhvr additive="base">
                                        <p:cTn id="56" dur="500" fill="hold"/>
                                        <p:tgtEl>
                                          <p:spTgt spid="290841"/>
                                        </p:tgtEl>
                                        <p:attrNameLst>
                                          <p:attrName>ppt_y</p:attrName>
                                        </p:attrNameLst>
                                      </p:cBhvr>
                                      <p:tavLst>
                                        <p:tav tm="0">
                                          <p:val>
                                            <p:strVal val="1+#ppt_h/2"/>
                                          </p:val>
                                        </p:tav>
                                        <p:tav tm="100000">
                                          <p:val>
                                            <p:strVal val="#ppt_y"/>
                                          </p:val>
                                        </p:tav>
                                      </p:tavLst>
                                    </p:anim>
                                  </p:childTnLst>
                                </p:cTn>
                              </p:par>
                              <p:par>
                                <p:cTn id="57" presetID="22" presetClass="entr" presetSubtype="4" fill="hold" nodeType="withEffect">
                                  <p:stCondLst>
                                    <p:cond delay="0"/>
                                  </p:stCondLst>
                                  <p:childTnLst>
                                    <p:set>
                                      <p:cBhvr>
                                        <p:cTn id="58" dur="1" fill="hold">
                                          <p:stCondLst>
                                            <p:cond delay="0"/>
                                          </p:stCondLst>
                                        </p:cTn>
                                        <p:tgtEl>
                                          <p:spTgt spid="5"/>
                                        </p:tgtEl>
                                        <p:attrNameLst>
                                          <p:attrName>style.visibility</p:attrName>
                                        </p:attrNameLst>
                                      </p:cBhvr>
                                      <p:to>
                                        <p:strVal val="visible"/>
                                      </p:to>
                                    </p:set>
                                    <p:animEffect transition="in" filter="wipe(down)">
                                      <p:cBhvr>
                                        <p:cTn id="59" dur="500"/>
                                        <p:tgtEl>
                                          <p:spTgt spid="5"/>
                                        </p:tgtEl>
                                      </p:cBhvr>
                                    </p:animEffect>
                                  </p:childTnLst>
                                </p:cTn>
                              </p:par>
                            </p:childTnLst>
                          </p:cTn>
                        </p:par>
                      </p:childTnLst>
                    </p:cTn>
                  </p:par>
                  <p:par>
                    <p:cTn id="60" fill="hold">
                      <p:stCondLst>
                        <p:cond delay="indefinite"/>
                      </p:stCondLst>
                      <p:childTnLst>
                        <p:par>
                          <p:cTn id="61" fill="hold">
                            <p:stCondLst>
                              <p:cond delay="0"/>
                            </p:stCondLst>
                            <p:childTnLst>
                              <p:par>
                                <p:cTn id="62" presetID="3" presetClass="exit" presetSubtype="10" fill="hold" grpId="1" nodeType="clickEffect">
                                  <p:stCondLst>
                                    <p:cond delay="0"/>
                                  </p:stCondLst>
                                  <p:childTnLst>
                                    <p:animEffect transition="out" filter="blinds(horizontal)">
                                      <p:cBhvr>
                                        <p:cTn id="63" dur="500"/>
                                        <p:tgtEl>
                                          <p:spTgt spid="290839"/>
                                        </p:tgtEl>
                                      </p:cBhvr>
                                    </p:animEffect>
                                    <p:set>
                                      <p:cBhvr>
                                        <p:cTn id="64" dur="1" fill="hold">
                                          <p:stCondLst>
                                            <p:cond delay="499"/>
                                          </p:stCondLst>
                                        </p:cTn>
                                        <p:tgtEl>
                                          <p:spTgt spid="290839"/>
                                        </p:tgtEl>
                                        <p:attrNameLst>
                                          <p:attrName>style.visibility</p:attrName>
                                        </p:attrNameLst>
                                      </p:cBhvr>
                                      <p:to>
                                        <p:strVal val="hidden"/>
                                      </p:to>
                                    </p:set>
                                  </p:childTnLst>
                                </p:cTn>
                              </p:par>
                              <p:par>
                                <p:cTn id="65" presetID="3" presetClass="exit" presetSubtype="10" fill="hold" nodeType="withEffect">
                                  <p:stCondLst>
                                    <p:cond delay="0"/>
                                  </p:stCondLst>
                                  <p:childTnLst>
                                    <p:animEffect transition="out" filter="blinds(horizontal)">
                                      <p:cBhvr>
                                        <p:cTn id="66" dur="500"/>
                                        <p:tgtEl>
                                          <p:spTgt spid="2"/>
                                        </p:tgtEl>
                                      </p:cBhvr>
                                    </p:animEffect>
                                    <p:set>
                                      <p:cBhvr>
                                        <p:cTn id="67" dur="1" fill="hold">
                                          <p:stCondLst>
                                            <p:cond delay="4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0835" grpId="0" animBg="1"/>
      <p:bldP spid="290836" grpId="0" animBg="1"/>
      <p:bldP spid="290838" grpId="0" animBg="1"/>
      <p:bldP spid="290838" grpId="1" animBg="1"/>
      <p:bldP spid="290839" grpId="0" animBg="1"/>
      <p:bldP spid="290839" grpId="1" animBg="1"/>
      <p:bldP spid="290841" grpId="0" animBg="1"/>
      <p:bldP spid="290842" grpId="0" animBg="1"/>
      <p:bldP spid="290843" grpId="0" animBg="1"/>
      <p:bldP spid="32785" grpId="0" animBg="1"/>
      <p:bldP spid="290840"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8914" name="タイトル 1"/>
          <p:cNvSpPr>
            <a:spLocks noGrp="1"/>
          </p:cNvSpPr>
          <p:nvPr>
            <p:ph type="title"/>
          </p:nvPr>
        </p:nvSpPr>
        <p:spPr>
          <a:xfrm>
            <a:off x="457200" y="485775"/>
            <a:ext cx="8229600" cy="1143000"/>
          </a:xfrm>
        </p:spPr>
        <p:txBody>
          <a:bodyPr/>
          <a:lstStyle/>
          <a:p>
            <a:r>
              <a:rPr lang="ja-JP" altLang="en-US"/>
              <a:t>「緊急性」を意識する</a:t>
            </a:r>
          </a:p>
        </p:txBody>
      </p:sp>
      <p:sp>
        <p:nvSpPr>
          <p:cNvPr id="38915" name="コンテンツ プレースホルダ 2"/>
          <p:cNvSpPr>
            <a:spLocks noGrp="1"/>
          </p:cNvSpPr>
          <p:nvPr>
            <p:ph idx="1"/>
          </p:nvPr>
        </p:nvSpPr>
        <p:spPr>
          <a:xfrm>
            <a:off x="179390" y="1611315"/>
            <a:ext cx="9145587" cy="4389437"/>
          </a:xfrm>
        </p:spPr>
        <p:txBody>
          <a:bodyPr/>
          <a:lstStyle/>
          <a:p>
            <a:r>
              <a:rPr lang="ja-JP" altLang="en-US" dirty="0"/>
              <a:t>「緊急対応」は</a:t>
            </a:r>
            <a:r>
              <a:rPr lang="en-US" altLang="ja-JP" dirty="0"/>
              <a:t>110</a:t>
            </a:r>
            <a:r>
              <a:rPr lang="ja-JP" altLang="en-US" dirty="0"/>
              <a:t>番対応、</a:t>
            </a:r>
            <a:r>
              <a:rPr lang="en-US" altLang="ja-JP" dirty="0"/>
              <a:t>119</a:t>
            </a:r>
            <a:r>
              <a:rPr lang="ja-JP" altLang="en-US" dirty="0"/>
              <a:t>番対応だけではない</a:t>
            </a:r>
            <a:endParaRPr lang="en-US" altLang="ja-JP" dirty="0"/>
          </a:p>
          <a:p>
            <a:pPr lvl="1"/>
            <a:r>
              <a:rPr lang="ja-JP" altLang="en-US" dirty="0"/>
              <a:t>「何かあってから」ではなく「何か起こる前」をとらえる</a:t>
            </a:r>
            <a:endParaRPr lang="en-US" altLang="ja-JP" dirty="0"/>
          </a:p>
          <a:p>
            <a:pPr lvl="2"/>
            <a:r>
              <a:rPr lang="ja-JP" altLang="en-US" dirty="0"/>
              <a:t>分離・保護の必要性</a:t>
            </a:r>
            <a:endParaRPr lang="en-US" altLang="ja-JP" dirty="0"/>
          </a:p>
          <a:p>
            <a:pPr lvl="2"/>
            <a:r>
              <a:rPr lang="ja-JP" altLang="en-US" sz="2000" dirty="0"/>
              <a:t>生命・生活存続のための、そのほかの緊急対応の必要性</a:t>
            </a:r>
            <a:endParaRPr lang="en-US" altLang="ja-JP" sz="2000" dirty="0"/>
          </a:p>
          <a:p>
            <a:pPr lvl="2"/>
            <a:r>
              <a:rPr lang="ja-JP" altLang="en-US" dirty="0"/>
              <a:t>高齢者の財産の保護等の必要性</a:t>
            </a:r>
            <a:endParaRPr lang="en-US" altLang="ja-JP" dirty="0"/>
          </a:p>
          <a:p>
            <a:pPr lvl="2"/>
            <a:endParaRPr lang="en-US" altLang="ja-JP" dirty="0"/>
          </a:p>
          <a:p>
            <a:r>
              <a:rPr lang="ja-JP" altLang="en-US" sz="2400" dirty="0"/>
              <a:t>緊急対応について例示されているものだけを緊急性の目安に　するではなく、「本人の心身の状況」「養護者の心身の状況」「周囲の環境」の関係を</a:t>
            </a:r>
            <a:r>
              <a:rPr lang="ja-JP" altLang="en-US" sz="2400" b="1" dirty="0">
                <a:solidFill>
                  <a:srgbClr val="FF0000"/>
                </a:solidFill>
              </a:rPr>
              <a:t>総合的に</a:t>
            </a:r>
            <a:r>
              <a:rPr lang="ja-JP" altLang="en-US" sz="2400" dirty="0"/>
              <a:t>とらえて、柔軟に緊急性を　予測することが大切</a:t>
            </a:r>
            <a:endParaRPr lang="en-US" altLang="ja-JP" sz="2400" dirty="0"/>
          </a:p>
        </p:txBody>
      </p:sp>
      <p:sp>
        <p:nvSpPr>
          <p:cNvPr id="2" name="スライド番号プレースホルダー 1"/>
          <p:cNvSpPr>
            <a:spLocks noGrp="1"/>
          </p:cNvSpPr>
          <p:nvPr>
            <p:ph type="sldNum" sz="quarter" idx="12"/>
          </p:nvPr>
        </p:nvSpPr>
        <p:spPr/>
        <p:txBody>
          <a:bodyPr/>
          <a:lstStyle/>
          <a:p>
            <a:pPr>
              <a:defRPr/>
            </a:pPr>
            <a:fld id="{94DCF550-45AF-4DDD-8A3C-902703E17E4F}" type="slidenum">
              <a:rPr lang="en-US" altLang="ja-JP" smtClean="0"/>
              <a:pPr>
                <a:defRPr/>
              </a:pPr>
              <a:t>34</a:t>
            </a:fld>
            <a:endParaRPr lang="en-US" altLang="ja-JP"/>
          </a:p>
        </p:txBody>
      </p:sp>
    </p:spTree>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9875" name="Rectangle 3"/>
          <p:cNvSpPr>
            <a:spLocks noGrp="1" noChangeArrowheads="1"/>
          </p:cNvSpPr>
          <p:nvPr>
            <p:ph idx="1"/>
          </p:nvPr>
        </p:nvSpPr>
        <p:spPr>
          <a:xfrm>
            <a:off x="457202" y="2207096"/>
            <a:ext cx="8435975" cy="3886200"/>
          </a:xfrm>
        </p:spPr>
        <p:txBody>
          <a:bodyPr/>
          <a:lstStyle/>
          <a:p>
            <a:pPr eaLnBrk="1" hangingPunct="1"/>
            <a:r>
              <a:rPr lang="ja-JP" altLang="en-US" sz="2400" dirty="0"/>
              <a:t>老人福祉法上のやむを得ない事由による措置及びそのための居室の確保（第９条</a:t>
            </a:r>
            <a:r>
              <a:rPr lang="en-US" altLang="ja-JP" sz="2400" dirty="0"/>
              <a:t>2</a:t>
            </a:r>
            <a:r>
              <a:rPr lang="ja-JP" altLang="en-US" sz="2400" dirty="0"/>
              <a:t>項、第</a:t>
            </a:r>
            <a:r>
              <a:rPr lang="en-US" altLang="ja-JP" sz="2400" dirty="0"/>
              <a:t>10</a:t>
            </a:r>
            <a:r>
              <a:rPr lang="ja-JP" altLang="en-US" sz="2400" dirty="0"/>
              <a:t>条）</a:t>
            </a:r>
          </a:p>
          <a:p>
            <a:pPr lvl="2" eaLnBrk="1" hangingPunct="1"/>
            <a:r>
              <a:rPr lang="ja-JP" altLang="en-US" sz="1800" dirty="0"/>
              <a:t>施設入所だけでなくショートステイやデイサービス等も可</a:t>
            </a:r>
          </a:p>
          <a:p>
            <a:pPr lvl="2" eaLnBrk="1" hangingPunct="1"/>
            <a:r>
              <a:rPr lang="ja-JP" altLang="en-US" sz="1800" dirty="0"/>
              <a:t>本人の同意は要、家族の同意は不要</a:t>
            </a:r>
          </a:p>
          <a:p>
            <a:pPr lvl="2" eaLnBrk="1" hangingPunct="1"/>
            <a:r>
              <a:rPr lang="ja-JP" altLang="en-US" sz="1800" dirty="0"/>
              <a:t>独居認知症の人、このままでは虐待になりそうな事例にも措置は適用可</a:t>
            </a:r>
          </a:p>
          <a:p>
            <a:pPr eaLnBrk="1" hangingPunct="1"/>
            <a:r>
              <a:rPr lang="ja-JP" altLang="en-US" sz="2400" dirty="0"/>
              <a:t>面会制限（第</a:t>
            </a:r>
            <a:r>
              <a:rPr lang="en-US" altLang="ja-JP" sz="2400" dirty="0"/>
              <a:t>13</a:t>
            </a:r>
            <a:r>
              <a:rPr lang="ja-JP" altLang="en-US" sz="2400" dirty="0"/>
              <a:t>条） </a:t>
            </a:r>
            <a:endParaRPr lang="en-US" altLang="ja-JP" sz="2400" dirty="0"/>
          </a:p>
          <a:p>
            <a:pPr eaLnBrk="1" hangingPunct="1"/>
            <a:r>
              <a:rPr lang="ja-JP" altLang="en-US" sz="2400" dirty="0"/>
              <a:t>立入調査及び警察署長への援助要請（第</a:t>
            </a:r>
            <a:r>
              <a:rPr lang="en-US" altLang="ja-JP" sz="2400" dirty="0"/>
              <a:t>11</a:t>
            </a:r>
            <a:r>
              <a:rPr lang="ja-JP" altLang="en-US" sz="2400" dirty="0" err="1"/>
              <a:t>、</a:t>
            </a:r>
            <a:r>
              <a:rPr lang="en-US" altLang="ja-JP" sz="2400" dirty="0"/>
              <a:t>12</a:t>
            </a:r>
            <a:r>
              <a:rPr lang="ja-JP" altLang="en-US" sz="2400" dirty="0"/>
              <a:t>条）</a:t>
            </a:r>
            <a:endParaRPr lang="en-US" altLang="ja-JP" sz="2400" dirty="0"/>
          </a:p>
          <a:p>
            <a:pPr eaLnBrk="1" hangingPunct="1">
              <a:buFont typeface="Wingdings" panose="05000000000000000000" pitchFamily="2" charset="2"/>
              <a:buNone/>
            </a:pPr>
            <a:r>
              <a:rPr lang="ja-JP" altLang="en-US" sz="2400" dirty="0"/>
              <a:t>　　　</a:t>
            </a:r>
            <a:r>
              <a:rPr lang="ja-JP" altLang="en-US" sz="2400" dirty="0">
                <a:solidFill>
                  <a:srgbClr val="FF0000"/>
                </a:solidFill>
              </a:rPr>
              <a:t>　「生命・身体に重大な危険が生じているおそれ」</a:t>
            </a:r>
          </a:p>
          <a:p>
            <a:pPr eaLnBrk="1" hangingPunct="1"/>
            <a:r>
              <a:rPr lang="ja-JP" altLang="en-US" sz="2400" dirty="0"/>
              <a:t>成年後見制度の区市町村長申立（第</a:t>
            </a:r>
            <a:r>
              <a:rPr lang="en-US" altLang="ja-JP" sz="2400" dirty="0"/>
              <a:t>9</a:t>
            </a:r>
            <a:r>
              <a:rPr lang="ja-JP" altLang="en-US" sz="2400" dirty="0"/>
              <a:t>条</a:t>
            </a:r>
            <a:r>
              <a:rPr lang="en-US" altLang="ja-JP" sz="2400" dirty="0"/>
              <a:t>2</a:t>
            </a:r>
            <a:r>
              <a:rPr lang="ja-JP" altLang="en-US" sz="2400" dirty="0"/>
              <a:t>項）</a:t>
            </a:r>
          </a:p>
          <a:p>
            <a:pPr eaLnBrk="1" hangingPunct="1">
              <a:buFont typeface="Wingdings" panose="05000000000000000000" pitchFamily="2" charset="2"/>
              <a:buNone/>
            </a:pPr>
            <a:endParaRPr lang="ja-JP" altLang="en-US" sz="2400" dirty="0">
              <a:solidFill>
                <a:srgbClr val="FF0000"/>
              </a:solidFill>
            </a:endParaRPr>
          </a:p>
        </p:txBody>
      </p:sp>
      <p:sp>
        <p:nvSpPr>
          <p:cNvPr id="6" name="Rectangle 2"/>
          <p:cNvSpPr>
            <a:spLocks noGrp="1" noChangeArrowheads="1"/>
          </p:cNvSpPr>
          <p:nvPr>
            <p:ph type="title"/>
          </p:nvPr>
        </p:nvSpPr>
        <p:spPr>
          <a:xfrm>
            <a:off x="457200" y="701675"/>
            <a:ext cx="8229600" cy="1143000"/>
          </a:xfrm>
        </p:spPr>
        <p:txBody>
          <a:bodyPr>
            <a:normAutofit fontScale="90000"/>
          </a:bodyPr>
          <a:lstStyle/>
          <a:p>
            <a:pPr eaLnBrk="1" fontAlgn="auto" hangingPunct="1">
              <a:spcAft>
                <a:spcPts val="0"/>
              </a:spcAft>
              <a:defRPr/>
            </a:pPr>
            <a:r>
              <a:rPr lang="ja-JP" altLang="en-US" sz="4000" dirty="0"/>
              <a:t>高齢者虐待防止法で認められている</a:t>
            </a:r>
            <a:br>
              <a:rPr lang="ja-JP" altLang="en-US" sz="4000" dirty="0"/>
            </a:br>
            <a:r>
              <a:rPr lang="ja-JP" altLang="en-US" sz="4000" dirty="0"/>
              <a:t>　　　　　　　　　区市町村権限の行使</a:t>
            </a:r>
          </a:p>
        </p:txBody>
      </p:sp>
      <p:sp>
        <p:nvSpPr>
          <p:cNvPr id="2" name="スライド番号プレースホルダー 1"/>
          <p:cNvSpPr>
            <a:spLocks noGrp="1"/>
          </p:cNvSpPr>
          <p:nvPr>
            <p:ph type="sldNum" sz="quarter" idx="12"/>
          </p:nvPr>
        </p:nvSpPr>
        <p:spPr/>
        <p:txBody>
          <a:bodyPr/>
          <a:lstStyle/>
          <a:p>
            <a:pPr>
              <a:defRPr/>
            </a:pPr>
            <a:fld id="{94DCF550-45AF-4DDD-8A3C-902703E17E4F}" type="slidenum">
              <a:rPr lang="en-US" altLang="ja-JP" smtClean="0"/>
              <a:pPr>
                <a:defRPr/>
              </a:pPr>
              <a:t>35</a:t>
            </a:fld>
            <a:endParaRPr lang="en-US" altLang="ja-JP"/>
          </a:p>
        </p:txBody>
      </p:sp>
    </p:spTree>
    <p:extLst>
      <p:ext uri="{BB962C8B-B14F-4D97-AF65-F5344CB8AC3E}">
        <p14:creationId xmlns:p14="http://schemas.microsoft.com/office/powerpoint/2010/main" val="21182319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62" name="タイトル 1"/>
          <p:cNvSpPr>
            <a:spLocks noGrp="1"/>
          </p:cNvSpPr>
          <p:nvPr>
            <p:ph type="title"/>
          </p:nvPr>
        </p:nvSpPr>
        <p:spPr>
          <a:xfrm>
            <a:off x="457200" y="357188"/>
            <a:ext cx="8472488" cy="1143000"/>
          </a:xfrm>
        </p:spPr>
        <p:txBody>
          <a:bodyPr/>
          <a:lstStyle/>
          <a:p>
            <a:r>
              <a:rPr lang="ja-JP" altLang="en-US"/>
              <a:t>虐待の程度に応じた対応方法</a:t>
            </a:r>
          </a:p>
        </p:txBody>
      </p:sp>
      <p:cxnSp>
        <p:nvCxnSpPr>
          <p:cNvPr id="8" name="直線コネクタ 7"/>
          <p:cNvCxnSpPr>
            <a:stCxn id="22" idx="2"/>
            <a:endCxn id="22" idx="0"/>
          </p:cNvCxnSpPr>
          <p:nvPr/>
        </p:nvCxnSpPr>
        <p:spPr>
          <a:xfrm rot="5400000" flipH="1" flipV="1">
            <a:off x="280988" y="2679700"/>
            <a:ext cx="3600450" cy="149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直線コネクタ 9"/>
          <p:cNvCxnSpPr>
            <a:stCxn id="22" idx="0"/>
            <a:endCxn id="22" idx="4"/>
          </p:cNvCxnSpPr>
          <p:nvPr/>
        </p:nvCxnSpPr>
        <p:spPr>
          <a:xfrm rot="16200000" flipH="1">
            <a:off x="1778794" y="2680494"/>
            <a:ext cx="3600450" cy="1497012"/>
          </a:xfrm>
          <a:prstGeom prst="line">
            <a:avLst/>
          </a:prstGeom>
        </p:spPr>
        <p:style>
          <a:lnRef idx="1">
            <a:schemeClr val="accent1"/>
          </a:lnRef>
          <a:fillRef idx="0">
            <a:schemeClr val="accent1"/>
          </a:fillRef>
          <a:effectRef idx="0">
            <a:schemeClr val="accent1"/>
          </a:effectRef>
          <a:fontRef idx="minor">
            <a:schemeClr val="tx1"/>
          </a:fontRef>
        </p:style>
      </p:cxnSp>
      <p:sp>
        <p:nvSpPr>
          <p:cNvPr id="40965" name="Text Box 5"/>
          <p:cNvSpPr txBox="1">
            <a:spLocks noChangeArrowheads="1"/>
          </p:cNvSpPr>
          <p:nvPr/>
        </p:nvSpPr>
        <p:spPr bwMode="auto">
          <a:xfrm>
            <a:off x="4468813" y="5237165"/>
            <a:ext cx="4279900" cy="287337"/>
          </a:xfrm>
          <a:prstGeom prst="rect">
            <a:avLst/>
          </a:prstGeom>
          <a:noFill/>
          <a:ln w="9525">
            <a:noFill/>
            <a:miter lim="800000"/>
            <a:headEnd/>
            <a:tailEnd/>
          </a:ln>
        </p:spPr>
        <p:txBody>
          <a:bodyPr>
            <a:spAutoFit/>
          </a:bodyPr>
          <a:lstStyle/>
          <a:p>
            <a:pPr algn="r">
              <a:spcBef>
                <a:spcPct val="50000"/>
              </a:spcBef>
            </a:pPr>
            <a:r>
              <a:rPr lang="ja-JP" altLang="en-US" sz="1200" dirty="0"/>
              <a:t>東京都パンフレット「高齢者虐待防止と権利擁護」を参考に作成</a:t>
            </a:r>
          </a:p>
        </p:txBody>
      </p:sp>
      <p:sp>
        <p:nvSpPr>
          <p:cNvPr id="35" name="左矢印吹き出し 34"/>
          <p:cNvSpPr/>
          <p:nvPr/>
        </p:nvSpPr>
        <p:spPr>
          <a:xfrm>
            <a:off x="3132140" y="1754188"/>
            <a:ext cx="5761037" cy="635000"/>
          </a:xfrm>
          <a:prstGeom prst="leftArrowCallout">
            <a:avLst>
              <a:gd name="adj1" fmla="val 29572"/>
              <a:gd name="adj2" fmla="val 27286"/>
              <a:gd name="adj3" fmla="val 41001"/>
              <a:gd name="adj4" fmla="val 91896"/>
            </a:avLst>
          </a:prstGeom>
          <a:solidFill>
            <a:schemeClr val="accent3">
              <a:lumMod val="20000"/>
              <a:lumOff val="80000"/>
              <a:alpha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l">
              <a:defRPr/>
            </a:pPr>
            <a:r>
              <a:rPr lang="ja-JP" altLang="en-US" sz="1600" dirty="0">
                <a:solidFill>
                  <a:schemeClr val="tx1"/>
                </a:solidFill>
                <a:latin typeface="HG丸ｺﾞｼｯｸM-PRO" pitchFamily="50" charset="-128"/>
                <a:ea typeface="HG丸ｺﾞｼｯｸM-PRO" pitchFamily="50" charset="-128"/>
              </a:rPr>
              <a:t>状況に応じて警察や救急に連絡したり、やむを得ない措置等により高齢者本人を緊急避難させることが必要です</a:t>
            </a:r>
            <a:r>
              <a:rPr lang="ja-JP" altLang="en-US" sz="1600" dirty="0">
                <a:solidFill>
                  <a:schemeClr val="tx1"/>
                </a:solidFill>
                <a:latin typeface="HG丸ｺﾞｼｯｸM-PRO" pitchFamily="50" charset="-128"/>
              </a:rPr>
              <a:t>。</a:t>
            </a:r>
          </a:p>
        </p:txBody>
      </p:sp>
      <p:sp>
        <p:nvSpPr>
          <p:cNvPr id="36" name="左矢印吹き出し 35"/>
          <p:cNvSpPr/>
          <p:nvPr/>
        </p:nvSpPr>
        <p:spPr>
          <a:xfrm>
            <a:off x="3419475" y="2474913"/>
            <a:ext cx="5473700" cy="792162"/>
          </a:xfrm>
          <a:prstGeom prst="leftArrowCallout">
            <a:avLst>
              <a:gd name="adj1" fmla="val 25000"/>
              <a:gd name="adj2" fmla="val 25000"/>
              <a:gd name="adj3" fmla="val 25000"/>
              <a:gd name="adj4" fmla="val 93525"/>
            </a:avLst>
          </a:prstGeom>
          <a:solidFill>
            <a:schemeClr val="accent3">
              <a:lumMod val="20000"/>
              <a:lumOff val="80000"/>
              <a:alpha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l">
              <a:defRPr/>
            </a:pPr>
            <a:r>
              <a:rPr lang="ja-JP" altLang="en-US" sz="1600" dirty="0">
                <a:solidFill>
                  <a:schemeClr val="tx1"/>
                </a:solidFill>
                <a:latin typeface="HG丸ｺﾞｼｯｸM-PRO" pitchFamily="50" charset="-128"/>
                <a:ea typeface="HG丸ｺﾞｼｯｸM-PRO" pitchFamily="50" charset="-128"/>
              </a:rPr>
              <a:t>専門職等のネットワークによる問題解決が必要です。区市町村による対応手段、事業所における対応マニュアルの整備が求められています。</a:t>
            </a:r>
          </a:p>
        </p:txBody>
      </p:sp>
      <p:sp>
        <p:nvSpPr>
          <p:cNvPr id="38" name="左矢印吹き出し 37"/>
          <p:cNvSpPr/>
          <p:nvPr/>
        </p:nvSpPr>
        <p:spPr>
          <a:xfrm>
            <a:off x="3995740" y="3316288"/>
            <a:ext cx="4897437" cy="1873250"/>
          </a:xfrm>
          <a:prstGeom prst="leftArrowCallout">
            <a:avLst>
              <a:gd name="adj1" fmla="val 23839"/>
              <a:gd name="adj2" fmla="val 18034"/>
              <a:gd name="adj3" fmla="val 18615"/>
              <a:gd name="adj4" fmla="val 88846"/>
            </a:avLst>
          </a:prstGeom>
          <a:solidFill>
            <a:schemeClr val="accent3">
              <a:lumMod val="20000"/>
              <a:lumOff val="80000"/>
              <a:alpha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l">
              <a:defRPr/>
            </a:pPr>
            <a:r>
              <a:rPr lang="ja-JP" altLang="en-US" sz="1600" dirty="0">
                <a:solidFill>
                  <a:schemeClr val="tx1"/>
                </a:solidFill>
                <a:latin typeface="HG丸ｺﾞｼｯｸM-PRO" pitchFamily="50" charset="-128"/>
                <a:ea typeface="HG丸ｺﾞｼｯｸM-PRO" pitchFamily="50" charset="-128"/>
              </a:rPr>
              <a:t>ケアマネジャーやサービス事業者等による家族への助言や情報提供、適切な介護サービスの利用による介護負担の軽減等が、介護者や家族へのサポートになることがあります。また、民生委員や近隣住民の見守りや声かけなど日常的なコミュニケーションが、不適切なケアを予防する上で効果的なこともあります。</a:t>
            </a:r>
          </a:p>
        </p:txBody>
      </p:sp>
      <p:sp>
        <p:nvSpPr>
          <p:cNvPr id="41" name="曲折矢印 40"/>
          <p:cNvSpPr/>
          <p:nvPr/>
        </p:nvSpPr>
        <p:spPr>
          <a:xfrm>
            <a:off x="1000125" y="1841500"/>
            <a:ext cx="1428750" cy="2857500"/>
          </a:xfrm>
          <a:prstGeom prst="bentArrow">
            <a:avLst>
              <a:gd name="adj1" fmla="val 11794"/>
              <a:gd name="adj2" fmla="val 16873"/>
              <a:gd name="adj3" fmla="val 25000"/>
              <a:gd name="adj4" fmla="val 43750"/>
            </a:avLst>
          </a:prstGeom>
          <a:solidFill>
            <a:srgbClr val="FF0000">
              <a:alpha val="40000"/>
            </a:srgb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dirty="0">
              <a:solidFill>
                <a:schemeClr val="tx1"/>
              </a:solidFill>
            </a:endParaRPr>
          </a:p>
        </p:txBody>
      </p:sp>
      <p:sp>
        <p:nvSpPr>
          <p:cNvPr id="35850" name="テキスト ボックス 41"/>
          <p:cNvSpPr txBox="1">
            <a:spLocks noChangeArrowheads="1"/>
          </p:cNvSpPr>
          <p:nvPr/>
        </p:nvSpPr>
        <p:spPr bwMode="auto">
          <a:xfrm>
            <a:off x="138351" y="1484313"/>
            <a:ext cx="861774" cy="3643312"/>
          </a:xfrm>
          <a:prstGeom prst="rect">
            <a:avLst/>
          </a:prstGeom>
          <a:noFill/>
          <a:ln w="9525">
            <a:noFill/>
            <a:miter lim="800000"/>
            <a:headEnd/>
            <a:tailEnd/>
          </a:ln>
        </p:spPr>
        <p:txBody>
          <a:bodyPr vert="eaVert">
            <a:spAutoFit/>
          </a:bodyPr>
          <a:lstStyle/>
          <a:p>
            <a:r>
              <a:rPr lang="ja-JP" altLang="en-US" b="1">
                <a:solidFill>
                  <a:srgbClr val="FF0000"/>
                </a:solidFill>
                <a:latin typeface="HG丸ｺﾞｼｯｸM-PRO" pitchFamily="50" charset="-128"/>
                <a:ea typeface="HG丸ｺﾞｼｯｸM-PRO" pitchFamily="50" charset="-128"/>
              </a:rPr>
              <a:t>「見守りと言う名の放置」にならないように・・・</a:t>
            </a:r>
          </a:p>
        </p:txBody>
      </p:sp>
      <p:cxnSp>
        <p:nvCxnSpPr>
          <p:cNvPr id="44" name="直線コネクタ 43"/>
          <p:cNvCxnSpPr/>
          <p:nvPr/>
        </p:nvCxnSpPr>
        <p:spPr>
          <a:xfrm>
            <a:off x="1322390" y="1846263"/>
            <a:ext cx="642937" cy="500062"/>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46" name="直線コネクタ 45"/>
          <p:cNvCxnSpPr/>
          <p:nvPr/>
        </p:nvCxnSpPr>
        <p:spPr>
          <a:xfrm rot="5400000">
            <a:off x="1322388" y="1846264"/>
            <a:ext cx="642938" cy="500063"/>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22" name="二等辺三角形 21"/>
          <p:cNvSpPr/>
          <p:nvPr/>
        </p:nvSpPr>
        <p:spPr>
          <a:xfrm>
            <a:off x="1331913" y="1628775"/>
            <a:ext cx="2995612" cy="3600450"/>
          </a:xfrm>
          <a:prstGeom prst="triangle">
            <a:avLst>
              <a:gd name="adj" fmla="val 50000"/>
            </a:avLst>
          </a:prstGeom>
          <a:gradFill>
            <a:gsLst>
              <a:gs pos="0">
                <a:srgbClr val="5E9EFF"/>
              </a:gs>
              <a:gs pos="39999">
                <a:srgbClr val="85C2FF"/>
              </a:gs>
              <a:gs pos="70000">
                <a:srgbClr val="C4D6EB"/>
              </a:gs>
              <a:gs pos="100000">
                <a:srgbClr val="FFEBFA"/>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dirty="0"/>
          </a:p>
        </p:txBody>
      </p:sp>
      <p:sp>
        <p:nvSpPr>
          <p:cNvPr id="6" name="円/楕円 5"/>
          <p:cNvSpPr/>
          <p:nvPr/>
        </p:nvSpPr>
        <p:spPr>
          <a:xfrm>
            <a:off x="1331915" y="5013325"/>
            <a:ext cx="3024187" cy="503238"/>
          </a:xfrm>
          <a:prstGeom prst="ellipse">
            <a:avLst/>
          </a:prstGeom>
          <a:solidFill>
            <a:srgbClr val="EF95E9">
              <a:alpha val="36000"/>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dirty="0"/>
          </a:p>
        </p:txBody>
      </p:sp>
      <p:sp>
        <p:nvSpPr>
          <p:cNvPr id="19" name="円/楕円 18"/>
          <p:cNvSpPr/>
          <p:nvPr/>
        </p:nvSpPr>
        <p:spPr>
          <a:xfrm>
            <a:off x="2051050" y="3343277"/>
            <a:ext cx="1512888" cy="288925"/>
          </a:xfrm>
          <a:prstGeom prst="ellipse">
            <a:avLst/>
          </a:prstGeom>
          <a:solidFill>
            <a:schemeClr val="bg1">
              <a:alpha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dirty="0"/>
          </a:p>
        </p:txBody>
      </p:sp>
      <p:sp>
        <p:nvSpPr>
          <p:cNvPr id="20" name="円/楕円 19"/>
          <p:cNvSpPr/>
          <p:nvPr/>
        </p:nvSpPr>
        <p:spPr>
          <a:xfrm>
            <a:off x="2509838" y="2335213"/>
            <a:ext cx="647700" cy="144462"/>
          </a:xfrm>
          <a:prstGeom prst="ellipse">
            <a:avLst/>
          </a:prstGeom>
          <a:solidFill>
            <a:schemeClr val="bg1">
              <a:alpha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dirty="0"/>
          </a:p>
        </p:txBody>
      </p:sp>
      <p:sp>
        <p:nvSpPr>
          <p:cNvPr id="35857" name="テキスト ボックス 31"/>
          <p:cNvSpPr txBox="1">
            <a:spLocks noChangeArrowheads="1"/>
          </p:cNvSpPr>
          <p:nvPr/>
        </p:nvSpPr>
        <p:spPr bwMode="auto">
          <a:xfrm>
            <a:off x="2300290" y="2663827"/>
            <a:ext cx="1062037" cy="430213"/>
          </a:xfrm>
          <a:prstGeom prst="rect">
            <a:avLst/>
          </a:prstGeom>
          <a:noFill/>
          <a:ln w="9525">
            <a:noFill/>
            <a:miter lim="800000"/>
            <a:headEnd/>
            <a:tailEnd/>
          </a:ln>
        </p:spPr>
        <p:txBody>
          <a:bodyPr>
            <a:spAutoFit/>
          </a:bodyPr>
          <a:lstStyle/>
          <a:p>
            <a:r>
              <a:rPr lang="ja-JP" altLang="en-US" b="1">
                <a:latin typeface="HG丸ｺﾞｼｯｸM-PRO" pitchFamily="50" charset="-128"/>
                <a:ea typeface="HG丸ｺﾞｼｯｸM-PRO" pitchFamily="50" charset="-128"/>
              </a:rPr>
              <a:t>要介入</a:t>
            </a:r>
            <a:endParaRPr lang="ja-JP" altLang="en-US" sz="1600" b="1">
              <a:latin typeface="HG丸ｺﾞｼｯｸM-PRO" pitchFamily="50" charset="-128"/>
              <a:ea typeface="HG丸ｺﾞｼｯｸM-PRO" pitchFamily="50" charset="-128"/>
            </a:endParaRPr>
          </a:p>
        </p:txBody>
      </p:sp>
      <p:sp>
        <p:nvSpPr>
          <p:cNvPr id="35858" name="テキスト ボックス 32"/>
          <p:cNvSpPr txBox="1">
            <a:spLocks noChangeArrowheads="1"/>
          </p:cNvSpPr>
          <p:nvPr/>
        </p:nvSpPr>
        <p:spPr bwMode="auto">
          <a:xfrm>
            <a:off x="2474915" y="1770063"/>
            <a:ext cx="714375" cy="584200"/>
          </a:xfrm>
          <a:prstGeom prst="rect">
            <a:avLst/>
          </a:prstGeom>
          <a:noFill/>
          <a:ln w="9525">
            <a:noFill/>
            <a:miter lim="800000"/>
            <a:headEnd/>
            <a:tailEnd/>
          </a:ln>
        </p:spPr>
        <p:txBody>
          <a:bodyPr>
            <a:spAutoFit/>
          </a:bodyPr>
          <a:lstStyle/>
          <a:p>
            <a:r>
              <a:rPr lang="ja-JP" altLang="en-US" sz="1600" b="1">
                <a:latin typeface="HG丸ｺﾞｼｯｸM-PRO" pitchFamily="50" charset="-128"/>
                <a:ea typeface="HG丸ｺﾞｼｯｸM-PRO" pitchFamily="50" charset="-128"/>
              </a:rPr>
              <a:t>緊急</a:t>
            </a:r>
            <a:endParaRPr lang="en-US" altLang="ja-JP" sz="1600" b="1">
              <a:latin typeface="HG丸ｺﾞｼｯｸM-PRO" pitchFamily="50" charset="-128"/>
              <a:ea typeface="HG丸ｺﾞｼｯｸM-PRO" pitchFamily="50" charset="-128"/>
            </a:endParaRPr>
          </a:p>
          <a:p>
            <a:r>
              <a:rPr lang="ja-JP" altLang="en-US" sz="1600" b="1">
                <a:latin typeface="HG丸ｺﾞｼｯｸM-PRO" pitchFamily="50" charset="-128"/>
                <a:ea typeface="HG丸ｺﾞｼｯｸM-PRO" pitchFamily="50" charset="-128"/>
              </a:rPr>
              <a:t>事態</a:t>
            </a:r>
            <a:endParaRPr lang="ja-JP" altLang="en-US" sz="1400" b="1">
              <a:latin typeface="HG丸ｺﾞｼｯｸM-PRO" pitchFamily="50" charset="-128"/>
              <a:ea typeface="HG丸ｺﾞｼｯｸM-PRO" pitchFamily="50" charset="-128"/>
            </a:endParaRPr>
          </a:p>
        </p:txBody>
      </p:sp>
      <p:sp>
        <p:nvSpPr>
          <p:cNvPr id="35859" name="テキスト ボックス 30"/>
          <p:cNvSpPr txBox="1">
            <a:spLocks noChangeArrowheads="1"/>
          </p:cNvSpPr>
          <p:nvPr/>
        </p:nvSpPr>
        <p:spPr bwMode="auto">
          <a:xfrm>
            <a:off x="1854202" y="3887788"/>
            <a:ext cx="1871663" cy="768350"/>
          </a:xfrm>
          <a:prstGeom prst="rect">
            <a:avLst/>
          </a:prstGeom>
          <a:noFill/>
          <a:ln w="9525">
            <a:noFill/>
            <a:miter lim="800000"/>
            <a:headEnd/>
            <a:tailEnd/>
          </a:ln>
        </p:spPr>
        <p:txBody>
          <a:bodyPr>
            <a:spAutoFit/>
          </a:bodyPr>
          <a:lstStyle/>
          <a:p>
            <a:r>
              <a:rPr lang="ja-JP" altLang="en-US" b="1">
                <a:latin typeface="HG丸ｺﾞｼｯｸM-PRO" pitchFamily="50" charset="-128"/>
                <a:ea typeface="HG丸ｺﾞｼｯｸM-PRO" pitchFamily="50" charset="-128"/>
              </a:rPr>
              <a:t>要見守り</a:t>
            </a:r>
            <a:endParaRPr lang="en-US" altLang="ja-JP" b="1">
              <a:latin typeface="HG丸ｺﾞｼｯｸM-PRO" pitchFamily="50" charset="-128"/>
              <a:ea typeface="HG丸ｺﾞｼｯｸM-PRO" pitchFamily="50" charset="-128"/>
            </a:endParaRPr>
          </a:p>
          <a:p>
            <a:r>
              <a:rPr lang="ja-JP" altLang="en-US" b="1">
                <a:latin typeface="HG丸ｺﾞｼｯｸM-PRO" pitchFamily="50" charset="-128"/>
                <a:ea typeface="HG丸ｺﾞｼｯｸM-PRO" pitchFamily="50" charset="-128"/>
              </a:rPr>
              <a:t>・支援</a:t>
            </a:r>
            <a:endParaRPr lang="ja-JP" altLang="en-US" sz="1600" b="1">
              <a:latin typeface="HG丸ｺﾞｼｯｸM-PRO" pitchFamily="50" charset="-128"/>
              <a:ea typeface="HG丸ｺﾞｼｯｸM-PRO" pitchFamily="50" charset="-128"/>
            </a:endParaRPr>
          </a:p>
        </p:txBody>
      </p:sp>
      <p:sp>
        <p:nvSpPr>
          <p:cNvPr id="47" name="角丸四角形 46"/>
          <p:cNvSpPr/>
          <p:nvPr/>
        </p:nvSpPr>
        <p:spPr>
          <a:xfrm>
            <a:off x="250825" y="5588000"/>
            <a:ext cx="8713788" cy="1081088"/>
          </a:xfrm>
          <a:prstGeom prst="roundRect">
            <a:avLst/>
          </a:prstGeom>
          <a:noFill/>
          <a:ln w="63500" cmpd="thickThi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400" b="1" dirty="0">
                <a:solidFill>
                  <a:schemeClr val="tx1"/>
                </a:solidFill>
                <a:latin typeface="HG丸ｺﾞｼｯｸM-PRO" pitchFamily="50" charset="-128"/>
                <a:ea typeface="HG丸ｺﾞｼｯｸM-PRO" pitchFamily="50" charset="-128"/>
              </a:rPr>
              <a:t>「適切な役割分担」「評価」「モニタリング」が大切！</a:t>
            </a:r>
            <a:endParaRPr lang="en-US" altLang="ja-JP" sz="2400" b="1" dirty="0">
              <a:solidFill>
                <a:schemeClr val="tx1"/>
              </a:solidFill>
              <a:latin typeface="HG丸ｺﾞｼｯｸM-PRO" pitchFamily="50" charset="-128"/>
              <a:ea typeface="HG丸ｺﾞｼｯｸM-PRO" pitchFamily="50" charset="-128"/>
            </a:endParaRPr>
          </a:p>
          <a:p>
            <a:pPr>
              <a:defRPr/>
            </a:pPr>
            <a:r>
              <a:rPr lang="ja-JP" altLang="en-US" sz="1600" dirty="0">
                <a:solidFill>
                  <a:schemeClr val="tx1"/>
                </a:solidFill>
                <a:latin typeface="HG丸ｺﾞｼｯｸM-PRO" pitchFamily="50" charset="-128"/>
                <a:ea typeface="HG丸ｺﾞｼｯｸM-PRO" pitchFamily="50" charset="-128"/>
              </a:rPr>
              <a:t>（例）「誰が、何を、どのように関わるのか。どのようなことに気づいたら、どこ（誰）に、</a:t>
            </a:r>
            <a:endParaRPr lang="en-US" altLang="ja-JP" sz="1600" dirty="0">
              <a:solidFill>
                <a:schemeClr val="tx1"/>
              </a:solidFill>
              <a:latin typeface="HG丸ｺﾞｼｯｸM-PRO" pitchFamily="50" charset="-128"/>
              <a:ea typeface="HG丸ｺﾞｼｯｸM-PRO" pitchFamily="50" charset="-128"/>
            </a:endParaRPr>
          </a:p>
          <a:p>
            <a:pPr algn="l">
              <a:defRPr/>
            </a:pPr>
            <a:r>
              <a:rPr lang="ja-JP" altLang="en-US" sz="1600" dirty="0">
                <a:solidFill>
                  <a:schemeClr val="tx1"/>
                </a:solidFill>
                <a:latin typeface="HG丸ｺﾞｼｯｸM-PRO" pitchFamily="50" charset="-128"/>
                <a:ea typeface="HG丸ｺﾞｼｯｸM-PRO" pitchFamily="50" charset="-128"/>
              </a:rPr>
              <a:t>　　　どのような方法で連絡（報告）するのか。またその計画はいつまでか？」</a:t>
            </a:r>
          </a:p>
        </p:txBody>
      </p:sp>
      <p:sp>
        <p:nvSpPr>
          <p:cNvPr id="2" name="スライド番号プレースホルダー 1"/>
          <p:cNvSpPr>
            <a:spLocks noGrp="1"/>
          </p:cNvSpPr>
          <p:nvPr>
            <p:ph type="sldNum" sz="quarter" idx="12"/>
          </p:nvPr>
        </p:nvSpPr>
        <p:spPr>
          <a:xfrm>
            <a:off x="8358457" y="6486933"/>
            <a:ext cx="762000" cy="365125"/>
          </a:xfrm>
        </p:spPr>
        <p:txBody>
          <a:bodyPr/>
          <a:lstStyle/>
          <a:p>
            <a:pPr>
              <a:defRPr/>
            </a:pPr>
            <a:fld id="{94DCF550-45AF-4DDD-8A3C-902703E17E4F}" type="slidenum">
              <a:rPr lang="en-US" altLang="ja-JP" smtClean="0"/>
              <a:pPr>
                <a:defRPr/>
              </a:pPr>
              <a:t>36</a:t>
            </a:fld>
            <a:endParaRPr lang="en-US" altLang="ja-JP"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5858"/>
                                        </p:tgtEl>
                                        <p:attrNameLst>
                                          <p:attrName>style.visibility</p:attrName>
                                        </p:attrNameLst>
                                      </p:cBhvr>
                                      <p:to>
                                        <p:strVal val="visible"/>
                                      </p:to>
                                    </p:set>
                                    <p:anim calcmode="lin" valueType="num">
                                      <p:cBhvr additive="base">
                                        <p:cTn id="7" dur="500" fill="hold"/>
                                        <p:tgtEl>
                                          <p:spTgt spid="35858"/>
                                        </p:tgtEl>
                                        <p:attrNameLst>
                                          <p:attrName>ppt_x</p:attrName>
                                        </p:attrNameLst>
                                      </p:cBhvr>
                                      <p:tavLst>
                                        <p:tav tm="0">
                                          <p:val>
                                            <p:strVal val="#ppt_x"/>
                                          </p:val>
                                        </p:tav>
                                        <p:tav tm="100000">
                                          <p:val>
                                            <p:strVal val="#ppt_x"/>
                                          </p:val>
                                        </p:tav>
                                      </p:tavLst>
                                    </p:anim>
                                    <p:anim calcmode="lin" valueType="num">
                                      <p:cBhvr additive="base">
                                        <p:cTn id="8" dur="500" fill="hold"/>
                                        <p:tgtEl>
                                          <p:spTgt spid="35858"/>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5"/>
                                        </p:tgtEl>
                                        <p:attrNameLst>
                                          <p:attrName>style.visibility</p:attrName>
                                        </p:attrNameLst>
                                      </p:cBhvr>
                                      <p:to>
                                        <p:strVal val="visible"/>
                                      </p:to>
                                    </p:set>
                                    <p:anim calcmode="lin" valueType="num">
                                      <p:cBhvr additive="base">
                                        <p:cTn id="11" dur="500" fill="hold"/>
                                        <p:tgtEl>
                                          <p:spTgt spid="35"/>
                                        </p:tgtEl>
                                        <p:attrNameLst>
                                          <p:attrName>ppt_x</p:attrName>
                                        </p:attrNameLst>
                                      </p:cBhvr>
                                      <p:tavLst>
                                        <p:tav tm="0">
                                          <p:val>
                                            <p:strVal val="#ppt_x"/>
                                          </p:val>
                                        </p:tav>
                                        <p:tav tm="100000">
                                          <p:val>
                                            <p:strVal val="#ppt_x"/>
                                          </p:val>
                                        </p:tav>
                                      </p:tavLst>
                                    </p:anim>
                                    <p:anim calcmode="lin" valueType="num">
                                      <p:cBhvr additive="base">
                                        <p:cTn id="12" dur="500" fill="hold"/>
                                        <p:tgtEl>
                                          <p:spTgt spid="35"/>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35857"/>
                                        </p:tgtEl>
                                        <p:attrNameLst>
                                          <p:attrName>style.visibility</p:attrName>
                                        </p:attrNameLst>
                                      </p:cBhvr>
                                      <p:to>
                                        <p:strVal val="visible"/>
                                      </p:to>
                                    </p:set>
                                    <p:anim calcmode="lin" valueType="num">
                                      <p:cBhvr additive="base">
                                        <p:cTn id="17" dur="500" fill="hold"/>
                                        <p:tgtEl>
                                          <p:spTgt spid="35857"/>
                                        </p:tgtEl>
                                        <p:attrNameLst>
                                          <p:attrName>ppt_x</p:attrName>
                                        </p:attrNameLst>
                                      </p:cBhvr>
                                      <p:tavLst>
                                        <p:tav tm="0">
                                          <p:val>
                                            <p:strVal val="#ppt_x"/>
                                          </p:val>
                                        </p:tav>
                                        <p:tav tm="100000">
                                          <p:val>
                                            <p:strVal val="#ppt_x"/>
                                          </p:val>
                                        </p:tav>
                                      </p:tavLst>
                                    </p:anim>
                                    <p:anim calcmode="lin" valueType="num">
                                      <p:cBhvr additive="base">
                                        <p:cTn id="18" dur="500" fill="hold"/>
                                        <p:tgtEl>
                                          <p:spTgt spid="35857"/>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36"/>
                                        </p:tgtEl>
                                        <p:attrNameLst>
                                          <p:attrName>style.visibility</p:attrName>
                                        </p:attrNameLst>
                                      </p:cBhvr>
                                      <p:to>
                                        <p:strVal val="visible"/>
                                      </p:to>
                                    </p:set>
                                    <p:anim calcmode="lin" valueType="num">
                                      <p:cBhvr additive="base">
                                        <p:cTn id="21" dur="500" fill="hold"/>
                                        <p:tgtEl>
                                          <p:spTgt spid="36"/>
                                        </p:tgtEl>
                                        <p:attrNameLst>
                                          <p:attrName>ppt_x</p:attrName>
                                        </p:attrNameLst>
                                      </p:cBhvr>
                                      <p:tavLst>
                                        <p:tav tm="0">
                                          <p:val>
                                            <p:strVal val="#ppt_x"/>
                                          </p:val>
                                        </p:tav>
                                        <p:tav tm="100000">
                                          <p:val>
                                            <p:strVal val="#ppt_x"/>
                                          </p:val>
                                        </p:tav>
                                      </p:tavLst>
                                    </p:anim>
                                    <p:anim calcmode="lin" valueType="num">
                                      <p:cBhvr additive="base">
                                        <p:cTn id="22" dur="500" fill="hold"/>
                                        <p:tgtEl>
                                          <p:spTgt spid="36"/>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35859"/>
                                        </p:tgtEl>
                                        <p:attrNameLst>
                                          <p:attrName>style.visibility</p:attrName>
                                        </p:attrNameLst>
                                      </p:cBhvr>
                                      <p:to>
                                        <p:strVal val="visible"/>
                                      </p:to>
                                    </p:set>
                                    <p:anim calcmode="lin" valueType="num">
                                      <p:cBhvr additive="base">
                                        <p:cTn id="27" dur="500" fill="hold"/>
                                        <p:tgtEl>
                                          <p:spTgt spid="35859"/>
                                        </p:tgtEl>
                                        <p:attrNameLst>
                                          <p:attrName>ppt_x</p:attrName>
                                        </p:attrNameLst>
                                      </p:cBhvr>
                                      <p:tavLst>
                                        <p:tav tm="0">
                                          <p:val>
                                            <p:strVal val="#ppt_x"/>
                                          </p:val>
                                        </p:tav>
                                        <p:tav tm="100000">
                                          <p:val>
                                            <p:strVal val="#ppt_x"/>
                                          </p:val>
                                        </p:tav>
                                      </p:tavLst>
                                    </p:anim>
                                    <p:anim calcmode="lin" valueType="num">
                                      <p:cBhvr additive="base">
                                        <p:cTn id="28" dur="500" fill="hold"/>
                                        <p:tgtEl>
                                          <p:spTgt spid="35859"/>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38"/>
                                        </p:tgtEl>
                                        <p:attrNameLst>
                                          <p:attrName>style.visibility</p:attrName>
                                        </p:attrNameLst>
                                      </p:cBhvr>
                                      <p:to>
                                        <p:strVal val="visible"/>
                                      </p:to>
                                    </p:set>
                                    <p:anim calcmode="lin" valueType="num">
                                      <p:cBhvr additive="base">
                                        <p:cTn id="31" dur="500" fill="hold"/>
                                        <p:tgtEl>
                                          <p:spTgt spid="38"/>
                                        </p:tgtEl>
                                        <p:attrNameLst>
                                          <p:attrName>ppt_x</p:attrName>
                                        </p:attrNameLst>
                                      </p:cBhvr>
                                      <p:tavLst>
                                        <p:tav tm="0">
                                          <p:val>
                                            <p:strVal val="#ppt_x"/>
                                          </p:val>
                                        </p:tav>
                                        <p:tav tm="100000">
                                          <p:val>
                                            <p:strVal val="#ppt_x"/>
                                          </p:val>
                                        </p:tav>
                                      </p:tavLst>
                                    </p:anim>
                                    <p:anim calcmode="lin" valueType="num">
                                      <p:cBhvr additive="base">
                                        <p:cTn id="32" dur="500" fill="hold"/>
                                        <p:tgtEl>
                                          <p:spTgt spid="38"/>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35850"/>
                                        </p:tgtEl>
                                        <p:attrNameLst>
                                          <p:attrName>style.visibility</p:attrName>
                                        </p:attrNameLst>
                                      </p:cBhvr>
                                      <p:to>
                                        <p:strVal val="visible"/>
                                      </p:to>
                                    </p:set>
                                    <p:anim calcmode="lin" valueType="num">
                                      <p:cBhvr additive="base">
                                        <p:cTn id="37" dur="500" fill="hold"/>
                                        <p:tgtEl>
                                          <p:spTgt spid="35850"/>
                                        </p:tgtEl>
                                        <p:attrNameLst>
                                          <p:attrName>ppt_x</p:attrName>
                                        </p:attrNameLst>
                                      </p:cBhvr>
                                      <p:tavLst>
                                        <p:tav tm="0">
                                          <p:val>
                                            <p:strVal val="0-#ppt_w/2"/>
                                          </p:val>
                                        </p:tav>
                                        <p:tav tm="100000">
                                          <p:val>
                                            <p:strVal val="#ppt_x"/>
                                          </p:val>
                                        </p:tav>
                                      </p:tavLst>
                                    </p:anim>
                                    <p:anim calcmode="lin" valueType="num">
                                      <p:cBhvr additive="base">
                                        <p:cTn id="38" dur="500" fill="hold"/>
                                        <p:tgtEl>
                                          <p:spTgt spid="35850"/>
                                        </p:tgtEl>
                                        <p:attrNameLst>
                                          <p:attrName>ppt_y</p:attrName>
                                        </p:attrNameLst>
                                      </p:cBhvr>
                                      <p:tavLst>
                                        <p:tav tm="0">
                                          <p:val>
                                            <p:strVal val="#ppt_y"/>
                                          </p:val>
                                        </p:tav>
                                        <p:tav tm="100000">
                                          <p:val>
                                            <p:strVal val="#ppt_y"/>
                                          </p:val>
                                        </p:tav>
                                      </p:tavLst>
                                    </p:anim>
                                  </p:childTnLst>
                                </p:cTn>
                              </p:par>
                              <p:par>
                                <p:cTn id="39" presetID="2" presetClass="entr" presetSubtype="8" fill="hold" nodeType="withEffect">
                                  <p:stCondLst>
                                    <p:cond delay="0"/>
                                  </p:stCondLst>
                                  <p:childTnLst>
                                    <p:set>
                                      <p:cBhvr>
                                        <p:cTn id="40" dur="1" fill="hold">
                                          <p:stCondLst>
                                            <p:cond delay="0"/>
                                          </p:stCondLst>
                                        </p:cTn>
                                        <p:tgtEl>
                                          <p:spTgt spid="41"/>
                                        </p:tgtEl>
                                        <p:attrNameLst>
                                          <p:attrName>style.visibility</p:attrName>
                                        </p:attrNameLst>
                                      </p:cBhvr>
                                      <p:to>
                                        <p:strVal val="visible"/>
                                      </p:to>
                                    </p:set>
                                    <p:anim calcmode="lin" valueType="num">
                                      <p:cBhvr additive="base">
                                        <p:cTn id="41" dur="500" fill="hold"/>
                                        <p:tgtEl>
                                          <p:spTgt spid="41"/>
                                        </p:tgtEl>
                                        <p:attrNameLst>
                                          <p:attrName>ppt_x</p:attrName>
                                        </p:attrNameLst>
                                      </p:cBhvr>
                                      <p:tavLst>
                                        <p:tav tm="0">
                                          <p:val>
                                            <p:strVal val="0-#ppt_w/2"/>
                                          </p:val>
                                        </p:tav>
                                        <p:tav tm="100000">
                                          <p:val>
                                            <p:strVal val="#ppt_x"/>
                                          </p:val>
                                        </p:tav>
                                      </p:tavLst>
                                    </p:anim>
                                    <p:anim calcmode="lin" valueType="num">
                                      <p:cBhvr additive="base">
                                        <p:cTn id="42" dur="500" fill="hold"/>
                                        <p:tgtEl>
                                          <p:spTgt spid="41"/>
                                        </p:tgtEl>
                                        <p:attrNameLst>
                                          <p:attrName>ppt_y</p:attrName>
                                        </p:attrNameLst>
                                      </p:cBhvr>
                                      <p:tavLst>
                                        <p:tav tm="0">
                                          <p:val>
                                            <p:strVal val="#ppt_y"/>
                                          </p:val>
                                        </p:tav>
                                        <p:tav tm="100000">
                                          <p:val>
                                            <p:strVal val="#ppt_y"/>
                                          </p:val>
                                        </p:tav>
                                      </p:tavLst>
                                    </p:anim>
                                  </p:childTnLst>
                                </p:cTn>
                              </p:par>
                              <p:par>
                                <p:cTn id="43" presetID="2" presetClass="entr" presetSubtype="8" fill="hold" nodeType="withEffect">
                                  <p:stCondLst>
                                    <p:cond delay="0"/>
                                  </p:stCondLst>
                                  <p:childTnLst>
                                    <p:set>
                                      <p:cBhvr>
                                        <p:cTn id="44" dur="1" fill="hold">
                                          <p:stCondLst>
                                            <p:cond delay="0"/>
                                          </p:stCondLst>
                                        </p:cTn>
                                        <p:tgtEl>
                                          <p:spTgt spid="44"/>
                                        </p:tgtEl>
                                        <p:attrNameLst>
                                          <p:attrName>style.visibility</p:attrName>
                                        </p:attrNameLst>
                                      </p:cBhvr>
                                      <p:to>
                                        <p:strVal val="visible"/>
                                      </p:to>
                                    </p:set>
                                    <p:anim calcmode="lin" valueType="num">
                                      <p:cBhvr additive="base">
                                        <p:cTn id="45" dur="500" fill="hold"/>
                                        <p:tgtEl>
                                          <p:spTgt spid="44"/>
                                        </p:tgtEl>
                                        <p:attrNameLst>
                                          <p:attrName>ppt_x</p:attrName>
                                        </p:attrNameLst>
                                      </p:cBhvr>
                                      <p:tavLst>
                                        <p:tav tm="0">
                                          <p:val>
                                            <p:strVal val="0-#ppt_w/2"/>
                                          </p:val>
                                        </p:tav>
                                        <p:tav tm="100000">
                                          <p:val>
                                            <p:strVal val="#ppt_x"/>
                                          </p:val>
                                        </p:tav>
                                      </p:tavLst>
                                    </p:anim>
                                    <p:anim calcmode="lin" valueType="num">
                                      <p:cBhvr additive="base">
                                        <p:cTn id="46" dur="500" fill="hold"/>
                                        <p:tgtEl>
                                          <p:spTgt spid="44"/>
                                        </p:tgtEl>
                                        <p:attrNameLst>
                                          <p:attrName>ppt_y</p:attrName>
                                        </p:attrNameLst>
                                      </p:cBhvr>
                                      <p:tavLst>
                                        <p:tav tm="0">
                                          <p:val>
                                            <p:strVal val="#ppt_y"/>
                                          </p:val>
                                        </p:tav>
                                        <p:tav tm="100000">
                                          <p:val>
                                            <p:strVal val="#ppt_y"/>
                                          </p:val>
                                        </p:tav>
                                      </p:tavLst>
                                    </p:anim>
                                  </p:childTnLst>
                                </p:cTn>
                              </p:par>
                              <p:par>
                                <p:cTn id="47" presetID="2" presetClass="entr" presetSubtype="8" fill="hold" nodeType="withEffect">
                                  <p:stCondLst>
                                    <p:cond delay="0"/>
                                  </p:stCondLst>
                                  <p:childTnLst>
                                    <p:set>
                                      <p:cBhvr>
                                        <p:cTn id="48" dur="1" fill="hold">
                                          <p:stCondLst>
                                            <p:cond delay="0"/>
                                          </p:stCondLst>
                                        </p:cTn>
                                        <p:tgtEl>
                                          <p:spTgt spid="46"/>
                                        </p:tgtEl>
                                        <p:attrNameLst>
                                          <p:attrName>style.visibility</p:attrName>
                                        </p:attrNameLst>
                                      </p:cBhvr>
                                      <p:to>
                                        <p:strVal val="visible"/>
                                      </p:to>
                                    </p:set>
                                    <p:anim calcmode="lin" valueType="num">
                                      <p:cBhvr additive="base">
                                        <p:cTn id="49" dur="500" fill="hold"/>
                                        <p:tgtEl>
                                          <p:spTgt spid="46"/>
                                        </p:tgtEl>
                                        <p:attrNameLst>
                                          <p:attrName>ppt_x</p:attrName>
                                        </p:attrNameLst>
                                      </p:cBhvr>
                                      <p:tavLst>
                                        <p:tav tm="0">
                                          <p:val>
                                            <p:strVal val="0-#ppt_w/2"/>
                                          </p:val>
                                        </p:tav>
                                        <p:tav tm="100000">
                                          <p:val>
                                            <p:strVal val="#ppt_x"/>
                                          </p:val>
                                        </p:tav>
                                      </p:tavLst>
                                    </p:anim>
                                    <p:anim calcmode="lin" valueType="num">
                                      <p:cBhvr additive="base">
                                        <p:cTn id="50" dur="500" fill="hold"/>
                                        <p:tgtEl>
                                          <p:spTgt spid="46"/>
                                        </p:tgtEl>
                                        <p:attrNameLst>
                                          <p:attrName>ppt_y</p:attrName>
                                        </p:attrNameLst>
                                      </p:cBhvr>
                                      <p:tavLst>
                                        <p:tav tm="0">
                                          <p:val>
                                            <p:strVal val="#ppt_y"/>
                                          </p:val>
                                        </p:tav>
                                        <p:tav tm="100000">
                                          <p:val>
                                            <p:strVal val="#ppt_y"/>
                                          </p:val>
                                        </p:tav>
                                      </p:tavLst>
                                    </p:anim>
                                  </p:childTnLst>
                                </p:cTn>
                              </p:par>
                            </p:childTnLst>
                          </p:cTn>
                        </p:par>
                        <p:par>
                          <p:cTn id="51" fill="hold">
                            <p:stCondLst>
                              <p:cond delay="500"/>
                            </p:stCondLst>
                            <p:childTnLst>
                              <p:par>
                                <p:cTn id="52" presetID="18" presetClass="entr" presetSubtype="6" fill="hold" grpId="0" nodeType="afterEffect">
                                  <p:stCondLst>
                                    <p:cond delay="0"/>
                                  </p:stCondLst>
                                  <p:childTnLst>
                                    <p:set>
                                      <p:cBhvr>
                                        <p:cTn id="53" dur="1" fill="hold">
                                          <p:stCondLst>
                                            <p:cond delay="0"/>
                                          </p:stCondLst>
                                        </p:cTn>
                                        <p:tgtEl>
                                          <p:spTgt spid="47"/>
                                        </p:tgtEl>
                                        <p:attrNameLst>
                                          <p:attrName>style.visibility</p:attrName>
                                        </p:attrNameLst>
                                      </p:cBhvr>
                                      <p:to>
                                        <p:strVal val="visible"/>
                                      </p:to>
                                    </p:set>
                                    <p:animEffect transition="in" filter="strips(downRight)">
                                      <p:cBhvr>
                                        <p:cTn id="54" dur="500"/>
                                        <p:tgtEl>
                                          <p:spTgt spid="4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 grpId="0" animBg="1"/>
      <p:bldP spid="36" grpId="0" animBg="1"/>
      <p:bldP spid="38" grpId="0" animBg="1"/>
      <p:bldP spid="35850" grpId="0"/>
      <p:bldP spid="35857" grpId="0"/>
      <p:bldP spid="35858" grpId="0"/>
      <p:bldP spid="35859" grpId="0"/>
      <p:bldP spid="47" grpId="0" animBg="1"/>
    </p:bldLst>
  </p:timing>
</p:sld>
</file>

<file path=ppt/slides/slide3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pPr eaLnBrk="1" hangingPunct="1"/>
            <a:r>
              <a:rPr lang="ja-JP" altLang="en-US"/>
              <a:t>養護者支援とは？</a:t>
            </a:r>
          </a:p>
        </p:txBody>
      </p:sp>
      <p:sp>
        <p:nvSpPr>
          <p:cNvPr id="41987" name="Rectangle 3"/>
          <p:cNvSpPr>
            <a:spLocks noGrp="1" noChangeArrowheads="1"/>
          </p:cNvSpPr>
          <p:nvPr>
            <p:ph idx="1"/>
          </p:nvPr>
        </p:nvSpPr>
        <p:spPr>
          <a:xfrm>
            <a:off x="457200" y="1981202"/>
            <a:ext cx="8229600" cy="4543425"/>
          </a:xfrm>
        </p:spPr>
        <p:txBody>
          <a:bodyPr/>
          <a:lstStyle/>
          <a:p>
            <a:pPr eaLnBrk="1" hangingPunct="1">
              <a:buFont typeface="Wingdings" pitchFamily="2" charset="2"/>
              <a:buNone/>
            </a:pPr>
            <a:r>
              <a:rPr lang="ja-JP" altLang="en-US"/>
              <a:t>例えば・・・</a:t>
            </a:r>
          </a:p>
          <a:p>
            <a:pPr eaLnBrk="1" hangingPunct="1"/>
            <a:r>
              <a:rPr lang="ja-JP" altLang="en-US"/>
              <a:t>介護負担が大きい→軽くする</a:t>
            </a:r>
          </a:p>
          <a:p>
            <a:pPr eaLnBrk="1" hangingPunct="1"/>
            <a:r>
              <a:rPr lang="ja-JP" altLang="en-US"/>
              <a:t>介護知識・技術の不足→習得の支援</a:t>
            </a:r>
          </a:p>
          <a:p>
            <a:pPr eaLnBrk="1" hangingPunct="1"/>
            <a:r>
              <a:rPr lang="ja-JP" altLang="en-US"/>
              <a:t>経済的問題→他の部署と協働で対応</a:t>
            </a:r>
          </a:p>
          <a:p>
            <a:pPr eaLnBrk="1" hangingPunct="1"/>
            <a:r>
              <a:rPr lang="ja-JP" altLang="en-US"/>
              <a:t>養護者自身の問題→他の部署や機関と協働で対応</a:t>
            </a:r>
          </a:p>
          <a:p>
            <a:pPr eaLnBrk="1" hangingPunct="1">
              <a:buFont typeface="Wingdings" pitchFamily="2" charset="2"/>
              <a:buNone/>
            </a:pPr>
            <a:r>
              <a:rPr lang="ja-JP" altLang="en-US"/>
              <a:t>　</a:t>
            </a:r>
            <a:endParaRPr lang="en-US" altLang="ja-JP"/>
          </a:p>
          <a:p>
            <a:pPr eaLnBrk="1" hangingPunct="1">
              <a:buFont typeface="Wingdings" pitchFamily="2" charset="2"/>
              <a:buNone/>
            </a:pPr>
            <a:r>
              <a:rPr lang="ja-JP" altLang="en-US" b="1">
                <a:solidFill>
                  <a:srgbClr val="FF3300"/>
                </a:solidFill>
              </a:rPr>
              <a:t>   </a:t>
            </a:r>
            <a:r>
              <a:rPr lang="ja-JP" altLang="en-US" b="1" u="sng">
                <a:solidFill>
                  <a:srgbClr val="FF3300"/>
                </a:solidFill>
              </a:rPr>
              <a:t>介護保険制度だけでは対応できない問題についても、</a:t>
            </a:r>
            <a:endParaRPr lang="en-US" altLang="ja-JP" b="1" u="sng">
              <a:solidFill>
                <a:srgbClr val="FF3300"/>
              </a:solidFill>
            </a:endParaRPr>
          </a:p>
          <a:p>
            <a:pPr eaLnBrk="1" hangingPunct="1">
              <a:buFont typeface="Wingdings" pitchFamily="2" charset="2"/>
              <a:buNone/>
            </a:pPr>
            <a:r>
              <a:rPr lang="en-US" altLang="ja-JP" b="1">
                <a:solidFill>
                  <a:srgbClr val="FF3300"/>
                </a:solidFill>
              </a:rPr>
              <a:t>   </a:t>
            </a:r>
            <a:r>
              <a:rPr lang="ja-JP" altLang="en-US" b="1" u="sng">
                <a:solidFill>
                  <a:srgbClr val="FF3300"/>
                </a:solidFill>
              </a:rPr>
              <a:t>包括的に対応</a:t>
            </a:r>
          </a:p>
        </p:txBody>
      </p:sp>
      <p:sp>
        <p:nvSpPr>
          <p:cNvPr id="2" name="スライド番号プレースホルダー 1"/>
          <p:cNvSpPr>
            <a:spLocks noGrp="1"/>
          </p:cNvSpPr>
          <p:nvPr>
            <p:ph type="sldNum" sz="quarter" idx="12"/>
          </p:nvPr>
        </p:nvSpPr>
        <p:spPr/>
        <p:txBody>
          <a:bodyPr/>
          <a:lstStyle/>
          <a:p>
            <a:pPr>
              <a:defRPr/>
            </a:pPr>
            <a:fld id="{94DCF550-45AF-4DDD-8A3C-902703E17E4F}" type="slidenum">
              <a:rPr lang="en-US" altLang="ja-JP" smtClean="0"/>
              <a:pPr>
                <a:defRPr/>
              </a:pPr>
              <a:t>37</a:t>
            </a:fld>
            <a:endParaRPr lang="en-US" altLang="ja-JP"/>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457200" y="457200"/>
            <a:ext cx="8229600" cy="2471738"/>
          </a:xfrm>
        </p:spPr>
        <p:txBody>
          <a:bodyPr/>
          <a:lstStyle/>
          <a:p>
            <a:pPr algn="ctr" eaLnBrk="1" hangingPunct="1"/>
            <a:r>
              <a:rPr lang="ja-JP" altLang="en-US">
                <a:latin typeface="HG丸ｺﾞｼｯｸM-PRO" pitchFamily="50" charset="-128"/>
                <a:ea typeface="HG丸ｺﾞｼｯｸM-PRO" pitchFamily="50" charset="-128"/>
              </a:rPr>
              <a:t>事例から、考えてみよう！</a:t>
            </a:r>
            <a:br>
              <a:rPr lang="ja-JP" altLang="en-US">
                <a:latin typeface="HG丸ｺﾞｼｯｸM-PRO" pitchFamily="50" charset="-128"/>
                <a:ea typeface="HG丸ｺﾞｼｯｸM-PRO" pitchFamily="50" charset="-128"/>
              </a:rPr>
            </a:br>
            <a:endParaRPr lang="ja-JP" altLang="en-US">
              <a:latin typeface="HG丸ｺﾞｼｯｸM-PRO" pitchFamily="50" charset="-128"/>
              <a:ea typeface="HG丸ｺﾞｼｯｸM-PRO" pitchFamily="50" charset="-128"/>
            </a:endParaRPr>
          </a:p>
        </p:txBody>
      </p:sp>
      <p:sp>
        <p:nvSpPr>
          <p:cNvPr id="43011" name="テキスト ボックス 3"/>
          <p:cNvSpPr txBox="1">
            <a:spLocks noChangeArrowheads="1"/>
          </p:cNvSpPr>
          <p:nvPr/>
        </p:nvSpPr>
        <p:spPr bwMode="auto">
          <a:xfrm>
            <a:off x="1214438" y="5454652"/>
            <a:ext cx="7072312" cy="523875"/>
          </a:xfrm>
          <a:prstGeom prst="rect">
            <a:avLst/>
          </a:prstGeom>
          <a:noFill/>
          <a:ln w="9525">
            <a:noFill/>
            <a:miter lim="800000"/>
            <a:headEnd/>
            <a:tailEnd/>
          </a:ln>
        </p:spPr>
        <p:txBody>
          <a:bodyPr>
            <a:spAutoFit/>
          </a:bodyPr>
          <a:lstStyle/>
          <a:p>
            <a:r>
              <a:rPr lang="en-US" altLang="ja-JP" sz="2800">
                <a:latin typeface="HG丸ｺﾞｼｯｸM-PRO" pitchFamily="50" charset="-128"/>
                <a:ea typeface="HG丸ｺﾞｼｯｸM-PRO" pitchFamily="50" charset="-128"/>
              </a:rPr>
              <a:t>※</a:t>
            </a:r>
            <a:r>
              <a:rPr lang="ja-JP" altLang="en-US" sz="2800">
                <a:latin typeface="HG丸ｺﾞｼｯｸM-PRO" pitchFamily="50" charset="-128"/>
                <a:ea typeface="HG丸ｺﾞｼｯｸM-PRO" pitchFamily="50" charset="-128"/>
              </a:rPr>
              <a:t>「私」</a:t>
            </a:r>
            <a:r>
              <a:rPr lang="en-US" altLang="ja-JP" sz="2800">
                <a:latin typeface="HG丸ｺﾞｼｯｸM-PRO" pitchFamily="50" charset="-128"/>
                <a:ea typeface="HG丸ｺﾞｼｯｸM-PRO" pitchFamily="50" charset="-128"/>
              </a:rPr>
              <a:t>…</a:t>
            </a:r>
            <a:r>
              <a:rPr lang="ja-JP" altLang="en-US" sz="2800">
                <a:latin typeface="HG丸ｺﾞｼｯｸM-PRO" pitchFamily="50" charset="-128"/>
                <a:ea typeface="HG丸ｺﾞｼｯｸM-PRO" pitchFamily="50" charset="-128"/>
              </a:rPr>
              <a:t>主人公は、ケアマネジャーです</a:t>
            </a:r>
          </a:p>
        </p:txBody>
      </p:sp>
      <p:sp>
        <p:nvSpPr>
          <p:cNvPr id="2" name="スライド番号プレースホルダー 1"/>
          <p:cNvSpPr>
            <a:spLocks noGrp="1"/>
          </p:cNvSpPr>
          <p:nvPr>
            <p:ph type="sldNum" sz="quarter" idx="12"/>
          </p:nvPr>
        </p:nvSpPr>
        <p:spPr>
          <a:xfrm>
            <a:off x="8532440" y="6165304"/>
            <a:ext cx="457200" cy="457200"/>
          </a:xfrm>
        </p:spPr>
        <p:txBody>
          <a:bodyPr/>
          <a:lstStyle/>
          <a:p>
            <a:pPr>
              <a:defRPr/>
            </a:pPr>
            <a:fld id="{BF9CEED6-EBDD-4F46-9739-46A57CE6E837}" type="slidenum">
              <a:rPr lang="en-US" altLang="ja-JP" smtClean="0"/>
              <a:pPr>
                <a:defRPr/>
              </a:pPr>
              <a:t>38</a:t>
            </a:fld>
            <a:endParaRPr lang="en-US" altLang="ja-JP"/>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3"/>
          <p:cNvSpPr>
            <a:spLocks noGrp="1" noChangeArrowheads="1"/>
          </p:cNvSpPr>
          <p:nvPr>
            <p:ph sz="quarter" idx="1"/>
          </p:nvPr>
        </p:nvSpPr>
        <p:spPr>
          <a:xfrm>
            <a:off x="457200" y="1184275"/>
            <a:ext cx="8229600" cy="4387850"/>
          </a:xfrm>
        </p:spPr>
        <p:txBody>
          <a:bodyPr>
            <a:normAutofit lnSpcReduction="10000"/>
          </a:bodyPr>
          <a:lstStyle/>
          <a:p>
            <a:pPr marL="274320" indent="-274320" eaLnBrk="1" fontAlgn="auto" hangingPunct="1">
              <a:spcBef>
                <a:spcPts val="580"/>
              </a:spcBef>
              <a:spcAft>
                <a:spcPts val="0"/>
              </a:spcAft>
              <a:buClr>
                <a:schemeClr val="accent3"/>
              </a:buClr>
              <a:buFont typeface="Wingdings 2"/>
              <a:buChar char=""/>
              <a:defRPr/>
            </a:pPr>
            <a:r>
              <a:rPr lang="ja-JP" altLang="en-US" dirty="0">
                <a:latin typeface="HG丸ｺﾞｼｯｸM-PRO" pitchFamily="50" charset="-128"/>
                <a:ea typeface="HG丸ｺﾞｼｯｸM-PRO" pitchFamily="50" charset="-128"/>
              </a:rPr>
              <a:t>私が担当することになった</a:t>
            </a:r>
            <a:r>
              <a:rPr lang="en-US" altLang="ja-JP" dirty="0">
                <a:latin typeface="HG丸ｺﾞｼｯｸM-PRO" pitchFamily="50" charset="-128"/>
                <a:ea typeface="HG丸ｺﾞｼｯｸM-PRO" pitchFamily="50" charset="-128"/>
              </a:rPr>
              <a:t>73</a:t>
            </a:r>
            <a:r>
              <a:rPr lang="ja-JP" altLang="en-US" dirty="0">
                <a:latin typeface="HG丸ｺﾞｼｯｸM-PRO" pitchFamily="50" charset="-128"/>
                <a:ea typeface="HG丸ｺﾞｼｯｸM-PRO" pitchFamily="50" charset="-128"/>
              </a:rPr>
              <a:t>歳女性のＡさん（要介護３、認知症あり）は、ご長男のＢさんと二人暮らしです。</a:t>
            </a:r>
          </a:p>
          <a:p>
            <a:pPr marL="274320" indent="-274320" eaLnBrk="1" fontAlgn="auto" hangingPunct="1">
              <a:spcBef>
                <a:spcPts val="580"/>
              </a:spcBef>
              <a:spcAft>
                <a:spcPts val="0"/>
              </a:spcAft>
              <a:buClr>
                <a:schemeClr val="accent3"/>
              </a:buClr>
              <a:buFont typeface="Wingdings 2"/>
              <a:buChar char=""/>
              <a:defRPr/>
            </a:pPr>
            <a:r>
              <a:rPr lang="ja-JP" altLang="en-US" dirty="0">
                <a:latin typeface="HG丸ｺﾞｼｯｸM-PRO" pitchFamily="50" charset="-128"/>
                <a:ea typeface="HG丸ｺﾞｼｯｸM-PRO" pitchFamily="50" charset="-128"/>
              </a:rPr>
              <a:t>Ｂさんは、「母の介護をするのは自分の役割」と言ってお母さんの介護のために</a:t>
            </a:r>
            <a:r>
              <a:rPr lang="ja-JP" altLang="en-US" dirty="0">
                <a:solidFill>
                  <a:srgbClr val="3366FF"/>
                </a:solidFill>
                <a:latin typeface="HG丸ｺﾞｼｯｸM-PRO" pitchFamily="50" charset="-128"/>
                <a:ea typeface="HG丸ｺﾞｼｯｸM-PRO" pitchFamily="50" charset="-128"/>
              </a:rPr>
              <a:t>会社を辞め</a:t>
            </a:r>
            <a:r>
              <a:rPr lang="ja-JP" altLang="en-US" dirty="0">
                <a:latin typeface="HG丸ｺﾞｼｯｸM-PRO" pitchFamily="50" charset="-128"/>
                <a:ea typeface="HG丸ｺﾞｼｯｸM-PRO" pitchFamily="50" charset="-128"/>
              </a:rPr>
              <a:t>、介護に取り組むことになりました。２週間に</a:t>
            </a:r>
            <a:r>
              <a:rPr lang="en-US" altLang="ja-JP" dirty="0">
                <a:latin typeface="HG丸ｺﾞｼｯｸM-PRO" pitchFamily="50" charset="-128"/>
                <a:ea typeface="HG丸ｺﾞｼｯｸM-PRO" pitchFamily="50" charset="-128"/>
              </a:rPr>
              <a:t>1</a:t>
            </a:r>
            <a:r>
              <a:rPr lang="ja-JP" altLang="en-US" dirty="0">
                <a:latin typeface="HG丸ｺﾞｼｯｸM-PRO" pitchFamily="50" charset="-128"/>
                <a:ea typeface="HG丸ｺﾞｼｯｸM-PRO" pitchFamily="50" charset="-128"/>
              </a:rPr>
              <a:t>回は自分でお母さんを病院へ連れて行き、入浴のためにデイサービスを週に２回利用するほかは、すべて</a:t>
            </a:r>
            <a:r>
              <a:rPr lang="ja-JP" altLang="en-US" dirty="0">
                <a:solidFill>
                  <a:srgbClr val="3366FF"/>
                </a:solidFill>
                <a:latin typeface="HG丸ｺﾞｼｯｸM-PRO" pitchFamily="50" charset="-128"/>
                <a:ea typeface="HG丸ｺﾞｼｯｸM-PRO" pitchFamily="50" charset="-128"/>
              </a:rPr>
              <a:t>ご自分で介護する</a:t>
            </a:r>
            <a:r>
              <a:rPr lang="ja-JP" altLang="en-US" dirty="0">
                <a:latin typeface="HG丸ｺﾞｼｯｸM-PRO" pitchFamily="50" charset="-128"/>
                <a:ea typeface="HG丸ｺﾞｼｯｸM-PRO" pitchFamily="50" charset="-128"/>
              </a:rPr>
              <a:t>というのです。</a:t>
            </a:r>
          </a:p>
          <a:p>
            <a:pPr marL="274320" indent="-274320" eaLnBrk="1" fontAlgn="auto" hangingPunct="1">
              <a:spcBef>
                <a:spcPts val="580"/>
              </a:spcBef>
              <a:spcAft>
                <a:spcPts val="0"/>
              </a:spcAft>
              <a:buClr>
                <a:schemeClr val="accent3"/>
              </a:buClr>
              <a:buFont typeface="Wingdings 2"/>
              <a:buChar char=""/>
              <a:defRPr/>
            </a:pPr>
            <a:r>
              <a:rPr lang="ja-JP" altLang="en-US" dirty="0">
                <a:latin typeface="HG丸ｺﾞｼｯｸM-PRO" pitchFamily="50" charset="-128"/>
                <a:ea typeface="HG丸ｺﾞｼｯｸM-PRO" pitchFamily="50" charset="-128"/>
              </a:rPr>
              <a:t>でも、Ａさんに「親孝行の息子さんね～」といっても、</a:t>
            </a:r>
            <a:r>
              <a:rPr lang="ja-JP" altLang="en-US" dirty="0">
                <a:solidFill>
                  <a:srgbClr val="3366FF"/>
                </a:solidFill>
                <a:latin typeface="HG丸ｺﾞｼｯｸM-PRO" pitchFamily="50" charset="-128"/>
                <a:ea typeface="HG丸ｺﾞｼｯｸM-PRO" pitchFamily="50" charset="-128"/>
              </a:rPr>
              <a:t>「息子なんだから当たり前だよ！」</a:t>
            </a:r>
            <a:r>
              <a:rPr lang="ja-JP" altLang="en-US" dirty="0">
                <a:latin typeface="HG丸ｺﾞｼｯｸM-PRO" pitchFamily="50" charset="-128"/>
                <a:ea typeface="HG丸ｺﾞｼｯｸM-PRO" pitchFamily="50" charset="-128"/>
              </a:rPr>
              <a:t>と言う返事。</a:t>
            </a:r>
          </a:p>
        </p:txBody>
      </p:sp>
      <p:sp>
        <p:nvSpPr>
          <p:cNvPr id="31748" name="AutoShape 5"/>
          <p:cNvSpPr>
            <a:spLocks noChangeArrowheads="1"/>
          </p:cNvSpPr>
          <p:nvPr/>
        </p:nvSpPr>
        <p:spPr bwMode="auto">
          <a:xfrm>
            <a:off x="8609013" y="2714625"/>
            <a:ext cx="392112" cy="1938338"/>
          </a:xfrm>
          <a:prstGeom prst="wedgeRoundRectCallout">
            <a:avLst>
              <a:gd name="adj1" fmla="val -107269"/>
              <a:gd name="adj2" fmla="val -532"/>
              <a:gd name="adj3" fmla="val 16667"/>
            </a:avLst>
          </a:prstGeom>
          <a:solidFill>
            <a:srgbClr val="99FFCC"/>
          </a:solidFill>
          <a:ln w="9525">
            <a:solidFill>
              <a:schemeClr val="tx1"/>
            </a:solidFill>
            <a:miter lim="800000"/>
            <a:headEnd/>
            <a:tailEnd/>
          </a:ln>
        </p:spPr>
        <p:txBody>
          <a:bodyPr vert="eaVert" wrap="none" anchor="ctr"/>
          <a:lstStyle/>
          <a:p>
            <a:r>
              <a:rPr lang="ja-JP" altLang="en-US"/>
              <a:t>ハイリスク？</a:t>
            </a:r>
          </a:p>
        </p:txBody>
      </p:sp>
      <p:sp>
        <p:nvSpPr>
          <p:cNvPr id="5" name="AutoShape 5"/>
          <p:cNvSpPr>
            <a:spLocks noChangeArrowheads="1"/>
          </p:cNvSpPr>
          <p:nvPr/>
        </p:nvSpPr>
        <p:spPr bwMode="auto">
          <a:xfrm>
            <a:off x="1476375" y="5643565"/>
            <a:ext cx="6738938" cy="1025525"/>
          </a:xfrm>
          <a:prstGeom prst="roundRect">
            <a:avLst>
              <a:gd name="adj" fmla="val 16667"/>
            </a:avLst>
          </a:prstGeom>
          <a:noFill/>
          <a:ln w="9525" algn="ctr">
            <a:solidFill>
              <a:schemeClr val="tx1"/>
            </a:solidFill>
            <a:round/>
            <a:headEnd/>
            <a:tailEnd/>
          </a:ln>
        </p:spPr>
        <p:txBody>
          <a:bodyPr wrap="none" anchor="ctr"/>
          <a:lstStyle/>
          <a:p>
            <a:r>
              <a:rPr lang="en-US" altLang="ja-JP" sz="2800" dirty="0">
                <a:latin typeface="HG丸ｺﾞｼｯｸM-PRO" pitchFamily="50" charset="-128"/>
                <a:ea typeface="HG丸ｺﾞｼｯｸM-PRO" pitchFamily="50" charset="-128"/>
              </a:rPr>
              <a:t>STEP</a:t>
            </a:r>
            <a:r>
              <a:rPr lang="ja-JP" altLang="en-US" sz="2800" dirty="0">
                <a:latin typeface="HG丸ｺﾞｼｯｸM-PRO" pitchFamily="50" charset="-128"/>
                <a:ea typeface="HG丸ｺﾞｼｯｸM-PRO" pitchFamily="50" charset="-128"/>
              </a:rPr>
              <a:t>０　地域包括に相談しますか？</a:t>
            </a:r>
            <a:endParaRPr lang="ja-JP" altLang="en-US" sz="3400" dirty="0">
              <a:latin typeface="HG丸ｺﾞｼｯｸM-PRO" pitchFamily="50" charset="-128"/>
              <a:ea typeface="HG丸ｺﾞｼｯｸM-PRO" pitchFamily="50" charset="-128"/>
            </a:endParaRPr>
          </a:p>
        </p:txBody>
      </p:sp>
      <p:sp>
        <p:nvSpPr>
          <p:cNvPr id="2" name="スライド番号プレースホルダー 1"/>
          <p:cNvSpPr>
            <a:spLocks noGrp="1"/>
          </p:cNvSpPr>
          <p:nvPr>
            <p:ph type="sldNum" sz="quarter" idx="12"/>
          </p:nvPr>
        </p:nvSpPr>
        <p:spPr>
          <a:xfrm>
            <a:off x="8505366" y="6211888"/>
            <a:ext cx="457200" cy="457200"/>
          </a:xfrm>
        </p:spPr>
        <p:txBody>
          <a:bodyPr/>
          <a:lstStyle/>
          <a:p>
            <a:pPr>
              <a:defRPr/>
            </a:pPr>
            <a:fld id="{BF9CEED6-EBDD-4F46-9739-46A57CE6E837}" type="slidenum">
              <a:rPr lang="en-US" altLang="ja-JP" smtClean="0"/>
              <a:pPr>
                <a:defRPr/>
              </a:pPr>
              <a:t>39</a:t>
            </a:fld>
            <a:endParaRPr lang="en-US" altLang="ja-JP"/>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31748"/>
                                        </p:tgtEl>
                                        <p:attrNameLst>
                                          <p:attrName>style.visibility</p:attrName>
                                        </p:attrNameLst>
                                      </p:cBhvr>
                                      <p:to>
                                        <p:strVal val="visible"/>
                                      </p:to>
                                    </p:set>
                                    <p:anim calcmode="lin" valueType="num">
                                      <p:cBhvr>
                                        <p:cTn id="7" dur="500" fill="hold"/>
                                        <p:tgtEl>
                                          <p:spTgt spid="31748"/>
                                        </p:tgtEl>
                                        <p:attrNameLst>
                                          <p:attrName>ppt_w</p:attrName>
                                        </p:attrNameLst>
                                      </p:cBhvr>
                                      <p:tavLst>
                                        <p:tav tm="0">
                                          <p:val>
                                            <p:fltVal val="0"/>
                                          </p:val>
                                        </p:tav>
                                        <p:tav tm="100000">
                                          <p:val>
                                            <p:strVal val="#ppt_w"/>
                                          </p:val>
                                        </p:tav>
                                      </p:tavLst>
                                    </p:anim>
                                    <p:anim calcmode="lin" valueType="num">
                                      <p:cBhvr>
                                        <p:cTn id="8" dur="500" fill="hold"/>
                                        <p:tgtEl>
                                          <p:spTgt spid="31748"/>
                                        </p:tgtEl>
                                        <p:attrNameLst>
                                          <p:attrName>ppt_h</p:attrName>
                                        </p:attrNameLst>
                                      </p:cBhvr>
                                      <p:tavLst>
                                        <p:tav tm="0">
                                          <p:val>
                                            <p:fltVal val="0"/>
                                          </p:val>
                                        </p:tav>
                                        <p:tav tm="100000">
                                          <p:val>
                                            <p:strVal val="#ppt_h"/>
                                          </p:val>
                                        </p:tav>
                                      </p:tavLst>
                                    </p:anim>
                                    <p:animEffect transition="in" filter="fade">
                                      <p:cBhvr>
                                        <p:cTn id="9" dur="500"/>
                                        <p:tgtEl>
                                          <p:spTgt spid="31748"/>
                                        </p:tgtEl>
                                      </p:cBhvr>
                                    </p:animEffect>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 calcmode="lin" valueType="num">
                                      <p:cBhvr additive="base">
                                        <p:cTn id="14" dur="500" fill="hold"/>
                                        <p:tgtEl>
                                          <p:spTgt spid="5"/>
                                        </p:tgtEl>
                                        <p:attrNameLst>
                                          <p:attrName>ppt_x</p:attrName>
                                        </p:attrNameLst>
                                      </p:cBhvr>
                                      <p:tavLst>
                                        <p:tav tm="0">
                                          <p:val>
                                            <p:strVal val="#ppt_x"/>
                                          </p:val>
                                        </p:tav>
                                        <p:tav tm="100000">
                                          <p:val>
                                            <p:strVal val="#ppt_x"/>
                                          </p:val>
                                        </p:tav>
                                      </p:tavLst>
                                    </p:anim>
                                    <p:anim calcmode="lin" valueType="num">
                                      <p:cBhvr additive="base">
                                        <p:cTn id="15"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8" grpId="0" animBg="1"/>
      <p:bldP spid="5"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457200" y="328613"/>
            <a:ext cx="8229600" cy="1371600"/>
          </a:xfrm>
        </p:spPr>
        <p:txBody>
          <a:bodyPr/>
          <a:lstStyle/>
          <a:p>
            <a:pPr eaLnBrk="1" hangingPunct="1"/>
            <a:r>
              <a:rPr lang="ja-JP" altLang="en-US" dirty="0"/>
              <a:t>高齢者虐待防止法の特徴</a:t>
            </a:r>
          </a:p>
        </p:txBody>
      </p:sp>
      <p:sp>
        <p:nvSpPr>
          <p:cNvPr id="20483" name="Rectangle 3"/>
          <p:cNvSpPr>
            <a:spLocks noGrp="1" noChangeArrowheads="1"/>
          </p:cNvSpPr>
          <p:nvPr>
            <p:ph type="body" idx="1"/>
          </p:nvPr>
        </p:nvSpPr>
        <p:spPr>
          <a:xfrm>
            <a:off x="179388" y="1700213"/>
            <a:ext cx="8786812" cy="4945062"/>
          </a:xfrm>
        </p:spPr>
        <p:txBody>
          <a:bodyPr/>
          <a:lstStyle/>
          <a:p>
            <a:pPr eaLnBrk="1" hangingPunct="1">
              <a:lnSpc>
                <a:spcPct val="80000"/>
              </a:lnSpc>
            </a:pPr>
            <a:r>
              <a:rPr lang="ja-JP" altLang="en-US" sz="2400" b="1" dirty="0"/>
              <a:t>議員立法</a:t>
            </a:r>
            <a:r>
              <a:rPr lang="en-US" altLang="ja-JP" sz="2400" b="1" dirty="0"/>
              <a:t>…30</a:t>
            </a:r>
            <a:r>
              <a:rPr lang="ja-JP" altLang="en-US" sz="2400" b="1" dirty="0"/>
              <a:t>条からなる短い法律</a:t>
            </a:r>
            <a:endParaRPr lang="ja-JP" altLang="en-US" sz="800" b="1" dirty="0"/>
          </a:p>
          <a:p>
            <a:pPr eaLnBrk="1" hangingPunct="1">
              <a:lnSpc>
                <a:spcPct val="80000"/>
              </a:lnSpc>
              <a:buFont typeface="Wingdings" pitchFamily="2" charset="2"/>
              <a:buNone/>
            </a:pPr>
            <a:r>
              <a:rPr lang="ja-JP" altLang="en-US" sz="2000" dirty="0"/>
              <a:t>　　厚生労働省マニュアル・都道府県マニュアル・区市町村マニュアル</a:t>
            </a:r>
          </a:p>
          <a:p>
            <a:pPr eaLnBrk="1" hangingPunct="1">
              <a:lnSpc>
                <a:spcPct val="80000"/>
              </a:lnSpc>
              <a:buFont typeface="Wingdings" pitchFamily="2" charset="2"/>
              <a:buNone/>
            </a:pPr>
            <a:endParaRPr lang="ja-JP" altLang="en-US" sz="1100" dirty="0"/>
          </a:p>
          <a:p>
            <a:pPr eaLnBrk="1" hangingPunct="1">
              <a:lnSpc>
                <a:spcPct val="80000"/>
              </a:lnSpc>
            </a:pPr>
            <a:r>
              <a:rPr lang="ja-JP" altLang="en-US" sz="2400" b="1" dirty="0"/>
              <a:t>養護者（虐待者）への支援をも謳ったところに特徴</a:t>
            </a:r>
          </a:p>
          <a:p>
            <a:pPr eaLnBrk="1" hangingPunct="1">
              <a:lnSpc>
                <a:spcPct val="80000"/>
              </a:lnSpc>
              <a:buFont typeface="Wingdings" pitchFamily="2" charset="2"/>
              <a:buNone/>
            </a:pPr>
            <a:r>
              <a:rPr lang="ja-JP" altLang="en-US" sz="2000" dirty="0"/>
              <a:t>　　</a:t>
            </a:r>
            <a:r>
              <a:rPr lang="en-US" altLang="ja-JP" sz="2000" dirty="0">
                <a:solidFill>
                  <a:srgbClr val="0000FF"/>
                </a:solidFill>
              </a:rPr>
              <a:t>※</a:t>
            </a:r>
            <a:r>
              <a:rPr lang="ja-JP" altLang="en-US" sz="2000" dirty="0">
                <a:solidFill>
                  <a:srgbClr val="0000FF"/>
                </a:solidFill>
              </a:rPr>
              <a:t>目的は高齢者の尊厳保持、権利利益の擁護</a:t>
            </a:r>
            <a:endParaRPr lang="en-US" altLang="ja-JP" sz="2000" dirty="0">
              <a:solidFill>
                <a:srgbClr val="0000FF"/>
              </a:solidFill>
            </a:endParaRPr>
          </a:p>
          <a:p>
            <a:pPr eaLnBrk="1" hangingPunct="1">
              <a:lnSpc>
                <a:spcPct val="80000"/>
              </a:lnSpc>
              <a:buFont typeface="Wingdings" pitchFamily="2" charset="2"/>
              <a:buNone/>
            </a:pPr>
            <a:r>
              <a:rPr lang="ja-JP" altLang="en-US" sz="2000" dirty="0">
                <a:solidFill>
                  <a:srgbClr val="0000FF"/>
                </a:solidFill>
              </a:rPr>
              <a:t>　　</a:t>
            </a:r>
            <a:r>
              <a:rPr lang="en-US" altLang="ja-JP" sz="2000" dirty="0">
                <a:solidFill>
                  <a:srgbClr val="0000FF"/>
                </a:solidFill>
              </a:rPr>
              <a:t>※</a:t>
            </a:r>
            <a:r>
              <a:rPr lang="ja-JP" altLang="en-US" sz="2000" dirty="0">
                <a:solidFill>
                  <a:srgbClr val="0000FF"/>
                </a:solidFill>
              </a:rPr>
              <a:t>虐待者を罰するためのものではない</a:t>
            </a:r>
          </a:p>
          <a:p>
            <a:pPr eaLnBrk="1" hangingPunct="1">
              <a:lnSpc>
                <a:spcPct val="80000"/>
              </a:lnSpc>
              <a:buFont typeface="Wingdings" pitchFamily="2" charset="2"/>
              <a:buNone/>
            </a:pPr>
            <a:endParaRPr lang="ja-JP" altLang="en-US" sz="1100" dirty="0">
              <a:solidFill>
                <a:srgbClr val="3366FF"/>
              </a:solidFill>
            </a:endParaRPr>
          </a:p>
          <a:p>
            <a:pPr eaLnBrk="1" hangingPunct="1">
              <a:lnSpc>
                <a:spcPct val="80000"/>
              </a:lnSpc>
            </a:pPr>
            <a:r>
              <a:rPr lang="ja-JP" altLang="en-US" sz="2400" b="1" dirty="0"/>
              <a:t>養介護施設従事者等による虐待については、区市町村・都道府県が対応</a:t>
            </a:r>
            <a:endParaRPr lang="en-US" altLang="ja-JP" sz="2400" b="1" dirty="0"/>
          </a:p>
          <a:p>
            <a:pPr eaLnBrk="1" hangingPunct="1">
              <a:lnSpc>
                <a:spcPct val="80000"/>
              </a:lnSpc>
            </a:pPr>
            <a:endParaRPr lang="ja-JP" altLang="en-US" sz="1100" dirty="0"/>
          </a:p>
          <a:p>
            <a:pPr eaLnBrk="1" hangingPunct="1">
              <a:lnSpc>
                <a:spcPct val="80000"/>
              </a:lnSpc>
            </a:pPr>
            <a:r>
              <a:rPr lang="ja-JP" altLang="en-US" sz="2400" b="1" dirty="0"/>
              <a:t>養護者による虐待の対応責務は</a:t>
            </a:r>
            <a:r>
              <a:rPr lang="ja-JP" altLang="en-US" sz="2400" b="1" dirty="0">
                <a:solidFill>
                  <a:srgbClr val="FF3300"/>
                </a:solidFill>
              </a:rPr>
              <a:t>区市町村</a:t>
            </a:r>
            <a:r>
              <a:rPr lang="ja-JP" altLang="en-US" sz="2400" b="1" dirty="0"/>
              <a:t>に有り</a:t>
            </a:r>
          </a:p>
          <a:p>
            <a:pPr eaLnBrk="1" hangingPunct="1">
              <a:lnSpc>
                <a:spcPct val="80000"/>
              </a:lnSpc>
              <a:buFont typeface="Wingdings" pitchFamily="2" charset="2"/>
              <a:buNone/>
            </a:pPr>
            <a:r>
              <a:rPr lang="ja-JP" altLang="en-US" sz="2000" dirty="0"/>
              <a:t>　　</a:t>
            </a:r>
            <a:r>
              <a:rPr lang="ja-JP" altLang="en-US" sz="2000" dirty="0">
                <a:solidFill>
                  <a:srgbClr val="FF3300"/>
                </a:solidFill>
              </a:rPr>
              <a:t>地域包括支援センター</a:t>
            </a:r>
            <a:r>
              <a:rPr lang="ja-JP" altLang="en-US" sz="2000" dirty="0"/>
              <a:t>が区市町村の業務委託機関として対応を行う</a:t>
            </a:r>
            <a:endParaRPr lang="en-US" altLang="ja-JP" sz="2000" dirty="0"/>
          </a:p>
          <a:p>
            <a:pPr eaLnBrk="1" hangingPunct="1">
              <a:lnSpc>
                <a:spcPct val="80000"/>
              </a:lnSpc>
              <a:buFont typeface="Wingdings" pitchFamily="2" charset="2"/>
              <a:buNone/>
            </a:pPr>
            <a:r>
              <a:rPr lang="ja-JP" altLang="en-US" sz="2000" b="1" dirty="0"/>
              <a:t>　　・養護者って？</a:t>
            </a:r>
            <a:r>
              <a:rPr lang="ja-JP" altLang="en-US" sz="2000" dirty="0"/>
              <a:t>･･･高齢者</a:t>
            </a:r>
            <a:r>
              <a:rPr lang="en-US" altLang="ja-JP" sz="2000" dirty="0"/>
              <a:t>(65</a:t>
            </a:r>
            <a:r>
              <a:rPr lang="ja-JP" altLang="en-US" sz="2000" dirty="0"/>
              <a:t>歳以上の者</a:t>
            </a:r>
            <a:r>
              <a:rPr lang="en-US" altLang="ja-JP" sz="2000" dirty="0"/>
              <a:t>)</a:t>
            </a:r>
            <a:r>
              <a:rPr lang="ja-JP" altLang="en-US" sz="2000" dirty="0"/>
              <a:t>を現に養護する者</a:t>
            </a:r>
          </a:p>
          <a:p>
            <a:pPr eaLnBrk="1" hangingPunct="1">
              <a:lnSpc>
                <a:spcPct val="80000"/>
              </a:lnSpc>
              <a:buFont typeface="Wingdings" pitchFamily="2" charset="2"/>
              <a:buNone/>
            </a:pPr>
            <a:endParaRPr lang="ja-JP" altLang="en-US" sz="1100" dirty="0"/>
          </a:p>
          <a:p>
            <a:pPr eaLnBrk="1" hangingPunct="1">
              <a:lnSpc>
                <a:spcPct val="80000"/>
              </a:lnSpc>
              <a:buFont typeface="Wingdings" pitchFamily="2" charset="2"/>
              <a:buNone/>
            </a:pPr>
            <a:endParaRPr lang="en-US" altLang="ja-JP" sz="2800" dirty="0"/>
          </a:p>
        </p:txBody>
      </p:sp>
      <p:sp>
        <p:nvSpPr>
          <p:cNvPr id="6" name="角丸四角形 5"/>
          <p:cNvSpPr>
            <a:spLocks noChangeArrowheads="1"/>
          </p:cNvSpPr>
          <p:nvPr/>
        </p:nvSpPr>
        <p:spPr bwMode="auto">
          <a:xfrm>
            <a:off x="684213" y="5517233"/>
            <a:ext cx="7416800" cy="1204242"/>
          </a:xfrm>
          <a:prstGeom prst="roundRect">
            <a:avLst>
              <a:gd name="adj" fmla="val 16667"/>
            </a:avLst>
          </a:prstGeom>
          <a:ln>
            <a:headEnd/>
            <a:tailEnd/>
          </a:ln>
        </p:spPr>
        <p:style>
          <a:lnRef idx="2">
            <a:schemeClr val="dk1"/>
          </a:lnRef>
          <a:fillRef idx="1">
            <a:schemeClr val="lt1"/>
          </a:fillRef>
          <a:effectRef idx="0">
            <a:schemeClr val="dk1"/>
          </a:effectRef>
          <a:fontRef idx="minor">
            <a:schemeClr val="dk1"/>
          </a:fontRef>
        </p:style>
        <p:txBody>
          <a:bodyPr/>
          <a:lstStyle/>
          <a:p>
            <a:pPr>
              <a:defRPr/>
            </a:pPr>
            <a:endParaRPr lang="en-US" altLang="ja-JP" sz="300" b="1" dirty="0">
              <a:solidFill>
                <a:srgbClr val="0000FF"/>
              </a:solidFill>
              <a:latin typeface="+mj-ea"/>
              <a:ea typeface="+mj-ea"/>
            </a:endParaRPr>
          </a:p>
          <a:p>
            <a:pPr algn="l">
              <a:defRPr/>
            </a:pPr>
            <a:r>
              <a:rPr lang="en-US" altLang="ja-JP" sz="1600" b="1" dirty="0">
                <a:solidFill>
                  <a:srgbClr val="0000FF"/>
                </a:solidFill>
                <a:latin typeface="+mj-ea"/>
                <a:ea typeface="+mj-ea"/>
              </a:rPr>
              <a:t>※</a:t>
            </a:r>
            <a:r>
              <a:rPr lang="ja-JP" altLang="en-US" sz="1600" b="1" dirty="0">
                <a:solidFill>
                  <a:srgbClr val="0000FF"/>
                </a:solidFill>
                <a:latin typeface="+mj-ea"/>
                <a:ea typeface="+mj-ea"/>
              </a:rPr>
              <a:t>「現に養護する」とは、「金銭の管理、食事や介護などの世話、自宅の鍵の管理など、何らかの世話をしている者（高齢者の世話をしている家族、親族、同居人等）」が該当します。別居している親族・知人等が養護者に該当する場合があります。</a:t>
            </a:r>
            <a:endParaRPr lang="en-US" altLang="ja-JP" sz="1600" b="1" dirty="0">
              <a:solidFill>
                <a:srgbClr val="0000FF"/>
              </a:solidFill>
              <a:latin typeface="+mj-ea"/>
              <a:ea typeface="+mj-ea"/>
            </a:endParaRPr>
          </a:p>
          <a:p>
            <a:pPr algn="r">
              <a:defRPr/>
            </a:pPr>
            <a:r>
              <a:rPr lang="ja-JP" altLang="en-US" sz="1600" b="1" dirty="0">
                <a:solidFill>
                  <a:srgbClr val="0000FF"/>
                </a:solidFill>
                <a:latin typeface="+mj-ea"/>
                <a:ea typeface="+mj-ea"/>
              </a:rPr>
              <a:t>厚生労働省マニュアル（</a:t>
            </a:r>
            <a:r>
              <a:rPr lang="en-US" altLang="ja-JP" sz="1600" b="1" dirty="0">
                <a:solidFill>
                  <a:srgbClr val="0000FF"/>
                </a:solidFill>
                <a:latin typeface="+mj-ea"/>
                <a:ea typeface="+mj-ea"/>
              </a:rPr>
              <a:t>H30</a:t>
            </a:r>
            <a:r>
              <a:rPr lang="ja-JP" altLang="en-US" sz="1600" b="1" dirty="0">
                <a:solidFill>
                  <a:srgbClr val="0000FF"/>
                </a:solidFill>
                <a:latin typeface="+mj-ea"/>
                <a:ea typeface="+mj-ea"/>
              </a:rPr>
              <a:t>） </a:t>
            </a:r>
            <a:r>
              <a:rPr lang="ja-JP" altLang="en-US" sz="1600" b="1" dirty="0" err="1">
                <a:solidFill>
                  <a:srgbClr val="0000FF"/>
                </a:solidFill>
                <a:latin typeface="+mj-ea"/>
                <a:ea typeface="+mj-ea"/>
              </a:rPr>
              <a:t>ｐ</a:t>
            </a:r>
            <a:r>
              <a:rPr lang="en-US" altLang="ja-JP" sz="1600" b="1" dirty="0">
                <a:solidFill>
                  <a:srgbClr val="0000FF"/>
                </a:solidFill>
                <a:latin typeface="+mj-ea"/>
                <a:ea typeface="+mj-ea"/>
              </a:rPr>
              <a:t>2</a:t>
            </a:r>
            <a:r>
              <a:rPr lang="ja-JP" altLang="en-US" sz="1600" b="1" dirty="0">
                <a:solidFill>
                  <a:srgbClr val="0000FF"/>
                </a:solidFill>
                <a:latin typeface="+mj-ea"/>
                <a:ea typeface="+mj-ea"/>
              </a:rPr>
              <a:t>より引用</a:t>
            </a:r>
            <a:endParaRPr lang="en-US" altLang="ja-JP" sz="1600" b="1" dirty="0">
              <a:solidFill>
                <a:srgbClr val="0000FF"/>
              </a:solidFill>
              <a:latin typeface="+mj-ea"/>
              <a:ea typeface="+mj-ea"/>
            </a:endParaRPr>
          </a:p>
        </p:txBody>
      </p:sp>
      <p:sp>
        <p:nvSpPr>
          <p:cNvPr id="2" name="スライド番号プレースホルダー 1"/>
          <p:cNvSpPr>
            <a:spLocks noGrp="1"/>
          </p:cNvSpPr>
          <p:nvPr>
            <p:ph type="sldNum" sz="quarter" idx="12"/>
          </p:nvPr>
        </p:nvSpPr>
        <p:spPr/>
        <p:txBody>
          <a:bodyPr/>
          <a:lstStyle/>
          <a:p>
            <a:pPr>
              <a:defRPr/>
            </a:pPr>
            <a:fld id="{94DCF550-45AF-4DDD-8A3C-902703E17E4F}" type="slidenum">
              <a:rPr lang="en-US" altLang="ja-JP" smtClean="0"/>
              <a:pPr>
                <a:defRPr/>
              </a:pPr>
              <a:t>4</a:t>
            </a:fld>
            <a:endParaRPr lang="en-US" altLang="ja-JP"/>
          </a:p>
        </p:txBody>
      </p:sp>
    </p:spTree>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タイトル 1"/>
          <p:cNvSpPr>
            <a:spLocks/>
          </p:cNvSpPr>
          <p:nvPr/>
        </p:nvSpPr>
        <p:spPr bwMode="auto">
          <a:xfrm>
            <a:off x="2771775" y="4508500"/>
            <a:ext cx="3168650" cy="1295400"/>
          </a:xfrm>
          <a:prstGeom prst="ellipse">
            <a:avLst/>
          </a:prstGeom>
          <a:gradFill rotWithShape="0">
            <a:gsLst>
              <a:gs pos="0">
                <a:srgbClr val="FF6699"/>
              </a:gs>
              <a:gs pos="3000">
                <a:srgbClr val="FFCCFF"/>
              </a:gs>
              <a:gs pos="100000">
                <a:srgbClr val="FF00FF"/>
              </a:gs>
            </a:gsLst>
            <a:lin ang="5400000"/>
          </a:gradFill>
          <a:ln w="9525">
            <a:noFill/>
            <a:round/>
            <a:headEnd/>
            <a:tailEnd/>
          </a:ln>
        </p:spPr>
        <p:txBody>
          <a:bodyPr anchor="ctr"/>
          <a:lstStyle/>
          <a:p>
            <a:endParaRPr lang="ja-JP" altLang="en-US" sz="4400">
              <a:latin typeface="Trebuchet MS" pitchFamily="34" charset="0"/>
              <a:ea typeface="HG丸ｺﾞｼｯｸM-PRO" pitchFamily="50" charset="-128"/>
            </a:endParaRPr>
          </a:p>
        </p:txBody>
      </p:sp>
      <p:sp>
        <p:nvSpPr>
          <p:cNvPr id="65" name="タイトル 1"/>
          <p:cNvSpPr txBox="1">
            <a:spLocks/>
          </p:cNvSpPr>
          <p:nvPr/>
        </p:nvSpPr>
        <p:spPr>
          <a:xfrm>
            <a:off x="323850" y="1412875"/>
            <a:ext cx="8496300" cy="3708400"/>
          </a:xfrm>
          <a:prstGeom prst="ellipse">
            <a:avLst/>
          </a:prstGeom>
          <a:gradFill>
            <a:gsLst>
              <a:gs pos="0">
                <a:schemeClr val="bg1"/>
              </a:gs>
              <a:gs pos="44000">
                <a:srgbClr val="FFCCFF">
                  <a:lumMod val="100000"/>
                </a:srgbClr>
              </a:gs>
              <a:gs pos="100000">
                <a:srgbClr val="FF00FF"/>
              </a:gs>
            </a:gsLst>
            <a:lin ang="5400000" scaled="0"/>
          </a:gradFill>
          <a:effectLst>
            <a:outerShdw blurRad="50800" dist="38100" algn="l" rotWithShape="0">
              <a:prstClr val="black">
                <a:alpha val="40000"/>
              </a:prstClr>
            </a:outerShdw>
          </a:effectLst>
        </p:spPr>
        <p:txBody>
          <a:bodyPr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defRPr/>
            </a:pPr>
            <a:endParaRPr lang="ja-JP" altLang="en-US" dirty="0"/>
          </a:p>
        </p:txBody>
      </p:sp>
      <p:sp>
        <p:nvSpPr>
          <p:cNvPr id="4" name="ドーナツ 3"/>
          <p:cNvSpPr/>
          <p:nvPr/>
        </p:nvSpPr>
        <p:spPr>
          <a:xfrm>
            <a:off x="179390" y="333377"/>
            <a:ext cx="8785225" cy="4930775"/>
          </a:xfrm>
          <a:prstGeom prst="donut">
            <a:avLst>
              <a:gd name="adj" fmla="val 10012"/>
            </a:avLst>
          </a:prstGeom>
          <a:solidFill>
            <a:srgbClr val="FFCC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dirty="0">
              <a:solidFill>
                <a:schemeClr val="tx1"/>
              </a:solidFill>
            </a:endParaRPr>
          </a:p>
        </p:txBody>
      </p:sp>
      <p:sp>
        <p:nvSpPr>
          <p:cNvPr id="5" name="下矢印 4"/>
          <p:cNvSpPr/>
          <p:nvPr/>
        </p:nvSpPr>
        <p:spPr>
          <a:xfrm rot="18358359">
            <a:off x="2334420" y="3939383"/>
            <a:ext cx="747712" cy="2479675"/>
          </a:xfrm>
          <a:prstGeom prst="downArrow">
            <a:avLst>
              <a:gd name="adj1" fmla="val 50000"/>
              <a:gd name="adj2" fmla="val 84291"/>
            </a:avLst>
          </a:prstGeom>
          <a:solidFill>
            <a:srgbClr val="FFCC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a:p>
        </p:txBody>
      </p:sp>
      <p:sp>
        <p:nvSpPr>
          <p:cNvPr id="26" name="下矢印 25"/>
          <p:cNvSpPr/>
          <p:nvPr/>
        </p:nvSpPr>
        <p:spPr>
          <a:xfrm rot="3595956">
            <a:off x="5833270" y="3891758"/>
            <a:ext cx="747712" cy="2613025"/>
          </a:xfrm>
          <a:prstGeom prst="downArrow">
            <a:avLst>
              <a:gd name="adj1" fmla="val 50000"/>
              <a:gd name="adj2" fmla="val 72186"/>
            </a:avLst>
          </a:prstGeom>
          <a:solidFill>
            <a:srgbClr val="FFCC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a:p>
        </p:txBody>
      </p:sp>
      <p:sp>
        <p:nvSpPr>
          <p:cNvPr id="9" name="星 16 8"/>
          <p:cNvSpPr/>
          <p:nvPr/>
        </p:nvSpPr>
        <p:spPr>
          <a:xfrm>
            <a:off x="3635375" y="5291138"/>
            <a:ext cx="1512888" cy="946150"/>
          </a:xfrm>
          <a:prstGeom prst="star16">
            <a:avLst>
              <a:gd name="adj" fmla="val 45244"/>
            </a:avLst>
          </a:prstGeom>
          <a:solidFill>
            <a:srgbClr val="FF7C80"/>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800" dirty="0">
                <a:effectLst>
                  <a:outerShdw blurRad="38100" dist="38100" dir="2700000" algn="tl">
                    <a:srgbClr val="000000">
                      <a:alpha val="43137"/>
                    </a:srgbClr>
                  </a:outerShdw>
                </a:effectLst>
                <a:latin typeface="HGｺﾞｼｯｸE" pitchFamily="49" charset="-128"/>
                <a:ea typeface="HGｺﾞｼｯｸE" pitchFamily="49" charset="-128"/>
              </a:rPr>
              <a:t>虐待</a:t>
            </a:r>
          </a:p>
        </p:txBody>
      </p:sp>
      <p:sp>
        <p:nvSpPr>
          <p:cNvPr id="34" name="円/楕円 12"/>
          <p:cNvSpPr>
            <a:spLocks noChangeArrowheads="1"/>
          </p:cNvSpPr>
          <p:nvPr/>
        </p:nvSpPr>
        <p:spPr bwMode="auto">
          <a:xfrm>
            <a:off x="323528" y="1268760"/>
            <a:ext cx="2736024" cy="791992"/>
          </a:xfrm>
          <a:prstGeom prst="ellipse">
            <a:avLst/>
          </a:prstGeom>
          <a:solidFill>
            <a:schemeClr val="bg1">
              <a:lumMod val="95000"/>
            </a:schemeClr>
          </a:solidFill>
          <a:ln w="9525" algn="ctr">
            <a:noFill/>
            <a:round/>
            <a:headEnd/>
            <a:tailEnd/>
          </a:ln>
          <a:effectLst>
            <a:innerShdw blurRad="63500" dist="50800" dir="2700000">
              <a:prstClr val="black">
                <a:alpha val="50000"/>
              </a:prstClr>
            </a:innerShdw>
          </a:effectLst>
          <a:scene3d>
            <a:camera prst="orthographicFront"/>
            <a:lightRig rig="threePt" dir="t"/>
          </a:scene3d>
          <a:sp3d>
            <a:bevelT w="165100" prst="coolSlant"/>
          </a:sp3d>
        </p:spPr>
        <p:txBody>
          <a:bodyPr lIns="0" tIns="0" rIns="0" bIns="0" anchor="ctr" anchorCtr="1"/>
          <a:lstStyle/>
          <a:p>
            <a:pPr>
              <a:defRPr/>
            </a:pPr>
            <a:r>
              <a:rPr lang="ja-JP" altLang="en-US" sz="1500" b="1" dirty="0">
                <a:solidFill>
                  <a:srgbClr val="FF00FF"/>
                </a:solidFill>
                <a:latin typeface="ＭＳ Ｐゴシック" pitchFamily="50" charset="-128"/>
                <a:ea typeface="ＭＳ Ｐゴシック" pitchFamily="50" charset="-128"/>
              </a:rPr>
              <a:t>認知症の</a:t>
            </a:r>
            <a:endParaRPr lang="en-US" altLang="ja-JP" sz="1500" b="1" dirty="0">
              <a:solidFill>
                <a:srgbClr val="FF00FF"/>
              </a:solidFill>
              <a:latin typeface="ＭＳ Ｐゴシック" pitchFamily="50" charset="-128"/>
              <a:ea typeface="ＭＳ Ｐゴシック" pitchFamily="50" charset="-128"/>
            </a:endParaRPr>
          </a:p>
          <a:p>
            <a:pPr>
              <a:defRPr/>
            </a:pPr>
            <a:r>
              <a:rPr lang="ja-JP" altLang="en-US" sz="1500" b="1" dirty="0">
                <a:solidFill>
                  <a:srgbClr val="FF00FF"/>
                </a:solidFill>
                <a:latin typeface="ＭＳ Ｐゴシック" pitchFamily="50" charset="-128"/>
                <a:ea typeface="ＭＳ Ｐゴシック" pitchFamily="50" charset="-128"/>
              </a:rPr>
              <a:t>無理解・無関心</a:t>
            </a:r>
            <a:endParaRPr lang="en-US" altLang="ja-JP" sz="1500" b="1" dirty="0">
              <a:solidFill>
                <a:srgbClr val="FF00FF"/>
              </a:solidFill>
              <a:latin typeface="ＭＳ Ｐゴシック" pitchFamily="50" charset="-128"/>
              <a:ea typeface="ＭＳ Ｐゴシック" pitchFamily="50" charset="-128"/>
            </a:endParaRPr>
          </a:p>
        </p:txBody>
      </p:sp>
      <p:sp>
        <p:nvSpPr>
          <p:cNvPr id="36" name="円/楕円 12"/>
          <p:cNvSpPr>
            <a:spLocks noChangeArrowheads="1"/>
          </p:cNvSpPr>
          <p:nvPr/>
        </p:nvSpPr>
        <p:spPr bwMode="auto">
          <a:xfrm>
            <a:off x="6012160" y="1268760"/>
            <a:ext cx="2808312" cy="791992"/>
          </a:xfrm>
          <a:prstGeom prst="ellipse">
            <a:avLst/>
          </a:prstGeom>
          <a:solidFill>
            <a:schemeClr val="bg1">
              <a:lumMod val="95000"/>
            </a:schemeClr>
          </a:solidFill>
          <a:ln w="9525" algn="ctr">
            <a:noFill/>
            <a:round/>
            <a:headEnd/>
            <a:tailEnd/>
          </a:ln>
          <a:effectLst>
            <a:innerShdw blurRad="63500" dist="50800">
              <a:prstClr val="black">
                <a:alpha val="50000"/>
              </a:prstClr>
            </a:innerShdw>
          </a:effectLst>
          <a:scene3d>
            <a:camera prst="orthographicFront"/>
            <a:lightRig rig="threePt" dir="t"/>
          </a:scene3d>
          <a:sp3d>
            <a:bevelT w="165100" prst="coolSlant"/>
          </a:sp3d>
        </p:spPr>
        <p:txBody>
          <a:bodyPr lIns="0" tIns="0" rIns="0" bIns="0" anchor="ctr" anchorCtr="1"/>
          <a:lstStyle/>
          <a:p>
            <a:pPr>
              <a:defRPr/>
            </a:pPr>
            <a:r>
              <a:rPr lang="ja-JP" altLang="en-US" sz="1500" b="1" dirty="0">
                <a:solidFill>
                  <a:srgbClr val="FF00FF"/>
                </a:solidFill>
                <a:latin typeface="ＭＳ Ｐゴシック" pitchFamily="50" charset="-128"/>
                <a:ea typeface="ＭＳ Ｐゴシック" pitchFamily="50" charset="-128"/>
              </a:rPr>
              <a:t>孤立、指導的態度</a:t>
            </a:r>
          </a:p>
        </p:txBody>
      </p:sp>
      <p:sp>
        <p:nvSpPr>
          <p:cNvPr id="37" name="円/楕円 12"/>
          <p:cNvSpPr>
            <a:spLocks noChangeArrowheads="1"/>
          </p:cNvSpPr>
          <p:nvPr/>
        </p:nvSpPr>
        <p:spPr bwMode="auto">
          <a:xfrm>
            <a:off x="323528" y="4004366"/>
            <a:ext cx="2736304" cy="1080818"/>
          </a:xfrm>
          <a:prstGeom prst="ellipse">
            <a:avLst/>
          </a:prstGeom>
          <a:solidFill>
            <a:schemeClr val="bg1">
              <a:lumMod val="95000"/>
            </a:schemeClr>
          </a:solidFill>
          <a:ln w="9525" algn="ctr">
            <a:noFill/>
            <a:round/>
            <a:headEnd/>
            <a:tailEnd/>
          </a:ln>
          <a:effectLst>
            <a:innerShdw blurRad="63500" dist="50800" dir="2700000">
              <a:prstClr val="black">
                <a:alpha val="50000"/>
              </a:prstClr>
            </a:innerShdw>
          </a:effectLst>
          <a:scene3d>
            <a:camera prst="orthographicFront"/>
            <a:lightRig rig="threePt" dir="t"/>
          </a:scene3d>
          <a:sp3d>
            <a:bevelT w="165100" prst="coolSlant"/>
          </a:sp3d>
        </p:spPr>
        <p:txBody>
          <a:bodyPr lIns="0" tIns="0" rIns="0" bIns="0" anchor="ctr" anchorCtr="1"/>
          <a:lstStyle/>
          <a:p>
            <a:pPr>
              <a:defRPr/>
            </a:pPr>
            <a:r>
              <a:rPr lang="ja-JP" altLang="en-US" sz="1500" b="1" dirty="0">
                <a:solidFill>
                  <a:srgbClr val="FF00FF"/>
                </a:solidFill>
              </a:rPr>
              <a:t>単身、老老、認認</a:t>
            </a:r>
            <a:r>
              <a:rPr lang="en-US" altLang="ja-JP" sz="1500" b="1" dirty="0">
                <a:solidFill>
                  <a:srgbClr val="FF00FF"/>
                </a:solidFill>
              </a:rPr>
              <a:t/>
            </a:r>
            <a:br>
              <a:rPr lang="en-US" altLang="ja-JP" sz="1500" b="1" dirty="0">
                <a:solidFill>
                  <a:srgbClr val="FF00FF"/>
                </a:solidFill>
              </a:rPr>
            </a:br>
            <a:r>
              <a:rPr lang="ja-JP" altLang="en-US" sz="1500" b="1" dirty="0">
                <a:solidFill>
                  <a:srgbClr val="FF00FF"/>
                </a:solidFill>
              </a:rPr>
              <a:t>老障、障老介護の増加</a:t>
            </a:r>
          </a:p>
        </p:txBody>
      </p:sp>
      <p:sp>
        <p:nvSpPr>
          <p:cNvPr id="38" name="円/楕円 12"/>
          <p:cNvSpPr>
            <a:spLocks noChangeArrowheads="1"/>
          </p:cNvSpPr>
          <p:nvPr/>
        </p:nvSpPr>
        <p:spPr bwMode="auto">
          <a:xfrm>
            <a:off x="6012440" y="4004366"/>
            <a:ext cx="2808032" cy="1008810"/>
          </a:xfrm>
          <a:prstGeom prst="ellipse">
            <a:avLst/>
          </a:prstGeom>
          <a:solidFill>
            <a:schemeClr val="bg1">
              <a:lumMod val="95000"/>
            </a:schemeClr>
          </a:solidFill>
          <a:ln w="9525" algn="ctr">
            <a:noFill/>
            <a:round/>
            <a:headEnd/>
            <a:tailEnd/>
          </a:ln>
          <a:effectLst>
            <a:innerShdw blurRad="63500" dist="50800" dir="2700000">
              <a:prstClr val="black">
                <a:alpha val="50000"/>
              </a:prstClr>
            </a:innerShdw>
          </a:effectLst>
          <a:scene3d>
            <a:camera prst="orthographicFront"/>
            <a:lightRig rig="threePt" dir="t"/>
          </a:scene3d>
          <a:sp3d>
            <a:bevelT w="165100" prst="coolSlant"/>
          </a:sp3d>
        </p:spPr>
        <p:txBody>
          <a:bodyPr lIns="0" tIns="0" rIns="0" bIns="0" anchor="ctr" anchorCtr="1"/>
          <a:lstStyle/>
          <a:p>
            <a:pPr>
              <a:defRPr/>
            </a:pPr>
            <a:r>
              <a:rPr lang="ja-JP" altLang="en-US" sz="1500" b="1" dirty="0">
                <a:solidFill>
                  <a:srgbClr val="FF00FF"/>
                </a:solidFill>
              </a:rPr>
              <a:t>ニーズに合わない医療・</a:t>
            </a:r>
            <a:endParaRPr lang="en-US" altLang="ja-JP" sz="1500" b="1" dirty="0">
              <a:solidFill>
                <a:srgbClr val="FF00FF"/>
              </a:solidFill>
            </a:endParaRPr>
          </a:p>
          <a:p>
            <a:pPr>
              <a:defRPr/>
            </a:pPr>
            <a:r>
              <a:rPr lang="ja-JP" altLang="en-US" sz="1500" b="1" dirty="0">
                <a:solidFill>
                  <a:srgbClr val="FF00FF"/>
                </a:solidFill>
              </a:rPr>
              <a:t>　　介護サービスの提供</a:t>
            </a:r>
            <a:endParaRPr lang="en-US" altLang="ja-JP" sz="1500" b="1" dirty="0">
              <a:solidFill>
                <a:srgbClr val="FF00FF"/>
              </a:solidFill>
            </a:endParaRPr>
          </a:p>
          <a:p>
            <a:pPr>
              <a:defRPr/>
            </a:pPr>
            <a:r>
              <a:rPr lang="ja-JP" altLang="en-US" sz="1500" b="1" dirty="0">
                <a:solidFill>
                  <a:srgbClr val="FF00FF"/>
                </a:solidFill>
              </a:rPr>
              <a:t>虐待の容認・あきらめ</a:t>
            </a:r>
          </a:p>
        </p:txBody>
      </p:sp>
      <p:sp>
        <p:nvSpPr>
          <p:cNvPr id="39" name="角丸四角形 10"/>
          <p:cNvSpPr>
            <a:spLocks noChangeArrowheads="1"/>
          </p:cNvSpPr>
          <p:nvPr/>
        </p:nvSpPr>
        <p:spPr bwMode="auto">
          <a:xfrm>
            <a:off x="3131840" y="404666"/>
            <a:ext cx="2736584" cy="391597"/>
          </a:xfrm>
          <a:prstGeom prst="roundRect">
            <a:avLst>
              <a:gd name="adj" fmla="val 16667"/>
            </a:avLst>
          </a:prstGeom>
          <a:solidFill>
            <a:srgbClr val="FF66CC"/>
          </a:solidFill>
          <a:ln w="9525" algn="ctr">
            <a:noFill/>
            <a:round/>
            <a:headEnd/>
            <a:tailEnd/>
          </a:ln>
          <a:effectLst>
            <a:innerShdw blurRad="63500" dist="50800" dir="2700000">
              <a:prstClr val="black">
                <a:alpha val="50000"/>
              </a:prstClr>
            </a:innerShdw>
          </a:effectLst>
        </p:spPr>
        <p:txBody>
          <a:bodyPr tIns="0" anchor="ctr">
            <a:spAutoFit/>
          </a:bodyPr>
          <a:lstStyle/>
          <a:p>
            <a:pPr>
              <a:defRPr/>
            </a:pPr>
            <a:r>
              <a:rPr lang="ja-JP" altLang="en-US" sz="2000" dirty="0">
                <a:solidFill>
                  <a:schemeClr val="bg1"/>
                </a:solidFill>
                <a:latin typeface="HGSｺﾞｼｯｸM" pitchFamily="50" charset="-128"/>
                <a:ea typeface="HGSｺﾞｼｯｸM" pitchFamily="50" charset="-128"/>
              </a:rPr>
              <a:t>社会環境などの要因</a:t>
            </a:r>
          </a:p>
        </p:txBody>
      </p:sp>
      <p:sp>
        <p:nvSpPr>
          <p:cNvPr id="43" name="円/楕円 12"/>
          <p:cNvSpPr>
            <a:spLocks noChangeArrowheads="1"/>
          </p:cNvSpPr>
          <p:nvPr/>
        </p:nvSpPr>
        <p:spPr bwMode="auto">
          <a:xfrm>
            <a:off x="3059835" y="2132063"/>
            <a:ext cx="2808311" cy="1798391"/>
          </a:xfrm>
          <a:prstGeom prst="ellipse">
            <a:avLst/>
          </a:prstGeom>
          <a:solidFill>
            <a:srgbClr val="CCFFCC"/>
          </a:solidFill>
          <a:ln w="9525" algn="ctr">
            <a:noFill/>
            <a:round/>
            <a:headEnd/>
            <a:tailEnd/>
          </a:ln>
          <a:effectLst>
            <a:innerShdw blurRad="63500" dist="50800" dir="2700000">
              <a:prstClr val="black">
                <a:alpha val="50000"/>
              </a:prstClr>
            </a:innerShdw>
          </a:effectLst>
        </p:spPr>
        <p:txBody>
          <a:bodyPr lIns="0" tIns="0" rIns="0" bIns="0" anchor="ctr"/>
          <a:lstStyle/>
          <a:p>
            <a:pPr>
              <a:defRPr/>
            </a:pPr>
            <a:r>
              <a:rPr lang="ja-JP" altLang="en-US" sz="1600" b="1" dirty="0">
                <a:latin typeface="ＭＳ Ｐゴシック" pitchFamily="50" charset="-128"/>
                <a:ea typeface="ＭＳ Ｐゴシック" pitchFamily="50" charset="-128"/>
              </a:rPr>
              <a:t>経済的・精神的依存</a:t>
            </a:r>
            <a:endParaRPr lang="en-US" altLang="ja-JP" sz="1600" b="1" dirty="0">
              <a:latin typeface="ＭＳ Ｐゴシック" pitchFamily="50" charset="-128"/>
              <a:ea typeface="ＭＳ Ｐゴシック" pitchFamily="50" charset="-128"/>
            </a:endParaRPr>
          </a:p>
          <a:p>
            <a:pPr>
              <a:defRPr/>
            </a:pPr>
            <a:r>
              <a:rPr lang="ja-JP" altLang="en-US" sz="1600" b="1" dirty="0">
                <a:latin typeface="ＭＳ Ｐゴシック" pitchFamily="50" charset="-128"/>
                <a:ea typeface="ＭＳ Ｐゴシック" pitchFamily="50" charset="-128"/>
              </a:rPr>
              <a:t>力関係の変化</a:t>
            </a:r>
            <a:endParaRPr lang="en-US" altLang="ja-JP" sz="1600" b="1" dirty="0">
              <a:latin typeface="ＭＳ Ｐゴシック" pitchFamily="50" charset="-128"/>
              <a:ea typeface="ＭＳ Ｐゴシック" pitchFamily="50" charset="-128"/>
            </a:endParaRPr>
          </a:p>
          <a:p>
            <a:pPr>
              <a:defRPr/>
            </a:pPr>
            <a:r>
              <a:rPr lang="ja-JP" altLang="en-US" sz="1600" b="1" dirty="0">
                <a:latin typeface="ＭＳ Ｐゴシック" pitchFamily="50" charset="-128"/>
                <a:ea typeface="ＭＳ Ｐゴシック" pitchFamily="50" charset="-128"/>
              </a:rPr>
              <a:t>折り合いの悪さ</a:t>
            </a:r>
            <a:endParaRPr lang="en-US" altLang="ja-JP" sz="1600" b="1" dirty="0">
              <a:latin typeface="ＭＳ Ｐゴシック" pitchFamily="50" charset="-128"/>
              <a:ea typeface="ＭＳ Ｐゴシック" pitchFamily="50" charset="-128"/>
            </a:endParaRPr>
          </a:p>
          <a:p>
            <a:pPr>
              <a:defRPr/>
            </a:pPr>
            <a:r>
              <a:rPr lang="ja-JP" altLang="en-US" sz="1600" b="1" dirty="0">
                <a:latin typeface="ＭＳ Ｐゴシック" pitchFamily="50" charset="-128"/>
                <a:ea typeface="ＭＳ Ｐゴシック" pitchFamily="50" charset="-128"/>
              </a:rPr>
              <a:t>長年続く暴力</a:t>
            </a:r>
            <a:endParaRPr lang="en-US" altLang="ja-JP" sz="1600" b="1" dirty="0">
              <a:latin typeface="ＭＳ Ｐゴシック" pitchFamily="50" charset="-128"/>
              <a:ea typeface="ＭＳ Ｐゴシック" pitchFamily="50" charset="-128"/>
            </a:endParaRPr>
          </a:p>
          <a:p>
            <a:pPr>
              <a:defRPr/>
            </a:pPr>
            <a:r>
              <a:rPr lang="ja-JP" altLang="en-US" sz="1600" b="1" dirty="0">
                <a:latin typeface="ＭＳ Ｐゴシック" pitchFamily="50" charset="-128"/>
                <a:ea typeface="ＭＳ Ｐゴシック" pitchFamily="50" charset="-128"/>
              </a:rPr>
              <a:t>世代間・家族間</a:t>
            </a:r>
            <a:endParaRPr lang="en-US" altLang="ja-JP" sz="1600" b="1" dirty="0">
              <a:latin typeface="ＭＳ Ｐゴシック" pitchFamily="50" charset="-128"/>
              <a:ea typeface="ＭＳ Ｐゴシック" pitchFamily="50" charset="-128"/>
            </a:endParaRPr>
          </a:p>
          <a:p>
            <a:pPr>
              <a:defRPr/>
            </a:pPr>
            <a:r>
              <a:rPr lang="ja-JP" altLang="en-US" sz="1600" b="1" dirty="0">
                <a:latin typeface="ＭＳ Ｐゴシック" pitchFamily="50" charset="-128"/>
                <a:ea typeface="ＭＳ Ｐゴシック" pitchFamily="50" charset="-128"/>
              </a:rPr>
              <a:t>連鎖</a:t>
            </a:r>
            <a:endParaRPr lang="en-US" altLang="ja-JP" sz="1600" b="1" dirty="0">
              <a:latin typeface="ＭＳ Ｐゴシック" pitchFamily="50" charset="-128"/>
              <a:ea typeface="ＭＳ Ｐゴシック" pitchFamily="50" charset="-128"/>
            </a:endParaRPr>
          </a:p>
        </p:txBody>
      </p:sp>
      <p:sp>
        <p:nvSpPr>
          <p:cNvPr id="44" name="角丸四角形 10"/>
          <p:cNvSpPr>
            <a:spLocks noChangeArrowheads="1"/>
          </p:cNvSpPr>
          <p:nvPr/>
        </p:nvSpPr>
        <p:spPr bwMode="auto">
          <a:xfrm>
            <a:off x="3131840" y="1628800"/>
            <a:ext cx="2701082" cy="420956"/>
          </a:xfrm>
          <a:prstGeom prst="roundRect">
            <a:avLst>
              <a:gd name="adj" fmla="val 16667"/>
            </a:avLst>
          </a:prstGeom>
          <a:solidFill>
            <a:srgbClr val="00B050"/>
          </a:solidFill>
          <a:ln w="9525" algn="ctr">
            <a:noFill/>
            <a:round/>
            <a:headEnd/>
            <a:tailEnd/>
          </a:ln>
          <a:effectLst>
            <a:innerShdw blurRad="63500" dist="50800" dir="2700000">
              <a:prstClr val="black">
                <a:alpha val="50000"/>
              </a:prstClr>
            </a:innerShdw>
          </a:effectLst>
        </p:spPr>
        <p:txBody>
          <a:bodyPr wrap="none" lIns="72000" tIns="0" rIns="72000" bIns="36000" anchor="ctr"/>
          <a:lstStyle/>
          <a:p>
            <a:pPr>
              <a:defRPr/>
            </a:pPr>
            <a:r>
              <a:rPr lang="ja-JP" altLang="en-US" sz="2000" dirty="0">
                <a:solidFill>
                  <a:schemeClr val="bg1"/>
                </a:solidFill>
                <a:latin typeface="HGSｺﾞｼｯｸM" pitchFamily="50" charset="-128"/>
                <a:ea typeface="HGSｺﾞｼｯｸM" pitchFamily="50" charset="-128"/>
              </a:rPr>
              <a:t>人間関係</a:t>
            </a:r>
          </a:p>
        </p:txBody>
      </p:sp>
      <p:sp>
        <p:nvSpPr>
          <p:cNvPr id="45087" name="角丸四角形吹き出し 14"/>
          <p:cNvSpPr>
            <a:spLocks noChangeArrowheads="1"/>
          </p:cNvSpPr>
          <p:nvPr/>
        </p:nvSpPr>
        <p:spPr bwMode="auto">
          <a:xfrm>
            <a:off x="250825" y="2060575"/>
            <a:ext cx="2808288" cy="1911350"/>
          </a:xfrm>
          <a:prstGeom prst="wedgeRoundRectCallout">
            <a:avLst>
              <a:gd name="adj1" fmla="val 55167"/>
              <a:gd name="adj2" fmla="val -14532"/>
              <a:gd name="adj3" fmla="val 16667"/>
            </a:avLst>
          </a:prstGeom>
          <a:solidFill>
            <a:srgbClr val="D5F4F7"/>
          </a:solidFill>
          <a:ln w="9525" algn="ctr">
            <a:solidFill>
              <a:schemeClr val="tx1"/>
            </a:solidFill>
            <a:round/>
            <a:headEnd/>
            <a:tailEnd/>
          </a:ln>
        </p:spPr>
        <p:txBody>
          <a:bodyPr lIns="0" tIns="0" rIns="0" bIns="0" anchor="ctr"/>
          <a:lstStyle/>
          <a:p>
            <a:r>
              <a:rPr lang="ja-JP" altLang="en-US" sz="1400" b="1">
                <a:solidFill>
                  <a:srgbClr val="000000"/>
                </a:solidFill>
                <a:latin typeface="ＭＳ Ｐゴシック" charset="-128"/>
              </a:rPr>
              <a:t>介護負担、排泄介助のストレス</a:t>
            </a:r>
            <a:r>
              <a:rPr lang="en-US" altLang="ja-JP" sz="1400" b="1">
                <a:solidFill>
                  <a:srgbClr val="000000"/>
                </a:solidFill>
                <a:latin typeface="ＭＳ Ｐゴシック" charset="-128"/>
              </a:rPr>
              <a:t/>
            </a:r>
            <a:br>
              <a:rPr lang="en-US" altLang="ja-JP" sz="1400" b="1">
                <a:solidFill>
                  <a:srgbClr val="000000"/>
                </a:solidFill>
                <a:latin typeface="ＭＳ Ｐゴシック" charset="-128"/>
              </a:rPr>
            </a:br>
            <a:r>
              <a:rPr lang="ja-JP" altLang="en-US" sz="1400" b="1">
                <a:solidFill>
                  <a:srgbClr val="000000"/>
                </a:solidFill>
                <a:latin typeface="ＭＳ Ｐゴシック" charset="-128"/>
              </a:rPr>
              <a:t>心身の疾病・障害</a:t>
            </a:r>
            <a:endParaRPr lang="en-US" altLang="ja-JP" sz="1400" b="1">
              <a:solidFill>
                <a:srgbClr val="000000"/>
              </a:solidFill>
              <a:latin typeface="ＭＳ Ｐゴシック" charset="-128"/>
            </a:endParaRPr>
          </a:p>
          <a:p>
            <a:r>
              <a:rPr lang="ja-JP" altLang="en-US" sz="1400" b="1">
                <a:solidFill>
                  <a:srgbClr val="000000"/>
                </a:solidFill>
                <a:latin typeface="ＭＳ Ｐゴシック" charset="-128"/>
              </a:rPr>
              <a:t>依存、性格・パ</a:t>
            </a:r>
            <a:r>
              <a:rPr lang="en-US" altLang="ja-JP" sz="1400" b="1">
                <a:solidFill>
                  <a:srgbClr val="000000"/>
                </a:solidFill>
                <a:latin typeface="ＭＳ Ｐゴシック" charset="-128"/>
              </a:rPr>
              <a:t>-</a:t>
            </a:r>
            <a:r>
              <a:rPr lang="ja-JP" altLang="en-US" sz="1400" b="1">
                <a:solidFill>
                  <a:srgbClr val="000000"/>
                </a:solidFill>
                <a:latin typeface="ＭＳ Ｐゴシック" charset="-128"/>
              </a:rPr>
              <a:t>ソナリテｲ</a:t>
            </a:r>
            <a:r>
              <a:rPr lang="en-US" altLang="ja-JP" sz="1400" b="1">
                <a:solidFill>
                  <a:srgbClr val="000000"/>
                </a:solidFill>
                <a:latin typeface="ＭＳ Ｐゴシック" charset="-128"/>
              </a:rPr>
              <a:t>-</a:t>
            </a:r>
            <a:r>
              <a:rPr lang="ja-JP" altLang="en-US" sz="1400" b="1">
                <a:solidFill>
                  <a:srgbClr val="000000"/>
                </a:solidFill>
                <a:latin typeface="ＭＳ Ｐゴシック" charset="-128"/>
              </a:rPr>
              <a:t>の偏り</a:t>
            </a:r>
            <a:endParaRPr lang="en-US" altLang="ja-JP" sz="1400" b="1">
              <a:solidFill>
                <a:srgbClr val="000000"/>
              </a:solidFill>
              <a:latin typeface="ＭＳ Ｐゴシック" charset="-128"/>
            </a:endParaRPr>
          </a:p>
          <a:p>
            <a:r>
              <a:rPr lang="ja-JP" altLang="en-US" sz="1400" b="1">
                <a:solidFill>
                  <a:srgbClr val="000000"/>
                </a:solidFill>
                <a:latin typeface="ＭＳ Ｐゴシック" charset="-128"/>
              </a:rPr>
              <a:t>介護への一方的思い込み</a:t>
            </a:r>
            <a:endParaRPr lang="en-US" altLang="ja-JP" sz="1400" b="1">
              <a:solidFill>
                <a:srgbClr val="000000"/>
              </a:solidFill>
              <a:latin typeface="ＭＳ Ｐゴシック" charset="-128"/>
            </a:endParaRPr>
          </a:p>
          <a:p>
            <a:r>
              <a:rPr lang="ja-JP" altLang="en-US" sz="1400" b="1">
                <a:solidFill>
                  <a:srgbClr val="000000"/>
                </a:solidFill>
                <a:latin typeface="ＭＳ Ｐゴシック" charset="-128"/>
              </a:rPr>
              <a:t>就労困難・無職</a:t>
            </a:r>
            <a:endParaRPr lang="en-US" altLang="ja-JP" sz="1400" b="1">
              <a:solidFill>
                <a:srgbClr val="000000"/>
              </a:solidFill>
              <a:latin typeface="ＭＳ Ｐゴシック" charset="-128"/>
            </a:endParaRPr>
          </a:p>
          <a:p>
            <a:r>
              <a:rPr lang="ja-JP" altLang="en-US" sz="1400" b="1">
                <a:solidFill>
                  <a:srgbClr val="000000"/>
                </a:solidFill>
                <a:latin typeface="ＭＳ Ｐゴシック" charset="-128"/>
              </a:rPr>
              <a:t>経済的困窮</a:t>
            </a:r>
            <a:endParaRPr lang="en-US" altLang="ja-JP" sz="1400" b="1">
              <a:solidFill>
                <a:srgbClr val="000000"/>
              </a:solidFill>
              <a:latin typeface="ＭＳ Ｐゴシック" charset="-128"/>
            </a:endParaRPr>
          </a:p>
          <a:p>
            <a:r>
              <a:rPr lang="ja-JP" altLang="en-US" sz="1400" b="1">
                <a:solidFill>
                  <a:srgbClr val="000000"/>
                </a:solidFill>
                <a:latin typeface="ＭＳ Ｐゴシック" charset="-128"/>
              </a:rPr>
              <a:t>支援拒否、消極的態度</a:t>
            </a:r>
            <a:endParaRPr lang="en-US" altLang="ja-JP" sz="1400" b="1">
              <a:solidFill>
                <a:srgbClr val="000000"/>
              </a:solidFill>
              <a:latin typeface="ＭＳ Ｐゴシック" charset="-128"/>
            </a:endParaRPr>
          </a:p>
          <a:p>
            <a:r>
              <a:rPr lang="ja-JP" altLang="en-US" sz="1400" b="1">
                <a:solidFill>
                  <a:srgbClr val="000000"/>
                </a:solidFill>
                <a:latin typeface="ＭＳ Ｐゴシック" charset="-128"/>
              </a:rPr>
              <a:t>金銭ねらい</a:t>
            </a:r>
            <a:endParaRPr lang="en-US" altLang="ja-JP" sz="1400" b="1">
              <a:solidFill>
                <a:srgbClr val="000000"/>
              </a:solidFill>
              <a:latin typeface="ＭＳ Ｐゴシック" charset="-128"/>
            </a:endParaRPr>
          </a:p>
        </p:txBody>
      </p:sp>
      <p:sp>
        <p:nvSpPr>
          <p:cNvPr id="61" name="角丸四角形吹き出し 60"/>
          <p:cNvSpPr>
            <a:spLocks noChangeArrowheads="1"/>
          </p:cNvSpPr>
          <p:nvPr/>
        </p:nvSpPr>
        <p:spPr bwMode="auto">
          <a:xfrm>
            <a:off x="323850" y="620713"/>
            <a:ext cx="2019300" cy="431800"/>
          </a:xfrm>
          <a:prstGeom prst="wedgeRoundRectCallout">
            <a:avLst>
              <a:gd name="adj1" fmla="val 20139"/>
              <a:gd name="adj2" fmla="val 102838"/>
              <a:gd name="adj3" fmla="val 16667"/>
            </a:avLst>
          </a:prstGeom>
          <a:noFill/>
          <a:ln w="9525" algn="ctr">
            <a:solidFill>
              <a:schemeClr val="tx1"/>
            </a:solidFill>
            <a:round/>
            <a:headEnd/>
            <a:tailEnd/>
          </a:ln>
        </p:spPr>
        <p:txBody>
          <a:bodyPr anchor="ctr" anchorCtr="1"/>
          <a:lstStyle/>
          <a:p>
            <a:r>
              <a:rPr lang="ja-JP" altLang="en-US" sz="1600" b="1">
                <a:solidFill>
                  <a:srgbClr val="000000"/>
                </a:solidFill>
              </a:rPr>
              <a:t>認知症の理解</a:t>
            </a:r>
          </a:p>
        </p:txBody>
      </p:sp>
      <p:sp>
        <p:nvSpPr>
          <p:cNvPr id="62" name="角丸四角形吹き出し 61"/>
          <p:cNvSpPr>
            <a:spLocks noChangeArrowheads="1"/>
          </p:cNvSpPr>
          <p:nvPr/>
        </p:nvSpPr>
        <p:spPr bwMode="auto">
          <a:xfrm>
            <a:off x="395288" y="5229227"/>
            <a:ext cx="1943100" cy="646113"/>
          </a:xfrm>
          <a:prstGeom prst="wedgeRoundRectCallout">
            <a:avLst>
              <a:gd name="adj1" fmla="val 25287"/>
              <a:gd name="adj2" fmla="val -75116"/>
              <a:gd name="adj3" fmla="val 16667"/>
            </a:avLst>
          </a:prstGeom>
          <a:noFill/>
          <a:ln w="9525" algn="ctr">
            <a:solidFill>
              <a:schemeClr val="tx1"/>
            </a:solidFill>
            <a:round/>
            <a:headEnd/>
            <a:tailEnd/>
          </a:ln>
        </p:spPr>
        <p:txBody>
          <a:bodyPr anchor="ctr" anchorCtr="1"/>
          <a:lstStyle/>
          <a:p>
            <a:r>
              <a:rPr lang="ja-JP" altLang="en-US" sz="1600" b="1">
                <a:solidFill>
                  <a:srgbClr val="000000"/>
                </a:solidFill>
              </a:rPr>
              <a:t>介護をする方の</a:t>
            </a:r>
            <a:endParaRPr lang="en-US" altLang="ja-JP" sz="1600" b="1">
              <a:solidFill>
                <a:srgbClr val="000000"/>
              </a:solidFill>
            </a:endParaRPr>
          </a:p>
          <a:p>
            <a:r>
              <a:rPr lang="ja-JP" altLang="en-US" sz="1600" b="1">
                <a:solidFill>
                  <a:srgbClr val="000000"/>
                </a:solidFill>
              </a:rPr>
              <a:t>息抜きの場づくり</a:t>
            </a:r>
          </a:p>
        </p:txBody>
      </p:sp>
      <p:sp>
        <p:nvSpPr>
          <p:cNvPr id="63" name="角丸四角形吹き出し 62"/>
          <p:cNvSpPr>
            <a:spLocks noChangeArrowheads="1"/>
          </p:cNvSpPr>
          <p:nvPr/>
        </p:nvSpPr>
        <p:spPr bwMode="auto">
          <a:xfrm>
            <a:off x="6875463" y="620713"/>
            <a:ext cx="2019300" cy="431800"/>
          </a:xfrm>
          <a:prstGeom prst="wedgeRoundRectCallout">
            <a:avLst>
              <a:gd name="adj1" fmla="val -29458"/>
              <a:gd name="adj2" fmla="val 96111"/>
              <a:gd name="adj3" fmla="val 16667"/>
            </a:avLst>
          </a:prstGeom>
          <a:noFill/>
          <a:ln w="9525" algn="ctr">
            <a:solidFill>
              <a:schemeClr val="tx1"/>
            </a:solidFill>
            <a:round/>
            <a:headEnd/>
            <a:tailEnd/>
          </a:ln>
        </p:spPr>
        <p:txBody>
          <a:bodyPr anchor="ctr" anchorCtr="1"/>
          <a:lstStyle/>
          <a:p>
            <a:r>
              <a:rPr lang="ja-JP" altLang="en-US" sz="1600" b="1">
                <a:solidFill>
                  <a:srgbClr val="000000"/>
                </a:solidFill>
              </a:rPr>
              <a:t>支えあい・理解</a:t>
            </a:r>
          </a:p>
        </p:txBody>
      </p:sp>
      <p:sp>
        <p:nvSpPr>
          <p:cNvPr id="64" name="角丸四角形吹き出し 63"/>
          <p:cNvSpPr>
            <a:spLocks noChangeArrowheads="1"/>
          </p:cNvSpPr>
          <p:nvPr/>
        </p:nvSpPr>
        <p:spPr bwMode="auto">
          <a:xfrm>
            <a:off x="6948488" y="5229225"/>
            <a:ext cx="2019300" cy="431800"/>
          </a:xfrm>
          <a:prstGeom prst="wedgeRoundRectCallout">
            <a:avLst>
              <a:gd name="adj1" fmla="val -33625"/>
              <a:gd name="adj2" fmla="val -106384"/>
              <a:gd name="adj3" fmla="val 16667"/>
            </a:avLst>
          </a:prstGeom>
          <a:noFill/>
          <a:ln w="9525" algn="ctr">
            <a:solidFill>
              <a:schemeClr val="tx1"/>
            </a:solidFill>
            <a:round/>
            <a:headEnd/>
            <a:tailEnd/>
          </a:ln>
        </p:spPr>
        <p:txBody>
          <a:bodyPr anchor="ctr" anchorCtr="1"/>
          <a:lstStyle/>
          <a:p>
            <a:r>
              <a:rPr lang="ja-JP" altLang="en-US" sz="1600" b="1">
                <a:solidFill>
                  <a:srgbClr val="000000"/>
                </a:solidFill>
              </a:rPr>
              <a:t>適切なアセスメント</a:t>
            </a:r>
          </a:p>
        </p:txBody>
      </p:sp>
      <p:grpSp>
        <p:nvGrpSpPr>
          <p:cNvPr id="2" name="Group 144"/>
          <p:cNvGrpSpPr>
            <a:grpSpLocks noChangeAspect="1"/>
          </p:cNvGrpSpPr>
          <p:nvPr/>
        </p:nvGrpSpPr>
        <p:grpSpPr bwMode="auto">
          <a:xfrm>
            <a:off x="5219702" y="2565402"/>
            <a:ext cx="504825" cy="1223963"/>
            <a:chOff x="433" y="2604"/>
            <a:chExt cx="475" cy="1191"/>
          </a:xfrm>
          <a:effectLst>
            <a:outerShdw blurRad="50800" dist="38100" dir="2700000" algn="tl" rotWithShape="0">
              <a:prstClr val="black">
                <a:alpha val="40000"/>
              </a:prstClr>
            </a:outerShdw>
          </a:effectLst>
        </p:grpSpPr>
        <p:sp>
          <p:nvSpPr>
            <p:cNvPr id="32816" name="AutoShape 145"/>
            <p:cNvSpPr>
              <a:spLocks noChangeAspect="1" noChangeArrowheads="1"/>
            </p:cNvSpPr>
            <p:nvPr/>
          </p:nvSpPr>
          <p:spPr bwMode="auto">
            <a:xfrm rot="1656797">
              <a:off x="433" y="2876"/>
              <a:ext cx="105" cy="419"/>
            </a:xfrm>
            <a:prstGeom prst="roundRect">
              <a:avLst>
                <a:gd name="adj" fmla="val 50000"/>
              </a:avLst>
            </a:prstGeom>
            <a:solidFill>
              <a:srgbClr val="3366FF"/>
            </a:solidFill>
            <a:ln w="9525">
              <a:noFill/>
              <a:round/>
              <a:headEnd/>
              <a:tailEnd/>
            </a:ln>
            <a:effectLst>
              <a:outerShdw dist="35921" dir="2700000" algn="ctr" rotWithShape="0">
                <a:srgbClr val="333333"/>
              </a:outerShdw>
            </a:effectLst>
            <a:scene3d>
              <a:camera prst="orthographicFront"/>
              <a:lightRig rig="threePt" dir="t"/>
            </a:scene3d>
            <a:sp3d/>
          </p:spPr>
          <p:txBody>
            <a:bodyPr anchor="ctr"/>
            <a:lstStyle/>
            <a:p>
              <a:pPr>
                <a:defRPr/>
              </a:pPr>
              <a:endParaRPr lang="ja-JP" altLang="en-US"/>
            </a:p>
          </p:txBody>
        </p:sp>
        <p:sp>
          <p:nvSpPr>
            <p:cNvPr id="32817" name="Oval 146"/>
            <p:cNvSpPr>
              <a:spLocks noChangeAspect="1" noChangeArrowheads="1"/>
            </p:cNvSpPr>
            <p:nvPr/>
          </p:nvSpPr>
          <p:spPr bwMode="auto">
            <a:xfrm>
              <a:off x="533" y="2604"/>
              <a:ext cx="261" cy="269"/>
            </a:xfrm>
            <a:prstGeom prst="ellipse">
              <a:avLst/>
            </a:prstGeom>
            <a:solidFill>
              <a:srgbClr val="3366FF"/>
            </a:solidFill>
            <a:ln w="9525">
              <a:noFill/>
              <a:round/>
              <a:headEnd/>
              <a:tailEnd/>
            </a:ln>
            <a:effectLst>
              <a:outerShdw dist="35921" dir="2700000" algn="ctr" rotWithShape="0">
                <a:srgbClr val="333333"/>
              </a:outerShdw>
            </a:effectLst>
            <a:scene3d>
              <a:camera prst="orthographicFront"/>
              <a:lightRig rig="threePt" dir="t"/>
            </a:scene3d>
            <a:sp3d/>
          </p:spPr>
          <p:txBody>
            <a:bodyPr anchor="ctr"/>
            <a:lstStyle/>
            <a:p>
              <a:pPr>
                <a:defRPr/>
              </a:pPr>
              <a:endParaRPr lang="ja-JP" altLang="en-US"/>
            </a:p>
          </p:txBody>
        </p:sp>
        <p:sp>
          <p:nvSpPr>
            <p:cNvPr id="32818" name="AutoShape 147" descr="虐待者"/>
            <p:cNvSpPr>
              <a:spLocks noChangeAspect="1" noChangeArrowheads="1"/>
            </p:cNvSpPr>
            <p:nvPr/>
          </p:nvSpPr>
          <p:spPr bwMode="auto">
            <a:xfrm>
              <a:off x="529" y="2881"/>
              <a:ext cx="275" cy="505"/>
            </a:xfrm>
            <a:prstGeom prst="roundRect">
              <a:avLst>
                <a:gd name="adj" fmla="val 11231"/>
              </a:avLst>
            </a:prstGeom>
            <a:solidFill>
              <a:srgbClr val="3366FF"/>
            </a:solidFill>
            <a:ln w="9525">
              <a:noFill/>
              <a:round/>
              <a:headEnd/>
              <a:tailEnd/>
            </a:ln>
            <a:effectLst>
              <a:outerShdw dist="35921" dir="2700000" algn="ctr" rotWithShape="0">
                <a:srgbClr val="333333"/>
              </a:outerShdw>
            </a:effectLst>
            <a:scene3d>
              <a:camera prst="orthographicFront"/>
              <a:lightRig rig="threePt" dir="t"/>
            </a:scene3d>
            <a:sp3d/>
          </p:spPr>
          <p:txBody>
            <a:bodyPr vert="eaVert" anchor="ctr"/>
            <a:lstStyle/>
            <a:p>
              <a:pPr>
                <a:defRPr/>
              </a:pPr>
              <a:endParaRPr lang="ja-JP" altLang="ja-JP"/>
            </a:p>
          </p:txBody>
        </p:sp>
        <p:sp>
          <p:nvSpPr>
            <p:cNvPr id="32819" name="AutoShape 148"/>
            <p:cNvSpPr>
              <a:spLocks noChangeAspect="1" noChangeArrowheads="1"/>
            </p:cNvSpPr>
            <p:nvPr/>
          </p:nvSpPr>
          <p:spPr bwMode="auto">
            <a:xfrm rot="19943203" flipH="1">
              <a:off x="803" y="2876"/>
              <a:ext cx="105" cy="419"/>
            </a:xfrm>
            <a:prstGeom prst="roundRect">
              <a:avLst>
                <a:gd name="adj" fmla="val 50000"/>
              </a:avLst>
            </a:prstGeom>
            <a:solidFill>
              <a:srgbClr val="3366FF"/>
            </a:solidFill>
            <a:ln w="9525">
              <a:noFill/>
              <a:round/>
              <a:headEnd/>
              <a:tailEnd/>
            </a:ln>
            <a:effectLst>
              <a:outerShdw dist="35921" dir="2700000" algn="ctr" rotWithShape="0">
                <a:srgbClr val="333333"/>
              </a:outerShdw>
            </a:effectLst>
            <a:scene3d>
              <a:camera prst="orthographicFront"/>
              <a:lightRig rig="threePt" dir="t"/>
            </a:scene3d>
            <a:sp3d/>
          </p:spPr>
          <p:txBody>
            <a:bodyPr anchor="ctr"/>
            <a:lstStyle/>
            <a:p>
              <a:pPr>
                <a:defRPr/>
              </a:pPr>
              <a:endParaRPr lang="ja-JP" altLang="en-US"/>
            </a:p>
          </p:txBody>
        </p:sp>
        <p:sp>
          <p:nvSpPr>
            <p:cNvPr id="32820" name="AutoShape 149"/>
            <p:cNvSpPr>
              <a:spLocks noChangeAspect="1" noChangeArrowheads="1"/>
            </p:cNvSpPr>
            <p:nvPr/>
          </p:nvSpPr>
          <p:spPr bwMode="auto">
            <a:xfrm>
              <a:off x="530" y="3290"/>
              <a:ext cx="134" cy="505"/>
            </a:xfrm>
            <a:prstGeom prst="roundRect">
              <a:avLst>
                <a:gd name="adj" fmla="val 30995"/>
              </a:avLst>
            </a:prstGeom>
            <a:solidFill>
              <a:srgbClr val="3366FF"/>
            </a:solidFill>
            <a:ln w="9525">
              <a:noFill/>
              <a:round/>
              <a:headEnd/>
              <a:tailEnd/>
            </a:ln>
            <a:effectLst>
              <a:outerShdw dist="35921" dir="2700000" algn="ctr" rotWithShape="0">
                <a:srgbClr val="333333"/>
              </a:outerShdw>
            </a:effectLst>
            <a:scene3d>
              <a:camera prst="orthographicFront"/>
              <a:lightRig rig="threePt" dir="t"/>
            </a:scene3d>
            <a:sp3d/>
          </p:spPr>
          <p:txBody>
            <a:bodyPr anchor="ctr"/>
            <a:lstStyle/>
            <a:p>
              <a:pPr>
                <a:defRPr/>
              </a:pPr>
              <a:endParaRPr lang="ja-JP" altLang="en-US"/>
            </a:p>
          </p:txBody>
        </p:sp>
        <p:sp>
          <p:nvSpPr>
            <p:cNvPr id="32821" name="AutoShape 150"/>
            <p:cNvSpPr>
              <a:spLocks noChangeAspect="1" noChangeArrowheads="1"/>
            </p:cNvSpPr>
            <p:nvPr/>
          </p:nvSpPr>
          <p:spPr bwMode="auto">
            <a:xfrm>
              <a:off x="671" y="3290"/>
              <a:ext cx="133" cy="505"/>
            </a:xfrm>
            <a:prstGeom prst="roundRect">
              <a:avLst>
                <a:gd name="adj" fmla="val 30995"/>
              </a:avLst>
            </a:prstGeom>
            <a:solidFill>
              <a:srgbClr val="3366FF"/>
            </a:solidFill>
            <a:ln w="9525">
              <a:noFill/>
              <a:round/>
              <a:headEnd/>
              <a:tailEnd/>
            </a:ln>
            <a:effectLst>
              <a:outerShdw dist="35921" dir="2700000" algn="ctr" rotWithShape="0">
                <a:srgbClr val="333333"/>
              </a:outerShdw>
            </a:effectLst>
            <a:scene3d>
              <a:camera prst="orthographicFront"/>
              <a:lightRig rig="threePt" dir="t"/>
            </a:scene3d>
            <a:sp3d/>
          </p:spPr>
          <p:txBody>
            <a:bodyPr anchor="ctr"/>
            <a:lstStyle/>
            <a:p>
              <a:pPr>
                <a:defRPr/>
              </a:pPr>
              <a:endParaRPr lang="ja-JP" altLang="en-US"/>
            </a:p>
          </p:txBody>
        </p:sp>
        <p:sp>
          <p:nvSpPr>
            <p:cNvPr id="33848" name="Rectangle 151"/>
            <p:cNvSpPr>
              <a:spLocks noChangeAspect="1" noChangeArrowheads="1"/>
            </p:cNvSpPr>
            <p:nvPr/>
          </p:nvSpPr>
          <p:spPr bwMode="auto">
            <a:xfrm>
              <a:off x="542" y="3291"/>
              <a:ext cx="261" cy="63"/>
            </a:xfrm>
            <a:prstGeom prst="rect">
              <a:avLst/>
            </a:prstGeom>
            <a:solidFill>
              <a:srgbClr val="3366FF"/>
            </a:solidFill>
            <a:ln w="9525">
              <a:noFill/>
              <a:miter lim="800000"/>
              <a:headEnd/>
              <a:tailEnd/>
            </a:ln>
            <a:scene3d>
              <a:camera prst="orthographicFront"/>
              <a:lightRig rig="threePt" dir="t"/>
            </a:scene3d>
            <a:sp3d/>
          </p:spPr>
          <p:txBody>
            <a:bodyPr anchor="ctr"/>
            <a:lstStyle/>
            <a:p>
              <a:pPr>
                <a:defRPr/>
              </a:pPr>
              <a:endParaRPr lang="ja-JP" altLang="en-US"/>
            </a:p>
          </p:txBody>
        </p:sp>
      </p:grpSp>
      <p:sp>
        <p:nvSpPr>
          <p:cNvPr id="88" name="正方形/長方形 87"/>
          <p:cNvSpPr/>
          <p:nvPr/>
        </p:nvSpPr>
        <p:spPr>
          <a:xfrm>
            <a:off x="5292727" y="2781300"/>
            <a:ext cx="358775" cy="6477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eaVert" anchor="ctr" anchorCtr="1"/>
          <a:lstStyle/>
          <a:p>
            <a:pPr>
              <a:defRPr/>
            </a:pPr>
            <a:r>
              <a:rPr lang="ja-JP" altLang="en-US" sz="1200" b="1" dirty="0">
                <a:latin typeface="+mn-ea"/>
              </a:rPr>
              <a:t>高齢者</a:t>
            </a:r>
          </a:p>
        </p:txBody>
      </p:sp>
      <p:sp>
        <p:nvSpPr>
          <p:cNvPr id="45094" name="角丸四角形吹き出し 14"/>
          <p:cNvSpPr>
            <a:spLocks noChangeArrowheads="1"/>
          </p:cNvSpPr>
          <p:nvPr/>
        </p:nvSpPr>
        <p:spPr bwMode="auto">
          <a:xfrm>
            <a:off x="6011863" y="2060575"/>
            <a:ext cx="2881312" cy="1944688"/>
          </a:xfrm>
          <a:prstGeom prst="wedgeRoundRectCallout">
            <a:avLst>
              <a:gd name="adj1" fmla="val -60468"/>
              <a:gd name="adj2" fmla="val -16051"/>
              <a:gd name="adj3" fmla="val 16667"/>
            </a:avLst>
          </a:prstGeom>
          <a:solidFill>
            <a:srgbClr val="D5F4F7"/>
          </a:solidFill>
          <a:ln w="9525" algn="ctr">
            <a:solidFill>
              <a:schemeClr val="tx1"/>
            </a:solidFill>
            <a:round/>
            <a:headEnd/>
            <a:tailEnd/>
          </a:ln>
        </p:spPr>
        <p:txBody>
          <a:bodyPr lIns="0" tIns="0" rIns="0" bIns="0" anchor="ctr"/>
          <a:lstStyle/>
          <a:p>
            <a:r>
              <a:rPr lang="ja-JP" altLang="en-US" sz="1400" b="1">
                <a:solidFill>
                  <a:srgbClr val="000000"/>
                </a:solidFill>
                <a:latin typeface="ＭＳ Ｐゴシック" charset="-128"/>
              </a:rPr>
              <a:t>心身の疾病・障害</a:t>
            </a:r>
            <a:r>
              <a:rPr lang="en-US" altLang="ja-JP" sz="1400" b="1">
                <a:solidFill>
                  <a:srgbClr val="000000"/>
                </a:solidFill>
                <a:latin typeface="ＭＳ Ｐゴシック" charset="-128"/>
              </a:rPr>
              <a:t/>
            </a:r>
            <a:br>
              <a:rPr lang="en-US" altLang="ja-JP" sz="1400" b="1">
                <a:solidFill>
                  <a:srgbClr val="000000"/>
                </a:solidFill>
                <a:latin typeface="ＭＳ Ｐゴシック" charset="-128"/>
              </a:rPr>
            </a:br>
            <a:r>
              <a:rPr lang="ja-JP" altLang="en-US" sz="1400" b="1">
                <a:solidFill>
                  <a:srgbClr val="000000"/>
                </a:solidFill>
                <a:latin typeface="ＭＳ Ｐゴシック" charset="-128"/>
              </a:rPr>
              <a:t>介護依存・医療依存</a:t>
            </a:r>
            <a:r>
              <a:rPr lang="en-US" altLang="ja-JP" sz="1400" b="1">
                <a:solidFill>
                  <a:srgbClr val="000000"/>
                </a:solidFill>
                <a:latin typeface="ＭＳ Ｐゴシック" charset="-128"/>
              </a:rPr>
              <a:t/>
            </a:r>
            <a:br>
              <a:rPr lang="en-US" altLang="ja-JP" sz="1400" b="1">
                <a:solidFill>
                  <a:srgbClr val="000000"/>
                </a:solidFill>
                <a:latin typeface="ＭＳ Ｐゴシック" charset="-128"/>
              </a:rPr>
            </a:br>
            <a:r>
              <a:rPr lang="ja-JP" altLang="en-US" sz="1400" b="1">
                <a:solidFill>
                  <a:srgbClr val="000000"/>
                </a:solidFill>
                <a:latin typeface="ＭＳ Ｐゴシック" charset="-128"/>
              </a:rPr>
              <a:t>能力の低下</a:t>
            </a:r>
            <a:endParaRPr lang="en-US" altLang="ja-JP" sz="1400" b="1">
              <a:solidFill>
                <a:srgbClr val="000000"/>
              </a:solidFill>
              <a:latin typeface="ＭＳ Ｐゴシック" charset="-128"/>
            </a:endParaRPr>
          </a:p>
          <a:p>
            <a:r>
              <a:rPr lang="ja-JP" altLang="en-US" sz="1400" b="1">
                <a:solidFill>
                  <a:srgbClr val="000000"/>
                </a:solidFill>
                <a:latin typeface="ＭＳ Ｐゴシック" charset="-128"/>
              </a:rPr>
              <a:t>　（意思表出、判断、金銭管理</a:t>
            </a:r>
            <a:endParaRPr lang="en-US" altLang="ja-JP" sz="1400" b="1">
              <a:solidFill>
                <a:srgbClr val="000000"/>
              </a:solidFill>
              <a:latin typeface="ＭＳ Ｐゴシック" charset="-128"/>
            </a:endParaRPr>
          </a:p>
          <a:p>
            <a:r>
              <a:rPr lang="ja-JP" altLang="en-US" sz="1400" b="1">
                <a:solidFill>
                  <a:srgbClr val="000000"/>
                </a:solidFill>
                <a:latin typeface="ＭＳ Ｐゴシック" charset="-128"/>
              </a:rPr>
              <a:t>　　財産管理）</a:t>
            </a:r>
            <a:endParaRPr lang="en-US" altLang="ja-JP" sz="1400" b="1">
              <a:solidFill>
                <a:srgbClr val="000000"/>
              </a:solidFill>
              <a:latin typeface="ＭＳ Ｐゴシック" charset="-128"/>
            </a:endParaRPr>
          </a:p>
          <a:p>
            <a:r>
              <a:rPr lang="ja-JP" altLang="en-US" sz="1400" b="1">
                <a:solidFill>
                  <a:srgbClr val="000000"/>
                </a:solidFill>
                <a:latin typeface="ＭＳ Ｐゴシック" charset="-128"/>
              </a:rPr>
              <a:t>性格・パ</a:t>
            </a:r>
            <a:r>
              <a:rPr lang="en-US" altLang="ja-JP" sz="1400" b="1">
                <a:solidFill>
                  <a:srgbClr val="000000"/>
                </a:solidFill>
                <a:latin typeface="ＭＳ Ｐゴシック" charset="-128"/>
              </a:rPr>
              <a:t>-</a:t>
            </a:r>
            <a:r>
              <a:rPr lang="ja-JP" altLang="en-US" sz="1400" b="1">
                <a:solidFill>
                  <a:srgbClr val="000000"/>
                </a:solidFill>
                <a:latin typeface="ＭＳ Ｐゴシック" charset="-128"/>
              </a:rPr>
              <a:t>ソナリティ</a:t>
            </a:r>
            <a:r>
              <a:rPr lang="en-US" altLang="ja-JP" sz="1400" b="1">
                <a:solidFill>
                  <a:srgbClr val="000000"/>
                </a:solidFill>
                <a:latin typeface="ＭＳ Ｐゴシック" charset="-128"/>
              </a:rPr>
              <a:t>-</a:t>
            </a:r>
            <a:r>
              <a:rPr lang="ja-JP" altLang="en-US" sz="1400" b="1">
                <a:solidFill>
                  <a:srgbClr val="000000"/>
                </a:solidFill>
                <a:latin typeface="ＭＳ Ｐゴシック" charset="-128"/>
              </a:rPr>
              <a:t>の偏り</a:t>
            </a:r>
            <a:endParaRPr lang="en-US" altLang="ja-JP" sz="1400" b="1">
              <a:solidFill>
                <a:srgbClr val="000000"/>
              </a:solidFill>
              <a:latin typeface="ＭＳ Ｐゴシック" charset="-128"/>
            </a:endParaRPr>
          </a:p>
          <a:p>
            <a:r>
              <a:rPr lang="ja-JP" altLang="en-US" sz="1400" b="1">
                <a:solidFill>
                  <a:srgbClr val="000000"/>
                </a:solidFill>
                <a:latin typeface="ＭＳ Ｐゴシック" charset="-128"/>
              </a:rPr>
              <a:t>暴力への慣れ、あきらめ、罪悪感</a:t>
            </a:r>
            <a:endParaRPr lang="en-US" altLang="ja-JP" sz="1400" b="1">
              <a:solidFill>
                <a:srgbClr val="000000"/>
              </a:solidFill>
              <a:latin typeface="ＭＳ Ｐゴシック" charset="-128"/>
            </a:endParaRPr>
          </a:p>
          <a:p>
            <a:r>
              <a:rPr lang="ja-JP" altLang="en-US" sz="1400" b="1">
                <a:latin typeface="ＭＳ Ｐゴシック" charset="-128"/>
              </a:rPr>
              <a:t>支援の拒否</a:t>
            </a:r>
            <a:endParaRPr lang="en-US" altLang="ja-JP" sz="1400" b="1">
              <a:latin typeface="ＭＳ Ｐゴシック" charset="-128"/>
            </a:endParaRPr>
          </a:p>
          <a:p>
            <a:r>
              <a:rPr lang="ja-JP" altLang="en-US" sz="1400" b="1">
                <a:solidFill>
                  <a:srgbClr val="000000"/>
                </a:solidFill>
                <a:latin typeface="ＭＳ Ｐゴシック" charset="-128"/>
              </a:rPr>
              <a:t>経済的困窮</a:t>
            </a:r>
            <a:endParaRPr lang="en-US" altLang="ja-JP" sz="1400" b="1">
              <a:latin typeface="ＭＳ Ｐゴシック" charset="-128"/>
            </a:endParaRPr>
          </a:p>
        </p:txBody>
      </p:sp>
      <p:grpSp>
        <p:nvGrpSpPr>
          <p:cNvPr id="45095" name="Group 144"/>
          <p:cNvGrpSpPr>
            <a:grpSpLocks noChangeAspect="1"/>
          </p:cNvGrpSpPr>
          <p:nvPr/>
        </p:nvGrpSpPr>
        <p:grpSpPr bwMode="auto">
          <a:xfrm>
            <a:off x="3132140" y="2565402"/>
            <a:ext cx="503237" cy="1223963"/>
            <a:chOff x="433" y="2604"/>
            <a:chExt cx="475" cy="1191"/>
          </a:xfrm>
        </p:grpSpPr>
        <p:sp>
          <p:nvSpPr>
            <p:cNvPr id="91" name="AutoShape 145"/>
            <p:cNvSpPr>
              <a:spLocks noChangeAspect="1" noChangeArrowheads="1"/>
            </p:cNvSpPr>
            <p:nvPr/>
          </p:nvSpPr>
          <p:spPr bwMode="auto">
            <a:xfrm rot="1656797">
              <a:off x="433" y="2876"/>
              <a:ext cx="103" cy="419"/>
            </a:xfrm>
            <a:prstGeom prst="roundRect">
              <a:avLst>
                <a:gd name="adj" fmla="val 50000"/>
              </a:avLst>
            </a:prstGeom>
            <a:solidFill>
              <a:schemeClr val="bg1">
                <a:lumMod val="50000"/>
              </a:schemeClr>
            </a:solidFill>
            <a:ln w="9525">
              <a:noFill/>
              <a:round/>
              <a:headEnd/>
              <a:tailEnd/>
            </a:ln>
            <a:effectLst>
              <a:outerShdw dist="35921" dir="2700000" algn="ctr" rotWithShape="0">
                <a:srgbClr val="333333"/>
              </a:outerShdw>
            </a:effectLst>
            <a:scene3d>
              <a:camera prst="orthographicFront"/>
              <a:lightRig rig="threePt" dir="t"/>
            </a:scene3d>
            <a:sp3d/>
          </p:spPr>
          <p:txBody>
            <a:bodyPr anchor="ctr"/>
            <a:lstStyle/>
            <a:p>
              <a:pPr>
                <a:defRPr/>
              </a:pPr>
              <a:endParaRPr lang="ja-JP" altLang="en-US">
                <a:ea typeface="ＭＳ Ｐゴシック" pitchFamily="50" charset="-128"/>
              </a:endParaRPr>
            </a:p>
          </p:txBody>
        </p:sp>
        <p:sp>
          <p:nvSpPr>
            <p:cNvPr id="92" name="Oval 146"/>
            <p:cNvSpPr>
              <a:spLocks noChangeAspect="1" noChangeArrowheads="1"/>
            </p:cNvSpPr>
            <p:nvPr/>
          </p:nvSpPr>
          <p:spPr bwMode="auto">
            <a:xfrm>
              <a:off x="533" y="2604"/>
              <a:ext cx="261" cy="269"/>
            </a:xfrm>
            <a:prstGeom prst="ellipse">
              <a:avLst/>
            </a:prstGeom>
            <a:solidFill>
              <a:schemeClr val="bg1">
                <a:lumMod val="50000"/>
              </a:schemeClr>
            </a:solidFill>
            <a:ln w="9525">
              <a:noFill/>
              <a:round/>
              <a:headEnd/>
              <a:tailEnd/>
            </a:ln>
            <a:effectLst>
              <a:outerShdw dist="35921" dir="2700000" algn="ctr" rotWithShape="0">
                <a:srgbClr val="333333"/>
              </a:outerShdw>
            </a:effectLst>
            <a:scene3d>
              <a:camera prst="orthographicFront"/>
              <a:lightRig rig="threePt" dir="t"/>
            </a:scene3d>
            <a:sp3d/>
          </p:spPr>
          <p:txBody>
            <a:bodyPr anchor="ctr"/>
            <a:lstStyle/>
            <a:p>
              <a:pPr>
                <a:defRPr/>
              </a:pPr>
              <a:endParaRPr lang="ja-JP" altLang="en-US">
                <a:ea typeface="ＭＳ Ｐゴシック" pitchFamily="50" charset="-128"/>
              </a:endParaRPr>
            </a:p>
          </p:txBody>
        </p:sp>
        <p:sp>
          <p:nvSpPr>
            <p:cNvPr id="93" name="AutoShape 147"/>
            <p:cNvSpPr>
              <a:spLocks noChangeAspect="1" noChangeArrowheads="1"/>
            </p:cNvSpPr>
            <p:nvPr/>
          </p:nvSpPr>
          <p:spPr bwMode="auto">
            <a:xfrm>
              <a:off x="529" y="2881"/>
              <a:ext cx="274" cy="505"/>
            </a:xfrm>
            <a:prstGeom prst="roundRect">
              <a:avLst>
                <a:gd name="adj" fmla="val 11231"/>
              </a:avLst>
            </a:prstGeom>
            <a:solidFill>
              <a:schemeClr val="bg1">
                <a:lumMod val="50000"/>
              </a:schemeClr>
            </a:solidFill>
            <a:ln w="9525">
              <a:noFill/>
              <a:round/>
              <a:headEnd/>
              <a:tailEnd/>
            </a:ln>
            <a:effectLst>
              <a:outerShdw dist="35921" dir="2700000" algn="ctr" rotWithShape="0">
                <a:srgbClr val="333333"/>
              </a:outerShdw>
            </a:effectLst>
            <a:scene3d>
              <a:camera prst="orthographicFront"/>
              <a:lightRig rig="threePt" dir="t"/>
            </a:scene3d>
            <a:sp3d/>
          </p:spPr>
          <p:txBody>
            <a:bodyPr vert="eaVert" anchor="ctr"/>
            <a:lstStyle/>
            <a:p>
              <a:pPr>
                <a:defRPr/>
              </a:pPr>
              <a:endParaRPr lang="ja-JP" altLang="ja-JP" dirty="0">
                <a:ea typeface="ＭＳ Ｐゴシック" pitchFamily="50" charset="-128"/>
              </a:endParaRPr>
            </a:p>
          </p:txBody>
        </p:sp>
        <p:sp>
          <p:nvSpPr>
            <p:cNvPr id="94" name="AutoShape 148"/>
            <p:cNvSpPr>
              <a:spLocks noChangeAspect="1" noChangeArrowheads="1"/>
            </p:cNvSpPr>
            <p:nvPr/>
          </p:nvSpPr>
          <p:spPr bwMode="auto">
            <a:xfrm rot="19943203" flipH="1">
              <a:off x="805" y="2876"/>
              <a:ext cx="103" cy="419"/>
            </a:xfrm>
            <a:prstGeom prst="roundRect">
              <a:avLst>
                <a:gd name="adj" fmla="val 50000"/>
              </a:avLst>
            </a:prstGeom>
            <a:solidFill>
              <a:schemeClr val="bg1">
                <a:lumMod val="50000"/>
              </a:schemeClr>
            </a:solidFill>
            <a:ln w="9525">
              <a:noFill/>
              <a:round/>
              <a:headEnd/>
              <a:tailEnd/>
            </a:ln>
            <a:effectLst>
              <a:outerShdw dist="35921" dir="2700000" algn="ctr" rotWithShape="0">
                <a:srgbClr val="333333"/>
              </a:outerShdw>
            </a:effectLst>
            <a:scene3d>
              <a:camera prst="orthographicFront"/>
              <a:lightRig rig="threePt" dir="t"/>
            </a:scene3d>
            <a:sp3d/>
          </p:spPr>
          <p:txBody>
            <a:bodyPr anchor="ctr"/>
            <a:lstStyle/>
            <a:p>
              <a:pPr>
                <a:defRPr/>
              </a:pPr>
              <a:endParaRPr lang="ja-JP" altLang="en-US">
                <a:ea typeface="ＭＳ Ｐゴシック" pitchFamily="50" charset="-128"/>
              </a:endParaRPr>
            </a:p>
          </p:txBody>
        </p:sp>
        <p:sp>
          <p:nvSpPr>
            <p:cNvPr id="95" name="AutoShape 149"/>
            <p:cNvSpPr>
              <a:spLocks noChangeAspect="1" noChangeArrowheads="1"/>
            </p:cNvSpPr>
            <p:nvPr/>
          </p:nvSpPr>
          <p:spPr bwMode="auto">
            <a:xfrm>
              <a:off x="530" y="3290"/>
              <a:ext cx="132" cy="505"/>
            </a:xfrm>
            <a:prstGeom prst="roundRect">
              <a:avLst>
                <a:gd name="adj" fmla="val 30995"/>
              </a:avLst>
            </a:prstGeom>
            <a:solidFill>
              <a:schemeClr val="bg1">
                <a:lumMod val="50000"/>
              </a:schemeClr>
            </a:solidFill>
            <a:ln w="9525">
              <a:noFill/>
              <a:round/>
              <a:headEnd/>
              <a:tailEnd/>
            </a:ln>
            <a:effectLst>
              <a:outerShdw dist="35921" dir="2700000" algn="ctr" rotWithShape="0">
                <a:srgbClr val="333333"/>
              </a:outerShdw>
            </a:effectLst>
            <a:scene3d>
              <a:camera prst="orthographicFront"/>
              <a:lightRig rig="threePt" dir="t"/>
            </a:scene3d>
            <a:sp3d/>
          </p:spPr>
          <p:txBody>
            <a:bodyPr anchor="ctr"/>
            <a:lstStyle/>
            <a:p>
              <a:pPr>
                <a:defRPr/>
              </a:pPr>
              <a:endParaRPr lang="ja-JP" altLang="en-US">
                <a:ea typeface="ＭＳ Ｐゴシック" pitchFamily="50" charset="-128"/>
              </a:endParaRPr>
            </a:p>
          </p:txBody>
        </p:sp>
        <p:sp>
          <p:nvSpPr>
            <p:cNvPr id="96" name="AutoShape 150"/>
            <p:cNvSpPr>
              <a:spLocks noChangeAspect="1" noChangeArrowheads="1"/>
            </p:cNvSpPr>
            <p:nvPr/>
          </p:nvSpPr>
          <p:spPr bwMode="auto">
            <a:xfrm>
              <a:off x="670" y="3290"/>
              <a:ext cx="133" cy="505"/>
            </a:xfrm>
            <a:prstGeom prst="roundRect">
              <a:avLst>
                <a:gd name="adj" fmla="val 30995"/>
              </a:avLst>
            </a:prstGeom>
            <a:solidFill>
              <a:schemeClr val="bg1">
                <a:lumMod val="50000"/>
              </a:schemeClr>
            </a:solidFill>
            <a:ln w="9525">
              <a:noFill/>
              <a:round/>
              <a:headEnd/>
              <a:tailEnd/>
            </a:ln>
            <a:effectLst>
              <a:outerShdw dist="35921" dir="2700000" algn="ctr" rotWithShape="0">
                <a:srgbClr val="333333"/>
              </a:outerShdw>
            </a:effectLst>
            <a:scene3d>
              <a:camera prst="orthographicFront"/>
              <a:lightRig rig="threePt" dir="t"/>
            </a:scene3d>
            <a:sp3d/>
          </p:spPr>
          <p:txBody>
            <a:bodyPr anchor="ctr"/>
            <a:lstStyle/>
            <a:p>
              <a:pPr>
                <a:defRPr/>
              </a:pPr>
              <a:endParaRPr lang="ja-JP" altLang="en-US">
                <a:ea typeface="ＭＳ Ｐゴシック" pitchFamily="50" charset="-128"/>
              </a:endParaRPr>
            </a:p>
          </p:txBody>
        </p:sp>
        <p:sp>
          <p:nvSpPr>
            <p:cNvPr id="97" name="Rectangle 151"/>
            <p:cNvSpPr>
              <a:spLocks noChangeAspect="1" noChangeArrowheads="1"/>
            </p:cNvSpPr>
            <p:nvPr/>
          </p:nvSpPr>
          <p:spPr bwMode="auto">
            <a:xfrm>
              <a:off x="542" y="3291"/>
              <a:ext cx="261" cy="63"/>
            </a:xfrm>
            <a:prstGeom prst="rect">
              <a:avLst/>
            </a:prstGeom>
            <a:solidFill>
              <a:schemeClr val="bg1">
                <a:lumMod val="50000"/>
              </a:schemeClr>
            </a:solidFill>
            <a:ln w="9525">
              <a:noFill/>
              <a:miter lim="800000"/>
              <a:headEnd/>
              <a:tailEnd/>
            </a:ln>
            <a:scene3d>
              <a:camera prst="orthographicFront"/>
              <a:lightRig rig="threePt" dir="t"/>
            </a:scene3d>
            <a:sp3d/>
          </p:spPr>
          <p:txBody>
            <a:bodyPr anchor="ctr"/>
            <a:lstStyle/>
            <a:p>
              <a:pPr>
                <a:defRPr/>
              </a:pPr>
              <a:endParaRPr lang="ja-JP" altLang="en-US">
                <a:ea typeface="ＭＳ Ｐゴシック" pitchFamily="50" charset="-128"/>
              </a:endParaRPr>
            </a:p>
          </p:txBody>
        </p:sp>
      </p:grpSp>
      <p:sp>
        <p:nvSpPr>
          <p:cNvPr id="79" name="正方形/長方形 78"/>
          <p:cNvSpPr/>
          <p:nvPr/>
        </p:nvSpPr>
        <p:spPr>
          <a:xfrm>
            <a:off x="3276600" y="2781300"/>
            <a:ext cx="215900" cy="6477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eaVert" anchor="ctr" anchorCtr="1"/>
          <a:lstStyle/>
          <a:p>
            <a:pPr>
              <a:defRPr/>
            </a:pPr>
            <a:r>
              <a:rPr lang="ja-JP" altLang="en-US" sz="1200" b="1" dirty="0">
                <a:latin typeface="+mn-ea"/>
              </a:rPr>
              <a:t>虐待者</a:t>
            </a:r>
          </a:p>
        </p:txBody>
      </p:sp>
      <p:sp>
        <p:nvSpPr>
          <p:cNvPr id="3" name="スライド番号プレースホルダー 2"/>
          <p:cNvSpPr>
            <a:spLocks noGrp="1"/>
          </p:cNvSpPr>
          <p:nvPr>
            <p:ph type="sldNum" sz="quarter" idx="12"/>
          </p:nvPr>
        </p:nvSpPr>
        <p:spPr>
          <a:xfrm>
            <a:off x="6818313" y="6396836"/>
            <a:ext cx="2133600" cy="365125"/>
          </a:xfrm>
        </p:spPr>
        <p:txBody>
          <a:bodyPr/>
          <a:lstStyle/>
          <a:p>
            <a:pPr>
              <a:defRPr/>
            </a:pPr>
            <a:fld id="{4155D889-0822-433D-93D6-D1FE492D0D7C}" type="slidenum">
              <a:rPr lang="en-US" altLang="ja-JP" smtClean="0"/>
              <a:pPr>
                <a:defRPr/>
              </a:pPr>
              <a:t>40</a:t>
            </a:fld>
            <a:endParaRPr lang="en-US" altLang="ja-JP" dirty="0"/>
          </a:p>
        </p:txBody>
      </p:sp>
      <p:sp>
        <p:nvSpPr>
          <p:cNvPr id="42" name="正方形/長方形 41"/>
          <p:cNvSpPr/>
          <p:nvPr/>
        </p:nvSpPr>
        <p:spPr>
          <a:xfrm>
            <a:off x="1332000" y="6415107"/>
            <a:ext cx="6480000" cy="13559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l">
              <a:defRPr/>
            </a:pPr>
            <a:r>
              <a:rPr lang="ja-JP" altLang="en-US" sz="1200" dirty="0">
                <a:solidFill>
                  <a:prstClr val="black"/>
                </a:solidFill>
              </a:rPr>
              <a:t>東京都パンフレット「高齢者虐待防止と権利擁護」を元に高齢者権利擁護支援センターで一部改変</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1"/>
                                        </p:tgtEl>
                                        <p:attrNameLst>
                                          <p:attrName>style.visibility</p:attrName>
                                        </p:attrNameLst>
                                      </p:cBhvr>
                                      <p:to>
                                        <p:strVal val="visible"/>
                                      </p:to>
                                    </p:set>
                                    <p:anim calcmode="lin" valueType="num">
                                      <p:cBhvr additive="base">
                                        <p:cTn id="7" dur="500" fill="hold"/>
                                        <p:tgtEl>
                                          <p:spTgt spid="61"/>
                                        </p:tgtEl>
                                        <p:attrNameLst>
                                          <p:attrName>ppt_x</p:attrName>
                                        </p:attrNameLst>
                                      </p:cBhvr>
                                      <p:tavLst>
                                        <p:tav tm="0">
                                          <p:val>
                                            <p:strVal val="#ppt_x"/>
                                          </p:val>
                                        </p:tav>
                                        <p:tav tm="100000">
                                          <p:val>
                                            <p:strVal val="#ppt_x"/>
                                          </p:val>
                                        </p:tav>
                                      </p:tavLst>
                                    </p:anim>
                                    <p:anim calcmode="lin" valueType="num">
                                      <p:cBhvr additive="base">
                                        <p:cTn id="8" dur="500" fill="hold"/>
                                        <p:tgtEl>
                                          <p:spTgt spid="61"/>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62"/>
                                        </p:tgtEl>
                                        <p:attrNameLst>
                                          <p:attrName>style.visibility</p:attrName>
                                        </p:attrNameLst>
                                      </p:cBhvr>
                                      <p:to>
                                        <p:strVal val="visible"/>
                                      </p:to>
                                    </p:set>
                                    <p:anim calcmode="lin" valueType="num">
                                      <p:cBhvr additive="base">
                                        <p:cTn id="11" dur="500" fill="hold"/>
                                        <p:tgtEl>
                                          <p:spTgt spid="62"/>
                                        </p:tgtEl>
                                        <p:attrNameLst>
                                          <p:attrName>ppt_x</p:attrName>
                                        </p:attrNameLst>
                                      </p:cBhvr>
                                      <p:tavLst>
                                        <p:tav tm="0">
                                          <p:val>
                                            <p:strVal val="#ppt_x"/>
                                          </p:val>
                                        </p:tav>
                                        <p:tav tm="100000">
                                          <p:val>
                                            <p:strVal val="#ppt_x"/>
                                          </p:val>
                                        </p:tav>
                                      </p:tavLst>
                                    </p:anim>
                                    <p:anim calcmode="lin" valueType="num">
                                      <p:cBhvr additive="base">
                                        <p:cTn id="12" dur="500" fill="hold"/>
                                        <p:tgtEl>
                                          <p:spTgt spid="62"/>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63"/>
                                        </p:tgtEl>
                                        <p:attrNameLst>
                                          <p:attrName>style.visibility</p:attrName>
                                        </p:attrNameLst>
                                      </p:cBhvr>
                                      <p:to>
                                        <p:strVal val="visible"/>
                                      </p:to>
                                    </p:set>
                                    <p:anim calcmode="lin" valueType="num">
                                      <p:cBhvr additive="base">
                                        <p:cTn id="15" dur="500" fill="hold"/>
                                        <p:tgtEl>
                                          <p:spTgt spid="63"/>
                                        </p:tgtEl>
                                        <p:attrNameLst>
                                          <p:attrName>ppt_x</p:attrName>
                                        </p:attrNameLst>
                                      </p:cBhvr>
                                      <p:tavLst>
                                        <p:tav tm="0">
                                          <p:val>
                                            <p:strVal val="#ppt_x"/>
                                          </p:val>
                                        </p:tav>
                                        <p:tav tm="100000">
                                          <p:val>
                                            <p:strVal val="#ppt_x"/>
                                          </p:val>
                                        </p:tav>
                                      </p:tavLst>
                                    </p:anim>
                                    <p:anim calcmode="lin" valueType="num">
                                      <p:cBhvr additive="base">
                                        <p:cTn id="16" dur="500" fill="hold"/>
                                        <p:tgtEl>
                                          <p:spTgt spid="63"/>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64"/>
                                        </p:tgtEl>
                                        <p:attrNameLst>
                                          <p:attrName>style.visibility</p:attrName>
                                        </p:attrNameLst>
                                      </p:cBhvr>
                                      <p:to>
                                        <p:strVal val="visible"/>
                                      </p:to>
                                    </p:set>
                                    <p:anim calcmode="lin" valueType="num">
                                      <p:cBhvr additive="base">
                                        <p:cTn id="19" dur="500" fill="hold"/>
                                        <p:tgtEl>
                                          <p:spTgt spid="64"/>
                                        </p:tgtEl>
                                        <p:attrNameLst>
                                          <p:attrName>ppt_x</p:attrName>
                                        </p:attrNameLst>
                                      </p:cBhvr>
                                      <p:tavLst>
                                        <p:tav tm="0">
                                          <p:val>
                                            <p:strVal val="#ppt_x"/>
                                          </p:val>
                                        </p:tav>
                                        <p:tav tm="100000">
                                          <p:val>
                                            <p:strVal val="#ppt_x"/>
                                          </p:val>
                                        </p:tav>
                                      </p:tavLst>
                                    </p:anim>
                                    <p:anim calcmode="lin" valueType="num">
                                      <p:cBhvr additive="base">
                                        <p:cTn id="20" dur="500" fill="hold"/>
                                        <p:tgtEl>
                                          <p:spTgt spid="6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 grpId="0" animBg="1"/>
      <p:bldP spid="62" grpId="0" animBg="1"/>
      <p:bldP spid="63" grpId="0" animBg="1"/>
      <p:bldP spid="64" grpId="0" animBg="1"/>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3"/>
          <p:cNvSpPr>
            <a:spLocks noGrp="1" noChangeArrowheads="1"/>
          </p:cNvSpPr>
          <p:nvPr>
            <p:ph sz="quarter" idx="1"/>
          </p:nvPr>
        </p:nvSpPr>
        <p:spPr>
          <a:xfrm>
            <a:off x="271463" y="1071563"/>
            <a:ext cx="8229600" cy="4387850"/>
          </a:xfrm>
        </p:spPr>
        <p:txBody>
          <a:bodyPr/>
          <a:lstStyle/>
          <a:p>
            <a:pPr eaLnBrk="1" hangingPunct="1"/>
            <a:r>
              <a:rPr lang="ja-JP" altLang="en-US">
                <a:latin typeface="HG丸ｺﾞｼｯｸM-PRO" pitchFamily="50" charset="-128"/>
                <a:ea typeface="HG丸ｺﾞｼｯｸM-PRO" pitchFamily="50" charset="-128"/>
              </a:rPr>
              <a:t>担当し始めてから３ヶ月ほど経ったある日、デイサービスの職員から、「ここのところ、送迎の際にご長男ＢさんがＡさんを</a:t>
            </a:r>
            <a:r>
              <a:rPr lang="ja-JP" altLang="en-US">
                <a:solidFill>
                  <a:srgbClr val="3366FF"/>
                </a:solidFill>
                <a:latin typeface="HG丸ｺﾞｼｯｸM-PRO" pitchFamily="50" charset="-128"/>
                <a:ea typeface="HG丸ｺﾞｼｯｸM-PRO" pitchFamily="50" charset="-128"/>
              </a:rPr>
              <a:t>怒鳴りつけている</a:t>
            </a:r>
            <a:r>
              <a:rPr lang="ja-JP" altLang="en-US">
                <a:latin typeface="HG丸ｺﾞｼｯｸM-PRO" pitchFamily="50" charset="-128"/>
                <a:ea typeface="HG丸ｺﾞｼｯｸM-PRO" pitchFamily="50" charset="-128"/>
              </a:rPr>
              <a:t>のをよくみかけるようになりました」という連絡が入りました。</a:t>
            </a:r>
          </a:p>
          <a:p>
            <a:pPr eaLnBrk="1" hangingPunct="1"/>
            <a:r>
              <a:rPr lang="ja-JP" altLang="en-US">
                <a:latin typeface="HG丸ｺﾞｼｯｸM-PRO" pitchFamily="50" charset="-128"/>
                <a:ea typeface="HG丸ｺﾞｼｯｸM-PRO" pitchFamily="50" charset="-128"/>
              </a:rPr>
              <a:t>訪問の際にそれとなく、Ｂさんに最近の様子を伺うと</a:t>
            </a:r>
            <a:r>
              <a:rPr lang="ja-JP" altLang="en-US">
                <a:solidFill>
                  <a:srgbClr val="3366FF"/>
                </a:solidFill>
                <a:latin typeface="HG丸ｺﾞｼｯｸM-PRO" pitchFamily="50" charset="-128"/>
                <a:ea typeface="HG丸ｺﾞｼｯｸM-PRO" pitchFamily="50" charset="-128"/>
              </a:rPr>
              <a:t>「言っていることがわかってもらえないと、イライラしちゃうね」</a:t>
            </a:r>
            <a:r>
              <a:rPr lang="ja-JP" altLang="en-US">
                <a:latin typeface="HG丸ｺﾞｼｯｸM-PRO" pitchFamily="50" charset="-128"/>
                <a:ea typeface="HG丸ｺﾞｼｯｸM-PRO" pitchFamily="50" charset="-128"/>
              </a:rPr>
              <a:t>とのこと。</a:t>
            </a:r>
          </a:p>
          <a:p>
            <a:pPr eaLnBrk="1" hangingPunct="1"/>
            <a:r>
              <a:rPr lang="ja-JP" altLang="en-US">
                <a:latin typeface="HG丸ｺﾞｼｯｸM-PRO" pitchFamily="50" charset="-128"/>
                <a:ea typeface="HG丸ｺﾞｼｯｸM-PRO" pitchFamily="50" charset="-128"/>
              </a:rPr>
              <a:t>Ａさんは「短気なんだよ、昔から。すぐ</a:t>
            </a:r>
            <a:r>
              <a:rPr lang="ja-JP" altLang="en-US">
                <a:solidFill>
                  <a:srgbClr val="3366FF"/>
                </a:solidFill>
                <a:latin typeface="HG丸ｺﾞｼｯｸM-PRO" pitchFamily="50" charset="-128"/>
                <a:ea typeface="HG丸ｺﾞｼｯｸM-PRO" pitchFamily="50" charset="-128"/>
              </a:rPr>
              <a:t>怒鳴る</a:t>
            </a:r>
            <a:r>
              <a:rPr lang="ja-JP" altLang="en-US">
                <a:latin typeface="HG丸ｺﾞｼｯｸM-PRO" pitchFamily="50" charset="-128"/>
                <a:ea typeface="HG丸ｺﾞｼｯｸM-PRO" pitchFamily="50" charset="-128"/>
              </a:rPr>
              <a:t>からこっちも嫌になるよ」</a:t>
            </a:r>
          </a:p>
        </p:txBody>
      </p:sp>
      <p:sp>
        <p:nvSpPr>
          <p:cNvPr id="462853" name="AutoShape 5"/>
          <p:cNvSpPr>
            <a:spLocks noChangeArrowheads="1"/>
          </p:cNvSpPr>
          <p:nvPr/>
        </p:nvSpPr>
        <p:spPr bwMode="auto">
          <a:xfrm>
            <a:off x="1476375" y="5643565"/>
            <a:ext cx="6738938" cy="1025525"/>
          </a:xfrm>
          <a:prstGeom prst="roundRect">
            <a:avLst>
              <a:gd name="adj" fmla="val 16667"/>
            </a:avLst>
          </a:prstGeom>
          <a:noFill/>
          <a:ln w="9525" algn="ctr">
            <a:solidFill>
              <a:schemeClr val="tx1"/>
            </a:solidFill>
            <a:round/>
            <a:headEnd/>
            <a:tailEnd/>
          </a:ln>
        </p:spPr>
        <p:txBody>
          <a:bodyPr wrap="none" anchor="ctr"/>
          <a:lstStyle/>
          <a:p>
            <a:r>
              <a:rPr lang="en-US" altLang="ja-JP" sz="2800">
                <a:latin typeface="HG丸ｺﾞｼｯｸM-PRO" pitchFamily="50" charset="-128"/>
                <a:ea typeface="HG丸ｺﾞｼｯｸM-PRO" pitchFamily="50" charset="-128"/>
              </a:rPr>
              <a:t>STEP</a:t>
            </a:r>
            <a:r>
              <a:rPr lang="ja-JP" altLang="en-US" sz="2800">
                <a:latin typeface="HG丸ｺﾞｼｯｸM-PRO" pitchFamily="50" charset="-128"/>
                <a:ea typeface="HG丸ｺﾞｼｯｸM-PRO" pitchFamily="50" charset="-128"/>
              </a:rPr>
              <a:t>１　地域包括に相談しますか？</a:t>
            </a:r>
            <a:endParaRPr lang="ja-JP" altLang="en-US" sz="3400">
              <a:latin typeface="HG丸ｺﾞｼｯｸM-PRO" pitchFamily="50" charset="-128"/>
              <a:ea typeface="HG丸ｺﾞｼｯｸM-PRO" pitchFamily="50" charset="-128"/>
            </a:endParaRPr>
          </a:p>
        </p:txBody>
      </p:sp>
      <p:sp>
        <p:nvSpPr>
          <p:cNvPr id="32773" name="AutoShape 6"/>
          <p:cNvSpPr>
            <a:spLocks noChangeArrowheads="1"/>
          </p:cNvSpPr>
          <p:nvPr/>
        </p:nvSpPr>
        <p:spPr bwMode="auto">
          <a:xfrm>
            <a:off x="8429627" y="2455865"/>
            <a:ext cx="569913" cy="1946275"/>
          </a:xfrm>
          <a:prstGeom prst="wedgeRoundRectCallout">
            <a:avLst>
              <a:gd name="adj1" fmla="val -99213"/>
              <a:gd name="adj2" fmla="val -16204"/>
              <a:gd name="adj3" fmla="val 16667"/>
            </a:avLst>
          </a:prstGeom>
          <a:solidFill>
            <a:srgbClr val="99FFCC"/>
          </a:solidFill>
          <a:ln w="9525">
            <a:solidFill>
              <a:schemeClr val="tx1"/>
            </a:solidFill>
            <a:miter lim="800000"/>
            <a:headEnd/>
            <a:tailEnd/>
          </a:ln>
        </p:spPr>
        <p:txBody>
          <a:bodyPr vert="eaVert" wrap="none"/>
          <a:lstStyle/>
          <a:p>
            <a:r>
              <a:rPr lang="ja-JP" altLang="en-US"/>
              <a:t>心理的虐待？</a:t>
            </a:r>
          </a:p>
        </p:txBody>
      </p:sp>
      <p:sp>
        <p:nvSpPr>
          <p:cNvPr id="2" name="スライド番号プレースホルダー 1"/>
          <p:cNvSpPr>
            <a:spLocks noGrp="1"/>
          </p:cNvSpPr>
          <p:nvPr>
            <p:ph type="sldNum" sz="quarter" idx="12"/>
          </p:nvPr>
        </p:nvSpPr>
        <p:spPr>
          <a:xfrm>
            <a:off x="8451384" y="6211888"/>
            <a:ext cx="457200" cy="457200"/>
          </a:xfrm>
        </p:spPr>
        <p:txBody>
          <a:bodyPr/>
          <a:lstStyle/>
          <a:p>
            <a:pPr>
              <a:defRPr/>
            </a:pPr>
            <a:fld id="{BF9CEED6-EBDD-4F46-9739-46A57CE6E837}" type="slidenum">
              <a:rPr lang="en-US" altLang="ja-JP" smtClean="0"/>
              <a:pPr>
                <a:defRPr/>
              </a:pPr>
              <a:t>41</a:t>
            </a:fld>
            <a:endParaRPr lang="en-US" altLang="ja-JP"/>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62853"/>
                                        </p:tgtEl>
                                        <p:attrNameLst>
                                          <p:attrName>style.visibility</p:attrName>
                                        </p:attrNameLst>
                                      </p:cBhvr>
                                      <p:to>
                                        <p:strVal val="visible"/>
                                      </p:to>
                                    </p:set>
                                    <p:anim calcmode="lin" valueType="num">
                                      <p:cBhvr additive="base">
                                        <p:cTn id="7" dur="500" fill="hold"/>
                                        <p:tgtEl>
                                          <p:spTgt spid="462853"/>
                                        </p:tgtEl>
                                        <p:attrNameLst>
                                          <p:attrName>ppt_x</p:attrName>
                                        </p:attrNameLst>
                                      </p:cBhvr>
                                      <p:tavLst>
                                        <p:tav tm="0">
                                          <p:val>
                                            <p:strVal val="#ppt_x"/>
                                          </p:val>
                                        </p:tav>
                                        <p:tav tm="100000">
                                          <p:val>
                                            <p:strVal val="#ppt_x"/>
                                          </p:val>
                                        </p:tav>
                                      </p:tavLst>
                                    </p:anim>
                                    <p:anim calcmode="lin" valueType="num">
                                      <p:cBhvr additive="base">
                                        <p:cTn id="8" dur="500" fill="hold"/>
                                        <p:tgtEl>
                                          <p:spTgt spid="46285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3" presetClass="entr" presetSubtype="0" fill="hold" grpId="0" nodeType="clickEffect">
                                  <p:stCondLst>
                                    <p:cond delay="0"/>
                                  </p:stCondLst>
                                  <p:childTnLst>
                                    <p:set>
                                      <p:cBhvr>
                                        <p:cTn id="12" dur="1" fill="hold">
                                          <p:stCondLst>
                                            <p:cond delay="0"/>
                                          </p:stCondLst>
                                        </p:cTn>
                                        <p:tgtEl>
                                          <p:spTgt spid="32773"/>
                                        </p:tgtEl>
                                        <p:attrNameLst>
                                          <p:attrName>style.visibility</p:attrName>
                                        </p:attrNameLst>
                                      </p:cBhvr>
                                      <p:to>
                                        <p:strVal val="visible"/>
                                      </p:to>
                                    </p:set>
                                    <p:anim calcmode="lin" valueType="num">
                                      <p:cBhvr>
                                        <p:cTn id="13" dur="500" fill="hold"/>
                                        <p:tgtEl>
                                          <p:spTgt spid="32773"/>
                                        </p:tgtEl>
                                        <p:attrNameLst>
                                          <p:attrName>ppt_w</p:attrName>
                                        </p:attrNameLst>
                                      </p:cBhvr>
                                      <p:tavLst>
                                        <p:tav tm="0">
                                          <p:val>
                                            <p:fltVal val="0"/>
                                          </p:val>
                                        </p:tav>
                                        <p:tav tm="100000">
                                          <p:val>
                                            <p:strVal val="#ppt_w"/>
                                          </p:val>
                                        </p:tav>
                                      </p:tavLst>
                                    </p:anim>
                                    <p:anim calcmode="lin" valueType="num">
                                      <p:cBhvr>
                                        <p:cTn id="14" dur="500" fill="hold"/>
                                        <p:tgtEl>
                                          <p:spTgt spid="32773"/>
                                        </p:tgtEl>
                                        <p:attrNameLst>
                                          <p:attrName>ppt_h</p:attrName>
                                        </p:attrNameLst>
                                      </p:cBhvr>
                                      <p:tavLst>
                                        <p:tav tm="0">
                                          <p:val>
                                            <p:fltVal val="0"/>
                                          </p:val>
                                        </p:tav>
                                        <p:tav tm="100000">
                                          <p:val>
                                            <p:strVal val="#ppt_h"/>
                                          </p:val>
                                        </p:tav>
                                      </p:tavLst>
                                    </p:anim>
                                    <p:animEffect transition="in" filter="fade">
                                      <p:cBhvr>
                                        <p:cTn id="15" dur="500"/>
                                        <p:tgtEl>
                                          <p:spTgt spid="3277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2853" grpId="0" animBg="1"/>
      <p:bldP spid="32773" grpId="0" animBg="1"/>
    </p:bldLst>
  </p:timing>
</p:sld>
</file>

<file path=ppt/slides/slide4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pPr eaLnBrk="1" hangingPunct="1"/>
            <a:r>
              <a:rPr lang="ja-JP" altLang="en-US"/>
              <a:t>これって虐待？？</a:t>
            </a:r>
          </a:p>
        </p:txBody>
      </p:sp>
      <p:sp>
        <p:nvSpPr>
          <p:cNvPr id="484355" name="Rectangle 3"/>
          <p:cNvSpPr>
            <a:spLocks noGrp="1" noChangeArrowheads="1"/>
          </p:cNvSpPr>
          <p:nvPr>
            <p:ph idx="1"/>
          </p:nvPr>
        </p:nvSpPr>
        <p:spPr/>
        <p:txBody>
          <a:bodyPr/>
          <a:lstStyle/>
          <a:p>
            <a:pPr eaLnBrk="1" hangingPunct="1"/>
            <a:r>
              <a:rPr lang="ja-JP" altLang="en-US"/>
              <a:t>虐待かどうかわからない</a:t>
            </a:r>
          </a:p>
          <a:p>
            <a:pPr eaLnBrk="1" hangingPunct="1"/>
            <a:r>
              <a:rPr lang="ja-JP" altLang="en-US"/>
              <a:t>虐待なんて言ったらかわいそう</a:t>
            </a:r>
          </a:p>
          <a:p>
            <a:pPr eaLnBrk="1" hangingPunct="1"/>
            <a:r>
              <a:rPr lang="ja-JP" altLang="en-US"/>
              <a:t>まだ何とかできそうだから、様子をみよう</a:t>
            </a:r>
          </a:p>
        </p:txBody>
      </p:sp>
      <p:sp>
        <p:nvSpPr>
          <p:cNvPr id="2" name="スライド番号プレースホルダー 1"/>
          <p:cNvSpPr>
            <a:spLocks noGrp="1"/>
          </p:cNvSpPr>
          <p:nvPr>
            <p:ph type="sldNum" sz="quarter" idx="12"/>
          </p:nvPr>
        </p:nvSpPr>
        <p:spPr/>
        <p:txBody>
          <a:bodyPr/>
          <a:lstStyle/>
          <a:p>
            <a:pPr>
              <a:defRPr/>
            </a:pPr>
            <a:fld id="{94DCF550-45AF-4DDD-8A3C-902703E17E4F}" type="slidenum">
              <a:rPr lang="en-US" altLang="ja-JP" smtClean="0"/>
              <a:pPr>
                <a:defRPr/>
              </a:pPr>
              <a:t>42</a:t>
            </a:fld>
            <a:endParaRPr lang="en-US" altLang="ja-JP"/>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84355">
                                            <p:txEl>
                                              <p:pRg st="0" end="0"/>
                                            </p:txEl>
                                          </p:spTgt>
                                        </p:tgtEl>
                                        <p:attrNameLst>
                                          <p:attrName>style.visibility</p:attrName>
                                        </p:attrNameLst>
                                      </p:cBhvr>
                                      <p:to>
                                        <p:strVal val="visible"/>
                                      </p:to>
                                    </p:set>
                                    <p:anim calcmode="lin" valueType="num">
                                      <p:cBhvr additive="base">
                                        <p:cTn id="7" dur="500" fill="hold"/>
                                        <p:tgtEl>
                                          <p:spTgt spid="48435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8435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84355">
                                            <p:txEl>
                                              <p:pRg st="1" end="1"/>
                                            </p:txEl>
                                          </p:spTgt>
                                        </p:tgtEl>
                                        <p:attrNameLst>
                                          <p:attrName>style.visibility</p:attrName>
                                        </p:attrNameLst>
                                      </p:cBhvr>
                                      <p:to>
                                        <p:strVal val="visible"/>
                                      </p:to>
                                    </p:set>
                                    <p:anim calcmode="lin" valueType="num">
                                      <p:cBhvr additive="base">
                                        <p:cTn id="13" dur="500" fill="hold"/>
                                        <p:tgtEl>
                                          <p:spTgt spid="48435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8435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84355">
                                            <p:txEl>
                                              <p:pRg st="2" end="2"/>
                                            </p:txEl>
                                          </p:spTgt>
                                        </p:tgtEl>
                                        <p:attrNameLst>
                                          <p:attrName>style.visibility</p:attrName>
                                        </p:attrNameLst>
                                      </p:cBhvr>
                                      <p:to>
                                        <p:strVal val="visible"/>
                                      </p:to>
                                    </p:set>
                                    <p:anim calcmode="lin" valueType="num">
                                      <p:cBhvr additive="base">
                                        <p:cTn id="19" dur="500" fill="hold"/>
                                        <p:tgtEl>
                                          <p:spTgt spid="48435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84355">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4355" grpId="0" build="p"/>
    </p:bldLst>
  </p:timing>
</p:sld>
</file>

<file path=ppt/slides/slide4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506" name="AutoShape 3"/>
          <p:cNvSpPr>
            <a:spLocks noChangeArrowheads="1"/>
          </p:cNvSpPr>
          <p:nvPr/>
        </p:nvSpPr>
        <p:spPr bwMode="auto">
          <a:xfrm>
            <a:off x="1042988" y="2781302"/>
            <a:ext cx="3384550" cy="2951163"/>
          </a:xfrm>
          <a:prstGeom prst="triangle">
            <a:avLst>
              <a:gd name="adj" fmla="val 50000"/>
            </a:avLst>
          </a:prstGeom>
          <a:solidFill>
            <a:srgbClr val="FFC000"/>
          </a:solidFill>
          <a:ln w="38100">
            <a:solidFill>
              <a:srgbClr val="000000"/>
            </a:solidFill>
            <a:miter lim="800000"/>
            <a:headEnd/>
            <a:tailEnd/>
          </a:ln>
        </p:spPr>
        <p:txBody>
          <a:bodyPr lIns="74295" tIns="8890" rIns="74295" bIns="8890"/>
          <a:lstStyle/>
          <a:p>
            <a:endParaRPr lang="ja-JP" altLang="en-US" dirty="0"/>
          </a:p>
        </p:txBody>
      </p:sp>
      <p:sp>
        <p:nvSpPr>
          <p:cNvPr id="21507" name="Rectangle 2"/>
          <p:cNvSpPr>
            <a:spLocks noGrp="1" noChangeArrowheads="1"/>
          </p:cNvSpPr>
          <p:nvPr>
            <p:ph type="title"/>
          </p:nvPr>
        </p:nvSpPr>
        <p:spPr>
          <a:xfrm>
            <a:off x="179390" y="620715"/>
            <a:ext cx="8785225" cy="708025"/>
          </a:xfrm>
        </p:spPr>
        <p:txBody>
          <a:bodyPr/>
          <a:lstStyle/>
          <a:p>
            <a:pPr eaLnBrk="1" hangingPunct="1"/>
            <a:r>
              <a:rPr lang="ja-JP" altLang="en-US" sz="3600" dirty="0"/>
              <a:t>高齢者虐待防止法の「虐待」の考え方</a:t>
            </a:r>
          </a:p>
        </p:txBody>
      </p:sp>
      <p:sp>
        <p:nvSpPr>
          <p:cNvPr id="21508" name="Rectangle 3"/>
          <p:cNvSpPr>
            <a:spLocks noGrp="1" noChangeArrowheads="1"/>
          </p:cNvSpPr>
          <p:nvPr>
            <p:ph type="body" idx="1"/>
          </p:nvPr>
        </p:nvSpPr>
        <p:spPr>
          <a:xfrm>
            <a:off x="3708402" y="1412877"/>
            <a:ext cx="5256213" cy="2447925"/>
          </a:xfrm>
          <a:ln>
            <a:solidFill>
              <a:schemeClr val="tx1"/>
            </a:solidFill>
            <a:prstDash val="dash"/>
          </a:ln>
        </p:spPr>
        <p:txBody>
          <a:bodyPr/>
          <a:lstStyle/>
          <a:p>
            <a:pPr lvl="1" eaLnBrk="1" hangingPunct="1">
              <a:lnSpc>
                <a:spcPct val="90000"/>
              </a:lnSpc>
              <a:buFont typeface="Wingdings 2" pitchFamily="18" charset="2"/>
              <a:buNone/>
            </a:pPr>
            <a:r>
              <a:rPr lang="ja-JP" altLang="en-US" sz="2000" b="1"/>
              <a:t>　　　　　</a:t>
            </a:r>
            <a:r>
              <a:rPr lang="en-US" altLang="ja-JP" sz="2000" b="1"/>
              <a:t>〔</a:t>
            </a:r>
            <a:r>
              <a:rPr lang="ja-JP" altLang="en-US" sz="2000" b="1"/>
              <a:t>虐待の種別</a:t>
            </a:r>
            <a:r>
              <a:rPr lang="en-US" altLang="ja-JP" sz="2000" b="1"/>
              <a:t>〕</a:t>
            </a:r>
          </a:p>
          <a:p>
            <a:pPr lvl="1" eaLnBrk="1" hangingPunct="1">
              <a:lnSpc>
                <a:spcPct val="90000"/>
              </a:lnSpc>
            </a:pPr>
            <a:r>
              <a:rPr lang="ja-JP" altLang="en-US" sz="2200" b="1"/>
              <a:t>身体的虐待</a:t>
            </a:r>
          </a:p>
          <a:p>
            <a:pPr lvl="1" eaLnBrk="1" hangingPunct="1">
              <a:lnSpc>
                <a:spcPct val="90000"/>
              </a:lnSpc>
            </a:pPr>
            <a:r>
              <a:rPr lang="ja-JP" altLang="en-US" sz="2200" b="1"/>
              <a:t>心理的虐待</a:t>
            </a:r>
          </a:p>
          <a:p>
            <a:pPr lvl="1" eaLnBrk="1" hangingPunct="1">
              <a:lnSpc>
                <a:spcPct val="90000"/>
              </a:lnSpc>
            </a:pPr>
            <a:r>
              <a:rPr lang="ja-JP" altLang="en-US" sz="2200" b="1"/>
              <a:t>放棄放任</a:t>
            </a:r>
          </a:p>
          <a:p>
            <a:pPr lvl="1" eaLnBrk="1" hangingPunct="1">
              <a:lnSpc>
                <a:spcPct val="90000"/>
              </a:lnSpc>
            </a:pPr>
            <a:r>
              <a:rPr lang="ja-JP" altLang="en-US" sz="2200" b="1"/>
              <a:t>性的虐待</a:t>
            </a:r>
          </a:p>
          <a:p>
            <a:pPr lvl="1" eaLnBrk="1" hangingPunct="1">
              <a:lnSpc>
                <a:spcPct val="90000"/>
              </a:lnSpc>
            </a:pPr>
            <a:r>
              <a:rPr lang="ja-JP" altLang="en-US" sz="2200" b="1"/>
              <a:t>経済的虐待</a:t>
            </a:r>
          </a:p>
        </p:txBody>
      </p:sp>
      <p:sp>
        <p:nvSpPr>
          <p:cNvPr id="21509" name="AutoShape 4"/>
          <p:cNvSpPr>
            <a:spLocks noChangeArrowheads="1"/>
          </p:cNvSpPr>
          <p:nvPr/>
        </p:nvSpPr>
        <p:spPr bwMode="auto">
          <a:xfrm>
            <a:off x="2051052" y="2781302"/>
            <a:ext cx="1368425" cy="1223963"/>
          </a:xfrm>
          <a:prstGeom prst="triangle">
            <a:avLst>
              <a:gd name="adj" fmla="val 48894"/>
            </a:avLst>
          </a:prstGeom>
          <a:solidFill>
            <a:srgbClr val="FF0000"/>
          </a:solidFill>
          <a:ln w="38100">
            <a:solidFill>
              <a:srgbClr val="000000"/>
            </a:solidFill>
            <a:miter lim="800000"/>
            <a:headEnd/>
            <a:tailEnd/>
          </a:ln>
        </p:spPr>
        <p:txBody>
          <a:bodyPr lIns="74295" tIns="8890" rIns="74295" bIns="8890"/>
          <a:lstStyle/>
          <a:p>
            <a:endParaRPr lang="ja-JP" altLang="en-US"/>
          </a:p>
        </p:txBody>
      </p:sp>
      <p:sp>
        <p:nvSpPr>
          <p:cNvPr id="21510" name="AutoShape 5"/>
          <p:cNvSpPr>
            <a:spLocks noChangeArrowheads="1"/>
          </p:cNvSpPr>
          <p:nvPr/>
        </p:nvSpPr>
        <p:spPr bwMode="auto">
          <a:xfrm>
            <a:off x="179388" y="1916115"/>
            <a:ext cx="2952750" cy="720725"/>
          </a:xfrm>
          <a:prstGeom prst="wedgeRectCallout">
            <a:avLst>
              <a:gd name="adj1" fmla="val 33204"/>
              <a:gd name="adj2" fmla="val 119319"/>
            </a:avLst>
          </a:prstGeom>
          <a:solidFill>
            <a:srgbClr val="FFFFFF"/>
          </a:solidFill>
          <a:ln w="9525">
            <a:solidFill>
              <a:srgbClr val="000000"/>
            </a:solidFill>
            <a:miter lim="800000"/>
            <a:headEnd/>
            <a:tailEnd/>
          </a:ln>
        </p:spPr>
        <p:txBody>
          <a:bodyPr lIns="74295" tIns="8890" rIns="74295" bIns="8890"/>
          <a:lstStyle/>
          <a:p>
            <a:r>
              <a:rPr lang="ja-JP" altLang="en-US" sz="1800" b="1">
                <a:solidFill>
                  <a:srgbClr val="FF0000"/>
                </a:solidFill>
                <a:latin typeface="HG丸ｺﾞｼｯｸM-PRO" pitchFamily="50" charset="-128"/>
                <a:ea typeface="HG丸ｺﾞｼｯｸM-PRO" pitchFamily="50" charset="-128"/>
              </a:rPr>
              <a:t>一般的にイメージする虐待</a:t>
            </a:r>
            <a:endParaRPr lang="en-US" altLang="ja-JP" sz="1800" b="1">
              <a:solidFill>
                <a:srgbClr val="FF0000"/>
              </a:solidFill>
              <a:latin typeface="HG丸ｺﾞｼｯｸM-PRO" pitchFamily="50" charset="-128"/>
              <a:ea typeface="HG丸ｺﾞｼｯｸM-PRO" pitchFamily="50" charset="-128"/>
            </a:endParaRPr>
          </a:p>
          <a:p>
            <a:r>
              <a:rPr lang="ja-JP" altLang="en-US" sz="1800" b="1">
                <a:solidFill>
                  <a:srgbClr val="FF0000"/>
                </a:solidFill>
                <a:latin typeface="HG丸ｺﾞｼｯｸM-PRO" pitchFamily="50" charset="-128"/>
                <a:ea typeface="HG丸ｺﾞｼｯｸM-PRO" pitchFamily="50" charset="-128"/>
              </a:rPr>
              <a:t>（事件性のある虐待）</a:t>
            </a:r>
          </a:p>
          <a:p>
            <a:endParaRPr lang="en-US" altLang="ja-JP" sz="2400"/>
          </a:p>
        </p:txBody>
      </p:sp>
      <p:sp>
        <p:nvSpPr>
          <p:cNvPr id="21511" name="AutoShape 6"/>
          <p:cNvSpPr>
            <a:spLocks noChangeArrowheads="1"/>
          </p:cNvSpPr>
          <p:nvPr/>
        </p:nvSpPr>
        <p:spPr bwMode="auto">
          <a:xfrm>
            <a:off x="250826" y="5949950"/>
            <a:ext cx="4465191" cy="647700"/>
          </a:xfrm>
          <a:prstGeom prst="wedgeRectCallout">
            <a:avLst>
              <a:gd name="adj1" fmla="val 32787"/>
              <a:gd name="adj2" fmla="val -127593"/>
            </a:avLst>
          </a:prstGeom>
          <a:solidFill>
            <a:srgbClr val="FFFFFF"/>
          </a:solidFill>
          <a:ln w="9525">
            <a:solidFill>
              <a:srgbClr val="000000"/>
            </a:solidFill>
            <a:miter lim="800000"/>
            <a:headEnd/>
            <a:tailEnd/>
          </a:ln>
        </p:spPr>
        <p:txBody>
          <a:bodyPr lIns="74295" tIns="8890" rIns="74295" bIns="8890"/>
          <a:lstStyle/>
          <a:p>
            <a:r>
              <a:rPr lang="ja-JP" altLang="en-US" sz="1800" b="1" dirty="0">
                <a:solidFill>
                  <a:srgbClr val="0000FF"/>
                </a:solidFill>
                <a:latin typeface="HG丸ｺﾞｼｯｸM-PRO" pitchFamily="50" charset="-128"/>
                <a:ea typeface="HG丸ｺﾞｼｯｸM-PRO" pitchFamily="50" charset="-128"/>
              </a:rPr>
              <a:t>高齢者虐待防止法が規定した高齢者虐待</a:t>
            </a:r>
            <a:r>
              <a:rPr lang="en-US" altLang="ja-JP" sz="1800" b="1" dirty="0">
                <a:solidFill>
                  <a:srgbClr val="0000FF"/>
                </a:solidFill>
                <a:latin typeface="HG丸ｺﾞｼｯｸM-PRO" pitchFamily="50" charset="-128"/>
                <a:ea typeface="HG丸ｺﾞｼｯｸM-PRO" pitchFamily="50" charset="-128"/>
              </a:rPr>
              <a:t>(</a:t>
            </a:r>
            <a:r>
              <a:rPr lang="ja-JP" altLang="en-US" sz="1800" b="1" dirty="0">
                <a:solidFill>
                  <a:srgbClr val="0000FF"/>
                </a:solidFill>
                <a:latin typeface="HG丸ｺﾞｼｯｸM-PRO" pitchFamily="50" charset="-128"/>
                <a:ea typeface="HG丸ｺﾞｼｯｸM-PRO" pitchFamily="50" charset="-128"/>
              </a:rPr>
              <a:t>自覚を問わないため、広範囲</a:t>
            </a:r>
            <a:r>
              <a:rPr lang="en-US" altLang="ja-JP" sz="1800" b="1" dirty="0">
                <a:solidFill>
                  <a:srgbClr val="0000FF"/>
                </a:solidFill>
                <a:latin typeface="HG丸ｺﾞｼｯｸM-PRO" pitchFamily="50" charset="-128"/>
                <a:ea typeface="HG丸ｺﾞｼｯｸM-PRO" pitchFamily="50" charset="-128"/>
              </a:rPr>
              <a:t>)</a:t>
            </a:r>
            <a:endParaRPr lang="ja-JP" altLang="en-US" sz="1800" b="1" dirty="0">
              <a:solidFill>
                <a:srgbClr val="0000FF"/>
              </a:solidFill>
              <a:latin typeface="HG丸ｺﾞｼｯｸM-PRO" pitchFamily="50" charset="-128"/>
              <a:ea typeface="HG丸ｺﾞｼｯｸM-PRO" pitchFamily="50" charset="-128"/>
            </a:endParaRPr>
          </a:p>
        </p:txBody>
      </p:sp>
      <p:sp>
        <p:nvSpPr>
          <p:cNvPr id="11" name="右中かっこ 10"/>
          <p:cNvSpPr/>
          <p:nvPr/>
        </p:nvSpPr>
        <p:spPr>
          <a:xfrm>
            <a:off x="4572000" y="3933825"/>
            <a:ext cx="287338" cy="1798638"/>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defRPr/>
            </a:pPr>
            <a:endParaRPr lang="ja-JP" altLang="en-US" dirty="0"/>
          </a:p>
        </p:txBody>
      </p:sp>
      <p:sp>
        <p:nvSpPr>
          <p:cNvPr id="21513" name="AutoShape 6"/>
          <p:cNvSpPr>
            <a:spLocks noChangeArrowheads="1"/>
          </p:cNvSpPr>
          <p:nvPr/>
        </p:nvSpPr>
        <p:spPr bwMode="auto">
          <a:xfrm>
            <a:off x="5219701" y="4149727"/>
            <a:ext cx="3673475" cy="2087563"/>
          </a:xfrm>
          <a:prstGeom prst="wedgeRectCallout">
            <a:avLst>
              <a:gd name="adj1" fmla="val -57412"/>
              <a:gd name="adj2" fmla="val -18907"/>
            </a:avLst>
          </a:prstGeom>
          <a:solidFill>
            <a:srgbClr val="FFFFFF"/>
          </a:solidFill>
          <a:ln w="9525">
            <a:solidFill>
              <a:srgbClr val="000000"/>
            </a:solidFill>
            <a:miter lim="800000"/>
            <a:headEnd/>
            <a:tailEnd/>
          </a:ln>
        </p:spPr>
        <p:txBody>
          <a:bodyPr lIns="74295" tIns="8890" rIns="74295" bIns="8890"/>
          <a:lstStyle/>
          <a:p>
            <a:pPr algn="l"/>
            <a:r>
              <a:rPr lang="ja-JP" altLang="en-US" sz="2800" b="1" dirty="0">
                <a:solidFill>
                  <a:srgbClr val="FF0000"/>
                </a:solidFill>
                <a:latin typeface="HG丸ｺﾞｼｯｸM-PRO" pitchFamily="50" charset="-128"/>
                <a:ea typeface="HG丸ｺﾞｼｯｸM-PRO" pitchFamily="50" charset="-128"/>
              </a:rPr>
              <a:t>虐待の小さな芽</a:t>
            </a:r>
            <a:r>
              <a:rPr lang="ja-JP" altLang="en-US" sz="2400" b="1" dirty="0">
                <a:latin typeface="HG丸ｺﾞｼｯｸM-PRO" pitchFamily="50" charset="-128"/>
                <a:ea typeface="HG丸ｺﾞｼｯｸM-PRO" pitchFamily="50" charset="-128"/>
              </a:rPr>
              <a:t>から区市町村が責任をもって防止的に対応！</a:t>
            </a:r>
            <a:endParaRPr lang="en-US" altLang="ja-JP" sz="2400" b="1" dirty="0">
              <a:latin typeface="HG丸ｺﾞｼｯｸM-PRO" pitchFamily="50" charset="-128"/>
              <a:ea typeface="HG丸ｺﾞｼｯｸM-PRO" pitchFamily="50" charset="-128"/>
            </a:endParaRPr>
          </a:p>
          <a:p>
            <a:pPr algn="l"/>
            <a:endParaRPr lang="en-US" altLang="ja-JP" sz="1800" b="1" dirty="0">
              <a:latin typeface="HG丸ｺﾞｼｯｸM-PRO" pitchFamily="50" charset="-128"/>
              <a:ea typeface="HG丸ｺﾞｼｯｸM-PRO" pitchFamily="50" charset="-128"/>
            </a:endParaRPr>
          </a:p>
          <a:p>
            <a:pPr algn="l"/>
            <a:r>
              <a:rPr lang="en-US" altLang="ja-JP" sz="1800" dirty="0">
                <a:latin typeface="HG丸ｺﾞｼｯｸM-PRO" pitchFamily="50" charset="-128"/>
                <a:ea typeface="HG丸ｺﾞｼｯｸM-PRO" pitchFamily="50" charset="-128"/>
              </a:rPr>
              <a:t>※</a:t>
            </a:r>
            <a:r>
              <a:rPr lang="ja-JP" altLang="en-US" sz="1800" dirty="0">
                <a:latin typeface="HG丸ｺﾞｼｯｸM-PRO" pitchFamily="50" charset="-128"/>
                <a:ea typeface="HG丸ｺﾞｼｯｸM-PRO" pitchFamily="50" charset="-128"/>
              </a:rPr>
              <a:t>区市町村の不作為責任が、問われることもあります。</a:t>
            </a:r>
          </a:p>
        </p:txBody>
      </p:sp>
      <p:sp>
        <p:nvSpPr>
          <p:cNvPr id="14" name="フレーム 13"/>
          <p:cNvSpPr/>
          <p:nvPr/>
        </p:nvSpPr>
        <p:spPr>
          <a:xfrm>
            <a:off x="6011863" y="1844675"/>
            <a:ext cx="2881312" cy="1728788"/>
          </a:xfrm>
          <a:prstGeom prst="frame">
            <a:avLst>
              <a:gd name="adj1" fmla="val 4013"/>
            </a:avLst>
          </a:prstGeom>
          <a:solidFill>
            <a:schemeClr val="accent3">
              <a:lumMod val="20000"/>
              <a:lumOff val="80000"/>
              <a:alpha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1600" dirty="0">
                <a:solidFill>
                  <a:schemeClr val="tx1"/>
                </a:solidFill>
              </a:rPr>
              <a:t>「自覚」「悪意」は問わない。「いじめてやろう」「虐げよう」と思っているかどうかは、無関係</a:t>
            </a:r>
          </a:p>
        </p:txBody>
      </p:sp>
      <p:sp>
        <p:nvSpPr>
          <p:cNvPr id="2" name="スライド番号プレースホルダー 1"/>
          <p:cNvSpPr>
            <a:spLocks noGrp="1"/>
          </p:cNvSpPr>
          <p:nvPr>
            <p:ph type="sldNum" sz="quarter" idx="12"/>
          </p:nvPr>
        </p:nvSpPr>
        <p:spPr/>
        <p:txBody>
          <a:bodyPr/>
          <a:lstStyle/>
          <a:p>
            <a:pPr>
              <a:defRPr/>
            </a:pPr>
            <a:fld id="{94DCF550-45AF-4DDD-8A3C-902703E17E4F}" type="slidenum">
              <a:rPr lang="en-US" altLang="ja-JP" smtClean="0"/>
              <a:pPr>
                <a:defRPr/>
              </a:pPr>
              <a:t>43</a:t>
            </a:fld>
            <a:endParaRPr lang="en-US" altLang="ja-JP"/>
          </a:p>
        </p:txBody>
      </p:sp>
    </p:spTree>
    <p:extLst>
      <p:ext uri="{BB962C8B-B14F-4D97-AF65-F5344CB8AC3E}">
        <p14:creationId xmlns:p14="http://schemas.microsoft.com/office/powerpoint/2010/main" val="244406149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1509"/>
                                        </p:tgtEl>
                                        <p:attrNameLst>
                                          <p:attrName>style.visibility</p:attrName>
                                        </p:attrNameLst>
                                      </p:cBhvr>
                                      <p:to>
                                        <p:strVal val="visible"/>
                                      </p:to>
                                    </p:set>
                                    <p:anim calcmode="lin" valueType="num">
                                      <p:cBhvr additive="base">
                                        <p:cTn id="7" dur="500" fill="hold"/>
                                        <p:tgtEl>
                                          <p:spTgt spid="21509"/>
                                        </p:tgtEl>
                                        <p:attrNameLst>
                                          <p:attrName>ppt_x</p:attrName>
                                        </p:attrNameLst>
                                      </p:cBhvr>
                                      <p:tavLst>
                                        <p:tav tm="0">
                                          <p:val>
                                            <p:strVal val="#ppt_x"/>
                                          </p:val>
                                        </p:tav>
                                        <p:tav tm="100000">
                                          <p:val>
                                            <p:strVal val="#ppt_x"/>
                                          </p:val>
                                        </p:tav>
                                      </p:tavLst>
                                    </p:anim>
                                    <p:anim calcmode="lin" valueType="num">
                                      <p:cBhvr additive="base">
                                        <p:cTn id="8" dur="500" fill="hold"/>
                                        <p:tgtEl>
                                          <p:spTgt spid="21509"/>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21510"/>
                                        </p:tgtEl>
                                        <p:attrNameLst>
                                          <p:attrName>style.visibility</p:attrName>
                                        </p:attrNameLst>
                                      </p:cBhvr>
                                      <p:to>
                                        <p:strVal val="visible"/>
                                      </p:to>
                                    </p:set>
                                    <p:anim calcmode="lin" valueType="num">
                                      <p:cBhvr additive="base">
                                        <p:cTn id="11" dur="500" fill="hold"/>
                                        <p:tgtEl>
                                          <p:spTgt spid="21510"/>
                                        </p:tgtEl>
                                        <p:attrNameLst>
                                          <p:attrName>ppt_x</p:attrName>
                                        </p:attrNameLst>
                                      </p:cBhvr>
                                      <p:tavLst>
                                        <p:tav tm="0">
                                          <p:val>
                                            <p:strVal val="#ppt_x"/>
                                          </p:val>
                                        </p:tav>
                                        <p:tav tm="100000">
                                          <p:val>
                                            <p:strVal val="#ppt_x"/>
                                          </p:val>
                                        </p:tav>
                                      </p:tavLst>
                                    </p:anim>
                                    <p:anim calcmode="lin" valueType="num">
                                      <p:cBhvr additive="base">
                                        <p:cTn id="12" dur="500" fill="hold"/>
                                        <p:tgtEl>
                                          <p:spTgt spid="21510"/>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21506"/>
                                        </p:tgtEl>
                                        <p:attrNameLst>
                                          <p:attrName>style.visibility</p:attrName>
                                        </p:attrNameLst>
                                      </p:cBhvr>
                                      <p:to>
                                        <p:strVal val="visible"/>
                                      </p:to>
                                    </p:set>
                                    <p:anim calcmode="lin" valueType="num">
                                      <p:cBhvr additive="base">
                                        <p:cTn id="17" dur="500" fill="hold"/>
                                        <p:tgtEl>
                                          <p:spTgt spid="21506"/>
                                        </p:tgtEl>
                                        <p:attrNameLst>
                                          <p:attrName>ppt_x</p:attrName>
                                        </p:attrNameLst>
                                      </p:cBhvr>
                                      <p:tavLst>
                                        <p:tav tm="0">
                                          <p:val>
                                            <p:strVal val="#ppt_x"/>
                                          </p:val>
                                        </p:tav>
                                        <p:tav tm="100000">
                                          <p:val>
                                            <p:strVal val="#ppt_x"/>
                                          </p:val>
                                        </p:tav>
                                      </p:tavLst>
                                    </p:anim>
                                    <p:anim calcmode="lin" valueType="num">
                                      <p:cBhvr additive="base">
                                        <p:cTn id="18" dur="500" fill="hold"/>
                                        <p:tgtEl>
                                          <p:spTgt spid="21506"/>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21511"/>
                                        </p:tgtEl>
                                        <p:attrNameLst>
                                          <p:attrName>style.visibility</p:attrName>
                                        </p:attrNameLst>
                                      </p:cBhvr>
                                      <p:to>
                                        <p:strVal val="visible"/>
                                      </p:to>
                                    </p:set>
                                    <p:anim calcmode="lin" valueType="num">
                                      <p:cBhvr additive="base">
                                        <p:cTn id="21" dur="500" fill="hold"/>
                                        <p:tgtEl>
                                          <p:spTgt spid="21511"/>
                                        </p:tgtEl>
                                        <p:attrNameLst>
                                          <p:attrName>ppt_x</p:attrName>
                                        </p:attrNameLst>
                                      </p:cBhvr>
                                      <p:tavLst>
                                        <p:tav tm="0">
                                          <p:val>
                                            <p:strVal val="#ppt_x"/>
                                          </p:val>
                                        </p:tav>
                                        <p:tav tm="100000">
                                          <p:val>
                                            <p:strVal val="#ppt_x"/>
                                          </p:val>
                                        </p:tav>
                                      </p:tavLst>
                                    </p:anim>
                                    <p:anim calcmode="lin" valueType="num">
                                      <p:cBhvr additive="base">
                                        <p:cTn id="22" dur="500" fill="hold"/>
                                        <p:tgtEl>
                                          <p:spTgt spid="21511"/>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anim calcmode="lin" valueType="num">
                                      <p:cBhvr additive="base">
                                        <p:cTn id="27" dur="500" fill="hold"/>
                                        <p:tgtEl>
                                          <p:spTgt spid="11"/>
                                        </p:tgtEl>
                                        <p:attrNameLst>
                                          <p:attrName>ppt_x</p:attrName>
                                        </p:attrNameLst>
                                      </p:cBhvr>
                                      <p:tavLst>
                                        <p:tav tm="0">
                                          <p:val>
                                            <p:strVal val="#ppt_x"/>
                                          </p:val>
                                        </p:tav>
                                        <p:tav tm="100000">
                                          <p:val>
                                            <p:strVal val="#ppt_x"/>
                                          </p:val>
                                        </p:tav>
                                      </p:tavLst>
                                    </p:anim>
                                    <p:anim calcmode="lin" valueType="num">
                                      <p:cBhvr additive="base">
                                        <p:cTn id="28" dur="500" fill="hold"/>
                                        <p:tgtEl>
                                          <p:spTgt spid="11"/>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21513"/>
                                        </p:tgtEl>
                                        <p:attrNameLst>
                                          <p:attrName>style.visibility</p:attrName>
                                        </p:attrNameLst>
                                      </p:cBhvr>
                                      <p:to>
                                        <p:strVal val="visible"/>
                                      </p:to>
                                    </p:set>
                                    <p:anim calcmode="lin" valueType="num">
                                      <p:cBhvr additive="base">
                                        <p:cTn id="31" dur="500" fill="hold"/>
                                        <p:tgtEl>
                                          <p:spTgt spid="21513"/>
                                        </p:tgtEl>
                                        <p:attrNameLst>
                                          <p:attrName>ppt_x</p:attrName>
                                        </p:attrNameLst>
                                      </p:cBhvr>
                                      <p:tavLst>
                                        <p:tav tm="0">
                                          <p:val>
                                            <p:strVal val="#ppt_x"/>
                                          </p:val>
                                        </p:tav>
                                        <p:tav tm="100000">
                                          <p:val>
                                            <p:strVal val="#ppt_x"/>
                                          </p:val>
                                        </p:tav>
                                      </p:tavLst>
                                    </p:anim>
                                    <p:anim calcmode="lin" valueType="num">
                                      <p:cBhvr additive="base">
                                        <p:cTn id="32" dur="500" fill="hold"/>
                                        <p:tgtEl>
                                          <p:spTgt spid="21513"/>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4"/>
                                        </p:tgtEl>
                                        <p:attrNameLst>
                                          <p:attrName>style.visibility</p:attrName>
                                        </p:attrNameLst>
                                      </p:cBhvr>
                                      <p:to>
                                        <p:strVal val="visible"/>
                                      </p:to>
                                    </p:set>
                                    <p:anim calcmode="lin" valueType="num">
                                      <p:cBhvr additive="base">
                                        <p:cTn id="37" dur="500" fill="hold"/>
                                        <p:tgtEl>
                                          <p:spTgt spid="14"/>
                                        </p:tgtEl>
                                        <p:attrNameLst>
                                          <p:attrName>ppt_x</p:attrName>
                                        </p:attrNameLst>
                                      </p:cBhvr>
                                      <p:tavLst>
                                        <p:tav tm="0">
                                          <p:val>
                                            <p:strVal val="#ppt_x"/>
                                          </p:val>
                                        </p:tav>
                                        <p:tav tm="100000">
                                          <p:val>
                                            <p:strVal val="#ppt_x"/>
                                          </p:val>
                                        </p:tav>
                                      </p:tavLst>
                                    </p:anim>
                                    <p:anim calcmode="lin" valueType="num">
                                      <p:cBhvr additive="base">
                                        <p:cTn id="38"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6" grpId="0" animBg="1"/>
      <p:bldP spid="21509" grpId="0" animBg="1"/>
      <p:bldP spid="21510" grpId="0" animBg="1"/>
      <p:bldP spid="21511" grpId="0" animBg="1"/>
      <p:bldP spid="11" grpId="0" animBg="1"/>
      <p:bldP spid="21513" grpId="0" animBg="1"/>
      <p:bldP spid="14" grpId="0" animBg="1"/>
    </p:bldLst>
  </p:timing>
</p:sld>
</file>

<file path=ppt/slides/slide4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323850" y="914400"/>
            <a:ext cx="8229600" cy="1371600"/>
          </a:xfrm>
        </p:spPr>
        <p:txBody>
          <a:bodyPr>
            <a:normAutofit fontScale="90000"/>
          </a:bodyPr>
          <a:lstStyle/>
          <a:p>
            <a:pPr eaLnBrk="1" fontAlgn="auto" hangingPunct="1">
              <a:lnSpc>
                <a:spcPct val="80000"/>
              </a:lnSpc>
              <a:spcAft>
                <a:spcPts val="0"/>
              </a:spcAft>
              <a:defRPr/>
            </a:pPr>
            <a:r>
              <a:rPr lang="ja-JP" altLang="en-US" dirty="0"/>
              <a:t>発見と相談・通報</a:t>
            </a:r>
            <a:br>
              <a:rPr lang="ja-JP" altLang="en-US" dirty="0"/>
            </a:br>
            <a:r>
              <a:rPr lang="ja-JP" altLang="en-US" dirty="0"/>
              <a:t/>
            </a:r>
            <a:br>
              <a:rPr lang="ja-JP" altLang="en-US" dirty="0"/>
            </a:br>
            <a:r>
              <a:rPr lang="ja-JP" altLang="en-US" sz="4000" dirty="0"/>
              <a:t>（１）早期発見努力義務</a:t>
            </a:r>
          </a:p>
        </p:txBody>
      </p:sp>
      <p:sp>
        <p:nvSpPr>
          <p:cNvPr id="487427" name="Rectangle 3"/>
          <p:cNvSpPr>
            <a:spLocks noGrp="1" noChangeArrowheads="1"/>
          </p:cNvSpPr>
          <p:nvPr>
            <p:ph idx="1"/>
          </p:nvPr>
        </p:nvSpPr>
        <p:spPr>
          <a:xfrm>
            <a:off x="457200" y="2500315"/>
            <a:ext cx="8229600" cy="4357687"/>
          </a:xfrm>
        </p:spPr>
        <p:txBody>
          <a:bodyPr/>
          <a:lstStyle/>
          <a:p>
            <a:pPr eaLnBrk="1" hangingPunct="1">
              <a:buFont typeface="Wingdings" pitchFamily="2" charset="2"/>
              <a:buNone/>
            </a:pPr>
            <a:r>
              <a:rPr lang="ja-JP" altLang="en-US"/>
              <a:t>　</a:t>
            </a:r>
            <a:r>
              <a:rPr lang="ja-JP" altLang="en-US" sz="2400"/>
              <a:t>第５条</a:t>
            </a:r>
            <a:r>
              <a:rPr lang="ja-JP" altLang="en-US"/>
              <a:t>　</a:t>
            </a:r>
          </a:p>
          <a:p>
            <a:pPr eaLnBrk="1" hangingPunct="1">
              <a:buFont typeface="Wingdings" pitchFamily="2" charset="2"/>
              <a:buNone/>
            </a:pPr>
            <a:r>
              <a:rPr lang="ja-JP" altLang="en-US"/>
              <a:t>　　</a:t>
            </a:r>
            <a:r>
              <a:rPr lang="ja-JP" altLang="en-US" sz="2400"/>
              <a:t>養介護施設、病院、保健所その他</a:t>
            </a:r>
            <a:r>
              <a:rPr lang="ja-JP" altLang="en-US" sz="2400">
                <a:solidFill>
                  <a:srgbClr val="0000FF"/>
                </a:solidFill>
              </a:rPr>
              <a:t>高齢者の福祉に業務上関係のある団体</a:t>
            </a:r>
            <a:r>
              <a:rPr lang="ja-JP" altLang="en-US" sz="2400"/>
              <a:t>及び養介護施設従事者等、医師、保健師、弁護士その他</a:t>
            </a:r>
            <a:r>
              <a:rPr lang="ja-JP" altLang="en-US" sz="2400">
                <a:solidFill>
                  <a:srgbClr val="0000FF"/>
                </a:solidFill>
              </a:rPr>
              <a:t>高齢者の福祉に職務上関係のある者</a:t>
            </a:r>
            <a:r>
              <a:rPr lang="ja-JP" altLang="en-US" sz="2400"/>
              <a:t>は、高齢者虐待を発見しやすい立場にあることを自覚し、高齢者虐待の早期発見に努めなければならない。</a:t>
            </a:r>
          </a:p>
          <a:p>
            <a:pPr eaLnBrk="1" hangingPunct="1">
              <a:buFont typeface="Wingdings" pitchFamily="2" charset="2"/>
              <a:buNone/>
            </a:pPr>
            <a:endParaRPr lang="ja-JP" altLang="en-US" sz="2400"/>
          </a:p>
          <a:p>
            <a:pPr algn="ctr" eaLnBrk="1" hangingPunct="1">
              <a:buFont typeface="Wingdings" pitchFamily="2" charset="2"/>
              <a:buNone/>
            </a:pPr>
            <a:r>
              <a:rPr lang="en-US" altLang="ja-JP" sz="2800">
                <a:solidFill>
                  <a:srgbClr val="FF3300"/>
                </a:solidFill>
              </a:rPr>
              <a:t>『</a:t>
            </a:r>
            <a:r>
              <a:rPr lang="ja-JP" altLang="en-US" sz="2800">
                <a:solidFill>
                  <a:srgbClr val="FF3300"/>
                </a:solidFill>
              </a:rPr>
              <a:t>虐待</a:t>
            </a:r>
            <a:r>
              <a:rPr lang="en-US" altLang="ja-JP" sz="2800">
                <a:solidFill>
                  <a:srgbClr val="FF3300"/>
                </a:solidFill>
              </a:rPr>
              <a:t>』</a:t>
            </a:r>
            <a:r>
              <a:rPr lang="ja-JP" altLang="en-US" sz="2800">
                <a:solidFill>
                  <a:srgbClr val="FF3300"/>
                </a:solidFill>
              </a:rPr>
              <a:t>は、あると思わなければ見えてこない</a:t>
            </a:r>
            <a:endParaRPr lang="ja-JP" altLang="en-US" sz="2800" u="sng">
              <a:solidFill>
                <a:srgbClr val="FF3300"/>
              </a:solidFill>
            </a:endParaRPr>
          </a:p>
        </p:txBody>
      </p:sp>
      <p:sp>
        <p:nvSpPr>
          <p:cNvPr id="49156" name="AutoShape 5"/>
          <p:cNvSpPr>
            <a:spLocks noChangeArrowheads="1"/>
          </p:cNvSpPr>
          <p:nvPr/>
        </p:nvSpPr>
        <p:spPr bwMode="auto">
          <a:xfrm>
            <a:off x="6011865" y="1268415"/>
            <a:ext cx="2447925" cy="936625"/>
          </a:xfrm>
          <a:prstGeom prst="wedgeRoundRectCallout">
            <a:avLst>
              <a:gd name="adj1" fmla="val -30741"/>
              <a:gd name="adj2" fmla="val 119829"/>
              <a:gd name="adj3" fmla="val 16667"/>
            </a:avLst>
          </a:prstGeom>
          <a:solidFill>
            <a:srgbClr val="99FFCC"/>
          </a:solidFill>
          <a:ln w="9525">
            <a:solidFill>
              <a:schemeClr val="tx1"/>
            </a:solidFill>
            <a:miter lim="800000"/>
            <a:headEnd/>
            <a:tailEnd/>
          </a:ln>
        </p:spPr>
        <p:txBody>
          <a:bodyPr/>
          <a:lstStyle/>
          <a:p>
            <a:r>
              <a:rPr lang="ja-JP" altLang="en-US"/>
              <a:t>国民の義務より　</a:t>
            </a:r>
            <a:r>
              <a:rPr lang="ja-JP" altLang="en-US" b="1"/>
              <a:t>強い義務</a:t>
            </a:r>
            <a:r>
              <a:rPr lang="ja-JP" altLang="en-US"/>
              <a:t>です！</a:t>
            </a:r>
          </a:p>
        </p:txBody>
      </p:sp>
      <p:sp>
        <p:nvSpPr>
          <p:cNvPr id="2" name="スライド番号プレースホルダー 1"/>
          <p:cNvSpPr>
            <a:spLocks noGrp="1"/>
          </p:cNvSpPr>
          <p:nvPr>
            <p:ph type="sldNum" sz="quarter" idx="12"/>
          </p:nvPr>
        </p:nvSpPr>
        <p:spPr/>
        <p:txBody>
          <a:bodyPr/>
          <a:lstStyle/>
          <a:p>
            <a:pPr>
              <a:defRPr/>
            </a:pPr>
            <a:fld id="{94DCF550-45AF-4DDD-8A3C-902703E17E4F}" type="slidenum">
              <a:rPr lang="en-US" altLang="ja-JP" smtClean="0"/>
              <a:pPr>
                <a:defRPr/>
              </a:pPr>
              <a:t>44</a:t>
            </a:fld>
            <a:endParaRPr lang="en-US" altLang="ja-JP"/>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87427">
                                            <p:txEl>
                                              <p:pRg st="3" end="3"/>
                                            </p:txEl>
                                          </p:spTgt>
                                        </p:tgtEl>
                                        <p:attrNameLst>
                                          <p:attrName>style.visibility</p:attrName>
                                        </p:attrNameLst>
                                      </p:cBhvr>
                                      <p:to>
                                        <p:strVal val="visible"/>
                                      </p:to>
                                    </p:set>
                                    <p:anim calcmode="lin" valueType="num">
                                      <p:cBhvr additive="base">
                                        <p:cTn id="7" dur="500" fill="hold"/>
                                        <p:tgtEl>
                                          <p:spTgt spid="487427">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87427">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a:xfrm>
            <a:off x="457200" y="500063"/>
            <a:ext cx="8229600" cy="1143000"/>
          </a:xfrm>
        </p:spPr>
        <p:txBody>
          <a:bodyPr/>
          <a:lstStyle/>
          <a:p>
            <a:pPr eaLnBrk="1" hangingPunct="1"/>
            <a:r>
              <a:rPr lang="ja-JP" altLang="en-US" sz="3600"/>
              <a:t>（２）通報義務</a:t>
            </a:r>
          </a:p>
        </p:txBody>
      </p:sp>
      <p:sp>
        <p:nvSpPr>
          <p:cNvPr id="39939" name="Rectangle 3"/>
          <p:cNvSpPr>
            <a:spLocks noGrp="1" noChangeArrowheads="1"/>
          </p:cNvSpPr>
          <p:nvPr>
            <p:ph idx="1"/>
          </p:nvPr>
        </p:nvSpPr>
        <p:spPr>
          <a:xfrm>
            <a:off x="457200" y="1643063"/>
            <a:ext cx="8362950" cy="4881562"/>
          </a:xfrm>
        </p:spPr>
        <p:txBody>
          <a:bodyPr>
            <a:normAutofit fontScale="92500" lnSpcReduction="20000"/>
          </a:bodyPr>
          <a:lstStyle/>
          <a:p>
            <a:pPr marL="274320" indent="-274320" eaLnBrk="1" fontAlgn="auto" hangingPunct="1">
              <a:lnSpc>
                <a:spcPct val="80000"/>
              </a:lnSpc>
              <a:spcAft>
                <a:spcPts val="0"/>
              </a:spcAft>
              <a:buClr>
                <a:schemeClr val="accent3"/>
              </a:buClr>
              <a:buNone/>
              <a:defRPr/>
            </a:pPr>
            <a:r>
              <a:rPr lang="ja-JP" altLang="en-US" sz="2800" b="1" u="sng" dirty="0">
                <a:solidFill>
                  <a:srgbClr val="FF3300"/>
                </a:solidFill>
              </a:rPr>
              <a:t>通報義務＞業務上の守秘義務</a:t>
            </a:r>
          </a:p>
          <a:p>
            <a:pPr marL="274320" indent="-274320" eaLnBrk="1" fontAlgn="auto" hangingPunct="1">
              <a:lnSpc>
                <a:spcPct val="80000"/>
              </a:lnSpc>
              <a:spcAft>
                <a:spcPts val="0"/>
              </a:spcAft>
              <a:buClr>
                <a:schemeClr val="accent3"/>
              </a:buClr>
              <a:buNone/>
              <a:defRPr/>
            </a:pPr>
            <a:r>
              <a:rPr lang="ja-JP" altLang="en-US" sz="2400" dirty="0"/>
              <a:t>　</a:t>
            </a:r>
            <a:endParaRPr lang="en-US" altLang="ja-JP" sz="2400" dirty="0"/>
          </a:p>
          <a:p>
            <a:pPr marL="0" indent="0" eaLnBrk="1" fontAlgn="auto" hangingPunct="1">
              <a:lnSpc>
                <a:spcPct val="120000"/>
              </a:lnSpc>
              <a:spcBef>
                <a:spcPts val="0"/>
              </a:spcBef>
              <a:spcAft>
                <a:spcPts val="0"/>
              </a:spcAft>
              <a:buClr>
                <a:schemeClr val="accent3"/>
              </a:buClr>
              <a:buNone/>
              <a:defRPr/>
            </a:pPr>
            <a:r>
              <a:rPr lang="ja-JP" altLang="en-US" sz="2400" dirty="0"/>
              <a:t>　第７条　</a:t>
            </a:r>
          </a:p>
          <a:p>
            <a:pPr marL="0" indent="0" eaLnBrk="1" fontAlgn="auto" hangingPunct="1">
              <a:lnSpc>
                <a:spcPct val="120000"/>
              </a:lnSpc>
              <a:spcBef>
                <a:spcPts val="0"/>
              </a:spcBef>
              <a:spcAft>
                <a:spcPts val="0"/>
              </a:spcAft>
              <a:buClr>
                <a:schemeClr val="accent3"/>
              </a:buClr>
              <a:buNone/>
              <a:defRPr/>
            </a:pPr>
            <a:r>
              <a:rPr lang="ja-JP" altLang="en-US" sz="2400" dirty="0"/>
              <a:t>　　養護者による高齢者虐待を受けたと</a:t>
            </a:r>
            <a:r>
              <a:rPr lang="ja-JP" altLang="en-US" sz="2400" dirty="0">
                <a:solidFill>
                  <a:srgbClr val="FF3300"/>
                </a:solidFill>
              </a:rPr>
              <a:t>思われる</a:t>
            </a:r>
            <a:r>
              <a:rPr lang="ja-JP" altLang="en-US" sz="2400" dirty="0"/>
              <a:t>高齢者を発見した者は、当該高齢者の</a:t>
            </a:r>
            <a:r>
              <a:rPr lang="ja-JP" altLang="en-US" sz="2400" u="sng" dirty="0"/>
              <a:t>生命又は身体に重大な危険が生じている場合は、速やかに、これを市町村に通報しなければならない。</a:t>
            </a:r>
            <a:r>
              <a:rPr lang="ja-JP" altLang="en-US" sz="2400" dirty="0"/>
              <a:t/>
            </a:r>
            <a:br>
              <a:rPr lang="ja-JP" altLang="en-US" sz="2400" dirty="0"/>
            </a:br>
            <a:endParaRPr lang="ja-JP" altLang="en-US" sz="2400" dirty="0"/>
          </a:p>
          <a:p>
            <a:pPr marL="0" indent="0" eaLnBrk="1" fontAlgn="auto" hangingPunct="1">
              <a:lnSpc>
                <a:spcPct val="120000"/>
              </a:lnSpc>
              <a:spcBef>
                <a:spcPts val="0"/>
              </a:spcBef>
              <a:spcAft>
                <a:spcPts val="0"/>
              </a:spcAft>
              <a:buClr>
                <a:schemeClr val="accent3"/>
              </a:buClr>
              <a:buNone/>
              <a:defRPr/>
            </a:pPr>
            <a:r>
              <a:rPr lang="ja-JP" altLang="en-US" sz="2400" dirty="0"/>
              <a:t>　２　前項に定める場合のほか、</a:t>
            </a:r>
            <a:r>
              <a:rPr lang="ja-JP" altLang="en-US" sz="2400" u="sng" dirty="0"/>
              <a:t>養護者による高齢者虐待を受けたと</a:t>
            </a:r>
            <a:r>
              <a:rPr lang="ja-JP" altLang="en-US" sz="2400" u="sng" dirty="0">
                <a:solidFill>
                  <a:srgbClr val="FF3300"/>
                </a:solidFill>
              </a:rPr>
              <a:t>思われる</a:t>
            </a:r>
            <a:r>
              <a:rPr lang="ja-JP" altLang="en-US" sz="2400" u="sng" dirty="0"/>
              <a:t>高齢者を発見した者は、速やかに、これを市町村に通報するよう努めなければならない。</a:t>
            </a:r>
            <a:br>
              <a:rPr lang="ja-JP" altLang="en-US" sz="2400" u="sng" dirty="0"/>
            </a:br>
            <a:endParaRPr lang="ja-JP" altLang="en-US" sz="2400" u="sng" dirty="0"/>
          </a:p>
          <a:p>
            <a:pPr marL="0" indent="0" eaLnBrk="1" fontAlgn="auto" hangingPunct="1">
              <a:lnSpc>
                <a:spcPct val="120000"/>
              </a:lnSpc>
              <a:spcBef>
                <a:spcPts val="0"/>
              </a:spcBef>
              <a:spcAft>
                <a:spcPts val="0"/>
              </a:spcAft>
              <a:buClr>
                <a:schemeClr val="accent3"/>
              </a:buClr>
              <a:buNone/>
              <a:defRPr/>
            </a:pPr>
            <a:r>
              <a:rPr lang="ja-JP" altLang="en-US" sz="2400" dirty="0"/>
              <a:t>　３　刑法（明治四十年法律第四十五号）の秘密漏示罪の規定その他の</a:t>
            </a:r>
            <a:r>
              <a:rPr lang="ja-JP" altLang="en-US" sz="2400" u="sng" dirty="0"/>
              <a:t>守秘義務に関する法律の規定は、前二項の規定による通報をすることを妨げるものと解釈してはならない。</a:t>
            </a:r>
          </a:p>
        </p:txBody>
      </p:sp>
      <p:sp>
        <p:nvSpPr>
          <p:cNvPr id="50180" name="AutoShape 5"/>
          <p:cNvSpPr>
            <a:spLocks noChangeArrowheads="1"/>
          </p:cNvSpPr>
          <p:nvPr/>
        </p:nvSpPr>
        <p:spPr bwMode="auto">
          <a:xfrm>
            <a:off x="5148265" y="785815"/>
            <a:ext cx="3709987" cy="936625"/>
          </a:xfrm>
          <a:prstGeom prst="wedgeRoundRectCallout">
            <a:avLst>
              <a:gd name="adj1" fmla="val -16593"/>
              <a:gd name="adj2" fmla="val 114403"/>
              <a:gd name="adj3" fmla="val 16667"/>
            </a:avLst>
          </a:prstGeom>
          <a:solidFill>
            <a:srgbClr val="99FFCC"/>
          </a:solidFill>
          <a:ln w="9525">
            <a:solidFill>
              <a:schemeClr val="tx1"/>
            </a:solidFill>
            <a:miter lim="800000"/>
            <a:headEnd/>
            <a:tailEnd/>
          </a:ln>
        </p:spPr>
        <p:txBody>
          <a:bodyPr/>
          <a:lstStyle/>
          <a:p>
            <a:pPr algn="l"/>
            <a:r>
              <a:rPr lang="ja-JP" altLang="en-US"/>
              <a:t>証拠や根拠は必要なく、</a:t>
            </a:r>
            <a:endParaRPr lang="en-US" altLang="ja-JP"/>
          </a:p>
          <a:p>
            <a:pPr algn="l"/>
            <a:r>
              <a:rPr lang="ja-JP" altLang="en-US"/>
              <a:t>「思われる」で通報できます。</a:t>
            </a:r>
          </a:p>
        </p:txBody>
      </p:sp>
      <p:sp>
        <p:nvSpPr>
          <p:cNvPr id="2" name="スライド番号プレースホルダー 1"/>
          <p:cNvSpPr>
            <a:spLocks noGrp="1"/>
          </p:cNvSpPr>
          <p:nvPr>
            <p:ph type="sldNum" sz="quarter" idx="12"/>
          </p:nvPr>
        </p:nvSpPr>
        <p:spPr/>
        <p:txBody>
          <a:bodyPr/>
          <a:lstStyle/>
          <a:p>
            <a:pPr>
              <a:defRPr/>
            </a:pPr>
            <a:fld id="{94DCF550-45AF-4DDD-8A3C-902703E17E4F}" type="slidenum">
              <a:rPr lang="en-US" altLang="ja-JP" smtClean="0"/>
              <a:pPr>
                <a:defRPr/>
              </a:pPr>
              <a:t>45</a:t>
            </a:fld>
            <a:endParaRPr lang="en-US" altLang="ja-JP"/>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457200" y="401638"/>
            <a:ext cx="8229600" cy="1371600"/>
          </a:xfrm>
        </p:spPr>
        <p:txBody>
          <a:bodyPr/>
          <a:lstStyle/>
          <a:p>
            <a:pPr eaLnBrk="1" hangingPunct="1"/>
            <a:r>
              <a:rPr lang="ja-JP" altLang="en-US" sz="4000"/>
              <a:t>（３）通報者について</a:t>
            </a:r>
            <a:endParaRPr lang="ja-JP" altLang="en-US" sz="4000" i="1"/>
          </a:p>
        </p:txBody>
      </p:sp>
      <p:sp>
        <p:nvSpPr>
          <p:cNvPr id="51203" name="Rectangle 3"/>
          <p:cNvSpPr>
            <a:spLocks noGrp="1" noChangeArrowheads="1"/>
          </p:cNvSpPr>
          <p:nvPr>
            <p:ph idx="1"/>
          </p:nvPr>
        </p:nvSpPr>
        <p:spPr>
          <a:xfrm>
            <a:off x="457200" y="1628777"/>
            <a:ext cx="8362950" cy="4943475"/>
          </a:xfrm>
        </p:spPr>
        <p:txBody>
          <a:bodyPr/>
          <a:lstStyle/>
          <a:p>
            <a:pPr eaLnBrk="1" hangingPunct="1">
              <a:lnSpc>
                <a:spcPct val="90000"/>
              </a:lnSpc>
            </a:pPr>
            <a:r>
              <a:rPr lang="ja-JP" altLang="en-US"/>
              <a:t>通報者についての情報は保護される（第</a:t>
            </a:r>
            <a:r>
              <a:rPr lang="en-US" altLang="ja-JP"/>
              <a:t>8</a:t>
            </a:r>
            <a:r>
              <a:rPr lang="ja-JP" altLang="en-US"/>
              <a:t>条）</a:t>
            </a:r>
          </a:p>
          <a:p>
            <a:pPr eaLnBrk="1" hangingPunct="1">
              <a:lnSpc>
                <a:spcPct val="90000"/>
              </a:lnSpc>
              <a:buFont typeface="Wingdings" pitchFamily="2" charset="2"/>
              <a:buNone/>
            </a:pPr>
            <a:r>
              <a:rPr lang="ja-JP" altLang="en-US"/>
              <a:t>　</a:t>
            </a:r>
            <a:r>
              <a:rPr lang="ja-JP" altLang="en-US" sz="2000"/>
              <a:t>第８条</a:t>
            </a:r>
            <a:endParaRPr lang="en-US" altLang="ja-JP" sz="2000"/>
          </a:p>
          <a:p>
            <a:pPr eaLnBrk="1" hangingPunct="1">
              <a:lnSpc>
                <a:spcPct val="90000"/>
              </a:lnSpc>
              <a:buFont typeface="Wingdings" pitchFamily="2" charset="2"/>
              <a:buNone/>
            </a:pPr>
            <a:r>
              <a:rPr lang="ja-JP" altLang="en-US" sz="2000"/>
              <a:t>　　市町村が前条第一項若しくは第二項の規定による通報又は次条第一項に規定する届出を受けた場合においては、当該通報又は届出を受けた市町村の職員は、その職務上知り得た事項であって当該通報又は届出をした者を</a:t>
            </a:r>
            <a:r>
              <a:rPr lang="ja-JP" altLang="en-US" sz="2000" b="1">
                <a:solidFill>
                  <a:srgbClr val="0000FF"/>
                </a:solidFill>
              </a:rPr>
              <a:t>特定させるものを漏らしてはならない。</a:t>
            </a:r>
            <a:br>
              <a:rPr lang="ja-JP" altLang="en-US" sz="2000" b="1">
                <a:solidFill>
                  <a:srgbClr val="0000FF"/>
                </a:solidFill>
              </a:rPr>
            </a:br>
            <a:endParaRPr lang="ja-JP" altLang="en-US" sz="2000" b="1">
              <a:solidFill>
                <a:srgbClr val="0000FF"/>
              </a:solidFill>
            </a:endParaRPr>
          </a:p>
          <a:p>
            <a:pPr eaLnBrk="1" hangingPunct="1">
              <a:lnSpc>
                <a:spcPct val="90000"/>
              </a:lnSpc>
              <a:buFont typeface="Wingdings" pitchFamily="2" charset="2"/>
              <a:buNone/>
            </a:pPr>
            <a:endParaRPr lang="ja-JP" altLang="en-US" b="1" u="sng"/>
          </a:p>
          <a:p>
            <a:pPr eaLnBrk="1" hangingPunct="1">
              <a:lnSpc>
                <a:spcPct val="90000"/>
              </a:lnSpc>
              <a:buFont typeface="Wingdings" pitchFamily="2" charset="2"/>
              <a:buNone/>
            </a:pPr>
            <a:r>
              <a:rPr lang="ja-JP" altLang="en-US" b="1">
                <a:solidFill>
                  <a:srgbClr val="FF3300"/>
                </a:solidFill>
              </a:rPr>
              <a:t>　</a:t>
            </a:r>
            <a:r>
              <a:rPr lang="ja-JP" altLang="en-US" b="1" u="sng">
                <a:solidFill>
                  <a:srgbClr val="FF3300"/>
                </a:solidFill>
              </a:rPr>
              <a:t>区市町村や地域包括支援センターは、誰からの通報か分からないように対応開始</a:t>
            </a:r>
          </a:p>
          <a:p>
            <a:pPr eaLnBrk="1" hangingPunct="1">
              <a:lnSpc>
                <a:spcPct val="90000"/>
              </a:lnSpc>
              <a:buFont typeface="Wingdings" pitchFamily="2" charset="2"/>
              <a:buNone/>
            </a:pPr>
            <a:r>
              <a:rPr lang="ja-JP" altLang="en-US" sz="2000" b="1"/>
              <a:t>　　</a:t>
            </a:r>
            <a:r>
              <a:rPr lang="ja-JP" altLang="en-US" sz="2400" b="1"/>
              <a:t>例えば・・・</a:t>
            </a:r>
          </a:p>
          <a:p>
            <a:pPr eaLnBrk="1" hangingPunct="1">
              <a:lnSpc>
                <a:spcPct val="90000"/>
              </a:lnSpc>
              <a:buFont typeface="Wingdings" pitchFamily="2" charset="2"/>
              <a:buNone/>
            </a:pPr>
            <a:r>
              <a:rPr lang="ja-JP" altLang="en-US" sz="2400" b="1"/>
              <a:t>　　　虐待対応であるとは言わず、さりげなく関わりを　</a:t>
            </a:r>
            <a:endParaRPr lang="en-US" altLang="ja-JP" sz="2400" b="1"/>
          </a:p>
          <a:p>
            <a:pPr eaLnBrk="1" hangingPunct="1">
              <a:lnSpc>
                <a:spcPct val="90000"/>
              </a:lnSpc>
              <a:buFont typeface="Wingdings" pitchFamily="2" charset="2"/>
              <a:buNone/>
            </a:pPr>
            <a:r>
              <a:rPr lang="ja-JP" altLang="en-US" sz="2400" b="1"/>
              <a:t>　　　開始します。</a:t>
            </a:r>
          </a:p>
        </p:txBody>
      </p:sp>
      <p:sp>
        <p:nvSpPr>
          <p:cNvPr id="51204" name="AutoShape 4"/>
          <p:cNvSpPr>
            <a:spLocks noChangeArrowheads="1"/>
          </p:cNvSpPr>
          <p:nvPr/>
        </p:nvSpPr>
        <p:spPr bwMode="auto">
          <a:xfrm>
            <a:off x="3857627" y="3714750"/>
            <a:ext cx="360363" cy="571500"/>
          </a:xfrm>
          <a:prstGeom prst="downArrow">
            <a:avLst>
              <a:gd name="adj1" fmla="val 50000"/>
              <a:gd name="adj2" fmla="val 60022"/>
            </a:avLst>
          </a:prstGeom>
          <a:noFill/>
          <a:ln w="9525">
            <a:solidFill>
              <a:schemeClr val="tx1"/>
            </a:solidFill>
            <a:miter lim="800000"/>
            <a:headEnd/>
            <a:tailEnd/>
          </a:ln>
        </p:spPr>
        <p:txBody>
          <a:bodyPr vert="eaVert" wrap="none" anchor="ctr"/>
          <a:lstStyle/>
          <a:p>
            <a:endParaRPr lang="ja-JP" altLang="en-US"/>
          </a:p>
        </p:txBody>
      </p:sp>
      <p:sp>
        <p:nvSpPr>
          <p:cNvPr id="2" name="スライド番号プレースホルダー 1"/>
          <p:cNvSpPr>
            <a:spLocks noGrp="1"/>
          </p:cNvSpPr>
          <p:nvPr>
            <p:ph type="sldNum" sz="quarter" idx="12"/>
          </p:nvPr>
        </p:nvSpPr>
        <p:spPr/>
        <p:txBody>
          <a:bodyPr/>
          <a:lstStyle/>
          <a:p>
            <a:pPr>
              <a:defRPr/>
            </a:pPr>
            <a:fld id="{94DCF550-45AF-4DDD-8A3C-902703E17E4F}" type="slidenum">
              <a:rPr lang="en-US" altLang="ja-JP" smtClean="0"/>
              <a:pPr>
                <a:defRPr/>
              </a:pPr>
              <a:t>46</a:t>
            </a:fld>
            <a:endParaRPr lang="en-US" altLang="ja-JP"/>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a:xfrm>
            <a:off x="428625" y="54372"/>
            <a:ext cx="8229600" cy="1371600"/>
          </a:xfrm>
        </p:spPr>
        <p:txBody>
          <a:bodyPr/>
          <a:lstStyle/>
          <a:p>
            <a:pPr eaLnBrk="1" hangingPunct="1"/>
            <a:r>
              <a:rPr lang="ja-JP" altLang="en-US" sz="4000" dirty="0"/>
              <a:t>（４）通報・相談のポイント</a:t>
            </a:r>
            <a:endParaRPr lang="ja-JP" altLang="en-US" sz="4000" i="1" dirty="0"/>
          </a:p>
        </p:txBody>
      </p:sp>
      <p:sp>
        <p:nvSpPr>
          <p:cNvPr id="52227" name="Rectangle 3"/>
          <p:cNvSpPr>
            <a:spLocks noGrp="1" noChangeArrowheads="1"/>
          </p:cNvSpPr>
          <p:nvPr>
            <p:ph idx="1"/>
          </p:nvPr>
        </p:nvSpPr>
        <p:spPr>
          <a:xfrm>
            <a:off x="400100" y="1100139"/>
            <a:ext cx="8229600" cy="5256213"/>
          </a:xfrm>
        </p:spPr>
        <p:txBody>
          <a:bodyPr/>
          <a:lstStyle/>
          <a:p>
            <a:pPr eaLnBrk="1" hangingPunct="1"/>
            <a:r>
              <a:rPr lang="ja-JP" altLang="en-US" dirty="0"/>
              <a:t>「虐待」だから通報しよう</a:t>
            </a:r>
          </a:p>
          <a:p>
            <a:pPr lvl="4" eaLnBrk="1" hangingPunct="1">
              <a:buFont typeface="Wingdings" pitchFamily="2" charset="2"/>
              <a:buNone/>
            </a:pPr>
            <a:r>
              <a:rPr lang="ja-JP" altLang="en-US" sz="2400" dirty="0"/>
              <a:t>　</a:t>
            </a:r>
            <a:r>
              <a:rPr lang="ja-JP" altLang="en-US" sz="2800" b="1" dirty="0">
                <a:solidFill>
                  <a:srgbClr val="3333FF"/>
                </a:solidFill>
              </a:rPr>
              <a:t>虐待かどうかを判断するのは、区市町村や地域包括支援センター</a:t>
            </a:r>
            <a:r>
              <a:rPr lang="ja-JP" altLang="en-US" sz="2800" dirty="0"/>
              <a:t>なので、虐待かどうかを</a:t>
            </a:r>
            <a:r>
              <a:rPr lang="ja-JP" altLang="en-US" sz="2800" b="1" dirty="0">
                <a:solidFill>
                  <a:srgbClr val="3333FF"/>
                </a:solidFill>
              </a:rPr>
              <a:t>見極める必要なし。</a:t>
            </a:r>
            <a:endParaRPr lang="ja-JP" altLang="en-US" sz="1600" b="1" dirty="0">
              <a:solidFill>
                <a:srgbClr val="3333FF"/>
              </a:solidFill>
            </a:endParaRPr>
          </a:p>
          <a:p>
            <a:pPr eaLnBrk="1" hangingPunct="1">
              <a:buFont typeface="Wingdings" pitchFamily="2" charset="2"/>
              <a:buNone/>
            </a:pPr>
            <a:endParaRPr lang="en-US" altLang="ja-JP" dirty="0"/>
          </a:p>
          <a:p>
            <a:pPr eaLnBrk="1" hangingPunct="1">
              <a:buFont typeface="Wingdings" pitchFamily="2" charset="2"/>
              <a:buNone/>
            </a:pPr>
            <a:endParaRPr lang="ja-JP" altLang="en-US" dirty="0"/>
          </a:p>
          <a:p>
            <a:pPr eaLnBrk="1" hangingPunct="1"/>
            <a:r>
              <a:rPr lang="ja-JP" altLang="en-US" b="1" u="sng" dirty="0">
                <a:solidFill>
                  <a:srgbClr val="FF3300"/>
                </a:solidFill>
              </a:rPr>
              <a:t>「虐待になる前に」相談しよう</a:t>
            </a:r>
          </a:p>
          <a:p>
            <a:pPr eaLnBrk="1" hangingPunct="1"/>
            <a:r>
              <a:rPr lang="ja-JP" altLang="en-US" b="1" u="sng" dirty="0">
                <a:solidFill>
                  <a:srgbClr val="FF3300"/>
                </a:solidFill>
              </a:rPr>
              <a:t>「虐待かもしれない」から相談しよう</a:t>
            </a:r>
          </a:p>
          <a:p>
            <a:pPr eaLnBrk="1" hangingPunct="1"/>
            <a:r>
              <a:rPr lang="ja-JP" altLang="en-US" b="1" u="sng" dirty="0">
                <a:solidFill>
                  <a:srgbClr val="FF3300"/>
                </a:solidFill>
              </a:rPr>
              <a:t>「支援が必要」だから相談しよう</a:t>
            </a:r>
          </a:p>
          <a:p>
            <a:pPr eaLnBrk="1" hangingPunct="1"/>
            <a:r>
              <a:rPr lang="ja-JP" altLang="en-US" b="1" u="sng" dirty="0">
                <a:solidFill>
                  <a:srgbClr val="FF3300"/>
                </a:solidFill>
              </a:rPr>
              <a:t>気になる高齢者がいたから相談しよう</a:t>
            </a:r>
          </a:p>
        </p:txBody>
      </p:sp>
      <p:sp>
        <p:nvSpPr>
          <p:cNvPr id="52228" name="AutoShape 4"/>
          <p:cNvSpPr>
            <a:spLocks noChangeArrowheads="1"/>
          </p:cNvSpPr>
          <p:nvPr/>
        </p:nvSpPr>
        <p:spPr bwMode="auto">
          <a:xfrm>
            <a:off x="1476375" y="1844675"/>
            <a:ext cx="431800" cy="2084388"/>
          </a:xfrm>
          <a:prstGeom prst="downArrow">
            <a:avLst>
              <a:gd name="adj1" fmla="val 50000"/>
              <a:gd name="adj2" fmla="val 104232"/>
            </a:avLst>
          </a:prstGeom>
          <a:noFill/>
          <a:ln w="9525">
            <a:solidFill>
              <a:schemeClr val="tx1"/>
            </a:solidFill>
            <a:miter lim="800000"/>
            <a:headEnd/>
            <a:tailEnd/>
          </a:ln>
        </p:spPr>
        <p:txBody>
          <a:bodyPr vert="eaVert" wrap="none" anchor="ctr"/>
          <a:lstStyle/>
          <a:p>
            <a:endParaRPr lang="ja-JP" altLang="en-US"/>
          </a:p>
        </p:txBody>
      </p:sp>
      <p:sp>
        <p:nvSpPr>
          <p:cNvPr id="52229" name="AutoShape 5"/>
          <p:cNvSpPr>
            <a:spLocks noChangeArrowheads="1"/>
          </p:cNvSpPr>
          <p:nvPr/>
        </p:nvSpPr>
        <p:spPr bwMode="auto">
          <a:xfrm>
            <a:off x="2316187" y="3150392"/>
            <a:ext cx="2952750" cy="503238"/>
          </a:xfrm>
          <a:prstGeom prst="wedgeEllipseCallout">
            <a:avLst>
              <a:gd name="adj1" fmla="val -58333"/>
              <a:gd name="adj2" fmla="val -52208"/>
            </a:avLst>
          </a:prstGeom>
          <a:noFill/>
          <a:ln w="9525">
            <a:solidFill>
              <a:schemeClr val="tx1"/>
            </a:solidFill>
            <a:miter lim="800000"/>
            <a:headEnd/>
            <a:tailEnd/>
          </a:ln>
        </p:spPr>
        <p:txBody>
          <a:bodyPr/>
          <a:lstStyle/>
          <a:p>
            <a:r>
              <a:rPr lang="ja-JP" altLang="en-US" sz="1800"/>
              <a:t>それよりも・・・</a:t>
            </a:r>
          </a:p>
        </p:txBody>
      </p:sp>
      <p:sp>
        <p:nvSpPr>
          <p:cNvPr id="52230" name="AutoShape 6"/>
          <p:cNvSpPr>
            <a:spLocks noChangeArrowheads="1"/>
          </p:cNvSpPr>
          <p:nvPr/>
        </p:nvSpPr>
        <p:spPr bwMode="auto">
          <a:xfrm>
            <a:off x="6972076" y="3929064"/>
            <a:ext cx="1979712" cy="1156121"/>
          </a:xfrm>
          <a:prstGeom prst="wedgeRectCallout">
            <a:avLst>
              <a:gd name="adj1" fmla="val -85915"/>
              <a:gd name="adj2" fmla="val 71194"/>
            </a:avLst>
          </a:prstGeom>
          <a:noFill/>
          <a:ln w="9525" algn="ctr">
            <a:solidFill>
              <a:schemeClr val="tx1"/>
            </a:solidFill>
            <a:miter lim="800000"/>
            <a:headEnd/>
            <a:tailEnd/>
          </a:ln>
        </p:spPr>
        <p:txBody>
          <a:bodyPr/>
          <a:lstStyle/>
          <a:p>
            <a:r>
              <a:rPr lang="ja-JP" altLang="en-US" sz="1800" dirty="0"/>
              <a:t>たとえ虐待ではなかったとしても、責任を問われることは、ありません。</a:t>
            </a:r>
          </a:p>
        </p:txBody>
      </p:sp>
      <p:sp>
        <p:nvSpPr>
          <p:cNvPr id="2" name="角丸四角形 1"/>
          <p:cNvSpPr/>
          <p:nvPr/>
        </p:nvSpPr>
        <p:spPr>
          <a:xfrm>
            <a:off x="428625" y="5949282"/>
            <a:ext cx="7943850" cy="772195"/>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ja-JP" altLang="en-US" dirty="0">
                <a:latin typeface="HG丸ｺﾞｼｯｸM-PRO" panose="020F0600000000000000" pitchFamily="50" charset="-128"/>
                <a:ea typeface="HG丸ｺﾞｼｯｸM-PRO" panose="020F0600000000000000" pitchFamily="50" charset="-128"/>
              </a:rPr>
              <a:t>家族に「虐待です」と伝えてしまった状態で相談されると、</a:t>
            </a:r>
            <a:endParaRPr lang="en-US" altLang="ja-JP" dirty="0">
              <a:latin typeface="HG丸ｺﾞｼｯｸM-PRO" panose="020F0600000000000000" pitchFamily="50" charset="-128"/>
              <a:ea typeface="HG丸ｺﾞｼｯｸM-PRO" panose="020F0600000000000000" pitchFamily="50" charset="-128"/>
            </a:endParaRPr>
          </a:p>
          <a:p>
            <a:pPr algn="ctr"/>
            <a:r>
              <a:rPr lang="ja-JP" altLang="en-US" dirty="0">
                <a:latin typeface="HG丸ｺﾞｼｯｸM-PRO" panose="020F0600000000000000" pitchFamily="50" charset="-128"/>
                <a:ea typeface="HG丸ｺﾞｼｯｸM-PRO" panose="020F0600000000000000" pitchFamily="50" charset="-128"/>
              </a:rPr>
              <a:t>包括職員は訪問しにくくなります。</a:t>
            </a:r>
          </a:p>
        </p:txBody>
      </p:sp>
      <p:sp>
        <p:nvSpPr>
          <p:cNvPr id="3" name="スライド番号プレースホルダー 2"/>
          <p:cNvSpPr>
            <a:spLocks noGrp="1"/>
          </p:cNvSpPr>
          <p:nvPr>
            <p:ph type="sldNum" sz="quarter" idx="12"/>
          </p:nvPr>
        </p:nvSpPr>
        <p:spPr/>
        <p:txBody>
          <a:bodyPr/>
          <a:lstStyle/>
          <a:p>
            <a:pPr>
              <a:defRPr/>
            </a:pPr>
            <a:fld id="{94DCF550-45AF-4DDD-8A3C-902703E17E4F}" type="slidenum">
              <a:rPr lang="en-US" altLang="ja-JP" smtClean="0"/>
              <a:pPr>
                <a:defRPr/>
              </a:pPr>
              <a:t>47</a:t>
            </a:fld>
            <a:endParaRPr lang="en-US" altLang="ja-JP"/>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5298" name="Rectangle 2"/>
          <p:cNvSpPr>
            <a:spLocks noGrp="1" noChangeArrowheads="1"/>
          </p:cNvSpPr>
          <p:nvPr>
            <p:ph type="body" idx="4294967295"/>
          </p:nvPr>
        </p:nvSpPr>
        <p:spPr>
          <a:xfrm>
            <a:off x="228600" y="2132857"/>
            <a:ext cx="8915400" cy="4608512"/>
          </a:xfrm>
        </p:spPr>
        <p:txBody>
          <a:bodyPr/>
          <a:lstStyle/>
          <a:p>
            <a:pPr eaLnBrk="1" hangingPunct="1">
              <a:lnSpc>
                <a:spcPct val="90000"/>
              </a:lnSpc>
              <a:buFont typeface="Wingdings" pitchFamily="2" charset="2"/>
              <a:buNone/>
            </a:pPr>
            <a:r>
              <a:rPr lang="ja-JP" altLang="en-US" dirty="0">
                <a:latin typeface="HG丸ｺﾞｼｯｸM-PRO" pitchFamily="50" charset="-128"/>
                <a:ea typeface="HG丸ｺﾞｼｯｸM-PRO" pitchFamily="50" charset="-128"/>
              </a:rPr>
              <a:t>地域包括支援センターの権利擁護とは、</a:t>
            </a:r>
          </a:p>
          <a:p>
            <a:pPr eaLnBrk="1" hangingPunct="1">
              <a:lnSpc>
                <a:spcPct val="90000"/>
              </a:lnSpc>
              <a:buFont typeface="Wingdings" pitchFamily="2" charset="2"/>
              <a:buNone/>
            </a:pPr>
            <a:r>
              <a:rPr lang="ja-JP" altLang="en-US" dirty="0">
                <a:latin typeface="HG丸ｺﾞｼｯｸM-PRO" pitchFamily="50" charset="-128"/>
                <a:ea typeface="HG丸ｺﾞｼｯｸM-PRO" pitchFamily="50" charset="-128"/>
              </a:rPr>
              <a:t>　</a:t>
            </a:r>
            <a:r>
              <a:rPr lang="ja-JP" altLang="en-US" sz="2800" dirty="0">
                <a:latin typeface="HG丸ｺﾞｼｯｸM-PRO" pitchFamily="50" charset="-128"/>
                <a:ea typeface="HG丸ｺﾞｼｯｸM-PRO" pitchFamily="50" charset="-128"/>
              </a:rPr>
              <a:t>高齢者の権利侵害の回復</a:t>
            </a:r>
          </a:p>
          <a:p>
            <a:pPr eaLnBrk="1" hangingPunct="1">
              <a:lnSpc>
                <a:spcPct val="90000"/>
              </a:lnSpc>
              <a:buFont typeface="Wingdings" pitchFamily="2" charset="2"/>
              <a:buNone/>
            </a:pPr>
            <a:r>
              <a:rPr lang="ja-JP" altLang="en-US" sz="2800" dirty="0">
                <a:latin typeface="HG丸ｺﾞｼｯｸM-PRO" pitchFamily="50" charset="-128"/>
                <a:ea typeface="HG丸ｺﾞｼｯｸM-PRO" pitchFamily="50" charset="-128"/>
              </a:rPr>
              <a:t>　高齢者の権利侵害の予防</a:t>
            </a:r>
          </a:p>
          <a:p>
            <a:pPr eaLnBrk="1" hangingPunct="1">
              <a:lnSpc>
                <a:spcPct val="90000"/>
              </a:lnSpc>
              <a:buFont typeface="Wingdings" pitchFamily="2" charset="2"/>
              <a:buNone/>
            </a:pPr>
            <a:r>
              <a:rPr lang="ja-JP" altLang="en-US" sz="2800" dirty="0">
                <a:latin typeface="HG丸ｺﾞｼｯｸM-PRO" pitchFamily="50" charset="-128"/>
                <a:ea typeface="HG丸ｺﾞｼｯｸM-PRO" pitchFamily="50" charset="-128"/>
              </a:rPr>
              <a:t>　高齢者の権利の適切な行使の為のソーシャルワーク</a:t>
            </a:r>
          </a:p>
          <a:p>
            <a:pPr eaLnBrk="1" hangingPunct="1">
              <a:lnSpc>
                <a:spcPct val="90000"/>
              </a:lnSpc>
              <a:buFont typeface="Wingdings" pitchFamily="2" charset="2"/>
              <a:buNone/>
            </a:pPr>
            <a:endParaRPr lang="ja-JP" altLang="en-US" u="sng" dirty="0">
              <a:solidFill>
                <a:srgbClr val="FF3300"/>
              </a:solidFill>
              <a:latin typeface="HG丸ｺﾞｼｯｸM-PRO" pitchFamily="50" charset="-128"/>
              <a:ea typeface="HG丸ｺﾞｼｯｸM-PRO" pitchFamily="50" charset="-128"/>
            </a:endParaRPr>
          </a:p>
          <a:p>
            <a:pPr eaLnBrk="1" hangingPunct="1">
              <a:lnSpc>
                <a:spcPct val="90000"/>
              </a:lnSpc>
              <a:buFont typeface="Wingdings" pitchFamily="2" charset="2"/>
              <a:buNone/>
            </a:pPr>
            <a:r>
              <a:rPr lang="ja-JP" altLang="en-US" u="sng" dirty="0">
                <a:solidFill>
                  <a:srgbClr val="FF3300"/>
                </a:solidFill>
                <a:latin typeface="HG丸ｺﾞｼｯｸM-PRO" pitchFamily="50" charset="-128"/>
                <a:ea typeface="HG丸ｺﾞｼｯｸM-PRO" pitchFamily="50" charset="-128"/>
              </a:rPr>
              <a:t>高齢者本人の生活と権利を護るために</a:t>
            </a:r>
          </a:p>
          <a:p>
            <a:pPr eaLnBrk="1" hangingPunct="1">
              <a:lnSpc>
                <a:spcPct val="90000"/>
              </a:lnSpc>
              <a:buFont typeface="Wingdings" pitchFamily="2" charset="2"/>
              <a:buNone/>
            </a:pPr>
            <a:r>
              <a:rPr lang="ja-JP" altLang="en-US" dirty="0">
                <a:latin typeface="HG丸ｺﾞｼｯｸM-PRO" pitchFamily="50" charset="-128"/>
                <a:ea typeface="HG丸ｺﾞｼｯｸM-PRO" pitchFamily="50" charset="-128"/>
              </a:rPr>
              <a:t>　　　　　　</a:t>
            </a:r>
            <a:r>
              <a:rPr lang="ja-JP" altLang="en-US" u="sng" dirty="0">
                <a:solidFill>
                  <a:srgbClr val="FF3300"/>
                </a:solidFill>
                <a:latin typeface="HG丸ｺﾞｼｯｸM-PRO" pitchFamily="50" charset="-128"/>
                <a:ea typeface="HG丸ｺﾞｼｯｸM-PRO" pitchFamily="50" charset="-128"/>
              </a:rPr>
              <a:t>社会的支援を公的に組み立てていくこと</a:t>
            </a:r>
          </a:p>
          <a:p>
            <a:pPr eaLnBrk="1" hangingPunct="1">
              <a:lnSpc>
                <a:spcPct val="90000"/>
              </a:lnSpc>
              <a:buFont typeface="Wingdings" pitchFamily="2" charset="2"/>
              <a:buNone/>
            </a:pPr>
            <a:endParaRPr lang="ja-JP" altLang="en-US" dirty="0">
              <a:latin typeface="HG丸ｺﾞｼｯｸM-PRO" pitchFamily="50" charset="-128"/>
              <a:ea typeface="HG丸ｺﾞｼｯｸM-PRO" pitchFamily="50" charset="-128"/>
            </a:endParaRPr>
          </a:p>
          <a:p>
            <a:pPr eaLnBrk="1" hangingPunct="1">
              <a:lnSpc>
                <a:spcPct val="90000"/>
              </a:lnSpc>
              <a:buFont typeface="Wingdings" pitchFamily="2" charset="2"/>
              <a:buNone/>
            </a:pPr>
            <a:r>
              <a:rPr lang="en-US" altLang="ja-JP" dirty="0">
                <a:latin typeface="HG丸ｺﾞｼｯｸM-PRO" pitchFamily="50" charset="-128"/>
                <a:ea typeface="HG丸ｺﾞｼｯｸM-PRO" pitchFamily="50" charset="-128"/>
              </a:rPr>
              <a:t>※</a:t>
            </a:r>
            <a:r>
              <a:rPr lang="ja-JP" altLang="en-US" dirty="0">
                <a:latin typeface="HG丸ｺﾞｼｯｸM-PRO" pitchFamily="50" charset="-128"/>
                <a:ea typeface="HG丸ｺﾞｼｯｸM-PRO" pitchFamily="50" charset="-128"/>
              </a:rPr>
              <a:t>高齢者虐待対応は、地域包括の権利擁護業務の一つ</a:t>
            </a:r>
            <a:endParaRPr lang="en-US" altLang="ja-JP" dirty="0">
              <a:latin typeface="HG丸ｺﾞｼｯｸM-PRO" pitchFamily="50" charset="-128"/>
              <a:ea typeface="HG丸ｺﾞｼｯｸM-PRO" pitchFamily="50" charset="-128"/>
            </a:endParaRPr>
          </a:p>
          <a:p>
            <a:pPr eaLnBrk="1" hangingPunct="1">
              <a:lnSpc>
                <a:spcPct val="90000"/>
              </a:lnSpc>
              <a:buFont typeface="Wingdings" pitchFamily="2" charset="2"/>
              <a:buNone/>
            </a:pPr>
            <a:r>
              <a:rPr lang="ja-JP" altLang="en-US" dirty="0">
                <a:latin typeface="HG丸ｺﾞｼｯｸM-PRO" pitchFamily="50" charset="-128"/>
                <a:ea typeface="HG丸ｺﾞｼｯｸM-PRO" pitchFamily="50" charset="-128"/>
              </a:rPr>
              <a:t>　として位置付けられている。</a:t>
            </a:r>
          </a:p>
        </p:txBody>
      </p:sp>
      <p:sp>
        <p:nvSpPr>
          <p:cNvPr id="4" name="Rectangle 2"/>
          <p:cNvSpPr txBox="1">
            <a:spLocks noChangeArrowheads="1"/>
          </p:cNvSpPr>
          <p:nvPr/>
        </p:nvSpPr>
        <p:spPr>
          <a:xfrm>
            <a:off x="427484" y="548680"/>
            <a:ext cx="8517632" cy="1143000"/>
          </a:xfrm>
          <a:prstGeom prst="rect">
            <a:avLst/>
          </a:prstGeom>
        </p:spPr>
        <p:txBody>
          <a:bodyPr/>
          <a:lstStyle>
            <a:lvl1pPr algn="l" rtl="0" eaLnBrk="0" fontAlgn="base" hangingPunct="0">
              <a:spcBef>
                <a:spcPct val="0"/>
              </a:spcBef>
              <a:spcAft>
                <a:spcPct val="0"/>
              </a:spcAft>
              <a:defRPr kumimoji="1" sz="5000" kern="1200">
                <a:solidFill>
                  <a:schemeClr val="tx2"/>
                </a:solidFill>
                <a:latin typeface="+mj-lt"/>
                <a:ea typeface="+mj-ea"/>
                <a:cs typeface="+mj-cs"/>
              </a:defRPr>
            </a:lvl1pPr>
            <a:lvl2pPr algn="l" rtl="0" eaLnBrk="0" fontAlgn="base" hangingPunct="0">
              <a:spcBef>
                <a:spcPct val="0"/>
              </a:spcBef>
              <a:spcAft>
                <a:spcPct val="0"/>
              </a:spcAft>
              <a:defRPr kumimoji="1" sz="5000">
                <a:solidFill>
                  <a:schemeClr val="tx2"/>
                </a:solidFill>
                <a:latin typeface="Calibri" pitchFamily="34" charset="0"/>
                <a:ea typeface="ＭＳ Ｐゴシック" pitchFamily="50" charset="-128"/>
              </a:defRPr>
            </a:lvl2pPr>
            <a:lvl3pPr algn="l" rtl="0" eaLnBrk="0" fontAlgn="base" hangingPunct="0">
              <a:spcBef>
                <a:spcPct val="0"/>
              </a:spcBef>
              <a:spcAft>
                <a:spcPct val="0"/>
              </a:spcAft>
              <a:defRPr kumimoji="1" sz="5000">
                <a:solidFill>
                  <a:schemeClr val="tx2"/>
                </a:solidFill>
                <a:latin typeface="Calibri" pitchFamily="34" charset="0"/>
                <a:ea typeface="ＭＳ Ｐゴシック" pitchFamily="50" charset="-128"/>
              </a:defRPr>
            </a:lvl3pPr>
            <a:lvl4pPr algn="l" rtl="0" eaLnBrk="0" fontAlgn="base" hangingPunct="0">
              <a:spcBef>
                <a:spcPct val="0"/>
              </a:spcBef>
              <a:spcAft>
                <a:spcPct val="0"/>
              </a:spcAft>
              <a:defRPr kumimoji="1" sz="5000">
                <a:solidFill>
                  <a:schemeClr val="tx2"/>
                </a:solidFill>
                <a:latin typeface="Calibri" pitchFamily="34" charset="0"/>
                <a:ea typeface="ＭＳ Ｐゴシック" pitchFamily="50" charset="-128"/>
              </a:defRPr>
            </a:lvl4pPr>
            <a:lvl5pPr algn="l" rtl="0" eaLnBrk="0" fontAlgn="base" hangingPunct="0">
              <a:spcBef>
                <a:spcPct val="0"/>
              </a:spcBef>
              <a:spcAft>
                <a:spcPct val="0"/>
              </a:spcAft>
              <a:defRPr kumimoji="1" sz="5000">
                <a:solidFill>
                  <a:schemeClr val="tx2"/>
                </a:solidFill>
                <a:latin typeface="Calibri" pitchFamily="34" charset="0"/>
                <a:ea typeface="ＭＳ Ｐゴシック" pitchFamily="50" charset="-128"/>
              </a:defRPr>
            </a:lvl5pPr>
            <a:lvl6pPr marL="457200" algn="l" rtl="0" fontAlgn="base">
              <a:spcBef>
                <a:spcPct val="0"/>
              </a:spcBef>
              <a:spcAft>
                <a:spcPct val="0"/>
              </a:spcAft>
              <a:defRPr kumimoji="1" sz="5000">
                <a:solidFill>
                  <a:schemeClr val="tx2"/>
                </a:solidFill>
                <a:latin typeface="Calibri" pitchFamily="34" charset="0"/>
                <a:ea typeface="ＭＳ Ｐゴシック" pitchFamily="50" charset="-128"/>
              </a:defRPr>
            </a:lvl6pPr>
            <a:lvl7pPr marL="914400" algn="l" rtl="0" fontAlgn="base">
              <a:spcBef>
                <a:spcPct val="0"/>
              </a:spcBef>
              <a:spcAft>
                <a:spcPct val="0"/>
              </a:spcAft>
              <a:defRPr kumimoji="1" sz="5000">
                <a:solidFill>
                  <a:schemeClr val="tx2"/>
                </a:solidFill>
                <a:latin typeface="Calibri" pitchFamily="34" charset="0"/>
                <a:ea typeface="ＭＳ Ｐゴシック" pitchFamily="50" charset="-128"/>
              </a:defRPr>
            </a:lvl7pPr>
            <a:lvl8pPr marL="1371600" algn="l" rtl="0" fontAlgn="base">
              <a:spcBef>
                <a:spcPct val="0"/>
              </a:spcBef>
              <a:spcAft>
                <a:spcPct val="0"/>
              </a:spcAft>
              <a:defRPr kumimoji="1" sz="5000">
                <a:solidFill>
                  <a:schemeClr val="tx2"/>
                </a:solidFill>
                <a:latin typeface="Calibri" pitchFamily="34" charset="0"/>
                <a:ea typeface="ＭＳ Ｐゴシック" pitchFamily="50" charset="-128"/>
              </a:defRPr>
            </a:lvl8pPr>
            <a:lvl9pPr marL="1828800" algn="l" rtl="0" fontAlgn="base">
              <a:spcBef>
                <a:spcPct val="0"/>
              </a:spcBef>
              <a:spcAft>
                <a:spcPct val="0"/>
              </a:spcAft>
              <a:defRPr kumimoji="1" sz="5000">
                <a:solidFill>
                  <a:schemeClr val="tx2"/>
                </a:solidFill>
                <a:latin typeface="Calibri" pitchFamily="34" charset="0"/>
                <a:ea typeface="ＭＳ Ｐゴシック" pitchFamily="50" charset="-128"/>
              </a:defRPr>
            </a:lvl9pPr>
          </a:lstStyle>
          <a:p>
            <a:pPr eaLnBrk="1" hangingPunct="1"/>
            <a:r>
              <a:rPr lang="ja-JP" altLang="en-US" sz="4000" dirty="0">
                <a:latin typeface="HG丸ｺﾞｼｯｸM-PRO" panose="020F0600000000000000" pitchFamily="50" charset="-128"/>
                <a:ea typeface="HG丸ｺﾞｼｯｸM-PRO" panose="020F0600000000000000" pitchFamily="50" charset="-128"/>
              </a:rPr>
              <a:t>虐待ではなくても支援が必要な人は</a:t>
            </a:r>
            <a:br>
              <a:rPr lang="ja-JP" altLang="en-US" sz="4000" dirty="0">
                <a:latin typeface="HG丸ｺﾞｼｯｸM-PRO" panose="020F0600000000000000" pitchFamily="50" charset="-128"/>
                <a:ea typeface="HG丸ｺﾞｼｯｸM-PRO" panose="020F0600000000000000" pitchFamily="50" charset="-128"/>
              </a:rPr>
            </a:br>
            <a:r>
              <a:rPr lang="ja-JP" altLang="en-US" sz="4000" dirty="0">
                <a:latin typeface="HG丸ｺﾞｼｯｸM-PRO" panose="020F0600000000000000" pitchFamily="50" charset="-128"/>
                <a:ea typeface="HG丸ｺﾞｼｯｸM-PRO" panose="020F0600000000000000" pitchFamily="50" charset="-128"/>
              </a:rPr>
              <a:t>権利擁護業務の対象者</a:t>
            </a:r>
          </a:p>
        </p:txBody>
      </p:sp>
      <p:sp>
        <p:nvSpPr>
          <p:cNvPr id="2" name="スライド番号プレースホルダー 1"/>
          <p:cNvSpPr>
            <a:spLocks noGrp="1"/>
          </p:cNvSpPr>
          <p:nvPr>
            <p:ph type="sldNum" sz="quarter" idx="12"/>
          </p:nvPr>
        </p:nvSpPr>
        <p:spPr/>
        <p:txBody>
          <a:bodyPr/>
          <a:lstStyle/>
          <a:p>
            <a:pPr>
              <a:defRPr/>
            </a:pPr>
            <a:fld id="{C1B3E433-5AEE-497A-BD4C-679E2C37E992}" type="slidenum">
              <a:rPr lang="en-US" altLang="ja-JP" smtClean="0"/>
              <a:pPr>
                <a:defRPr/>
              </a:pPr>
              <a:t>48</a:t>
            </a:fld>
            <a:endParaRPr lang="en-US" altLang="ja-JP"/>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6562" name="タイトル 1"/>
          <p:cNvSpPr>
            <a:spLocks noGrp="1"/>
          </p:cNvSpPr>
          <p:nvPr>
            <p:ph type="title"/>
          </p:nvPr>
        </p:nvSpPr>
        <p:spPr>
          <a:xfrm>
            <a:off x="474662" y="41176"/>
            <a:ext cx="8229600" cy="1371600"/>
          </a:xfrm>
        </p:spPr>
        <p:txBody>
          <a:bodyPr/>
          <a:lstStyle/>
          <a:p>
            <a:r>
              <a:rPr lang="ja-JP" altLang="en-US" sz="4000" dirty="0"/>
              <a:t>高齢者虐待であることの判断と告知</a:t>
            </a:r>
          </a:p>
        </p:txBody>
      </p:sp>
      <p:sp>
        <p:nvSpPr>
          <p:cNvPr id="66563" name="コンテンツ プレースホルダ 2"/>
          <p:cNvSpPr>
            <a:spLocks noGrp="1"/>
          </p:cNvSpPr>
          <p:nvPr>
            <p:ph idx="1"/>
          </p:nvPr>
        </p:nvSpPr>
        <p:spPr>
          <a:xfrm>
            <a:off x="254796" y="1268760"/>
            <a:ext cx="8669337" cy="4184650"/>
          </a:xfrm>
        </p:spPr>
        <p:txBody>
          <a:bodyPr/>
          <a:lstStyle/>
          <a:p>
            <a:r>
              <a:rPr lang="ja-JP" altLang="en-US" sz="2400" dirty="0"/>
              <a:t>高齢者虐待であるという「虐待の判断」は区市町村と、地域包括支援センターとで判断するもの</a:t>
            </a:r>
            <a:endParaRPr lang="en-US" altLang="ja-JP" sz="2400" dirty="0"/>
          </a:p>
          <a:p>
            <a:pPr lvl="1"/>
            <a:r>
              <a:rPr lang="ja-JP" altLang="en-US" sz="2200" dirty="0"/>
              <a:t>虐待解消に向けた法的責任をとらえること。養護者を非難する意図で行うものではない</a:t>
            </a:r>
            <a:endParaRPr lang="en-US" altLang="ja-JP" sz="2200" dirty="0"/>
          </a:p>
          <a:p>
            <a:endParaRPr lang="en-US" altLang="ja-JP" sz="1100" dirty="0"/>
          </a:p>
          <a:p>
            <a:r>
              <a:rPr lang="ja-JP" altLang="en-US" sz="2400" dirty="0"/>
              <a:t>児童虐待防止法上の「保護者への指導」と、高齢者虐待防止法上の</a:t>
            </a:r>
            <a:r>
              <a:rPr lang="ja-JP" altLang="en-US" sz="2400" b="1" dirty="0">
                <a:solidFill>
                  <a:srgbClr val="FF0000"/>
                </a:solidFill>
              </a:rPr>
              <a:t>「養護者への相談、指導、助言」</a:t>
            </a:r>
            <a:r>
              <a:rPr lang="ja-JP" altLang="en-US" sz="2400" dirty="0"/>
              <a:t>の違いがあるため、サポーティヴな対応もとっている</a:t>
            </a:r>
            <a:endParaRPr lang="en-US" altLang="ja-JP" sz="2400" dirty="0"/>
          </a:p>
          <a:p>
            <a:pPr lvl="1"/>
            <a:r>
              <a:rPr lang="ja-JP" altLang="en-US" sz="2200" dirty="0"/>
              <a:t>親権と扶養義務のちがい</a:t>
            </a:r>
            <a:endParaRPr lang="en-US" altLang="ja-JP" sz="2200" dirty="0"/>
          </a:p>
          <a:p>
            <a:pPr lvl="1"/>
            <a:endParaRPr lang="en-US" altLang="ja-JP" sz="1100" dirty="0"/>
          </a:p>
          <a:p>
            <a:r>
              <a:rPr lang="ja-JP" altLang="en-US" sz="2400" dirty="0"/>
              <a:t>高齢者虐待の場合、「虐待である」という告知を養護者</a:t>
            </a:r>
            <a:endParaRPr lang="en-US" altLang="ja-JP" sz="2400" dirty="0"/>
          </a:p>
          <a:p>
            <a:pPr marL="0" indent="0">
              <a:buNone/>
            </a:pPr>
            <a:r>
              <a:rPr lang="ja-JP" altLang="en-US" sz="2400" dirty="0"/>
              <a:t>　（虐待者）に必ずしもしているとは限らない</a:t>
            </a:r>
            <a:endParaRPr lang="en-US" altLang="ja-JP" sz="2400" dirty="0"/>
          </a:p>
          <a:p>
            <a:endParaRPr lang="en-US" altLang="ja-JP" sz="1100" dirty="0"/>
          </a:p>
          <a:p>
            <a:r>
              <a:rPr lang="ja-JP" altLang="en-US" sz="2400" dirty="0"/>
              <a:t>「虐待」という言葉の使用には慎重になっている</a:t>
            </a:r>
            <a:endParaRPr lang="en-US" altLang="ja-JP" sz="2400" dirty="0"/>
          </a:p>
          <a:p>
            <a:pPr lvl="1"/>
            <a:r>
              <a:rPr lang="ja-JP" altLang="en-US" sz="2200" dirty="0"/>
              <a:t>民法（</a:t>
            </a:r>
            <a:r>
              <a:rPr lang="en-US" altLang="ja-JP" sz="2200" dirty="0"/>
              <a:t>892</a:t>
            </a:r>
            <a:r>
              <a:rPr lang="ja-JP" altLang="en-US" sz="2200" dirty="0"/>
              <a:t>条）の「相続廃除」を連想する親族もいる</a:t>
            </a:r>
          </a:p>
        </p:txBody>
      </p:sp>
      <p:sp>
        <p:nvSpPr>
          <p:cNvPr id="2" name="スライド番号プレースホルダー 1"/>
          <p:cNvSpPr>
            <a:spLocks noGrp="1"/>
          </p:cNvSpPr>
          <p:nvPr>
            <p:ph type="sldNum" sz="quarter" idx="12"/>
          </p:nvPr>
        </p:nvSpPr>
        <p:spPr/>
        <p:txBody>
          <a:bodyPr/>
          <a:lstStyle/>
          <a:p>
            <a:pPr>
              <a:defRPr/>
            </a:pPr>
            <a:fld id="{94DCF550-45AF-4DDD-8A3C-902703E17E4F}" type="slidenum">
              <a:rPr lang="en-US" altLang="ja-JP" smtClean="0"/>
              <a:pPr>
                <a:defRPr/>
              </a:pPr>
              <a:t>49</a:t>
            </a:fld>
            <a:endParaRPr lang="en-US" altLang="ja-JP" dirty="0"/>
          </a:p>
        </p:txBody>
      </p:sp>
    </p:spTree>
    <p:extLst>
      <p:ext uri="{BB962C8B-B14F-4D97-AF65-F5344CB8AC3E}">
        <p14:creationId xmlns:p14="http://schemas.microsoft.com/office/powerpoint/2010/main" val="365018814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506" name="AutoShape 3"/>
          <p:cNvSpPr>
            <a:spLocks noChangeArrowheads="1"/>
          </p:cNvSpPr>
          <p:nvPr/>
        </p:nvSpPr>
        <p:spPr bwMode="auto">
          <a:xfrm>
            <a:off x="1042988" y="2781302"/>
            <a:ext cx="3384550" cy="2951163"/>
          </a:xfrm>
          <a:prstGeom prst="triangle">
            <a:avLst>
              <a:gd name="adj" fmla="val 50000"/>
            </a:avLst>
          </a:prstGeom>
          <a:solidFill>
            <a:srgbClr val="FFC000"/>
          </a:solidFill>
          <a:ln w="38100">
            <a:solidFill>
              <a:srgbClr val="000000"/>
            </a:solidFill>
            <a:miter lim="800000"/>
            <a:headEnd/>
            <a:tailEnd/>
          </a:ln>
        </p:spPr>
        <p:txBody>
          <a:bodyPr lIns="74295" tIns="8890" rIns="74295" bIns="8890"/>
          <a:lstStyle/>
          <a:p>
            <a:endParaRPr lang="ja-JP" altLang="en-US" dirty="0"/>
          </a:p>
        </p:txBody>
      </p:sp>
      <p:sp>
        <p:nvSpPr>
          <p:cNvPr id="21507" name="Rectangle 2"/>
          <p:cNvSpPr>
            <a:spLocks noGrp="1" noChangeArrowheads="1"/>
          </p:cNvSpPr>
          <p:nvPr>
            <p:ph type="title"/>
          </p:nvPr>
        </p:nvSpPr>
        <p:spPr>
          <a:xfrm>
            <a:off x="179390" y="620715"/>
            <a:ext cx="8785225" cy="708025"/>
          </a:xfrm>
        </p:spPr>
        <p:txBody>
          <a:bodyPr/>
          <a:lstStyle/>
          <a:p>
            <a:pPr eaLnBrk="1" hangingPunct="1"/>
            <a:r>
              <a:rPr lang="ja-JP" altLang="en-US" sz="3600" dirty="0"/>
              <a:t>高齢者虐待防止法の「虐待」の考え方</a:t>
            </a:r>
          </a:p>
        </p:txBody>
      </p:sp>
      <p:sp>
        <p:nvSpPr>
          <p:cNvPr id="21508" name="Rectangle 3"/>
          <p:cNvSpPr>
            <a:spLocks noGrp="1" noChangeArrowheads="1"/>
          </p:cNvSpPr>
          <p:nvPr>
            <p:ph type="body" idx="1"/>
          </p:nvPr>
        </p:nvSpPr>
        <p:spPr>
          <a:xfrm>
            <a:off x="3708402" y="1412877"/>
            <a:ext cx="5256213" cy="2447925"/>
          </a:xfrm>
          <a:ln>
            <a:solidFill>
              <a:schemeClr val="tx1"/>
            </a:solidFill>
            <a:prstDash val="dash"/>
          </a:ln>
        </p:spPr>
        <p:txBody>
          <a:bodyPr/>
          <a:lstStyle/>
          <a:p>
            <a:pPr lvl="1" eaLnBrk="1" hangingPunct="1">
              <a:lnSpc>
                <a:spcPct val="90000"/>
              </a:lnSpc>
              <a:buFont typeface="Wingdings 2" pitchFamily="18" charset="2"/>
              <a:buNone/>
            </a:pPr>
            <a:r>
              <a:rPr lang="ja-JP" altLang="en-US" sz="2000" b="1"/>
              <a:t>　　　　　</a:t>
            </a:r>
            <a:r>
              <a:rPr lang="en-US" altLang="ja-JP" sz="2000" b="1"/>
              <a:t>〔</a:t>
            </a:r>
            <a:r>
              <a:rPr lang="ja-JP" altLang="en-US" sz="2000" b="1"/>
              <a:t>虐待の種別</a:t>
            </a:r>
            <a:r>
              <a:rPr lang="en-US" altLang="ja-JP" sz="2000" b="1"/>
              <a:t>〕</a:t>
            </a:r>
          </a:p>
          <a:p>
            <a:pPr lvl="1" eaLnBrk="1" hangingPunct="1">
              <a:lnSpc>
                <a:spcPct val="90000"/>
              </a:lnSpc>
            </a:pPr>
            <a:r>
              <a:rPr lang="ja-JP" altLang="en-US" sz="2200" b="1"/>
              <a:t>身体的虐待</a:t>
            </a:r>
          </a:p>
          <a:p>
            <a:pPr lvl="1" eaLnBrk="1" hangingPunct="1">
              <a:lnSpc>
                <a:spcPct val="90000"/>
              </a:lnSpc>
            </a:pPr>
            <a:r>
              <a:rPr lang="ja-JP" altLang="en-US" sz="2200" b="1"/>
              <a:t>心理的虐待</a:t>
            </a:r>
          </a:p>
          <a:p>
            <a:pPr lvl="1" eaLnBrk="1" hangingPunct="1">
              <a:lnSpc>
                <a:spcPct val="90000"/>
              </a:lnSpc>
            </a:pPr>
            <a:r>
              <a:rPr lang="ja-JP" altLang="en-US" sz="2200" b="1"/>
              <a:t>放棄放任</a:t>
            </a:r>
          </a:p>
          <a:p>
            <a:pPr lvl="1" eaLnBrk="1" hangingPunct="1">
              <a:lnSpc>
                <a:spcPct val="90000"/>
              </a:lnSpc>
            </a:pPr>
            <a:r>
              <a:rPr lang="ja-JP" altLang="en-US" sz="2200" b="1"/>
              <a:t>性的虐待</a:t>
            </a:r>
          </a:p>
          <a:p>
            <a:pPr lvl="1" eaLnBrk="1" hangingPunct="1">
              <a:lnSpc>
                <a:spcPct val="90000"/>
              </a:lnSpc>
            </a:pPr>
            <a:r>
              <a:rPr lang="ja-JP" altLang="en-US" sz="2200" b="1"/>
              <a:t>経済的虐待</a:t>
            </a:r>
          </a:p>
        </p:txBody>
      </p:sp>
      <p:sp>
        <p:nvSpPr>
          <p:cNvPr id="21509" name="AutoShape 4"/>
          <p:cNvSpPr>
            <a:spLocks noChangeArrowheads="1"/>
          </p:cNvSpPr>
          <p:nvPr/>
        </p:nvSpPr>
        <p:spPr bwMode="auto">
          <a:xfrm>
            <a:off x="2051052" y="2781302"/>
            <a:ext cx="1368425" cy="1223963"/>
          </a:xfrm>
          <a:prstGeom prst="triangle">
            <a:avLst>
              <a:gd name="adj" fmla="val 48894"/>
            </a:avLst>
          </a:prstGeom>
          <a:solidFill>
            <a:srgbClr val="FF0000"/>
          </a:solidFill>
          <a:ln w="38100">
            <a:solidFill>
              <a:srgbClr val="000000"/>
            </a:solidFill>
            <a:miter lim="800000"/>
            <a:headEnd/>
            <a:tailEnd/>
          </a:ln>
        </p:spPr>
        <p:txBody>
          <a:bodyPr lIns="74295" tIns="8890" rIns="74295" bIns="8890"/>
          <a:lstStyle/>
          <a:p>
            <a:endParaRPr lang="ja-JP" altLang="en-US"/>
          </a:p>
        </p:txBody>
      </p:sp>
      <p:sp>
        <p:nvSpPr>
          <p:cNvPr id="21510" name="AutoShape 5"/>
          <p:cNvSpPr>
            <a:spLocks noChangeArrowheads="1"/>
          </p:cNvSpPr>
          <p:nvPr/>
        </p:nvSpPr>
        <p:spPr bwMode="auto">
          <a:xfrm>
            <a:off x="179388" y="1916115"/>
            <a:ext cx="2952750" cy="720725"/>
          </a:xfrm>
          <a:prstGeom prst="wedgeRectCallout">
            <a:avLst>
              <a:gd name="adj1" fmla="val 33204"/>
              <a:gd name="adj2" fmla="val 119319"/>
            </a:avLst>
          </a:prstGeom>
          <a:solidFill>
            <a:srgbClr val="FFFFFF"/>
          </a:solidFill>
          <a:ln w="9525">
            <a:solidFill>
              <a:srgbClr val="000000"/>
            </a:solidFill>
            <a:miter lim="800000"/>
            <a:headEnd/>
            <a:tailEnd/>
          </a:ln>
        </p:spPr>
        <p:txBody>
          <a:bodyPr lIns="74295" tIns="8890" rIns="74295" bIns="8890"/>
          <a:lstStyle/>
          <a:p>
            <a:r>
              <a:rPr lang="ja-JP" altLang="en-US" sz="1800" b="1">
                <a:solidFill>
                  <a:srgbClr val="FF0000"/>
                </a:solidFill>
                <a:latin typeface="HG丸ｺﾞｼｯｸM-PRO" pitchFamily="50" charset="-128"/>
                <a:ea typeface="HG丸ｺﾞｼｯｸM-PRO" pitchFamily="50" charset="-128"/>
              </a:rPr>
              <a:t>一般的にイメージする虐待</a:t>
            </a:r>
            <a:endParaRPr lang="en-US" altLang="ja-JP" sz="1800" b="1">
              <a:solidFill>
                <a:srgbClr val="FF0000"/>
              </a:solidFill>
              <a:latin typeface="HG丸ｺﾞｼｯｸM-PRO" pitchFamily="50" charset="-128"/>
              <a:ea typeface="HG丸ｺﾞｼｯｸM-PRO" pitchFamily="50" charset="-128"/>
            </a:endParaRPr>
          </a:p>
          <a:p>
            <a:r>
              <a:rPr lang="ja-JP" altLang="en-US" sz="1800" b="1">
                <a:solidFill>
                  <a:srgbClr val="FF0000"/>
                </a:solidFill>
                <a:latin typeface="HG丸ｺﾞｼｯｸM-PRO" pitchFamily="50" charset="-128"/>
                <a:ea typeface="HG丸ｺﾞｼｯｸM-PRO" pitchFamily="50" charset="-128"/>
              </a:rPr>
              <a:t>（事件性のある虐待）</a:t>
            </a:r>
          </a:p>
          <a:p>
            <a:endParaRPr lang="en-US" altLang="ja-JP" sz="2400"/>
          </a:p>
        </p:txBody>
      </p:sp>
      <p:sp>
        <p:nvSpPr>
          <p:cNvPr id="21511" name="AutoShape 6"/>
          <p:cNvSpPr>
            <a:spLocks noChangeArrowheads="1"/>
          </p:cNvSpPr>
          <p:nvPr/>
        </p:nvSpPr>
        <p:spPr bwMode="auto">
          <a:xfrm>
            <a:off x="250826" y="5949950"/>
            <a:ext cx="4465191" cy="647700"/>
          </a:xfrm>
          <a:prstGeom prst="wedgeRectCallout">
            <a:avLst>
              <a:gd name="adj1" fmla="val 32787"/>
              <a:gd name="adj2" fmla="val -127593"/>
            </a:avLst>
          </a:prstGeom>
          <a:solidFill>
            <a:srgbClr val="FFFFFF"/>
          </a:solidFill>
          <a:ln w="9525">
            <a:solidFill>
              <a:srgbClr val="000000"/>
            </a:solidFill>
            <a:miter lim="800000"/>
            <a:headEnd/>
            <a:tailEnd/>
          </a:ln>
        </p:spPr>
        <p:txBody>
          <a:bodyPr lIns="74295" tIns="8890" rIns="74295" bIns="8890"/>
          <a:lstStyle/>
          <a:p>
            <a:r>
              <a:rPr lang="ja-JP" altLang="en-US" sz="1800" b="1" dirty="0">
                <a:solidFill>
                  <a:srgbClr val="0000FF"/>
                </a:solidFill>
                <a:latin typeface="HG丸ｺﾞｼｯｸM-PRO" pitchFamily="50" charset="-128"/>
                <a:ea typeface="HG丸ｺﾞｼｯｸM-PRO" pitchFamily="50" charset="-128"/>
              </a:rPr>
              <a:t>高齢者虐待防止法が規定した高齢者虐待</a:t>
            </a:r>
            <a:r>
              <a:rPr lang="en-US" altLang="ja-JP" sz="1800" b="1" dirty="0">
                <a:solidFill>
                  <a:srgbClr val="0000FF"/>
                </a:solidFill>
                <a:latin typeface="HG丸ｺﾞｼｯｸM-PRO" pitchFamily="50" charset="-128"/>
                <a:ea typeface="HG丸ｺﾞｼｯｸM-PRO" pitchFamily="50" charset="-128"/>
              </a:rPr>
              <a:t>(</a:t>
            </a:r>
            <a:r>
              <a:rPr lang="ja-JP" altLang="en-US" sz="1800" b="1" dirty="0">
                <a:solidFill>
                  <a:srgbClr val="0000FF"/>
                </a:solidFill>
                <a:latin typeface="HG丸ｺﾞｼｯｸM-PRO" pitchFamily="50" charset="-128"/>
                <a:ea typeface="HG丸ｺﾞｼｯｸM-PRO" pitchFamily="50" charset="-128"/>
              </a:rPr>
              <a:t>自覚を問わないため、広範囲</a:t>
            </a:r>
            <a:r>
              <a:rPr lang="en-US" altLang="ja-JP" sz="1800" b="1" dirty="0">
                <a:solidFill>
                  <a:srgbClr val="0000FF"/>
                </a:solidFill>
                <a:latin typeface="HG丸ｺﾞｼｯｸM-PRO" pitchFamily="50" charset="-128"/>
                <a:ea typeface="HG丸ｺﾞｼｯｸM-PRO" pitchFamily="50" charset="-128"/>
              </a:rPr>
              <a:t>)</a:t>
            </a:r>
            <a:endParaRPr lang="ja-JP" altLang="en-US" sz="1800" b="1" dirty="0">
              <a:solidFill>
                <a:srgbClr val="0000FF"/>
              </a:solidFill>
              <a:latin typeface="HG丸ｺﾞｼｯｸM-PRO" pitchFamily="50" charset="-128"/>
              <a:ea typeface="HG丸ｺﾞｼｯｸM-PRO" pitchFamily="50" charset="-128"/>
            </a:endParaRPr>
          </a:p>
        </p:txBody>
      </p:sp>
      <p:sp>
        <p:nvSpPr>
          <p:cNvPr id="11" name="右中かっこ 10"/>
          <p:cNvSpPr/>
          <p:nvPr/>
        </p:nvSpPr>
        <p:spPr>
          <a:xfrm>
            <a:off x="4572000" y="3933825"/>
            <a:ext cx="287338" cy="1798638"/>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defRPr/>
            </a:pPr>
            <a:endParaRPr lang="ja-JP" altLang="en-US" dirty="0"/>
          </a:p>
        </p:txBody>
      </p:sp>
      <p:sp>
        <p:nvSpPr>
          <p:cNvPr id="21513" name="AutoShape 6"/>
          <p:cNvSpPr>
            <a:spLocks noChangeArrowheads="1"/>
          </p:cNvSpPr>
          <p:nvPr/>
        </p:nvSpPr>
        <p:spPr bwMode="auto">
          <a:xfrm>
            <a:off x="5219701" y="4149727"/>
            <a:ext cx="3673475" cy="2087563"/>
          </a:xfrm>
          <a:prstGeom prst="wedgeRectCallout">
            <a:avLst>
              <a:gd name="adj1" fmla="val -57412"/>
              <a:gd name="adj2" fmla="val -18907"/>
            </a:avLst>
          </a:prstGeom>
          <a:solidFill>
            <a:srgbClr val="FFFFFF"/>
          </a:solidFill>
          <a:ln w="9525">
            <a:solidFill>
              <a:srgbClr val="000000"/>
            </a:solidFill>
            <a:miter lim="800000"/>
            <a:headEnd/>
            <a:tailEnd/>
          </a:ln>
        </p:spPr>
        <p:txBody>
          <a:bodyPr lIns="74295" tIns="8890" rIns="74295" bIns="8890"/>
          <a:lstStyle/>
          <a:p>
            <a:pPr algn="l"/>
            <a:r>
              <a:rPr lang="ja-JP" altLang="en-US" sz="2800" b="1" dirty="0">
                <a:solidFill>
                  <a:srgbClr val="FF0000"/>
                </a:solidFill>
                <a:latin typeface="HG丸ｺﾞｼｯｸM-PRO" pitchFamily="50" charset="-128"/>
                <a:ea typeface="HG丸ｺﾞｼｯｸM-PRO" pitchFamily="50" charset="-128"/>
              </a:rPr>
              <a:t>虐待の小さな芽</a:t>
            </a:r>
            <a:r>
              <a:rPr lang="ja-JP" altLang="en-US" sz="2400" b="1" dirty="0">
                <a:latin typeface="HG丸ｺﾞｼｯｸM-PRO" pitchFamily="50" charset="-128"/>
                <a:ea typeface="HG丸ｺﾞｼｯｸM-PRO" pitchFamily="50" charset="-128"/>
              </a:rPr>
              <a:t>から区市町村が責任をもって防止的に対応！</a:t>
            </a:r>
            <a:endParaRPr lang="en-US" altLang="ja-JP" sz="2400" b="1" dirty="0">
              <a:latin typeface="HG丸ｺﾞｼｯｸM-PRO" pitchFamily="50" charset="-128"/>
              <a:ea typeface="HG丸ｺﾞｼｯｸM-PRO" pitchFamily="50" charset="-128"/>
            </a:endParaRPr>
          </a:p>
          <a:p>
            <a:pPr algn="l"/>
            <a:endParaRPr lang="en-US" altLang="ja-JP" sz="1800" b="1" dirty="0">
              <a:latin typeface="HG丸ｺﾞｼｯｸM-PRO" pitchFamily="50" charset="-128"/>
              <a:ea typeface="HG丸ｺﾞｼｯｸM-PRO" pitchFamily="50" charset="-128"/>
            </a:endParaRPr>
          </a:p>
          <a:p>
            <a:pPr algn="l"/>
            <a:r>
              <a:rPr lang="en-US" altLang="ja-JP" sz="1800" dirty="0">
                <a:latin typeface="HG丸ｺﾞｼｯｸM-PRO" pitchFamily="50" charset="-128"/>
                <a:ea typeface="HG丸ｺﾞｼｯｸM-PRO" pitchFamily="50" charset="-128"/>
              </a:rPr>
              <a:t>※</a:t>
            </a:r>
            <a:r>
              <a:rPr lang="ja-JP" altLang="en-US" sz="1800" dirty="0">
                <a:latin typeface="HG丸ｺﾞｼｯｸM-PRO" pitchFamily="50" charset="-128"/>
                <a:ea typeface="HG丸ｺﾞｼｯｸM-PRO" pitchFamily="50" charset="-128"/>
              </a:rPr>
              <a:t>区市町村の不作為責任が、問われることもあります。</a:t>
            </a:r>
          </a:p>
        </p:txBody>
      </p:sp>
      <p:sp>
        <p:nvSpPr>
          <p:cNvPr id="14" name="フレーム 13"/>
          <p:cNvSpPr/>
          <p:nvPr/>
        </p:nvSpPr>
        <p:spPr>
          <a:xfrm>
            <a:off x="6011863" y="1844675"/>
            <a:ext cx="2881312" cy="1728788"/>
          </a:xfrm>
          <a:prstGeom prst="frame">
            <a:avLst>
              <a:gd name="adj1" fmla="val 4013"/>
            </a:avLst>
          </a:prstGeom>
          <a:solidFill>
            <a:schemeClr val="accent3">
              <a:lumMod val="20000"/>
              <a:lumOff val="80000"/>
              <a:alpha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1600" dirty="0">
                <a:solidFill>
                  <a:schemeClr val="tx1"/>
                </a:solidFill>
              </a:rPr>
              <a:t>「自覚」「悪意」は問わない。「いじめてやろう」「虐げよう」と思っているかどうかは、無関係</a:t>
            </a:r>
          </a:p>
        </p:txBody>
      </p:sp>
      <p:sp>
        <p:nvSpPr>
          <p:cNvPr id="2" name="スライド番号プレースホルダー 1"/>
          <p:cNvSpPr>
            <a:spLocks noGrp="1"/>
          </p:cNvSpPr>
          <p:nvPr>
            <p:ph type="sldNum" sz="quarter" idx="12"/>
          </p:nvPr>
        </p:nvSpPr>
        <p:spPr/>
        <p:txBody>
          <a:bodyPr/>
          <a:lstStyle/>
          <a:p>
            <a:pPr>
              <a:defRPr/>
            </a:pPr>
            <a:fld id="{94DCF550-45AF-4DDD-8A3C-902703E17E4F}" type="slidenum">
              <a:rPr lang="en-US" altLang="ja-JP" smtClean="0"/>
              <a:pPr>
                <a:defRPr/>
              </a:pPr>
              <a:t>5</a:t>
            </a:fld>
            <a:endParaRPr lang="en-US" altLang="ja-JP"/>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1509"/>
                                        </p:tgtEl>
                                        <p:attrNameLst>
                                          <p:attrName>style.visibility</p:attrName>
                                        </p:attrNameLst>
                                      </p:cBhvr>
                                      <p:to>
                                        <p:strVal val="visible"/>
                                      </p:to>
                                    </p:set>
                                    <p:anim calcmode="lin" valueType="num">
                                      <p:cBhvr additive="base">
                                        <p:cTn id="7" dur="500" fill="hold"/>
                                        <p:tgtEl>
                                          <p:spTgt spid="21509"/>
                                        </p:tgtEl>
                                        <p:attrNameLst>
                                          <p:attrName>ppt_x</p:attrName>
                                        </p:attrNameLst>
                                      </p:cBhvr>
                                      <p:tavLst>
                                        <p:tav tm="0">
                                          <p:val>
                                            <p:strVal val="#ppt_x"/>
                                          </p:val>
                                        </p:tav>
                                        <p:tav tm="100000">
                                          <p:val>
                                            <p:strVal val="#ppt_x"/>
                                          </p:val>
                                        </p:tav>
                                      </p:tavLst>
                                    </p:anim>
                                    <p:anim calcmode="lin" valueType="num">
                                      <p:cBhvr additive="base">
                                        <p:cTn id="8" dur="500" fill="hold"/>
                                        <p:tgtEl>
                                          <p:spTgt spid="21509"/>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21510"/>
                                        </p:tgtEl>
                                        <p:attrNameLst>
                                          <p:attrName>style.visibility</p:attrName>
                                        </p:attrNameLst>
                                      </p:cBhvr>
                                      <p:to>
                                        <p:strVal val="visible"/>
                                      </p:to>
                                    </p:set>
                                    <p:anim calcmode="lin" valueType="num">
                                      <p:cBhvr additive="base">
                                        <p:cTn id="11" dur="500" fill="hold"/>
                                        <p:tgtEl>
                                          <p:spTgt spid="21510"/>
                                        </p:tgtEl>
                                        <p:attrNameLst>
                                          <p:attrName>ppt_x</p:attrName>
                                        </p:attrNameLst>
                                      </p:cBhvr>
                                      <p:tavLst>
                                        <p:tav tm="0">
                                          <p:val>
                                            <p:strVal val="#ppt_x"/>
                                          </p:val>
                                        </p:tav>
                                        <p:tav tm="100000">
                                          <p:val>
                                            <p:strVal val="#ppt_x"/>
                                          </p:val>
                                        </p:tav>
                                      </p:tavLst>
                                    </p:anim>
                                    <p:anim calcmode="lin" valueType="num">
                                      <p:cBhvr additive="base">
                                        <p:cTn id="12" dur="500" fill="hold"/>
                                        <p:tgtEl>
                                          <p:spTgt spid="21510"/>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21506"/>
                                        </p:tgtEl>
                                        <p:attrNameLst>
                                          <p:attrName>style.visibility</p:attrName>
                                        </p:attrNameLst>
                                      </p:cBhvr>
                                      <p:to>
                                        <p:strVal val="visible"/>
                                      </p:to>
                                    </p:set>
                                    <p:anim calcmode="lin" valueType="num">
                                      <p:cBhvr additive="base">
                                        <p:cTn id="17" dur="500" fill="hold"/>
                                        <p:tgtEl>
                                          <p:spTgt spid="21506"/>
                                        </p:tgtEl>
                                        <p:attrNameLst>
                                          <p:attrName>ppt_x</p:attrName>
                                        </p:attrNameLst>
                                      </p:cBhvr>
                                      <p:tavLst>
                                        <p:tav tm="0">
                                          <p:val>
                                            <p:strVal val="#ppt_x"/>
                                          </p:val>
                                        </p:tav>
                                        <p:tav tm="100000">
                                          <p:val>
                                            <p:strVal val="#ppt_x"/>
                                          </p:val>
                                        </p:tav>
                                      </p:tavLst>
                                    </p:anim>
                                    <p:anim calcmode="lin" valueType="num">
                                      <p:cBhvr additive="base">
                                        <p:cTn id="18" dur="500" fill="hold"/>
                                        <p:tgtEl>
                                          <p:spTgt spid="21506"/>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21511"/>
                                        </p:tgtEl>
                                        <p:attrNameLst>
                                          <p:attrName>style.visibility</p:attrName>
                                        </p:attrNameLst>
                                      </p:cBhvr>
                                      <p:to>
                                        <p:strVal val="visible"/>
                                      </p:to>
                                    </p:set>
                                    <p:anim calcmode="lin" valueType="num">
                                      <p:cBhvr additive="base">
                                        <p:cTn id="21" dur="500" fill="hold"/>
                                        <p:tgtEl>
                                          <p:spTgt spid="21511"/>
                                        </p:tgtEl>
                                        <p:attrNameLst>
                                          <p:attrName>ppt_x</p:attrName>
                                        </p:attrNameLst>
                                      </p:cBhvr>
                                      <p:tavLst>
                                        <p:tav tm="0">
                                          <p:val>
                                            <p:strVal val="#ppt_x"/>
                                          </p:val>
                                        </p:tav>
                                        <p:tav tm="100000">
                                          <p:val>
                                            <p:strVal val="#ppt_x"/>
                                          </p:val>
                                        </p:tav>
                                      </p:tavLst>
                                    </p:anim>
                                    <p:anim calcmode="lin" valueType="num">
                                      <p:cBhvr additive="base">
                                        <p:cTn id="22" dur="500" fill="hold"/>
                                        <p:tgtEl>
                                          <p:spTgt spid="21511"/>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anim calcmode="lin" valueType="num">
                                      <p:cBhvr additive="base">
                                        <p:cTn id="27" dur="500" fill="hold"/>
                                        <p:tgtEl>
                                          <p:spTgt spid="11"/>
                                        </p:tgtEl>
                                        <p:attrNameLst>
                                          <p:attrName>ppt_x</p:attrName>
                                        </p:attrNameLst>
                                      </p:cBhvr>
                                      <p:tavLst>
                                        <p:tav tm="0">
                                          <p:val>
                                            <p:strVal val="#ppt_x"/>
                                          </p:val>
                                        </p:tav>
                                        <p:tav tm="100000">
                                          <p:val>
                                            <p:strVal val="#ppt_x"/>
                                          </p:val>
                                        </p:tav>
                                      </p:tavLst>
                                    </p:anim>
                                    <p:anim calcmode="lin" valueType="num">
                                      <p:cBhvr additive="base">
                                        <p:cTn id="28" dur="500" fill="hold"/>
                                        <p:tgtEl>
                                          <p:spTgt spid="11"/>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21513"/>
                                        </p:tgtEl>
                                        <p:attrNameLst>
                                          <p:attrName>style.visibility</p:attrName>
                                        </p:attrNameLst>
                                      </p:cBhvr>
                                      <p:to>
                                        <p:strVal val="visible"/>
                                      </p:to>
                                    </p:set>
                                    <p:anim calcmode="lin" valueType="num">
                                      <p:cBhvr additive="base">
                                        <p:cTn id="31" dur="500" fill="hold"/>
                                        <p:tgtEl>
                                          <p:spTgt spid="21513"/>
                                        </p:tgtEl>
                                        <p:attrNameLst>
                                          <p:attrName>ppt_x</p:attrName>
                                        </p:attrNameLst>
                                      </p:cBhvr>
                                      <p:tavLst>
                                        <p:tav tm="0">
                                          <p:val>
                                            <p:strVal val="#ppt_x"/>
                                          </p:val>
                                        </p:tav>
                                        <p:tav tm="100000">
                                          <p:val>
                                            <p:strVal val="#ppt_x"/>
                                          </p:val>
                                        </p:tav>
                                      </p:tavLst>
                                    </p:anim>
                                    <p:anim calcmode="lin" valueType="num">
                                      <p:cBhvr additive="base">
                                        <p:cTn id="32" dur="500" fill="hold"/>
                                        <p:tgtEl>
                                          <p:spTgt spid="21513"/>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4"/>
                                        </p:tgtEl>
                                        <p:attrNameLst>
                                          <p:attrName>style.visibility</p:attrName>
                                        </p:attrNameLst>
                                      </p:cBhvr>
                                      <p:to>
                                        <p:strVal val="visible"/>
                                      </p:to>
                                    </p:set>
                                    <p:anim calcmode="lin" valueType="num">
                                      <p:cBhvr additive="base">
                                        <p:cTn id="37" dur="500" fill="hold"/>
                                        <p:tgtEl>
                                          <p:spTgt spid="14"/>
                                        </p:tgtEl>
                                        <p:attrNameLst>
                                          <p:attrName>ppt_x</p:attrName>
                                        </p:attrNameLst>
                                      </p:cBhvr>
                                      <p:tavLst>
                                        <p:tav tm="0">
                                          <p:val>
                                            <p:strVal val="#ppt_x"/>
                                          </p:val>
                                        </p:tav>
                                        <p:tav tm="100000">
                                          <p:val>
                                            <p:strVal val="#ppt_x"/>
                                          </p:val>
                                        </p:tav>
                                      </p:tavLst>
                                    </p:anim>
                                    <p:anim calcmode="lin" valueType="num">
                                      <p:cBhvr additive="base">
                                        <p:cTn id="38"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6" grpId="0" animBg="1"/>
      <p:bldP spid="21509" grpId="0" animBg="1"/>
      <p:bldP spid="21510" grpId="0" animBg="1"/>
      <p:bldP spid="21511" grpId="0" animBg="1"/>
      <p:bldP spid="11" grpId="0" animBg="1"/>
      <p:bldP spid="21513" grpId="0" animBg="1"/>
      <p:bldP spid="14" grpId="0" animBg="1"/>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3"/>
          <p:cNvSpPr>
            <a:spLocks noGrp="1" noChangeArrowheads="1"/>
          </p:cNvSpPr>
          <p:nvPr>
            <p:ph sz="quarter" idx="1"/>
          </p:nvPr>
        </p:nvSpPr>
        <p:spPr>
          <a:xfrm>
            <a:off x="457200" y="620713"/>
            <a:ext cx="8229600" cy="4387850"/>
          </a:xfrm>
        </p:spPr>
        <p:txBody>
          <a:bodyPr/>
          <a:lstStyle/>
          <a:p>
            <a:pPr eaLnBrk="1" hangingPunct="1"/>
            <a:r>
              <a:rPr lang="ja-JP" altLang="en-US">
                <a:latin typeface="HG丸ｺﾞｼｯｸM-PRO" pitchFamily="50" charset="-128"/>
                <a:ea typeface="HG丸ｺﾞｼｯｸM-PRO" pitchFamily="50" charset="-128"/>
              </a:rPr>
              <a:t>結局、私はデイサービスの担当者には、今後も様子を知らせて欲しいと依頼し、自分の訪問の際には、できるだけＢさんから「介護のつらさ」を聞き取るようにしました。</a:t>
            </a:r>
          </a:p>
          <a:p>
            <a:pPr eaLnBrk="1" hangingPunct="1"/>
            <a:r>
              <a:rPr lang="ja-JP" altLang="en-US">
                <a:latin typeface="HG丸ｺﾞｼｯｸM-PRO" pitchFamily="50" charset="-128"/>
                <a:ea typeface="HG丸ｺﾞｼｯｸM-PRO" pitchFamily="50" charset="-128"/>
              </a:rPr>
              <a:t>Ｂさんは私が訪問すると、毎回２時間近く話しをします。</a:t>
            </a:r>
            <a:r>
              <a:rPr lang="ja-JP" altLang="en-US">
                <a:solidFill>
                  <a:srgbClr val="3366FF"/>
                </a:solidFill>
                <a:latin typeface="HG丸ｺﾞｼｯｸM-PRO" pitchFamily="50" charset="-128"/>
                <a:ea typeface="HG丸ｺﾞｼｯｸM-PRO" pitchFamily="50" charset="-128"/>
              </a:rPr>
              <a:t>サービスを増やすことも勧めてみましたが、乗り気ではありません。</a:t>
            </a:r>
          </a:p>
          <a:p>
            <a:pPr eaLnBrk="1" hangingPunct="1"/>
            <a:r>
              <a:rPr lang="ja-JP" altLang="en-US">
                <a:latin typeface="HG丸ｺﾞｼｯｸM-PRO" pitchFamily="50" charset="-128"/>
                <a:ea typeface="HG丸ｺﾞｼｯｸM-PRO" pitchFamily="50" charset="-128"/>
              </a:rPr>
              <a:t>どうやら、会社を辞めた自分の今後の生活のことも心配なので、</a:t>
            </a:r>
            <a:r>
              <a:rPr lang="ja-JP" altLang="en-US">
                <a:solidFill>
                  <a:srgbClr val="3366FF"/>
                </a:solidFill>
                <a:latin typeface="HG丸ｺﾞｼｯｸM-PRO" pitchFamily="50" charset="-128"/>
                <a:ea typeface="HG丸ｺﾞｼｯｸM-PRO" pitchFamily="50" charset="-128"/>
              </a:rPr>
              <a:t>介護サービスにＡさんの貯金を使うことに、あまり乗り気ではない</a:t>
            </a:r>
            <a:r>
              <a:rPr lang="ja-JP" altLang="en-US">
                <a:latin typeface="HG丸ｺﾞｼｯｸM-PRO" pitchFamily="50" charset="-128"/>
                <a:ea typeface="HG丸ｺﾞｼｯｸM-PRO" pitchFamily="50" charset="-128"/>
              </a:rPr>
              <a:t>ようです。</a:t>
            </a:r>
          </a:p>
        </p:txBody>
      </p:sp>
      <p:sp>
        <p:nvSpPr>
          <p:cNvPr id="6" name="AutoShape 5"/>
          <p:cNvSpPr>
            <a:spLocks noChangeArrowheads="1"/>
          </p:cNvSpPr>
          <p:nvPr/>
        </p:nvSpPr>
        <p:spPr bwMode="auto">
          <a:xfrm>
            <a:off x="1187450" y="5643565"/>
            <a:ext cx="6738938" cy="1025525"/>
          </a:xfrm>
          <a:prstGeom prst="roundRect">
            <a:avLst>
              <a:gd name="adj" fmla="val 16667"/>
            </a:avLst>
          </a:prstGeom>
          <a:noFill/>
          <a:ln w="9525" algn="ctr">
            <a:solidFill>
              <a:schemeClr val="tx1"/>
            </a:solidFill>
            <a:round/>
            <a:headEnd/>
            <a:tailEnd/>
          </a:ln>
        </p:spPr>
        <p:txBody>
          <a:bodyPr wrap="none" anchor="ctr"/>
          <a:lstStyle/>
          <a:p>
            <a:r>
              <a:rPr lang="en-US" altLang="ja-JP" sz="2800">
                <a:latin typeface="HG丸ｺﾞｼｯｸM-PRO" pitchFamily="50" charset="-128"/>
                <a:ea typeface="HG丸ｺﾞｼｯｸM-PRO" pitchFamily="50" charset="-128"/>
              </a:rPr>
              <a:t>STEP</a:t>
            </a:r>
            <a:r>
              <a:rPr lang="ja-JP" altLang="en-US" sz="2800">
                <a:latin typeface="HG丸ｺﾞｼｯｸM-PRO" pitchFamily="50" charset="-128"/>
                <a:ea typeface="HG丸ｺﾞｼｯｸM-PRO" pitchFamily="50" charset="-128"/>
              </a:rPr>
              <a:t>２　地域包括に相談しますか？</a:t>
            </a:r>
            <a:endParaRPr lang="ja-JP" altLang="en-US" sz="3400">
              <a:latin typeface="HG丸ｺﾞｼｯｸM-PRO" pitchFamily="50" charset="-128"/>
              <a:ea typeface="HG丸ｺﾞｼｯｸM-PRO" pitchFamily="50" charset="-128"/>
            </a:endParaRPr>
          </a:p>
        </p:txBody>
      </p:sp>
      <p:sp>
        <p:nvSpPr>
          <p:cNvPr id="44037" name="AutoShape 6"/>
          <p:cNvSpPr>
            <a:spLocks noChangeArrowheads="1"/>
          </p:cNvSpPr>
          <p:nvPr/>
        </p:nvSpPr>
        <p:spPr bwMode="auto">
          <a:xfrm>
            <a:off x="8537575" y="1994721"/>
            <a:ext cx="463550" cy="1938337"/>
          </a:xfrm>
          <a:prstGeom prst="wedgeRoundRectCallout">
            <a:avLst>
              <a:gd name="adj1" fmla="val -107269"/>
              <a:gd name="adj2" fmla="val -532"/>
              <a:gd name="adj3" fmla="val 16667"/>
            </a:avLst>
          </a:prstGeom>
          <a:solidFill>
            <a:srgbClr val="99FFCC"/>
          </a:solidFill>
          <a:ln w="9525">
            <a:solidFill>
              <a:schemeClr val="tx1"/>
            </a:solidFill>
            <a:miter lim="800000"/>
            <a:headEnd/>
            <a:tailEnd/>
          </a:ln>
        </p:spPr>
        <p:txBody>
          <a:bodyPr vert="eaVert" wrap="none" anchor="ctr"/>
          <a:lstStyle/>
          <a:p>
            <a:r>
              <a:rPr lang="ja-JP" altLang="en-US"/>
              <a:t>経済的虐待？</a:t>
            </a:r>
          </a:p>
        </p:txBody>
      </p:sp>
      <p:sp>
        <p:nvSpPr>
          <p:cNvPr id="2" name="スライド番号プレースホルダー 1"/>
          <p:cNvSpPr>
            <a:spLocks noGrp="1"/>
          </p:cNvSpPr>
          <p:nvPr>
            <p:ph type="sldNum" sz="quarter" idx="12"/>
          </p:nvPr>
        </p:nvSpPr>
        <p:spPr>
          <a:xfrm>
            <a:off x="8469638" y="6211888"/>
            <a:ext cx="457200" cy="457200"/>
          </a:xfrm>
        </p:spPr>
        <p:txBody>
          <a:bodyPr/>
          <a:lstStyle/>
          <a:p>
            <a:pPr>
              <a:defRPr/>
            </a:pPr>
            <a:fld id="{BF9CEED6-EBDD-4F46-9739-46A57CE6E837}" type="slidenum">
              <a:rPr lang="en-US" altLang="ja-JP" smtClean="0"/>
              <a:pPr>
                <a:defRPr/>
              </a:pPr>
              <a:t>50</a:t>
            </a:fld>
            <a:endParaRPr lang="en-US" altLang="ja-JP"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3" presetClass="entr" presetSubtype="0" fill="hold" grpId="0" nodeType="clickEffect">
                                  <p:stCondLst>
                                    <p:cond delay="0"/>
                                  </p:stCondLst>
                                  <p:childTnLst>
                                    <p:set>
                                      <p:cBhvr>
                                        <p:cTn id="12" dur="1" fill="hold">
                                          <p:stCondLst>
                                            <p:cond delay="0"/>
                                          </p:stCondLst>
                                        </p:cTn>
                                        <p:tgtEl>
                                          <p:spTgt spid="44037"/>
                                        </p:tgtEl>
                                        <p:attrNameLst>
                                          <p:attrName>style.visibility</p:attrName>
                                        </p:attrNameLst>
                                      </p:cBhvr>
                                      <p:to>
                                        <p:strVal val="visible"/>
                                      </p:to>
                                    </p:set>
                                    <p:anim calcmode="lin" valueType="num">
                                      <p:cBhvr>
                                        <p:cTn id="13" dur="500" fill="hold"/>
                                        <p:tgtEl>
                                          <p:spTgt spid="44037"/>
                                        </p:tgtEl>
                                        <p:attrNameLst>
                                          <p:attrName>ppt_w</p:attrName>
                                        </p:attrNameLst>
                                      </p:cBhvr>
                                      <p:tavLst>
                                        <p:tav tm="0">
                                          <p:val>
                                            <p:fltVal val="0"/>
                                          </p:val>
                                        </p:tav>
                                        <p:tav tm="100000">
                                          <p:val>
                                            <p:strVal val="#ppt_w"/>
                                          </p:val>
                                        </p:tav>
                                      </p:tavLst>
                                    </p:anim>
                                    <p:anim calcmode="lin" valueType="num">
                                      <p:cBhvr>
                                        <p:cTn id="14" dur="500" fill="hold"/>
                                        <p:tgtEl>
                                          <p:spTgt spid="44037"/>
                                        </p:tgtEl>
                                        <p:attrNameLst>
                                          <p:attrName>ppt_h</p:attrName>
                                        </p:attrNameLst>
                                      </p:cBhvr>
                                      <p:tavLst>
                                        <p:tav tm="0">
                                          <p:val>
                                            <p:fltVal val="0"/>
                                          </p:val>
                                        </p:tav>
                                        <p:tav tm="100000">
                                          <p:val>
                                            <p:strVal val="#ppt_h"/>
                                          </p:val>
                                        </p:tav>
                                      </p:tavLst>
                                    </p:anim>
                                    <p:animEffect transition="in" filter="fade">
                                      <p:cBhvr>
                                        <p:cTn id="15" dur="500"/>
                                        <p:tgtEl>
                                          <p:spTgt spid="440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44037" grpId="0" animBg="1"/>
    </p:bldLst>
  </p:timing>
</p:sld>
</file>

<file path=ppt/slides/slide5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pPr eaLnBrk="1" hangingPunct="1"/>
            <a:r>
              <a:rPr lang="ja-JP" altLang="en-US"/>
              <a:t>経済的虐待の判断ポイント</a:t>
            </a:r>
          </a:p>
        </p:txBody>
      </p:sp>
      <p:sp>
        <p:nvSpPr>
          <p:cNvPr id="30723" name="Rectangle 3"/>
          <p:cNvSpPr>
            <a:spLocks noGrp="1" noChangeArrowheads="1"/>
          </p:cNvSpPr>
          <p:nvPr>
            <p:ph type="body" idx="1"/>
          </p:nvPr>
        </p:nvSpPr>
        <p:spPr>
          <a:xfrm>
            <a:off x="457202" y="1981200"/>
            <a:ext cx="8291513" cy="4687888"/>
          </a:xfrm>
        </p:spPr>
        <p:txBody>
          <a:bodyPr/>
          <a:lstStyle/>
          <a:p>
            <a:pPr eaLnBrk="1" hangingPunct="1">
              <a:lnSpc>
                <a:spcPct val="90000"/>
              </a:lnSpc>
            </a:pPr>
            <a:r>
              <a:rPr lang="ja-JP" altLang="en-US" sz="2400"/>
              <a:t>家族が本人の財産を管理することについて</a:t>
            </a:r>
            <a:r>
              <a:rPr lang="ja-JP" altLang="en-US" sz="2400">
                <a:solidFill>
                  <a:srgbClr val="FF3300"/>
                </a:solidFill>
              </a:rPr>
              <a:t>高齢者が納得</a:t>
            </a:r>
            <a:r>
              <a:rPr lang="ja-JP" altLang="en-US" sz="2400"/>
              <a:t>しているか？</a:t>
            </a:r>
          </a:p>
          <a:p>
            <a:pPr eaLnBrk="1" hangingPunct="1">
              <a:lnSpc>
                <a:spcPct val="90000"/>
              </a:lnSpc>
            </a:pPr>
            <a:r>
              <a:rPr lang="ja-JP" altLang="en-US" sz="2400"/>
              <a:t>財産の管理について</a:t>
            </a:r>
            <a:r>
              <a:rPr lang="ja-JP" altLang="en-US" sz="2400">
                <a:solidFill>
                  <a:srgbClr val="FF3300"/>
                </a:solidFill>
              </a:rPr>
              <a:t>高齢者の意思</a:t>
            </a:r>
            <a:r>
              <a:rPr lang="ja-JP" altLang="en-US" sz="2400"/>
              <a:t>に基づいているか？</a:t>
            </a:r>
          </a:p>
          <a:p>
            <a:pPr eaLnBrk="1" hangingPunct="1">
              <a:lnSpc>
                <a:spcPct val="90000"/>
              </a:lnSpc>
            </a:pPr>
            <a:endParaRPr lang="ja-JP" altLang="en-US" sz="2400"/>
          </a:p>
          <a:p>
            <a:pPr eaLnBrk="1" hangingPunct="1">
              <a:lnSpc>
                <a:spcPct val="90000"/>
              </a:lnSpc>
            </a:pPr>
            <a:r>
              <a:rPr lang="ja-JP" altLang="en-US" sz="2400"/>
              <a:t>合意せざるを得ない状況におかれていないか？</a:t>
            </a:r>
          </a:p>
          <a:p>
            <a:pPr eaLnBrk="1" hangingPunct="1">
              <a:lnSpc>
                <a:spcPct val="90000"/>
              </a:lnSpc>
            </a:pPr>
            <a:r>
              <a:rPr lang="ja-JP" altLang="en-US" sz="2400"/>
              <a:t>本人の意思が表面的なものである可能性は？</a:t>
            </a:r>
          </a:p>
          <a:p>
            <a:pPr eaLnBrk="1" hangingPunct="1">
              <a:lnSpc>
                <a:spcPct val="90000"/>
              </a:lnSpc>
            </a:pPr>
            <a:r>
              <a:rPr lang="ja-JP" altLang="en-US" sz="2400">
                <a:solidFill>
                  <a:srgbClr val="FF3300"/>
                </a:solidFill>
              </a:rPr>
              <a:t>高齢者本人の生活や医療・介護に支障が出ていないか？</a:t>
            </a:r>
          </a:p>
          <a:p>
            <a:pPr eaLnBrk="1" hangingPunct="1">
              <a:lnSpc>
                <a:spcPct val="90000"/>
              </a:lnSpc>
            </a:pPr>
            <a:endParaRPr lang="ja-JP" altLang="en-US" sz="2400"/>
          </a:p>
          <a:p>
            <a:pPr eaLnBrk="1" hangingPunct="1">
              <a:lnSpc>
                <a:spcPct val="90000"/>
              </a:lnSpc>
              <a:buFont typeface="Wingdings" pitchFamily="2" charset="2"/>
              <a:buNone/>
            </a:pPr>
            <a:r>
              <a:rPr lang="ja-JP" altLang="en-US" sz="2400"/>
              <a:t>＜高齢者の判断能力が不十分な場合＞</a:t>
            </a:r>
          </a:p>
          <a:p>
            <a:pPr eaLnBrk="1" hangingPunct="1">
              <a:lnSpc>
                <a:spcPct val="90000"/>
              </a:lnSpc>
            </a:pPr>
            <a:r>
              <a:rPr lang="ja-JP" altLang="en-US" sz="2400"/>
              <a:t>財産を管理している本人との関係は良好か？</a:t>
            </a:r>
          </a:p>
          <a:p>
            <a:pPr eaLnBrk="1" hangingPunct="1">
              <a:lnSpc>
                <a:spcPct val="90000"/>
              </a:lnSpc>
            </a:pPr>
            <a:r>
              <a:rPr lang="ja-JP" altLang="en-US" sz="2400"/>
              <a:t>客観的にみて本人の利益にかなっているかどうか？</a:t>
            </a:r>
          </a:p>
        </p:txBody>
      </p:sp>
      <p:sp>
        <p:nvSpPr>
          <p:cNvPr id="30724" name="AutoShape 4"/>
          <p:cNvSpPr>
            <a:spLocks noChangeArrowheads="1"/>
          </p:cNvSpPr>
          <p:nvPr/>
        </p:nvSpPr>
        <p:spPr bwMode="auto">
          <a:xfrm>
            <a:off x="3708400" y="3141663"/>
            <a:ext cx="431800" cy="431800"/>
          </a:xfrm>
          <a:prstGeom prst="downArrow">
            <a:avLst>
              <a:gd name="adj1" fmla="val 50000"/>
              <a:gd name="adj2" fmla="val 25000"/>
            </a:avLst>
          </a:prstGeom>
          <a:noFill/>
          <a:ln w="9525">
            <a:solidFill>
              <a:schemeClr val="tx1"/>
            </a:solidFill>
            <a:miter lim="800000"/>
            <a:headEnd/>
            <a:tailEnd/>
          </a:ln>
        </p:spPr>
        <p:txBody>
          <a:bodyPr vert="eaVert" wrap="none" anchor="ctr"/>
          <a:lstStyle/>
          <a:p>
            <a:endParaRPr lang="ja-JP" altLang="en-US">
              <a:solidFill>
                <a:prstClr val="black"/>
              </a:solidFill>
            </a:endParaRPr>
          </a:p>
        </p:txBody>
      </p:sp>
      <p:sp>
        <p:nvSpPr>
          <p:cNvPr id="30725" name="AutoShape 5"/>
          <p:cNvSpPr>
            <a:spLocks noChangeArrowheads="1"/>
          </p:cNvSpPr>
          <p:nvPr/>
        </p:nvSpPr>
        <p:spPr bwMode="auto">
          <a:xfrm>
            <a:off x="7392990" y="3068640"/>
            <a:ext cx="1571625" cy="504825"/>
          </a:xfrm>
          <a:prstGeom prst="wedgeRoundRectCallout">
            <a:avLst>
              <a:gd name="adj1" fmla="val -58282"/>
              <a:gd name="adj2" fmla="val 70125"/>
              <a:gd name="adj3" fmla="val 16667"/>
            </a:avLst>
          </a:prstGeom>
          <a:noFill/>
          <a:ln w="9525">
            <a:solidFill>
              <a:schemeClr val="tx1"/>
            </a:solidFill>
            <a:miter lim="800000"/>
            <a:headEnd/>
            <a:tailEnd/>
          </a:ln>
        </p:spPr>
        <p:txBody>
          <a:bodyPr/>
          <a:lstStyle/>
          <a:p>
            <a:r>
              <a:rPr lang="ja-JP" altLang="en-US" sz="2000">
                <a:solidFill>
                  <a:prstClr val="black"/>
                </a:solidFill>
                <a:latin typeface="HG丸ｺﾞｼｯｸM-PRO" pitchFamily="50" charset="-128"/>
                <a:ea typeface="HG丸ｺﾞｼｯｸM-PRO" pitchFamily="50" charset="-128"/>
              </a:rPr>
              <a:t>怯えは？</a:t>
            </a:r>
            <a:endParaRPr lang="ja-JP" altLang="en-US" sz="1200">
              <a:solidFill>
                <a:prstClr val="black"/>
              </a:solidFill>
              <a:latin typeface="HG丸ｺﾞｼｯｸM-PRO" pitchFamily="50" charset="-128"/>
              <a:ea typeface="HG丸ｺﾞｼｯｸM-PRO" pitchFamily="50" charset="-128"/>
            </a:endParaRPr>
          </a:p>
        </p:txBody>
      </p:sp>
      <p:sp>
        <p:nvSpPr>
          <p:cNvPr id="30726" name="AutoShape 6"/>
          <p:cNvSpPr>
            <a:spLocks noChangeArrowheads="1"/>
          </p:cNvSpPr>
          <p:nvPr/>
        </p:nvSpPr>
        <p:spPr bwMode="auto">
          <a:xfrm>
            <a:off x="7607302" y="3716340"/>
            <a:ext cx="1285875" cy="504825"/>
          </a:xfrm>
          <a:prstGeom prst="wedgeRoundRectCallout">
            <a:avLst>
              <a:gd name="adj1" fmla="val -102384"/>
              <a:gd name="adj2" fmla="val 19046"/>
              <a:gd name="adj3" fmla="val 16667"/>
            </a:avLst>
          </a:prstGeom>
          <a:noFill/>
          <a:ln w="9525">
            <a:solidFill>
              <a:schemeClr val="tx1"/>
            </a:solidFill>
            <a:miter lim="800000"/>
            <a:headEnd/>
            <a:tailEnd/>
          </a:ln>
        </p:spPr>
        <p:txBody>
          <a:bodyPr/>
          <a:lstStyle/>
          <a:p>
            <a:r>
              <a:rPr lang="ja-JP" altLang="en-US" sz="2000">
                <a:solidFill>
                  <a:prstClr val="black"/>
                </a:solidFill>
                <a:latin typeface="HG丸ｺﾞｼｯｸM-PRO" pitchFamily="50" charset="-128"/>
                <a:ea typeface="HG丸ｺﾞｼｯｸM-PRO" pitchFamily="50" charset="-128"/>
              </a:rPr>
              <a:t>諦めは？</a:t>
            </a:r>
          </a:p>
        </p:txBody>
      </p:sp>
      <p:sp>
        <p:nvSpPr>
          <p:cNvPr id="2" name="スライド番号プレースホルダー 1"/>
          <p:cNvSpPr>
            <a:spLocks noGrp="1"/>
          </p:cNvSpPr>
          <p:nvPr>
            <p:ph type="sldNum" sz="quarter" idx="12"/>
          </p:nvPr>
        </p:nvSpPr>
        <p:spPr/>
        <p:txBody>
          <a:bodyPr/>
          <a:lstStyle/>
          <a:p>
            <a:pPr>
              <a:defRPr/>
            </a:pPr>
            <a:fld id="{94DCF550-45AF-4DDD-8A3C-902703E17E4F}" type="slidenum">
              <a:rPr lang="en-US" altLang="ja-JP" smtClean="0"/>
              <a:pPr>
                <a:defRPr/>
              </a:pPr>
              <a:t>51</a:t>
            </a:fld>
            <a:endParaRPr lang="en-US" altLang="ja-JP"/>
          </a:p>
        </p:txBody>
      </p:sp>
    </p:spTree>
    <p:extLst>
      <p:ext uri="{BB962C8B-B14F-4D97-AF65-F5344CB8AC3E}">
        <p14:creationId xmlns:p14="http://schemas.microsoft.com/office/powerpoint/2010/main" val="2078718055"/>
      </p:ext>
    </p:extLst>
  </p:cSld>
  <p:clrMapOvr>
    <a:masterClrMapping/>
  </p:clrMapOvr>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3"/>
          <p:cNvSpPr>
            <a:spLocks noGrp="1" noChangeArrowheads="1"/>
          </p:cNvSpPr>
          <p:nvPr>
            <p:ph sz="quarter" idx="1"/>
          </p:nvPr>
        </p:nvSpPr>
        <p:spPr>
          <a:xfrm>
            <a:off x="457200" y="1041400"/>
            <a:ext cx="8229600" cy="4387850"/>
          </a:xfrm>
        </p:spPr>
        <p:txBody>
          <a:bodyPr/>
          <a:lstStyle/>
          <a:p>
            <a:pPr eaLnBrk="1" hangingPunct="1"/>
            <a:r>
              <a:rPr lang="ja-JP" altLang="en-US">
                <a:latin typeface="HG丸ｺﾞｼｯｸM-PRO" pitchFamily="50" charset="-128"/>
                <a:ea typeface="HG丸ｺﾞｼｯｸM-PRO" pitchFamily="50" charset="-128"/>
              </a:rPr>
              <a:t>こうして半年ほど経ったある日、デイサービスより「Ａさんの</a:t>
            </a:r>
            <a:r>
              <a:rPr lang="ja-JP" altLang="en-US">
                <a:solidFill>
                  <a:srgbClr val="3366FF"/>
                </a:solidFill>
                <a:latin typeface="HG丸ｺﾞｼｯｸM-PRO" pitchFamily="50" charset="-128"/>
                <a:ea typeface="HG丸ｺﾞｼｯｸM-PRO" pitchFamily="50" charset="-128"/>
              </a:rPr>
              <a:t>体にあざ</a:t>
            </a:r>
            <a:r>
              <a:rPr lang="ja-JP" altLang="en-US">
                <a:latin typeface="HG丸ｺﾞｼｯｸM-PRO" pitchFamily="50" charset="-128"/>
                <a:ea typeface="HG丸ｺﾞｼｯｸM-PRO" pitchFamily="50" charset="-128"/>
              </a:rPr>
              <a:t>ができています」という連絡が入りました。</a:t>
            </a:r>
          </a:p>
          <a:p>
            <a:pPr eaLnBrk="1" hangingPunct="1"/>
            <a:r>
              <a:rPr lang="ja-JP" altLang="en-US">
                <a:latin typeface="HG丸ｺﾞｼｯｸM-PRO" pitchFamily="50" charset="-128"/>
                <a:ea typeface="HG丸ｺﾞｼｯｸM-PRO" pitchFamily="50" charset="-128"/>
              </a:rPr>
              <a:t>行って確認してみると、</a:t>
            </a:r>
            <a:r>
              <a:rPr lang="ja-JP" altLang="en-US">
                <a:solidFill>
                  <a:srgbClr val="3366FF"/>
                </a:solidFill>
                <a:latin typeface="HG丸ｺﾞｼｯｸM-PRO" pitchFamily="50" charset="-128"/>
                <a:ea typeface="HG丸ｺﾞｼｯｸM-PRO" pitchFamily="50" charset="-128"/>
              </a:rPr>
              <a:t>太ももに２０箇所以上、まるでつねってできたかのようなあざ</a:t>
            </a:r>
            <a:r>
              <a:rPr lang="ja-JP" altLang="en-US">
                <a:latin typeface="HG丸ｺﾞｼｯｸM-PRO" pitchFamily="50" charset="-128"/>
                <a:ea typeface="HG丸ｺﾞｼｯｸM-PRO" pitchFamily="50" charset="-128"/>
              </a:rPr>
              <a:t>ができています。</a:t>
            </a:r>
          </a:p>
          <a:p>
            <a:pPr eaLnBrk="1" hangingPunct="1"/>
            <a:r>
              <a:rPr lang="ja-JP" altLang="en-US">
                <a:latin typeface="HG丸ｺﾞｼｯｸM-PRO" pitchFamily="50" charset="-128"/>
                <a:ea typeface="HG丸ｺﾞｼｯｸM-PRO" pitchFamily="50" charset="-128"/>
              </a:rPr>
              <a:t>デイサービスの職員の話では、「</a:t>
            </a:r>
            <a:r>
              <a:rPr lang="ja-JP" altLang="en-US">
                <a:solidFill>
                  <a:srgbClr val="3366FF"/>
                </a:solidFill>
                <a:latin typeface="HG丸ｺﾞｼｯｸM-PRO" pitchFamily="50" charset="-128"/>
                <a:ea typeface="HG丸ｺﾞｼｯｸM-PRO" pitchFamily="50" charset="-128"/>
              </a:rPr>
              <a:t>あざは１ヶ月ほど前から見かけていた</a:t>
            </a:r>
            <a:r>
              <a:rPr lang="ja-JP" altLang="en-US">
                <a:latin typeface="HG丸ｺﾞｼｯｸM-PRO" pitchFamily="50" charset="-128"/>
                <a:ea typeface="HG丸ｺﾞｼｯｸM-PRO" pitchFamily="50" charset="-128"/>
              </a:rPr>
              <a:t>が、だんだんと増えてきてしまった」とのことでした。</a:t>
            </a:r>
          </a:p>
          <a:p>
            <a:pPr eaLnBrk="1" hangingPunct="1"/>
            <a:r>
              <a:rPr lang="ja-JP" altLang="en-US">
                <a:latin typeface="HG丸ｺﾞｼｯｸM-PRO" pitchFamily="50" charset="-128"/>
                <a:ea typeface="HG丸ｺﾞｼｯｸM-PRO" pitchFamily="50" charset="-128"/>
              </a:rPr>
              <a:t>Ａさんに</a:t>
            </a:r>
            <a:r>
              <a:rPr lang="ja-JP" altLang="en-US">
                <a:solidFill>
                  <a:srgbClr val="3366FF"/>
                </a:solidFill>
                <a:latin typeface="HG丸ｺﾞｼｯｸM-PRO" pitchFamily="50" charset="-128"/>
                <a:ea typeface="HG丸ｺﾞｼｯｸM-PRO" pitchFamily="50" charset="-128"/>
              </a:rPr>
              <a:t>「どうしたの？」と聞いても黙って目を閉じてしまいます</a:t>
            </a:r>
            <a:r>
              <a:rPr lang="ja-JP" altLang="en-US">
                <a:latin typeface="HG丸ｺﾞｼｯｸM-PRO" pitchFamily="50" charset="-128"/>
                <a:ea typeface="HG丸ｺﾞｼｯｸM-PRO" pitchFamily="50" charset="-128"/>
              </a:rPr>
              <a:t>。</a:t>
            </a:r>
          </a:p>
        </p:txBody>
      </p:sp>
      <p:sp>
        <p:nvSpPr>
          <p:cNvPr id="6" name="AutoShape 5"/>
          <p:cNvSpPr>
            <a:spLocks noChangeArrowheads="1"/>
          </p:cNvSpPr>
          <p:nvPr/>
        </p:nvSpPr>
        <p:spPr bwMode="auto">
          <a:xfrm>
            <a:off x="1187450" y="5661250"/>
            <a:ext cx="6738938" cy="1025525"/>
          </a:xfrm>
          <a:prstGeom prst="roundRect">
            <a:avLst>
              <a:gd name="adj" fmla="val 16667"/>
            </a:avLst>
          </a:prstGeom>
          <a:noFill/>
          <a:ln w="9525" algn="ctr">
            <a:solidFill>
              <a:schemeClr val="tx1"/>
            </a:solidFill>
            <a:round/>
            <a:headEnd/>
            <a:tailEnd/>
          </a:ln>
        </p:spPr>
        <p:txBody>
          <a:bodyPr wrap="none" anchor="ctr"/>
          <a:lstStyle/>
          <a:p>
            <a:r>
              <a:rPr lang="en-US" altLang="ja-JP" sz="2800">
                <a:latin typeface="HG丸ｺﾞｼｯｸM-PRO" pitchFamily="50" charset="-128"/>
                <a:ea typeface="HG丸ｺﾞｼｯｸM-PRO" pitchFamily="50" charset="-128"/>
              </a:rPr>
              <a:t>STEP</a:t>
            </a:r>
            <a:r>
              <a:rPr lang="ja-JP" altLang="en-US" sz="2800">
                <a:latin typeface="HG丸ｺﾞｼｯｸM-PRO" pitchFamily="50" charset="-128"/>
                <a:ea typeface="HG丸ｺﾞｼｯｸM-PRO" pitchFamily="50" charset="-128"/>
              </a:rPr>
              <a:t>３　地域包括に相談しますか？</a:t>
            </a:r>
            <a:endParaRPr lang="ja-JP" altLang="en-US" sz="3400">
              <a:latin typeface="HG丸ｺﾞｼｯｸM-PRO" pitchFamily="50" charset="-128"/>
              <a:ea typeface="HG丸ｺﾞｼｯｸM-PRO" pitchFamily="50" charset="-128"/>
            </a:endParaRPr>
          </a:p>
        </p:txBody>
      </p:sp>
      <p:sp>
        <p:nvSpPr>
          <p:cNvPr id="51205" name="AutoShape 6"/>
          <p:cNvSpPr>
            <a:spLocks noChangeArrowheads="1"/>
          </p:cNvSpPr>
          <p:nvPr/>
        </p:nvSpPr>
        <p:spPr bwMode="auto">
          <a:xfrm>
            <a:off x="8572946" y="1412875"/>
            <a:ext cx="463550" cy="1944688"/>
          </a:xfrm>
          <a:prstGeom prst="wedgeRoundRectCallout">
            <a:avLst>
              <a:gd name="adj1" fmla="val -107269"/>
              <a:gd name="adj2" fmla="val -532"/>
              <a:gd name="adj3" fmla="val 16667"/>
            </a:avLst>
          </a:prstGeom>
          <a:solidFill>
            <a:srgbClr val="99FFCC"/>
          </a:solidFill>
          <a:ln w="9525">
            <a:solidFill>
              <a:schemeClr val="tx1"/>
            </a:solidFill>
            <a:miter lim="800000"/>
            <a:headEnd/>
            <a:tailEnd/>
          </a:ln>
        </p:spPr>
        <p:txBody>
          <a:bodyPr vert="eaVert" wrap="none"/>
          <a:lstStyle/>
          <a:p>
            <a:r>
              <a:rPr lang="ja-JP" altLang="en-US"/>
              <a:t>身体的虐待？</a:t>
            </a:r>
          </a:p>
        </p:txBody>
      </p:sp>
      <p:sp>
        <p:nvSpPr>
          <p:cNvPr id="51206" name="AutoShape 7"/>
          <p:cNvSpPr>
            <a:spLocks noChangeArrowheads="1"/>
          </p:cNvSpPr>
          <p:nvPr/>
        </p:nvSpPr>
        <p:spPr bwMode="auto">
          <a:xfrm>
            <a:off x="8460432" y="3571875"/>
            <a:ext cx="571500" cy="1944688"/>
          </a:xfrm>
          <a:prstGeom prst="wedgeRoundRectCallout">
            <a:avLst>
              <a:gd name="adj1" fmla="val -85282"/>
              <a:gd name="adj2" fmla="val -13222"/>
              <a:gd name="adj3" fmla="val 16667"/>
            </a:avLst>
          </a:prstGeom>
          <a:solidFill>
            <a:srgbClr val="99FFCC"/>
          </a:solidFill>
          <a:ln w="9525">
            <a:solidFill>
              <a:schemeClr val="tx1"/>
            </a:solidFill>
            <a:miter lim="800000"/>
            <a:headEnd/>
            <a:tailEnd/>
          </a:ln>
        </p:spPr>
        <p:txBody>
          <a:bodyPr vert="eaVert" wrap="none"/>
          <a:lstStyle/>
          <a:p>
            <a:r>
              <a:rPr lang="ja-JP" altLang="en-US"/>
              <a:t>パワレス？</a:t>
            </a:r>
          </a:p>
        </p:txBody>
      </p:sp>
      <p:sp>
        <p:nvSpPr>
          <p:cNvPr id="2" name="スライド番号プレースホルダー 1"/>
          <p:cNvSpPr>
            <a:spLocks noGrp="1"/>
          </p:cNvSpPr>
          <p:nvPr>
            <p:ph type="sldNum" sz="quarter" idx="12"/>
          </p:nvPr>
        </p:nvSpPr>
        <p:spPr>
          <a:xfrm>
            <a:off x="8501336" y="6174010"/>
            <a:ext cx="457200" cy="457200"/>
          </a:xfrm>
        </p:spPr>
        <p:txBody>
          <a:bodyPr/>
          <a:lstStyle/>
          <a:p>
            <a:pPr>
              <a:defRPr/>
            </a:pPr>
            <a:fld id="{BF9CEED6-EBDD-4F46-9739-46A57CE6E837}" type="slidenum">
              <a:rPr lang="en-US" altLang="ja-JP" smtClean="0"/>
              <a:pPr>
                <a:defRPr/>
              </a:pPr>
              <a:t>52</a:t>
            </a:fld>
            <a:endParaRPr lang="en-US" altLang="ja-JP"/>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3" presetClass="entr" presetSubtype="0" fill="hold" grpId="0" nodeType="clickEffect">
                                  <p:stCondLst>
                                    <p:cond delay="0"/>
                                  </p:stCondLst>
                                  <p:childTnLst>
                                    <p:set>
                                      <p:cBhvr>
                                        <p:cTn id="12" dur="1" fill="hold">
                                          <p:stCondLst>
                                            <p:cond delay="0"/>
                                          </p:stCondLst>
                                        </p:cTn>
                                        <p:tgtEl>
                                          <p:spTgt spid="51205"/>
                                        </p:tgtEl>
                                        <p:attrNameLst>
                                          <p:attrName>style.visibility</p:attrName>
                                        </p:attrNameLst>
                                      </p:cBhvr>
                                      <p:to>
                                        <p:strVal val="visible"/>
                                      </p:to>
                                    </p:set>
                                    <p:anim calcmode="lin" valueType="num">
                                      <p:cBhvr>
                                        <p:cTn id="13" dur="500" fill="hold"/>
                                        <p:tgtEl>
                                          <p:spTgt spid="51205"/>
                                        </p:tgtEl>
                                        <p:attrNameLst>
                                          <p:attrName>ppt_w</p:attrName>
                                        </p:attrNameLst>
                                      </p:cBhvr>
                                      <p:tavLst>
                                        <p:tav tm="0">
                                          <p:val>
                                            <p:fltVal val="0"/>
                                          </p:val>
                                        </p:tav>
                                        <p:tav tm="100000">
                                          <p:val>
                                            <p:strVal val="#ppt_w"/>
                                          </p:val>
                                        </p:tav>
                                      </p:tavLst>
                                    </p:anim>
                                    <p:anim calcmode="lin" valueType="num">
                                      <p:cBhvr>
                                        <p:cTn id="14" dur="500" fill="hold"/>
                                        <p:tgtEl>
                                          <p:spTgt spid="51205"/>
                                        </p:tgtEl>
                                        <p:attrNameLst>
                                          <p:attrName>ppt_h</p:attrName>
                                        </p:attrNameLst>
                                      </p:cBhvr>
                                      <p:tavLst>
                                        <p:tav tm="0">
                                          <p:val>
                                            <p:fltVal val="0"/>
                                          </p:val>
                                        </p:tav>
                                        <p:tav tm="100000">
                                          <p:val>
                                            <p:strVal val="#ppt_h"/>
                                          </p:val>
                                        </p:tav>
                                      </p:tavLst>
                                    </p:anim>
                                    <p:animEffect transition="in" filter="fade">
                                      <p:cBhvr>
                                        <p:cTn id="15" dur="500"/>
                                        <p:tgtEl>
                                          <p:spTgt spid="51205"/>
                                        </p:tgtEl>
                                      </p:cBhvr>
                                    </p:animEffect>
                                  </p:childTnLst>
                                </p:cTn>
                              </p:par>
                              <p:par>
                                <p:cTn id="16" presetID="53" presetClass="entr" presetSubtype="0" fill="hold" grpId="0" nodeType="withEffect">
                                  <p:stCondLst>
                                    <p:cond delay="0"/>
                                  </p:stCondLst>
                                  <p:childTnLst>
                                    <p:set>
                                      <p:cBhvr>
                                        <p:cTn id="17" dur="1" fill="hold">
                                          <p:stCondLst>
                                            <p:cond delay="0"/>
                                          </p:stCondLst>
                                        </p:cTn>
                                        <p:tgtEl>
                                          <p:spTgt spid="51206"/>
                                        </p:tgtEl>
                                        <p:attrNameLst>
                                          <p:attrName>style.visibility</p:attrName>
                                        </p:attrNameLst>
                                      </p:cBhvr>
                                      <p:to>
                                        <p:strVal val="visible"/>
                                      </p:to>
                                    </p:set>
                                    <p:anim calcmode="lin" valueType="num">
                                      <p:cBhvr>
                                        <p:cTn id="18" dur="500" fill="hold"/>
                                        <p:tgtEl>
                                          <p:spTgt spid="51206"/>
                                        </p:tgtEl>
                                        <p:attrNameLst>
                                          <p:attrName>ppt_w</p:attrName>
                                        </p:attrNameLst>
                                      </p:cBhvr>
                                      <p:tavLst>
                                        <p:tav tm="0">
                                          <p:val>
                                            <p:fltVal val="0"/>
                                          </p:val>
                                        </p:tav>
                                        <p:tav tm="100000">
                                          <p:val>
                                            <p:strVal val="#ppt_w"/>
                                          </p:val>
                                        </p:tav>
                                      </p:tavLst>
                                    </p:anim>
                                    <p:anim calcmode="lin" valueType="num">
                                      <p:cBhvr>
                                        <p:cTn id="19" dur="500" fill="hold"/>
                                        <p:tgtEl>
                                          <p:spTgt spid="51206"/>
                                        </p:tgtEl>
                                        <p:attrNameLst>
                                          <p:attrName>ppt_h</p:attrName>
                                        </p:attrNameLst>
                                      </p:cBhvr>
                                      <p:tavLst>
                                        <p:tav tm="0">
                                          <p:val>
                                            <p:fltVal val="0"/>
                                          </p:val>
                                        </p:tav>
                                        <p:tav tm="100000">
                                          <p:val>
                                            <p:strVal val="#ppt_h"/>
                                          </p:val>
                                        </p:tav>
                                      </p:tavLst>
                                    </p:anim>
                                    <p:animEffect transition="in" filter="fade">
                                      <p:cBhvr>
                                        <p:cTn id="20" dur="500"/>
                                        <p:tgtEl>
                                          <p:spTgt spid="5120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51205" grpId="0" animBg="1"/>
      <p:bldP spid="51206" grpId="0" animBg="1"/>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2466" name="Group 4"/>
          <p:cNvGrpSpPr>
            <a:grpSpLocks/>
          </p:cNvGrpSpPr>
          <p:nvPr/>
        </p:nvGrpSpPr>
        <p:grpSpPr bwMode="auto">
          <a:xfrm>
            <a:off x="428625" y="2781300"/>
            <a:ext cx="376238" cy="863600"/>
            <a:chOff x="4277" y="2541"/>
            <a:chExt cx="299" cy="750"/>
          </a:xfrm>
        </p:grpSpPr>
        <p:grpSp>
          <p:nvGrpSpPr>
            <p:cNvPr id="62510" name="Group 5"/>
            <p:cNvGrpSpPr>
              <a:grpSpLocks noChangeAspect="1"/>
            </p:cNvGrpSpPr>
            <p:nvPr/>
          </p:nvGrpSpPr>
          <p:grpSpPr bwMode="auto">
            <a:xfrm>
              <a:off x="4277" y="2541"/>
              <a:ext cx="299" cy="750"/>
              <a:chOff x="433" y="2604"/>
              <a:chExt cx="475" cy="1191"/>
            </a:xfrm>
          </p:grpSpPr>
          <p:sp>
            <p:nvSpPr>
              <p:cNvPr id="1305606" name="AutoShape 6"/>
              <p:cNvSpPr>
                <a:spLocks noChangeAspect="1" noChangeArrowheads="1"/>
              </p:cNvSpPr>
              <p:nvPr/>
            </p:nvSpPr>
            <p:spPr bwMode="auto">
              <a:xfrm rot="1656797">
                <a:off x="433" y="2875"/>
                <a:ext cx="104" cy="420"/>
              </a:xfrm>
              <a:prstGeom prst="roundRect">
                <a:avLst>
                  <a:gd name="adj" fmla="val 50000"/>
                </a:avLst>
              </a:prstGeom>
              <a:solidFill>
                <a:srgbClr val="3366FF"/>
              </a:solidFill>
              <a:ln w="9525">
                <a:noFill/>
                <a:round/>
                <a:headEnd/>
                <a:tailEnd/>
              </a:ln>
              <a:effectLst>
                <a:outerShdw dist="35921" dir="2700000" algn="ctr" rotWithShape="0">
                  <a:srgbClr val="333333"/>
                </a:outerShdw>
              </a:effectLst>
            </p:spPr>
            <p:txBody>
              <a:bodyPr anchor="ctr"/>
              <a:lstStyle/>
              <a:p>
                <a:pPr algn="l">
                  <a:defRPr/>
                </a:pPr>
                <a:endParaRPr lang="ja-JP" altLang="en-US" sz="1800">
                  <a:solidFill>
                    <a:prstClr val="black"/>
                  </a:solidFill>
                  <a:ea typeface="ＭＳ Ｐゴシック" pitchFamily="50" charset="-128"/>
                </a:endParaRPr>
              </a:p>
            </p:txBody>
          </p:sp>
          <p:sp>
            <p:nvSpPr>
              <p:cNvPr id="1305607" name="Oval 7"/>
              <p:cNvSpPr>
                <a:spLocks noChangeAspect="1" noChangeArrowheads="1"/>
              </p:cNvSpPr>
              <p:nvPr/>
            </p:nvSpPr>
            <p:spPr bwMode="auto">
              <a:xfrm>
                <a:off x="533" y="2604"/>
                <a:ext cx="261" cy="269"/>
              </a:xfrm>
              <a:prstGeom prst="ellipse">
                <a:avLst/>
              </a:prstGeom>
              <a:solidFill>
                <a:srgbClr val="3366FF"/>
              </a:solidFill>
              <a:ln w="9525">
                <a:noFill/>
                <a:round/>
                <a:headEnd/>
                <a:tailEnd/>
              </a:ln>
              <a:effectLst>
                <a:outerShdw dist="35921" dir="2700000" algn="ctr" rotWithShape="0">
                  <a:srgbClr val="333333"/>
                </a:outerShdw>
              </a:effectLst>
            </p:spPr>
            <p:txBody>
              <a:bodyPr anchor="ctr"/>
              <a:lstStyle/>
              <a:p>
                <a:pPr algn="l">
                  <a:defRPr/>
                </a:pPr>
                <a:endParaRPr lang="ja-JP" altLang="en-US" sz="1800">
                  <a:solidFill>
                    <a:prstClr val="black"/>
                  </a:solidFill>
                  <a:ea typeface="ＭＳ Ｐゴシック" pitchFamily="50" charset="-128"/>
                </a:endParaRPr>
              </a:p>
            </p:txBody>
          </p:sp>
          <p:sp>
            <p:nvSpPr>
              <p:cNvPr id="1305608" name="AutoShape 8"/>
              <p:cNvSpPr>
                <a:spLocks noChangeAspect="1" noChangeArrowheads="1"/>
              </p:cNvSpPr>
              <p:nvPr/>
            </p:nvSpPr>
            <p:spPr bwMode="auto">
              <a:xfrm>
                <a:off x="529" y="2880"/>
                <a:ext cx="275" cy="506"/>
              </a:xfrm>
              <a:prstGeom prst="roundRect">
                <a:avLst>
                  <a:gd name="adj" fmla="val 11231"/>
                </a:avLst>
              </a:prstGeom>
              <a:solidFill>
                <a:srgbClr val="3366FF"/>
              </a:solidFill>
              <a:ln w="9525">
                <a:noFill/>
                <a:round/>
                <a:headEnd/>
                <a:tailEnd/>
              </a:ln>
              <a:effectLst>
                <a:outerShdw dist="35921" dir="2700000" algn="ctr" rotWithShape="0">
                  <a:srgbClr val="333333"/>
                </a:outerShdw>
              </a:effectLst>
            </p:spPr>
            <p:txBody>
              <a:bodyPr vert="eaVert" anchor="ctr"/>
              <a:lstStyle/>
              <a:p>
                <a:pPr>
                  <a:defRPr/>
                </a:pPr>
                <a:endParaRPr lang="ja-JP" altLang="ja-JP" sz="1800">
                  <a:solidFill>
                    <a:prstClr val="black"/>
                  </a:solidFill>
                  <a:ea typeface="ＭＳ Ｐゴシック" pitchFamily="50" charset="-128"/>
                </a:endParaRPr>
              </a:p>
            </p:txBody>
          </p:sp>
          <p:sp>
            <p:nvSpPr>
              <p:cNvPr id="1305609" name="AutoShape 9"/>
              <p:cNvSpPr>
                <a:spLocks noChangeAspect="1" noChangeArrowheads="1"/>
              </p:cNvSpPr>
              <p:nvPr/>
            </p:nvSpPr>
            <p:spPr bwMode="auto">
              <a:xfrm rot="19943203" flipH="1">
                <a:off x="804" y="2875"/>
                <a:ext cx="104" cy="420"/>
              </a:xfrm>
              <a:prstGeom prst="roundRect">
                <a:avLst>
                  <a:gd name="adj" fmla="val 50000"/>
                </a:avLst>
              </a:prstGeom>
              <a:solidFill>
                <a:srgbClr val="3366FF"/>
              </a:solidFill>
              <a:ln w="9525">
                <a:noFill/>
                <a:round/>
                <a:headEnd/>
                <a:tailEnd/>
              </a:ln>
              <a:effectLst>
                <a:outerShdw dist="35921" dir="2700000" algn="ctr" rotWithShape="0">
                  <a:srgbClr val="333333"/>
                </a:outerShdw>
              </a:effectLst>
            </p:spPr>
            <p:txBody>
              <a:bodyPr anchor="ctr"/>
              <a:lstStyle/>
              <a:p>
                <a:pPr algn="l">
                  <a:defRPr/>
                </a:pPr>
                <a:endParaRPr lang="ja-JP" altLang="en-US" sz="1800">
                  <a:solidFill>
                    <a:prstClr val="black"/>
                  </a:solidFill>
                  <a:ea typeface="ＭＳ Ｐゴシック" pitchFamily="50" charset="-128"/>
                </a:endParaRPr>
              </a:p>
            </p:txBody>
          </p:sp>
          <p:sp>
            <p:nvSpPr>
              <p:cNvPr id="1305610" name="AutoShape 10"/>
              <p:cNvSpPr>
                <a:spLocks noChangeAspect="1" noChangeArrowheads="1"/>
              </p:cNvSpPr>
              <p:nvPr/>
            </p:nvSpPr>
            <p:spPr bwMode="auto">
              <a:xfrm>
                <a:off x="529" y="3289"/>
                <a:ext cx="134" cy="506"/>
              </a:xfrm>
              <a:prstGeom prst="roundRect">
                <a:avLst>
                  <a:gd name="adj" fmla="val 30995"/>
                </a:avLst>
              </a:prstGeom>
              <a:solidFill>
                <a:srgbClr val="3366FF"/>
              </a:solidFill>
              <a:ln w="9525">
                <a:noFill/>
                <a:round/>
                <a:headEnd/>
                <a:tailEnd/>
              </a:ln>
              <a:effectLst>
                <a:outerShdw dist="35921" dir="2700000" algn="ctr" rotWithShape="0">
                  <a:srgbClr val="333333"/>
                </a:outerShdw>
              </a:effectLst>
            </p:spPr>
            <p:txBody>
              <a:bodyPr anchor="ctr"/>
              <a:lstStyle/>
              <a:p>
                <a:pPr algn="l">
                  <a:defRPr/>
                </a:pPr>
                <a:endParaRPr lang="ja-JP" altLang="en-US" sz="1800">
                  <a:solidFill>
                    <a:prstClr val="black"/>
                  </a:solidFill>
                  <a:ea typeface="ＭＳ Ｐゴシック" pitchFamily="50" charset="-128"/>
                </a:endParaRPr>
              </a:p>
            </p:txBody>
          </p:sp>
          <p:sp>
            <p:nvSpPr>
              <p:cNvPr id="1305611" name="AutoShape 11"/>
              <p:cNvSpPr>
                <a:spLocks noChangeAspect="1" noChangeArrowheads="1"/>
              </p:cNvSpPr>
              <p:nvPr/>
            </p:nvSpPr>
            <p:spPr bwMode="auto">
              <a:xfrm>
                <a:off x="669" y="3289"/>
                <a:ext cx="134" cy="506"/>
              </a:xfrm>
              <a:prstGeom prst="roundRect">
                <a:avLst>
                  <a:gd name="adj" fmla="val 30995"/>
                </a:avLst>
              </a:prstGeom>
              <a:solidFill>
                <a:srgbClr val="3366FF"/>
              </a:solidFill>
              <a:ln w="9525">
                <a:noFill/>
                <a:round/>
                <a:headEnd/>
                <a:tailEnd/>
              </a:ln>
              <a:effectLst>
                <a:outerShdw dist="35921" dir="2700000" algn="ctr" rotWithShape="0">
                  <a:srgbClr val="333333"/>
                </a:outerShdw>
              </a:effectLst>
            </p:spPr>
            <p:txBody>
              <a:bodyPr anchor="ctr"/>
              <a:lstStyle/>
              <a:p>
                <a:pPr algn="l">
                  <a:defRPr/>
                </a:pPr>
                <a:endParaRPr lang="ja-JP" altLang="en-US" sz="1800">
                  <a:solidFill>
                    <a:prstClr val="black"/>
                  </a:solidFill>
                  <a:ea typeface="ＭＳ Ｐゴシック" pitchFamily="50" charset="-128"/>
                </a:endParaRPr>
              </a:p>
            </p:txBody>
          </p:sp>
          <p:sp>
            <p:nvSpPr>
              <p:cNvPr id="62518" name="Rectangle 12"/>
              <p:cNvSpPr>
                <a:spLocks noChangeAspect="1" noChangeArrowheads="1"/>
              </p:cNvSpPr>
              <p:nvPr/>
            </p:nvSpPr>
            <p:spPr bwMode="auto">
              <a:xfrm>
                <a:off x="542" y="3291"/>
                <a:ext cx="261" cy="63"/>
              </a:xfrm>
              <a:prstGeom prst="rect">
                <a:avLst/>
              </a:prstGeom>
              <a:solidFill>
                <a:srgbClr val="3366FF"/>
              </a:solidFill>
              <a:ln w="9525">
                <a:noFill/>
                <a:miter lim="800000"/>
                <a:headEnd/>
                <a:tailEnd/>
              </a:ln>
            </p:spPr>
            <p:txBody>
              <a:bodyPr anchor="ctr"/>
              <a:lstStyle/>
              <a:p>
                <a:pPr algn="l"/>
                <a:endParaRPr lang="ja-JP" altLang="ja-JP" sz="1800">
                  <a:solidFill>
                    <a:prstClr val="black"/>
                  </a:solidFill>
                </a:endParaRPr>
              </a:p>
            </p:txBody>
          </p:sp>
        </p:grpSp>
        <p:sp>
          <p:nvSpPr>
            <p:cNvPr id="62511" name="Text Box 13"/>
            <p:cNvSpPr txBox="1">
              <a:spLocks noChangeArrowheads="1"/>
            </p:cNvSpPr>
            <p:nvPr/>
          </p:nvSpPr>
          <p:spPr bwMode="auto">
            <a:xfrm>
              <a:off x="4335" y="2713"/>
              <a:ext cx="210" cy="387"/>
            </a:xfrm>
            <a:prstGeom prst="rect">
              <a:avLst/>
            </a:prstGeom>
            <a:noFill/>
            <a:ln w="9525">
              <a:noFill/>
              <a:miter lim="800000"/>
              <a:headEnd/>
              <a:tailEnd/>
            </a:ln>
          </p:spPr>
          <p:txBody>
            <a:bodyPr vert="eaVert" anchor="ctr" anchorCtr="1"/>
            <a:lstStyle/>
            <a:p>
              <a:pPr algn="just"/>
              <a:endParaRPr lang="ja-JP" altLang="ja-JP" sz="1800">
                <a:solidFill>
                  <a:prstClr val="black"/>
                </a:solidFill>
              </a:endParaRPr>
            </a:p>
          </p:txBody>
        </p:sp>
      </p:grpSp>
      <p:grpSp>
        <p:nvGrpSpPr>
          <p:cNvPr id="62467" name="Group 14"/>
          <p:cNvGrpSpPr>
            <a:grpSpLocks/>
          </p:cNvGrpSpPr>
          <p:nvPr/>
        </p:nvGrpSpPr>
        <p:grpSpPr bwMode="auto">
          <a:xfrm>
            <a:off x="1581150" y="4365625"/>
            <a:ext cx="376238" cy="863600"/>
            <a:chOff x="4277" y="2541"/>
            <a:chExt cx="299" cy="750"/>
          </a:xfrm>
        </p:grpSpPr>
        <p:grpSp>
          <p:nvGrpSpPr>
            <p:cNvPr id="62501" name="Group 15"/>
            <p:cNvGrpSpPr>
              <a:grpSpLocks noChangeAspect="1"/>
            </p:cNvGrpSpPr>
            <p:nvPr/>
          </p:nvGrpSpPr>
          <p:grpSpPr bwMode="auto">
            <a:xfrm>
              <a:off x="4277" y="2541"/>
              <a:ext cx="299" cy="750"/>
              <a:chOff x="433" y="2604"/>
              <a:chExt cx="475" cy="1191"/>
            </a:xfrm>
          </p:grpSpPr>
          <p:sp>
            <p:nvSpPr>
              <p:cNvPr id="1305616" name="AutoShape 16"/>
              <p:cNvSpPr>
                <a:spLocks noChangeAspect="1" noChangeArrowheads="1"/>
              </p:cNvSpPr>
              <p:nvPr/>
            </p:nvSpPr>
            <p:spPr bwMode="auto">
              <a:xfrm rot="1656797">
                <a:off x="433" y="2875"/>
                <a:ext cx="104" cy="420"/>
              </a:xfrm>
              <a:prstGeom prst="roundRect">
                <a:avLst>
                  <a:gd name="adj" fmla="val 50000"/>
                </a:avLst>
              </a:prstGeom>
              <a:solidFill>
                <a:srgbClr val="FF9900"/>
              </a:solidFill>
              <a:ln w="9525">
                <a:noFill/>
                <a:round/>
                <a:headEnd/>
                <a:tailEnd/>
              </a:ln>
              <a:effectLst>
                <a:outerShdw dist="35921" dir="2700000" algn="ctr" rotWithShape="0">
                  <a:srgbClr val="333333"/>
                </a:outerShdw>
              </a:effectLst>
            </p:spPr>
            <p:txBody>
              <a:bodyPr anchor="ctr"/>
              <a:lstStyle/>
              <a:p>
                <a:pPr algn="l">
                  <a:defRPr/>
                </a:pPr>
                <a:endParaRPr lang="ja-JP" altLang="en-US" sz="1800">
                  <a:solidFill>
                    <a:prstClr val="black"/>
                  </a:solidFill>
                  <a:ea typeface="ＭＳ Ｐゴシック" pitchFamily="50" charset="-128"/>
                </a:endParaRPr>
              </a:p>
            </p:txBody>
          </p:sp>
          <p:sp>
            <p:nvSpPr>
              <p:cNvPr id="1305617" name="Oval 17"/>
              <p:cNvSpPr>
                <a:spLocks noChangeAspect="1" noChangeArrowheads="1"/>
              </p:cNvSpPr>
              <p:nvPr/>
            </p:nvSpPr>
            <p:spPr bwMode="auto">
              <a:xfrm>
                <a:off x="533" y="2604"/>
                <a:ext cx="261" cy="269"/>
              </a:xfrm>
              <a:prstGeom prst="ellipse">
                <a:avLst/>
              </a:prstGeom>
              <a:solidFill>
                <a:srgbClr val="FF9900"/>
              </a:solidFill>
              <a:ln w="9525">
                <a:noFill/>
                <a:round/>
                <a:headEnd/>
                <a:tailEnd/>
              </a:ln>
              <a:effectLst>
                <a:outerShdw dist="35921" dir="2700000" algn="ctr" rotWithShape="0">
                  <a:srgbClr val="333333"/>
                </a:outerShdw>
              </a:effectLst>
            </p:spPr>
            <p:txBody>
              <a:bodyPr anchor="ctr"/>
              <a:lstStyle/>
              <a:p>
                <a:pPr algn="l">
                  <a:defRPr/>
                </a:pPr>
                <a:endParaRPr lang="ja-JP" altLang="en-US" sz="1800">
                  <a:solidFill>
                    <a:prstClr val="black"/>
                  </a:solidFill>
                  <a:ea typeface="ＭＳ Ｐゴシック" pitchFamily="50" charset="-128"/>
                </a:endParaRPr>
              </a:p>
            </p:txBody>
          </p:sp>
          <p:sp>
            <p:nvSpPr>
              <p:cNvPr id="1305618" name="AutoShape 18"/>
              <p:cNvSpPr>
                <a:spLocks noChangeAspect="1" noChangeArrowheads="1"/>
              </p:cNvSpPr>
              <p:nvPr/>
            </p:nvSpPr>
            <p:spPr bwMode="auto">
              <a:xfrm>
                <a:off x="529" y="2880"/>
                <a:ext cx="275" cy="506"/>
              </a:xfrm>
              <a:prstGeom prst="roundRect">
                <a:avLst>
                  <a:gd name="adj" fmla="val 11231"/>
                </a:avLst>
              </a:prstGeom>
              <a:solidFill>
                <a:srgbClr val="FF9900"/>
              </a:solidFill>
              <a:ln w="9525">
                <a:noFill/>
                <a:round/>
                <a:headEnd/>
                <a:tailEnd/>
              </a:ln>
              <a:effectLst>
                <a:outerShdw dist="35921" dir="2700000" algn="ctr" rotWithShape="0">
                  <a:srgbClr val="333333"/>
                </a:outerShdw>
              </a:effectLst>
            </p:spPr>
            <p:txBody>
              <a:bodyPr vert="eaVert" anchor="ctr"/>
              <a:lstStyle/>
              <a:p>
                <a:pPr>
                  <a:defRPr/>
                </a:pPr>
                <a:endParaRPr lang="ja-JP" altLang="ja-JP" sz="1800">
                  <a:solidFill>
                    <a:prstClr val="black"/>
                  </a:solidFill>
                  <a:ea typeface="ＭＳ Ｐゴシック" pitchFamily="50" charset="-128"/>
                </a:endParaRPr>
              </a:p>
            </p:txBody>
          </p:sp>
          <p:sp>
            <p:nvSpPr>
              <p:cNvPr id="1305619" name="AutoShape 19"/>
              <p:cNvSpPr>
                <a:spLocks noChangeAspect="1" noChangeArrowheads="1"/>
              </p:cNvSpPr>
              <p:nvPr/>
            </p:nvSpPr>
            <p:spPr bwMode="auto">
              <a:xfrm rot="19943203" flipH="1">
                <a:off x="804" y="2875"/>
                <a:ext cx="104" cy="420"/>
              </a:xfrm>
              <a:prstGeom prst="roundRect">
                <a:avLst>
                  <a:gd name="adj" fmla="val 50000"/>
                </a:avLst>
              </a:prstGeom>
              <a:solidFill>
                <a:srgbClr val="FF9900"/>
              </a:solidFill>
              <a:ln w="9525">
                <a:noFill/>
                <a:round/>
                <a:headEnd/>
                <a:tailEnd/>
              </a:ln>
              <a:effectLst>
                <a:outerShdw dist="35921" dir="2700000" algn="ctr" rotWithShape="0">
                  <a:srgbClr val="333333"/>
                </a:outerShdw>
              </a:effectLst>
            </p:spPr>
            <p:txBody>
              <a:bodyPr anchor="ctr"/>
              <a:lstStyle/>
              <a:p>
                <a:pPr algn="l">
                  <a:defRPr/>
                </a:pPr>
                <a:endParaRPr lang="ja-JP" altLang="en-US" sz="1800">
                  <a:solidFill>
                    <a:prstClr val="black"/>
                  </a:solidFill>
                  <a:ea typeface="ＭＳ Ｐゴシック" pitchFamily="50" charset="-128"/>
                </a:endParaRPr>
              </a:p>
            </p:txBody>
          </p:sp>
          <p:sp>
            <p:nvSpPr>
              <p:cNvPr id="1305620" name="AutoShape 20"/>
              <p:cNvSpPr>
                <a:spLocks noChangeAspect="1" noChangeArrowheads="1"/>
              </p:cNvSpPr>
              <p:nvPr/>
            </p:nvSpPr>
            <p:spPr bwMode="auto">
              <a:xfrm>
                <a:off x="529" y="3289"/>
                <a:ext cx="134" cy="506"/>
              </a:xfrm>
              <a:prstGeom prst="roundRect">
                <a:avLst>
                  <a:gd name="adj" fmla="val 30995"/>
                </a:avLst>
              </a:prstGeom>
              <a:solidFill>
                <a:srgbClr val="FF9900"/>
              </a:solidFill>
              <a:ln w="9525">
                <a:noFill/>
                <a:round/>
                <a:headEnd/>
                <a:tailEnd/>
              </a:ln>
              <a:effectLst>
                <a:outerShdw dist="35921" dir="2700000" algn="ctr" rotWithShape="0">
                  <a:srgbClr val="333333"/>
                </a:outerShdw>
              </a:effectLst>
            </p:spPr>
            <p:txBody>
              <a:bodyPr anchor="ctr"/>
              <a:lstStyle/>
              <a:p>
                <a:pPr algn="l">
                  <a:defRPr/>
                </a:pPr>
                <a:endParaRPr lang="ja-JP" altLang="en-US" sz="1800">
                  <a:solidFill>
                    <a:prstClr val="black"/>
                  </a:solidFill>
                  <a:ea typeface="ＭＳ Ｐゴシック" pitchFamily="50" charset="-128"/>
                </a:endParaRPr>
              </a:p>
            </p:txBody>
          </p:sp>
          <p:sp>
            <p:nvSpPr>
              <p:cNvPr id="1305621" name="AutoShape 21"/>
              <p:cNvSpPr>
                <a:spLocks noChangeAspect="1" noChangeArrowheads="1"/>
              </p:cNvSpPr>
              <p:nvPr/>
            </p:nvSpPr>
            <p:spPr bwMode="auto">
              <a:xfrm>
                <a:off x="669" y="3289"/>
                <a:ext cx="134" cy="506"/>
              </a:xfrm>
              <a:prstGeom prst="roundRect">
                <a:avLst>
                  <a:gd name="adj" fmla="val 30995"/>
                </a:avLst>
              </a:prstGeom>
              <a:solidFill>
                <a:srgbClr val="FF9900"/>
              </a:solidFill>
              <a:ln w="9525">
                <a:noFill/>
                <a:round/>
                <a:headEnd/>
                <a:tailEnd/>
              </a:ln>
              <a:effectLst>
                <a:outerShdw dist="35921" dir="2700000" algn="ctr" rotWithShape="0">
                  <a:srgbClr val="333333"/>
                </a:outerShdw>
              </a:effectLst>
            </p:spPr>
            <p:txBody>
              <a:bodyPr anchor="ctr"/>
              <a:lstStyle/>
              <a:p>
                <a:pPr algn="l">
                  <a:defRPr/>
                </a:pPr>
                <a:endParaRPr lang="ja-JP" altLang="en-US" sz="1800">
                  <a:solidFill>
                    <a:prstClr val="black"/>
                  </a:solidFill>
                  <a:ea typeface="ＭＳ Ｐゴシック" pitchFamily="50" charset="-128"/>
                </a:endParaRPr>
              </a:p>
            </p:txBody>
          </p:sp>
          <p:sp>
            <p:nvSpPr>
              <p:cNvPr id="62509" name="Rectangle 22"/>
              <p:cNvSpPr>
                <a:spLocks noChangeAspect="1" noChangeArrowheads="1"/>
              </p:cNvSpPr>
              <p:nvPr/>
            </p:nvSpPr>
            <p:spPr bwMode="auto">
              <a:xfrm>
                <a:off x="542" y="3291"/>
                <a:ext cx="261" cy="63"/>
              </a:xfrm>
              <a:prstGeom prst="rect">
                <a:avLst/>
              </a:prstGeom>
              <a:solidFill>
                <a:srgbClr val="FF9900"/>
              </a:solidFill>
              <a:ln w="9525">
                <a:noFill/>
                <a:miter lim="800000"/>
                <a:headEnd/>
                <a:tailEnd/>
              </a:ln>
            </p:spPr>
            <p:txBody>
              <a:bodyPr anchor="ctr"/>
              <a:lstStyle/>
              <a:p>
                <a:pPr algn="l"/>
                <a:endParaRPr lang="ja-JP" altLang="ja-JP" sz="1800">
                  <a:solidFill>
                    <a:prstClr val="black"/>
                  </a:solidFill>
                </a:endParaRPr>
              </a:p>
            </p:txBody>
          </p:sp>
        </p:grpSp>
        <p:sp>
          <p:nvSpPr>
            <p:cNvPr id="62502" name="Text Box 23"/>
            <p:cNvSpPr txBox="1">
              <a:spLocks noChangeArrowheads="1"/>
            </p:cNvSpPr>
            <p:nvPr/>
          </p:nvSpPr>
          <p:spPr bwMode="auto">
            <a:xfrm>
              <a:off x="4335" y="2713"/>
              <a:ext cx="210" cy="387"/>
            </a:xfrm>
            <a:prstGeom prst="rect">
              <a:avLst/>
            </a:prstGeom>
            <a:noFill/>
            <a:ln w="9525">
              <a:noFill/>
              <a:miter lim="800000"/>
              <a:headEnd/>
              <a:tailEnd/>
            </a:ln>
          </p:spPr>
          <p:txBody>
            <a:bodyPr vert="eaVert" anchor="ctr" anchorCtr="1"/>
            <a:lstStyle/>
            <a:p>
              <a:pPr algn="just"/>
              <a:endParaRPr lang="ja-JP" altLang="ja-JP" sz="1800">
                <a:solidFill>
                  <a:prstClr val="black"/>
                </a:solidFill>
              </a:endParaRPr>
            </a:p>
          </p:txBody>
        </p:sp>
      </p:grpSp>
      <p:sp>
        <p:nvSpPr>
          <p:cNvPr id="62468" name="AutoShape 24"/>
          <p:cNvSpPr>
            <a:spLocks noChangeArrowheads="1"/>
          </p:cNvSpPr>
          <p:nvPr/>
        </p:nvSpPr>
        <p:spPr bwMode="auto">
          <a:xfrm rot="2458208">
            <a:off x="788990" y="3573463"/>
            <a:ext cx="936625" cy="863600"/>
          </a:xfrm>
          <a:prstGeom prst="leftArrow">
            <a:avLst>
              <a:gd name="adj1" fmla="val 50000"/>
              <a:gd name="adj2" fmla="val 27114"/>
            </a:avLst>
          </a:prstGeom>
          <a:solidFill>
            <a:schemeClr val="accent1"/>
          </a:solidFill>
          <a:ln w="9525">
            <a:solidFill>
              <a:schemeClr val="tx1"/>
            </a:solidFill>
            <a:miter lim="800000"/>
            <a:headEnd/>
            <a:tailEnd/>
          </a:ln>
        </p:spPr>
        <p:txBody>
          <a:bodyPr wrap="none" anchor="ctr"/>
          <a:lstStyle/>
          <a:p>
            <a:r>
              <a:rPr lang="ja-JP" altLang="en-US" sz="1800" b="1">
                <a:solidFill>
                  <a:prstClr val="black"/>
                </a:solidFill>
              </a:rPr>
              <a:t>虐待</a:t>
            </a:r>
          </a:p>
        </p:txBody>
      </p:sp>
      <p:grpSp>
        <p:nvGrpSpPr>
          <p:cNvPr id="6" name="Group 25"/>
          <p:cNvGrpSpPr>
            <a:grpSpLocks/>
          </p:cNvGrpSpPr>
          <p:nvPr/>
        </p:nvGrpSpPr>
        <p:grpSpPr bwMode="auto">
          <a:xfrm>
            <a:off x="7485065" y="2571750"/>
            <a:ext cx="376237" cy="863600"/>
            <a:chOff x="4277" y="2541"/>
            <a:chExt cx="299" cy="750"/>
          </a:xfrm>
        </p:grpSpPr>
        <p:grpSp>
          <p:nvGrpSpPr>
            <p:cNvPr id="62492" name="Group 26"/>
            <p:cNvGrpSpPr>
              <a:grpSpLocks noChangeAspect="1"/>
            </p:cNvGrpSpPr>
            <p:nvPr/>
          </p:nvGrpSpPr>
          <p:grpSpPr bwMode="auto">
            <a:xfrm>
              <a:off x="4277" y="2541"/>
              <a:ext cx="299" cy="750"/>
              <a:chOff x="433" y="2604"/>
              <a:chExt cx="475" cy="1191"/>
            </a:xfrm>
          </p:grpSpPr>
          <p:sp>
            <p:nvSpPr>
              <p:cNvPr id="1305627" name="AutoShape 27"/>
              <p:cNvSpPr>
                <a:spLocks noChangeAspect="1" noChangeArrowheads="1"/>
              </p:cNvSpPr>
              <p:nvPr/>
            </p:nvSpPr>
            <p:spPr bwMode="auto">
              <a:xfrm rot="1656797">
                <a:off x="433" y="2875"/>
                <a:ext cx="104" cy="420"/>
              </a:xfrm>
              <a:prstGeom prst="roundRect">
                <a:avLst>
                  <a:gd name="adj" fmla="val 50000"/>
                </a:avLst>
              </a:prstGeom>
              <a:solidFill>
                <a:srgbClr val="00FF00"/>
              </a:solidFill>
              <a:ln w="9525">
                <a:noFill/>
                <a:round/>
                <a:headEnd/>
                <a:tailEnd/>
              </a:ln>
              <a:effectLst>
                <a:outerShdw dist="35921" dir="2700000" algn="ctr" rotWithShape="0">
                  <a:srgbClr val="333333"/>
                </a:outerShdw>
              </a:effectLst>
            </p:spPr>
            <p:txBody>
              <a:bodyPr anchor="ctr"/>
              <a:lstStyle/>
              <a:p>
                <a:pPr algn="l">
                  <a:defRPr/>
                </a:pPr>
                <a:endParaRPr lang="ja-JP" altLang="en-US" sz="1800">
                  <a:solidFill>
                    <a:prstClr val="black"/>
                  </a:solidFill>
                  <a:ea typeface="ＭＳ Ｐゴシック" pitchFamily="50" charset="-128"/>
                </a:endParaRPr>
              </a:p>
            </p:txBody>
          </p:sp>
          <p:sp>
            <p:nvSpPr>
              <p:cNvPr id="1305628" name="Oval 28"/>
              <p:cNvSpPr>
                <a:spLocks noChangeAspect="1" noChangeArrowheads="1"/>
              </p:cNvSpPr>
              <p:nvPr/>
            </p:nvSpPr>
            <p:spPr bwMode="auto">
              <a:xfrm>
                <a:off x="533" y="2604"/>
                <a:ext cx="261" cy="269"/>
              </a:xfrm>
              <a:prstGeom prst="ellipse">
                <a:avLst/>
              </a:prstGeom>
              <a:solidFill>
                <a:srgbClr val="00FF00"/>
              </a:solidFill>
              <a:ln w="9525">
                <a:noFill/>
                <a:round/>
                <a:headEnd/>
                <a:tailEnd/>
              </a:ln>
              <a:effectLst>
                <a:outerShdw dist="35921" dir="2700000" algn="ctr" rotWithShape="0">
                  <a:srgbClr val="333333"/>
                </a:outerShdw>
              </a:effectLst>
            </p:spPr>
            <p:txBody>
              <a:bodyPr anchor="ctr"/>
              <a:lstStyle/>
              <a:p>
                <a:pPr algn="l">
                  <a:defRPr/>
                </a:pPr>
                <a:endParaRPr lang="ja-JP" altLang="en-US" sz="1800">
                  <a:solidFill>
                    <a:prstClr val="black"/>
                  </a:solidFill>
                  <a:ea typeface="ＭＳ Ｐゴシック" pitchFamily="50" charset="-128"/>
                </a:endParaRPr>
              </a:p>
            </p:txBody>
          </p:sp>
          <p:sp>
            <p:nvSpPr>
              <p:cNvPr id="1305629" name="AutoShape 29"/>
              <p:cNvSpPr>
                <a:spLocks noChangeAspect="1" noChangeArrowheads="1"/>
              </p:cNvSpPr>
              <p:nvPr/>
            </p:nvSpPr>
            <p:spPr bwMode="auto">
              <a:xfrm>
                <a:off x="529" y="2880"/>
                <a:ext cx="275" cy="506"/>
              </a:xfrm>
              <a:prstGeom prst="roundRect">
                <a:avLst>
                  <a:gd name="adj" fmla="val 11231"/>
                </a:avLst>
              </a:prstGeom>
              <a:solidFill>
                <a:srgbClr val="00FF00"/>
              </a:solidFill>
              <a:ln w="9525">
                <a:noFill/>
                <a:round/>
                <a:headEnd/>
                <a:tailEnd/>
              </a:ln>
              <a:effectLst>
                <a:outerShdw dist="35921" dir="2700000" algn="ctr" rotWithShape="0">
                  <a:srgbClr val="333333"/>
                </a:outerShdw>
              </a:effectLst>
            </p:spPr>
            <p:txBody>
              <a:bodyPr vert="eaVert" anchor="ctr"/>
              <a:lstStyle/>
              <a:p>
                <a:pPr>
                  <a:defRPr/>
                </a:pPr>
                <a:endParaRPr lang="ja-JP" altLang="ja-JP" sz="1800">
                  <a:solidFill>
                    <a:prstClr val="black"/>
                  </a:solidFill>
                  <a:ea typeface="ＭＳ Ｐゴシック" pitchFamily="50" charset="-128"/>
                </a:endParaRPr>
              </a:p>
            </p:txBody>
          </p:sp>
          <p:sp>
            <p:nvSpPr>
              <p:cNvPr id="1305630" name="AutoShape 30"/>
              <p:cNvSpPr>
                <a:spLocks noChangeAspect="1" noChangeArrowheads="1"/>
              </p:cNvSpPr>
              <p:nvPr/>
            </p:nvSpPr>
            <p:spPr bwMode="auto">
              <a:xfrm rot="19943203" flipH="1">
                <a:off x="804" y="2875"/>
                <a:ext cx="104" cy="420"/>
              </a:xfrm>
              <a:prstGeom prst="roundRect">
                <a:avLst>
                  <a:gd name="adj" fmla="val 50000"/>
                </a:avLst>
              </a:prstGeom>
              <a:solidFill>
                <a:srgbClr val="00FF00"/>
              </a:solidFill>
              <a:ln w="9525">
                <a:noFill/>
                <a:round/>
                <a:headEnd/>
                <a:tailEnd/>
              </a:ln>
              <a:effectLst>
                <a:outerShdw dist="35921" dir="2700000" algn="ctr" rotWithShape="0">
                  <a:srgbClr val="333333"/>
                </a:outerShdw>
              </a:effectLst>
            </p:spPr>
            <p:txBody>
              <a:bodyPr anchor="ctr"/>
              <a:lstStyle/>
              <a:p>
                <a:pPr algn="l">
                  <a:defRPr/>
                </a:pPr>
                <a:endParaRPr lang="ja-JP" altLang="en-US" sz="1800">
                  <a:solidFill>
                    <a:prstClr val="black"/>
                  </a:solidFill>
                  <a:ea typeface="ＭＳ Ｐゴシック" pitchFamily="50" charset="-128"/>
                </a:endParaRPr>
              </a:p>
            </p:txBody>
          </p:sp>
          <p:sp>
            <p:nvSpPr>
              <p:cNvPr id="1305631" name="AutoShape 31"/>
              <p:cNvSpPr>
                <a:spLocks noChangeAspect="1" noChangeArrowheads="1"/>
              </p:cNvSpPr>
              <p:nvPr/>
            </p:nvSpPr>
            <p:spPr bwMode="auto">
              <a:xfrm>
                <a:off x="529" y="3289"/>
                <a:ext cx="134" cy="506"/>
              </a:xfrm>
              <a:prstGeom prst="roundRect">
                <a:avLst>
                  <a:gd name="adj" fmla="val 30995"/>
                </a:avLst>
              </a:prstGeom>
              <a:solidFill>
                <a:srgbClr val="00FF00"/>
              </a:solidFill>
              <a:ln w="9525">
                <a:noFill/>
                <a:round/>
                <a:headEnd/>
                <a:tailEnd/>
              </a:ln>
              <a:effectLst>
                <a:outerShdw dist="35921" dir="2700000" algn="ctr" rotWithShape="0">
                  <a:srgbClr val="333333"/>
                </a:outerShdw>
              </a:effectLst>
            </p:spPr>
            <p:txBody>
              <a:bodyPr anchor="ctr"/>
              <a:lstStyle/>
              <a:p>
                <a:pPr algn="l">
                  <a:defRPr/>
                </a:pPr>
                <a:endParaRPr lang="ja-JP" altLang="en-US" sz="1800">
                  <a:solidFill>
                    <a:prstClr val="black"/>
                  </a:solidFill>
                  <a:ea typeface="ＭＳ Ｐゴシック" pitchFamily="50" charset="-128"/>
                </a:endParaRPr>
              </a:p>
            </p:txBody>
          </p:sp>
          <p:sp>
            <p:nvSpPr>
              <p:cNvPr id="1305632" name="AutoShape 32"/>
              <p:cNvSpPr>
                <a:spLocks noChangeAspect="1" noChangeArrowheads="1"/>
              </p:cNvSpPr>
              <p:nvPr/>
            </p:nvSpPr>
            <p:spPr bwMode="auto">
              <a:xfrm>
                <a:off x="669" y="3289"/>
                <a:ext cx="134" cy="506"/>
              </a:xfrm>
              <a:prstGeom prst="roundRect">
                <a:avLst>
                  <a:gd name="adj" fmla="val 30995"/>
                </a:avLst>
              </a:prstGeom>
              <a:solidFill>
                <a:srgbClr val="00FF00"/>
              </a:solidFill>
              <a:ln w="9525">
                <a:noFill/>
                <a:round/>
                <a:headEnd/>
                <a:tailEnd/>
              </a:ln>
              <a:effectLst>
                <a:outerShdw dist="35921" dir="2700000" algn="ctr" rotWithShape="0">
                  <a:srgbClr val="333333"/>
                </a:outerShdw>
              </a:effectLst>
            </p:spPr>
            <p:txBody>
              <a:bodyPr anchor="ctr"/>
              <a:lstStyle/>
              <a:p>
                <a:pPr algn="l">
                  <a:defRPr/>
                </a:pPr>
                <a:endParaRPr lang="ja-JP" altLang="en-US" sz="1800">
                  <a:solidFill>
                    <a:prstClr val="black"/>
                  </a:solidFill>
                  <a:ea typeface="ＭＳ Ｐゴシック" pitchFamily="50" charset="-128"/>
                </a:endParaRPr>
              </a:p>
            </p:txBody>
          </p:sp>
          <p:sp>
            <p:nvSpPr>
              <p:cNvPr id="62500" name="Rectangle 33"/>
              <p:cNvSpPr>
                <a:spLocks noChangeAspect="1" noChangeArrowheads="1"/>
              </p:cNvSpPr>
              <p:nvPr/>
            </p:nvSpPr>
            <p:spPr bwMode="auto">
              <a:xfrm>
                <a:off x="542" y="3291"/>
                <a:ext cx="261" cy="63"/>
              </a:xfrm>
              <a:prstGeom prst="rect">
                <a:avLst/>
              </a:prstGeom>
              <a:solidFill>
                <a:srgbClr val="00FF00"/>
              </a:solidFill>
              <a:ln w="9525">
                <a:noFill/>
                <a:miter lim="800000"/>
                <a:headEnd/>
                <a:tailEnd/>
              </a:ln>
            </p:spPr>
            <p:txBody>
              <a:bodyPr anchor="ctr"/>
              <a:lstStyle/>
              <a:p>
                <a:pPr algn="l"/>
                <a:endParaRPr lang="ja-JP" altLang="ja-JP" sz="1800">
                  <a:solidFill>
                    <a:prstClr val="black"/>
                  </a:solidFill>
                </a:endParaRPr>
              </a:p>
            </p:txBody>
          </p:sp>
        </p:grpSp>
        <p:sp>
          <p:nvSpPr>
            <p:cNvPr id="62493" name="Text Box 34"/>
            <p:cNvSpPr txBox="1">
              <a:spLocks noChangeArrowheads="1"/>
            </p:cNvSpPr>
            <p:nvPr/>
          </p:nvSpPr>
          <p:spPr bwMode="auto">
            <a:xfrm>
              <a:off x="4335" y="2713"/>
              <a:ext cx="210" cy="387"/>
            </a:xfrm>
            <a:prstGeom prst="rect">
              <a:avLst/>
            </a:prstGeom>
            <a:noFill/>
            <a:ln w="9525">
              <a:noFill/>
              <a:miter lim="800000"/>
              <a:headEnd/>
              <a:tailEnd/>
            </a:ln>
          </p:spPr>
          <p:txBody>
            <a:bodyPr vert="eaVert" anchor="ctr" anchorCtr="1"/>
            <a:lstStyle/>
            <a:p>
              <a:pPr algn="just"/>
              <a:endParaRPr lang="ja-JP" altLang="ja-JP" sz="1800">
                <a:solidFill>
                  <a:prstClr val="black"/>
                </a:solidFill>
              </a:endParaRPr>
            </a:p>
          </p:txBody>
        </p:sp>
      </p:grpSp>
      <p:sp>
        <p:nvSpPr>
          <p:cNvPr id="52231" name="Text Box 35"/>
          <p:cNvSpPr txBox="1">
            <a:spLocks noChangeArrowheads="1"/>
          </p:cNvSpPr>
          <p:nvPr/>
        </p:nvSpPr>
        <p:spPr bwMode="auto">
          <a:xfrm>
            <a:off x="6853240" y="3497263"/>
            <a:ext cx="2147887" cy="646112"/>
          </a:xfrm>
          <a:prstGeom prst="rect">
            <a:avLst/>
          </a:prstGeom>
          <a:noFill/>
          <a:ln w="9525">
            <a:noFill/>
            <a:miter lim="800000"/>
            <a:headEnd/>
            <a:tailEnd/>
          </a:ln>
        </p:spPr>
        <p:txBody>
          <a:bodyPr>
            <a:spAutoFit/>
          </a:bodyPr>
          <a:lstStyle/>
          <a:p>
            <a:pPr algn="l">
              <a:spcBef>
                <a:spcPct val="50000"/>
              </a:spcBef>
            </a:pPr>
            <a:r>
              <a:rPr lang="ja-JP" altLang="en-US" sz="1800">
                <a:solidFill>
                  <a:prstClr val="black"/>
                </a:solidFill>
              </a:rPr>
              <a:t>区市町村・地域包括支援センター</a:t>
            </a:r>
          </a:p>
        </p:txBody>
      </p:sp>
      <p:sp>
        <p:nvSpPr>
          <p:cNvPr id="62471" name="Text Box 36"/>
          <p:cNvSpPr txBox="1">
            <a:spLocks noChangeArrowheads="1"/>
          </p:cNvSpPr>
          <p:nvPr/>
        </p:nvSpPr>
        <p:spPr bwMode="auto">
          <a:xfrm>
            <a:off x="4292900" y="333377"/>
            <a:ext cx="461665" cy="5832475"/>
          </a:xfrm>
          <a:prstGeom prst="rect">
            <a:avLst/>
          </a:prstGeom>
          <a:solidFill>
            <a:srgbClr val="FFFF99"/>
          </a:solidFill>
          <a:ln w="9525">
            <a:solidFill>
              <a:srgbClr val="FFFF99"/>
            </a:solidFill>
            <a:miter lim="800000"/>
            <a:headEnd/>
            <a:tailEnd/>
          </a:ln>
        </p:spPr>
        <p:txBody>
          <a:bodyPr vert="eaVert">
            <a:spAutoFit/>
          </a:bodyPr>
          <a:lstStyle/>
          <a:p>
            <a:pPr>
              <a:spcBef>
                <a:spcPct val="50000"/>
              </a:spcBef>
            </a:pPr>
            <a:r>
              <a:rPr lang="ja-JP" altLang="en-US" sz="1800">
                <a:solidFill>
                  <a:prstClr val="black"/>
                </a:solidFill>
              </a:rPr>
              <a:t>情報の媒介者</a:t>
            </a:r>
          </a:p>
        </p:txBody>
      </p:sp>
      <p:sp>
        <p:nvSpPr>
          <p:cNvPr id="62472" name="Line 38"/>
          <p:cNvSpPr>
            <a:spLocks noChangeShapeType="1"/>
          </p:cNvSpPr>
          <p:nvPr/>
        </p:nvSpPr>
        <p:spPr bwMode="auto">
          <a:xfrm>
            <a:off x="4857752" y="1412877"/>
            <a:ext cx="2303463" cy="1584325"/>
          </a:xfrm>
          <a:prstGeom prst="line">
            <a:avLst/>
          </a:prstGeom>
          <a:noFill/>
          <a:ln w="9525">
            <a:solidFill>
              <a:schemeClr val="tx1"/>
            </a:solidFill>
            <a:round/>
            <a:headEnd/>
            <a:tailEnd type="triangle" w="med" len="med"/>
          </a:ln>
        </p:spPr>
        <p:txBody>
          <a:bodyPr/>
          <a:lstStyle/>
          <a:p>
            <a:endParaRPr lang="ja-JP" altLang="en-US">
              <a:solidFill>
                <a:prstClr val="black"/>
              </a:solidFill>
            </a:endParaRPr>
          </a:p>
        </p:txBody>
      </p:sp>
      <p:sp>
        <p:nvSpPr>
          <p:cNvPr id="62473" name="Line 39"/>
          <p:cNvSpPr>
            <a:spLocks noChangeShapeType="1"/>
          </p:cNvSpPr>
          <p:nvPr/>
        </p:nvSpPr>
        <p:spPr bwMode="auto">
          <a:xfrm>
            <a:off x="1465265" y="3141663"/>
            <a:ext cx="2808287" cy="0"/>
          </a:xfrm>
          <a:prstGeom prst="line">
            <a:avLst/>
          </a:prstGeom>
          <a:noFill/>
          <a:ln w="9525">
            <a:solidFill>
              <a:schemeClr val="tx1"/>
            </a:solidFill>
            <a:round/>
            <a:headEnd/>
            <a:tailEnd/>
          </a:ln>
        </p:spPr>
        <p:txBody>
          <a:bodyPr/>
          <a:lstStyle/>
          <a:p>
            <a:endParaRPr lang="ja-JP" altLang="en-US">
              <a:solidFill>
                <a:prstClr val="black"/>
              </a:solidFill>
            </a:endParaRPr>
          </a:p>
        </p:txBody>
      </p:sp>
      <p:sp>
        <p:nvSpPr>
          <p:cNvPr id="62474" name="Line 40"/>
          <p:cNvSpPr>
            <a:spLocks noChangeShapeType="1"/>
          </p:cNvSpPr>
          <p:nvPr/>
        </p:nvSpPr>
        <p:spPr bwMode="auto">
          <a:xfrm>
            <a:off x="4857752" y="3141663"/>
            <a:ext cx="2303463" cy="0"/>
          </a:xfrm>
          <a:prstGeom prst="line">
            <a:avLst/>
          </a:prstGeom>
          <a:noFill/>
          <a:ln w="9525">
            <a:solidFill>
              <a:schemeClr val="tx1"/>
            </a:solidFill>
            <a:round/>
            <a:headEnd/>
            <a:tailEnd type="triangle" w="med" len="med"/>
          </a:ln>
        </p:spPr>
        <p:txBody>
          <a:bodyPr/>
          <a:lstStyle/>
          <a:p>
            <a:endParaRPr lang="ja-JP" altLang="en-US">
              <a:solidFill>
                <a:prstClr val="black"/>
              </a:solidFill>
            </a:endParaRPr>
          </a:p>
        </p:txBody>
      </p:sp>
      <p:sp>
        <p:nvSpPr>
          <p:cNvPr id="62475" name="Line 41"/>
          <p:cNvSpPr>
            <a:spLocks noChangeShapeType="1"/>
          </p:cNvSpPr>
          <p:nvPr/>
        </p:nvSpPr>
        <p:spPr bwMode="auto">
          <a:xfrm>
            <a:off x="1981200" y="4797425"/>
            <a:ext cx="2305050" cy="0"/>
          </a:xfrm>
          <a:prstGeom prst="line">
            <a:avLst/>
          </a:prstGeom>
          <a:noFill/>
          <a:ln w="9525">
            <a:solidFill>
              <a:schemeClr val="tx1"/>
            </a:solidFill>
            <a:round/>
            <a:headEnd/>
            <a:tailEnd/>
          </a:ln>
        </p:spPr>
        <p:txBody>
          <a:bodyPr/>
          <a:lstStyle/>
          <a:p>
            <a:endParaRPr lang="ja-JP" altLang="en-US">
              <a:solidFill>
                <a:prstClr val="black"/>
              </a:solidFill>
            </a:endParaRPr>
          </a:p>
        </p:txBody>
      </p:sp>
      <p:sp>
        <p:nvSpPr>
          <p:cNvPr id="62476" name="Line 42"/>
          <p:cNvSpPr>
            <a:spLocks noChangeShapeType="1"/>
          </p:cNvSpPr>
          <p:nvPr/>
        </p:nvSpPr>
        <p:spPr bwMode="auto">
          <a:xfrm flipV="1">
            <a:off x="4857752" y="3357563"/>
            <a:ext cx="2303463" cy="1439862"/>
          </a:xfrm>
          <a:prstGeom prst="line">
            <a:avLst/>
          </a:prstGeom>
          <a:noFill/>
          <a:ln w="9525">
            <a:solidFill>
              <a:schemeClr val="tx1"/>
            </a:solidFill>
            <a:round/>
            <a:headEnd/>
            <a:tailEnd type="triangle" w="med" len="med"/>
          </a:ln>
        </p:spPr>
        <p:txBody>
          <a:bodyPr/>
          <a:lstStyle/>
          <a:p>
            <a:endParaRPr lang="ja-JP" altLang="en-US">
              <a:solidFill>
                <a:prstClr val="black"/>
              </a:solidFill>
            </a:endParaRPr>
          </a:p>
        </p:txBody>
      </p:sp>
      <p:sp>
        <p:nvSpPr>
          <p:cNvPr id="50189" name="AutoShape 43"/>
          <p:cNvSpPr>
            <a:spLocks noChangeArrowheads="1"/>
          </p:cNvSpPr>
          <p:nvPr/>
        </p:nvSpPr>
        <p:spPr bwMode="auto">
          <a:xfrm>
            <a:off x="5973763" y="404813"/>
            <a:ext cx="2736850" cy="1295400"/>
          </a:xfrm>
          <a:prstGeom prst="wedgeRoundRectCallout">
            <a:avLst>
              <a:gd name="adj1" fmla="val -43750"/>
              <a:gd name="adj2" fmla="val 70000"/>
              <a:gd name="adj3" fmla="val 16667"/>
            </a:avLst>
          </a:prstGeom>
          <a:solidFill>
            <a:schemeClr val="bg1"/>
          </a:solidFill>
          <a:ln w="9525">
            <a:solidFill>
              <a:schemeClr val="tx1"/>
            </a:solidFill>
            <a:miter lim="800000"/>
            <a:headEnd/>
            <a:tailEnd/>
          </a:ln>
        </p:spPr>
        <p:txBody>
          <a:bodyPr/>
          <a:lstStyle/>
          <a:p>
            <a:r>
              <a:rPr lang="ja-JP" altLang="en-US" sz="1800">
                <a:solidFill>
                  <a:prstClr val="black"/>
                </a:solidFill>
              </a:rPr>
              <a:t>情報が人づてで伝わることによる情報のずれ</a:t>
            </a:r>
          </a:p>
          <a:p>
            <a:r>
              <a:rPr lang="ja-JP" altLang="en-US" sz="1800">
                <a:solidFill>
                  <a:prstClr val="black"/>
                </a:solidFill>
              </a:rPr>
              <a:t>主観が入ることが</a:t>
            </a:r>
          </a:p>
          <a:p>
            <a:r>
              <a:rPr lang="ja-JP" altLang="en-US" sz="1800">
                <a:solidFill>
                  <a:prstClr val="black"/>
                </a:solidFill>
              </a:rPr>
              <a:t>避けられない</a:t>
            </a:r>
          </a:p>
        </p:txBody>
      </p:sp>
      <p:sp>
        <p:nvSpPr>
          <p:cNvPr id="50190" name="AutoShape 44"/>
          <p:cNvSpPr>
            <a:spLocks noChangeArrowheads="1"/>
          </p:cNvSpPr>
          <p:nvPr/>
        </p:nvSpPr>
        <p:spPr bwMode="auto">
          <a:xfrm>
            <a:off x="6246813" y="4508502"/>
            <a:ext cx="2519362" cy="1439863"/>
          </a:xfrm>
          <a:prstGeom prst="wedgeRoundRectCallout">
            <a:avLst>
              <a:gd name="adj1" fmla="val -56870"/>
              <a:gd name="adj2" fmla="val -78444"/>
              <a:gd name="adj3" fmla="val 16667"/>
            </a:avLst>
          </a:prstGeom>
          <a:solidFill>
            <a:srgbClr val="CCFFCC"/>
          </a:solidFill>
          <a:ln w="9525">
            <a:solidFill>
              <a:schemeClr val="tx1"/>
            </a:solidFill>
            <a:miter lim="800000"/>
            <a:headEnd/>
            <a:tailEnd/>
          </a:ln>
        </p:spPr>
        <p:txBody>
          <a:bodyPr/>
          <a:lstStyle/>
          <a:p>
            <a:r>
              <a:rPr lang="ja-JP" altLang="en-US" sz="1800">
                <a:solidFill>
                  <a:prstClr val="black"/>
                </a:solidFill>
              </a:rPr>
              <a:t>時間が経過してから情報が伝わる。</a:t>
            </a:r>
          </a:p>
          <a:p>
            <a:r>
              <a:rPr lang="ja-JP" altLang="en-US" sz="1800">
                <a:solidFill>
                  <a:prstClr val="black"/>
                </a:solidFill>
              </a:rPr>
              <a:t>過去と今とで実態が</a:t>
            </a:r>
          </a:p>
          <a:p>
            <a:r>
              <a:rPr lang="ja-JP" altLang="en-US" sz="1800">
                <a:solidFill>
                  <a:prstClr val="black"/>
                </a:solidFill>
              </a:rPr>
              <a:t>ずれている可能性</a:t>
            </a:r>
          </a:p>
        </p:txBody>
      </p:sp>
      <p:sp>
        <p:nvSpPr>
          <p:cNvPr id="50191" name="AutoShape 44"/>
          <p:cNvSpPr>
            <a:spLocks noChangeArrowheads="1"/>
          </p:cNvSpPr>
          <p:nvPr/>
        </p:nvSpPr>
        <p:spPr bwMode="auto">
          <a:xfrm>
            <a:off x="1597025" y="5991227"/>
            <a:ext cx="5975350" cy="765175"/>
          </a:xfrm>
          <a:prstGeom prst="roundRect">
            <a:avLst>
              <a:gd name="adj" fmla="val 16667"/>
            </a:avLst>
          </a:prstGeom>
          <a:solidFill>
            <a:srgbClr val="FFCC99"/>
          </a:solidFill>
          <a:ln w="9525" algn="ctr">
            <a:solidFill>
              <a:schemeClr val="tx1"/>
            </a:solidFill>
            <a:round/>
            <a:headEnd/>
            <a:tailEnd/>
          </a:ln>
        </p:spPr>
        <p:txBody>
          <a:bodyPr wrap="none" anchor="ctr"/>
          <a:lstStyle/>
          <a:p>
            <a:r>
              <a:rPr lang="ja-JP" altLang="en-US">
                <a:solidFill>
                  <a:prstClr val="black"/>
                </a:solidFill>
              </a:rPr>
              <a:t>時間の経過による「情報のずれ」を防ぐためにも、</a:t>
            </a:r>
          </a:p>
          <a:p>
            <a:r>
              <a:rPr lang="ja-JP" altLang="en-US">
                <a:solidFill>
                  <a:prstClr val="black"/>
                </a:solidFill>
              </a:rPr>
              <a:t>すぐに知らせることが大切</a:t>
            </a:r>
          </a:p>
        </p:txBody>
      </p:sp>
      <p:sp>
        <p:nvSpPr>
          <p:cNvPr id="50192" name="AutoShape 43"/>
          <p:cNvSpPr>
            <a:spLocks noChangeArrowheads="1"/>
          </p:cNvSpPr>
          <p:nvPr/>
        </p:nvSpPr>
        <p:spPr bwMode="auto">
          <a:xfrm>
            <a:off x="179390" y="188913"/>
            <a:ext cx="3743325" cy="819150"/>
          </a:xfrm>
          <a:prstGeom prst="wedgeRoundRectCallout">
            <a:avLst>
              <a:gd name="adj1" fmla="val -33162"/>
              <a:gd name="adj2" fmla="val 238565"/>
              <a:gd name="adj3" fmla="val 16667"/>
            </a:avLst>
          </a:prstGeom>
          <a:solidFill>
            <a:schemeClr val="bg1"/>
          </a:solidFill>
          <a:ln w="9525">
            <a:solidFill>
              <a:schemeClr val="tx1"/>
            </a:solidFill>
            <a:miter lim="800000"/>
            <a:headEnd/>
            <a:tailEnd/>
          </a:ln>
        </p:spPr>
        <p:txBody>
          <a:bodyPr/>
          <a:lstStyle/>
          <a:p>
            <a:r>
              <a:rPr lang="ja-JP" altLang="en-US" sz="1800">
                <a:solidFill>
                  <a:prstClr val="black"/>
                </a:solidFill>
              </a:rPr>
              <a:t>当事者が</a:t>
            </a:r>
          </a:p>
          <a:p>
            <a:r>
              <a:rPr lang="ja-JP" altLang="en-US" sz="1800">
                <a:solidFill>
                  <a:prstClr val="black"/>
                </a:solidFill>
              </a:rPr>
              <a:t>事実を語りたがらないことが多い</a:t>
            </a:r>
          </a:p>
        </p:txBody>
      </p:sp>
      <p:sp>
        <p:nvSpPr>
          <p:cNvPr id="62481" name="Line 41"/>
          <p:cNvSpPr>
            <a:spLocks noChangeShapeType="1"/>
          </p:cNvSpPr>
          <p:nvPr/>
        </p:nvSpPr>
        <p:spPr bwMode="auto">
          <a:xfrm>
            <a:off x="1928813" y="1357313"/>
            <a:ext cx="2305050" cy="0"/>
          </a:xfrm>
          <a:prstGeom prst="line">
            <a:avLst/>
          </a:prstGeom>
          <a:noFill/>
          <a:ln w="9525">
            <a:solidFill>
              <a:schemeClr val="tx1"/>
            </a:solidFill>
            <a:round/>
            <a:headEnd/>
            <a:tailEnd/>
          </a:ln>
        </p:spPr>
        <p:txBody>
          <a:bodyPr/>
          <a:lstStyle/>
          <a:p>
            <a:endParaRPr lang="ja-JP" altLang="en-US">
              <a:solidFill>
                <a:prstClr val="black"/>
              </a:solidFill>
            </a:endParaRPr>
          </a:p>
        </p:txBody>
      </p:sp>
      <p:grpSp>
        <p:nvGrpSpPr>
          <p:cNvPr id="8" name="Group 14"/>
          <p:cNvGrpSpPr>
            <a:grpSpLocks/>
          </p:cNvGrpSpPr>
          <p:nvPr/>
        </p:nvGrpSpPr>
        <p:grpSpPr bwMode="auto">
          <a:xfrm>
            <a:off x="2000234" y="1136284"/>
            <a:ext cx="285839" cy="506766"/>
            <a:chOff x="4277" y="2541"/>
            <a:chExt cx="299" cy="750"/>
          </a:xfrm>
          <a:solidFill>
            <a:srgbClr val="FF66FF"/>
          </a:solidFill>
        </p:grpSpPr>
        <p:grpSp>
          <p:nvGrpSpPr>
            <p:cNvPr id="9" name="Group 15"/>
            <p:cNvGrpSpPr>
              <a:grpSpLocks noChangeAspect="1"/>
            </p:cNvGrpSpPr>
            <p:nvPr/>
          </p:nvGrpSpPr>
          <p:grpSpPr bwMode="auto">
            <a:xfrm>
              <a:off x="4275" y="2532"/>
              <a:ext cx="297" cy="748"/>
              <a:chOff x="433" y="2604"/>
              <a:chExt cx="475" cy="1191"/>
            </a:xfrm>
            <a:grpFill/>
          </p:grpSpPr>
          <p:sp>
            <p:nvSpPr>
              <p:cNvPr id="50" name="AutoShape 16"/>
              <p:cNvSpPr>
                <a:spLocks noChangeAspect="1" noChangeArrowheads="1"/>
              </p:cNvSpPr>
              <p:nvPr/>
            </p:nvSpPr>
            <p:spPr bwMode="auto">
              <a:xfrm rot="1656797">
                <a:off x="433" y="2875"/>
                <a:ext cx="104" cy="420"/>
              </a:xfrm>
              <a:prstGeom prst="roundRect">
                <a:avLst>
                  <a:gd name="adj" fmla="val 50000"/>
                </a:avLst>
              </a:prstGeom>
              <a:grpFill/>
              <a:ln w="9525">
                <a:noFill/>
                <a:round/>
                <a:headEnd/>
                <a:tailEnd/>
              </a:ln>
              <a:effectLst>
                <a:outerShdw dist="35921" dir="2700000" algn="ctr" rotWithShape="0">
                  <a:srgbClr val="333333"/>
                </a:outerShdw>
              </a:effectLst>
            </p:spPr>
            <p:txBody>
              <a:bodyPr anchor="ctr"/>
              <a:lstStyle/>
              <a:p>
                <a:pPr algn="l">
                  <a:defRPr/>
                </a:pPr>
                <a:endParaRPr lang="ja-JP" altLang="en-US" sz="1800">
                  <a:solidFill>
                    <a:prstClr val="black"/>
                  </a:solidFill>
                  <a:ea typeface="ＭＳ Ｐゴシック" pitchFamily="50" charset="-128"/>
                </a:endParaRPr>
              </a:p>
            </p:txBody>
          </p:sp>
          <p:sp>
            <p:nvSpPr>
              <p:cNvPr id="51" name="Oval 17"/>
              <p:cNvSpPr>
                <a:spLocks noChangeAspect="1" noChangeArrowheads="1"/>
              </p:cNvSpPr>
              <p:nvPr/>
            </p:nvSpPr>
            <p:spPr bwMode="auto">
              <a:xfrm>
                <a:off x="533" y="2604"/>
                <a:ext cx="261" cy="269"/>
              </a:xfrm>
              <a:prstGeom prst="ellipse">
                <a:avLst/>
              </a:prstGeom>
              <a:grpFill/>
              <a:ln w="9525">
                <a:noFill/>
                <a:round/>
                <a:headEnd/>
                <a:tailEnd/>
              </a:ln>
              <a:effectLst>
                <a:outerShdw dist="35921" dir="2700000" algn="ctr" rotWithShape="0">
                  <a:srgbClr val="333333"/>
                </a:outerShdw>
              </a:effectLst>
            </p:spPr>
            <p:txBody>
              <a:bodyPr anchor="ctr"/>
              <a:lstStyle/>
              <a:p>
                <a:pPr algn="l">
                  <a:defRPr/>
                </a:pPr>
                <a:endParaRPr lang="ja-JP" altLang="en-US" sz="1800">
                  <a:solidFill>
                    <a:prstClr val="black"/>
                  </a:solidFill>
                  <a:ea typeface="ＭＳ Ｐゴシック" pitchFamily="50" charset="-128"/>
                </a:endParaRPr>
              </a:p>
            </p:txBody>
          </p:sp>
          <p:sp>
            <p:nvSpPr>
              <p:cNvPr id="52" name="AutoShape 18"/>
              <p:cNvSpPr>
                <a:spLocks noChangeAspect="1" noChangeArrowheads="1"/>
              </p:cNvSpPr>
              <p:nvPr/>
            </p:nvSpPr>
            <p:spPr bwMode="auto">
              <a:xfrm>
                <a:off x="529" y="2880"/>
                <a:ext cx="275" cy="506"/>
              </a:xfrm>
              <a:prstGeom prst="roundRect">
                <a:avLst>
                  <a:gd name="adj" fmla="val 11231"/>
                </a:avLst>
              </a:prstGeom>
              <a:grpFill/>
              <a:ln w="9525">
                <a:noFill/>
                <a:round/>
                <a:headEnd/>
                <a:tailEnd/>
              </a:ln>
              <a:effectLst>
                <a:outerShdw dist="35921" dir="2700000" algn="ctr" rotWithShape="0">
                  <a:srgbClr val="333333"/>
                </a:outerShdw>
              </a:effectLst>
            </p:spPr>
            <p:txBody>
              <a:bodyPr vert="eaVert" anchor="ctr"/>
              <a:lstStyle/>
              <a:p>
                <a:pPr>
                  <a:defRPr/>
                </a:pPr>
                <a:endParaRPr lang="ja-JP" altLang="ja-JP" sz="1800">
                  <a:solidFill>
                    <a:prstClr val="black"/>
                  </a:solidFill>
                  <a:ea typeface="ＭＳ Ｐゴシック" pitchFamily="50" charset="-128"/>
                </a:endParaRPr>
              </a:p>
            </p:txBody>
          </p:sp>
          <p:sp>
            <p:nvSpPr>
              <p:cNvPr id="53" name="AutoShape 19"/>
              <p:cNvSpPr>
                <a:spLocks noChangeAspect="1" noChangeArrowheads="1"/>
              </p:cNvSpPr>
              <p:nvPr/>
            </p:nvSpPr>
            <p:spPr bwMode="auto">
              <a:xfrm rot="19943203" flipH="1">
                <a:off x="804" y="2875"/>
                <a:ext cx="104" cy="420"/>
              </a:xfrm>
              <a:prstGeom prst="roundRect">
                <a:avLst>
                  <a:gd name="adj" fmla="val 50000"/>
                </a:avLst>
              </a:prstGeom>
              <a:grpFill/>
              <a:ln w="9525">
                <a:noFill/>
                <a:round/>
                <a:headEnd/>
                <a:tailEnd/>
              </a:ln>
              <a:effectLst>
                <a:outerShdw dist="35921" dir="2700000" algn="ctr" rotWithShape="0">
                  <a:srgbClr val="333333"/>
                </a:outerShdw>
              </a:effectLst>
            </p:spPr>
            <p:txBody>
              <a:bodyPr anchor="ctr"/>
              <a:lstStyle/>
              <a:p>
                <a:pPr algn="l">
                  <a:defRPr/>
                </a:pPr>
                <a:endParaRPr lang="ja-JP" altLang="en-US" sz="1800">
                  <a:solidFill>
                    <a:prstClr val="black"/>
                  </a:solidFill>
                  <a:ea typeface="ＭＳ Ｐゴシック" pitchFamily="50" charset="-128"/>
                </a:endParaRPr>
              </a:p>
            </p:txBody>
          </p:sp>
          <p:sp>
            <p:nvSpPr>
              <p:cNvPr id="54" name="AutoShape 20"/>
              <p:cNvSpPr>
                <a:spLocks noChangeAspect="1" noChangeArrowheads="1"/>
              </p:cNvSpPr>
              <p:nvPr/>
            </p:nvSpPr>
            <p:spPr bwMode="auto">
              <a:xfrm>
                <a:off x="529" y="3289"/>
                <a:ext cx="134" cy="506"/>
              </a:xfrm>
              <a:prstGeom prst="roundRect">
                <a:avLst>
                  <a:gd name="adj" fmla="val 30995"/>
                </a:avLst>
              </a:prstGeom>
              <a:grpFill/>
              <a:ln w="9525">
                <a:noFill/>
                <a:round/>
                <a:headEnd/>
                <a:tailEnd/>
              </a:ln>
              <a:effectLst>
                <a:outerShdw dist="35921" dir="2700000" algn="ctr" rotWithShape="0">
                  <a:srgbClr val="333333"/>
                </a:outerShdw>
              </a:effectLst>
            </p:spPr>
            <p:txBody>
              <a:bodyPr anchor="ctr"/>
              <a:lstStyle/>
              <a:p>
                <a:pPr algn="l">
                  <a:defRPr/>
                </a:pPr>
                <a:endParaRPr lang="ja-JP" altLang="en-US" sz="1800">
                  <a:solidFill>
                    <a:prstClr val="black"/>
                  </a:solidFill>
                  <a:ea typeface="ＭＳ Ｐゴシック" pitchFamily="50" charset="-128"/>
                </a:endParaRPr>
              </a:p>
            </p:txBody>
          </p:sp>
          <p:sp>
            <p:nvSpPr>
              <p:cNvPr id="55" name="AutoShape 21"/>
              <p:cNvSpPr>
                <a:spLocks noChangeAspect="1" noChangeArrowheads="1"/>
              </p:cNvSpPr>
              <p:nvPr/>
            </p:nvSpPr>
            <p:spPr bwMode="auto">
              <a:xfrm>
                <a:off x="669" y="3289"/>
                <a:ext cx="134" cy="506"/>
              </a:xfrm>
              <a:prstGeom prst="roundRect">
                <a:avLst>
                  <a:gd name="adj" fmla="val 30995"/>
                </a:avLst>
              </a:prstGeom>
              <a:grpFill/>
              <a:ln w="9525">
                <a:noFill/>
                <a:round/>
                <a:headEnd/>
                <a:tailEnd/>
              </a:ln>
              <a:effectLst>
                <a:outerShdw dist="35921" dir="2700000" algn="ctr" rotWithShape="0">
                  <a:srgbClr val="333333"/>
                </a:outerShdw>
              </a:effectLst>
            </p:spPr>
            <p:txBody>
              <a:bodyPr anchor="ctr"/>
              <a:lstStyle/>
              <a:p>
                <a:pPr algn="l">
                  <a:defRPr/>
                </a:pPr>
                <a:endParaRPr lang="ja-JP" altLang="en-US" sz="1800">
                  <a:solidFill>
                    <a:prstClr val="black"/>
                  </a:solidFill>
                  <a:ea typeface="ＭＳ Ｐゴシック" pitchFamily="50" charset="-128"/>
                </a:endParaRPr>
              </a:p>
            </p:txBody>
          </p:sp>
          <p:sp>
            <p:nvSpPr>
              <p:cNvPr id="56" name="Rectangle 22"/>
              <p:cNvSpPr>
                <a:spLocks noChangeAspect="1" noChangeArrowheads="1"/>
              </p:cNvSpPr>
              <p:nvPr/>
            </p:nvSpPr>
            <p:spPr bwMode="auto">
              <a:xfrm>
                <a:off x="542" y="3291"/>
                <a:ext cx="261" cy="63"/>
              </a:xfrm>
              <a:prstGeom prst="rect">
                <a:avLst/>
              </a:prstGeom>
              <a:grpFill/>
              <a:ln w="9525">
                <a:noFill/>
                <a:miter lim="800000"/>
                <a:headEnd/>
                <a:tailEnd/>
              </a:ln>
            </p:spPr>
            <p:txBody>
              <a:bodyPr anchor="ctr"/>
              <a:lstStyle/>
              <a:p>
                <a:pPr algn="l">
                  <a:defRPr/>
                </a:pPr>
                <a:endParaRPr lang="ja-JP" altLang="ja-JP" sz="1800">
                  <a:solidFill>
                    <a:prstClr val="black"/>
                  </a:solidFill>
                  <a:ea typeface="ＭＳ Ｐゴシック" pitchFamily="50" charset="-128"/>
                </a:endParaRPr>
              </a:p>
            </p:txBody>
          </p:sp>
        </p:grpSp>
        <p:sp>
          <p:nvSpPr>
            <p:cNvPr id="49" name="Text Box 23"/>
            <p:cNvSpPr txBox="1">
              <a:spLocks noChangeArrowheads="1"/>
            </p:cNvSpPr>
            <p:nvPr/>
          </p:nvSpPr>
          <p:spPr bwMode="auto">
            <a:xfrm>
              <a:off x="4335" y="2713"/>
              <a:ext cx="210" cy="387"/>
            </a:xfrm>
            <a:prstGeom prst="rect">
              <a:avLst/>
            </a:prstGeom>
            <a:grpFill/>
            <a:ln w="9525">
              <a:noFill/>
              <a:miter lim="800000"/>
              <a:headEnd/>
              <a:tailEnd/>
            </a:ln>
          </p:spPr>
          <p:txBody>
            <a:bodyPr vert="eaVert" anchor="ctr" anchorCtr="1"/>
            <a:lstStyle/>
            <a:p>
              <a:pPr algn="just">
                <a:defRPr/>
              </a:pPr>
              <a:endParaRPr lang="ja-JP" altLang="ja-JP" sz="1800">
                <a:solidFill>
                  <a:prstClr val="black"/>
                </a:solidFill>
                <a:ea typeface="ＭＳ Ｐゴシック" pitchFamily="50" charset="-128"/>
              </a:endParaRPr>
            </a:p>
          </p:txBody>
        </p:sp>
      </p:grpSp>
      <p:grpSp>
        <p:nvGrpSpPr>
          <p:cNvPr id="10" name="Group 14"/>
          <p:cNvGrpSpPr>
            <a:grpSpLocks/>
          </p:cNvGrpSpPr>
          <p:nvPr/>
        </p:nvGrpSpPr>
        <p:grpSpPr bwMode="auto">
          <a:xfrm>
            <a:off x="4357686" y="1071548"/>
            <a:ext cx="357190" cy="825461"/>
            <a:chOff x="4277" y="2541"/>
            <a:chExt cx="299" cy="750"/>
          </a:xfrm>
          <a:solidFill>
            <a:srgbClr val="FF3300"/>
          </a:solidFill>
        </p:grpSpPr>
        <p:grpSp>
          <p:nvGrpSpPr>
            <p:cNvPr id="11" name="Group 15"/>
            <p:cNvGrpSpPr>
              <a:grpSpLocks noChangeAspect="1"/>
            </p:cNvGrpSpPr>
            <p:nvPr/>
          </p:nvGrpSpPr>
          <p:grpSpPr bwMode="auto">
            <a:xfrm>
              <a:off x="4275" y="2530"/>
              <a:ext cx="297" cy="748"/>
              <a:chOff x="433" y="2604"/>
              <a:chExt cx="475" cy="1191"/>
            </a:xfrm>
            <a:grpFill/>
          </p:grpSpPr>
          <p:sp>
            <p:nvSpPr>
              <p:cNvPr id="60" name="AutoShape 16"/>
              <p:cNvSpPr>
                <a:spLocks noChangeAspect="1" noChangeArrowheads="1"/>
              </p:cNvSpPr>
              <p:nvPr/>
            </p:nvSpPr>
            <p:spPr bwMode="auto">
              <a:xfrm rot="1656797">
                <a:off x="433" y="2875"/>
                <a:ext cx="104" cy="420"/>
              </a:xfrm>
              <a:prstGeom prst="roundRect">
                <a:avLst>
                  <a:gd name="adj" fmla="val 50000"/>
                </a:avLst>
              </a:prstGeom>
              <a:grpFill/>
              <a:ln w="9525">
                <a:noFill/>
                <a:round/>
                <a:headEnd/>
                <a:tailEnd/>
              </a:ln>
              <a:effectLst>
                <a:outerShdw dist="35921" dir="2700000" algn="ctr" rotWithShape="0">
                  <a:srgbClr val="333333"/>
                </a:outerShdw>
              </a:effectLst>
            </p:spPr>
            <p:txBody>
              <a:bodyPr anchor="ctr"/>
              <a:lstStyle/>
              <a:p>
                <a:pPr algn="l">
                  <a:defRPr/>
                </a:pPr>
                <a:endParaRPr lang="ja-JP" altLang="en-US" sz="1800">
                  <a:solidFill>
                    <a:prstClr val="black"/>
                  </a:solidFill>
                  <a:ea typeface="ＭＳ Ｐゴシック" pitchFamily="50" charset="-128"/>
                </a:endParaRPr>
              </a:p>
            </p:txBody>
          </p:sp>
          <p:sp>
            <p:nvSpPr>
              <p:cNvPr id="61" name="Oval 17"/>
              <p:cNvSpPr>
                <a:spLocks noChangeAspect="1" noChangeArrowheads="1"/>
              </p:cNvSpPr>
              <p:nvPr/>
            </p:nvSpPr>
            <p:spPr bwMode="auto">
              <a:xfrm>
                <a:off x="533" y="2604"/>
                <a:ext cx="261" cy="269"/>
              </a:xfrm>
              <a:prstGeom prst="ellipse">
                <a:avLst/>
              </a:prstGeom>
              <a:grpFill/>
              <a:ln w="9525">
                <a:noFill/>
                <a:round/>
                <a:headEnd/>
                <a:tailEnd/>
              </a:ln>
              <a:effectLst>
                <a:outerShdw dist="35921" dir="2700000" algn="ctr" rotWithShape="0">
                  <a:srgbClr val="333333"/>
                </a:outerShdw>
              </a:effectLst>
            </p:spPr>
            <p:txBody>
              <a:bodyPr anchor="ctr"/>
              <a:lstStyle/>
              <a:p>
                <a:pPr algn="l">
                  <a:defRPr/>
                </a:pPr>
                <a:endParaRPr lang="ja-JP" altLang="en-US" sz="1800">
                  <a:solidFill>
                    <a:prstClr val="black"/>
                  </a:solidFill>
                  <a:ea typeface="ＭＳ Ｐゴシック" pitchFamily="50" charset="-128"/>
                </a:endParaRPr>
              </a:p>
            </p:txBody>
          </p:sp>
          <p:sp>
            <p:nvSpPr>
              <p:cNvPr id="62" name="AutoShape 18"/>
              <p:cNvSpPr>
                <a:spLocks noChangeAspect="1" noChangeArrowheads="1"/>
              </p:cNvSpPr>
              <p:nvPr/>
            </p:nvSpPr>
            <p:spPr bwMode="auto">
              <a:xfrm>
                <a:off x="529" y="2880"/>
                <a:ext cx="275" cy="506"/>
              </a:xfrm>
              <a:prstGeom prst="roundRect">
                <a:avLst>
                  <a:gd name="adj" fmla="val 11231"/>
                </a:avLst>
              </a:prstGeom>
              <a:grpFill/>
              <a:ln w="9525">
                <a:noFill/>
                <a:round/>
                <a:headEnd/>
                <a:tailEnd/>
              </a:ln>
              <a:effectLst>
                <a:outerShdw dist="35921" dir="2700000" algn="ctr" rotWithShape="0">
                  <a:srgbClr val="333333"/>
                </a:outerShdw>
              </a:effectLst>
            </p:spPr>
            <p:txBody>
              <a:bodyPr vert="eaVert" anchor="ctr"/>
              <a:lstStyle/>
              <a:p>
                <a:pPr>
                  <a:defRPr/>
                </a:pPr>
                <a:endParaRPr lang="ja-JP" altLang="ja-JP" sz="1800">
                  <a:solidFill>
                    <a:prstClr val="black"/>
                  </a:solidFill>
                  <a:ea typeface="ＭＳ Ｐゴシック" pitchFamily="50" charset="-128"/>
                </a:endParaRPr>
              </a:p>
            </p:txBody>
          </p:sp>
          <p:sp>
            <p:nvSpPr>
              <p:cNvPr id="63" name="AutoShape 19"/>
              <p:cNvSpPr>
                <a:spLocks noChangeAspect="1" noChangeArrowheads="1"/>
              </p:cNvSpPr>
              <p:nvPr/>
            </p:nvSpPr>
            <p:spPr bwMode="auto">
              <a:xfrm rot="19943203" flipH="1">
                <a:off x="804" y="2875"/>
                <a:ext cx="104" cy="420"/>
              </a:xfrm>
              <a:prstGeom prst="roundRect">
                <a:avLst>
                  <a:gd name="adj" fmla="val 50000"/>
                </a:avLst>
              </a:prstGeom>
              <a:grpFill/>
              <a:ln w="9525">
                <a:noFill/>
                <a:round/>
                <a:headEnd/>
                <a:tailEnd/>
              </a:ln>
              <a:effectLst>
                <a:outerShdw dist="35921" dir="2700000" algn="ctr" rotWithShape="0">
                  <a:srgbClr val="333333"/>
                </a:outerShdw>
              </a:effectLst>
            </p:spPr>
            <p:txBody>
              <a:bodyPr anchor="ctr"/>
              <a:lstStyle/>
              <a:p>
                <a:pPr algn="l">
                  <a:defRPr/>
                </a:pPr>
                <a:endParaRPr lang="ja-JP" altLang="en-US" sz="1800">
                  <a:solidFill>
                    <a:prstClr val="black"/>
                  </a:solidFill>
                  <a:ea typeface="ＭＳ Ｐゴシック" pitchFamily="50" charset="-128"/>
                </a:endParaRPr>
              </a:p>
            </p:txBody>
          </p:sp>
          <p:sp>
            <p:nvSpPr>
              <p:cNvPr id="64" name="AutoShape 20"/>
              <p:cNvSpPr>
                <a:spLocks noChangeAspect="1" noChangeArrowheads="1"/>
              </p:cNvSpPr>
              <p:nvPr/>
            </p:nvSpPr>
            <p:spPr bwMode="auto">
              <a:xfrm>
                <a:off x="529" y="3289"/>
                <a:ext cx="134" cy="506"/>
              </a:xfrm>
              <a:prstGeom prst="roundRect">
                <a:avLst>
                  <a:gd name="adj" fmla="val 30995"/>
                </a:avLst>
              </a:prstGeom>
              <a:grpFill/>
              <a:ln w="9525">
                <a:noFill/>
                <a:round/>
                <a:headEnd/>
                <a:tailEnd/>
              </a:ln>
              <a:effectLst>
                <a:outerShdw dist="35921" dir="2700000" algn="ctr" rotWithShape="0">
                  <a:srgbClr val="333333"/>
                </a:outerShdw>
              </a:effectLst>
            </p:spPr>
            <p:txBody>
              <a:bodyPr anchor="ctr"/>
              <a:lstStyle/>
              <a:p>
                <a:pPr algn="l">
                  <a:defRPr/>
                </a:pPr>
                <a:endParaRPr lang="ja-JP" altLang="en-US" sz="1800">
                  <a:solidFill>
                    <a:prstClr val="black"/>
                  </a:solidFill>
                  <a:ea typeface="ＭＳ Ｐゴシック" pitchFamily="50" charset="-128"/>
                </a:endParaRPr>
              </a:p>
            </p:txBody>
          </p:sp>
          <p:sp>
            <p:nvSpPr>
              <p:cNvPr id="65" name="AutoShape 21"/>
              <p:cNvSpPr>
                <a:spLocks noChangeAspect="1" noChangeArrowheads="1"/>
              </p:cNvSpPr>
              <p:nvPr/>
            </p:nvSpPr>
            <p:spPr bwMode="auto">
              <a:xfrm>
                <a:off x="669" y="3289"/>
                <a:ext cx="134" cy="506"/>
              </a:xfrm>
              <a:prstGeom prst="roundRect">
                <a:avLst>
                  <a:gd name="adj" fmla="val 30995"/>
                </a:avLst>
              </a:prstGeom>
              <a:grpFill/>
              <a:ln w="9525">
                <a:noFill/>
                <a:round/>
                <a:headEnd/>
                <a:tailEnd/>
              </a:ln>
              <a:effectLst>
                <a:outerShdw dist="35921" dir="2700000" algn="ctr" rotWithShape="0">
                  <a:srgbClr val="333333"/>
                </a:outerShdw>
              </a:effectLst>
            </p:spPr>
            <p:txBody>
              <a:bodyPr anchor="ctr"/>
              <a:lstStyle/>
              <a:p>
                <a:pPr algn="l">
                  <a:defRPr/>
                </a:pPr>
                <a:endParaRPr lang="ja-JP" altLang="en-US" sz="1800">
                  <a:solidFill>
                    <a:prstClr val="black"/>
                  </a:solidFill>
                  <a:ea typeface="ＭＳ Ｐゴシック" pitchFamily="50" charset="-128"/>
                </a:endParaRPr>
              </a:p>
            </p:txBody>
          </p:sp>
          <p:sp>
            <p:nvSpPr>
              <p:cNvPr id="66" name="Rectangle 22"/>
              <p:cNvSpPr>
                <a:spLocks noChangeAspect="1" noChangeArrowheads="1"/>
              </p:cNvSpPr>
              <p:nvPr/>
            </p:nvSpPr>
            <p:spPr bwMode="auto">
              <a:xfrm>
                <a:off x="542" y="3291"/>
                <a:ext cx="261" cy="63"/>
              </a:xfrm>
              <a:prstGeom prst="rect">
                <a:avLst/>
              </a:prstGeom>
              <a:grpFill/>
              <a:ln w="9525">
                <a:noFill/>
                <a:miter lim="800000"/>
                <a:headEnd/>
                <a:tailEnd/>
              </a:ln>
            </p:spPr>
            <p:txBody>
              <a:bodyPr anchor="ctr"/>
              <a:lstStyle/>
              <a:p>
                <a:pPr algn="l">
                  <a:defRPr/>
                </a:pPr>
                <a:endParaRPr lang="ja-JP" altLang="ja-JP" sz="1800">
                  <a:solidFill>
                    <a:prstClr val="black"/>
                  </a:solidFill>
                  <a:ea typeface="ＭＳ Ｐゴシック" pitchFamily="50" charset="-128"/>
                </a:endParaRPr>
              </a:p>
            </p:txBody>
          </p:sp>
        </p:grpSp>
        <p:sp>
          <p:nvSpPr>
            <p:cNvPr id="59" name="Text Box 23"/>
            <p:cNvSpPr txBox="1">
              <a:spLocks noChangeArrowheads="1"/>
            </p:cNvSpPr>
            <p:nvPr/>
          </p:nvSpPr>
          <p:spPr bwMode="auto">
            <a:xfrm>
              <a:off x="4335" y="2713"/>
              <a:ext cx="210" cy="387"/>
            </a:xfrm>
            <a:prstGeom prst="rect">
              <a:avLst/>
            </a:prstGeom>
            <a:grpFill/>
            <a:ln w="9525">
              <a:noFill/>
              <a:miter lim="800000"/>
              <a:headEnd/>
              <a:tailEnd/>
            </a:ln>
          </p:spPr>
          <p:txBody>
            <a:bodyPr vert="eaVert" anchor="ctr" anchorCtr="1"/>
            <a:lstStyle/>
            <a:p>
              <a:pPr algn="just">
                <a:defRPr/>
              </a:pPr>
              <a:endParaRPr lang="ja-JP" altLang="ja-JP" sz="1800">
                <a:solidFill>
                  <a:prstClr val="black"/>
                </a:solidFill>
                <a:ea typeface="ＭＳ Ｐゴシック" pitchFamily="50" charset="-128"/>
              </a:endParaRPr>
            </a:p>
          </p:txBody>
        </p:sp>
      </p:grpSp>
      <p:grpSp>
        <p:nvGrpSpPr>
          <p:cNvPr id="12" name="Group 14"/>
          <p:cNvGrpSpPr>
            <a:grpSpLocks/>
          </p:cNvGrpSpPr>
          <p:nvPr/>
        </p:nvGrpSpPr>
        <p:grpSpPr bwMode="auto">
          <a:xfrm>
            <a:off x="2357424" y="2923719"/>
            <a:ext cx="285839" cy="505283"/>
            <a:chOff x="4277" y="2541"/>
            <a:chExt cx="299" cy="750"/>
          </a:xfrm>
          <a:solidFill>
            <a:srgbClr val="FF66FF"/>
          </a:solidFill>
        </p:grpSpPr>
        <p:grpSp>
          <p:nvGrpSpPr>
            <p:cNvPr id="13" name="Group 15"/>
            <p:cNvGrpSpPr>
              <a:grpSpLocks noChangeAspect="1"/>
            </p:cNvGrpSpPr>
            <p:nvPr/>
          </p:nvGrpSpPr>
          <p:grpSpPr bwMode="auto">
            <a:xfrm>
              <a:off x="4275" y="2530"/>
              <a:ext cx="297" cy="748"/>
              <a:chOff x="433" y="2604"/>
              <a:chExt cx="475" cy="1191"/>
            </a:xfrm>
            <a:grpFill/>
          </p:grpSpPr>
          <p:sp>
            <p:nvSpPr>
              <p:cNvPr id="70" name="AutoShape 16"/>
              <p:cNvSpPr>
                <a:spLocks noChangeAspect="1" noChangeArrowheads="1"/>
              </p:cNvSpPr>
              <p:nvPr/>
            </p:nvSpPr>
            <p:spPr bwMode="auto">
              <a:xfrm rot="1656797">
                <a:off x="433" y="2875"/>
                <a:ext cx="104" cy="420"/>
              </a:xfrm>
              <a:prstGeom prst="roundRect">
                <a:avLst>
                  <a:gd name="adj" fmla="val 50000"/>
                </a:avLst>
              </a:prstGeom>
              <a:grpFill/>
              <a:ln w="9525">
                <a:noFill/>
                <a:round/>
                <a:headEnd/>
                <a:tailEnd/>
              </a:ln>
              <a:effectLst>
                <a:outerShdw dist="35921" dir="2700000" algn="ctr" rotWithShape="0">
                  <a:srgbClr val="333333"/>
                </a:outerShdw>
              </a:effectLst>
            </p:spPr>
            <p:txBody>
              <a:bodyPr anchor="ctr"/>
              <a:lstStyle/>
              <a:p>
                <a:pPr algn="l">
                  <a:defRPr/>
                </a:pPr>
                <a:endParaRPr lang="ja-JP" altLang="en-US" sz="1800">
                  <a:solidFill>
                    <a:prstClr val="black"/>
                  </a:solidFill>
                  <a:ea typeface="ＭＳ Ｐゴシック" pitchFamily="50" charset="-128"/>
                </a:endParaRPr>
              </a:p>
            </p:txBody>
          </p:sp>
          <p:sp>
            <p:nvSpPr>
              <p:cNvPr id="71" name="Oval 17"/>
              <p:cNvSpPr>
                <a:spLocks noChangeAspect="1" noChangeArrowheads="1"/>
              </p:cNvSpPr>
              <p:nvPr/>
            </p:nvSpPr>
            <p:spPr bwMode="auto">
              <a:xfrm>
                <a:off x="533" y="2604"/>
                <a:ext cx="261" cy="269"/>
              </a:xfrm>
              <a:prstGeom prst="ellipse">
                <a:avLst/>
              </a:prstGeom>
              <a:grpFill/>
              <a:ln w="9525">
                <a:noFill/>
                <a:round/>
                <a:headEnd/>
                <a:tailEnd/>
              </a:ln>
              <a:effectLst>
                <a:outerShdw dist="35921" dir="2700000" algn="ctr" rotWithShape="0">
                  <a:srgbClr val="333333"/>
                </a:outerShdw>
              </a:effectLst>
            </p:spPr>
            <p:txBody>
              <a:bodyPr anchor="ctr"/>
              <a:lstStyle/>
              <a:p>
                <a:pPr algn="l">
                  <a:defRPr/>
                </a:pPr>
                <a:endParaRPr lang="ja-JP" altLang="en-US" sz="1800">
                  <a:solidFill>
                    <a:prstClr val="black"/>
                  </a:solidFill>
                  <a:ea typeface="ＭＳ Ｐゴシック" pitchFamily="50" charset="-128"/>
                </a:endParaRPr>
              </a:p>
            </p:txBody>
          </p:sp>
          <p:sp>
            <p:nvSpPr>
              <p:cNvPr id="72" name="AutoShape 18"/>
              <p:cNvSpPr>
                <a:spLocks noChangeAspect="1" noChangeArrowheads="1"/>
              </p:cNvSpPr>
              <p:nvPr/>
            </p:nvSpPr>
            <p:spPr bwMode="auto">
              <a:xfrm>
                <a:off x="529" y="2880"/>
                <a:ext cx="275" cy="506"/>
              </a:xfrm>
              <a:prstGeom prst="roundRect">
                <a:avLst>
                  <a:gd name="adj" fmla="val 11231"/>
                </a:avLst>
              </a:prstGeom>
              <a:grpFill/>
              <a:ln w="9525">
                <a:noFill/>
                <a:round/>
                <a:headEnd/>
                <a:tailEnd/>
              </a:ln>
              <a:effectLst>
                <a:outerShdw dist="35921" dir="2700000" algn="ctr" rotWithShape="0">
                  <a:srgbClr val="333333"/>
                </a:outerShdw>
              </a:effectLst>
            </p:spPr>
            <p:txBody>
              <a:bodyPr vert="eaVert" anchor="ctr"/>
              <a:lstStyle/>
              <a:p>
                <a:pPr>
                  <a:defRPr/>
                </a:pPr>
                <a:endParaRPr lang="ja-JP" altLang="ja-JP" sz="1800">
                  <a:solidFill>
                    <a:prstClr val="black"/>
                  </a:solidFill>
                  <a:ea typeface="ＭＳ Ｐゴシック" pitchFamily="50" charset="-128"/>
                </a:endParaRPr>
              </a:p>
            </p:txBody>
          </p:sp>
          <p:sp>
            <p:nvSpPr>
              <p:cNvPr id="73" name="AutoShape 19"/>
              <p:cNvSpPr>
                <a:spLocks noChangeAspect="1" noChangeArrowheads="1"/>
              </p:cNvSpPr>
              <p:nvPr/>
            </p:nvSpPr>
            <p:spPr bwMode="auto">
              <a:xfrm rot="19943203" flipH="1">
                <a:off x="804" y="2875"/>
                <a:ext cx="104" cy="420"/>
              </a:xfrm>
              <a:prstGeom prst="roundRect">
                <a:avLst>
                  <a:gd name="adj" fmla="val 50000"/>
                </a:avLst>
              </a:prstGeom>
              <a:grpFill/>
              <a:ln w="9525">
                <a:noFill/>
                <a:round/>
                <a:headEnd/>
                <a:tailEnd/>
              </a:ln>
              <a:effectLst>
                <a:outerShdw dist="35921" dir="2700000" algn="ctr" rotWithShape="0">
                  <a:srgbClr val="333333"/>
                </a:outerShdw>
              </a:effectLst>
            </p:spPr>
            <p:txBody>
              <a:bodyPr anchor="ctr"/>
              <a:lstStyle/>
              <a:p>
                <a:pPr algn="l">
                  <a:defRPr/>
                </a:pPr>
                <a:endParaRPr lang="ja-JP" altLang="en-US" sz="1800">
                  <a:solidFill>
                    <a:prstClr val="black"/>
                  </a:solidFill>
                  <a:ea typeface="ＭＳ Ｐゴシック" pitchFamily="50" charset="-128"/>
                </a:endParaRPr>
              </a:p>
            </p:txBody>
          </p:sp>
          <p:sp>
            <p:nvSpPr>
              <p:cNvPr id="74" name="AutoShape 20"/>
              <p:cNvSpPr>
                <a:spLocks noChangeAspect="1" noChangeArrowheads="1"/>
              </p:cNvSpPr>
              <p:nvPr/>
            </p:nvSpPr>
            <p:spPr bwMode="auto">
              <a:xfrm>
                <a:off x="529" y="3289"/>
                <a:ext cx="134" cy="506"/>
              </a:xfrm>
              <a:prstGeom prst="roundRect">
                <a:avLst>
                  <a:gd name="adj" fmla="val 30995"/>
                </a:avLst>
              </a:prstGeom>
              <a:grpFill/>
              <a:ln w="9525">
                <a:noFill/>
                <a:round/>
                <a:headEnd/>
                <a:tailEnd/>
              </a:ln>
              <a:effectLst>
                <a:outerShdw dist="35921" dir="2700000" algn="ctr" rotWithShape="0">
                  <a:srgbClr val="333333"/>
                </a:outerShdw>
              </a:effectLst>
            </p:spPr>
            <p:txBody>
              <a:bodyPr anchor="ctr"/>
              <a:lstStyle/>
              <a:p>
                <a:pPr algn="l">
                  <a:defRPr/>
                </a:pPr>
                <a:endParaRPr lang="ja-JP" altLang="en-US" sz="1800">
                  <a:solidFill>
                    <a:prstClr val="black"/>
                  </a:solidFill>
                  <a:ea typeface="ＭＳ Ｐゴシック" pitchFamily="50" charset="-128"/>
                </a:endParaRPr>
              </a:p>
            </p:txBody>
          </p:sp>
          <p:sp>
            <p:nvSpPr>
              <p:cNvPr id="75" name="AutoShape 21"/>
              <p:cNvSpPr>
                <a:spLocks noChangeAspect="1" noChangeArrowheads="1"/>
              </p:cNvSpPr>
              <p:nvPr/>
            </p:nvSpPr>
            <p:spPr bwMode="auto">
              <a:xfrm>
                <a:off x="669" y="3289"/>
                <a:ext cx="134" cy="506"/>
              </a:xfrm>
              <a:prstGeom prst="roundRect">
                <a:avLst>
                  <a:gd name="adj" fmla="val 30995"/>
                </a:avLst>
              </a:prstGeom>
              <a:grpFill/>
              <a:ln w="9525">
                <a:noFill/>
                <a:round/>
                <a:headEnd/>
                <a:tailEnd/>
              </a:ln>
              <a:effectLst>
                <a:outerShdw dist="35921" dir="2700000" algn="ctr" rotWithShape="0">
                  <a:srgbClr val="333333"/>
                </a:outerShdw>
              </a:effectLst>
            </p:spPr>
            <p:txBody>
              <a:bodyPr anchor="ctr"/>
              <a:lstStyle/>
              <a:p>
                <a:pPr algn="l">
                  <a:defRPr/>
                </a:pPr>
                <a:endParaRPr lang="ja-JP" altLang="en-US" sz="1800">
                  <a:solidFill>
                    <a:prstClr val="black"/>
                  </a:solidFill>
                  <a:ea typeface="ＭＳ Ｐゴシック" pitchFamily="50" charset="-128"/>
                </a:endParaRPr>
              </a:p>
            </p:txBody>
          </p:sp>
          <p:sp>
            <p:nvSpPr>
              <p:cNvPr id="76" name="Rectangle 22"/>
              <p:cNvSpPr>
                <a:spLocks noChangeAspect="1" noChangeArrowheads="1"/>
              </p:cNvSpPr>
              <p:nvPr/>
            </p:nvSpPr>
            <p:spPr bwMode="auto">
              <a:xfrm>
                <a:off x="542" y="3291"/>
                <a:ext cx="261" cy="63"/>
              </a:xfrm>
              <a:prstGeom prst="rect">
                <a:avLst/>
              </a:prstGeom>
              <a:grpFill/>
              <a:ln w="9525">
                <a:noFill/>
                <a:miter lim="800000"/>
                <a:headEnd/>
                <a:tailEnd/>
              </a:ln>
            </p:spPr>
            <p:txBody>
              <a:bodyPr anchor="ctr"/>
              <a:lstStyle/>
              <a:p>
                <a:pPr algn="l">
                  <a:defRPr/>
                </a:pPr>
                <a:endParaRPr lang="ja-JP" altLang="ja-JP" sz="1800">
                  <a:solidFill>
                    <a:prstClr val="black"/>
                  </a:solidFill>
                  <a:ea typeface="ＭＳ Ｐゴシック" pitchFamily="50" charset="-128"/>
                </a:endParaRPr>
              </a:p>
            </p:txBody>
          </p:sp>
        </p:grpSp>
        <p:sp>
          <p:nvSpPr>
            <p:cNvPr id="69" name="Text Box 23"/>
            <p:cNvSpPr txBox="1">
              <a:spLocks noChangeArrowheads="1"/>
            </p:cNvSpPr>
            <p:nvPr/>
          </p:nvSpPr>
          <p:spPr bwMode="auto">
            <a:xfrm>
              <a:off x="4335" y="2713"/>
              <a:ext cx="210" cy="387"/>
            </a:xfrm>
            <a:prstGeom prst="rect">
              <a:avLst/>
            </a:prstGeom>
            <a:grpFill/>
            <a:ln w="9525">
              <a:noFill/>
              <a:miter lim="800000"/>
              <a:headEnd/>
              <a:tailEnd/>
            </a:ln>
          </p:spPr>
          <p:txBody>
            <a:bodyPr vert="eaVert" anchor="ctr" anchorCtr="1"/>
            <a:lstStyle/>
            <a:p>
              <a:pPr algn="just">
                <a:defRPr/>
              </a:pPr>
              <a:endParaRPr lang="ja-JP" altLang="ja-JP" sz="1800">
                <a:solidFill>
                  <a:prstClr val="black"/>
                </a:solidFill>
                <a:ea typeface="ＭＳ Ｐゴシック" pitchFamily="50" charset="-128"/>
              </a:endParaRPr>
            </a:p>
          </p:txBody>
        </p:sp>
      </p:grpSp>
      <p:grpSp>
        <p:nvGrpSpPr>
          <p:cNvPr id="14" name="Group 14"/>
          <p:cNvGrpSpPr>
            <a:grpSpLocks/>
          </p:cNvGrpSpPr>
          <p:nvPr/>
        </p:nvGrpSpPr>
        <p:grpSpPr bwMode="auto">
          <a:xfrm>
            <a:off x="3143242" y="4572010"/>
            <a:ext cx="285839" cy="506765"/>
            <a:chOff x="4277" y="2541"/>
            <a:chExt cx="299" cy="750"/>
          </a:xfrm>
          <a:solidFill>
            <a:srgbClr val="FF66FF"/>
          </a:solidFill>
        </p:grpSpPr>
        <p:grpSp>
          <p:nvGrpSpPr>
            <p:cNvPr id="15" name="Group 15"/>
            <p:cNvGrpSpPr>
              <a:grpSpLocks noChangeAspect="1"/>
            </p:cNvGrpSpPr>
            <p:nvPr/>
          </p:nvGrpSpPr>
          <p:grpSpPr bwMode="auto">
            <a:xfrm>
              <a:off x="4275" y="2530"/>
              <a:ext cx="297" cy="748"/>
              <a:chOff x="433" y="2604"/>
              <a:chExt cx="475" cy="1191"/>
            </a:xfrm>
            <a:grpFill/>
          </p:grpSpPr>
          <p:sp>
            <p:nvSpPr>
              <p:cNvPr id="80" name="AutoShape 16"/>
              <p:cNvSpPr>
                <a:spLocks noChangeAspect="1" noChangeArrowheads="1"/>
              </p:cNvSpPr>
              <p:nvPr/>
            </p:nvSpPr>
            <p:spPr bwMode="auto">
              <a:xfrm rot="1656797">
                <a:off x="433" y="2875"/>
                <a:ext cx="104" cy="420"/>
              </a:xfrm>
              <a:prstGeom prst="roundRect">
                <a:avLst>
                  <a:gd name="adj" fmla="val 50000"/>
                </a:avLst>
              </a:prstGeom>
              <a:grpFill/>
              <a:ln w="9525">
                <a:noFill/>
                <a:round/>
                <a:headEnd/>
                <a:tailEnd/>
              </a:ln>
              <a:effectLst>
                <a:outerShdw dist="35921" dir="2700000" algn="ctr" rotWithShape="0">
                  <a:srgbClr val="333333"/>
                </a:outerShdw>
              </a:effectLst>
            </p:spPr>
            <p:txBody>
              <a:bodyPr anchor="ctr"/>
              <a:lstStyle/>
              <a:p>
                <a:pPr algn="l">
                  <a:defRPr/>
                </a:pPr>
                <a:endParaRPr lang="ja-JP" altLang="en-US" sz="1800">
                  <a:solidFill>
                    <a:prstClr val="black"/>
                  </a:solidFill>
                  <a:ea typeface="ＭＳ Ｐゴシック" pitchFamily="50" charset="-128"/>
                </a:endParaRPr>
              </a:p>
            </p:txBody>
          </p:sp>
          <p:sp>
            <p:nvSpPr>
              <p:cNvPr id="81" name="Oval 17"/>
              <p:cNvSpPr>
                <a:spLocks noChangeAspect="1" noChangeArrowheads="1"/>
              </p:cNvSpPr>
              <p:nvPr/>
            </p:nvSpPr>
            <p:spPr bwMode="auto">
              <a:xfrm>
                <a:off x="533" y="2604"/>
                <a:ext cx="261" cy="269"/>
              </a:xfrm>
              <a:prstGeom prst="ellipse">
                <a:avLst/>
              </a:prstGeom>
              <a:grpFill/>
              <a:ln w="9525">
                <a:noFill/>
                <a:round/>
                <a:headEnd/>
                <a:tailEnd/>
              </a:ln>
              <a:effectLst>
                <a:outerShdw dist="35921" dir="2700000" algn="ctr" rotWithShape="0">
                  <a:srgbClr val="333333"/>
                </a:outerShdw>
              </a:effectLst>
            </p:spPr>
            <p:txBody>
              <a:bodyPr anchor="ctr"/>
              <a:lstStyle/>
              <a:p>
                <a:pPr algn="l">
                  <a:defRPr/>
                </a:pPr>
                <a:endParaRPr lang="ja-JP" altLang="en-US" sz="1800">
                  <a:solidFill>
                    <a:prstClr val="black"/>
                  </a:solidFill>
                  <a:ea typeface="ＭＳ Ｐゴシック" pitchFamily="50" charset="-128"/>
                </a:endParaRPr>
              </a:p>
            </p:txBody>
          </p:sp>
          <p:sp>
            <p:nvSpPr>
              <p:cNvPr id="82" name="AutoShape 18"/>
              <p:cNvSpPr>
                <a:spLocks noChangeAspect="1" noChangeArrowheads="1"/>
              </p:cNvSpPr>
              <p:nvPr/>
            </p:nvSpPr>
            <p:spPr bwMode="auto">
              <a:xfrm>
                <a:off x="529" y="2880"/>
                <a:ext cx="275" cy="506"/>
              </a:xfrm>
              <a:prstGeom prst="roundRect">
                <a:avLst>
                  <a:gd name="adj" fmla="val 11231"/>
                </a:avLst>
              </a:prstGeom>
              <a:grpFill/>
              <a:ln w="9525">
                <a:noFill/>
                <a:round/>
                <a:headEnd/>
                <a:tailEnd/>
              </a:ln>
              <a:effectLst>
                <a:outerShdw dist="35921" dir="2700000" algn="ctr" rotWithShape="0">
                  <a:srgbClr val="333333"/>
                </a:outerShdw>
              </a:effectLst>
            </p:spPr>
            <p:txBody>
              <a:bodyPr vert="eaVert" anchor="ctr"/>
              <a:lstStyle/>
              <a:p>
                <a:pPr>
                  <a:defRPr/>
                </a:pPr>
                <a:endParaRPr lang="ja-JP" altLang="ja-JP" sz="1800">
                  <a:solidFill>
                    <a:prstClr val="black"/>
                  </a:solidFill>
                  <a:ea typeface="ＭＳ Ｐゴシック" pitchFamily="50" charset="-128"/>
                </a:endParaRPr>
              </a:p>
            </p:txBody>
          </p:sp>
          <p:sp>
            <p:nvSpPr>
              <p:cNvPr id="83" name="AutoShape 19"/>
              <p:cNvSpPr>
                <a:spLocks noChangeAspect="1" noChangeArrowheads="1"/>
              </p:cNvSpPr>
              <p:nvPr/>
            </p:nvSpPr>
            <p:spPr bwMode="auto">
              <a:xfrm rot="19943203" flipH="1">
                <a:off x="804" y="2875"/>
                <a:ext cx="104" cy="420"/>
              </a:xfrm>
              <a:prstGeom prst="roundRect">
                <a:avLst>
                  <a:gd name="adj" fmla="val 50000"/>
                </a:avLst>
              </a:prstGeom>
              <a:grpFill/>
              <a:ln w="9525">
                <a:noFill/>
                <a:round/>
                <a:headEnd/>
                <a:tailEnd/>
              </a:ln>
              <a:effectLst>
                <a:outerShdw dist="35921" dir="2700000" algn="ctr" rotWithShape="0">
                  <a:srgbClr val="333333"/>
                </a:outerShdw>
              </a:effectLst>
            </p:spPr>
            <p:txBody>
              <a:bodyPr anchor="ctr"/>
              <a:lstStyle/>
              <a:p>
                <a:pPr algn="l">
                  <a:defRPr/>
                </a:pPr>
                <a:endParaRPr lang="ja-JP" altLang="en-US" sz="1800">
                  <a:solidFill>
                    <a:prstClr val="black"/>
                  </a:solidFill>
                  <a:ea typeface="ＭＳ Ｐゴシック" pitchFamily="50" charset="-128"/>
                </a:endParaRPr>
              </a:p>
            </p:txBody>
          </p:sp>
          <p:sp>
            <p:nvSpPr>
              <p:cNvPr id="84" name="AutoShape 20"/>
              <p:cNvSpPr>
                <a:spLocks noChangeAspect="1" noChangeArrowheads="1"/>
              </p:cNvSpPr>
              <p:nvPr/>
            </p:nvSpPr>
            <p:spPr bwMode="auto">
              <a:xfrm>
                <a:off x="529" y="3289"/>
                <a:ext cx="134" cy="506"/>
              </a:xfrm>
              <a:prstGeom prst="roundRect">
                <a:avLst>
                  <a:gd name="adj" fmla="val 30995"/>
                </a:avLst>
              </a:prstGeom>
              <a:grpFill/>
              <a:ln w="9525">
                <a:noFill/>
                <a:round/>
                <a:headEnd/>
                <a:tailEnd/>
              </a:ln>
              <a:effectLst>
                <a:outerShdw dist="35921" dir="2700000" algn="ctr" rotWithShape="0">
                  <a:srgbClr val="333333"/>
                </a:outerShdw>
              </a:effectLst>
            </p:spPr>
            <p:txBody>
              <a:bodyPr anchor="ctr"/>
              <a:lstStyle/>
              <a:p>
                <a:pPr algn="l">
                  <a:defRPr/>
                </a:pPr>
                <a:endParaRPr lang="ja-JP" altLang="en-US" sz="1800">
                  <a:solidFill>
                    <a:prstClr val="black"/>
                  </a:solidFill>
                  <a:ea typeface="ＭＳ Ｐゴシック" pitchFamily="50" charset="-128"/>
                </a:endParaRPr>
              </a:p>
            </p:txBody>
          </p:sp>
          <p:sp>
            <p:nvSpPr>
              <p:cNvPr id="85" name="AutoShape 21"/>
              <p:cNvSpPr>
                <a:spLocks noChangeAspect="1" noChangeArrowheads="1"/>
              </p:cNvSpPr>
              <p:nvPr/>
            </p:nvSpPr>
            <p:spPr bwMode="auto">
              <a:xfrm>
                <a:off x="669" y="3289"/>
                <a:ext cx="134" cy="506"/>
              </a:xfrm>
              <a:prstGeom prst="roundRect">
                <a:avLst>
                  <a:gd name="adj" fmla="val 30995"/>
                </a:avLst>
              </a:prstGeom>
              <a:grpFill/>
              <a:ln w="9525">
                <a:noFill/>
                <a:round/>
                <a:headEnd/>
                <a:tailEnd/>
              </a:ln>
              <a:effectLst>
                <a:outerShdw dist="35921" dir="2700000" algn="ctr" rotWithShape="0">
                  <a:srgbClr val="333333"/>
                </a:outerShdw>
              </a:effectLst>
            </p:spPr>
            <p:txBody>
              <a:bodyPr anchor="ctr"/>
              <a:lstStyle/>
              <a:p>
                <a:pPr algn="l">
                  <a:defRPr/>
                </a:pPr>
                <a:endParaRPr lang="ja-JP" altLang="en-US" sz="1800">
                  <a:solidFill>
                    <a:prstClr val="black"/>
                  </a:solidFill>
                  <a:ea typeface="ＭＳ Ｐゴシック" pitchFamily="50" charset="-128"/>
                </a:endParaRPr>
              </a:p>
            </p:txBody>
          </p:sp>
          <p:sp>
            <p:nvSpPr>
              <p:cNvPr id="86" name="Rectangle 22"/>
              <p:cNvSpPr>
                <a:spLocks noChangeAspect="1" noChangeArrowheads="1"/>
              </p:cNvSpPr>
              <p:nvPr/>
            </p:nvSpPr>
            <p:spPr bwMode="auto">
              <a:xfrm>
                <a:off x="542" y="3291"/>
                <a:ext cx="261" cy="63"/>
              </a:xfrm>
              <a:prstGeom prst="rect">
                <a:avLst/>
              </a:prstGeom>
              <a:grpFill/>
              <a:ln w="9525">
                <a:noFill/>
                <a:miter lim="800000"/>
                <a:headEnd/>
                <a:tailEnd/>
              </a:ln>
            </p:spPr>
            <p:txBody>
              <a:bodyPr anchor="ctr"/>
              <a:lstStyle/>
              <a:p>
                <a:pPr algn="l">
                  <a:defRPr/>
                </a:pPr>
                <a:endParaRPr lang="ja-JP" altLang="ja-JP" sz="1800">
                  <a:solidFill>
                    <a:prstClr val="black"/>
                  </a:solidFill>
                  <a:ea typeface="ＭＳ Ｐゴシック" pitchFamily="50" charset="-128"/>
                </a:endParaRPr>
              </a:p>
            </p:txBody>
          </p:sp>
        </p:grpSp>
        <p:sp>
          <p:nvSpPr>
            <p:cNvPr id="79" name="Text Box 23"/>
            <p:cNvSpPr txBox="1">
              <a:spLocks noChangeArrowheads="1"/>
            </p:cNvSpPr>
            <p:nvPr/>
          </p:nvSpPr>
          <p:spPr bwMode="auto">
            <a:xfrm>
              <a:off x="4335" y="2713"/>
              <a:ext cx="210" cy="387"/>
            </a:xfrm>
            <a:prstGeom prst="rect">
              <a:avLst/>
            </a:prstGeom>
            <a:grpFill/>
            <a:ln w="9525">
              <a:noFill/>
              <a:miter lim="800000"/>
              <a:headEnd/>
              <a:tailEnd/>
            </a:ln>
          </p:spPr>
          <p:txBody>
            <a:bodyPr vert="eaVert" anchor="ctr" anchorCtr="1"/>
            <a:lstStyle/>
            <a:p>
              <a:pPr algn="just">
                <a:defRPr/>
              </a:pPr>
              <a:endParaRPr lang="ja-JP" altLang="ja-JP" sz="1800">
                <a:solidFill>
                  <a:prstClr val="black"/>
                </a:solidFill>
                <a:ea typeface="ＭＳ Ｐゴシック" pitchFamily="50" charset="-128"/>
              </a:endParaRPr>
            </a:p>
          </p:txBody>
        </p:sp>
      </p:grpSp>
      <p:sp>
        <p:nvSpPr>
          <p:cNvPr id="87" name="AutoShape 52"/>
          <p:cNvSpPr>
            <a:spLocks noChangeArrowheads="1"/>
          </p:cNvSpPr>
          <p:nvPr/>
        </p:nvSpPr>
        <p:spPr bwMode="auto">
          <a:xfrm>
            <a:off x="1143002" y="2071690"/>
            <a:ext cx="1884363" cy="574675"/>
          </a:xfrm>
          <a:prstGeom prst="wedgeEllipseCallout">
            <a:avLst>
              <a:gd name="adj1" fmla="val 3633"/>
              <a:gd name="adj2" fmla="val -100198"/>
            </a:avLst>
          </a:prstGeom>
          <a:solidFill>
            <a:srgbClr val="FFCCFF"/>
          </a:solidFill>
          <a:ln>
            <a:headEnd/>
            <a:tailEnd/>
          </a:ln>
        </p:spPr>
        <p:style>
          <a:lnRef idx="3">
            <a:schemeClr val="lt1"/>
          </a:lnRef>
          <a:fillRef idx="1">
            <a:schemeClr val="accent1"/>
          </a:fillRef>
          <a:effectRef idx="1">
            <a:schemeClr val="accent1"/>
          </a:effectRef>
          <a:fontRef idx="minor">
            <a:schemeClr val="lt1"/>
          </a:fontRef>
        </p:style>
        <p:txBody>
          <a:bodyPr/>
          <a:lstStyle/>
          <a:p>
            <a:pPr>
              <a:defRPr/>
            </a:pPr>
            <a:r>
              <a:rPr lang="ja-JP" altLang="en-US" sz="1800" b="1" dirty="0">
                <a:solidFill>
                  <a:prstClr val="black"/>
                </a:solidFill>
              </a:rPr>
              <a:t>デイスタッフ</a:t>
            </a:r>
          </a:p>
        </p:txBody>
      </p:sp>
      <p:sp>
        <p:nvSpPr>
          <p:cNvPr id="88" name="AutoShape 53"/>
          <p:cNvSpPr>
            <a:spLocks noChangeArrowheads="1"/>
          </p:cNvSpPr>
          <p:nvPr/>
        </p:nvSpPr>
        <p:spPr bwMode="auto">
          <a:xfrm rot="-5400000">
            <a:off x="3164683" y="769145"/>
            <a:ext cx="288925" cy="1655762"/>
          </a:xfrm>
          <a:prstGeom prst="downArrow">
            <a:avLst>
              <a:gd name="adj1" fmla="val 50000"/>
              <a:gd name="adj2" fmla="val 143269"/>
            </a:avLst>
          </a:prstGeom>
          <a:solidFill>
            <a:srgbClr val="FF3399"/>
          </a:solidFill>
          <a:ln w="9525" algn="ctr">
            <a:solidFill>
              <a:schemeClr val="tx1"/>
            </a:solidFill>
            <a:miter lim="800000"/>
            <a:headEnd/>
            <a:tailEnd/>
          </a:ln>
        </p:spPr>
        <p:txBody>
          <a:bodyPr wrap="none" anchor="ctr"/>
          <a:lstStyle/>
          <a:p>
            <a:endParaRPr lang="ja-JP" altLang="en-US">
              <a:solidFill>
                <a:prstClr val="black"/>
              </a:solidFill>
            </a:endParaRPr>
          </a:p>
        </p:txBody>
      </p:sp>
      <p:sp>
        <p:nvSpPr>
          <p:cNvPr id="89" name="AutoShape 52"/>
          <p:cNvSpPr>
            <a:spLocks noChangeArrowheads="1"/>
          </p:cNvSpPr>
          <p:nvPr/>
        </p:nvSpPr>
        <p:spPr bwMode="auto">
          <a:xfrm>
            <a:off x="4779965" y="2214565"/>
            <a:ext cx="2435225" cy="530225"/>
          </a:xfrm>
          <a:prstGeom prst="wedgeEllipseCallout">
            <a:avLst>
              <a:gd name="adj1" fmla="val -55419"/>
              <a:gd name="adj2" fmla="val -157656"/>
            </a:avLst>
          </a:prstGeom>
          <a:solidFill>
            <a:srgbClr val="FF6600"/>
          </a:solidFill>
          <a:ln>
            <a:headEnd/>
            <a:tailEnd/>
          </a:ln>
        </p:spPr>
        <p:style>
          <a:lnRef idx="3">
            <a:schemeClr val="lt1"/>
          </a:lnRef>
          <a:fillRef idx="1">
            <a:schemeClr val="accent6"/>
          </a:fillRef>
          <a:effectRef idx="1">
            <a:schemeClr val="accent6"/>
          </a:effectRef>
          <a:fontRef idx="minor">
            <a:schemeClr val="lt1"/>
          </a:fontRef>
        </p:style>
        <p:txBody>
          <a:bodyPr/>
          <a:lstStyle/>
          <a:p>
            <a:pPr>
              <a:defRPr/>
            </a:pPr>
            <a:r>
              <a:rPr lang="ja-JP" altLang="en-US" sz="1800" b="1" dirty="0">
                <a:solidFill>
                  <a:prstClr val="black"/>
                </a:solidFill>
              </a:rPr>
              <a:t>ケアマネジャー</a:t>
            </a:r>
          </a:p>
        </p:txBody>
      </p:sp>
      <p:sp>
        <p:nvSpPr>
          <p:cNvPr id="90" name="AutoShape 52"/>
          <p:cNvSpPr>
            <a:spLocks noChangeArrowheads="1"/>
          </p:cNvSpPr>
          <p:nvPr/>
        </p:nvSpPr>
        <p:spPr bwMode="auto">
          <a:xfrm>
            <a:off x="2143127" y="3429002"/>
            <a:ext cx="1884363" cy="574675"/>
          </a:xfrm>
          <a:prstGeom prst="wedgeEllipseCallout">
            <a:avLst>
              <a:gd name="adj1" fmla="val -25637"/>
              <a:gd name="adj2" fmla="val -57262"/>
            </a:avLst>
          </a:prstGeom>
          <a:solidFill>
            <a:srgbClr val="FFCCFF"/>
          </a:solidFill>
          <a:ln>
            <a:headEnd/>
            <a:tailEnd/>
          </a:ln>
        </p:spPr>
        <p:style>
          <a:lnRef idx="3">
            <a:schemeClr val="lt1"/>
          </a:lnRef>
          <a:fillRef idx="1">
            <a:schemeClr val="accent1"/>
          </a:fillRef>
          <a:effectRef idx="1">
            <a:schemeClr val="accent1"/>
          </a:effectRef>
          <a:fontRef idx="minor">
            <a:schemeClr val="lt1"/>
          </a:fontRef>
        </p:style>
        <p:txBody>
          <a:bodyPr/>
          <a:lstStyle/>
          <a:p>
            <a:pPr>
              <a:defRPr/>
            </a:pPr>
            <a:r>
              <a:rPr lang="ja-JP" altLang="en-US" sz="1800" b="1" dirty="0">
                <a:solidFill>
                  <a:prstClr val="black"/>
                </a:solidFill>
              </a:rPr>
              <a:t>近隣</a:t>
            </a:r>
          </a:p>
        </p:txBody>
      </p:sp>
      <p:sp>
        <p:nvSpPr>
          <p:cNvPr id="91" name="AutoShape 52"/>
          <p:cNvSpPr>
            <a:spLocks noChangeArrowheads="1"/>
          </p:cNvSpPr>
          <p:nvPr/>
        </p:nvSpPr>
        <p:spPr bwMode="auto">
          <a:xfrm>
            <a:off x="2214563" y="5357815"/>
            <a:ext cx="1884362" cy="574675"/>
          </a:xfrm>
          <a:prstGeom prst="wedgeEllipseCallout">
            <a:avLst>
              <a:gd name="adj1" fmla="val 3633"/>
              <a:gd name="adj2" fmla="val -100198"/>
            </a:avLst>
          </a:prstGeom>
          <a:solidFill>
            <a:srgbClr val="FFCCFF"/>
          </a:solidFill>
          <a:ln>
            <a:headEnd/>
            <a:tailEnd/>
          </a:ln>
        </p:spPr>
        <p:style>
          <a:lnRef idx="3">
            <a:schemeClr val="lt1"/>
          </a:lnRef>
          <a:fillRef idx="1">
            <a:schemeClr val="accent1"/>
          </a:fillRef>
          <a:effectRef idx="1">
            <a:schemeClr val="accent1"/>
          </a:effectRef>
          <a:fontRef idx="minor">
            <a:schemeClr val="lt1"/>
          </a:fontRef>
        </p:style>
        <p:txBody>
          <a:bodyPr/>
          <a:lstStyle/>
          <a:p>
            <a:pPr>
              <a:defRPr/>
            </a:pPr>
            <a:r>
              <a:rPr lang="ja-JP" altLang="en-US" sz="1800" b="1" dirty="0">
                <a:solidFill>
                  <a:prstClr val="black"/>
                </a:solidFill>
              </a:rPr>
              <a:t>民生委員</a:t>
            </a:r>
          </a:p>
        </p:txBody>
      </p:sp>
      <p:sp>
        <p:nvSpPr>
          <p:cNvPr id="2" name="スライド番号プレースホルダー 1"/>
          <p:cNvSpPr>
            <a:spLocks noGrp="1"/>
          </p:cNvSpPr>
          <p:nvPr>
            <p:ph type="sldNum" sz="quarter" idx="12"/>
          </p:nvPr>
        </p:nvSpPr>
        <p:spPr/>
        <p:txBody>
          <a:bodyPr/>
          <a:lstStyle/>
          <a:p>
            <a:pPr>
              <a:defRPr/>
            </a:pPr>
            <a:fld id="{4155D889-0822-433D-93D6-D1FE492D0D7C}" type="slidenum">
              <a:rPr lang="en-US" altLang="ja-JP" smtClean="0"/>
              <a:pPr>
                <a:defRPr/>
              </a:pPr>
              <a:t>53</a:t>
            </a:fld>
            <a:endParaRPr lang="en-US" altLang="ja-JP"/>
          </a:p>
        </p:txBody>
      </p:sp>
    </p:spTree>
    <p:extLst>
      <p:ext uri="{BB962C8B-B14F-4D97-AF65-F5344CB8AC3E}">
        <p14:creationId xmlns:p14="http://schemas.microsoft.com/office/powerpoint/2010/main" val="2164474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anim calcmode="lin" valueType="num">
                                      <p:cBhvr>
                                        <p:cTn id="8" dur="500" fill="hold"/>
                                        <p:tgtEl>
                                          <p:spTgt spid="8"/>
                                        </p:tgtEl>
                                        <p:attrNameLst>
                                          <p:attrName>ppt_x</p:attrName>
                                        </p:attrNameLst>
                                      </p:cBhvr>
                                      <p:tavLst>
                                        <p:tav tm="0">
                                          <p:val>
                                            <p:strVal val="#ppt_x"/>
                                          </p:val>
                                        </p:tav>
                                        <p:tav tm="100000">
                                          <p:val>
                                            <p:strVal val="#ppt_x"/>
                                          </p:val>
                                        </p:tav>
                                      </p:tavLst>
                                    </p:anim>
                                    <p:anim calcmode="lin" valueType="num">
                                      <p:cBhvr>
                                        <p:cTn id="9" dur="500" fill="hold"/>
                                        <p:tgtEl>
                                          <p:spTgt spid="8"/>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87"/>
                                        </p:tgtEl>
                                        <p:attrNameLst>
                                          <p:attrName>style.visibility</p:attrName>
                                        </p:attrNameLst>
                                      </p:cBhvr>
                                      <p:to>
                                        <p:strVal val="visible"/>
                                      </p:to>
                                    </p:set>
                                    <p:animEffect transition="in" filter="fade">
                                      <p:cBhvr>
                                        <p:cTn id="12" dur="500"/>
                                        <p:tgtEl>
                                          <p:spTgt spid="87"/>
                                        </p:tgtEl>
                                      </p:cBhvr>
                                    </p:animEffect>
                                    <p:anim calcmode="lin" valueType="num">
                                      <p:cBhvr>
                                        <p:cTn id="13" dur="500" fill="hold"/>
                                        <p:tgtEl>
                                          <p:spTgt spid="87"/>
                                        </p:tgtEl>
                                        <p:attrNameLst>
                                          <p:attrName>ppt_x</p:attrName>
                                        </p:attrNameLst>
                                      </p:cBhvr>
                                      <p:tavLst>
                                        <p:tav tm="0">
                                          <p:val>
                                            <p:strVal val="#ppt_x"/>
                                          </p:val>
                                        </p:tav>
                                        <p:tav tm="100000">
                                          <p:val>
                                            <p:strVal val="#ppt_x"/>
                                          </p:val>
                                        </p:tav>
                                      </p:tavLst>
                                    </p:anim>
                                    <p:anim calcmode="lin" valueType="num">
                                      <p:cBhvr>
                                        <p:cTn id="14" dur="500" fill="hold"/>
                                        <p:tgtEl>
                                          <p:spTgt spid="87"/>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fade">
                                      <p:cBhvr>
                                        <p:cTn id="17" dur="500"/>
                                        <p:tgtEl>
                                          <p:spTgt spid="12"/>
                                        </p:tgtEl>
                                      </p:cBhvr>
                                    </p:animEffect>
                                    <p:anim calcmode="lin" valueType="num">
                                      <p:cBhvr>
                                        <p:cTn id="18" dur="500" fill="hold"/>
                                        <p:tgtEl>
                                          <p:spTgt spid="12"/>
                                        </p:tgtEl>
                                        <p:attrNameLst>
                                          <p:attrName>ppt_x</p:attrName>
                                        </p:attrNameLst>
                                      </p:cBhvr>
                                      <p:tavLst>
                                        <p:tav tm="0">
                                          <p:val>
                                            <p:strVal val="#ppt_x"/>
                                          </p:val>
                                        </p:tav>
                                        <p:tav tm="100000">
                                          <p:val>
                                            <p:strVal val="#ppt_x"/>
                                          </p:val>
                                        </p:tav>
                                      </p:tavLst>
                                    </p:anim>
                                    <p:anim calcmode="lin" valueType="num">
                                      <p:cBhvr>
                                        <p:cTn id="19" dur="500" fill="hold"/>
                                        <p:tgtEl>
                                          <p:spTgt spid="12"/>
                                        </p:tgtEl>
                                        <p:attrNameLst>
                                          <p:attrName>ppt_y</p:attrName>
                                        </p:attrNameLst>
                                      </p:cBhvr>
                                      <p:tavLst>
                                        <p:tav tm="0">
                                          <p:val>
                                            <p:strVal val="#ppt_y+.1"/>
                                          </p:val>
                                        </p:tav>
                                        <p:tav tm="100000">
                                          <p:val>
                                            <p:strVal val="#ppt_y"/>
                                          </p:val>
                                        </p:tav>
                                      </p:tavLst>
                                    </p:anim>
                                  </p:childTnLst>
                                </p:cTn>
                              </p:par>
                              <p:par>
                                <p:cTn id="20" presetID="42" presetClass="entr" presetSubtype="0" fill="hold" grpId="0" nodeType="withEffect">
                                  <p:stCondLst>
                                    <p:cond delay="0"/>
                                  </p:stCondLst>
                                  <p:childTnLst>
                                    <p:set>
                                      <p:cBhvr>
                                        <p:cTn id="21" dur="1" fill="hold">
                                          <p:stCondLst>
                                            <p:cond delay="0"/>
                                          </p:stCondLst>
                                        </p:cTn>
                                        <p:tgtEl>
                                          <p:spTgt spid="90"/>
                                        </p:tgtEl>
                                        <p:attrNameLst>
                                          <p:attrName>style.visibility</p:attrName>
                                        </p:attrNameLst>
                                      </p:cBhvr>
                                      <p:to>
                                        <p:strVal val="visible"/>
                                      </p:to>
                                    </p:set>
                                    <p:animEffect transition="in" filter="fade">
                                      <p:cBhvr>
                                        <p:cTn id="22" dur="500"/>
                                        <p:tgtEl>
                                          <p:spTgt spid="90"/>
                                        </p:tgtEl>
                                      </p:cBhvr>
                                    </p:animEffect>
                                    <p:anim calcmode="lin" valueType="num">
                                      <p:cBhvr>
                                        <p:cTn id="23" dur="500" fill="hold"/>
                                        <p:tgtEl>
                                          <p:spTgt spid="90"/>
                                        </p:tgtEl>
                                        <p:attrNameLst>
                                          <p:attrName>ppt_x</p:attrName>
                                        </p:attrNameLst>
                                      </p:cBhvr>
                                      <p:tavLst>
                                        <p:tav tm="0">
                                          <p:val>
                                            <p:strVal val="#ppt_x"/>
                                          </p:val>
                                        </p:tav>
                                        <p:tav tm="100000">
                                          <p:val>
                                            <p:strVal val="#ppt_x"/>
                                          </p:val>
                                        </p:tav>
                                      </p:tavLst>
                                    </p:anim>
                                    <p:anim calcmode="lin" valueType="num">
                                      <p:cBhvr>
                                        <p:cTn id="24" dur="500" fill="hold"/>
                                        <p:tgtEl>
                                          <p:spTgt spid="90"/>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14"/>
                                        </p:tgtEl>
                                        <p:attrNameLst>
                                          <p:attrName>style.visibility</p:attrName>
                                        </p:attrNameLst>
                                      </p:cBhvr>
                                      <p:to>
                                        <p:strVal val="visible"/>
                                      </p:to>
                                    </p:set>
                                    <p:animEffect transition="in" filter="fade">
                                      <p:cBhvr>
                                        <p:cTn id="27" dur="500"/>
                                        <p:tgtEl>
                                          <p:spTgt spid="14"/>
                                        </p:tgtEl>
                                      </p:cBhvr>
                                    </p:animEffect>
                                    <p:anim calcmode="lin" valueType="num">
                                      <p:cBhvr>
                                        <p:cTn id="28" dur="500" fill="hold"/>
                                        <p:tgtEl>
                                          <p:spTgt spid="14"/>
                                        </p:tgtEl>
                                        <p:attrNameLst>
                                          <p:attrName>ppt_x</p:attrName>
                                        </p:attrNameLst>
                                      </p:cBhvr>
                                      <p:tavLst>
                                        <p:tav tm="0">
                                          <p:val>
                                            <p:strVal val="#ppt_x"/>
                                          </p:val>
                                        </p:tav>
                                        <p:tav tm="100000">
                                          <p:val>
                                            <p:strVal val="#ppt_x"/>
                                          </p:val>
                                        </p:tav>
                                      </p:tavLst>
                                    </p:anim>
                                    <p:anim calcmode="lin" valueType="num">
                                      <p:cBhvr>
                                        <p:cTn id="29" dur="500" fill="hold"/>
                                        <p:tgtEl>
                                          <p:spTgt spid="14"/>
                                        </p:tgtEl>
                                        <p:attrNameLst>
                                          <p:attrName>ppt_y</p:attrName>
                                        </p:attrNameLst>
                                      </p:cBhvr>
                                      <p:tavLst>
                                        <p:tav tm="0">
                                          <p:val>
                                            <p:strVal val="#ppt_y+.1"/>
                                          </p:val>
                                        </p:tav>
                                        <p:tav tm="100000">
                                          <p:val>
                                            <p:strVal val="#ppt_y"/>
                                          </p:val>
                                        </p:tav>
                                      </p:tavLst>
                                    </p:anim>
                                  </p:childTnLst>
                                </p:cTn>
                              </p:par>
                              <p:par>
                                <p:cTn id="30" presetID="42" presetClass="entr" presetSubtype="0" fill="hold" grpId="0" nodeType="withEffect">
                                  <p:stCondLst>
                                    <p:cond delay="0"/>
                                  </p:stCondLst>
                                  <p:childTnLst>
                                    <p:set>
                                      <p:cBhvr>
                                        <p:cTn id="31" dur="1" fill="hold">
                                          <p:stCondLst>
                                            <p:cond delay="0"/>
                                          </p:stCondLst>
                                        </p:cTn>
                                        <p:tgtEl>
                                          <p:spTgt spid="91"/>
                                        </p:tgtEl>
                                        <p:attrNameLst>
                                          <p:attrName>style.visibility</p:attrName>
                                        </p:attrNameLst>
                                      </p:cBhvr>
                                      <p:to>
                                        <p:strVal val="visible"/>
                                      </p:to>
                                    </p:set>
                                    <p:animEffect transition="in" filter="fade">
                                      <p:cBhvr>
                                        <p:cTn id="32" dur="500"/>
                                        <p:tgtEl>
                                          <p:spTgt spid="91"/>
                                        </p:tgtEl>
                                      </p:cBhvr>
                                    </p:animEffect>
                                    <p:anim calcmode="lin" valueType="num">
                                      <p:cBhvr>
                                        <p:cTn id="33" dur="500" fill="hold"/>
                                        <p:tgtEl>
                                          <p:spTgt spid="91"/>
                                        </p:tgtEl>
                                        <p:attrNameLst>
                                          <p:attrName>ppt_x</p:attrName>
                                        </p:attrNameLst>
                                      </p:cBhvr>
                                      <p:tavLst>
                                        <p:tav tm="0">
                                          <p:val>
                                            <p:strVal val="#ppt_x"/>
                                          </p:val>
                                        </p:tav>
                                        <p:tav tm="100000">
                                          <p:val>
                                            <p:strVal val="#ppt_x"/>
                                          </p:val>
                                        </p:tav>
                                      </p:tavLst>
                                    </p:anim>
                                    <p:anim calcmode="lin" valueType="num">
                                      <p:cBhvr>
                                        <p:cTn id="34" dur="500" fill="hold"/>
                                        <p:tgtEl>
                                          <p:spTgt spid="91"/>
                                        </p:tgtEl>
                                        <p:attrNameLst>
                                          <p:attrName>ppt_y</p:attrName>
                                        </p:attrNameLst>
                                      </p:cBhvr>
                                      <p:tavLst>
                                        <p:tav tm="0">
                                          <p:val>
                                            <p:strVal val="#ppt_y+.1"/>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2" presetClass="entr" presetSubtype="4" fill="hold" grpId="0" nodeType="clickEffect">
                                  <p:stCondLst>
                                    <p:cond delay="0"/>
                                  </p:stCondLst>
                                  <p:childTnLst>
                                    <p:set>
                                      <p:cBhvr>
                                        <p:cTn id="38" dur="1" fill="hold">
                                          <p:stCondLst>
                                            <p:cond delay="0"/>
                                          </p:stCondLst>
                                        </p:cTn>
                                        <p:tgtEl>
                                          <p:spTgt spid="88"/>
                                        </p:tgtEl>
                                        <p:attrNameLst>
                                          <p:attrName>style.visibility</p:attrName>
                                        </p:attrNameLst>
                                      </p:cBhvr>
                                      <p:to>
                                        <p:strVal val="visible"/>
                                      </p:to>
                                    </p:set>
                                    <p:animEffect transition="in" filter="wipe(down)">
                                      <p:cBhvr>
                                        <p:cTn id="39" dur="500"/>
                                        <p:tgtEl>
                                          <p:spTgt spid="88"/>
                                        </p:tgtEl>
                                      </p:cBhvr>
                                    </p:animEffect>
                                  </p:childTnLst>
                                </p:cTn>
                              </p:par>
                              <p:par>
                                <p:cTn id="40" presetID="42" presetClass="entr" presetSubtype="0" fill="hold" nodeType="withEffect">
                                  <p:stCondLst>
                                    <p:cond delay="0"/>
                                  </p:stCondLst>
                                  <p:childTnLst>
                                    <p:set>
                                      <p:cBhvr>
                                        <p:cTn id="41" dur="1" fill="hold">
                                          <p:stCondLst>
                                            <p:cond delay="0"/>
                                          </p:stCondLst>
                                        </p:cTn>
                                        <p:tgtEl>
                                          <p:spTgt spid="10"/>
                                        </p:tgtEl>
                                        <p:attrNameLst>
                                          <p:attrName>style.visibility</p:attrName>
                                        </p:attrNameLst>
                                      </p:cBhvr>
                                      <p:to>
                                        <p:strVal val="visible"/>
                                      </p:to>
                                    </p:set>
                                    <p:animEffect transition="in" filter="fade">
                                      <p:cBhvr>
                                        <p:cTn id="42" dur="500"/>
                                        <p:tgtEl>
                                          <p:spTgt spid="10"/>
                                        </p:tgtEl>
                                      </p:cBhvr>
                                    </p:animEffect>
                                    <p:anim calcmode="lin" valueType="num">
                                      <p:cBhvr>
                                        <p:cTn id="43" dur="500" fill="hold"/>
                                        <p:tgtEl>
                                          <p:spTgt spid="10"/>
                                        </p:tgtEl>
                                        <p:attrNameLst>
                                          <p:attrName>ppt_x</p:attrName>
                                        </p:attrNameLst>
                                      </p:cBhvr>
                                      <p:tavLst>
                                        <p:tav tm="0">
                                          <p:val>
                                            <p:strVal val="#ppt_x"/>
                                          </p:val>
                                        </p:tav>
                                        <p:tav tm="100000">
                                          <p:val>
                                            <p:strVal val="#ppt_x"/>
                                          </p:val>
                                        </p:tav>
                                      </p:tavLst>
                                    </p:anim>
                                    <p:anim calcmode="lin" valueType="num">
                                      <p:cBhvr>
                                        <p:cTn id="44" dur="500" fill="hold"/>
                                        <p:tgtEl>
                                          <p:spTgt spid="10"/>
                                        </p:tgtEl>
                                        <p:attrNameLst>
                                          <p:attrName>ppt_y</p:attrName>
                                        </p:attrNameLst>
                                      </p:cBhvr>
                                      <p:tavLst>
                                        <p:tav tm="0">
                                          <p:val>
                                            <p:strVal val="#ppt_y+.1"/>
                                          </p:val>
                                        </p:tav>
                                        <p:tav tm="100000">
                                          <p:val>
                                            <p:strVal val="#ppt_y"/>
                                          </p:val>
                                        </p:tav>
                                      </p:tavLst>
                                    </p:anim>
                                  </p:childTnLst>
                                </p:cTn>
                              </p:par>
                              <p:par>
                                <p:cTn id="45" presetID="42" presetClass="entr" presetSubtype="0" fill="hold" grpId="0" nodeType="withEffect">
                                  <p:stCondLst>
                                    <p:cond delay="0"/>
                                  </p:stCondLst>
                                  <p:childTnLst>
                                    <p:set>
                                      <p:cBhvr>
                                        <p:cTn id="46" dur="1" fill="hold">
                                          <p:stCondLst>
                                            <p:cond delay="0"/>
                                          </p:stCondLst>
                                        </p:cTn>
                                        <p:tgtEl>
                                          <p:spTgt spid="89"/>
                                        </p:tgtEl>
                                        <p:attrNameLst>
                                          <p:attrName>style.visibility</p:attrName>
                                        </p:attrNameLst>
                                      </p:cBhvr>
                                      <p:to>
                                        <p:strVal val="visible"/>
                                      </p:to>
                                    </p:set>
                                    <p:animEffect transition="in" filter="fade">
                                      <p:cBhvr>
                                        <p:cTn id="47" dur="500"/>
                                        <p:tgtEl>
                                          <p:spTgt spid="89"/>
                                        </p:tgtEl>
                                      </p:cBhvr>
                                    </p:animEffect>
                                    <p:anim calcmode="lin" valueType="num">
                                      <p:cBhvr>
                                        <p:cTn id="48" dur="500" fill="hold"/>
                                        <p:tgtEl>
                                          <p:spTgt spid="89"/>
                                        </p:tgtEl>
                                        <p:attrNameLst>
                                          <p:attrName>ppt_x</p:attrName>
                                        </p:attrNameLst>
                                      </p:cBhvr>
                                      <p:tavLst>
                                        <p:tav tm="0">
                                          <p:val>
                                            <p:strVal val="#ppt_x"/>
                                          </p:val>
                                        </p:tav>
                                        <p:tav tm="100000">
                                          <p:val>
                                            <p:strVal val="#ppt_x"/>
                                          </p:val>
                                        </p:tav>
                                      </p:tavLst>
                                    </p:anim>
                                    <p:anim calcmode="lin" valueType="num">
                                      <p:cBhvr>
                                        <p:cTn id="49" dur="500" fill="hold"/>
                                        <p:tgtEl>
                                          <p:spTgt spid="89"/>
                                        </p:tgtEl>
                                        <p:attrNameLst>
                                          <p:attrName>ppt_y</p:attrName>
                                        </p:attrNameLst>
                                      </p:cBhvr>
                                      <p:tavLst>
                                        <p:tav tm="0">
                                          <p:val>
                                            <p:strVal val="#ppt_y+.1"/>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10" presetClass="entr" presetSubtype="0" fill="hold" nodeType="clickEffect">
                                  <p:stCondLst>
                                    <p:cond delay="0"/>
                                  </p:stCondLst>
                                  <p:childTnLst>
                                    <p:set>
                                      <p:cBhvr>
                                        <p:cTn id="53" dur="1" fill="hold">
                                          <p:stCondLst>
                                            <p:cond delay="0"/>
                                          </p:stCondLst>
                                        </p:cTn>
                                        <p:tgtEl>
                                          <p:spTgt spid="6"/>
                                        </p:tgtEl>
                                        <p:attrNameLst>
                                          <p:attrName>style.visibility</p:attrName>
                                        </p:attrNameLst>
                                      </p:cBhvr>
                                      <p:to>
                                        <p:strVal val="visible"/>
                                      </p:to>
                                    </p:set>
                                    <p:animEffect transition="in" filter="fade">
                                      <p:cBhvr>
                                        <p:cTn id="54" dur="500"/>
                                        <p:tgtEl>
                                          <p:spTgt spid="6"/>
                                        </p:tgtEl>
                                      </p:cBhvr>
                                    </p:animEffect>
                                  </p:childTnLst>
                                </p:cTn>
                              </p:par>
                              <p:par>
                                <p:cTn id="55" presetID="10" presetClass="entr" presetSubtype="0" fill="hold" grpId="0" nodeType="withEffect">
                                  <p:stCondLst>
                                    <p:cond delay="0"/>
                                  </p:stCondLst>
                                  <p:childTnLst>
                                    <p:set>
                                      <p:cBhvr>
                                        <p:cTn id="56" dur="1" fill="hold">
                                          <p:stCondLst>
                                            <p:cond delay="0"/>
                                          </p:stCondLst>
                                        </p:cTn>
                                        <p:tgtEl>
                                          <p:spTgt spid="52231"/>
                                        </p:tgtEl>
                                        <p:attrNameLst>
                                          <p:attrName>style.visibility</p:attrName>
                                        </p:attrNameLst>
                                      </p:cBhvr>
                                      <p:to>
                                        <p:strVal val="visible"/>
                                      </p:to>
                                    </p:set>
                                    <p:animEffect transition="in" filter="fade">
                                      <p:cBhvr>
                                        <p:cTn id="57" dur="500"/>
                                        <p:tgtEl>
                                          <p:spTgt spid="52231"/>
                                        </p:tgtEl>
                                      </p:cBhvr>
                                    </p:animEffect>
                                  </p:childTnLst>
                                </p:cTn>
                              </p:par>
                            </p:childTnLst>
                          </p:cTn>
                        </p:par>
                      </p:childTnLst>
                    </p:cTn>
                  </p:par>
                  <p:par>
                    <p:cTn id="58" fill="hold">
                      <p:stCondLst>
                        <p:cond delay="indefinite"/>
                      </p:stCondLst>
                      <p:childTnLst>
                        <p:par>
                          <p:cTn id="59" fill="hold">
                            <p:stCondLst>
                              <p:cond delay="0"/>
                            </p:stCondLst>
                            <p:childTnLst>
                              <p:par>
                                <p:cTn id="60" presetID="2" presetClass="entr" presetSubtype="4" fill="hold" grpId="0" nodeType="clickEffect">
                                  <p:stCondLst>
                                    <p:cond delay="0"/>
                                  </p:stCondLst>
                                  <p:childTnLst>
                                    <p:set>
                                      <p:cBhvr>
                                        <p:cTn id="61" dur="1" fill="hold">
                                          <p:stCondLst>
                                            <p:cond delay="0"/>
                                          </p:stCondLst>
                                        </p:cTn>
                                        <p:tgtEl>
                                          <p:spTgt spid="50189"/>
                                        </p:tgtEl>
                                        <p:attrNameLst>
                                          <p:attrName>style.visibility</p:attrName>
                                        </p:attrNameLst>
                                      </p:cBhvr>
                                      <p:to>
                                        <p:strVal val="visible"/>
                                      </p:to>
                                    </p:set>
                                    <p:anim calcmode="lin" valueType="num">
                                      <p:cBhvr additive="base">
                                        <p:cTn id="62" dur="500" fill="hold"/>
                                        <p:tgtEl>
                                          <p:spTgt spid="50189"/>
                                        </p:tgtEl>
                                        <p:attrNameLst>
                                          <p:attrName>ppt_x</p:attrName>
                                        </p:attrNameLst>
                                      </p:cBhvr>
                                      <p:tavLst>
                                        <p:tav tm="0">
                                          <p:val>
                                            <p:strVal val="#ppt_x"/>
                                          </p:val>
                                        </p:tav>
                                        <p:tav tm="100000">
                                          <p:val>
                                            <p:strVal val="#ppt_x"/>
                                          </p:val>
                                        </p:tav>
                                      </p:tavLst>
                                    </p:anim>
                                    <p:anim calcmode="lin" valueType="num">
                                      <p:cBhvr additive="base">
                                        <p:cTn id="63" dur="500" fill="hold"/>
                                        <p:tgtEl>
                                          <p:spTgt spid="50189"/>
                                        </p:tgtEl>
                                        <p:attrNameLst>
                                          <p:attrName>ppt_y</p:attrName>
                                        </p:attrNameLst>
                                      </p:cBhvr>
                                      <p:tavLst>
                                        <p:tav tm="0">
                                          <p:val>
                                            <p:strVal val="1+#ppt_h/2"/>
                                          </p:val>
                                        </p:tav>
                                        <p:tav tm="100000">
                                          <p:val>
                                            <p:strVal val="#ppt_y"/>
                                          </p:val>
                                        </p:tav>
                                      </p:tavLst>
                                    </p:anim>
                                  </p:childTnLst>
                                </p:cTn>
                              </p:par>
                            </p:childTnLst>
                          </p:cTn>
                        </p:par>
                      </p:childTnLst>
                    </p:cTn>
                  </p:par>
                  <p:par>
                    <p:cTn id="64" fill="hold">
                      <p:stCondLst>
                        <p:cond delay="indefinite"/>
                      </p:stCondLst>
                      <p:childTnLst>
                        <p:par>
                          <p:cTn id="65" fill="hold">
                            <p:stCondLst>
                              <p:cond delay="0"/>
                            </p:stCondLst>
                            <p:childTnLst>
                              <p:par>
                                <p:cTn id="66" presetID="2" presetClass="entr" presetSubtype="4" fill="hold" grpId="0" nodeType="clickEffect">
                                  <p:stCondLst>
                                    <p:cond delay="0"/>
                                  </p:stCondLst>
                                  <p:childTnLst>
                                    <p:set>
                                      <p:cBhvr>
                                        <p:cTn id="67" dur="1" fill="hold">
                                          <p:stCondLst>
                                            <p:cond delay="0"/>
                                          </p:stCondLst>
                                        </p:cTn>
                                        <p:tgtEl>
                                          <p:spTgt spid="50190"/>
                                        </p:tgtEl>
                                        <p:attrNameLst>
                                          <p:attrName>style.visibility</p:attrName>
                                        </p:attrNameLst>
                                      </p:cBhvr>
                                      <p:to>
                                        <p:strVal val="visible"/>
                                      </p:to>
                                    </p:set>
                                    <p:anim calcmode="lin" valueType="num">
                                      <p:cBhvr additive="base">
                                        <p:cTn id="68" dur="500" fill="hold"/>
                                        <p:tgtEl>
                                          <p:spTgt spid="50190"/>
                                        </p:tgtEl>
                                        <p:attrNameLst>
                                          <p:attrName>ppt_x</p:attrName>
                                        </p:attrNameLst>
                                      </p:cBhvr>
                                      <p:tavLst>
                                        <p:tav tm="0">
                                          <p:val>
                                            <p:strVal val="#ppt_x"/>
                                          </p:val>
                                        </p:tav>
                                        <p:tav tm="100000">
                                          <p:val>
                                            <p:strVal val="#ppt_x"/>
                                          </p:val>
                                        </p:tav>
                                      </p:tavLst>
                                    </p:anim>
                                    <p:anim calcmode="lin" valueType="num">
                                      <p:cBhvr additive="base">
                                        <p:cTn id="69" dur="500" fill="hold"/>
                                        <p:tgtEl>
                                          <p:spTgt spid="50190"/>
                                        </p:tgtEl>
                                        <p:attrNameLst>
                                          <p:attrName>ppt_y</p:attrName>
                                        </p:attrNameLst>
                                      </p:cBhvr>
                                      <p:tavLst>
                                        <p:tav tm="0">
                                          <p:val>
                                            <p:strVal val="1+#ppt_h/2"/>
                                          </p:val>
                                        </p:tav>
                                        <p:tav tm="100000">
                                          <p:val>
                                            <p:strVal val="#ppt_y"/>
                                          </p:val>
                                        </p:tav>
                                      </p:tavLst>
                                    </p:anim>
                                  </p:childTnLst>
                                </p:cTn>
                              </p:par>
                            </p:childTnLst>
                          </p:cTn>
                        </p:par>
                      </p:childTnLst>
                    </p:cTn>
                  </p:par>
                  <p:par>
                    <p:cTn id="70" fill="hold">
                      <p:stCondLst>
                        <p:cond delay="indefinite"/>
                      </p:stCondLst>
                      <p:childTnLst>
                        <p:par>
                          <p:cTn id="71" fill="hold">
                            <p:stCondLst>
                              <p:cond delay="0"/>
                            </p:stCondLst>
                            <p:childTnLst>
                              <p:par>
                                <p:cTn id="72" presetID="2" presetClass="entr" presetSubtype="4" fill="hold" grpId="0" nodeType="clickEffect">
                                  <p:stCondLst>
                                    <p:cond delay="0"/>
                                  </p:stCondLst>
                                  <p:childTnLst>
                                    <p:set>
                                      <p:cBhvr>
                                        <p:cTn id="73" dur="1" fill="hold">
                                          <p:stCondLst>
                                            <p:cond delay="0"/>
                                          </p:stCondLst>
                                        </p:cTn>
                                        <p:tgtEl>
                                          <p:spTgt spid="50192"/>
                                        </p:tgtEl>
                                        <p:attrNameLst>
                                          <p:attrName>style.visibility</p:attrName>
                                        </p:attrNameLst>
                                      </p:cBhvr>
                                      <p:to>
                                        <p:strVal val="visible"/>
                                      </p:to>
                                    </p:set>
                                    <p:anim calcmode="lin" valueType="num">
                                      <p:cBhvr additive="base">
                                        <p:cTn id="74" dur="500" fill="hold"/>
                                        <p:tgtEl>
                                          <p:spTgt spid="50192"/>
                                        </p:tgtEl>
                                        <p:attrNameLst>
                                          <p:attrName>ppt_x</p:attrName>
                                        </p:attrNameLst>
                                      </p:cBhvr>
                                      <p:tavLst>
                                        <p:tav tm="0">
                                          <p:val>
                                            <p:strVal val="#ppt_x"/>
                                          </p:val>
                                        </p:tav>
                                        <p:tav tm="100000">
                                          <p:val>
                                            <p:strVal val="#ppt_x"/>
                                          </p:val>
                                        </p:tav>
                                      </p:tavLst>
                                    </p:anim>
                                    <p:anim calcmode="lin" valueType="num">
                                      <p:cBhvr additive="base">
                                        <p:cTn id="75" dur="500" fill="hold"/>
                                        <p:tgtEl>
                                          <p:spTgt spid="50192"/>
                                        </p:tgtEl>
                                        <p:attrNameLst>
                                          <p:attrName>ppt_y</p:attrName>
                                        </p:attrNameLst>
                                      </p:cBhvr>
                                      <p:tavLst>
                                        <p:tav tm="0">
                                          <p:val>
                                            <p:strVal val="1+#ppt_h/2"/>
                                          </p:val>
                                        </p:tav>
                                        <p:tav tm="100000">
                                          <p:val>
                                            <p:strVal val="#ppt_y"/>
                                          </p:val>
                                        </p:tav>
                                      </p:tavLst>
                                    </p:anim>
                                  </p:childTnLst>
                                </p:cTn>
                              </p:par>
                            </p:childTnLst>
                          </p:cTn>
                        </p:par>
                      </p:childTnLst>
                    </p:cTn>
                  </p:par>
                  <p:par>
                    <p:cTn id="76" fill="hold">
                      <p:stCondLst>
                        <p:cond delay="indefinite"/>
                      </p:stCondLst>
                      <p:childTnLst>
                        <p:par>
                          <p:cTn id="77" fill="hold">
                            <p:stCondLst>
                              <p:cond delay="0"/>
                            </p:stCondLst>
                            <p:childTnLst>
                              <p:par>
                                <p:cTn id="78" presetID="2" presetClass="entr" presetSubtype="4" fill="hold" grpId="0" nodeType="clickEffect">
                                  <p:stCondLst>
                                    <p:cond delay="0"/>
                                  </p:stCondLst>
                                  <p:childTnLst>
                                    <p:set>
                                      <p:cBhvr>
                                        <p:cTn id="79" dur="1" fill="hold">
                                          <p:stCondLst>
                                            <p:cond delay="0"/>
                                          </p:stCondLst>
                                        </p:cTn>
                                        <p:tgtEl>
                                          <p:spTgt spid="50191"/>
                                        </p:tgtEl>
                                        <p:attrNameLst>
                                          <p:attrName>style.visibility</p:attrName>
                                        </p:attrNameLst>
                                      </p:cBhvr>
                                      <p:to>
                                        <p:strVal val="visible"/>
                                      </p:to>
                                    </p:set>
                                    <p:anim calcmode="lin" valueType="num">
                                      <p:cBhvr additive="base">
                                        <p:cTn id="80" dur="500" fill="hold"/>
                                        <p:tgtEl>
                                          <p:spTgt spid="50191"/>
                                        </p:tgtEl>
                                        <p:attrNameLst>
                                          <p:attrName>ppt_x</p:attrName>
                                        </p:attrNameLst>
                                      </p:cBhvr>
                                      <p:tavLst>
                                        <p:tav tm="0">
                                          <p:val>
                                            <p:strVal val="#ppt_x"/>
                                          </p:val>
                                        </p:tav>
                                        <p:tav tm="100000">
                                          <p:val>
                                            <p:strVal val="#ppt_x"/>
                                          </p:val>
                                        </p:tav>
                                      </p:tavLst>
                                    </p:anim>
                                    <p:anim calcmode="lin" valueType="num">
                                      <p:cBhvr additive="base">
                                        <p:cTn id="81" dur="500" fill="hold"/>
                                        <p:tgtEl>
                                          <p:spTgt spid="5019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31" grpId="0"/>
      <p:bldP spid="50189" grpId="0" animBg="1"/>
      <p:bldP spid="50190" grpId="0" animBg="1"/>
      <p:bldP spid="50191" grpId="0" animBg="1"/>
      <p:bldP spid="50192" grpId="0" animBg="1"/>
      <p:bldP spid="87" grpId="0" animBg="1"/>
      <p:bldP spid="88" grpId="0" animBg="1"/>
      <p:bldP spid="89" grpId="0" animBg="1"/>
      <p:bldP spid="90" grpId="0" animBg="1"/>
      <p:bldP spid="91" grpId="0" animBg="1"/>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3"/>
          <p:cNvSpPr>
            <a:spLocks noGrp="1" noChangeArrowheads="1"/>
          </p:cNvSpPr>
          <p:nvPr>
            <p:ph sz="quarter" idx="1"/>
          </p:nvPr>
        </p:nvSpPr>
        <p:spPr>
          <a:xfrm>
            <a:off x="457200" y="857250"/>
            <a:ext cx="8229600" cy="4389438"/>
          </a:xfrm>
        </p:spPr>
        <p:txBody>
          <a:bodyPr/>
          <a:lstStyle/>
          <a:p>
            <a:pPr eaLnBrk="1" hangingPunct="1"/>
            <a:r>
              <a:rPr lang="ja-JP" altLang="en-US">
                <a:latin typeface="HG丸ｺﾞｼｯｸM-PRO" pitchFamily="50" charset="-128"/>
                <a:ea typeface="HG丸ｺﾞｼｯｸM-PRO" pitchFamily="50" charset="-128"/>
              </a:rPr>
              <a:t>あざがあるという連絡を受けてから</a:t>
            </a:r>
            <a:r>
              <a:rPr lang="en-US" altLang="ja-JP">
                <a:latin typeface="HG丸ｺﾞｼｯｸM-PRO" pitchFamily="50" charset="-128"/>
                <a:ea typeface="HG丸ｺﾞｼｯｸM-PRO" pitchFamily="50" charset="-128"/>
              </a:rPr>
              <a:t>3</a:t>
            </a:r>
            <a:r>
              <a:rPr lang="ja-JP" altLang="en-US">
                <a:latin typeface="HG丸ｺﾞｼｯｸM-PRO" pitchFamily="50" charset="-128"/>
                <a:ea typeface="HG丸ｺﾞｼｯｸM-PRO" pitchFamily="50" charset="-128"/>
              </a:rPr>
              <a:t>ヶ月、</a:t>
            </a:r>
            <a:r>
              <a:rPr lang="ja-JP" altLang="en-US">
                <a:solidFill>
                  <a:srgbClr val="3366FF"/>
                </a:solidFill>
                <a:latin typeface="HG丸ｺﾞｼｯｸM-PRO" pitchFamily="50" charset="-128"/>
                <a:ea typeface="HG丸ｺﾞｼｯｸM-PRO" pitchFamily="50" charset="-128"/>
              </a:rPr>
              <a:t>虐待の通報をした方がいいのかどうか</a:t>
            </a:r>
            <a:r>
              <a:rPr lang="ja-JP" altLang="en-US">
                <a:latin typeface="HG丸ｺﾞｼｯｸM-PRO" pitchFamily="50" charset="-128"/>
                <a:ea typeface="HG丸ｺﾞｼｯｸM-PRO" pitchFamily="50" charset="-128"/>
              </a:rPr>
              <a:t>悩みながらも、できるだけ訪問をするようにしました。</a:t>
            </a:r>
          </a:p>
          <a:p>
            <a:pPr eaLnBrk="1" hangingPunct="1"/>
            <a:r>
              <a:rPr lang="ja-JP" altLang="en-US">
                <a:latin typeface="HG丸ｺﾞｼｯｸM-PRO" pitchFamily="50" charset="-128"/>
                <a:ea typeface="HG丸ｺﾞｼｯｸM-PRO" pitchFamily="50" charset="-128"/>
              </a:rPr>
              <a:t>最近、私は訪問してもＡさんとはゆっくり話ができず、ご長男</a:t>
            </a:r>
            <a:r>
              <a:rPr lang="ja-JP" altLang="en-US">
                <a:solidFill>
                  <a:srgbClr val="3366FF"/>
                </a:solidFill>
                <a:latin typeface="HG丸ｺﾞｼｯｸM-PRO" pitchFamily="50" charset="-128"/>
                <a:ea typeface="HG丸ｺﾞｼｯｸM-PRO" pitchFamily="50" charset="-128"/>
              </a:rPr>
              <a:t>Ｂさんの話しばかり</a:t>
            </a:r>
            <a:r>
              <a:rPr lang="ja-JP" altLang="en-US">
                <a:latin typeface="HG丸ｺﾞｼｯｸM-PRO" pitchFamily="50" charset="-128"/>
                <a:ea typeface="HG丸ｺﾞｼｯｸM-PRO" pitchFamily="50" charset="-128"/>
              </a:rPr>
              <a:t>聞いています。Ｂさんは「人に迷惑をかけたくないし、</a:t>
            </a:r>
            <a:r>
              <a:rPr lang="ja-JP" altLang="en-US">
                <a:solidFill>
                  <a:srgbClr val="3366FF"/>
                </a:solidFill>
                <a:latin typeface="HG丸ｺﾞｼｯｸM-PRO" pitchFamily="50" charset="-128"/>
                <a:ea typeface="HG丸ｺﾞｼｯｸM-PRO" pitchFamily="50" charset="-128"/>
              </a:rPr>
              <a:t>早く死んでくれたらいいのに</a:t>
            </a:r>
            <a:r>
              <a:rPr lang="ja-JP" altLang="en-US">
                <a:latin typeface="HG丸ｺﾞｼｯｸM-PRO" pitchFamily="50" charset="-128"/>
                <a:ea typeface="HG丸ｺﾞｼｯｸM-PRO" pitchFamily="50" charset="-128"/>
              </a:rPr>
              <a:t>って思うことがある」「やってあげなくちゃ、と思うけど、</a:t>
            </a:r>
            <a:r>
              <a:rPr lang="ja-JP" altLang="en-US">
                <a:solidFill>
                  <a:srgbClr val="3366FF"/>
                </a:solidFill>
                <a:latin typeface="HG丸ｺﾞｼｯｸM-PRO" pitchFamily="50" charset="-128"/>
                <a:ea typeface="HG丸ｺﾞｼｯｸM-PRO" pitchFamily="50" charset="-128"/>
              </a:rPr>
              <a:t>最近は体位交換やオムツ交換にやる気がでない</a:t>
            </a:r>
            <a:r>
              <a:rPr lang="ja-JP" altLang="en-US">
                <a:latin typeface="HG丸ｺﾞｼｯｸM-PRO" pitchFamily="50" charset="-128"/>
                <a:ea typeface="HG丸ｺﾞｼｯｸM-PRO" pitchFamily="50" charset="-128"/>
              </a:rPr>
              <a:t>」と言うようになりました。</a:t>
            </a:r>
          </a:p>
        </p:txBody>
      </p:sp>
      <p:sp>
        <p:nvSpPr>
          <p:cNvPr id="6" name="AutoShape 5"/>
          <p:cNvSpPr>
            <a:spLocks noChangeArrowheads="1"/>
          </p:cNvSpPr>
          <p:nvPr/>
        </p:nvSpPr>
        <p:spPr bwMode="auto">
          <a:xfrm>
            <a:off x="1476375" y="5643565"/>
            <a:ext cx="6738938" cy="1025525"/>
          </a:xfrm>
          <a:prstGeom prst="roundRect">
            <a:avLst>
              <a:gd name="adj" fmla="val 16667"/>
            </a:avLst>
          </a:prstGeom>
          <a:noFill/>
          <a:ln w="9525" algn="ctr">
            <a:solidFill>
              <a:schemeClr val="tx1"/>
            </a:solidFill>
            <a:round/>
            <a:headEnd/>
            <a:tailEnd/>
          </a:ln>
        </p:spPr>
        <p:txBody>
          <a:bodyPr wrap="none" anchor="ctr"/>
          <a:lstStyle/>
          <a:p>
            <a:r>
              <a:rPr lang="en-US" altLang="ja-JP" sz="2800">
                <a:latin typeface="HG丸ｺﾞｼｯｸM-PRO" pitchFamily="50" charset="-128"/>
                <a:ea typeface="HG丸ｺﾞｼｯｸM-PRO" pitchFamily="50" charset="-128"/>
              </a:rPr>
              <a:t>STEP</a:t>
            </a:r>
            <a:r>
              <a:rPr lang="ja-JP" altLang="en-US" sz="2800">
                <a:latin typeface="HG丸ｺﾞｼｯｸM-PRO" pitchFamily="50" charset="-128"/>
                <a:ea typeface="HG丸ｺﾞｼｯｸM-PRO" pitchFamily="50" charset="-128"/>
              </a:rPr>
              <a:t>４　地域包括に相談しますか？</a:t>
            </a:r>
            <a:endParaRPr lang="ja-JP" altLang="en-US" sz="3400">
              <a:latin typeface="HG丸ｺﾞｼｯｸM-PRO" pitchFamily="50" charset="-128"/>
              <a:ea typeface="HG丸ｺﾞｼｯｸM-PRO" pitchFamily="50" charset="-128"/>
            </a:endParaRPr>
          </a:p>
        </p:txBody>
      </p:sp>
      <p:sp>
        <p:nvSpPr>
          <p:cNvPr id="54277" name="AutoShape 6"/>
          <p:cNvSpPr>
            <a:spLocks noChangeArrowheads="1"/>
          </p:cNvSpPr>
          <p:nvPr/>
        </p:nvSpPr>
        <p:spPr bwMode="auto">
          <a:xfrm>
            <a:off x="8609013" y="2000250"/>
            <a:ext cx="392112" cy="1944688"/>
          </a:xfrm>
          <a:prstGeom prst="wedgeRoundRectCallout">
            <a:avLst>
              <a:gd name="adj1" fmla="val -96162"/>
              <a:gd name="adj2" fmla="val 36037"/>
              <a:gd name="adj3" fmla="val 16667"/>
            </a:avLst>
          </a:prstGeom>
          <a:solidFill>
            <a:srgbClr val="99FFCC"/>
          </a:solidFill>
          <a:ln w="9525">
            <a:solidFill>
              <a:schemeClr val="tx1"/>
            </a:solidFill>
            <a:miter lim="800000"/>
            <a:headEnd/>
            <a:tailEnd/>
          </a:ln>
        </p:spPr>
        <p:txBody>
          <a:bodyPr vert="eaVert" wrap="none" anchor="ctr"/>
          <a:lstStyle/>
          <a:p>
            <a:r>
              <a:rPr lang="ja-JP" altLang="en-US"/>
              <a:t>放棄放任？</a:t>
            </a:r>
          </a:p>
        </p:txBody>
      </p:sp>
      <p:sp>
        <p:nvSpPr>
          <p:cNvPr id="7" name="AutoShape 6"/>
          <p:cNvSpPr>
            <a:spLocks noChangeArrowheads="1"/>
          </p:cNvSpPr>
          <p:nvPr/>
        </p:nvSpPr>
        <p:spPr bwMode="auto">
          <a:xfrm>
            <a:off x="8596313" y="4071940"/>
            <a:ext cx="392112" cy="1944687"/>
          </a:xfrm>
          <a:prstGeom prst="wedgeRoundRectCallout">
            <a:avLst>
              <a:gd name="adj1" fmla="val -110736"/>
              <a:gd name="adj2" fmla="val -42329"/>
              <a:gd name="adj3" fmla="val 16667"/>
            </a:avLst>
          </a:prstGeom>
          <a:solidFill>
            <a:srgbClr val="99FFCC"/>
          </a:solidFill>
          <a:ln w="9525">
            <a:solidFill>
              <a:schemeClr val="tx1"/>
            </a:solidFill>
            <a:miter lim="800000"/>
            <a:headEnd/>
            <a:tailEnd/>
          </a:ln>
        </p:spPr>
        <p:txBody>
          <a:bodyPr vert="eaVert" wrap="none" anchor="ctr"/>
          <a:lstStyle/>
          <a:p>
            <a:r>
              <a:rPr lang="ja-JP" altLang="en-US"/>
              <a:t>うつ？</a:t>
            </a:r>
          </a:p>
        </p:txBody>
      </p:sp>
      <p:sp>
        <p:nvSpPr>
          <p:cNvPr id="3" name="スライド番号プレースホルダー 2"/>
          <p:cNvSpPr>
            <a:spLocks noGrp="1"/>
          </p:cNvSpPr>
          <p:nvPr>
            <p:ph type="sldNum" sz="quarter" idx="12"/>
          </p:nvPr>
        </p:nvSpPr>
        <p:spPr>
          <a:xfrm>
            <a:off x="8458200" y="6231282"/>
            <a:ext cx="457200" cy="457200"/>
          </a:xfrm>
        </p:spPr>
        <p:txBody>
          <a:bodyPr/>
          <a:lstStyle/>
          <a:p>
            <a:pPr>
              <a:defRPr/>
            </a:pPr>
            <a:fld id="{BF9CEED6-EBDD-4F46-9739-46A57CE6E837}" type="slidenum">
              <a:rPr lang="en-US" altLang="ja-JP" smtClean="0"/>
              <a:pPr>
                <a:defRPr/>
              </a:pPr>
              <a:t>54</a:t>
            </a:fld>
            <a:endParaRPr lang="en-US" altLang="ja-JP"/>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3" presetClass="entr" presetSubtype="0" fill="hold" grpId="0" nodeType="clickEffect">
                                  <p:stCondLst>
                                    <p:cond delay="0"/>
                                  </p:stCondLst>
                                  <p:childTnLst>
                                    <p:set>
                                      <p:cBhvr>
                                        <p:cTn id="12" dur="1" fill="hold">
                                          <p:stCondLst>
                                            <p:cond delay="0"/>
                                          </p:stCondLst>
                                        </p:cTn>
                                        <p:tgtEl>
                                          <p:spTgt spid="54277"/>
                                        </p:tgtEl>
                                        <p:attrNameLst>
                                          <p:attrName>style.visibility</p:attrName>
                                        </p:attrNameLst>
                                      </p:cBhvr>
                                      <p:to>
                                        <p:strVal val="visible"/>
                                      </p:to>
                                    </p:set>
                                    <p:anim calcmode="lin" valueType="num">
                                      <p:cBhvr>
                                        <p:cTn id="13" dur="500" fill="hold"/>
                                        <p:tgtEl>
                                          <p:spTgt spid="54277"/>
                                        </p:tgtEl>
                                        <p:attrNameLst>
                                          <p:attrName>ppt_w</p:attrName>
                                        </p:attrNameLst>
                                      </p:cBhvr>
                                      <p:tavLst>
                                        <p:tav tm="0">
                                          <p:val>
                                            <p:fltVal val="0"/>
                                          </p:val>
                                        </p:tav>
                                        <p:tav tm="100000">
                                          <p:val>
                                            <p:strVal val="#ppt_w"/>
                                          </p:val>
                                        </p:tav>
                                      </p:tavLst>
                                    </p:anim>
                                    <p:anim calcmode="lin" valueType="num">
                                      <p:cBhvr>
                                        <p:cTn id="14" dur="500" fill="hold"/>
                                        <p:tgtEl>
                                          <p:spTgt spid="54277"/>
                                        </p:tgtEl>
                                        <p:attrNameLst>
                                          <p:attrName>ppt_h</p:attrName>
                                        </p:attrNameLst>
                                      </p:cBhvr>
                                      <p:tavLst>
                                        <p:tav tm="0">
                                          <p:val>
                                            <p:fltVal val="0"/>
                                          </p:val>
                                        </p:tav>
                                        <p:tav tm="100000">
                                          <p:val>
                                            <p:strVal val="#ppt_h"/>
                                          </p:val>
                                        </p:tav>
                                      </p:tavLst>
                                    </p:anim>
                                    <p:animEffect transition="in" filter="fade">
                                      <p:cBhvr>
                                        <p:cTn id="15" dur="500"/>
                                        <p:tgtEl>
                                          <p:spTgt spid="54277"/>
                                        </p:tgtEl>
                                      </p:cBhvr>
                                    </p:animEffect>
                                  </p:childTnLst>
                                </p:cTn>
                              </p:par>
                              <p:par>
                                <p:cTn id="16" presetID="53" presetClass="entr" presetSubtype="0" fill="hold" grpId="0" nodeType="withEffect">
                                  <p:stCondLst>
                                    <p:cond delay="0"/>
                                  </p:stCondLst>
                                  <p:childTnLst>
                                    <p:set>
                                      <p:cBhvr>
                                        <p:cTn id="17" dur="1" fill="hold">
                                          <p:stCondLst>
                                            <p:cond delay="0"/>
                                          </p:stCondLst>
                                        </p:cTn>
                                        <p:tgtEl>
                                          <p:spTgt spid="7"/>
                                        </p:tgtEl>
                                        <p:attrNameLst>
                                          <p:attrName>style.visibility</p:attrName>
                                        </p:attrNameLst>
                                      </p:cBhvr>
                                      <p:to>
                                        <p:strVal val="visible"/>
                                      </p:to>
                                    </p:set>
                                    <p:anim calcmode="lin" valueType="num">
                                      <p:cBhvr>
                                        <p:cTn id="18" dur="500" fill="hold"/>
                                        <p:tgtEl>
                                          <p:spTgt spid="7"/>
                                        </p:tgtEl>
                                        <p:attrNameLst>
                                          <p:attrName>ppt_w</p:attrName>
                                        </p:attrNameLst>
                                      </p:cBhvr>
                                      <p:tavLst>
                                        <p:tav tm="0">
                                          <p:val>
                                            <p:fltVal val="0"/>
                                          </p:val>
                                        </p:tav>
                                        <p:tav tm="100000">
                                          <p:val>
                                            <p:strVal val="#ppt_w"/>
                                          </p:val>
                                        </p:tav>
                                      </p:tavLst>
                                    </p:anim>
                                    <p:anim calcmode="lin" valueType="num">
                                      <p:cBhvr>
                                        <p:cTn id="19" dur="500" fill="hold"/>
                                        <p:tgtEl>
                                          <p:spTgt spid="7"/>
                                        </p:tgtEl>
                                        <p:attrNameLst>
                                          <p:attrName>ppt_h</p:attrName>
                                        </p:attrNameLst>
                                      </p:cBhvr>
                                      <p:tavLst>
                                        <p:tav tm="0">
                                          <p:val>
                                            <p:fltVal val="0"/>
                                          </p:val>
                                        </p:tav>
                                        <p:tav tm="100000">
                                          <p:val>
                                            <p:strVal val="#ppt_h"/>
                                          </p:val>
                                        </p:tav>
                                      </p:tavLst>
                                    </p:anim>
                                    <p:animEffect transition="in" filter="fade">
                                      <p:cBhvr>
                                        <p:cTn id="20"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54277" grpId="0" animBg="1"/>
      <p:bldP spid="7" grpId="0" animBg="1"/>
    </p:bldLst>
  </p:timing>
</p:sld>
</file>

<file path=ppt/slides/slide5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448271"/>
            <a:ext cx="8229600" cy="1143000"/>
          </a:xfrm>
        </p:spPr>
        <p:txBody>
          <a:bodyPr/>
          <a:lstStyle/>
          <a:p>
            <a:r>
              <a:rPr lang="ja-JP" altLang="en-US" sz="4800" dirty="0"/>
              <a:t>緊急性が高いとされる状況例</a:t>
            </a:r>
          </a:p>
        </p:txBody>
      </p:sp>
      <p:sp>
        <p:nvSpPr>
          <p:cNvPr id="3" name="コンテンツ プレースホルダー 2"/>
          <p:cNvSpPr>
            <a:spLocks noGrp="1"/>
          </p:cNvSpPr>
          <p:nvPr>
            <p:ph idx="1"/>
          </p:nvPr>
        </p:nvSpPr>
        <p:spPr>
          <a:xfrm>
            <a:off x="304614" y="1700810"/>
            <a:ext cx="8507288" cy="4389437"/>
          </a:xfrm>
        </p:spPr>
        <p:txBody>
          <a:bodyPr/>
          <a:lstStyle/>
          <a:p>
            <a:r>
              <a:rPr lang="ja-JP" altLang="en-US" sz="2000" dirty="0"/>
              <a:t>生命が危ぶまれるような状況が確認される、もしくは予測される</a:t>
            </a:r>
            <a:endParaRPr lang="en-US" altLang="ja-JP" sz="2000" dirty="0"/>
          </a:p>
          <a:p>
            <a:pPr lvl="1"/>
            <a:r>
              <a:rPr lang="ja-JP" altLang="en-US" sz="1800" dirty="0"/>
              <a:t>すでに重大な結果を生じている。</a:t>
            </a:r>
            <a:endParaRPr lang="en-US" altLang="ja-JP" sz="1800" dirty="0"/>
          </a:p>
          <a:p>
            <a:pPr lvl="2"/>
            <a:r>
              <a:rPr lang="ja-JP" altLang="en-US" sz="1800" dirty="0"/>
              <a:t>頭部外傷（血腫、骨折）、腹部外傷、意識混濁、重度の</a:t>
            </a:r>
            <a:r>
              <a:rPr lang="ja-JP" altLang="en-US" sz="1800" dirty="0" err="1"/>
              <a:t>じょく</a:t>
            </a:r>
            <a:r>
              <a:rPr lang="ja-JP" altLang="en-US" sz="1800" dirty="0"/>
              <a:t>創、重い脱水症状、</a:t>
            </a:r>
            <a:r>
              <a:rPr lang="ja-JP" altLang="en-US" sz="1800" u="sng" dirty="0">
                <a:solidFill>
                  <a:srgbClr val="FF0000"/>
                </a:solidFill>
              </a:rPr>
              <a:t>脱水症状の繰り返し</a:t>
            </a:r>
            <a:r>
              <a:rPr lang="ja-JP" altLang="en-US" sz="1800" dirty="0"/>
              <a:t>、重症のやけど、栄養失調、全身衰弱、</a:t>
            </a:r>
            <a:r>
              <a:rPr lang="ja-JP" altLang="en-US" sz="1800" u="sng" dirty="0">
                <a:solidFill>
                  <a:srgbClr val="FF0000"/>
                </a:solidFill>
              </a:rPr>
              <a:t>強い自殺願望</a:t>
            </a:r>
            <a:r>
              <a:rPr lang="ja-JP" altLang="en-US" sz="1800" dirty="0"/>
              <a:t>など</a:t>
            </a:r>
            <a:endParaRPr lang="en-US" altLang="ja-JP" sz="1800" dirty="0"/>
          </a:p>
          <a:p>
            <a:pPr lvl="1"/>
            <a:r>
              <a:rPr lang="ja-JP" altLang="en-US" sz="1800" dirty="0"/>
              <a:t>感染症や重度の慢性疾患があるのに医療を受けさせていない。</a:t>
            </a:r>
            <a:endParaRPr lang="en-US" altLang="ja-JP" sz="1800" dirty="0"/>
          </a:p>
          <a:p>
            <a:pPr lvl="1"/>
            <a:r>
              <a:rPr lang="ja-JP" altLang="en-US" sz="1800" dirty="0"/>
              <a:t>うめき声が聞こえるなどの深刻な状況が予測される情報がある。</a:t>
            </a:r>
            <a:endParaRPr lang="en-US" altLang="ja-JP" sz="1800" dirty="0"/>
          </a:p>
          <a:p>
            <a:pPr lvl="1"/>
            <a:r>
              <a:rPr lang="ja-JP" altLang="en-US" sz="1800" u="sng" dirty="0">
                <a:solidFill>
                  <a:srgbClr val="FF0000"/>
                </a:solidFill>
              </a:rPr>
              <a:t>器物（刃物、ビン、食器など）</a:t>
            </a:r>
            <a:r>
              <a:rPr lang="ja-JP" altLang="en-US" sz="1800" dirty="0"/>
              <a:t>を使った暴力の実施もしくは</a:t>
            </a:r>
            <a:r>
              <a:rPr lang="ja-JP" altLang="en-US" sz="1800" u="sng" dirty="0">
                <a:solidFill>
                  <a:srgbClr val="FF0000"/>
                </a:solidFill>
              </a:rPr>
              <a:t>脅し</a:t>
            </a:r>
            <a:r>
              <a:rPr lang="ja-JP" altLang="en-US" sz="1800" dirty="0"/>
              <a:t>がある。</a:t>
            </a:r>
            <a:endParaRPr lang="en-US" altLang="ja-JP" sz="2000" dirty="0"/>
          </a:p>
          <a:p>
            <a:pPr lvl="1"/>
            <a:r>
              <a:rPr lang="ja-JP" altLang="en-US" sz="1800" dirty="0"/>
              <a:t>年金、預貯金の搾取や財産の使用制限によって、電気・ガス・水道等がストップしている。食料が底をついている。医療や必要な介護を利用させないことで状態が悪化している。</a:t>
            </a:r>
            <a:endParaRPr lang="en-US" altLang="ja-JP" sz="1800" dirty="0"/>
          </a:p>
          <a:p>
            <a:pPr lvl="1"/>
            <a:r>
              <a:rPr lang="ja-JP" altLang="en-US" sz="1800" dirty="0"/>
              <a:t>自宅から締め出され、長時間戸外ですごしていることにより心身状況の悪化が見られる。</a:t>
            </a:r>
            <a:endParaRPr lang="en-US" altLang="ja-JP" sz="1800" dirty="0"/>
          </a:p>
        </p:txBody>
      </p:sp>
      <p:sp>
        <p:nvSpPr>
          <p:cNvPr id="4" name="スライド番号プレースホルダー 3"/>
          <p:cNvSpPr>
            <a:spLocks noGrp="1"/>
          </p:cNvSpPr>
          <p:nvPr>
            <p:ph type="sldNum" sz="quarter" idx="12"/>
          </p:nvPr>
        </p:nvSpPr>
        <p:spPr/>
        <p:txBody>
          <a:bodyPr/>
          <a:lstStyle/>
          <a:p>
            <a:pPr>
              <a:defRPr/>
            </a:pPr>
            <a:fld id="{94DCF550-45AF-4DDD-8A3C-902703E17E4F}" type="slidenum">
              <a:rPr lang="en-US" altLang="ja-JP" smtClean="0"/>
              <a:pPr>
                <a:defRPr/>
              </a:pPr>
              <a:t>55</a:t>
            </a:fld>
            <a:endParaRPr lang="en-US" altLang="ja-JP"/>
          </a:p>
        </p:txBody>
      </p:sp>
    </p:spTree>
    <p:extLst>
      <p:ext uri="{BB962C8B-B14F-4D97-AF65-F5344CB8AC3E}">
        <p14:creationId xmlns:p14="http://schemas.microsoft.com/office/powerpoint/2010/main" val="2102872576"/>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395536" y="980730"/>
            <a:ext cx="8507288" cy="4389437"/>
          </a:xfrm>
        </p:spPr>
        <p:txBody>
          <a:bodyPr/>
          <a:lstStyle/>
          <a:p>
            <a:r>
              <a:rPr lang="ja-JP" altLang="en-US" sz="2000" dirty="0"/>
              <a:t>本人や家族の人格や精神状態に歪みを生じさせている、もしくはそのおそれがある。</a:t>
            </a:r>
            <a:endParaRPr lang="en-US" altLang="ja-JP" sz="2000" dirty="0"/>
          </a:p>
          <a:p>
            <a:pPr lvl="1"/>
            <a:r>
              <a:rPr lang="ja-JP" altLang="en-US" sz="1800" dirty="0"/>
              <a:t>虐待を理由として、本人の人格は精神状態に著しい歪みが生じている。</a:t>
            </a:r>
            <a:endParaRPr lang="en-US" altLang="ja-JP" sz="1800" dirty="0"/>
          </a:p>
          <a:p>
            <a:pPr lvl="2"/>
            <a:r>
              <a:rPr lang="ja-JP" altLang="en-US" sz="1500" dirty="0"/>
              <a:t>うつ症状や解離状態の出現、養護者をみると</a:t>
            </a:r>
            <a:r>
              <a:rPr lang="ja-JP" altLang="en-US" sz="1500" u="sng" dirty="0">
                <a:solidFill>
                  <a:srgbClr val="FF0000"/>
                </a:solidFill>
              </a:rPr>
              <a:t>おびえる、震える</a:t>
            </a:r>
            <a:r>
              <a:rPr lang="ja-JP" altLang="en-US" sz="1500" dirty="0"/>
              <a:t>等</a:t>
            </a:r>
            <a:endParaRPr lang="en-US" altLang="ja-JP" sz="1500" dirty="0"/>
          </a:p>
          <a:p>
            <a:pPr lvl="1"/>
            <a:r>
              <a:rPr lang="ja-JP" altLang="en-US" sz="1800" dirty="0"/>
              <a:t>家族の間で虐待の</a:t>
            </a:r>
            <a:r>
              <a:rPr lang="ja-JP" altLang="en-US" sz="1800" u="sng" dirty="0">
                <a:solidFill>
                  <a:srgbClr val="FF0000"/>
                </a:solidFill>
              </a:rPr>
              <a:t>連鎖</a:t>
            </a:r>
            <a:r>
              <a:rPr lang="ja-JP" altLang="en-US" sz="1800" dirty="0"/>
              <a:t>が起こり始めている。</a:t>
            </a:r>
            <a:endParaRPr lang="en-US" altLang="ja-JP" sz="1800" dirty="0"/>
          </a:p>
          <a:p>
            <a:r>
              <a:rPr lang="ja-JP" altLang="en-US" sz="2000" dirty="0"/>
              <a:t>虐待が</a:t>
            </a:r>
            <a:r>
              <a:rPr lang="ja-JP" altLang="en-US" sz="2000" u="sng" dirty="0">
                <a:solidFill>
                  <a:srgbClr val="FF0000"/>
                </a:solidFill>
              </a:rPr>
              <a:t>恒常化しており、改善の見込みが立たない</a:t>
            </a:r>
            <a:r>
              <a:rPr lang="ja-JP" altLang="en-US" sz="1800" dirty="0"/>
              <a:t>。</a:t>
            </a:r>
            <a:endParaRPr lang="en-US" altLang="ja-JP" sz="1800" dirty="0"/>
          </a:p>
          <a:p>
            <a:pPr lvl="1"/>
            <a:r>
              <a:rPr lang="ja-JP" altLang="en-US" sz="1600" dirty="0"/>
              <a:t>虐待が恒常的に行われているが、虐待者の自覚や改善意欲が見られない。</a:t>
            </a:r>
            <a:endParaRPr lang="en-US" altLang="ja-JP" sz="1600" dirty="0"/>
          </a:p>
          <a:p>
            <a:pPr lvl="1"/>
            <a:r>
              <a:rPr lang="ja-JP" altLang="en-US" sz="1600" dirty="0"/>
              <a:t>虐待者の人格や生活態度の偏りや社会不適応行動が強く、介入そのものが困難であったり改善が望めそうにない。</a:t>
            </a:r>
            <a:endParaRPr lang="en-US" altLang="ja-JP" sz="1600" dirty="0"/>
          </a:p>
          <a:p>
            <a:pPr lvl="1"/>
            <a:r>
              <a:rPr lang="ja-JP" altLang="en-US" sz="1600" dirty="0"/>
              <a:t>暴力や世話の放棄を繰り返し、支援機関との接触。助言に応じないまま状況を悪化させている。</a:t>
            </a:r>
            <a:endParaRPr lang="en-US" altLang="ja-JP" sz="1600" dirty="0"/>
          </a:p>
          <a:p>
            <a:r>
              <a:rPr lang="ja-JP" altLang="en-US" sz="1800" dirty="0"/>
              <a:t>深刻に高齢者本人の保護を求めている。</a:t>
            </a:r>
            <a:endParaRPr lang="en-US" altLang="ja-JP" sz="1800" dirty="0"/>
          </a:p>
          <a:p>
            <a:pPr lvl="1"/>
            <a:r>
              <a:rPr lang="ja-JP" altLang="en-US" sz="1600" dirty="0"/>
              <a:t>高齢者本人が明確に保護を求めている。</a:t>
            </a:r>
            <a:endParaRPr lang="en-US" altLang="ja-JP" sz="1600" dirty="0"/>
          </a:p>
          <a:p>
            <a:pPr lvl="1"/>
            <a:r>
              <a:rPr lang="ja-JP" altLang="en-US" sz="1600" dirty="0"/>
              <a:t>高齢者本人から</a:t>
            </a:r>
            <a:r>
              <a:rPr lang="ja-JP" altLang="en-US" sz="1600" u="sng" dirty="0">
                <a:solidFill>
                  <a:srgbClr val="FF0000"/>
                </a:solidFill>
              </a:rPr>
              <a:t>「殺される」「○○（養護者）が怖い」「何も食べていない」</a:t>
            </a:r>
            <a:r>
              <a:rPr lang="ja-JP" altLang="en-US" sz="1600" dirty="0"/>
              <a:t>等の訴えがあり、実際にその兆候が見られる。</a:t>
            </a:r>
            <a:endParaRPr lang="en-US" altLang="ja-JP" sz="1600" dirty="0"/>
          </a:p>
          <a:p>
            <a:pPr lvl="1"/>
            <a:r>
              <a:rPr lang="ja-JP" altLang="en-US" sz="1600" dirty="0"/>
              <a:t>養護者より</a:t>
            </a:r>
            <a:r>
              <a:rPr lang="ja-JP" altLang="en-US" sz="1600" u="sng" dirty="0">
                <a:solidFill>
                  <a:srgbClr val="FF0000"/>
                </a:solidFill>
              </a:rPr>
              <a:t>「何をするかわからない」「殺してしまうかもしれない」</a:t>
            </a:r>
            <a:r>
              <a:rPr lang="ja-JP" altLang="en-US" sz="1600" dirty="0"/>
              <a:t>等の訴えがあり、切迫感がある。</a:t>
            </a:r>
            <a:endParaRPr lang="en-US" altLang="ja-JP" sz="1600" dirty="0"/>
          </a:p>
          <a:p>
            <a:pPr marL="393700" lvl="1" indent="0">
              <a:buNone/>
            </a:pPr>
            <a:r>
              <a:rPr lang="en-US" altLang="ja-JP" sz="1600" b="1" u="sng" dirty="0">
                <a:solidFill>
                  <a:srgbClr val="0000FF"/>
                </a:solidFill>
              </a:rPr>
              <a:t>※</a:t>
            </a:r>
            <a:r>
              <a:rPr lang="ja-JP" altLang="en-US" sz="1600" b="1" u="sng" dirty="0">
                <a:solidFill>
                  <a:srgbClr val="0000FF"/>
                </a:solidFill>
              </a:rPr>
              <a:t>「口に出して表現できているから大丈夫」というとらえ方をしないことに注意！</a:t>
            </a:r>
            <a:endParaRPr lang="en-US" altLang="ja-JP" sz="1600" b="1" u="sng" dirty="0">
              <a:solidFill>
                <a:srgbClr val="0000FF"/>
              </a:solidFill>
            </a:endParaRPr>
          </a:p>
          <a:p>
            <a:pPr lvl="1"/>
            <a:endParaRPr lang="en-US" altLang="ja-JP" sz="1600" dirty="0"/>
          </a:p>
        </p:txBody>
      </p:sp>
      <p:sp>
        <p:nvSpPr>
          <p:cNvPr id="4" name="スライド番号プレースホルダー 3"/>
          <p:cNvSpPr>
            <a:spLocks noGrp="1"/>
          </p:cNvSpPr>
          <p:nvPr>
            <p:ph type="sldNum" sz="quarter" idx="12"/>
          </p:nvPr>
        </p:nvSpPr>
        <p:spPr/>
        <p:txBody>
          <a:bodyPr/>
          <a:lstStyle/>
          <a:p>
            <a:pPr>
              <a:defRPr/>
            </a:pPr>
            <a:fld id="{94DCF550-45AF-4DDD-8A3C-902703E17E4F}" type="slidenum">
              <a:rPr lang="en-US" altLang="ja-JP" smtClean="0"/>
              <a:pPr>
                <a:defRPr/>
              </a:pPr>
              <a:t>56</a:t>
            </a:fld>
            <a:endParaRPr lang="en-US" altLang="ja-JP"/>
          </a:p>
        </p:txBody>
      </p:sp>
    </p:spTree>
    <p:extLst>
      <p:ext uri="{BB962C8B-B14F-4D97-AF65-F5344CB8AC3E}">
        <p14:creationId xmlns:p14="http://schemas.microsoft.com/office/powerpoint/2010/main" val="3108419480"/>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3"/>
          <p:cNvSpPr>
            <a:spLocks noGrp="1" noChangeArrowheads="1"/>
          </p:cNvSpPr>
          <p:nvPr>
            <p:ph sz="quarter" idx="1"/>
          </p:nvPr>
        </p:nvSpPr>
        <p:spPr>
          <a:xfrm>
            <a:off x="457200" y="1235075"/>
            <a:ext cx="8229600" cy="4387850"/>
          </a:xfrm>
        </p:spPr>
        <p:txBody>
          <a:bodyPr/>
          <a:lstStyle/>
          <a:p>
            <a:pPr eaLnBrk="1" hangingPunct="1"/>
            <a:r>
              <a:rPr lang="ja-JP" altLang="en-US">
                <a:latin typeface="HG丸ｺﾞｼｯｸM-PRO" pitchFamily="50" charset="-128"/>
                <a:ea typeface="HG丸ｺﾞｼｯｸM-PRO" pitchFamily="50" charset="-128"/>
              </a:rPr>
              <a:t>Ａさんと自宅ではなかなかゆっくり話せないので、デイサービスでお話させてもらいました。Ａさんは以前よりも</a:t>
            </a:r>
            <a:r>
              <a:rPr lang="ja-JP" altLang="en-US">
                <a:solidFill>
                  <a:srgbClr val="3366FF"/>
                </a:solidFill>
                <a:latin typeface="HG丸ｺﾞｼｯｸM-PRO" pitchFamily="50" charset="-128"/>
                <a:ea typeface="HG丸ｺﾞｼｯｸM-PRO" pitchFamily="50" charset="-128"/>
              </a:rPr>
              <a:t>認知症が進んだ様子</a:t>
            </a:r>
            <a:r>
              <a:rPr lang="ja-JP" altLang="en-US">
                <a:latin typeface="HG丸ｺﾞｼｯｸM-PRO" pitchFamily="50" charset="-128"/>
                <a:ea typeface="HG丸ｺﾞｼｯｸM-PRO" pitchFamily="50" charset="-128"/>
              </a:rPr>
              <a:t>で、</a:t>
            </a:r>
            <a:r>
              <a:rPr lang="ja-JP" altLang="en-US">
                <a:solidFill>
                  <a:srgbClr val="3366FF"/>
                </a:solidFill>
                <a:latin typeface="HG丸ｺﾞｼｯｸM-PRO" pitchFamily="50" charset="-128"/>
                <a:ea typeface="HG丸ｺﾞｼｯｸM-PRO" pitchFamily="50" charset="-128"/>
              </a:rPr>
              <a:t>受け答えも弱々しく</a:t>
            </a:r>
            <a:r>
              <a:rPr lang="ja-JP" altLang="en-US">
                <a:latin typeface="HG丸ｺﾞｼｯｸM-PRO" pitchFamily="50" charset="-128"/>
                <a:ea typeface="HG丸ｺﾞｼｯｸM-PRO" pitchFamily="50" charset="-128"/>
              </a:rPr>
              <a:t>なっています。</a:t>
            </a:r>
          </a:p>
          <a:p>
            <a:pPr eaLnBrk="1" hangingPunct="1"/>
            <a:r>
              <a:rPr lang="ja-JP" altLang="en-US">
                <a:latin typeface="HG丸ｺﾞｼｯｸM-PRO" pitchFamily="50" charset="-128"/>
                <a:ea typeface="HG丸ｺﾞｼｯｸM-PRO" pitchFamily="50" charset="-128"/>
              </a:rPr>
              <a:t>そんなある日、デイサービスより「Ａさんが送迎の時、Ｂさんに突き飛ばされて転び、</a:t>
            </a:r>
            <a:r>
              <a:rPr lang="ja-JP" altLang="en-US">
                <a:solidFill>
                  <a:srgbClr val="3366FF"/>
                </a:solidFill>
                <a:latin typeface="HG丸ｺﾞｼｯｸM-PRO" pitchFamily="50" charset="-128"/>
                <a:ea typeface="HG丸ｺﾞｼｯｸM-PRO" pitchFamily="50" charset="-128"/>
              </a:rPr>
              <a:t>骨折した</a:t>
            </a:r>
            <a:r>
              <a:rPr lang="ja-JP" altLang="en-US">
                <a:latin typeface="HG丸ｺﾞｼｯｸM-PRO" pitchFamily="50" charset="-128"/>
                <a:ea typeface="HG丸ｺﾞｼｯｸM-PRO" pitchFamily="50" charset="-128"/>
              </a:rPr>
              <a:t>」という連絡が入りました。</a:t>
            </a:r>
          </a:p>
          <a:p>
            <a:pPr eaLnBrk="1" hangingPunct="1"/>
            <a:r>
              <a:rPr lang="ja-JP" altLang="en-US">
                <a:latin typeface="HG丸ｺﾞｼｯｸM-PRO" pitchFamily="50" charset="-128"/>
                <a:ea typeface="HG丸ｺﾞｼｯｸM-PRO" pitchFamily="50" charset="-128"/>
              </a:rPr>
              <a:t>私はとうとう、</a:t>
            </a:r>
            <a:r>
              <a:rPr lang="ja-JP" altLang="en-US">
                <a:solidFill>
                  <a:srgbClr val="3366FF"/>
                </a:solidFill>
                <a:latin typeface="HG丸ｺﾞｼｯｸM-PRO" pitchFamily="50" charset="-128"/>
                <a:ea typeface="HG丸ｺﾞｼｯｸM-PRO" pitchFamily="50" charset="-128"/>
              </a:rPr>
              <a:t>もう在宅は無理だと思い</a:t>
            </a:r>
            <a:r>
              <a:rPr lang="ja-JP" altLang="en-US">
                <a:latin typeface="HG丸ｺﾞｼｯｸM-PRO" pitchFamily="50" charset="-128"/>
                <a:ea typeface="HG丸ｺﾞｼｯｸM-PRO" pitchFamily="50" charset="-128"/>
              </a:rPr>
              <a:t>、地域包括支援センターへ、高齢者虐待の通報をしました。</a:t>
            </a:r>
          </a:p>
          <a:p>
            <a:pPr eaLnBrk="1" hangingPunct="1"/>
            <a:endParaRPr lang="ja-JP" altLang="en-US"/>
          </a:p>
          <a:p>
            <a:pPr eaLnBrk="1" hangingPunct="1"/>
            <a:endParaRPr lang="en-US" altLang="ja-JP"/>
          </a:p>
        </p:txBody>
      </p:sp>
      <p:sp>
        <p:nvSpPr>
          <p:cNvPr id="55301" name="AutoShape 6"/>
          <p:cNvSpPr>
            <a:spLocks noChangeArrowheads="1"/>
          </p:cNvSpPr>
          <p:nvPr/>
        </p:nvSpPr>
        <p:spPr bwMode="auto">
          <a:xfrm>
            <a:off x="8562977" y="3625850"/>
            <a:ext cx="392113" cy="1938338"/>
          </a:xfrm>
          <a:prstGeom prst="wedgeRoundRectCallout">
            <a:avLst>
              <a:gd name="adj1" fmla="val -133181"/>
              <a:gd name="adj2" fmla="val -42463"/>
              <a:gd name="adj3" fmla="val 16667"/>
            </a:avLst>
          </a:prstGeom>
          <a:solidFill>
            <a:srgbClr val="99FFCC"/>
          </a:solidFill>
          <a:ln w="9525">
            <a:solidFill>
              <a:schemeClr val="tx1"/>
            </a:solidFill>
            <a:miter lim="800000"/>
            <a:headEnd/>
            <a:tailEnd/>
          </a:ln>
        </p:spPr>
        <p:txBody>
          <a:bodyPr vert="eaVert" wrap="none" anchor="ctr"/>
          <a:lstStyle/>
          <a:p>
            <a:r>
              <a:rPr lang="ja-JP" altLang="en-US"/>
              <a:t>事件？</a:t>
            </a:r>
          </a:p>
        </p:txBody>
      </p:sp>
      <p:sp>
        <p:nvSpPr>
          <p:cNvPr id="3" name="スライド番号プレースホルダー 2"/>
          <p:cNvSpPr>
            <a:spLocks noGrp="1"/>
          </p:cNvSpPr>
          <p:nvPr>
            <p:ph type="sldNum" sz="quarter" idx="12"/>
          </p:nvPr>
        </p:nvSpPr>
        <p:spPr>
          <a:xfrm>
            <a:off x="8320561" y="6165304"/>
            <a:ext cx="457200" cy="457200"/>
          </a:xfrm>
        </p:spPr>
        <p:txBody>
          <a:bodyPr/>
          <a:lstStyle/>
          <a:p>
            <a:pPr>
              <a:defRPr/>
            </a:pPr>
            <a:fld id="{BF9CEED6-EBDD-4F46-9739-46A57CE6E837}" type="slidenum">
              <a:rPr lang="en-US" altLang="ja-JP" smtClean="0"/>
              <a:pPr>
                <a:defRPr/>
              </a:pPr>
              <a:t>57</a:t>
            </a:fld>
            <a:endParaRPr lang="en-US" altLang="ja-JP"/>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55301"/>
                                        </p:tgtEl>
                                        <p:attrNameLst>
                                          <p:attrName>style.visibility</p:attrName>
                                        </p:attrNameLst>
                                      </p:cBhvr>
                                      <p:to>
                                        <p:strVal val="visible"/>
                                      </p:to>
                                    </p:set>
                                    <p:anim calcmode="lin" valueType="num">
                                      <p:cBhvr>
                                        <p:cTn id="7" dur="500" fill="hold"/>
                                        <p:tgtEl>
                                          <p:spTgt spid="55301"/>
                                        </p:tgtEl>
                                        <p:attrNameLst>
                                          <p:attrName>ppt_w</p:attrName>
                                        </p:attrNameLst>
                                      </p:cBhvr>
                                      <p:tavLst>
                                        <p:tav tm="0">
                                          <p:val>
                                            <p:fltVal val="0"/>
                                          </p:val>
                                        </p:tav>
                                        <p:tav tm="100000">
                                          <p:val>
                                            <p:strVal val="#ppt_w"/>
                                          </p:val>
                                        </p:tav>
                                      </p:tavLst>
                                    </p:anim>
                                    <p:anim calcmode="lin" valueType="num">
                                      <p:cBhvr>
                                        <p:cTn id="8" dur="500" fill="hold"/>
                                        <p:tgtEl>
                                          <p:spTgt spid="55301"/>
                                        </p:tgtEl>
                                        <p:attrNameLst>
                                          <p:attrName>ppt_h</p:attrName>
                                        </p:attrNameLst>
                                      </p:cBhvr>
                                      <p:tavLst>
                                        <p:tav tm="0">
                                          <p:val>
                                            <p:fltVal val="0"/>
                                          </p:val>
                                        </p:tav>
                                        <p:tav tm="100000">
                                          <p:val>
                                            <p:strVal val="#ppt_h"/>
                                          </p:val>
                                        </p:tav>
                                      </p:tavLst>
                                    </p:anim>
                                    <p:animEffect transition="in" filter="fade">
                                      <p:cBhvr>
                                        <p:cTn id="9" dur="500"/>
                                        <p:tgtEl>
                                          <p:spTgt spid="5530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301" grpId="0" animBg="1"/>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324249" y="476250"/>
            <a:ext cx="615553" cy="6121400"/>
          </a:xfrm>
          <a:prstGeom prst="rect">
            <a:avLst/>
          </a:prstGeom>
          <a:solidFill>
            <a:srgbClr val="FFFFCC"/>
          </a:solidFill>
          <a:ln>
            <a:solidFill>
              <a:schemeClr val="accent1">
                <a:shade val="50000"/>
              </a:schemeClr>
            </a:solidFill>
          </a:ln>
        </p:spPr>
        <p:txBody>
          <a:bodyPr vert="eaVert">
            <a:spAutoFit/>
          </a:bodyPr>
          <a:lstStyle/>
          <a:p>
            <a:pPr>
              <a:defRPr/>
            </a:pPr>
            <a:r>
              <a:rPr lang="ja-JP" altLang="en-US" sz="2800" dirty="0" smtClean="0">
                <a:solidFill>
                  <a:srgbClr val="000000"/>
                </a:solidFill>
              </a:rPr>
              <a:t>虐待</a:t>
            </a:r>
            <a:r>
              <a:rPr lang="ja-JP" altLang="en-US" sz="2800" dirty="0">
                <a:solidFill>
                  <a:srgbClr val="000000"/>
                </a:solidFill>
              </a:rPr>
              <a:t>の発生</a:t>
            </a:r>
          </a:p>
        </p:txBody>
      </p:sp>
      <p:sp>
        <p:nvSpPr>
          <p:cNvPr id="5" name="テキスト ボックス 4"/>
          <p:cNvSpPr txBox="1"/>
          <p:nvPr/>
        </p:nvSpPr>
        <p:spPr>
          <a:xfrm>
            <a:off x="1436727" y="476250"/>
            <a:ext cx="553998" cy="6121400"/>
          </a:xfrm>
          <a:prstGeom prst="rect">
            <a:avLst/>
          </a:prstGeom>
          <a:solidFill>
            <a:srgbClr val="FFFFCC"/>
          </a:solidFill>
          <a:ln>
            <a:solidFill>
              <a:schemeClr val="accent1">
                <a:shade val="50000"/>
              </a:schemeClr>
            </a:solidFill>
          </a:ln>
        </p:spPr>
        <p:txBody>
          <a:bodyPr vert="eaVert">
            <a:spAutoFit/>
          </a:bodyPr>
          <a:lstStyle/>
          <a:p>
            <a:pPr algn="l">
              <a:defRPr/>
            </a:pPr>
            <a:r>
              <a:rPr lang="ja-JP" altLang="en-US" sz="2400" dirty="0">
                <a:solidFill>
                  <a:srgbClr val="000000"/>
                </a:solidFill>
              </a:rPr>
              <a:t>　通報・相談の受付</a:t>
            </a:r>
          </a:p>
        </p:txBody>
      </p:sp>
      <p:sp>
        <p:nvSpPr>
          <p:cNvPr id="6" name="テキスト ボックス 5"/>
          <p:cNvSpPr txBox="1"/>
          <p:nvPr/>
        </p:nvSpPr>
        <p:spPr>
          <a:xfrm>
            <a:off x="2427327" y="476250"/>
            <a:ext cx="553998" cy="6121400"/>
          </a:xfrm>
          <a:prstGeom prst="rect">
            <a:avLst/>
          </a:prstGeom>
          <a:solidFill>
            <a:srgbClr val="FFFFCC"/>
          </a:solidFill>
          <a:ln>
            <a:solidFill>
              <a:schemeClr val="accent1">
                <a:shade val="50000"/>
              </a:schemeClr>
            </a:solidFill>
          </a:ln>
        </p:spPr>
        <p:txBody>
          <a:bodyPr vert="eaVert">
            <a:spAutoFit/>
          </a:bodyPr>
          <a:lstStyle/>
          <a:p>
            <a:pPr algn="l">
              <a:defRPr/>
            </a:pPr>
            <a:r>
              <a:rPr lang="ja-JP" altLang="en-US" sz="2400" dirty="0">
                <a:solidFill>
                  <a:srgbClr val="000000"/>
                </a:solidFill>
              </a:rPr>
              <a:t>　地域包括・行政による事実確認</a:t>
            </a:r>
          </a:p>
        </p:txBody>
      </p:sp>
      <p:sp>
        <p:nvSpPr>
          <p:cNvPr id="7" name="テキスト ボックス 6"/>
          <p:cNvSpPr txBox="1"/>
          <p:nvPr/>
        </p:nvSpPr>
        <p:spPr>
          <a:xfrm>
            <a:off x="3424277" y="476250"/>
            <a:ext cx="553998" cy="6121400"/>
          </a:xfrm>
          <a:prstGeom prst="rect">
            <a:avLst/>
          </a:prstGeom>
          <a:solidFill>
            <a:srgbClr val="FF9900"/>
          </a:solidFill>
          <a:ln>
            <a:solidFill>
              <a:schemeClr val="accent1">
                <a:shade val="50000"/>
              </a:schemeClr>
            </a:solidFill>
          </a:ln>
        </p:spPr>
        <p:txBody>
          <a:bodyPr vert="eaVert">
            <a:spAutoFit/>
          </a:bodyPr>
          <a:lstStyle/>
          <a:p>
            <a:pPr algn="l">
              <a:defRPr/>
            </a:pPr>
            <a:r>
              <a:rPr lang="ja-JP" altLang="en-US" sz="2400" dirty="0">
                <a:solidFill>
                  <a:srgbClr val="000000"/>
                </a:solidFill>
              </a:rPr>
              <a:t>　行政・包括による虐待・緊急性の判断</a:t>
            </a:r>
          </a:p>
        </p:txBody>
      </p:sp>
      <p:sp>
        <p:nvSpPr>
          <p:cNvPr id="8" name="テキスト ボックス 7"/>
          <p:cNvSpPr txBox="1"/>
          <p:nvPr/>
        </p:nvSpPr>
        <p:spPr>
          <a:xfrm>
            <a:off x="4438690" y="487363"/>
            <a:ext cx="553998" cy="6121400"/>
          </a:xfrm>
          <a:prstGeom prst="rect">
            <a:avLst/>
          </a:prstGeom>
          <a:solidFill>
            <a:srgbClr val="FFFFCC"/>
          </a:solidFill>
          <a:ln>
            <a:solidFill>
              <a:schemeClr val="accent1">
                <a:shade val="50000"/>
              </a:schemeClr>
            </a:solidFill>
          </a:ln>
        </p:spPr>
        <p:txBody>
          <a:bodyPr vert="eaVert">
            <a:spAutoFit/>
          </a:bodyPr>
          <a:lstStyle/>
          <a:p>
            <a:pPr algn="l">
              <a:defRPr/>
            </a:pPr>
            <a:r>
              <a:rPr lang="ja-JP" altLang="en-US" sz="2400" dirty="0">
                <a:solidFill>
                  <a:srgbClr val="000000"/>
                </a:solidFill>
              </a:rPr>
              <a:t>　緊急対応とさらなる情報収集</a:t>
            </a:r>
          </a:p>
        </p:txBody>
      </p:sp>
      <p:sp>
        <p:nvSpPr>
          <p:cNvPr id="9" name="テキスト ボックス 8"/>
          <p:cNvSpPr txBox="1"/>
          <p:nvPr/>
        </p:nvSpPr>
        <p:spPr>
          <a:xfrm>
            <a:off x="5386427" y="476250"/>
            <a:ext cx="553998" cy="6121400"/>
          </a:xfrm>
          <a:prstGeom prst="rect">
            <a:avLst/>
          </a:prstGeom>
          <a:solidFill>
            <a:srgbClr val="FFFFCC"/>
          </a:solidFill>
          <a:ln>
            <a:solidFill>
              <a:schemeClr val="accent1">
                <a:shade val="50000"/>
              </a:schemeClr>
            </a:solidFill>
          </a:ln>
        </p:spPr>
        <p:txBody>
          <a:bodyPr vert="eaVert">
            <a:spAutoFit/>
          </a:bodyPr>
          <a:lstStyle/>
          <a:p>
            <a:pPr algn="l">
              <a:defRPr/>
            </a:pPr>
            <a:r>
              <a:rPr lang="ja-JP" altLang="en-US" sz="2400" dirty="0">
                <a:solidFill>
                  <a:srgbClr val="000000"/>
                </a:solidFill>
              </a:rPr>
              <a:t>　ケース会議等での方針決定</a:t>
            </a:r>
          </a:p>
        </p:txBody>
      </p:sp>
      <p:sp>
        <p:nvSpPr>
          <p:cNvPr id="10" name="テキスト ボックス 9"/>
          <p:cNvSpPr txBox="1"/>
          <p:nvPr/>
        </p:nvSpPr>
        <p:spPr>
          <a:xfrm>
            <a:off x="6361152" y="476250"/>
            <a:ext cx="553998" cy="6121400"/>
          </a:xfrm>
          <a:prstGeom prst="rect">
            <a:avLst/>
          </a:prstGeom>
          <a:solidFill>
            <a:srgbClr val="FFFFCC"/>
          </a:solidFill>
          <a:ln>
            <a:solidFill>
              <a:schemeClr val="accent1">
                <a:shade val="50000"/>
              </a:schemeClr>
            </a:solidFill>
          </a:ln>
        </p:spPr>
        <p:txBody>
          <a:bodyPr vert="eaVert">
            <a:spAutoFit/>
          </a:bodyPr>
          <a:lstStyle/>
          <a:p>
            <a:pPr algn="l">
              <a:defRPr/>
            </a:pPr>
            <a:r>
              <a:rPr lang="ja-JP" altLang="en-US" sz="2400" dirty="0">
                <a:solidFill>
                  <a:srgbClr val="000000"/>
                </a:solidFill>
              </a:rPr>
              <a:t>　見守り・介入・緊急対応など</a:t>
            </a:r>
          </a:p>
        </p:txBody>
      </p:sp>
      <p:sp>
        <p:nvSpPr>
          <p:cNvPr id="11" name="テキスト ボックス 10"/>
          <p:cNvSpPr txBox="1"/>
          <p:nvPr/>
        </p:nvSpPr>
        <p:spPr>
          <a:xfrm>
            <a:off x="7331115" y="476250"/>
            <a:ext cx="553998" cy="6121400"/>
          </a:xfrm>
          <a:prstGeom prst="rect">
            <a:avLst/>
          </a:prstGeom>
          <a:solidFill>
            <a:srgbClr val="FFFFCC"/>
          </a:solidFill>
          <a:ln>
            <a:solidFill>
              <a:schemeClr val="accent1">
                <a:shade val="50000"/>
              </a:schemeClr>
            </a:solidFill>
          </a:ln>
        </p:spPr>
        <p:txBody>
          <a:bodyPr vert="eaVert">
            <a:spAutoFit/>
          </a:bodyPr>
          <a:lstStyle/>
          <a:p>
            <a:pPr algn="l">
              <a:defRPr/>
            </a:pPr>
            <a:r>
              <a:rPr lang="ja-JP" altLang="en-US" sz="2400" dirty="0">
                <a:solidFill>
                  <a:srgbClr val="000000"/>
                </a:solidFill>
              </a:rPr>
              <a:t>　支援の評価・見直し</a:t>
            </a:r>
          </a:p>
        </p:txBody>
      </p:sp>
      <p:sp>
        <p:nvSpPr>
          <p:cNvPr id="12" name="テキスト ボックス 11"/>
          <p:cNvSpPr txBox="1"/>
          <p:nvPr/>
        </p:nvSpPr>
        <p:spPr>
          <a:xfrm>
            <a:off x="8244287" y="476250"/>
            <a:ext cx="615553" cy="6121400"/>
          </a:xfrm>
          <a:prstGeom prst="rect">
            <a:avLst/>
          </a:prstGeom>
          <a:solidFill>
            <a:srgbClr val="FF9900"/>
          </a:solidFill>
          <a:ln>
            <a:solidFill>
              <a:schemeClr val="accent1">
                <a:shade val="50000"/>
              </a:schemeClr>
            </a:solidFill>
          </a:ln>
        </p:spPr>
        <p:txBody>
          <a:bodyPr vert="eaVert">
            <a:spAutoFit/>
          </a:bodyPr>
          <a:lstStyle/>
          <a:p>
            <a:pPr>
              <a:defRPr/>
            </a:pPr>
            <a:r>
              <a:rPr lang="ja-JP" altLang="en-US" sz="2800" dirty="0">
                <a:solidFill>
                  <a:srgbClr val="000000"/>
                </a:solidFill>
              </a:rPr>
              <a:t>終結</a:t>
            </a:r>
          </a:p>
        </p:txBody>
      </p:sp>
      <p:sp>
        <p:nvSpPr>
          <p:cNvPr id="13" name="右矢印 12"/>
          <p:cNvSpPr/>
          <p:nvPr/>
        </p:nvSpPr>
        <p:spPr>
          <a:xfrm>
            <a:off x="949325" y="2708277"/>
            <a:ext cx="425450" cy="136842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sz="1800" dirty="0">
              <a:solidFill>
                <a:srgbClr val="FFFFFF"/>
              </a:solidFill>
            </a:endParaRPr>
          </a:p>
        </p:txBody>
      </p:sp>
      <p:sp>
        <p:nvSpPr>
          <p:cNvPr id="14" name="右矢印 13"/>
          <p:cNvSpPr/>
          <p:nvPr/>
        </p:nvSpPr>
        <p:spPr>
          <a:xfrm>
            <a:off x="2003425" y="2719390"/>
            <a:ext cx="425450" cy="136842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sz="1800">
              <a:solidFill>
                <a:srgbClr val="FFFFFF"/>
              </a:solidFill>
            </a:endParaRPr>
          </a:p>
        </p:txBody>
      </p:sp>
      <p:sp>
        <p:nvSpPr>
          <p:cNvPr id="15" name="右矢印 14"/>
          <p:cNvSpPr/>
          <p:nvPr/>
        </p:nvSpPr>
        <p:spPr>
          <a:xfrm>
            <a:off x="2994025" y="2754315"/>
            <a:ext cx="425450" cy="136842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sz="1800">
              <a:solidFill>
                <a:srgbClr val="FFFFFF"/>
              </a:solidFill>
            </a:endParaRPr>
          </a:p>
        </p:txBody>
      </p:sp>
      <p:sp>
        <p:nvSpPr>
          <p:cNvPr id="16" name="右矢印 15"/>
          <p:cNvSpPr/>
          <p:nvPr/>
        </p:nvSpPr>
        <p:spPr>
          <a:xfrm>
            <a:off x="3992563" y="2732090"/>
            <a:ext cx="423862" cy="136842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sz="1800">
              <a:solidFill>
                <a:srgbClr val="FFFFFF"/>
              </a:solidFill>
            </a:endParaRPr>
          </a:p>
        </p:txBody>
      </p:sp>
      <p:sp>
        <p:nvSpPr>
          <p:cNvPr id="17" name="右矢印 16"/>
          <p:cNvSpPr/>
          <p:nvPr/>
        </p:nvSpPr>
        <p:spPr>
          <a:xfrm>
            <a:off x="4995863" y="2708277"/>
            <a:ext cx="425450" cy="136842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sz="1800">
              <a:solidFill>
                <a:srgbClr val="FFFFFF"/>
              </a:solidFill>
            </a:endParaRPr>
          </a:p>
        </p:txBody>
      </p:sp>
      <p:sp>
        <p:nvSpPr>
          <p:cNvPr id="18" name="右矢印 17"/>
          <p:cNvSpPr/>
          <p:nvPr/>
        </p:nvSpPr>
        <p:spPr>
          <a:xfrm>
            <a:off x="5946775" y="2708277"/>
            <a:ext cx="425450" cy="136842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sz="1800">
              <a:solidFill>
                <a:srgbClr val="FFFFFF"/>
              </a:solidFill>
            </a:endParaRPr>
          </a:p>
        </p:txBody>
      </p:sp>
      <p:sp>
        <p:nvSpPr>
          <p:cNvPr id="19" name="右矢印 18"/>
          <p:cNvSpPr/>
          <p:nvPr/>
        </p:nvSpPr>
        <p:spPr>
          <a:xfrm>
            <a:off x="6883400" y="2708277"/>
            <a:ext cx="425450" cy="136842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sz="1800">
              <a:solidFill>
                <a:srgbClr val="FFFFFF"/>
              </a:solidFill>
            </a:endParaRPr>
          </a:p>
        </p:txBody>
      </p:sp>
      <p:sp>
        <p:nvSpPr>
          <p:cNvPr id="20" name="右矢印 19"/>
          <p:cNvSpPr/>
          <p:nvPr/>
        </p:nvSpPr>
        <p:spPr>
          <a:xfrm>
            <a:off x="7885113" y="2708277"/>
            <a:ext cx="423862" cy="136842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sz="1800">
              <a:solidFill>
                <a:srgbClr val="FFFFFF"/>
              </a:solidFill>
            </a:endParaRPr>
          </a:p>
        </p:txBody>
      </p:sp>
      <p:sp>
        <p:nvSpPr>
          <p:cNvPr id="2" name="角丸四角形吹き出し 1"/>
          <p:cNvSpPr/>
          <p:nvPr/>
        </p:nvSpPr>
        <p:spPr bwMode="auto">
          <a:xfrm>
            <a:off x="573088" y="5157790"/>
            <a:ext cx="1511300" cy="503237"/>
          </a:xfrm>
          <a:prstGeom prst="wedgeRoundRectCallout">
            <a:avLst>
              <a:gd name="adj1" fmla="val 26758"/>
              <a:gd name="adj2" fmla="val -188540"/>
              <a:gd name="adj3" fmla="val 16667"/>
            </a:avLst>
          </a:prstGeom>
          <a:solidFill>
            <a:schemeClr val="bg1"/>
          </a:solidFill>
          <a:ln w="9525" cap="flat" cmpd="sng" algn="ctr">
            <a:solidFill>
              <a:schemeClr val="tx1"/>
            </a:solidFill>
            <a:prstDash val="solid"/>
            <a:round/>
            <a:headEnd type="none" w="med" len="med"/>
            <a:tailEnd type="none" w="med" len="med"/>
          </a:ln>
          <a:effectLst/>
        </p:spPr>
        <p:txBody>
          <a:bodyPr/>
          <a:lstStyle/>
          <a:p>
            <a:pPr>
              <a:defRPr/>
            </a:pPr>
            <a:r>
              <a:rPr lang="ja-JP" altLang="en-US" sz="1800" dirty="0">
                <a:solidFill>
                  <a:prstClr val="black"/>
                </a:solidFill>
              </a:rPr>
              <a:t>知らせる</a:t>
            </a:r>
          </a:p>
        </p:txBody>
      </p:sp>
      <p:sp>
        <p:nvSpPr>
          <p:cNvPr id="21" name="角丸四角形吹き出し 20"/>
          <p:cNvSpPr/>
          <p:nvPr/>
        </p:nvSpPr>
        <p:spPr bwMode="auto">
          <a:xfrm>
            <a:off x="468315" y="4924425"/>
            <a:ext cx="1658937" cy="1384300"/>
          </a:xfrm>
          <a:prstGeom prst="wedgeRoundRectCallout">
            <a:avLst>
              <a:gd name="adj1" fmla="val -31610"/>
              <a:gd name="adj2" fmla="val -79538"/>
              <a:gd name="adj3" fmla="val 16667"/>
            </a:avLst>
          </a:prstGeom>
          <a:solidFill>
            <a:schemeClr val="bg1"/>
          </a:solidFill>
          <a:ln w="9525" cap="flat" cmpd="sng" algn="ctr">
            <a:solidFill>
              <a:schemeClr val="tx1"/>
            </a:solidFill>
            <a:prstDash val="solid"/>
            <a:round/>
            <a:headEnd type="none" w="med" len="med"/>
            <a:tailEnd type="none" w="med" len="med"/>
          </a:ln>
          <a:effectLst/>
        </p:spPr>
        <p:txBody>
          <a:bodyPr/>
          <a:lstStyle/>
          <a:p>
            <a:pPr>
              <a:defRPr/>
            </a:pPr>
            <a:r>
              <a:rPr lang="ja-JP" altLang="en-US" sz="2000" dirty="0">
                <a:solidFill>
                  <a:prstClr val="black"/>
                </a:solidFill>
              </a:rPr>
              <a:t>見たまま</a:t>
            </a:r>
            <a:endParaRPr lang="en-US" altLang="ja-JP" sz="2000" dirty="0">
              <a:solidFill>
                <a:prstClr val="black"/>
              </a:solidFill>
            </a:endParaRPr>
          </a:p>
          <a:p>
            <a:pPr>
              <a:defRPr/>
            </a:pPr>
            <a:r>
              <a:rPr lang="ja-JP" altLang="en-US" sz="2000" dirty="0">
                <a:solidFill>
                  <a:prstClr val="black"/>
                </a:solidFill>
              </a:rPr>
              <a:t>聞いたままを記録して知らせる</a:t>
            </a:r>
          </a:p>
        </p:txBody>
      </p:sp>
      <p:sp>
        <p:nvSpPr>
          <p:cNvPr id="23" name="角丸四角形吹き出し 22"/>
          <p:cNvSpPr/>
          <p:nvPr/>
        </p:nvSpPr>
        <p:spPr bwMode="auto">
          <a:xfrm>
            <a:off x="2437591" y="6094412"/>
            <a:ext cx="1319212" cy="503238"/>
          </a:xfrm>
          <a:prstGeom prst="wedgeRoundRectCallout">
            <a:avLst>
              <a:gd name="adj1" fmla="val 118435"/>
              <a:gd name="adj2" fmla="val -33931"/>
              <a:gd name="adj3" fmla="val 16667"/>
            </a:avLst>
          </a:prstGeom>
          <a:solidFill>
            <a:schemeClr val="bg1"/>
          </a:solidFill>
          <a:ln w="9525" cap="flat" cmpd="sng" algn="ctr">
            <a:solidFill>
              <a:schemeClr val="tx1"/>
            </a:solidFill>
            <a:prstDash val="solid"/>
            <a:round/>
            <a:headEnd type="none" w="med" len="med"/>
            <a:tailEnd type="none" w="med" len="med"/>
          </a:ln>
          <a:effectLst/>
        </p:spPr>
        <p:txBody>
          <a:bodyPr/>
          <a:lstStyle/>
          <a:p>
            <a:pPr>
              <a:defRPr/>
            </a:pPr>
            <a:endParaRPr lang="ja-JP" altLang="en-US" sz="1800" dirty="0">
              <a:solidFill>
                <a:prstClr val="black"/>
              </a:solidFill>
            </a:endParaRPr>
          </a:p>
        </p:txBody>
      </p:sp>
      <p:sp>
        <p:nvSpPr>
          <p:cNvPr id="22" name="角丸四角形吹き出し 21"/>
          <p:cNvSpPr/>
          <p:nvPr/>
        </p:nvSpPr>
        <p:spPr bwMode="auto">
          <a:xfrm>
            <a:off x="2335194" y="6055519"/>
            <a:ext cx="1443037" cy="720725"/>
          </a:xfrm>
          <a:prstGeom prst="wedgeRoundRectCallout">
            <a:avLst>
              <a:gd name="adj1" fmla="val -21346"/>
              <a:gd name="adj2" fmla="val -196353"/>
              <a:gd name="adj3" fmla="val 16667"/>
            </a:avLst>
          </a:prstGeom>
          <a:solidFill>
            <a:schemeClr val="bg1"/>
          </a:solidFill>
          <a:ln w="9525" cap="flat" cmpd="sng" algn="ctr">
            <a:solidFill>
              <a:schemeClr val="tx1"/>
            </a:solidFill>
            <a:prstDash val="solid"/>
            <a:round/>
            <a:headEnd type="none" w="med" len="med"/>
            <a:tailEnd type="none" w="med" len="med"/>
          </a:ln>
          <a:effectLst/>
        </p:spPr>
        <p:txBody>
          <a:bodyPr/>
          <a:lstStyle/>
          <a:p>
            <a:pPr>
              <a:defRPr/>
            </a:pPr>
            <a:r>
              <a:rPr lang="ja-JP" altLang="en-US" sz="2000" dirty="0">
                <a:solidFill>
                  <a:prstClr val="black"/>
                </a:solidFill>
              </a:rPr>
              <a:t>事実確認への協力</a:t>
            </a:r>
          </a:p>
        </p:txBody>
      </p:sp>
      <p:sp>
        <p:nvSpPr>
          <p:cNvPr id="27" name="角丸四角形吹き出し 26"/>
          <p:cNvSpPr/>
          <p:nvPr/>
        </p:nvSpPr>
        <p:spPr bwMode="auto">
          <a:xfrm>
            <a:off x="6700438" y="5986009"/>
            <a:ext cx="2119313" cy="715962"/>
          </a:xfrm>
          <a:prstGeom prst="wedgeRoundRectCallout">
            <a:avLst>
              <a:gd name="adj1" fmla="val 37331"/>
              <a:gd name="adj2" fmla="val -97594"/>
              <a:gd name="adj3" fmla="val 16667"/>
            </a:avLst>
          </a:prstGeom>
          <a:solidFill>
            <a:schemeClr val="bg1"/>
          </a:solidFill>
          <a:ln w="9525" cap="flat" cmpd="sng" algn="ctr">
            <a:solidFill>
              <a:schemeClr val="tx1"/>
            </a:solidFill>
            <a:prstDash val="solid"/>
            <a:round/>
            <a:headEnd type="none" w="med" len="med"/>
            <a:tailEnd type="none" w="med" len="med"/>
          </a:ln>
          <a:effectLst/>
        </p:spPr>
        <p:txBody>
          <a:bodyPr/>
          <a:lstStyle/>
          <a:p>
            <a:pPr>
              <a:defRPr/>
            </a:pPr>
            <a:r>
              <a:rPr lang="ja-JP" altLang="en-US" sz="2000" dirty="0">
                <a:solidFill>
                  <a:prstClr val="black"/>
                </a:solidFill>
              </a:rPr>
              <a:t>ケアマネジメントの継続</a:t>
            </a:r>
          </a:p>
        </p:txBody>
      </p:sp>
      <p:sp>
        <p:nvSpPr>
          <p:cNvPr id="30" name="屈折矢印 29"/>
          <p:cNvSpPr/>
          <p:nvPr/>
        </p:nvSpPr>
        <p:spPr>
          <a:xfrm flipH="1">
            <a:off x="4520558" y="4723453"/>
            <a:ext cx="3162046" cy="899765"/>
          </a:xfrm>
          <a:prstGeom prst="ben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スライド番号プレースホルダー 2"/>
          <p:cNvSpPr>
            <a:spLocks noGrp="1"/>
          </p:cNvSpPr>
          <p:nvPr>
            <p:ph type="sldNum" sz="quarter" idx="12"/>
          </p:nvPr>
        </p:nvSpPr>
        <p:spPr>
          <a:xfrm>
            <a:off x="6934237" y="6562725"/>
            <a:ext cx="2133600" cy="365125"/>
          </a:xfrm>
        </p:spPr>
        <p:txBody>
          <a:bodyPr/>
          <a:lstStyle/>
          <a:p>
            <a:pPr>
              <a:defRPr/>
            </a:pPr>
            <a:fld id="{7919BF90-A241-4987-B49B-1A1801C0D912}" type="slidenum">
              <a:rPr lang="ja-JP" altLang="en-US" smtClean="0">
                <a:solidFill>
                  <a:prstClr val="black">
                    <a:tint val="75000"/>
                  </a:prstClr>
                </a:solidFill>
              </a:rPr>
              <a:pPr>
                <a:defRPr/>
              </a:pPr>
              <a:t>58</a:t>
            </a:fld>
            <a:endParaRPr lang="ja-JP" altLang="en-US" dirty="0">
              <a:solidFill>
                <a:prstClr val="black">
                  <a:tint val="75000"/>
                </a:prstClr>
              </a:solidFill>
            </a:endParaRPr>
          </a:p>
        </p:txBody>
      </p:sp>
      <p:sp>
        <p:nvSpPr>
          <p:cNvPr id="25" name="角丸四角形吹き出し 24"/>
          <p:cNvSpPr/>
          <p:nvPr/>
        </p:nvSpPr>
        <p:spPr bwMode="auto">
          <a:xfrm>
            <a:off x="4727577" y="5759450"/>
            <a:ext cx="1317625" cy="503238"/>
          </a:xfrm>
          <a:prstGeom prst="wedgeRoundRectCallout">
            <a:avLst>
              <a:gd name="adj1" fmla="val 169650"/>
              <a:gd name="adj2" fmla="val -71037"/>
              <a:gd name="adj3" fmla="val 16667"/>
            </a:avLst>
          </a:prstGeom>
          <a:solidFill>
            <a:schemeClr val="bg1"/>
          </a:solidFill>
          <a:ln w="9525" cap="flat" cmpd="sng" algn="ctr">
            <a:solidFill>
              <a:schemeClr val="tx1"/>
            </a:solidFill>
            <a:prstDash val="solid"/>
            <a:round/>
            <a:headEnd type="none" w="med" len="med"/>
            <a:tailEnd type="none" w="med" len="med"/>
          </a:ln>
          <a:effectLst/>
        </p:spPr>
        <p:txBody>
          <a:bodyPr/>
          <a:lstStyle/>
          <a:p>
            <a:pPr>
              <a:defRPr/>
            </a:pPr>
            <a:endParaRPr lang="ja-JP" altLang="en-US" sz="1800" dirty="0">
              <a:solidFill>
                <a:prstClr val="black"/>
              </a:solidFill>
            </a:endParaRPr>
          </a:p>
        </p:txBody>
      </p:sp>
      <p:sp>
        <p:nvSpPr>
          <p:cNvPr id="24" name="角丸四角形吹き出し 23"/>
          <p:cNvSpPr/>
          <p:nvPr/>
        </p:nvSpPr>
        <p:spPr bwMode="auto">
          <a:xfrm>
            <a:off x="4710113" y="5661027"/>
            <a:ext cx="1409700" cy="720725"/>
          </a:xfrm>
          <a:prstGeom prst="wedgeRoundRectCallout">
            <a:avLst>
              <a:gd name="adj1" fmla="val 12465"/>
              <a:gd name="adj2" fmla="val -179950"/>
              <a:gd name="adj3" fmla="val 16667"/>
            </a:avLst>
          </a:prstGeom>
          <a:solidFill>
            <a:schemeClr val="bg1"/>
          </a:solidFill>
          <a:ln w="9525" cap="flat" cmpd="sng" algn="ctr">
            <a:solidFill>
              <a:schemeClr val="tx1"/>
            </a:solidFill>
            <a:prstDash val="solid"/>
            <a:round/>
            <a:headEnd type="none" w="med" len="med"/>
            <a:tailEnd type="none" w="med" len="med"/>
          </a:ln>
          <a:effectLst/>
        </p:spPr>
        <p:txBody>
          <a:bodyPr/>
          <a:lstStyle/>
          <a:p>
            <a:pPr>
              <a:defRPr/>
            </a:pPr>
            <a:r>
              <a:rPr lang="ja-JP" altLang="en-US" sz="2000" dirty="0">
                <a:solidFill>
                  <a:prstClr val="black"/>
                </a:solidFill>
              </a:rPr>
              <a:t>会議への出席</a:t>
            </a:r>
          </a:p>
        </p:txBody>
      </p:sp>
      <p:sp>
        <p:nvSpPr>
          <p:cNvPr id="26" name="角丸四角形吹き出し 25"/>
          <p:cNvSpPr/>
          <p:nvPr/>
        </p:nvSpPr>
        <p:spPr bwMode="auto">
          <a:xfrm>
            <a:off x="6700438" y="4514398"/>
            <a:ext cx="1722437" cy="996950"/>
          </a:xfrm>
          <a:prstGeom prst="wedgeRoundRectCallout">
            <a:avLst>
              <a:gd name="adj1" fmla="val -34477"/>
              <a:gd name="adj2" fmla="val -89566"/>
              <a:gd name="adj3" fmla="val 16667"/>
            </a:avLst>
          </a:prstGeom>
          <a:solidFill>
            <a:schemeClr val="bg1"/>
          </a:solidFill>
          <a:ln w="9525" cap="flat" cmpd="sng" algn="ctr">
            <a:solidFill>
              <a:schemeClr val="tx1"/>
            </a:solidFill>
            <a:prstDash val="solid"/>
            <a:round/>
            <a:headEnd type="none" w="med" len="med"/>
            <a:tailEnd type="none" w="med" len="med"/>
          </a:ln>
          <a:effectLst/>
        </p:spPr>
        <p:txBody>
          <a:bodyPr/>
          <a:lstStyle/>
          <a:p>
            <a:pPr>
              <a:defRPr/>
            </a:pPr>
            <a:r>
              <a:rPr lang="ja-JP" altLang="en-US" sz="2000" dirty="0">
                <a:solidFill>
                  <a:prstClr val="black"/>
                </a:solidFill>
              </a:rPr>
              <a:t>方針に沿った支援の展開と報告</a:t>
            </a:r>
          </a:p>
        </p:txBody>
      </p:sp>
      <p:sp>
        <p:nvSpPr>
          <p:cNvPr id="29" name="角丸四角形吹き出し 28"/>
          <p:cNvSpPr/>
          <p:nvPr/>
        </p:nvSpPr>
        <p:spPr bwMode="auto">
          <a:xfrm>
            <a:off x="96872" y="207023"/>
            <a:ext cx="1277903" cy="2069978"/>
          </a:xfrm>
          <a:prstGeom prst="wedgeRoundRectCallout">
            <a:avLst>
              <a:gd name="adj1" fmla="val 53202"/>
              <a:gd name="adj2" fmla="val 61078"/>
              <a:gd name="adj3" fmla="val 16667"/>
            </a:avLst>
          </a:prstGeom>
          <a:solidFill>
            <a:schemeClr val="bg1"/>
          </a:solidFill>
          <a:ln w="9525" cap="flat" cmpd="sng" algn="ctr">
            <a:solidFill>
              <a:schemeClr val="tx1"/>
            </a:solidFill>
            <a:prstDash val="solid"/>
            <a:round/>
            <a:headEnd type="none" w="med" len="med"/>
            <a:tailEnd type="none" w="med" len="med"/>
          </a:ln>
          <a:effectLst/>
        </p:spPr>
        <p:txBody>
          <a:bodyPr/>
          <a:lstStyle/>
          <a:p>
            <a:pPr>
              <a:defRPr/>
            </a:pPr>
            <a:r>
              <a:rPr lang="ja-JP" altLang="en-US" sz="2000" dirty="0" smtClean="0">
                <a:solidFill>
                  <a:prstClr val="black"/>
                </a:solidFill>
              </a:rPr>
              <a:t>再発</a:t>
            </a:r>
            <a:r>
              <a:rPr lang="ja-JP" altLang="en-US" sz="2000" dirty="0">
                <a:solidFill>
                  <a:prstClr val="black"/>
                </a:solidFill>
              </a:rPr>
              <a:t>や新たな虐待と思われる行為の発見も</a:t>
            </a:r>
          </a:p>
        </p:txBody>
      </p:sp>
      <p:sp>
        <p:nvSpPr>
          <p:cNvPr id="32" name="下カーブ矢印 31"/>
          <p:cNvSpPr/>
          <p:nvPr/>
        </p:nvSpPr>
        <p:spPr>
          <a:xfrm rot="10800000" flipV="1">
            <a:off x="1616112" y="207023"/>
            <a:ext cx="4953921" cy="413977"/>
          </a:xfrm>
          <a:prstGeom prst="curvedDownArrow">
            <a:avLst>
              <a:gd name="adj1" fmla="val 25000"/>
              <a:gd name="adj2" fmla="val 70798"/>
              <a:gd name="adj3" fmla="val 25000"/>
            </a:avLst>
          </a:prstGeom>
          <a:solidFill>
            <a:schemeClr val="accent2">
              <a:lumMod val="75000"/>
            </a:scheme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Tree>
    <p:extLst>
      <p:ext uri="{BB962C8B-B14F-4D97-AF65-F5344CB8AC3E}">
        <p14:creationId xmlns:p14="http://schemas.microsoft.com/office/powerpoint/2010/main" val="165173923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0-#ppt_w/2"/>
                                          </p:val>
                                        </p:tav>
                                        <p:tav tm="100000">
                                          <p:val>
                                            <p:strVal val="#ppt_x"/>
                                          </p:val>
                                        </p:tav>
                                      </p:tavLst>
                                    </p:anim>
                                    <p:anim calcmode="lin" valueType="num">
                                      <p:cBhvr additive="base">
                                        <p:cTn id="8" dur="500" fill="hold"/>
                                        <p:tgtEl>
                                          <p:spTgt spid="4"/>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13"/>
                                        </p:tgtEl>
                                        <p:attrNameLst>
                                          <p:attrName>style.visibility</p:attrName>
                                        </p:attrNameLst>
                                      </p:cBhvr>
                                      <p:to>
                                        <p:strVal val="visible"/>
                                      </p:to>
                                    </p:set>
                                    <p:anim calcmode="lin" valueType="num">
                                      <p:cBhvr additive="base">
                                        <p:cTn id="11" dur="500" fill="hold"/>
                                        <p:tgtEl>
                                          <p:spTgt spid="13"/>
                                        </p:tgtEl>
                                        <p:attrNameLst>
                                          <p:attrName>ppt_x</p:attrName>
                                        </p:attrNameLst>
                                      </p:cBhvr>
                                      <p:tavLst>
                                        <p:tav tm="0">
                                          <p:val>
                                            <p:strVal val="0-#ppt_w/2"/>
                                          </p:val>
                                        </p:tav>
                                        <p:tav tm="100000">
                                          <p:val>
                                            <p:strVal val="#ppt_x"/>
                                          </p:val>
                                        </p:tav>
                                      </p:tavLst>
                                    </p:anim>
                                    <p:anim calcmode="lin" valueType="num">
                                      <p:cBhvr additive="base">
                                        <p:cTn id="12" dur="500" fill="hold"/>
                                        <p:tgtEl>
                                          <p:spTgt spid="13"/>
                                        </p:tgtEl>
                                        <p:attrNameLst>
                                          <p:attrName>ppt_y</p:attrName>
                                        </p:attrNameLst>
                                      </p:cBhvr>
                                      <p:tavLst>
                                        <p:tav tm="0">
                                          <p:val>
                                            <p:strVal val="#ppt_y"/>
                                          </p:val>
                                        </p:tav>
                                        <p:tav tm="100000">
                                          <p:val>
                                            <p:strVal val="#ppt_y"/>
                                          </p:val>
                                        </p:tav>
                                      </p:tavLst>
                                    </p:anim>
                                  </p:childTnLst>
                                </p:cTn>
                              </p:par>
                              <p:par>
                                <p:cTn id="13" presetID="2" presetClass="entr" presetSubtype="8" fill="hold" grpId="0" nodeType="withEffect">
                                  <p:stCondLst>
                                    <p:cond delay="0"/>
                                  </p:stCondLst>
                                  <p:childTnLst>
                                    <p:set>
                                      <p:cBhvr>
                                        <p:cTn id="14" dur="1" fill="hold">
                                          <p:stCondLst>
                                            <p:cond delay="0"/>
                                          </p:stCondLst>
                                        </p:cTn>
                                        <p:tgtEl>
                                          <p:spTgt spid="5"/>
                                        </p:tgtEl>
                                        <p:attrNameLst>
                                          <p:attrName>style.visibility</p:attrName>
                                        </p:attrNameLst>
                                      </p:cBhvr>
                                      <p:to>
                                        <p:strVal val="visible"/>
                                      </p:to>
                                    </p:set>
                                    <p:anim calcmode="lin" valueType="num">
                                      <p:cBhvr additive="base">
                                        <p:cTn id="15" dur="500" fill="hold"/>
                                        <p:tgtEl>
                                          <p:spTgt spid="5"/>
                                        </p:tgtEl>
                                        <p:attrNameLst>
                                          <p:attrName>ppt_x</p:attrName>
                                        </p:attrNameLst>
                                      </p:cBhvr>
                                      <p:tavLst>
                                        <p:tav tm="0">
                                          <p:val>
                                            <p:strVal val="0-#ppt_w/2"/>
                                          </p:val>
                                        </p:tav>
                                        <p:tav tm="100000">
                                          <p:val>
                                            <p:strVal val="#ppt_x"/>
                                          </p:val>
                                        </p:tav>
                                      </p:tavLst>
                                    </p:anim>
                                    <p:anim calcmode="lin" valueType="num">
                                      <p:cBhvr additive="base">
                                        <p:cTn id="16" dur="500" fill="hold"/>
                                        <p:tgtEl>
                                          <p:spTgt spid="5"/>
                                        </p:tgtEl>
                                        <p:attrNameLst>
                                          <p:attrName>ppt_y</p:attrName>
                                        </p:attrNameLst>
                                      </p:cBhvr>
                                      <p:tavLst>
                                        <p:tav tm="0">
                                          <p:val>
                                            <p:strVal val="#ppt_y"/>
                                          </p:val>
                                        </p:tav>
                                        <p:tav tm="100000">
                                          <p:val>
                                            <p:strVal val="#ppt_y"/>
                                          </p:val>
                                        </p:tav>
                                      </p:tavLst>
                                    </p:anim>
                                  </p:childTnLst>
                                </p:cTn>
                              </p:par>
                              <p:par>
                                <p:cTn id="17" presetID="2" presetClass="entr" presetSubtype="8" fill="hold" grpId="0" nodeType="withEffect">
                                  <p:stCondLst>
                                    <p:cond delay="0"/>
                                  </p:stCondLst>
                                  <p:childTnLst>
                                    <p:set>
                                      <p:cBhvr>
                                        <p:cTn id="18" dur="1" fill="hold">
                                          <p:stCondLst>
                                            <p:cond delay="0"/>
                                          </p:stCondLst>
                                        </p:cTn>
                                        <p:tgtEl>
                                          <p:spTgt spid="14"/>
                                        </p:tgtEl>
                                        <p:attrNameLst>
                                          <p:attrName>style.visibility</p:attrName>
                                        </p:attrNameLst>
                                      </p:cBhvr>
                                      <p:to>
                                        <p:strVal val="visible"/>
                                      </p:to>
                                    </p:set>
                                    <p:anim calcmode="lin" valueType="num">
                                      <p:cBhvr additive="base">
                                        <p:cTn id="19" dur="500" fill="hold"/>
                                        <p:tgtEl>
                                          <p:spTgt spid="14"/>
                                        </p:tgtEl>
                                        <p:attrNameLst>
                                          <p:attrName>ppt_x</p:attrName>
                                        </p:attrNameLst>
                                      </p:cBhvr>
                                      <p:tavLst>
                                        <p:tav tm="0">
                                          <p:val>
                                            <p:strVal val="0-#ppt_w/2"/>
                                          </p:val>
                                        </p:tav>
                                        <p:tav tm="100000">
                                          <p:val>
                                            <p:strVal val="#ppt_x"/>
                                          </p:val>
                                        </p:tav>
                                      </p:tavLst>
                                    </p:anim>
                                    <p:anim calcmode="lin" valueType="num">
                                      <p:cBhvr additive="base">
                                        <p:cTn id="20" dur="500" fill="hold"/>
                                        <p:tgtEl>
                                          <p:spTgt spid="14"/>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1"/>
                                        </p:tgtEl>
                                        <p:attrNameLst>
                                          <p:attrName>style.visibility</p:attrName>
                                        </p:attrNameLst>
                                      </p:cBhvr>
                                      <p:to>
                                        <p:strVal val="visible"/>
                                      </p:to>
                                    </p:set>
                                    <p:anim calcmode="lin" valueType="num">
                                      <p:cBhvr additive="base">
                                        <p:cTn id="25" dur="500" fill="hold"/>
                                        <p:tgtEl>
                                          <p:spTgt spid="21"/>
                                        </p:tgtEl>
                                        <p:attrNameLst>
                                          <p:attrName>ppt_x</p:attrName>
                                        </p:attrNameLst>
                                      </p:cBhvr>
                                      <p:tavLst>
                                        <p:tav tm="0">
                                          <p:val>
                                            <p:strVal val="#ppt_x"/>
                                          </p:val>
                                        </p:tav>
                                        <p:tav tm="100000">
                                          <p:val>
                                            <p:strVal val="#ppt_x"/>
                                          </p:val>
                                        </p:tav>
                                      </p:tavLst>
                                    </p:anim>
                                    <p:anim calcmode="lin" valueType="num">
                                      <p:cBhvr additive="base">
                                        <p:cTn id="26" dur="500" fill="hold"/>
                                        <p:tgtEl>
                                          <p:spTgt spid="21"/>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2"/>
                                        </p:tgtEl>
                                        <p:attrNameLst>
                                          <p:attrName>style.visibility</p:attrName>
                                        </p:attrNameLst>
                                      </p:cBhvr>
                                      <p:to>
                                        <p:strVal val="visible"/>
                                      </p:to>
                                    </p:set>
                                    <p:anim calcmode="lin" valueType="num">
                                      <p:cBhvr additive="base">
                                        <p:cTn id="29" dur="500" fill="hold"/>
                                        <p:tgtEl>
                                          <p:spTgt spid="2"/>
                                        </p:tgtEl>
                                        <p:attrNameLst>
                                          <p:attrName>ppt_x</p:attrName>
                                        </p:attrNameLst>
                                      </p:cBhvr>
                                      <p:tavLst>
                                        <p:tav tm="0">
                                          <p:val>
                                            <p:strVal val="#ppt_x"/>
                                          </p:val>
                                        </p:tav>
                                        <p:tav tm="100000">
                                          <p:val>
                                            <p:strVal val="#ppt_x"/>
                                          </p:val>
                                        </p:tav>
                                      </p:tavLst>
                                    </p:anim>
                                    <p:anim calcmode="lin" valueType="num">
                                      <p:cBhvr additive="base">
                                        <p:cTn id="30"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2" presetClass="entr" presetSubtype="8" fill="hold" grpId="0" nodeType="clickEffect">
                                  <p:stCondLst>
                                    <p:cond delay="0"/>
                                  </p:stCondLst>
                                  <p:childTnLst>
                                    <p:set>
                                      <p:cBhvr>
                                        <p:cTn id="34" dur="1" fill="hold">
                                          <p:stCondLst>
                                            <p:cond delay="0"/>
                                          </p:stCondLst>
                                        </p:cTn>
                                        <p:tgtEl>
                                          <p:spTgt spid="6"/>
                                        </p:tgtEl>
                                        <p:attrNameLst>
                                          <p:attrName>style.visibility</p:attrName>
                                        </p:attrNameLst>
                                      </p:cBhvr>
                                      <p:to>
                                        <p:strVal val="visible"/>
                                      </p:to>
                                    </p:set>
                                    <p:anim calcmode="lin" valueType="num">
                                      <p:cBhvr additive="base">
                                        <p:cTn id="35" dur="500" fill="hold"/>
                                        <p:tgtEl>
                                          <p:spTgt spid="6"/>
                                        </p:tgtEl>
                                        <p:attrNameLst>
                                          <p:attrName>ppt_x</p:attrName>
                                        </p:attrNameLst>
                                      </p:cBhvr>
                                      <p:tavLst>
                                        <p:tav tm="0">
                                          <p:val>
                                            <p:strVal val="0-#ppt_w/2"/>
                                          </p:val>
                                        </p:tav>
                                        <p:tav tm="100000">
                                          <p:val>
                                            <p:strVal val="#ppt_x"/>
                                          </p:val>
                                        </p:tav>
                                      </p:tavLst>
                                    </p:anim>
                                    <p:anim calcmode="lin" valueType="num">
                                      <p:cBhvr additive="base">
                                        <p:cTn id="36" dur="500" fill="hold"/>
                                        <p:tgtEl>
                                          <p:spTgt spid="6"/>
                                        </p:tgtEl>
                                        <p:attrNameLst>
                                          <p:attrName>ppt_y</p:attrName>
                                        </p:attrNameLst>
                                      </p:cBhvr>
                                      <p:tavLst>
                                        <p:tav tm="0">
                                          <p:val>
                                            <p:strVal val="#ppt_y"/>
                                          </p:val>
                                        </p:tav>
                                        <p:tav tm="100000">
                                          <p:val>
                                            <p:strVal val="#ppt_y"/>
                                          </p:val>
                                        </p:tav>
                                      </p:tavLst>
                                    </p:anim>
                                  </p:childTnLst>
                                </p:cTn>
                              </p:par>
                              <p:par>
                                <p:cTn id="37" presetID="2" presetClass="entr" presetSubtype="8" fill="hold" grpId="0" nodeType="withEffect">
                                  <p:stCondLst>
                                    <p:cond delay="0"/>
                                  </p:stCondLst>
                                  <p:childTnLst>
                                    <p:set>
                                      <p:cBhvr>
                                        <p:cTn id="38" dur="1" fill="hold">
                                          <p:stCondLst>
                                            <p:cond delay="0"/>
                                          </p:stCondLst>
                                        </p:cTn>
                                        <p:tgtEl>
                                          <p:spTgt spid="15"/>
                                        </p:tgtEl>
                                        <p:attrNameLst>
                                          <p:attrName>style.visibility</p:attrName>
                                        </p:attrNameLst>
                                      </p:cBhvr>
                                      <p:to>
                                        <p:strVal val="visible"/>
                                      </p:to>
                                    </p:set>
                                    <p:anim calcmode="lin" valueType="num">
                                      <p:cBhvr additive="base">
                                        <p:cTn id="39" dur="500" fill="hold"/>
                                        <p:tgtEl>
                                          <p:spTgt spid="15"/>
                                        </p:tgtEl>
                                        <p:attrNameLst>
                                          <p:attrName>ppt_x</p:attrName>
                                        </p:attrNameLst>
                                      </p:cBhvr>
                                      <p:tavLst>
                                        <p:tav tm="0">
                                          <p:val>
                                            <p:strVal val="0-#ppt_w/2"/>
                                          </p:val>
                                        </p:tav>
                                        <p:tav tm="100000">
                                          <p:val>
                                            <p:strVal val="#ppt_x"/>
                                          </p:val>
                                        </p:tav>
                                      </p:tavLst>
                                    </p:anim>
                                    <p:anim calcmode="lin" valueType="num">
                                      <p:cBhvr additive="base">
                                        <p:cTn id="40" dur="500" fill="hold"/>
                                        <p:tgtEl>
                                          <p:spTgt spid="15"/>
                                        </p:tgtEl>
                                        <p:attrNameLst>
                                          <p:attrName>ppt_y</p:attrName>
                                        </p:attrNameLst>
                                      </p:cBhvr>
                                      <p:tavLst>
                                        <p:tav tm="0">
                                          <p:val>
                                            <p:strVal val="#ppt_y"/>
                                          </p:val>
                                        </p:tav>
                                        <p:tav tm="100000">
                                          <p:val>
                                            <p:strVal val="#ppt_y"/>
                                          </p:val>
                                        </p:tav>
                                      </p:tavLst>
                                    </p:anim>
                                  </p:childTnLst>
                                </p:cTn>
                              </p:par>
                            </p:childTnLst>
                          </p:cTn>
                        </p:par>
                      </p:childTnLst>
                    </p:cTn>
                  </p:par>
                  <p:par>
                    <p:cTn id="41" fill="hold" nodeType="clickPar">
                      <p:stCondLst>
                        <p:cond delay="indefinite"/>
                      </p:stCondLst>
                      <p:childTnLst>
                        <p:par>
                          <p:cTn id="42" fill="hold" nodeType="withGroup">
                            <p:stCondLst>
                              <p:cond delay="0"/>
                            </p:stCondLst>
                            <p:childTnLst>
                              <p:par>
                                <p:cTn id="43" presetID="2" presetClass="entr" presetSubtype="4" fill="hold" grpId="0" nodeType="clickEffect">
                                  <p:stCondLst>
                                    <p:cond delay="0"/>
                                  </p:stCondLst>
                                  <p:childTnLst>
                                    <p:set>
                                      <p:cBhvr>
                                        <p:cTn id="44" dur="1" fill="hold">
                                          <p:stCondLst>
                                            <p:cond delay="0"/>
                                          </p:stCondLst>
                                        </p:cTn>
                                        <p:tgtEl>
                                          <p:spTgt spid="22"/>
                                        </p:tgtEl>
                                        <p:attrNameLst>
                                          <p:attrName>style.visibility</p:attrName>
                                        </p:attrNameLst>
                                      </p:cBhvr>
                                      <p:to>
                                        <p:strVal val="visible"/>
                                      </p:to>
                                    </p:set>
                                    <p:anim calcmode="lin" valueType="num">
                                      <p:cBhvr additive="base">
                                        <p:cTn id="45" dur="500" fill="hold"/>
                                        <p:tgtEl>
                                          <p:spTgt spid="22"/>
                                        </p:tgtEl>
                                        <p:attrNameLst>
                                          <p:attrName>ppt_x</p:attrName>
                                        </p:attrNameLst>
                                      </p:cBhvr>
                                      <p:tavLst>
                                        <p:tav tm="0">
                                          <p:val>
                                            <p:strVal val="#ppt_x"/>
                                          </p:val>
                                        </p:tav>
                                        <p:tav tm="100000">
                                          <p:val>
                                            <p:strVal val="#ppt_x"/>
                                          </p:val>
                                        </p:tav>
                                      </p:tavLst>
                                    </p:anim>
                                    <p:anim calcmode="lin" valueType="num">
                                      <p:cBhvr additive="base">
                                        <p:cTn id="46"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par>
                    <p:cTn id="47" fill="hold" nodeType="clickPar">
                      <p:stCondLst>
                        <p:cond delay="indefinite"/>
                      </p:stCondLst>
                      <p:childTnLst>
                        <p:par>
                          <p:cTn id="48" fill="hold" nodeType="withGroup">
                            <p:stCondLst>
                              <p:cond delay="0"/>
                            </p:stCondLst>
                            <p:childTnLst>
                              <p:par>
                                <p:cTn id="49" presetID="2" presetClass="entr" presetSubtype="8" fill="hold" grpId="0" nodeType="clickEffect">
                                  <p:stCondLst>
                                    <p:cond delay="0"/>
                                  </p:stCondLst>
                                  <p:childTnLst>
                                    <p:set>
                                      <p:cBhvr>
                                        <p:cTn id="50" dur="1" fill="hold">
                                          <p:stCondLst>
                                            <p:cond delay="0"/>
                                          </p:stCondLst>
                                        </p:cTn>
                                        <p:tgtEl>
                                          <p:spTgt spid="7"/>
                                        </p:tgtEl>
                                        <p:attrNameLst>
                                          <p:attrName>style.visibility</p:attrName>
                                        </p:attrNameLst>
                                      </p:cBhvr>
                                      <p:to>
                                        <p:strVal val="visible"/>
                                      </p:to>
                                    </p:set>
                                    <p:anim calcmode="lin" valueType="num">
                                      <p:cBhvr additive="base">
                                        <p:cTn id="51" dur="500" fill="hold"/>
                                        <p:tgtEl>
                                          <p:spTgt spid="7"/>
                                        </p:tgtEl>
                                        <p:attrNameLst>
                                          <p:attrName>ppt_x</p:attrName>
                                        </p:attrNameLst>
                                      </p:cBhvr>
                                      <p:tavLst>
                                        <p:tav tm="0">
                                          <p:val>
                                            <p:strVal val="0-#ppt_w/2"/>
                                          </p:val>
                                        </p:tav>
                                        <p:tav tm="100000">
                                          <p:val>
                                            <p:strVal val="#ppt_x"/>
                                          </p:val>
                                        </p:tav>
                                      </p:tavLst>
                                    </p:anim>
                                    <p:anim calcmode="lin" valueType="num">
                                      <p:cBhvr additive="base">
                                        <p:cTn id="52" dur="500" fill="hold"/>
                                        <p:tgtEl>
                                          <p:spTgt spid="7"/>
                                        </p:tgtEl>
                                        <p:attrNameLst>
                                          <p:attrName>ppt_y</p:attrName>
                                        </p:attrNameLst>
                                      </p:cBhvr>
                                      <p:tavLst>
                                        <p:tav tm="0">
                                          <p:val>
                                            <p:strVal val="#ppt_y"/>
                                          </p:val>
                                        </p:tav>
                                        <p:tav tm="100000">
                                          <p:val>
                                            <p:strVal val="#ppt_y"/>
                                          </p:val>
                                        </p:tav>
                                      </p:tavLst>
                                    </p:anim>
                                  </p:childTnLst>
                                </p:cTn>
                              </p:par>
                              <p:par>
                                <p:cTn id="53" presetID="2" presetClass="entr" presetSubtype="8" fill="hold" grpId="0" nodeType="withEffect">
                                  <p:stCondLst>
                                    <p:cond delay="0"/>
                                  </p:stCondLst>
                                  <p:childTnLst>
                                    <p:set>
                                      <p:cBhvr>
                                        <p:cTn id="54" dur="1" fill="hold">
                                          <p:stCondLst>
                                            <p:cond delay="0"/>
                                          </p:stCondLst>
                                        </p:cTn>
                                        <p:tgtEl>
                                          <p:spTgt spid="16"/>
                                        </p:tgtEl>
                                        <p:attrNameLst>
                                          <p:attrName>style.visibility</p:attrName>
                                        </p:attrNameLst>
                                      </p:cBhvr>
                                      <p:to>
                                        <p:strVal val="visible"/>
                                      </p:to>
                                    </p:set>
                                    <p:anim calcmode="lin" valueType="num">
                                      <p:cBhvr additive="base">
                                        <p:cTn id="55" dur="500" fill="hold"/>
                                        <p:tgtEl>
                                          <p:spTgt spid="16"/>
                                        </p:tgtEl>
                                        <p:attrNameLst>
                                          <p:attrName>ppt_x</p:attrName>
                                        </p:attrNameLst>
                                      </p:cBhvr>
                                      <p:tavLst>
                                        <p:tav tm="0">
                                          <p:val>
                                            <p:strVal val="0-#ppt_w/2"/>
                                          </p:val>
                                        </p:tav>
                                        <p:tav tm="100000">
                                          <p:val>
                                            <p:strVal val="#ppt_x"/>
                                          </p:val>
                                        </p:tav>
                                      </p:tavLst>
                                    </p:anim>
                                    <p:anim calcmode="lin" valueType="num">
                                      <p:cBhvr additive="base">
                                        <p:cTn id="56" dur="500" fill="hold"/>
                                        <p:tgtEl>
                                          <p:spTgt spid="16"/>
                                        </p:tgtEl>
                                        <p:attrNameLst>
                                          <p:attrName>ppt_y</p:attrName>
                                        </p:attrNameLst>
                                      </p:cBhvr>
                                      <p:tavLst>
                                        <p:tav tm="0">
                                          <p:val>
                                            <p:strVal val="#ppt_y"/>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8" fill="hold" grpId="0" nodeType="clickEffect">
                                  <p:stCondLst>
                                    <p:cond delay="0"/>
                                  </p:stCondLst>
                                  <p:childTnLst>
                                    <p:set>
                                      <p:cBhvr>
                                        <p:cTn id="60" dur="1" fill="hold">
                                          <p:stCondLst>
                                            <p:cond delay="0"/>
                                          </p:stCondLst>
                                        </p:cTn>
                                        <p:tgtEl>
                                          <p:spTgt spid="8"/>
                                        </p:tgtEl>
                                        <p:attrNameLst>
                                          <p:attrName>style.visibility</p:attrName>
                                        </p:attrNameLst>
                                      </p:cBhvr>
                                      <p:to>
                                        <p:strVal val="visible"/>
                                      </p:to>
                                    </p:set>
                                    <p:anim calcmode="lin" valueType="num">
                                      <p:cBhvr additive="base">
                                        <p:cTn id="61" dur="500" fill="hold"/>
                                        <p:tgtEl>
                                          <p:spTgt spid="8"/>
                                        </p:tgtEl>
                                        <p:attrNameLst>
                                          <p:attrName>ppt_x</p:attrName>
                                        </p:attrNameLst>
                                      </p:cBhvr>
                                      <p:tavLst>
                                        <p:tav tm="0">
                                          <p:val>
                                            <p:strVal val="0-#ppt_w/2"/>
                                          </p:val>
                                        </p:tav>
                                        <p:tav tm="100000">
                                          <p:val>
                                            <p:strVal val="#ppt_x"/>
                                          </p:val>
                                        </p:tav>
                                      </p:tavLst>
                                    </p:anim>
                                    <p:anim calcmode="lin" valueType="num">
                                      <p:cBhvr additive="base">
                                        <p:cTn id="62" dur="500" fill="hold"/>
                                        <p:tgtEl>
                                          <p:spTgt spid="8"/>
                                        </p:tgtEl>
                                        <p:attrNameLst>
                                          <p:attrName>ppt_y</p:attrName>
                                        </p:attrNameLst>
                                      </p:cBhvr>
                                      <p:tavLst>
                                        <p:tav tm="0">
                                          <p:val>
                                            <p:strVal val="#ppt_y"/>
                                          </p:val>
                                        </p:tav>
                                        <p:tav tm="100000">
                                          <p:val>
                                            <p:strVal val="#ppt_y"/>
                                          </p:val>
                                        </p:tav>
                                      </p:tavLst>
                                    </p:anim>
                                  </p:childTnLst>
                                </p:cTn>
                              </p:par>
                              <p:par>
                                <p:cTn id="63" presetID="2" presetClass="entr" presetSubtype="8" fill="hold" grpId="0" nodeType="withEffect">
                                  <p:stCondLst>
                                    <p:cond delay="0"/>
                                  </p:stCondLst>
                                  <p:childTnLst>
                                    <p:set>
                                      <p:cBhvr>
                                        <p:cTn id="64" dur="1" fill="hold">
                                          <p:stCondLst>
                                            <p:cond delay="0"/>
                                          </p:stCondLst>
                                        </p:cTn>
                                        <p:tgtEl>
                                          <p:spTgt spid="17"/>
                                        </p:tgtEl>
                                        <p:attrNameLst>
                                          <p:attrName>style.visibility</p:attrName>
                                        </p:attrNameLst>
                                      </p:cBhvr>
                                      <p:to>
                                        <p:strVal val="visible"/>
                                      </p:to>
                                    </p:set>
                                    <p:anim calcmode="lin" valueType="num">
                                      <p:cBhvr additive="base">
                                        <p:cTn id="65" dur="500" fill="hold"/>
                                        <p:tgtEl>
                                          <p:spTgt spid="17"/>
                                        </p:tgtEl>
                                        <p:attrNameLst>
                                          <p:attrName>ppt_x</p:attrName>
                                        </p:attrNameLst>
                                      </p:cBhvr>
                                      <p:tavLst>
                                        <p:tav tm="0">
                                          <p:val>
                                            <p:strVal val="0-#ppt_w/2"/>
                                          </p:val>
                                        </p:tav>
                                        <p:tav tm="100000">
                                          <p:val>
                                            <p:strVal val="#ppt_x"/>
                                          </p:val>
                                        </p:tav>
                                      </p:tavLst>
                                    </p:anim>
                                    <p:anim calcmode="lin" valueType="num">
                                      <p:cBhvr additive="base">
                                        <p:cTn id="66" dur="500" fill="hold"/>
                                        <p:tgtEl>
                                          <p:spTgt spid="17"/>
                                        </p:tgtEl>
                                        <p:attrNameLst>
                                          <p:attrName>ppt_y</p:attrName>
                                        </p:attrNameLst>
                                      </p:cBhvr>
                                      <p:tavLst>
                                        <p:tav tm="0">
                                          <p:val>
                                            <p:strVal val="#ppt_y"/>
                                          </p:val>
                                        </p:tav>
                                        <p:tav tm="100000">
                                          <p:val>
                                            <p:strVal val="#ppt_y"/>
                                          </p:val>
                                        </p:tav>
                                      </p:tavLst>
                                    </p:anim>
                                  </p:childTnLst>
                                </p:cTn>
                              </p:par>
                            </p:childTnLst>
                          </p:cTn>
                        </p:par>
                      </p:childTnLst>
                    </p:cTn>
                  </p:par>
                  <p:par>
                    <p:cTn id="67" fill="hold" nodeType="clickPar">
                      <p:stCondLst>
                        <p:cond delay="indefinite"/>
                      </p:stCondLst>
                      <p:childTnLst>
                        <p:par>
                          <p:cTn id="68" fill="hold" nodeType="withGroup">
                            <p:stCondLst>
                              <p:cond delay="0"/>
                            </p:stCondLst>
                            <p:childTnLst>
                              <p:par>
                                <p:cTn id="69" presetID="10" presetClass="entr" presetSubtype="0" fill="hold" grpId="0" nodeType="clickEffect">
                                  <p:stCondLst>
                                    <p:cond delay="0"/>
                                  </p:stCondLst>
                                  <p:childTnLst>
                                    <p:set>
                                      <p:cBhvr>
                                        <p:cTn id="70" dur="1" fill="hold">
                                          <p:stCondLst>
                                            <p:cond delay="0"/>
                                          </p:stCondLst>
                                        </p:cTn>
                                        <p:tgtEl>
                                          <p:spTgt spid="23"/>
                                        </p:tgtEl>
                                        <p:attrNameLst>
                                          <p:attrName>style.visibility</p:attrName>
                                        </p:attrNameLst>
                                      </p:cBhvr>
                                      <p:to>
                                        <p:strVal val="visible"/>
                                      </p:to>
                                    </p:set>
                                    <p:animEffect transition="in" filter="fade">
                                      <p:cBhvr>
                                        <p:cTn id="71" dur="500"/>
                                        <p:tgtEl>
                                          <p:spTgt spid="23"/>
                                        </p:tgtEl>
                                      </p:cBhvr>
                                    </p:animEffect>
                                  </p:childTnLst>
                                </p:cTn>
                              </p:par>
                            </p:childTnLst>
                          </p:cTn>
                        </p:par>
                      </p:childTnLst>
                    </p:cTn>
                  </p:par>
                  <p:par>
                    <p:cTn id="72" fill="hold" nodeType="clickPar">
                      <p:stCondLst>
                        <p:cond delay="indefinite"/>
                      </p:stCondLst>
                      <p:childTnLst>
                        <p:par>
                          <p:cTn id="73" fill="hold" nodeType="withGroup">
                            <p:stCondLst>
                              <p:cond delay="0"/>
                            </p:stCondLst>
                            <p:childTnLst>
                              <p:par>
                                <p:cTn id="74" presetID="2" presetClass="entr" presetSubtype="8" fill="hold" grpId="0" nodeType="clickEffect">
                                  <p:stCondLst>
                                    <p:cond delay="0"/>
                                  </p:stCondLst>
                                  <p:childTnLst>
                                    <p:set>
                                      <p:cBhvr>
                                        <p:cTn id="75" dur="1" fill="hold">
                                          <p:stCondLst>
                                            <p:cond delay="0"/>
                                          </p:stCondLst>
                                        </p:cTn>
                                        <p:tgtEl>
                                          <p:spTgt spid="9"/>
                                        </p:tgtEl>
                                        <p:attrNameLst>
                                          <p:attrName>style.visibility</p:attrName>
                                        </p:attrNameLst>
                                      </p:cBhvr>
                                      <p:to>
                                        <p:strVal val="visible"/>
                                      </p:to>
                                    </p:set>
                                    <p:anim calcmode="lin" valueType="num">
                                      <p:cBhvr additive="base">
                                        <p:cTn id="76" dur="500" fill="hold"/>
                                        <p:tgtEl>
                                          <p:spTgt spid="9"/>
                                        </p:tgtEl>
                                        <p:attrNameLst>
                                          <p:attrName>ppt_x</p:attrName>
                                        </p:attrNameLst>
                                      </p:cBhvr>
                                      <p:tavLst>
                                        <p:tav tm="0">
                                          <p:val>
                                            <p:strVal val="0-#ppt_w/2"/>
                                          </p:val>
                                        </p:tav>
                                        <p:tav tm="100000">
                                          <p:val>
                                            <p:strVal val="#ppt_x"/>
                                          </p:val>
                                        </p:tav>
                                      </p:tavLst>
                                    </p:anim>
                                    <p:anim calcmode="lin" valueType="num">
                                      <p:cBhvr additive="base">
                                        <p:cTn id="77" dur="500" fill="hold"/>
                                        <p:tgtEl>
                                          <p:spTgt spid="9"/>
                                        </p:tgtEl>
                                        <p:attrNameLst>
                                          <p:attrName>ppt_y</p:attrName>
                                        </p:attrNameLst>
                                      </p:cBhvr>
                                      <p:tavLst>
                                        <p:tav tm="0">
                                          <p:val>
                                            <p:strVal val="#ppt_y"/>
                                          </p:val>
                                        </p:tav>
                                        <p:tav tm="100000">
                                          <p:val>
                                            <p:strVal val="#ppt_y"/>
                                          </p:val>
                                        </p:tav>
                                      </p:tavLst>
                                    </p:anim>
                                  </p:childTnLst>
                                </p:cTn>
                              </p:par>
                              <p:par>
                                <p:cTn id="78" presetID="2" presetClass="entr" presetSubtype="8" fill="hold" grpId="0" nodeType="withEffect">
                                  <p:stCondLst>
                                    <p:cond delay="0"/>
                                  </p:stCondLst>
                                  <p:childTnLst>
                                    <p:set>
                                      <p:cBhvr>
                                        <p:cTn id="79" dur="1" fill="hold">
                                          <p:stCondLst>
                                            <p:cond delay="0"/>
                                          </p:stCondLst>
                                        </p:cTn>
                                        <p:tgtEl>
                                          <p:spTgt spid="18"/>
                                        </p:tgtEl>
                                        <p:attrNameLst>
                                          <p:attrName>style.visibility</p:attrName>
                                        </p:attrNameLst>
                                      </p:cBhvr>
                                      <p:to>
                                        <p:strVal val="visible"/>
                                      </p:to>
                                    </p:set>
                                    <p:anim calcmode="lin" valueType="num">
                                      <p:cBhvr additive="base">
                                        <p:cTn id="80" dur="500" fill="hold"/>
                                        <p:tgtEl>
                                          <p:spTgt spid="18"/>
                                        </p:tgtEl>
                                        <p:attrNameLst>
                                          <p:attrName>ppt_x</p:attrName>
                                        </p:attrNameLst>
                                      </p:cBhvr>
                                      <p:tavLst>
                                        <p:tav tm="0">
                                          <p:val>
                                            <p:strVal val="0-#ppt_w/2"/>
                                          </p:val>
                                        </p:tav>
                                        <p:tav tm="100000">
                                          <p:val>
                                            <p:strVal val="#ppt_x"/>
                                          </p:val>
                                        </p:tav>
                                      </p:tavLst>
                                    </p:anim>
                                    <p:anim calcmode="lin" valueType="num">
                                      <p:cBhvr additive="base">
                                        <p:cTn id="81" dur="500" fill="hold"/>
                                        <p:tgtEl>
                                          <p:spTgt spid="18"/>
                                        </p:tgtEl>
                                        <p:attrNameLst>
                                          <p:attrName>ppt_y</p:attrName>
                                        </p:attrNameLst>
                                      </p:cBhvr>
                                      <p:tavLst>
                                        <p:tav tm="0">
                                          <p:val>
                                            <p:strVal val="#ppt_y"/>
                                          </p:val>
                                        </p:tav>
                                        <p:tav tm="100000">
                                          <p:val>
                                            <p:strVal val="#ppt_y"/>
                                          </p:val>
                                        </p:tav>
                                      </p:tavLst>
                                    </p:anim>
                                  </p:childTnLst>
                                </p:cTn>
                              </p:par>
                            </p:childTnLst>
                          </p:cTn>
                        </p:par>
                      </p:childTnLst>
                    </p:cTn>
                  </p:par>
                  <p:par>
                    <p:cTn id="82" fill="hold" nodeType="clickPar">
                      <p:stCondLst>
                        <p:cond delay="indefinite"/>
                      </p:stCondLst>
                      <p:childTnLst>
                        <p:par>
                          <p:cTn id="83" fill="hold" nodeType="withGroup">
                            <p:stCondLst>
                              <p:cond delay="0"/>
                            </p:stCondLst>
                            <p:childTnLst>
                              <p:par>
                                <p:cTn id="84" presetID="2" presetClass="entr" presetSubtype="4" fill="hold" grpId="0" nodeType="clickEffect">
                                  <p:stCondLst>
                                    <p:cond delay="0"/>
                                  </p:stCondLst>
                                  <p:childTnLst>
                                    <p:set>
                                      <p:cBhvr>
                                        <p:cTn id="85" dur="1" fill="hold">
                                          <p:stCondLst>
                                            <p:cond delay="0"/>
                                          </p:stCondLst>
                                        </p:cTn>
                                        <p:tgtEl>
                                          <p:spTgt spid="24"/>
                                        </p:tgtEl>
                                        <p:attrNameLst>
                                          <p:attrName>style.visibility</p:attrName>
                                        </p:attrNameLst>
                                      </p:cBhvr>
                                      <p:to>
                                        <p:strVal val="visible"/>
                                      </p:to>
                                    </p:set>
                                    <p:anim calcmode="lin" valueType="num">
                                      <p:cBhvr additive="base">
                                        <p:cTn id="86" dur="500" fill="hold"/>
                                        <p:tgtEl>
                                          <p:spTgt spid="24"/>
                                        </p:tgtEl>
                                        <p:attrNameLst>
                                          <p:attrName>ppt_x</p:attrName>
                                        </p:attrNameLst>
                                      </p:cBhvr>
                                      <p:tavLst>
                                        <p:tav tm="0">
                                          <p:val>
                                            <p:strVal val="#ppt_x"/>
                                          </p:val>
                                        </p:tav>
                                        <p:tav tm="100000">
                                          <p:val>
                                            <p:strVal val="#ppt_x"/>
                                          </p:val>
                                        </p:tav>
                                      </p:tavLst>
                                    </p:anim>
                                    <p:anim calcmode="lin" valueType="num">
                                      <p:cBhvr additive="base">
                                        <p:cTn id="87" dur="500" fill="hold"/>
                                        <p:tgtEl>
                                          <p:spTgt spid="24"/>
                                        </p:tgtEl>
                                        <p:attrNameLst>
                                          <p:attrName>ppt_y</p:attrName>
                                        </p:attrNameLst>
                                      </p:cBhvr>
                                      <p:tavLst>
                                        <p:tav tm="0">
                                          <p:val>
                                            <p:strVal val="1+#ppt_h/2"/>
                                          </p:val>
                                        </p:tav>
                                        <p:tav tm="100000">
                                          <p:val>
                                            <p:strVal val="#ppt_y"/>
                                          </p:val>
                                        </p:tav>
                                      </p:tavLst>
                                    </p:anim>
                                  </p:childTnLst>
                                </p:cTn>
                              </p:par>
                            </p:childTnLst>
                          </p:cTn>
                        </p:par>
                      </p:childTnLst>
                    </p:cTn>
                  </p:par>
                  <p:par>
                    <p:cTn id="88" fill="hold" nodeType="clickPar">
                      <p:stCondLst>
                        <p:cond delay="indefinite"/>
                      </p:stCondLst>
                      <p:childTnLst>
                        <p:par>
                          <p:cTn id="89" fill="hold" nodeType="withGroup">
                            <p:stCondLst>
                              <p:cond delay="0"/>
                            </p:stCondLst>
                            <p:childTnLst>
                              <p:par>
                                <p:cTn id="90" presetID="2" presetClass="entr" presetSubtype="8" fill="hold" grpId="0" nodeType="clickEffect">
                                  <p:stCondLst>
                                    <p:cond delay="0"/>
                                  </p:stCondLst>
                                  <p:childTnLst>
                                    <p:set>
                                      <p:cBhvr>
                                        <p:cTn id="91" dur="1" fill="hold">
                                          <p:stCondLst>
                                            <p:cond delay="0"/>
                                          </p:stCondLst>
                                        </p:cTn>
                                        <p:tgtEl>
                                          <p:spTgt spid="10"/>
                                        </p:tgtEl>
                                        <p:attrNameLst>
                                          <p:attrName>style.visibility</p:attrName>
                                        </p:attrNameLst>
                                      </p:cBhvr>
                                      <p:to>
                                        <p:strVal val="visible"/>
                                      </p:to>
                                    </p:set>
                                    <p:anim calcmode="lin" valueType="num">
                                      <p:cBhvr additive="base">
                                        <p:cTn id="92" dur="500" fill="hold"/>
                                        <p:tgtEl>
                                          <p:spTgt spid="10"/>
                                        </p:tgtEl>
                                        <p:attrNameLst>
                                          <p:attrName>ppt_x</p:attrName>
                                        </p:attrNameLst>
                                      </p:cBhvr>
                                      <p:tavLst>
                                        <p:tav tm="0">
                                          <p:val>
                                            <p:strVal val="0-#ppt_w/2"/>
                                          </p:val>
                                        </p:tav>
                                        <p:tav tm="100000">
                                          <p:val>
                                            <p:strVal val="#ppt_x"/>
                                          </p:val>
                                        </p:tav>
                                      </p:tavLst>
                                    </p:anim>
                                    <p:anim calcmode="lin" valueType="num">
                                      <p:cBhvr additive="base">
                                        <p:cTn id="93" dur="500" fill="hold"/>
                                        <p:tgtEl>
                                          <p:spTgt spid="10"/>
                                        </p:tgtEl>
                                        <p:attrNameLst>
                                          <p:attrName>ppt_y</p:attrName>
                                        </p:attrNameLst>
                                      </p:cBhvr>
                                      <p:tavLst>
                                        <p:tav tm="0">
                                          <p:val>
                                            <p:strVal val="#ppt_y"/>
                                          </p:val>
                                        </p:tav>
                                        <p:tav tm="100000">
                                          <p:val>
                                            <p:strVal val="#ppt_y"/>
                                          </p:val>
                                        </p:tav>
                                      </p:tavLst>
                                    </p:anim>
                                  </p:childTnLst>
                                </p:cTn>
                              </p:par>
                              <p:par>
                                <p:cTn id="94" presetID="2" presetClass="entr" presetSubtype="8" fill="hold" grpId="0" nodeType="withEffect">
                                  <p:stCondLst>
                                    <p:cond delay="0"/>
                                  </p:stCondLst>
                                  <p:childTnLst>
                                    <p:set>
                                      <p:cBhvr>
                                        <p:cTn id="95" dur="1" fill="hold">
                                          <p:stCondLst>
                                            <p:cond delay="0"/>
                                          </p:stCondLst>
                                        </p:cTn>
                                        <p:tgtEl>
                                          <p:spTgt spid="19"/>
                                        </p:tgtEl>
                                        <p:attrNameLst>
                                          <p:attrName>style.visibility</p:attrName>
                                        </p:attrNameLst>
                                      </p:cBhvr>
                                      <p:to>
                                        <p:strVal val="visible"/>
                                      </p:to>
                                    </p:set>
                                    <p:anim calcmode="lin" valueType="num">
                                      <p:cBhvr additive="base">
                                        <p:cTn id="96" dur="500" fill="hold"/>
                                        <p:tgtEl>
                                          <p:spTgt spid="19"/>
                                        </p:tgtEl>
                                        <p:attrNameLst>
                                          <p:attrName>ppt_x</p:attrName>
                                        </p:attrNameLst>
                                      </p:cBhvr>
                                      <p:tavLst>
                                        <p:tav tm="0">
                                          <p:val>
                                            <p:strVal val="0-#ppt_w/2"/>
                                          </p:val>
                                        </p:tav>
                                        <p:tav tm="100000">
                                          <p:val>
                                            <p:strVal val="#ppt_x"/>
                                          </p:val>
                                        </p:tav>
                                      </p:tavLst>
                                    </p:anim>
                                    <p:anim calcmode="lin" valueType="num">
                                      <p:cBhvr additive="base">
                                        <p:cTn id="97" dur="500" fill="hold"/>
                                        <p:tgtEl>
                                          <p:spTgt spid="19"/>
                                        </p:tgtEl>
                                        <p:attrNameLst>
                                          <p:attrName>ppt_y</p:attrName>
                                        </p:attrNameLst>
                                      </p:cBhvr>
                                      <p:tavLst>
                                        <p:tav tm="0">
                                          <p:val>
                                            <p:strVal val="#ppt_y"/>
                                          </p:val>
                                        </p:tav>
                                        <p:tav tm="100000">
                                          <p:val>
                                            <p:strVal val="#ppt_y"/>
                                          </p:val>
                                        </p:tav>
                                      </p:tavLst>
                                    </p:anim>
                                  </p:childTnLst>
                                </p:cTn>
                              </p:par>
                            </p:childTnLst>
                          </p:cTn>
                        </p:par>
                        <p:par>
                          <p:cTn id="98" fill="hold">
                            <p:stCondLst>
                              <p:cond delay="500"/>
                            </p:stCondLst>
                            <p:childTnLst>
                              <p:par>
                                <p:cTn id="99" presetID="2" presetClass="entr" presetSubtype="4" fill="hold" grpId="0" nodeType="afterEffect">
                                  <p:stCondLst>
                                    <p:cond delay="0"/>
                                  </p:stCondLst>
                                  <p:childTnLst>
                                    <p:set>
                                      <p:cBhvr>
                                        <p:cTn id="100" dur="1" fill="hold">
                                          <p:stCondLst>
                                            <p:cond delay="0"/>
                                          </p:stCondLst>
                                        </p:cTn>
                                        <p:tgtEl>
                                          <p:spTgt spid="29"/>
                                        </p:tgtEl>
                                        <p:attrNameLst>
                                          <p:attrName>style.visibility</p:attrName>
                                        </p:attrNameLst>
                                      </p:cBhvr>
                                      <p:to>
                                        <p:strVal val="visible"/>
                                      </p:to>
                                    </p:set>
                                    <p:anim calcmode="lin" valueType="num">
                                      <p:cBhvr additive="base">
                                        <p:cTn id="101" dur="500" fill="hold"/>
                                        <p:tgtEl>
                                          <p:spTgt spid="29"/>
                                        </p:tgtEl>
                                        <p:attrNameLst>
                                          <p:attrName>ppt_x</p:attrName>
                                        </p:attrNameLst>
                                      </p:cBhvr>
                                      <p:tavLst>
                                        <p:tav tm="0">
                                          <p:val>
                                            <p:strVal val="#ppt_x"/>
                                          </p:val>
                                        </p:tav>
                                        <p:tav tm="100000">
                                          <p:val>
                                            <p:strVal val="#ppt_x"/>
                                          </p:val>
                                        </p:tav>
                                      </p:tavLst>
                                    </p:anim>
                                    <p:anim calcmode="lin" valueType="num">
                                      <p:cBhvr additive="base">
                                        <p:cTn id="102" dur="500" fill="hold"/>
                                        <p:tgtEl>
                                          <p:spTgt spid="29"/>
                                        </p:tgtEl>
                                        <p:attrNameLst>
                                          <p:attrName>ppt_y</p:attrName>
                                        </p:attrNameLst>
                                      </p:cBhvr>
                                      <p:tavLst>
                                        <p:tav tm="0">
                                          <p:val>
                                            <p:strVal val="1+#ppt_h/2"/>
                                          </p:val>
                                        </p:tav>
                                        <p:tav tm="100000">
                                          <p:val>
                                            <p:strVal val="#ppt_y"/>
                                          </p:val>
                                        </p:tav>
                                      </p:tavLst>
                                    </p:anim>
                                  </p:childTnLst>
                                </p:cTn>
                              </p:par>
                              <p:par>
                                <p:cTn id="103" presetID="10" presetClass="entr" presetSubtype="0" fill="hold" grpId="0" nodeType="withEffect">
                                  <p:stCondLst>
                                    <p:cond delay="0"/>
                                  </p:stCondLst>
                                  <p:childTnLst>
                                    <p:set>
                                      <p:cBhvr>
                                        <p:cTn id="104" dur="1" fill="hold">
                                          <p:stCondLst>
                                            <p:cond delay="0"/>
                                          </p:stCondLst>
                                        </p:cTn>
                                        <p:tgtEl>
                                          <p:spTgt spid="32"/>
                                        </p:tgtEl>
                                        <p:attrNameLst>
                                          <p:attrName>style.visibility</p:attrName>
                                        </p:attrNameLst>
                                      </p:cBhvr>
                                      <p:to>
                                        <p:strVal val="visible"/>
                                      </p:to>
                                    </p:set>
                                    <p:animEffect transition="in" filter="fade">
                                      <p:cBhvr>
                                        <p:cTn id="105" dur="500"/>
                                        <p:tgtEl>
                                          <p:spTgt spid="32"/>
                                        </p:tgtEl>
                                      </p:cBhvr>
                                    </p:animEffect>
                                  </p:childTnLst>
                                </p:cTn>
                              </p:par>
                            </p:childTnLst>
                          </p:cTn>
                        </p:par>
                      </p:childTnLst>
                    </p:cTn>
                  </p:par>
                  <p:par>
                    <p:cTn id="106" fill="hold">
                      <p:stCondLst>
                        <p:cond delay="indefinite"/>
                      </p:stCondLst>
                      <p:childTnLst>
                        <p:par>
                          <p:cTn id="107" fill="hold">
                            <p:stCondLst>
                              <p:cond delay="0"/>
                            </p:stCondLst>
                            <p:childTnLst>
                              <p:par>
                                <p:cTn id="108" presetID="2" presetClass="entr" presetSubtype="4" fill="hold" grpId="0" nodeType="clickEffect">
                                  <p:stCondLst>
                                    <p:cond delay="0"/>
                                  </p:stCondLst>
                                  <p:childTnLst>
                                    <p:set>
                                      <p:cBhvr>
                                        <p:cTn id="109" dur="1" fill="hold">
                                          <p:stCondLst>
                                            <p:cond delay="0"/>
                                          </p:stCondLst>
                                        </p:cTn>
                                        <p:tgtEl>
                                          <p:spTgt spid="26"/>
                                        </p:tgtEl>
                                        <p:attrNameLst>
                                          <p:attrName>style.visibility</p:attrName>
                                        </p:attrNameLst>
                                      </p:cBhvr>
                                      <p:to>
                                        <p:strVal val="visible"/>
                                      </p:to>
                                    </p:set>
                                    <p:anim calcmode="lin" valueType="num">
                                      <p:cBhvr additive="base">
                                        <p:cTn id="110" dur="500" fill="hold"/>
                                        <p:tgtEl>
                                          <p:spTgt spid="26"/>
                                        </p:tgtEl>
                                        <p:attrNameLst>
                                          <p:attrName>ppt_x</p:attrName>
                                        </p:attrNameLst>
                                      </p:cBhvr>
                                      <p:tavLst>
                                        <p:tav tm="0">
                                          <p:val>
                                            <p:strVal val="#ppt_x"/>
                                          </p:val>
                                        </p:tav>
                                        <p:tav tm="100000">
                                          <p:val>
                                            <p:strVal val="#ppt_x"/>
                                          </p:val>
                                        </p:tav>
                                      </p:tavLst>
                                    </p:anim>
                                    <p:anim calcmode="lin" valueType="num">
                                      <p:cBhvr additive="base">
                                        <p:cTn id="111" dur="500" fill="hold"/>
                                        <p:tgtEl>
                                          <p:spTgt spid="26"/>
                                        </p:tgtEl>
                                        <p:attrNameLst>
                                          <p:attrName>ppt_y</p:attrName>
                                        </p:attrNameLst>
                                      </p:cBhvr>
                                      <p:tavLst>
                                        <p:tav tm="0">
                                          <p:val>
                                            <p:strVal val="1+#ppt_h/2"/>
                                          </p:val>
                                        </p:tav>
                                        <p:tav tm="100000">
                                          <p:val>
                                            <p:strVal val="#ppt_y"/>
                                          </p:val>
                                        </p:tav>
                                      </p:tavLst>
                                    </p:anim>
                                  </p:childTnLst>
                                </p:cTn>
                              </p:par>
                            </p:childTnLst>
                          </p:cTn>
                        </p:par>
                      </p:childTnLst>
                    </p:cTn>
                  </p:par>
                  <p:par>
                    <p:cTn id="112" fill="hold">
                      <p:stCondLst>
                        <p:cond delay="indefinite"/>
                      </p:stCondLst>
                      <p:childTnLst>
                        <p:par>
                          <p:cTn id="113" fill="hold">
                            <p:stCondLst>
                              <p:cond delay="0"/>
                            </p:stCondLst>
                            <p:childTnLst>
                              <p:par>
                                <p:cTn id="114" presetID="2" presetClass="entr" presetSubtype="8" fill="hold" grpId="0" nodeType="clickEffect">
                                  <p:stCondLst>
                                    <p:cond delay="0"/>
                                  </p:stCondLst>
                                  <p:childTnLst>
                                    <p:set>
                                      <p:cBhvr>
                                        <p:cTn id="115" dur="1" fill="hold">
                                          <p:stCondLst>
                                            <p:cond delay="0"/>
                                          </p:stCondLst>
                                        </p:cTn>
                                        <p:tgtEl>
                                          <p:spTgt spid="11"/>
                                        </p:tgtEl>
                                        <p:attrNameLst>
                                          <p:attrName>style.visibility</p:attrName>
                                        </p:attrNameLst>
                                      </p:cBhvr>
                                      <p:to>
                                        <p:strVal val="visible"/>
                                      </p:to>
                                    </p:set>
                                    <p:anim calcmode="lin" valueType="num">
                                      <p:cBhvr additive="base">
                                        <p:cTn id="116" dur="500" fill="hold"/>
                                        <p:tgtEl>
                                          <p:spTgt spid="11"/>
                                        </p:tgtEl>
                                        <p:attrNameLst>
                                          <p:attrName>ppt_x</p:attrName>
                                        </p:attrNameLst>
                                      </p:cBhvr>
                                      <p:tavLst>
                                        <p:tav tm="0">
                                          <p:val>
                                            <p:strVal val="0-#ppt_w/2"/>
                                          </p:val>
                                        </p:tav>
                                        <p:tav tm="100000">
                                          <p:val>
                                            <p:strVal val="#ppt_x"/>
                                          </p:val>
                                        </p:tav>
                                      </p:tavLst>
                                    </p:anim>
                                    <p:anim calcmode="lin" valueType="num">
                                      <p:cBhvr additive="base">
                                        <p:cTn id="117" dur="500" fill="hold"/>
                                        <p:tgtEl>
                                          <p:spTgt spid="11"/>
                                        </p:tgtEl>
                                        <p:attrNameLst>
                                          <p:attrName>ppt_y</p:attrName>
                                        </p:attrNameLst>
                                      </p:cBhvr>
                                      <p:tavLst>
                                        <p:tav tm="0">
                                          <p:val>
                                            <p:strVal val="#ppt_y"/>
                                          </p:val>
                                        </p:tav>
                                        <p:tav tm="100000">
                                          <p:val>
                                            <p:strVal val="#ppt_y"/>
                                          </p:val>
                                        </p:tav>
                                      </p:tavLst>
                                    </p:anim>
                                  </p:childTnLst>
                                </p:cTn>
                              </p:par>
                              <p:par>
                                <p:cTn id="118" presetID="2" presetClass="entr" presetSubtype="8" fill="hold" grpId="0" nodeType="withEffect">
                                  <p:stCondLst>
                                    <p:cond delay="0"/>
                                  </p:stCondLst>
                                  <p:childTnLst>
                                    <p:set>
                                      <p:cBhvr>
                                        <p:cTn id="119" dur="1" fill="hold">
                                          <p:stCondLst>
                                            <p:cond delay="0"/>
                                          </p:stCondLst>
                                        </p:cTn>
                                        <p:tgtEl>
                                          <p:spTgt spid="20"/>
                                        </p:tgtEl>
                                        <p:attrNameLst>
                                          <p:attrName>style.visibility</p:attrName>
                                        </p:attrNameLst>
                                      </p:cBhvr>
                                      <p:to>
                                        <p:strVal val="visible"/>
                                      </p:to>
                                    </p:set>
                                    <p:anim calcmode="lin" valueType="num">
                                      <p:cBhvr additive="base">
                                        <p:cTn id="120" dur="500" fill="hold"/>
                                        <p:tgtEl>
                                          <p:spTgt spid="20"/>
                                        </p:tgtEl>
                                        <p:attrNameLst>
                                          <p:attrName>ppt_x</p:attrName>
                                        </p:attrNameLst>
                                      </p:cBhvr>
                                      <p:tavLst>
                                        <p:tav tm="0">
                                          <p:val>
                                            <p:strVal val="0-#ppt_w/2"/>
                                          </p:val>
                                        </p:tav>
                                        <p:tav tm="100000">
                                          <p:val>
                                            <p:strVal val="#ppt_x"/>
                                          </p:val>
                                        </p:tav>
                                      </p:tavLst>
                                    </p:anim>
                                    <p:anim calcmode="lin" valueType="num">
                                      <p:cBhvr additive="base">
                                        <p:cTn id="121" dur="500" fill="hold"/>
                                        <p:tgtEl>
                                          <p:spTgt spid="20"/>
                                        </p:tgtEl>
                                        <p:attrNameLst>
                                          <p:attrName>ppt_y</p:attrName>
                                        </p:attrNameLst>
                                      </p:cBhvr>
                                      <p:tavLst>
                                        <p:tav tm="0">
                                          <p:val>
                                            <p:strVal val="#ppt_y"/>
                                          </p:val>
                                        </p:tav>
                                        <p:tav tm="100000">
                                          <p:val>
                                            <p:strVal val="#ppt_y"/>
                                          </p:val>
                                        </p:tav>
                                      </p:tavLst>
                                    </p:anim>
                                  </p:childTnLst>
                                </p:cTn>
                              </p:par>
                            </p:childTnLst>
                          </p:cTn>
                        </p:par>
                      </p:childTnLst>
                    </p:cTn>
                  </p:par>
                  <p:par>
                    <p:cTn id="122" fill="hold" nodeType="clickPar">
                      <p:stCondLst>
                        <p:cond delay="indefinite"/>
                      </p:stCondLst>
                      <p:childTnLst>
                        <p:par>
                          <p:cTn id="123" fill="hold" nodeType="withGroup">
                            <p:stCondLst>
                              <p:cond delay="0"/>
                            </p:stCondLst>
                            <p:childTnLst>
                              <p:par>
                                <p:cTn id="124" presetID="22" presetClass="entr" presetSubtype="4" fill="hold" grpId="0" nodeType="clickEffect">
                                  <p:stCondLst>
                                    <p:cond delay="0"/>
                                  </p:stCondLst>
                                  <p:childTnLst>
                                    <p:set>
                                      <p:cBhvr>
                                        <p:cTn id="125" dur="1" fill="hold">
                                          <p:stCondLst>
                                            <p:cond delay="0"/>
                                          </p:stCondLst>
                                        </p:cTn>
                                        <p:tgtEl>
                                          <p:spTgt spid="25"/>
                                        </p:tgtEl>
                                        <p:attrNameLst>
                                          <p:attrName>style.visibility</p:attrName>
                                        </p:attrNameLst>
                                      </p:cBhvr>
                                      <p:to>
                                        <p:strVal val="visible"/>
                                      </p:to>
                                    </p:set>
                                    <p:animEffect transition="in" filter="wipe(down)">
                                      <p:cBhvr>
                                        <p:cTn id="126" dur="500"/>
                                        <p:tgtEl>
                                          <p:spTgt spid="25"/>
                                        </p:tgtEl>
                                      </p:cBhvr>
                                    </p:animEffect>
                                  </p:childTnLst>
                                </p:cTn>
                              </p:par>
                            </p:childTnLst>
                          </p:cTn>
                        </p:par>
                      </p:childTnLst>
                    </p:cTn>
                  </p:par>
                  <p:par>
                    <p:cTn id="127" fill="hold">
                      <p:stCondLst>
                        <p:cond delay="indefinite"/>
                      </p:stCondLst>
                      <p:childTnLst>
                        <p:par>
                          <p:cTn id="128" fill="hold">
                            <p:stCondLst>
                              <p:cond delay="0"/>
                            </p:stCondLst>
                            <p:childTnLst>
                              <p:par>
                                <p:cTn id="129" presetID="10" presetClass="entr" presetSubtype="0" fill="hold" grpId="0" nodeType="clickEffect">
                                  <p:stCondLst>
                                    <p:cond delay="0"/>
                                  </p:stCondLst>
                                  <p:childTnLst>
                                    <p:set>
                                      <p:cBhvr>
                                        <p:cTn id="130" dur="1" fill="hold">
                                          <p:stCondLst>
                                            <p:cond delay="0"/>
                                          </p:stCondLst>
                                        </p:cTn>
                                        <p:tgtEl>
                                          <p:spTgt spid="30"/>
                                        </p:tgtEl>
                                        <p:attrNameLst>
                                          <p:attrName>style.visibility</p:attrName>
                                        </p:attrNameLst>
                                      </p:cBhvr>
                                      <p:to>
                                        <p:strVal val="visible"/>
                                      </p:to>
                                    </p:set>
                                    <p:animEffect transition="in" filter="fade">
                                      <p:cBhvr>
                                        <p:cTn id="131" dur="500"/>
                                        <p:tgtEl>
                                          <p:spTgt spid="30"/>
                                        </p:tgtEl>
                                      </p:cBhvr>
                                    </p:animEffect>
                                  </p:childTnLst>
                                </p:cTn>
                              </p:par>
                            </p:childTnLst>
                          </p:cTn>
                        </p:par>
                      </p:childTnLst>
                    </p:cTn>
                  </p:par>
                  <p:par>
                    <p:cTn id="132" fill="hold" nodeType="clickPar">
                      <p:stCondLst>
                        <p:cond delay="indefinite"/>
                      </p:stCondLst>
                      <p:childTnLst>
                        <p:par>
                          <p:cTn id="133" fill="hold" nodeType="withGroup">
                            <p:stCondLst>
                              <p:cond delay="0"/>
                            </p:stCondLst>
                            <p:childTnLst>
                              <p:par>
                                <p:cTn id="134" presetID="2" presetClass="entr" presetSubtype="8" fill="hold" grpId="0" nodeType="clickEffect">
                                  <p:stCondLst>
                                    <p:cond delay="0"/>
                                  </p:stCondLst>
                                  <p:childTnLst>
                                    <p:set>
                                      <p:cBhvr>
                                        <p:cTn id="135" dur="1" fill="hold">
                                          <p:stCondLst>
                                            <p:cond delay="0"/>
                                          </p:stCondLst>
                                        </p:cTn>
                                        <p:tgtEl>
                                          <p:spTgt spid="12"/>
                                        </p:tgtEl>
                                        <p:attrNameLst>
                                          <p:attrName>style.visibility</p:attrName>
                                        </p:attrNameLst>
                                      </p:cBhvr>
                                      <p:to>
                                        <p:strVal val="visible"/>
                                      </p:to>
                                    </p:set>
                                    <p:anim calcmode="lin" valueType="num">
                                      <p:cBhvr additive="base">
                                        <p:cTn id="136" dur="500" fill="hold"/>
                                        <p:tgtEl>
                                          <p:spTgt spid="12"/>
                                        </p:tgtEl>
                                        <p:attrNameLst>
                                          <p:attrName>ppt_x</p:attrName>
                                        </p:attrNameLst>
                                      </p:cBhvr>
                                      <p:tavLst>
                                        <p:tav tm="0">
                                          <p:val>
                                            <p:strVal val="0-#ppt_w/2"/>
                                          </p:val>
                                        </p:tav>
                                        <p:tav tm="100000">
                                          <p:val>
                                            <p:strVal val="#ppt_x"/>
                                          </p:val>
                                        </p:tav>
                                      </p:tavLst>
                                    </p:anim>
                                    <p:anim calcmode="lin" valueType="num">
                                      <p:cBhvr additive="base">
                                        <p:cTn id="137" dur="500" fill="hold"/>
                                        <p:tgtEl>
                                          <p:spTgt spid="12"/>
                                        </p:tgtEl>
                                        <p:attrNameLst>
                                          <p:attrName>ppt_y</p:attrName>
                                        </p:attrNameLst>
                                      </p:cBhvr>
                                      <p:tavLst>
                                        <p:tav tm="0">
                                          <p:val>
                                            <p:strVal val="#ppt_y"/>
                                          </p:val>
                                        </p:tav>
                                        <p:tav tm="100000">
                                          <p:val>
                                            <p:strVal val="#ppt_y"/>
                                          </p:val>
                                        </p:tav>
                                      </p:tavLst>
                                    </p:anim>
                                  </p:childTnLst>
                                </p:cTn>
                              </p:par>
                            </p:childTnLst>
                          </p:cTn>
                        </p:par>
                      </p:childTnLst>
                    </p:cTn>
                  </p:par>
                  <p:par>
                    <p:cTn id="138" fill="hold" nodeType="clickPar">
                      <p:stCondLst>
                        <p:cond delay="indefinite"/>
                      </p:stCondLst>
                      <p:childTnLst>
                        <p:par>
                          <p:cTn id="139" fill="hold" nodeType="withGroup">
                            <p:stCondLst>
                              <p:cond delay="0"/>
                            </p:stCondLst>
                            <p:childTnLst>
                              <p:par>
                                <p:cTn id="140" presetID="2" presetClass="entr" presetSubtype="4" fill="hold" grpId="0" nodeType="clickEffect">
                                  <p:stCondLst>
                                    <p:cond delay="0"/>
                                  </p:stCondLst>
                                  <p:childTnLst>
                                    <p:set>
                                      <p:cBhvr>
                                        <p:cTn id="141" dur="1" fill="hold">
                                          <p:stCondLst>
                                            <p:cond delay="0"/>
                                          </p:stCondLst>
                                        </p:cTn>
                                        <p:tgtEl>
                                          <p:spTgt spid="27"/>
                                        </p:tgtEl>
                                        <p:attrNameLst>
                                          <p:attrName>style.visibility</p:attrName>
                                        </p:attrNameLst>
                                      </p:cBhvr>
                                      <p:to>
                                        <p:strVal val="visible"/>
                                      </p:to>
                                    </p:set>
                                    <p:anim calcmode="lin" valueType="num">
                                      <p:cBhvr additive="base">
                                        <p:cTn id="142" dur="500" fill="hold"/>
                                        <p:tgtEl>
                                          <p:spTgt spid="27"/>
                                        </p:tgtEl>
                                        <p:attrNameLst>
                                          <p:attrName>ppt_x</p:attrName>
                                        </p:attrNameLst>
                                      </p:cBhvr>
                                      <p:tavLst>
                                        <p:tav tm="0">
                                          <p:val>
                                            <p:strVal val="#ppt_x"/>
                                          </p:val>
                                        </p:tav>
                                        <p:tav tm="100000">
                                          <p:val>
                                            <p:strVal val="#ppt_x"/>
                                          </p:val>
                                        </p:tav>
                                      </p:tavLst>
                                    </p:anim>
                                    <p:anim calcmode="lin" valueType="num">
                                      <p:cBhvr additive="base">
                                        <p:cTn id="143" dur="500" fill="hold"/>
                                        <p:tgtEl>
                                          <p:spTgt spid="2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P spid="11" grpId="0" animBg="1"/>
      <p:bldP spid="12" grpId="0" animBg="1"/>
      <p:bldP spid="13" grpId="0" animBg="1"/>
      <p:bldP spid="14" grpId="0" animBg="1"/>
      <p:bldP spid="15" grpId="0" animBg="1"/>
      <p:bldP spid="16" grpId="0" animBg="1"/>
      <p:bldP spid="17" grpId="0" animBg="1"/>
      <p:bldP spid="18" grpId="0" animBg="1"/>
      <p:bldP spid="19" grpId="0" animBg="1"/>
      <p:bldP spid="20" grpId="0" animBg="1"/>
      <p:bldP spid="2" grpId="0" animBg="1"/>
      <p:bldP spid="21" grpId="0" animBg="1"/>
      <p:bldP spid="23" grpId="0" animBg="1"/>
      <p:bldP spid="22" grpId="0" animBg="1"/>
      <p:bldP spid="27" grpId="0" animBg="1"/>
      <p:bldP spid="30" grpId="0" animBg="1"/>
      <p:bldP spid="25" grpId="0" animBg="1"/>
      <p:bldP spid="24" grpId="0" animBg="1"/>
      <p:bldP spid="26" grpId="0" animBg="1"/>
      <p:bldP spid="29" grpId="0" animBg="1"/>
      <p:bldP spid="32" grpId="0" animBg="1"/>
    </p:bldLst>
  </p:timing>
</p:sld>
</file>

<file path=ppt/slides/slide5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02" name="タイトル 1"/>
          <p:cNvSpPr>
            <a:spLocks noGrp="1"/>
          </p:cNvSpPr>
          <p:nvPr>
            <p:ph type="title"/>
          </p:nvPr>
        </p:nvSpPr>
        <p:spPr>
          <a:xfrm>
            <a:off x="611217" y="260648"/>
            <a:ext cx="8501062" cy="1143000"/>
          </a:xfrm>
        </p:spPr>
        <p:txBody>
          <a:bodyPr/>
          <a:lstStyle/>
          <a:p>
            <a:r>
              <a:rPr lang="en-US" altLang="ja-JP" dirty="0"/>
              <a:t/>
            </a:r>
            <a:br>
              <a:rPr lang="en-US" altLang="ja-JP" dirty="0"/>
            </a:br>
            <a:r>
              <a:rPr lang="ja-JP" altLang="en-US" dirty="0"/>
              <a:t>事実確認とは</a:t>
            </a:r>
          </a:p>
        </p:txBody>
      </p:sp>
      <p:sp>
        <p:nvSpPr>
          <p:cNvPr id="51203" name="コンテンツ プレースホルダ 2"/>
          <p:cNvSpPr>
            <a:spLocks noGrp="1"/>
          </p:cNvSpPr>
          <p:nvPr>
            <p:ph idx="1"/>
          </p:nvPr>
        </p:nvSpPr>
        <p:spPr>
          <a:xfrm>
            <a:off x="0" y="1484784"/>
            <a:ext cx="8858250" cy="5373216"/>
          </a:xfrm>
        </p:spPr>
        <p:txBody>
          <a:bodyPr/>
          <a:lstStyle/>
          <a:p>
            <a:r>
              <a:rPr lang="ja-JP" altLang="en-US" dirty="0"/>
              <a:t>事実確認とは</a:t>
            </a:r>
            <a:endParaRPr lang="en-US" altLang="ja-JP" dirty="0"/>
          </a:p>
          <a:p>
            <a:pPr lvl="1"/>
            <a:r>
              <a:rPr lang="ja-JP" altLang="en-US" dirty="0"/>
              <a:t>高齢者虐待に関する</a:t>
            </a:r>
            <a:r>
              <a:rPr lang="ja-JP" altLang="en-US" dirty="0">
                <a:solidFill>
                  <a:srgbClr val="0000FF"/>
                </a:solidFill>
              </a:rPr>
              <a:t>「客観的事実」の確認を行う調査のこと</a:t>
            </a:r>
            <a:r>
              <a:rPr lang="ja-JP" altLang="en-US" dirty="0"/>
              <a:t>で、通報があれば必ず区市町村の責任で、行わなければならないもの</a:t>
            </a:r>
            <a:endParaRPr lang="en-US" altLang="ja-JP" dirty="0"/>
          </a:p>
          <a:p>
            <a:pPr lvl="1">
              <a:buFont typeface="Wingdings 2" pitchFamily="18" charset="2"/>
              <a:buNone/>
            </a:pPr>
            <a:r>
              <a:rPr lang="ja-JP" altLang="en-US" dirty="0"/>
              <a:t>　</a:t>
            </a:r>
            <a:r>
              <a:rPr lang="en-US" altLang="ja-JP" b="1" dirty="0">
                <a:solidFill>
                  <a:srgbClr val="FF0000"/>
                </a:solidFill>
              </a:rPr>
              <a:t>※</a:t>
            </a:r>
            <a:r>
              <a:rPr lang="ja-JP" altLang="en-US" b="1" dirty="0">
                <a:solidFill>
                  <a:srgbClr val="FF0000"/>
                </a:solidFill>
              </a:rPr>
              <a:t>裏付けをとっていく作業→記録が大切</a:t>
            </a:r>
            <a:endParaRPr lang="en-US" altLang="ja-JP" b="1" dirty="0">
              <a:solidFill>
                <a:srgbClr val="FF0000"/>
              </a:solidFill>
            </a:endParaRPr>
          </a:p>
          <a:p>
            <a:pPr lvl="1">
              <a:buFont typeface="Wingdings 2" pitchFamily="18" charset="2"/>
              <a:buNone/>
            </a:pPr>
            <a:endParaRPr lang="en-US" altLang="ja-JP" sz="1100" b="1" dirty="0">
              <a:solidFill>
                <a:srgbClr val="FF0000"/>
              </a:solidFill>
            </a:endParaRPr>
          </a:p>
          <a:p>
            <a:pPr lvl="1">
              <a:buFont typeface="Wingdings 2" pitchFamily="18" charset="2"/>
              <a:buNone/>
            </a:pPr>
            <a:r>
              <a:rPr lang="ja-JP" altLang="en-US" b="1" dirty="0"/>
              <a:t>事実確認の内容</a:t>
            </a:r>
            <a:endParaRPr lang="en-US" altLang="ja-JP" b="1" dirty="0"/>
          </a:p>
          <a:p>
            <a:pPr lvl="1"/>
            <a:r>
              <a:rPr lang="ja-JP" altLang="en-US" dirty="0"/>
              <a:t>高齢者の安否確認（直接目視が原則）</a:t>
            </a:r>
            <a:endParaRPr lang="en-US" altLang="ja-JP" dirty="0"/>
          </a:p>
          <a:p>
            <a:pPr lvl="1"/>
            <a:r>
              <a:rPr lang="ja-JP" altLang="en-US" dirty="0"/>
              <a:t>虐待に関する情報、高齢者や養護者等の意向や状況の確認</a:t>
            </a:r>
            <a:endParaRPr lang="en-US" altLang="ja-JP" dirty="0"/>
          </a:p>
          <a:p>
            <a:pPr lvl="1"/>
            <a:r>
              <a:rPr lang="ja-JP" altLang="en-US" dirty="0"/>
              <a:t>関係機関からの情報収集</a:t>
            </a:r>
            <a:endParaRPr lang="en-US" altLang="ja-JP" dirty="0"/>
          </a:p>
          <a:p>
            <a:pPr lvl="1">
              <a:buFont typeface="Wingdings 2" pitchFamily="18" charset="2"/>
              <a:buNone/>
            </a:pPr>
            <a:r>
              <a:rPr lang="ja-JP" altLang="en-US" sz="1100" dirty="0"/>
              <a:t>　　</a:t>
            </a:r>
            <a:endParaRPr lang="en-US" altLang="ja-JP" sz="1100" dirty="0"/>
          </a:p>
          <a:p>
            <a:pPr lvl="1">
              <a:buFont typeface="Wingdings 2" pitchFamily="18" charset="2"/>
              <a:buNone/>
            </a:pPr>
            <a:r>
              <a:rPr lang="ja-JP" altLang="en-US" dirty="0"/>
              <a:t>　</a:t>
            </a:r>
            <a:r>
              <a:rPr lang="en-US" altLang="ja-JP" b="1" dirty="0">
                <a:solidFill>
                  <a:srgbClr val="FF0000"/>
                </a:solidFill>
              </a:rPr>
              <a:t>※</a:t>
            </a:r>
            <a:r>
              <a:rPr lang="ja-JP" altLang="en-US" b="1" dirty="0">
                <a:solidFill>
                  <a:srgbClr val="FF0000"/>
                </a:solidFill>
              </a:rPr>
              <a:t>ケアマネジャーや民生委員に依頼して、単独で行ってもらうものではない、とされています。</a:t>
            </a:r>
            <a:endParaRPr lang="en-US" altLang="ja-JP" b="1" dirty="0">
              <a:solidFill>
                <a:srgbClr val="FF0000"/>
              </a:solidFill>
            </a:endParaRPr>
          </a:p>
        </p:txBody>
      </p:sp>
      <p:sp>
        <p:nvSpPr>
          <p:cNvPr id="3" name="スライド番号プレースホルダー 2"/>
          <p:cNvSpPr>
            <a:spLocks noGrp="1"/>
          </p:cNvSpPr>
          <p:nvPr>
            <p:ph type="sldNum" sz="quarter" idx="11"/>
          </p:nvPr>
        </p:nvSpPr>
        <p:spPr/>
        <p:txBody>
          <a:bodyPr/>
          <a:lstStyle/>
          <a:p>
            <a:pPr>
              <a:defRPr/>
            </a:pPr>
            <a:fld id="{BED760DD-DE40-436C-A733-09AD383AF647}" type="slidenum">
              <a:rPr lang="ja-JP" altLang="en-US" smtClean="0">
                <a:solidFill>
                  <a:srgbClr val="04617B">
                    <a:shade val="90000"/>
                  </a:srgbClr>
                </a:solidFill>
              </a:rPr>
              <a:pPr>
                <a:defRPr/>
              </a:pPr>
              <a:t>59</a:t>
            </a:fld>
            <a:endParaRPr lang="ja-JP" altLang="en-US" dirty="0">
              <a:solidFill>
                <a:srgbClr val="04617B">
                  <a:shade val="90000"/>
                </a:srgbClr>
              </a:solidFill>
            </a:endParaRPr>
          </a:p>
        </p:txBody>
      </p:sp>
    </p:spTree>
    <p:extLst>
      <p:ext uri="{BB962C8B-B14F-4D97-AF65-F5344CB8AC3E}">
        <p14:creationId xmlns:p14="http://schemas.microsoft.com/office/powerpoint/2010/main" val="166716000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82" name="タイトル 1"/>
          <p:cNvSpPr>
            <a:spLocks noGrp="1"/>
          </p:cNvSpPr>
          <p:nvPr>
            <p:ph type="title"/>
          </p:nvPr>
        </p:nvSpPr>
        <p:spPr/>
        <p:txBody>
          <a:bodyPr>
            <a:normAutofit fontScale="90000"/>
          </a:bodyPr>
          <a:lstStyle/>
          <a:p>
            <a:r>
              <a:rPr lang="ja-JP" altLang="en-US" sz="4400" dirty="0">
                <a:solidFill>
                  <a:schemeClr val="tx1"/>
                </a:solidFill>
              </a:rPr>
              <a:t>マルトリートメント</a:t>
            </a:r>
            <a:r>
              <a:rPr lang="en-US" altLang="ja-JP" sz="4400" dirty="0">
                <a:solidFill>
                  <a:schemeClr val="tx1"/>
                </a:solidFill>
              </a:rPr>
              <a:t/>
            </a:r>
            <a:br>
              <a:rPr lang="en-US" altLang="ja-JP" sz="4400" dirty="0">
                <a:solidFill>
                  <a:schemeClr val="tx1"/>
                </a:solidFill>
              </a:rPr>
            </a:br>
            <a:r>
              <a:rPr lang="ja-JP" altLang="en-US" sz="4400" dirty="0">
                <a:solidFill>
                  <a:schemeClr val="tx1"/>
                </a:solidFill>
              </a:rPr>
              <a:t>　　　　　　</a:t>
            </a:r>
            <a:r>
              <a:rPr lang="en-US" altLang="ja-JP" sz="3600" dirty="0">
                <a:solidFill>
                  <a:schemeClr val="tx1"/>
                </a:solidFill>
              </a:rPr>
              <a:t>maltreatment</a:t>
            </a:r>
            <a:r>
              <a:rPr lang="ja-JP" altLang="en-US" sz="4400" dirty="0">
                <a:solidFill>
                  <a:schemeClr val="tx1"/>
                </a:solidFill>
              </a:rPr>
              <a:t>について</a:t>
            </a:r>
          </a:p>
        </p:txBody>
      </p:sp>
      <p:sp>
        <p:nvSpPr>
          <p:cNvPr id="20483" name="コンテンツ プレースホルダ 2"/>
          <p:cNvSpPr>
            <a:spLocks noGrp="1"/>
          </p:cNvSpPr>
          <p:nvPr>
            <p:ph idx="1"/>
          </p:nvPr>
        </p:nvSpPr>
        <p:spPr/>
        <p:txBody>
          <a:bodyPr>
            <a:normAutofit/>
          </a:bodyPr>
          <a:lstStyle/>
          <a:p>
            <a:pPr>
              <a:buFont typeface="Wingdings 2" pitchFamily="18" charset="2"/>
              <a:buNone/>
            </a:pPr>
            <a:r>
              <a:rPr lang="ja-JP" altLang="en-US" sz="2400" dirty="0"/>
              <a:t>マルトリートメント</a:t>
            </a:r>
            <a:r>
              <a:rPr lang="en-US" altLang="ja-JP" sz="2400" dirty="0"/>
              <a:t>maltreatment</a:t>
            </a:r>
            <a:r>
              <a:rPr lang="ja-JP" altLang="en-US" sz="2400" dirty="0"/>
              <a:t>は、</a:t>
            </a:r>
            <a:endParaRPr lang="en-US" altLang="ja-JP" sz="2400" dirty="0"/>
          </a:p>
          <a:p>
            <a:pPr>
              <a:buFont typeface="Wingdings 2" pitchFamily="18" charset="2"/>
              <a:buNone/>
            </a:pPr>
            <a:r>
              <a:rPr lang="ja-JP" altLang="en-US" sz="2400" dirty="0"/>
              <a:t>「虐待」「酷使」「冷遇」と訳されるものである。</a:t>
            </a:r>
            <a:endParaRPr lang="en-US" altLang="ja-JP" sz="2400" dirty="0"/>
          </a:p>
          <a:p>
            <a:pPr>
              <a:buFont typeface="Wingdings 2" pitchFamily="18" charset="2"/>
              <a:buNone/>
            </a:pPr>
            <a:r>
              <a:rPr lang="ja-JP" altLang="en-US" sz="2400" dirty="0"/>
              <a:t> </a:t>
            </a:r>
            <a:r>
              <a:rPr lang="en-US" altLang="ja-JP" sz="2400" dirty="0"/>
              <a:t>Mal-</a:t>
            </a:r>
            <a:r>
              <a:rPr lang="ja-JP" altLang="en-US" sz="2400" dirty="0"/>
              <a:t>は「悪・不良」「不」「不完全」</a:t>
            </a:r>
            <a:endParaRPr lang="en-US" altLang="ja-JP" sz="2400" dirty="0"/>
          </a:p>
          <a:p>
            <a:pPr>
              <a:buFont typeface="Wingdings 2" pitchFamily="18" charset="2"/>
              <a:buNone/>
            </a:pPr>
            <a:r>
              <a:rPr lang="ja-JP" altLang="en-US" sz="2400" dirty="0"/>
              <a:t> </a:t>
            </a:r>
            <a:r>
              <a:rPr lang="en-US" altLang="ja-JP" sz="2400" dirty="0"/>
              <a:t>treatment</a:t>
            </a:r>
            <a:r>
              <a:rPr lang="ja-JP" altLang="en-US" sz="2400" dirty="0"/>
              <a:t>は「待遇」「扱い」を意味すると考えられる。</a:t>
            </a:r>
            <a:endParaRPr lang="en-US" altLang="ja-JP" sz="2400" dirty="0"/>
          </a:p>
          <a:p>
            <a:pPr algn="r">
              <a:buFont typeface="Wingdings 2" pitchFamily="18" charset="2"/>
              <a:buNone/>
            </a:pPr>
            <a:r>
              <a:rPr lang="ja-JP" altLang="en-US" sz="1800" dirty="0"/>
              <a:t>参考：研究社「新英和中辞典」</a:t>
            </a:r>
            <a:endParaRPr lang="en-US" altLang="ja-JP" sz="1800" dirty="0"/>
          </a:p>
          <a:p>
            <a:pPr>
              <a:buFont typeface="Wingdings 2" pitchFamily="18" charset="2"/>
              <a:buNone/>
            </a:pPr>
            <a:endParaRPr lang="en-US" altLang="ja-JP" sz="1600" dirty="0"/>
          </a:p>
          <a:p>
            <a:pPr>
              <a:buFont typeface="Wingdings 2" pitchFamily="18" charset="2"/>
              <a:buNone/>
            </a:pPr>
            <a:r>
              <a:rPr lang="ja-JP" altLang="en-US" sz="2400" dirty="0"/>
              <a:t>（参考）マルトリートメント</a:t>
            </a:r>
            <a:endParaRPr lang="en-US" altLang="ja-JP" sz="2400" dirty="0"/>
          </a:p>
          <a:p>
            <a:pPr>
              <a:buFont typeface="Wingdings 2" pitchFamily="18" charset="2"/>
              <a:buNone/>
            </a:pPr>
            <a:r>
              <a:rPr lang="ja-JP" altLang="en-US" sz="2400" dirty="0"/>
              <a:t>　諸外国では、「マルトリートメント」という概念が一般化している。諸外国における「マルトリートメント」とは、身体的、性的、心理的虐待及びネグレクトであり、日本での虐待に相当する。</a:t>
            </a:r>
            <a:endParaRPr lang="en-US" altLang="ja-JP" sz="2400" dirty="0"/>
          </a:p>
          <a:p>
            <a:pPr>
              <a:buFont typeface="Wingdings 2" pitchFamily="18" charset="2"/>
              <a:buNone/>
            </a:pPr>
            <a:endParaRPr lang="ja-JP" altLang="en-US" dirty="0"/>
          </a:p>
        </p:txBody>
      </p:sp>
      <p:sp>
        <p:nvSpPr>
          <p:cNvPr id="2" name="スライド番号プレースホルダー 1"/>
          <p:cNvSpPr>
            <a:spLocks noGrp="1"/>
          </p:cNvSpPr>
          <p:nvPr>
            <p:ph type="sldNum" sz="quarter" idx="12"/>
          </p:nvPr>
        </p:nvSpPr>
        <p:spPr/>
        <p:txBody>
          <a:bodyPr/>
          <a:lstStyle/>
          <a:p>
            <a:pPr>
              <a:defRPr/>
            </a:pPr>
            <a:fld id="{BED760DD-DE40-436C-A733-09AD383AF647}" type="slidenum">
              <a:rPr lang="ja-JP" altLang="en-US" smtClean="0">
                <a:solidFill>
                  <a:srgbClr val="04617B">
                    <a:shade val="90000"/>
                  </a:srgbClr>
                </a:solidFill>
              </a:rPr>
              <a:pPr>
                <a:defRPr/>
              </a:pPr>
              <a:t>6</a:t>
            </a:fld>
            <a:endParaRPr lang="ja-JP" altLang="en-US" dirty="0">
              <a:solidFill>
                <a:srgbClr val="04617B">
                  <a:shade val="90000"/>
                </a:srgbClr>
              </a:solidFill>
            </a:endParaRPr>
          </a:p>
        </p:txBody>
      </p:sp>
    </p:spTree>
    <p:extLst>
      <p:ext uri="{BB962C8B-B14F-4D97-AF65-F5344CB8AC3E}">
        <p14:creationId xmlns:p14="http://schemas.microsoft.com/office/powerpoint/2010/main" val="2457835060"/>
      </p:ext>
    </p:extLst>
  </p:cSld>
  <p:clrMapOvr>
    <a:masterClrMapping/>
  </p:clrMapOvr>
  <p:transition spd="slow"/>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6738" name="タイトル 1"/>
          <p:cNvSpPr>
            <a:spLocks noGrp="1"/>
          </p:cNvSpPr>
          <p:nvPr>
            <p:ph type="title"/>
          </p:nvPr>
        </p:nvSpPr>
        <p:spPr>
          <a:xfrm>
            <a:off x="457202" y="53182"/>
            <a:ext cx="8516937" cy="1371600"/>
          </a:xfrm>
        </p:spPr>
        <p:txBody>
          <a:bodyPr/>
          <a:lstStyle/>
          <a:p>
            <a:r>
              <a:rPr lang="ja-JP" altLang="en-US" sz="4400" dirty="0"/>
              <a:t>虐待に関する情報提供と秘密保持</a:t>
            </a:r>
          </a:p>
        </p:txBody>
      </p:sp>
      <p:sp>
        <p:nvSpPr>
          <p:cNvPr id="54275" name="コンテンツ プレースホルダー 2"/>
          <p:cNvSpPr>
            <a:spLocks noGrp="1"/>
          </p:cNvSpPr>
          <p:nvPr>
            <p:ph idx="1"/>
          </p:nvPr>
        </p:nvSpPr>
        <p:spPr>
          <a:xfrm>
            <a:off x="457202" y="1773238"/>
            <a:ext cx="8291513" cy="3886200"/>
          </a:xfrm>
        </p:spPr>
        <p:txBody>
          <a:bodyPr/>
          <a:lstStyle/>
          <a:p>
            <a:pPr>
              <a:defRPr/>
            </a:pPr>
            <a:r>
              <a:rPr lang="ja-JP" altLang="en-US" sz="2800" dirty="0"/>
              <a:t>保健医療福祉関係者には、区市町村、地域包括支援センターによる</a:t>
            </a:r>
            <a:r>
              <a:rPr lang="ja-JP" altLang="en-US" sz="2800" dirty="0">
                <a:solidFill>
                  <a:srgbClr val="FF0000"/>
                </a:solidFill>
              </a:rPr>
              <a:t>「事実確認」</a:t>
            </a:r>
            <a:r>
              <a:rPr lang="ja-JP" altLang="en-US" sz="2800" dirty="0"/>
              <a:t>（高齢者虐待防止法第９条第１項）に</a:t>
            </a:r>
            <a:r>
              <a:rPr lang="ja-JP" altLang="en-US" sz="2800" dirty="0">
                <a:solidFill>
                  <a:srgbClr val="FF0000"/>
                </a:solidFill>
              </a:rPr>
              <a:t>協力する必要がある</a:t>
            </a:r>
            <a:r>
              <a:rPr lang="ja-JP" altLang="en-US" sz="2800" dirty="0"/>
              <a:t>（同法第５条２項には</a:t>
            </a:r>
            <a:r>
              <a:rPr lang="ja-JP" altLang="en-US" sz="2800" dirty="0">
                <a:solidFill>
                  <a:schemeClr val="accent5">
                    <a:lumMod val="50000"/>
                  </a:schemeClr>
                </a:solidFill>
              </a:rPr>
              <a:t>保健医療福祉関係者への協力義務</a:t>
            </a:r>
            <a:r>
              <a:rPr lang="ja-JP" altLang="en-US" sz="2800" dirty="0"/>
              <a:t>規定あり）　場合には、個人情報保護法の例外規定に該当（次スライド参照）</a:t>
            </a:r>
            <a:endParaRPr lang="en-US" altLang="ja-JP" sz="2800" dirty="0"/>
          </a:p>
          <a:p>
            <a:pPr>
              <a:defRPr/>
            </a:pPr>
            <a:endParaRPr lang="en-US" altLang="ja-JP" sz="2800" dirty="0"/>
          </a:p>
          <a:p>
            <a:pPr>
              <a:defRPr/>
            </a:pPr>
            <a:r>
              <a:rPr lang="ja-JP" altLang="en-US" sz="2800" dirty="0"/>
              <a:t>虐待に関して知り得たことは漏らしてはならず　（同法１７条２項）、漏らした場合には罰則　　（同法２９条）が適用されると解釈されている</a:t>
            </a:r>
            <a:endParaRPr lang="en-US" altLang="ja-JP" sz="2800" dirty="0"/>
          </a:p>
        </p:txBody>
      </p:sp>
      <p:sp>
        <p:nvSpPr>
          <p:cNvPr id="3" name="スライド番号プレースホルダー 2"/>
          <p:cNvSpPr>
            <a:spLocks noGrp="1"/>
          </p:cNvSpPr>
          <p:nvPr>
            <p:ph type="sldNum" sz="quarter" idx="11"/>
          </p:nvPr>
        </p:nvSpPr>
        <p:spPr/>
        <p:txBody>
          <a:bodyPr/>
          <a:lstStyle/>
          <a:p>
            <a:pPr>
              <a:defRPr/>
            </a:pPr>
            <a:fld id="{BED760DD-DE40-436C-A733-09AD383AF647}" type="slidenum">
              <a:rPr lang="ja-JP" altLang="en-US" smtClean="0">
                <a:solidFill>
                  <a:srgbClr val="04617B">
                    <a:shade val="90000"/>
                  </a:srgbClr>
                </a:solidFill>
              </a:rPr>
              <a:pPr>
                <a:defRPr/>
              </a:pPr>
              <a:t>60</a:t>
            </a:fld>
            <a:endParaRPr lang="ja-JP" altLang="en-US" dirty="0">
              <a:solidFill>
                <a:srgbClr val="04617B">
                  <a:shade val="90000"/>
                </a:srgbClr>
              </a:solidFill>
            </a:endParaRPr>
          </a:p>
        </p:txBody>
      </p:sp>
    </p:spTree>
    <p:extLst>
      <p:ext uri="{BB962C8B-B14F-4D97-AF65-F5344CB8AC3E}">
        <p14:creationId xmlns:p14="http://schemas.microsoft.com/office/powerpoint/2010/main" val="814973667"/>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4275" name="Rectangle 2"/>
          <p:cNvSpPr>
            <a:spLocks noGrp="1" noChangeArrowheads="1"/>
          </p:cNvSpPr>
          <p:nvPr>
            <p:ph type="title"/>
          </p:nvPr>
        </p:nvSpPr>
        <p:spPr>
          <a:xfrm>
            <a:off x="-180000" y="-131739"/>
            <a:ext cx="8998526" cy="734331"/>
          </a:xfrm>
        </p:spPr>
        <p:txBody>
          <a:bodyPr>
            <a:normAutofit fontScale="90000"/>
          </a:bodyPr>
          <a:lstStyle/>
          <a:p>
            <a:r>
              <a:rPr lang="en-US" altLang="ja-JP" sz="4000" dirty="0"/>
              <a:t/>
            </a:r>
            <a:br>
              <a:rPr lang="en-US" altLang="ja-JP" sz="4000" dirty="0"/>
            </a:br>
            <a:r>
              <a:rPr lang="ja-JP" altLang="en-US" sz="4000" b="1" dirty="0"/>
              <a:t>個人情報保護法の例外規定（解釈例）</a:t>
            </a:r>
            <a:endParaRPr lang="ja-JP" altLang="en-US" sz="4000" b="1" i="1" dirty="0"/>
          </a:p>
        </p:txBody>
      </p:sp>
      <p:sp>
        <p:nvSpPr>
          <p:cNvPr id="54274" name="コンテンツ プレースホルダ 2"/>
          <p:cNvSpPr>
            <a:spLocks noGrp="1"/>
          </p:cNvSpPr>
          <p:nvPr>
            <p:ph idx="1"/>
          </p:nvPr>
        </p:nvSpPr>
        <p:spPr>
          <a:xfrm>
            <a:off x="0" y="693000"/>
            <a:ext cx="9144000" cy="6408000"/>
          </a:xfrm>
        </p:spPr>
        <p:txBody>
          <a:bodyPr>
            <a:normAutofit/>
          </a:bodyPr>
          <a:lstStyle/>
          <a:p>
            <a:pPr marL="82550" indent="-82550" eaLnBrk="1" hangingPunct="1">
              <a:buFontTx/>
              <a:buNone/>
            </a:pPr>
            <a:r>
              <a:rPr lang="ja-JP" altLang="en-US" sz="2000" dirty="0"/>
              <a:t>　個人情報保護法における利用目的による制限（第１８条）・適正な取得（第２０条）</a:t>
            </a:r>
            <a:r>
              <a:rPr lang="ja-JP" altLang="en-US" sz="2000" dirty="0" smtClean="0"/>
              <a:t>・第三者</a:t>
            </a:r>
            <a:r>
              <a:rPr lang="ja-JP" altLang="en-US" sz="2000" dirty="0"/>
              <a:t>提供の</a:t>
            </a:r>
            <a:r>
              <a:rPr lang="ja-JP" altLang="en-US" sz="2000" dirty="0" smtClean="0"/>
              <a:t>制限（</a:t>
            </a:r>
            <a:r>
              <a:rPr lang="ja-JP" altLang="en-US" sz="2000" dirty="0"/>
              <a:t>第２７条）の例外規定と、高齢者虐待対応および高齢者虐待に準ずる対応における解釈例</a:t>
            </a:r>
            <a:endParaRPr lang="en-US" altLang="ja-JP" sz="100" dirty="0"/>
          </a:p>
          <a:p>
            <a:pPr eaLnBrk="1" hangingPunct="1">
              <a:lnSpc>
                <a:spcPts val="2000"/>
              </a:lnSpc>
              <a:buFontTx/>
              <a:buNone/>
            </a:pPr>
            <a:endParaRPr lang="en-US" altLang="ja-JP" sz="2000" dirty="0"/>
          </a:p>
          <a:p>
            <a:pPr eaLnBrk="1" hangingPunct="1">
              <a:lnSpc>
                <a:spcPts val="2000"/>
              </a:lnSpc>
              <a:buFontTx/>
              <a:buNone/>
            </a:pPr>
            <a:r>
              <a:rPr lang="ja-JP" altLang="en-US" sz="2000" dirty="0"/>
              <a:t>　</a:t>
            </a:r>
            <a:r>
              <a:rPr lang="ja-JP" altLang="en-US" sz="2000" b="1" dirty="0"/>
              <a:t>１</a:t>
            </a:r>
            <a:r>
              <a:rPr lang="en-US" altLang="ja-JP" sz="2000" b="1" dirty="0"/>
              <a:t>.</a:t>
            </a:r>
            <a:r>
              <a:rPr lang="ja-JP" altLang="en-US" sz="2000" b="1" dirty="0"/>
              <a:t>法令に基づく場合</a:t>
            </a:r>
          </a:p>
          <a:p>
            <a:pPr marL="719138" indent="-719138" eaLnBrk="1" hangingPunct="1">
              <a:lnSpc>
                <a:spcPts val="2000"/>
              </a:lnSpc>
              <a:buNone/>
            </a:pPr>
            <a:r>
              <a:rPr lang="ja-JP" altLang="en-US" sz="2000" dirty="0"/>
              <a:t>　　</a:t>
            </a:r>
            <a:r>
              <a:rPr lang="ja-JP" altLang="en-US" sz="1800" dirty="0">
                <a:solidFill>
                  <a:srgbClr val="FF0000"/>
                </a:solidFill>
              </a:rPr>
              <a:t>→（例）高齢者虐待防止法に基づいて高齢者虐待の</a:t>
            </a:r>
            <a:r>
              <a:rPr lang="ja-JP" altLang="en-US" sz="1800" dirty="0" smtClean="0">
                <a:solidFill>
                  <a:srgbClr val="FF0000"/>
                </a:solidFill>
              </a:rPr>
              <a:t>通報</a:t>
            </a:r>
            <a:r>
              <a:rPr lang="ja-JP" altLang="en-US" sz="1800" dirty="0">
                <a:solidFill>
                  <a:srgbClr val="FF0000"/>
                </a:solidFill>
              </a:rPr>
              <a:t>（</a:t>
            </a:r>
            <a:r>
              <a:rPr lang="ja-JP" altLang="en-US" sz="1800" dirty="0" smtClean="0">
                <a:solidFill>
                  <a:srgbClr val="FF0000"/>
                </a:solidFill>
              </a:rPr>
              <a:t>第７条</a:t>
            </a:r>
            <a:r>
              <a:rPr lang="en-US" altLang="ja-JP" sz="1800" dirty="0">
                <a:solidFill>
                  <a:srgbClr val="FF0000"/>
                </a:solidFill>
              </a:rPr>
              <a:t>.</a:t>
            </a:r>
            <a:r>
              <a:rPr lang="ja-JP" altLang="en-US" sz="1800" dirty="0" smtClean="0">
                <a:solidFill>
                  <a:srgbClr val="FF0000"/>
                </a:solidFill>
              </a:rPr>
              <a:t>２１条）、</a:t>
            </a:r>
            <a:r>
              <a:rPr lang="ja-JP" altLang="en-US" sz="1800" dirty="0">
                <a:solidFill>
                  <a:srgbClr val="FF0000"/>
                </a:solidFill>
              </a:rPr>
              <a:t>事実確認等（第９条</a:t>
            </a:r>
            <a:r>
              <a:rPr lang="ja-JP" altLang="en-US" sz="1800" dirty="0" smtClean="0">
                <a:solidFill>
                  <a:srgbClr val="FF0000"/>
                </a:solidFill>
              </a:rPr>
              <a:t>第１項）、立入調査（第１１条）に</a:t>
            </a:r>
            <a:r>
              <a:rPr lang="ja-JP" altLang="en-US" sz="1800" dirty="0">
                <a:solidFill>
                  <a:srgbClr val="FF0000"/>
                </a:solidFill>
              </a:rPr>
              <a:t>おいて必要な調査又は質問を行う場合</a:t>
            </a:r>
            <a:endParaRPr lang="en-US" altLang="ja-JP" sz="1800" dirty="0">
              <a:solidFill>
                <a:srgbClr val="FF0000"/>
              </a:solidFill>
            </a:endParaRPr>
          </a:p>
          <a:p>
            <a:pPr eaLnBrk="1" hangingPunct="1">
              <a:lnSpc>
                <a:spcPts val="2000"/>
              </a:lnSpc>
              <a:buNone/>
            </a:pPr>
            <a:r>
              <a:rPr lang="ja-JP" altLang="en-US" sz="1800" b="1" dirty="0">
                <a:solidFill>
                  <a:srgbClr val="FF3300"/>
                </a:solidFill>
              </a:rPr>
              <a:t>　</a:t>
            </a:r>
            <a:r>
              <a:rPr lang="ja-JP" altLang="en-US" sz="2000" b="1" dirty="0"/>
              <a:t>２</a:t>
            </a:r>
            <a:r>
              <a:rPr lang="en-US" altLang="ja-JP" sz="2000" b="1" dirty="0"/>
              <a:t>.</a:t>
            </a:r>
            <a:r>
              <a:rPr lang="ja-JP" altLang="en-US" sz="2000" b="1" dirty="0"/>
              <a:t>人の生命、身体又は財産の保護のために必要がある場合であって、</a:t>
            </a:r>
            <a:endParaRPr lang="en-US" altLang="ja-JP" sz="2000" b="1" dirty="0"/>
          </a:p>
          <a:p>
            <a:pPr eaLnBrk="1" hangingPunct="1">
              <a:lnSpc>
                <a:spcPts val="2000"/>
              </a:lnSpc>
              <a:buFontTx/>
              <a:buNone/>
            </a:pPr>
            <a:r>
              <a:rPr lang="ja-JP" altLang="en-US" sz="2000" b="1" dirty="0"/>
              <a:t>　　本人の 同意を得ることが困難である時</a:t>
            </a:r>
          </a:p>
          <a:p>
            <a:pPr marL="719138" indent="-719138">
              <a:lnSpc>
                <a:spcPts val="2000"/>
              </a:lnSpc>
              <a:buNone/>
            </a:pPr>
            <a:r>
              <a:rPr lang="ja-JP" altLang="en-US" sz="2000" dirty="0">
                <a:solidFill>
                  <a:srgbClr val="FF3300"/>
                </a:solidFill>
              </a:rPr>
              <a:t>　</a:t>
            </a:r>
            <a:r>
              <a:rPr lang="ja-JP" altLang="en-US" sz="2000" dirty="0">
                <a:solidFill>
                  <a:srgbClr val="FF0000"/>
                </a:solidFill>
              </a:rPr>
              <a:t>　</a:t>
            </a:r>
            <a:r>
              <a:rPr lang="ja-JP" altLang="en-US" sz="1800" dirty="0">
                <a:solidFill>
                  <a:srgbClr val="FF0000"/>
                </a:solidFill>
              </a:rPr>
              <a:t>→（例）</a:t>
            </a:r>
            <a:r>
              <a:rPr lang="ja-JP" altLang="en-US" sz="1800" dirty="0" smtClean="0">
                <a:solidFill>
                  <a:srgbClr val="FF0000"/>
                </a:solidFill>
              </a:rPr>
              <a:t>虐待等に</a:t>
            </a:r>
            <a:r>
              <a:rPr lang="ja-JP" altLang="en-US" sz="1800" dirty="0">
                <a:solidFill>
                  <a:srgbClr val="FF0000"/>
                </a:solidFill>
              </a:rPr>
              <a:t>より本人の生命等を保護するため対応が必要であるが、本人が意識不明又は認知症により同意の確認が困難な場合等</a:t>
            </a:r>
            <a:endParaRPr lang="en-US" altLang="ja-JP" sz="1800" dirty="0">
              <a:solidFill>
                <a:srgbClr val="FF0000"/>
              </a:solidFill>
            </a:endParaRPr>
          </a:p>
          <a:p>
            <a:pPr marL="719138" indent="-719138">
              <a:lnSpc>
                <a:spcPct val="110000"/>
              </a:lnSpc>
              <a:buNone/>
            </a:pPr>
            <a:r>
              <a:rPr lang="ja-JP" altLang="en-US" sz="1400" dirty="0">
                <a:solidFill>
                  <a:srgbClr val="FF0000"/>
                </a:solidFill>
              </a:rPr>
              <a:t>　　　　　　　</a:t>
            </a:r>
            <a:r>
              <a:rPr lang="en-US" altLang="ja-JP" sz="1400" dirty="0">
                <a:solidFill>
                  <a:srgbClr val="FF0000"/>
                </a:solidFill>
              </a:rPr>
              <a:t>※</a:t>
            </a:r>
            <a:r>
              <a:rPr lang="ja-JP" altLang="en-US" sz="1400" dirty="0">
                <a:solidFill>
                  <a:srgbClr val="FF0000"/>
                </a:solidFill>
              </a:rPr>
              <a:t>参照：厚生労働省　個人情報保護委員会事務局「医療・介護関係事業者における個人情報の適切な取り扱いのためのガイダンス」に関する</a:t>
            </a:r>
            <a:r>
              <a:rPr lang="en-US" altLang="ja-JP" sz="1400" dirty="0">
                <a:solidFill>
                  <a:srgbClr val="FF0000"/>
                </a:solidFill>
              </a:rPr>
              <a:t>Q&amp;A</a:t>
            </a:r>
            <a:r>
              <a:rPr lang="ja-JP" altLang="en-US" sz="1400" dirty="0">
                <a:solidFill>
                  <a:srgbClr val="FF0000"/>
                </a:solidFill>
              </a:rPr>
              <a:t>」（事例集）</a:t>
            </a:r>
            <a:endParaRPr lang="en-US" altLang="ja-JP" sz="1800" dirty="0">
              <a:solidFill>
                <a:srgbClr val="FF0000"/>
              </a:solidFill>
            </a:endParaRPr>
          </a:p>
          <a:p>
            <a:pPr eaLnBrk="1" hangingPunct="1">
              <a:lnSpc>
                <a:spcPct val="80000"/>
              </a:lnSpc>
              <a:buFontTx/>
              <a:buNone/>
            </a:pPr>
            <a:endParaRPr lang="en-US" altLang="ja-JP" sz="100" dirty="0">
              <a:solidFill>
                <a:srgbClr val="FF3300"/>
              </a:solidFill>
            </a:endParaRPr>
          </a:p>
          <a:p>
            <a:pPr eaLnBrk="1" hangingPunct="1">
              <a:lnSpc>
                <a:spcPct val="80000"/>
              </a:lnSpc>
              <a:buFontTx/>
              <a:buNone/>
            </a:pPr>
            <a:r>
              <a:rPr lang="ja-JP" altLang="en-US" sz="2000" dirty="0">
                <a:solidFill>
                  <a:srgbClr val="FF3300"/>
                </a:solidFill>
              </a:rPr>
              <a:t>　</a:t>
            </a:r>
            <a:r>
              <a:rPr lang="ja-JP" altLang="en-US" sz="2000" dirty="0"/>
              <a:t>３．略</a:t>
            </a:r>
            <a:endParaRPr lang="en-US" altLang="ja-JP" sz="2000" dirty="0"/>
          </a:p>
          <a:p>
            <a:pPr eaLnBrk="1" hangingPunct="1">
              <a:lnSpc>
                <a:spcPct val="80000"/>
              </a:lnSpc>
              <a:buFontTx/>
              <a:buNone/>
            </a:pPr>
            <a:endParaRPr lang="ja-JP" altLang="en-US" sz="800" dirty="0">
              <a:solidFill>
                <a:srgbClr val="FF3300"/>
              </a:solidFill>
            </a:endParaRPr>
          </a:p>
          <a:p>
            <a:pPr eaLnBrk="1" hangingPunct="1">
              <a:lnSpc>
                <a:spcPts val="2400"/>
              </a:lnSpc>
              <a:buFontTx/>
              <a:buNone/>
            </a:pPr>
            <a:r>
              <a:rPr lang="ja-JP" altLang="en-US" sz="2000" dirty="0"/>
              <a:t>　</a:t>
            </a:r>
            <a:r>
              <a:rPr lang="ja-JP" altLang="en-US" sz="2000" b="1" dirty="0"/>
              <a:t>４</a:t>
            </a:r>
            <a:r>
              <a:rPr lang="en-US" altLang="ja-JP" sz="2000" b="1" dirty="0"/>
              <a:t>.</a:t>
            </a:r>
            <a:r>
              <a:rPr lang="ja-JP" altLang="en-US" sz="2000" b="1" dirty="0"/>
              <a:t>国の機関若しくは</a:t>
            </a:r>
            <a:r>
              <a:rPr lang="ja-JP" altLang="en-US" sz="2000" b="1" u="sng" dirty="0">
                <a:solidFill>
                  <a:srgbClr val="0000FF"/>
                </a:solidFill>
              </a:rPr>
              <a:t>地方公共団体又はその委託を受けた</a:t>
            </a:r>
            <a:r>
              <a:rPr lang="ja-JP" altLang="en-US" sz="2000" b="1" u="sng" dirty="0" smtClean="0">
                <a:solidFill>
                  <a:srgbClr val="0000FF"/>
                </a:solidFill>
              </a:rPr>
              <a:t>者</a:t>
            </a:r>
            <a:r>
              <a:rPr lang="ja-JP" altLang="en-US" sz="2000" b="1" dirty="0" smtClean="0"/>
              <a:t>が</a:t>
            </a:r>
            <a:r>
              <a:rPr lang="ja-JP" altLang="en-US" sz="2000" b="1" u="sng" dirty="0">
                <a:solidFill>
                  <a:srgbClr val="0000FF"/>
                </a:solidFill>
              </a:rPr>
              <a:t>法令の定める </a:t>
            </a:r>
            <a:r>
              <a:rPr lang="ja-JP" altLang="en-US" sz="2000" b="1" u="sng" dirty="0" smtClean="0">
                <a:solidFill>
                  <a:srgbClr val="0000FF"/>
                </a:solidFill>
              </a:rPr>
              <a:t>事務</a:t>
            </a:r>
            <a:r>
              <a:rPr lang="ja-JP" altLang="en-US" sz="2000" b="1" dirty="0" smtClean="0"/>
              <a:t>を</a:t>
            </a:r>
            <a:r>
              <a:rPr lang="ja-JP" altLang="en-US" sz="2000" b="1" u="sng" dirty="0">
                <a:solidFill>
                  <a:srgbClr val="0000FF"/>
                </a:solidFill>
              </a:rPr>
              <a:t>遂行することに協力する必要が</a:t>
            </a:r>
            <a:r>
              <a:rPr lang="ja-JP" altLang="en-US" sz="2000" b="1" u="sng" dirty="0" smtClean="0">
                <a:solidFill>
                  <a:srgbClr val="0000FF"/>
                </a:solidFill>
              </a:rPr>
              <a:t>ある</a:t>
            </a:r>
            <a:r>
              <a:rPr lang="ja-JP" altLang="en-US" sz="2000" b="1" dirty="0" smtClean="0"/>
              <a:t>場合</a:t>
            </a:r>
            <a:r>
              <a:rPr lang="ja-JP" altLang="en-US" sz="2000" b="1" dirty="0"/>
              <a:t>であって、本人の同意を得る ことにより、当該事務の遂行に支障を及ぼすおそれがあるとき</a:t>
            </a:r>
          </a:p>
          <a:p>
            <a:pPr marL="538163" indent="-538163" eaLnBrk="1" hangingPunct="1">
              <a:lnSpc>
                <a:spcPct val="110000"/>
              </a:lnSpc>
              <a:buFontTx/>
              <a:buNone/>
            </a:pPr>
            <a:r>
              <a:rPr lang="ja-JP" altLang="en-US" sz="2000" dirty="0"/>
              <a:t>　　</a:t>
            </a:r>
            <a:r>
              <a:rPr lang="ja-JP" altLang="en-US" sz="1800" dirty="0" smtClean="0">
                <a:solidFill>
                  <a:srgbClr val="FF3300"/>
                </a:solidFill>
              </a:rPr>
              <a:t>→</a:t>
            </a:r>
            <a:r>
              <a:rPr lang="ja-JP" altLang="en-US" sz="1800" dirty="0">
                <a:solidFill>
                  <a:srgbClr val="FF3300"/>
                </a:solidFill>
              </a:rPr>
              <a:t>　</a:t>
            </a:r>
            <a:r>
              <a:rPr lang="ja-JP" altLang="en-US" sz="1800" dirty="0">
                <a:solidFill>
                  <a:srgbClr val="FF0000"/>
                </a:solidFill>
              </a:rPr>
              <a:t>（例）高齢者虐待</a:t>
            </a:r>
            <a:r>
              <a:rPr lang="ja-JP" altLang="en-US" sz="1800" dirty="0" smtClean="0">
                <a:solidFill>
                  <a:srgbClr val="FF0000"/>
                </a:solidFill>
              </a:rPr>
              <a:t>防止法に</a:t>
            </a:r>
            <a:r>
              <a:rPr lang="ja-JP" altLang="en-US" sz="1800" dirty="0">
                <a:solidFill>
                  <a:srgbClr val="FF0000"/>
                </a:solidFill>
              </a:rPr>
              <a:t>基づき、区市町村と地域包括支援センター、および各関係機関がネットワークを組んで対応する場合</a:t>
            </a:r>
            <a:r>
              <a:rPr lang="ja-JP" altLang="en-US" sz="1500" dirty="0">
                <a:solidFill>
                  <a:srgbClr val="FF0000"/>
                </a:solidFill>
              </a:rPr>
              <a:t>　</a:t>
            </a:r>
            <a:endParaRPr lang="en-US" altLang="ja-JP" sz="1500" dirty="0" smtClean="0">
              <a:solidFill>
                <a:srgbClr val="FF0000"/>
              </a:solidFill>
            </a:endParaRPr>
          </a:p>
          <a:p>
            <a:pPr eaLnBrk="1" hangingPunct="1">
              <a:lnSpc>
                <a:spcPts val="1700"/>
              </a:lnSpc>
              <a:buFontTx/>
              <a:buNone/>
            </a:pPr>
            <a:r>
              <a:rPr lang="ja-JP" altLang="en-US" sz="1500" dirty="0">
                <a:solidFill>
                  <a:srgbClr val="FF0000"/>
                </a:solidFill>
              </a:rPr>
              <a:t>　</a:t>
            </a:r>
            <a:r>
              <a:rPr lang="ja-JP" altLang="en-US" sz="1500" dirty="0" smtClean="0">
                <a:solidFill>
                  <a:srgbClr val="FF0000"/>
                </a:solidFill>
              </a:rPr>
              <a:t>　　</a:t>
            </a:r>
            <a:r>
              <a:rPr lang="ja-JP" altLang="en-US" sz="1500" dirty="0"/>
              <a:t>　　　　　　　　　　　　　　</a:t>
            </a:r>
            <a:r>
              <a:rPr lang="ja-JP" altLang="en-US" sz="2400" dirty="0"/>
              <a:t>　　　　</a:t>
            </a:r>
            <a:r>
              <a:rPr lang="ja-JP" altLang="en-US" sz="2000" dirty="0">
                <a:solidFill>
                  <a:srgbClr val="FF3300"/>
                </a:solidFill>
              </a:rPr>
              <a:t>　　　　　　　　　　　　　　　　　　　　</a:t>
            </a:r>
            <a:r>
              <a:rPr lang="ja-JP" altLang="en-US" sz="1300" dirty="0"/>
              <a:t>　　　　　　　　　　　　　</a:t>
            </a:r>
            <a:r>
              <a:rPr lang="ja-JP" altLang="en-US" sz="1600" dirty="0"/>
              <a:t>　　　　　　　　　　　　　　　　　　　　　　　　　　　　　　　　</a:t>
            </a:r>
            <a:endParaRPr lang="ja-JP" altLang="en-US" dirty="0"/>
          </a:p>
        </p:txBody>
      </p:sp>
      <p:sp>
        <p:nvSpPr>
          <p:cNvPr id="5" name="スライド番号プレースホルダ 4"/>
          <p:cNvSpPr>
            <a:spLocks noGrp="1"/>
          </p:cNvSpPr>
          <p:nvPr>
            <p:ph type="sldNum" sz="quarter" idx="12"/>
          </p:nvPr>
        </p:nvSpPr>
        <p:spPr>
          <a:xfrm>
            <a:off x="8151000" y="6486725"/>
            <a:ext cx="762000" cy="365125"/>
          </a:xfrm>
          <a:prstGeom prst="rect">
            <a:avLst/>
          </a:prstGeom>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FC82F43E-A881-4394-9002-D7A1200E95E9}" type="slidenum">
              <a:rPr kumimoji="1" lang="ja-JP" altLang="en-US" sz="1200" b="0" i="0" u="none" strike="noStrike" kern="1200" cap="none" spc="0" normalizeH="0" baseline="0" noProof="0" smtClean="0">
                <a:ln>
                  <a:noFill/>
                </a:ln>
                <a:solidFill>
                  <a:srgbClr val="04617B">
                    <a:shade val="90000"/>
                  </a:srgbClr>
                </a:solidFill>
                <a:effectLst/>
                <a:uLnTx/>
                <a:uFillTx/>
                <a:latin typeface="Arial" charset="0"/>
                <a:ea typeface="ＭＳ Ｐゴシック"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61</a:t>
            </a:fld>
            <a:endParaRPr kumimoji="1" lang="ja-JP" altLang="en-US" sz="1200" b="0" i="0" u="none" strike="noStrike" kern="1200" cap="none" spc="0" normalizeH="0" baseline="0" noProof="0" dirty="0">
              <a:ln>
                <a:noFill/>
              </a:ln>
              <a:solidFill>
                <a:srgbClr val="04617B">
                  <a:shade val="90000"/>
                </a:srgbClr>
              </a:solidFill>
              <a:effectLst/>
              <a:uLnTx/>
              <a:uFillTx/>
              <a:latin typeface="Arial" charset="0"/>
              <a:ea typeface="ＭＳ Ｐゴシック" charset="-128"/>
              <a:cs typeface="+mn-cs"/>
            </a:endParaRPr>
          </a:p>
        </p:txBody>
      </p:sp>
      <p:sp>
        <p:nvSpPr>
          <p:cNvPr id="10" name="テキスト ボックス 9">
            <a:extLst>
              <a:ext uri="{FF2B5EF4-FFF2-40B4-BE49-F238E27FC236}">
                <a16:creationId xmlns:a16="http://schemas.microsoft.com/office/drawing/2014/main" id="{AC2F86C5-5C84-458B-A57D-FA82917835A8}"/>
              </a:ext>
            </a:extLst>
          </p:cNvPr>
          <p:cNvSpPr txBox="1"/>
          <p:nvPr/>
        </p:nvSpPr>
        <p:spPr>
          <a:xfrm>
            <a:off x="3195732" y="1451140"/>
            <a:ext cx="5977919" cy="553998"/>
          </a:xfrm>
          <a:prstGeom prst="rect">
            <a:avLst/>
          </a:prstGeom>
          <a:noFill/>
        </p:spPr>
        <p:txBody>
          <a:bodyPr wrap="none" rtlCol="0">
            <a:spAutoFit/>
          </a:bodyPr>
          <a:lstStyle/>
          <a:p>
            <a:pPr marL="0" marR="0" lvl="0" indent="0" algn="l" defTabSz="914400" rtl="0" eaLnBrk="0" fontAlgn="base" latinLnBrk="0" hangingPunct="0">
              <a:lnSpc>
                <a:spcPts val="1200"/>
              </a:lnSpc>
              <a:spcBef>
                <a:spcPct val="0"/>
              </a:spcBef>
              <a:spcAft>
                <a:spcPct val="0"/>
              </a:spcAft>
              <a:buClrTx/>
              <a:buSzTx/>
              <a:buFontTx/>
              <a:buNone/>
              <a:tabLst/>
              <a:defRPr/>
            </a:pPr>
            <a:r>
              <a:rPr kumimoji="1" lang="ja-JP" altLang="en-US" sz="900" b="0" i="0" u="none" strike="noStrike" kern="12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50" charset="-128"/>
                <a:cs typeface="+mn-cs"/>
              </a:rPr>
              <a:t>出典）厚生労働省労働局「市町村・都道府県における高齢者虐待への対応と養護者支援について」</a:t>
            </a:r>
            <a:r>
              <a:rPr kumimoji="1" lang="en-US" altLang="ja-JP" sz="900" b="0" i="0" u="none" strike="noStrike" kern="12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50" charset="-128"/>
                <a:cs typeface="+mn-cs"/>
              </a:rPr>
              <a:t>2018.3,p41-43</a:t>
            </a:r>
          </a:p>
          <a:p>
            <a:pPr marL="0" marR="0" lvl="0" indent="0" algn="l" defTabSz="914400" rtl="0" eaLnBrk="0" fontAlgn="base" latinLnBrk="0" hangingPunct="0">
              <a:lnSpc>
                <a:spcPts val="1200"/>
              </a:lnSpc>
              <a:spcBef>
                <a:spcPct val="0"/>
              </a:spcBef>
              <a:spcAft>
                <a:spcPct val="0"/>
              </a:spcAft>
              <a:buClrTx/>
              <a:buSzTx/>
              <a:buFontTx/>
              <a:buNone/>
              <a:tabLst/>
              <a:defRPr/>
            </a:pPr>
            <a:r>
              <a:rPr kumimoji="1" lang="ja-JP" altLang="en-US" sz="900" b="0" i="0" u="none" strike="noStrike" kern="12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50" charset="-128"/>
                <a:cs typeface="+mn-cs"/>
              </a:rPr>
              <a:t>　　　　東京都福祉保健局「高齢者虐待防止に向けた体制構築のために</a:t>
            </a:r>
            <a:r>
              <a:rPr kumimoji="1" lang="en-US" altLang="ja-JP" sz="900" b="0" i="0" u="none" strike="noStrike" kern="12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50" charset="-128"/>
                <a:cs typeface="+mn-cs"/>
              </a:rPr>
              <a:t>-</a:t>
            </a:r>
            <a:r>
              <a:rPr kumimoji="1" lang="ja-JP" altLang="en-US" sz="900" b="0" i="0" u="none" strike="noStrike" kern="12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50" charset="-128"/>
                <a:cs typeface="+mn-cs"/>
              </a:rPr>
              <a:t>東京都高齢者虐待対応マニュアル」</a:t>
            </a:r>
            <a:r>
              <a:rPr kumimoji="1" lang="en-US" altLang="ja-JP" sz="900" b="0" i="0" u="none" strike="noStrike" kern="12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50" charset="-128"/>
                <a:cs typeface="+mn-cs"/>
              </a:rPr>
              <a:t>2000.3,p61</a:t>
            </a:r>
          </a:p>
          <a:p>
            <a:pPr marL="0" marR="0" lvl="0" indent="0" algn="l" defTabSz="914400" rtl="0" eaLnBrk="0" fontAlgn="base" latinLnBrk="0" hangingPunct="0">
              <a:lnSpc>
                <a:spcPts val="1200"/>
              </a:lnSpc>
              <a:spcBef>
                <a:spcPct val="0"/>
              </a:spcBef>
              <a:spcAft>
                <a:spcPct val="0"/>
              </a:spcAft>
              <a:buClrTx/>
              <a:buSzTx/>
              <a:buFontTx/>
              <a:buNone/>
              <a:tabLst/>
              <a:defRPr/>
            </a:pPr>
            <a:r>
              <a:rPr kumimoji="1" lang="ja-JP" altLang="en-US" sz="900" b="0" i="0" u="none" strike="noStrike" kern="12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50" charset="-128"/>
                <a:cs typeface="+mn-cs"/>
              </a:rPr>
              <a:t>　　　　あい権利擁護支援ネット作成を元に高齢者権利擁護支援センターにて一部改変（</a:t>
            </a:r>
            <a:r>
              <a:rPr kumimoji="1" lang="en-US" altLang="ja-JP" sz="900" b="0" i="0" u="none" strike="noStrike" kern="12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50" charset="-128"/>
                <a:cs typeface="+mn-cs"/>
              </a:rPr>
              <a:t>2022.2</a:t>
            </a:r>
            <a:r>
              <a:rPr kumimoji="1" lang="ja-JP" altLang="en-US" sz="900" b="0" i="0" u="none" strike="noStrike" kern="12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50" charset="-128"/>
                <a:cs typeface="+mn-cs"/>
              </a:rPr>
              <a:t>改訂）</a:t>
            </a:r>
          </a:p>
        </p:txBody>
      </p:sp>
      <p:sp>
        <p:nvSpPr>
          <p:cNvPr id="7" name="角丸四角形吹き出し 1"/>
          <p:cNvSpPr>
            <a:spLocks noChangeArrowheads="1"/>
          </p:cNvSpPr>
          <p:nvPr/>
        </p:nvSpPr>
        <p:spPr bwMode="auto">
          <a:xfrm>
            <a:off x="1237527" y="4672800"/>
            <a:ext cx="3334473" cy="372600"/>
          </a:xfrm>
          <a:prstGeom prst="wedgeRoundRectCallout">
            <a:avLst>
              <a:gd name="adj1" fmla="val 64415"/>
              <a:gd name="adj2" fmla="val 62240"/>
              <a:gd name="adj3" fmla="val 16667"/>
            </a:avLst>
          </a:prstGeom>
          <a:noFill/>
          <a:ln w="9525"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400" b="1" i="0" u="none" strike="noStrike" kern="1200" cap="none" spc="0" normalizeH="0" baseline="0" noProof="0" dirty="0" smtClean="0">
                <a:ln>
                  <a:noFill/>
                </a:ln>
                <a:solidFill>
                  <a:prstClr val="black"/>
                </a:solidFill>
                <a:effectLst/>
                <a:uLnTx/>
                <a:uFillTx/>
                <a:latin typeface="Arial" panose="020B0604020202020204" pitchFamily="34" charset="0"/>
                <a:ea typeface="ＭＳ Ｐゴシック" panose="020B0600070205080204" pitchFamily="50" charset="-128"/>
                <a:cs typeface="+mn-cs"/>
              </a:rPr>
              <a:t>区市町村又は地域</a:t>
            </a:r>
            <a:r>
              <a:rPr kumimoji="1" lang="ja-JP" altLang="en-US" sz="1400" b="1" i="0" u="none" strike="noStrike" kern="12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50" charset="-128"/>
                <a:cs typeface="+mn-cs"/>
              </a:rPr>
              <a:t>包括支援</a:t>
            </a:r>
            <a:r>
              <a:rPr kumimoji="1" lang="ja-JP" altLang="en-US" sz="1400" b="1" i="0" u="none" strike="noStrike" kern="1200" cap="none" spc="0" normalizeH="0" baseline="0" noProof="0" dirty="0" smtClean="0">
                <a:ln>
                  <a:noFill/>
                </a:ln>
                <a:solidFill>
                  <a:prstClr val="black"/>
                </a:solidFill>
                <a:effectLst/>
                <a:uLnTx/>
                <a:uFillTx/>
                <a:latin typeface="Arial" panose="020B0604020202020204" pitchFamily="34" charset="0"/>
                <a:ea typeface="ＭＳ Ｐゴシック" panose="020B0600070205080204" pitchFamily="50" charset="-128"/>
                <a:cs typeface="+mn-cs"/>
              </a:rPr>
              <a:t>センター</a:t>
            </a:r>
            <a:r>
              <a:rPr kumimoji="1" lang="ja-JP" altLang="en-US" sz="1400" b="1" i="0" u="none" strike="noStrike" kern="12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50" charset="-128"/>
                <a:cs typeface="+mn-cs"/>
              </a:rPr>
              <a:t>など</a:t>
            </a:r>
          </a:p>
        </p:txBody>
      </p:sp>
      <p:sp>
        <p:nvSpPr>
          <p:cNvPr id="8" name="角丸四角形吹き出し 1"/>
          <p:cNvSpPr>
            <a:spLocks noChangeArrowheads="1"/>
          </p:cNvSpPr>
          <p:nvPr/>
        </p:nvSpPr>
        <p:spPr bwMode="auto">
          <a:xfrm>
            <a:off x="6010526" y="4529457"/>
            <a:ext cx="2808000" cy="340602"/>
          </a:xfrm>
          <a:prstGeom prst="wedgeRoundRectCallout">
            <a:avLst>
              <a:gd name="adj1" fmla="val 3277"/>
              <a:gd name="adj2" fmla="val 118527"/>
              <a:gd name="adj3" fmla="val 16667"/>
            </a:avLst>
          </a:prstGeom>
          <a:noFill/>
          <a:ln w="9525"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400" b="1" i="0" u="none" strike="noStrike" kern="12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50" charset="-128"/>
                <a:cs typeface="+mn-cs"/>
              </a:rPr>
              <a:t>高齢者虐待防止法</a:t>
            </a:r>
            <a:r>
              <a:rPr kumimoji="1" lang="ja-JP" altLang="en-US" sz="1400" b="1"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９条</a:t>
            </a:r>
            <a:r>
              <a:rPr kumimoji="1" lang="ja-JP" altLang="en-US" sz="1400" b="1"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１項</a:t>
            </a:r>
            <a:endParaRPr kumimoji="1" lang="ja-JP" altLang="en-US" sz="1400" b="1"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12" name="角丸四角形吹き出し 5"/>
          <p:cNvSpPr>
            <a:spLocks noChangeArrowheads="1"/>
          </p:cNvSpPr>
          <p:nvPr/>
        </p:nvSpPr>
        <p:spPr bwMode="auto">
          <a:xfrm>
            <a:off x="6473651" y="5651100"/>
            <a:ext cx="2439349" cy="360000"/>
          </a:xfrm>
          <a:prstGeom prst="wedgeRoundRectCallout">
            <a:avLst>
              <a:gd name="adj1" fmla="val -117670"/>
              <a:gd name="adj2" fmla="val -45448"/>
              <a:gd name="adj3" fmla="val 16667"/>
            </a:avLst>
          </a:prstGeom>
          <a:noFill/>
          <a:ln w="9525"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50" charset="-128"/>
                <a:cs typeface="+mn-cs"/>
              </a:rPr>
              <a:t>高齢者虐待</a:t>
            </a:r>
            <a:r>
              <a:rPr kumimoji="1" lang="ja-JP" altLang="en-US" sz="1200" b="1" i="0" u="none" strike="noStrike" kern="1200" cap="none" spc="0" normalizeH="0" baseline="0" noProof="0" dirty="0" smtClean="0">
                <a:ln>
                  <a:noFill/>
                </a:ln>
                <a:solidFill>
                  <a:prstClr val="black"/>
                </a:solidFill>
                <a:effectLst/>
                <a:uLnTx/>
                <a:uFillTx/>
                <a:latin typeface="Arial" panose="020B0604020202020204" pitchFamily="34" charset="0"/>
                <a:ea typeface="ＭＳ Ｐゴシック" panose="020B0600070205080204" pitchFamily="50" charset="-128"/>
                <a:cs typeface="+mn-cs"/>
              </a:rPr>
              <a:t>防止法</a:t>
            </a:r>
            <a:r>
              <a:rPr kumimoji="1" lang="ja-JP" altLang="en-US" sz="1200" b="1"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５条２項</a:t>
            </a:r>
            <a:endParaRPr kumimoji="1" lang="en-US" altLang="ja-JP" sz="1200" b="1"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200" b="1" i="0" u="none" strike="noStrike" kern="1200" cap="none" spc="0" normalizeH="0" baseline="0" noProof="0" dirty="0" smtClean="0">
                <a:ln>
                  <a:noFill/>
                </a:ln>
                <a:solidFill>
                  <a:prstClr val="black"/>
                </a:solidFill>
                <a:effectLst/>
                <a:uLnTx/>
                <a:uFillTx/>
                <a:latin typeface="Arial" panose="020B0604020202020204" pitchFamily="34" charset="0"/>
                <a:ea typeface="ＭＳ Ｐゴシック" panose="020B0600070205080204" pitchFamily="50" charset="-128"/>
                <a:cs typeface="+mn-cs"/>
              </a:rPr>
              <a:t>保健</a:t>
            </a:r>
            <a:r>
              <a:rPr kumimoji="1" lang="ja-JP" altLang="en-US" sz="1200" b="1" i="0" u="none" strike="noStrike" kern="12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50" charset="-128"/>
                <a:cs typeface="+mn-cs"/>
              </a:rPr>
              <a:t>医療</a:t>
            </a:r>
            <a:r>
              <a:rPr kumimoji="1" lang="ja-JP" altLang="en-US" sz="1200" b="1" i="0" u="none" strike="noStrike" kern="1200" cap="none" spc="0" normalizeH="0" baseline="0" noProof="0" dirty="0" smtClean="0">
                <a:ln>
                  <a:noFill/>
                </a:ln>
                <a:solidFill>
                  <a:prstClr val="black"/>
                </a:solidFill>
                <a:effectLst/>
                <a:uLnTx/>
                <a:uFillTx/>
                <a:latin typeface="Arial" panose="020B0604020202020204" pitchFamily="34" charset="0"/>
                <a:ea typeface="ＭＳ Ｐゴシック" panose="020B0600070205080204" pitchFamily="50" charset="-128"/>
                <a:cs typeface="+mn-cs"/>
              </a:rPr>
              <a:t>福祉関係者</a:t>
            </a:r>
            <a:r>
              <a:rPr kumimoji="1" lang="ja-JP" altLang="en-US" sz="1200" b="1" i="0" u="none" strike="noStrike" kern="12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50" charset="-128"/>
                <a:cs typeface="+mn-cs"/>
              </a:rPr>
              <a:t>の協力義務</a:t>
            </a:r>
          </a:p>
        </p:txBody>
      </p:sp>
    </p:spTree>
    <p:extLst>
      <p:ext uri="{BB962C8B-B14F-4D97-AF65-F5344CB8AC3E}">
        <p14:creationId xmlns:p14="http://schemas.microsoft.com/office/powerpoint/2010/main" val="2634057664"/>
      </p:ext>
    </p:extLst>
  </p:cSld>
  <p:clrMapOvr>
    <a:masterClrMapping/>
  </p:clrMapOvr>
  <p:transition/>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8066" name="Rectangle 2"/>
          <p:cNvSpPr>
            <a:spLocks noGrp="1"/>
          </p:cNvSpPr>
          <p:nvPr>
            <p:ph type="title"/>
          </p:nvPr>
        </p:nvSpPr>
        <p:spPr>
          <a:xfrm>
            <a:off x="457200" y="525559"/>
            <a:ext cx="8229600" cy="1143000"/>
          </a:xfrm>
        </p:spPr>
        <p:txBody>
          <a:bodyPr/>
          <a:lstStyle/>
          <a:p>
            <a:r>
              <a:rPr lang="ja-JP" altLang="en-US" sz="4400" dirty="0">
                <a:latin typeface="Calibri" pitchFamily="34" charset="0"/>
              </a:rPr>
              <a:t>「見たこと」「聞いたこと」を記録して知らせる際のポイント</a:t>
            </a:r>
          </a:p>
        </p:txBody>
      </p:sp>
      <p:sp>
        <p:nvSpPr>
          <p:cNvPr id="88067" name="Rectangle 3"/>
          <p:cNvSpPr>
            <a:spLocks noGrp="1"/>
          </p:cNvSpPr>
          <p:nvPr>
            <p:ph type="body" idx="1"/>
          </p:nvPr>
        </p:nvSpPr>
        <p:spPr>
          <a:xfrm>
            <a:off x="457200" y="1809662"/>
            <a:ext cx="8229600" cy="2933997"/>
          </a:xfrm>
        </p:spPr>
        <p:txBody>
          <a:bodyPr/>
          <a:lstStyle/>
          <a:p>
            <a:pPr>
              <a:lnSpc>
                <a:spcPct val="90000"/>
              </a:lnSpc>
            </a:pPr>
            <a:r>
              <a:rPr lang="ja-JP" altLang="en-US" dirty="0"/>
              <a:t>緊急対応の必要性があるかを意識して確認する</a:t>
            </a:r>
            <a:endParaRPr lang="en-US" altLang="ja-JP" dirty="0"/>
          </a:p>
          <a:p>
            <a:pPr lvl="1">
              <a:lnSpc>
                <a:spcPct val="90000"/>
              </a:lnSpc>
            </a:pPr>
            <a:r>
              <a:rPr lang="ja-JP" altLang="en-US" dirty="0"/>
              <a:t>救急対応が必要な状態か？</a:t>
            </a:r>
            <a:endParaRPr lang="en-US" altLang="ja-JP" dirty="0"/>
          </a:p>
          <a:p>
            <a:pPr lvl="1">
              <a:lnSpc>
                <a:spcPct val="90000"/>
              </a:lnSpc>
            </a:pPr>
            <a:r>
              <a:rPr lang="ja-JP" altLang="en-US" dirty="0"/>
              <a:t>体調不良等（脱水症状、低栄養、体重減少等）がないか？</a:t>
            </a:r>
            <a:endParaRPr lang="en-US" altLang="ja-JP" dirty="0"/>
          </a:p>
          <a:p>
            <a:pPr lvl="1">
              <a:lnSpc>
                <a:spcPct val="90000"/>
              </a:lnSpc>
            </a:pPr>
            <a:r>
              <a:rPr lang="ja-JP" altLang="en-US" dirty="0"/>
              <a:t>人格や精神状態の歪みが生じていないか？</a:t>
            </a:r>
            <a:endParaRPr lang="en-US" altLang="ja-JP" dirty="0"/>
          </a:p>
          <a:p>
            <a:pPr lvl="1">
              <a:lnSpc>
                <a:spcPct val="90000"/>
              </a:lnSpc>
            </a:pPr>
            <a:r>
              <a:rPr lang="ja-JP" altLang="en-US" dirty="0"/>
              <a:t>本人から保護の訴えがあるか？</a:t>
            </a:r>
            <a:endParaRPr lang="en-US" altLang="ja-JP" dirty="0"/>
          </a:p>
          <a:p>
            <a:pPr marL="393700" lvl="1" indent="0">
              <a:lnSpc>
                <a:spcPct val="90000"/>
              </a:lnSpc>
              <a:buNone/>
            </a:pPr>
            <a:r>
              <a:rPr lang="ja-JP" altLang="en-US" dirty="0"/>
              <a:t>　⇒養護者がいる時いない時等、意向を確認する際は、　　　</a:t>
            </a:r>
            <a:endParaRPr lang="en-US" altLang="ja-JP" dirty="0"/>
          </a:p>
          <a:p>
            <a:pPr marL="393700" lvl="1" indent="0">
              <a:lnSpc>
                <a:spcPct val="90000"/>
              </a:lnSpc>
              <a:buNone/>
            </a:pPr>
            <a:r>
              <a:rPr lang="ja-JP" altLang="en-US" dirty="0"/>
              <a:t>　　意思表出しやすい環境等の配慮も必要</a:t>
            </a:r>
          </a:p>
          <a:p>
            <a:pPr lvl="1">
              <a:lnSpc>
                <a:spcPct val="90000"/>
              </a:lnSpc>
            </a:pPr>
            <a:endParaRPr lang="en-US" altLang="ja-JP" dirty="0"/>
          </a:p>
          <a:p>
            <a:pPr lvl="1">
              <a:lnSpc>
                <a:spcPct val="90000"/>
              </a:lnSpc>
            </a:pPr>
            <a:endParaRPr lang="en-US" altLang="ja-JP" dirty="0"/>
          </a:p>
          <a:p>
            <a:pPr lvl="1">
              <a:lnSpc>
                <a:spcPct val="90000"/>
              </a:lnSpc>
            </a:pPr>
            <a:endParaRPr lang="en-US" altLang="ja-JP" dirty="0"/>
          </a:p>
          <a:p>
            <a:pPr lvl="1">
              <a:lnSpc>
                <a:spcPct val="90000"/>
              </a:lnSpc>
            </a:pPr>
            <a:endParaRPr lang="en-US" altLang="ja-JP" dirty="0"/>
          </a:p>
          <a:p>
            <a:pPr lvl="1">
              <a:lnSpc>
                <a:spcPct val="90000"/>
              </a:lnSpc>
            </a:pPr>
            <a:endParaRPr lang="en-US" altLang="ja-JP" dirty="0"/>
          </a:p>
          <a:p>
            <a:pPr lvl="1">
              <a:lnSpc>
                <a:spcPct val="90000"/>
              </a:lnSpc>
            </a:pPr>
            <a:endParaRPr lang="en-US" altLang="ja-JP" dirty="0"/>
          </a:p>
          <a:p>
            <a:pPr lvl="1">
              <a:lnSpc>
                <a:spcPct val="90000"/>
              </a:lnSpc>
            </a:pPr>
            <a:endParaRPr lang="en-US" altLang="ja-JP" dirty="0"/>
          </a:p>
          <a:p>
            <a:pPr lvl="1">
              <a:lnSpc>
                <a:spcPct val="90000"/>
              </a:lnSpc>
            </a:pPr>
            <a:endParaRPr lang="en-US" altLang="ja-JP" dirty="0"/>
          </a:p>
          <a:p>
            <a:pPr lvl="1">
              <a:lnSpc>
                <a:spcPct val="90000"/>
              </a:lnSpc>
            </a:pPr>
            <a:endParaRPr lang="en-US" altLang="ja-JP" dirty="0"/>
          </a:p>
          <a:p>
            <a:pPr lvl="1">
              <a:lnSpc>
                <a:spcPct val="90000"/>
              </a:lnSpc>
            </a:pPr>
            <a:endParaRPr lang="en-US" altLang="ja-JP" dirty="0"/>
          </a:p>
          <a:p>
            <a:pPr lvl="1">
              <a:lnSpc>
                <a:spcPct val="90000"/>
              </a:lnSpc>
            </a:pPr>
            <a:endParaRPr lang="en-US" altLang="ja-JP" dirty="0"/>
          </a:p>
          <a:p>
            <a:pPr lvl="1">
              <a:lnSpc>
                <a:spcPct val="90000"/>
              </a:lnSpc>
            </a:pPr>
            <a:endParaRPr lang="en-US" altLang="ja-JP" dirty="0"/>
          </a:p>
        </p:txBody>
      </p:sp>
      <p:sp>
        <p:nvSpPr>
          <p:cNvPr id="7" name="スライド番号プレースホルダ 6"/>
          <p:cNvSpPr>
            <a:spLocks noGrp="1"/>
          </p:cNvSpPr>
          <p:nvPr>
            <p:ph type="sldNum" sz="quarter" idx="12"/>
          </p:nvPr>
        </p:nvSpPr>
        <p:spPr/>
        <p:txBody>
          <a:bodyPr/>
          <a:lstStyle/>
          <a:p>
            <a:pPr>
              <a:defRPr/>
            </a:pPr>
            <a:fld id="{FC82F43E-A881-4394-9002-D7A1200E95E9}" type="slidenum">
              <a:rPr lang="ja-JP" altLang="en-US" smtClean="0">
                <a:solidFill>
                  <a:srgbClr val="04617B">
                    <a:shade val="90000"/>
                  </a:srgbClr>
                </a:solidFill>
              </a:rPr>
              <a:pPr>
                <a:defRPr/>
              </a:pPr>
              <a:t>62</a:t>
            </a:fld>
            <a:endParaRPr lang="ja-JP" altLang="en-US" dirty="0">
              <a:solidFill>
                <a:srgbClr val="04617B">
                  <a:shade val="90000"/>
                </a:srgbClr>
              </a:solidFill>
            </a:endParaRPr>
          </a:p>
        </p:txBody>
      </p:sp>
      <p:sp>
        <p:nvSpPr>
          <p:cNvPr id="8" name="角丸四角形 7"/>
          <p:cNvSpPr/>
          <p:nvPr/>
        </p:nvSpPr>
        <p:spPr>
          <a:xfrm>
            <a:off x="660700" y="4976734"/>
            <a:ext cx="7786742" cy="1708008"/>
          </a:xfrm>
          <a:prstGeom prst="roundRect">
            <a:avLst/>
          </a:prstGeom>
          <a:solidFill>
            <a:schemeClr val="accent3">
              <a:lumMod val="20000"/>
              <a:lumOff val="80000"/>
              <a:alpha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pPr>
            <a:r>
              <a:rPr lang="ja-JP" altLang="en-US" sz="2400" dirty="0">
                <a:solidFill>
                  <a:prstClr val="black"/>
                </a:solidFill>
                <a:latin typeface="HG丸ｺﾞｼｯｸM-PRO" pitchFamily="50" charset="-128"/>
                <a:ea typeface="HG丸ｺﾞｼｯｸM-PRO" pitchFamily="50" charset="-128"/>
              </a:rPr>
              <a:t>表情や顔色等の「見た目」だけではなく、</a:t>
            </a:r>
            <a:endParaRPr lang="en-US" altLang="ja-JP" sz="2400" dirty="0">
              <a:solidFill>
                <a:prstClr val="black"/>
              </a:solidFill>
              <a:latin typeface="HG丸ｺﾞｼｯｸM-PRO" pitchFamily="50" charset="-128"/>
              <a:ea typeface="HG丸ｺﾞｼｯｸM-PRO" pitchFamily="50" charset="-128"/>
            </a:endParaRPr>
          </a:p>
          <a:p>
            <a:pPr>
              <a:lnSpc>
                <a:spcPct val="150000"/>
              </a:lnSpc>
            </a:pPr>
            <a:r>
              <a:rPr lang="ja-JP" altLang="en-US" sz="2400" dirty="0">
                <a:solidFill>
                  <a:srgbClr val="0000FF"/>
                </a:solidFill>
                <a:latin typeface="HG丸ｺﾞｼｯｸM-PRO" pitchFamily="50" charset="-128"/>
                <a:ea typeface="HG丸ｺﾞｼｯｸM-PRO" pitchFamily="50" charset="-128"/>
              </a:rPr>
              <a:t>「反応」を見る</a:t>
            </a:r>
            <a:r>
              <a:rPr lang="ja-JP" altLang="en-US" sz="2400" dirty="0">
                <a:solidFill>
                  <a:prstClr val="black"/>
                </a:solidFill>
                <a:latin typeface="HG丸ｺﾞｼｯｸM-PRO" pitchFamily="50" charset="-128"/>
                <a:ea typeface="HG丸ｺﾞｼｯｸM-PRO" pitchFamily="50" charset="-128"/>
              </a:rPr>
              <a:t>ことが大切</a:t>
            </a:r>
            <a:endParaRPr lang="en-US" altLang="ja-JP" sz="2400" dirty="0">
              <a:solidFill>
                <a:prstClr val="black"/>
              </a:solidFill>
              <a:latin typeface="HG丸ｺﾞｼｯｸM-PRO" pitchFamily="50" charset="-128"/>
              <a:ea typeface="HG丸ｺﾞｼｯｸM-PRO" pitchFamily="50" charset="-128"/>
            </a:endParaRPr>
          </a:p>
          <a:p>
            <a:pPr>
              <a:lnSpc>
                <a:spcPct val="150000"/>
              </a:lnSpc>
            </a:pPr>
            <a:r>
              <a:rPr lang="ja-JP" altLang="en-US" sz="2400" dirty="0">
                <a:solidFill>
                  <a:srgbClr val="0000FF"/>
                </a:solidFill>
                <a:latin typeface="HG丸ｺﾞｼｯｸM-PRO" pitchFamily="50" charset="-128"/>
                <a:ea typeface="HG丸ｺﾞｼｯｸM-PRO" pitchFamily="50" charset="-128"/>
              </a:rPr>
              <a:t>「会話をすること」「以前の状態との比較」</a:t>
            </a:r>
            <a:r>
              <a:rPr lang="ja-JP" altLang="en-US" sz="2400" dirty="0">
                <a:solidFill>
                  <a:prstClr val="black"/>
                </a:solidFill>
                <a:latin typeface="HG丸ｺﾞｼｯｸM-PRO" pitchFamily="50" charset="-128"/>
                <a:ea typeface="HG丸ｺﾞｼｯｸM-PRO" pitchFamily="50" charset="-128"/>
              </a:rPr>
              <a:t>も有効</a:t>
            </a:r>
          </a:p>
        </p:txBody>
      </p:sp>
    </p:spTree>
    <p:extLst>
      <p:ext uri="{BB962C8B-B14F-4D97-AF65-F5344CB8AC3E}">
        <p14:creationId xmlns:p14="http://schemas.microsoft.com/office/powerpoint/2010/main" val="3729894083"/>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タイトル 2"/>
          <p:cNvSpPr>
            <a:spLocks noGrp="1"/>
          </p:cNvSpPr>
          <p:nvPr>
            <p:ph type="title"/>
          </p:nvPr>
        </p:nvSpPr>
        <p:spPr>
          <a:xfrm>
            <a:off x="680542" y="260648"/>
            <a:ext cx="7935416" cy="1143000"/>
          </a:xfrm>
        </p:spPr>
        <p:txBody>
          <a:bodyPr>
            <a:normAutofit/>
          </a:bodyPr>
          <a:lstStyle/>
          <a:p>
            <a:r>
              <a:rPr kumimoji="1" lang="ja-JP" altLang="en-US" dirty="0">
                <a:latin typeface="HG丸ｺﾞｼｯｸM-PRO" panose="020F0600000000000000" pitchFamily="50" charset="-128"/>
                <a:ea typeface="HG丸ｺﾞｼｯｸM-PRO" panose="020F0600000000000000" pitchFamily="50" charset="-128"/>
              </a:rPr>
              <a:t>体調不良等の有無　①</a:t>
            </a:r>
          </a:p>
        </p:txBody>
      </p:sp>
      <p:sp>
        <p:nvSpPr>
          <p:cNvPr id="2" name="スライド番号プレースホルダー 1"/>
          <p:cNvSpPr>
            <a:spLocks noGrp="1"/>
          </p:cNvSpPr>
          <p:nvPr>
            <p:ph type="sldNum" sz="quarter" idx="12"/>
          </p:nvPr>
        </p:nvSpPr>
        <p:spPr/>
        <p:txBody>
          <a:bodyPr/>
          <a:lstStyle/>
          <a:p>
            <a:pPr>
              <a:defRPr/>
            </a:pPr>
            <a:fld id="{B118A4F3-13D4-40FB-B645-A993308602DD}" type="slidenum">
              <a:rPr lang="ja-JP" altLang="en-US" smtClean="0">
                <a:solidFill>
                  <a:srgbClr val="04617B">
                    <a:shade val="90000"/>
                  </a:srgbClr>
                </a:solidFill>
              </a:rPr>
              <a:pPr>
                <a:defRPr/>
              </a:pPr>
              <a:t>63</a:t>
            </a:fld>
            <a:endParaRPr lang="ja-JP" altLang="en-US" dirty="0">
              <a:solidFill>
                <a:srgbClr val="04617B">
                  <a:shade val="90000"/>
                </a:srgbClr>
              </a:solidFill>
            </a:endParaRPr>
          </a:p>
        </p:txBody>
      </p:sp>
      <p:sp>
        <p:nvSpPr>
          <p:cNvPr id="4" name="テキスト ボックス 3"/>
          <p:cNvSpPr txBox="1"/>
          <p:nvPr/>
        </p:nvSpPr>
        <p:spPr>
          <a:xfrm>
            <a:off x="363774" y="1572123"/>
            <a:ext cx="8568952" cy="5139869"/>
          </a:xfrm>
          <a:prstGeom prst="rect">
            <a:avLst/>
          </a:prstGeom>
          <a:noFill/>
        </p:spPr>
        <p:txBody>
          <a:bodyPr wrap="square" rtlCol="0">
            <a:spAutoFit/>
          </a:bodyPr>
          <a:lstStyle/>
          <a:p>
            <a:pPr marL="457200" indent="-457200" algn="l">
              <a:buFont typeface="Arial" panose="020B0604020202020204" pitchFamily="34" charset="0"/>
              <a:buChar char="•"/>
            </a:pPr>
            <a:r>
              <a:rPr lang="ja-JP" altLang="en-US" sz="2800" dirty="0">
                <a:solidFill>
                  <a:prstClr val="black"/>
                </a:solidFill>
                <a:ea typeface="HG丸ｺﾞｼｯｸM-PRO" pitchFamily="50" charset="-128"/>
              </a:rPr>
              <a:t>ぐったりしている？</a:t>
            </a:r>
            <a:endParaRPr lang="en-US" altLang="ja-JP" sz="2800" dirty="0">
              <a:solidFill>
                <a:prstClr val="black"/>
              </a:solidFill>
              <a:ea typeface="HG丸ｺﾞｼｯｸM-PRO" pitchFamily="50" charset="-128"/>
            </a:endParaRPr>
          </a:p>
          <a:p>
            <a:pPr marL="457200" indent="-457200" algn="l">
              <a:buFont typeface="Arial" panose="020B0604020202020204" pitchFamily="34" charset="0"/>
              <a:buChar char="•"/>
            </a:pPr>
            <a:r>
              <a:rPr lang="ja-JP" altLang="en-US" sz="2800" dirty="0">
                <a:solidFill>
                  <a:prstClr val="black"/>
                </a:solidFill>
                <a:ea typeface="HG丸ｺﾞｼｯｸM-PRO" pitchFamily="50" charset="-128"/>
              </a:rPr>
              <a:t>声掛けに反応はある？</a:t>
            </a:r>
            <a:endParaRPr lang="en-US" altLang="ja-JP" sz="2800" dirty="0">
              <a:solidFill>
                <a:prstClr val="black"/>
              </a:solidFill>
              <a:ea typeface="HG丸ｺﾞｼｯｸM-PRO" pitchFamily="50" charset="-128"/>
            </a:endParaRPr>
          </a:p>
          <a:p>
            <a:pPr marL="457200" indent="-457200" algn="l">
              <a:buFont typeface="Arial" panose="020B0604020202020204" pitchFamily="34" charset="0"/>
              <a:buChar char="•"/>
            </a:pPr>
            <a:r>
              <a:rPr lang="ja-JP" altLang="en-US" sz="2800" dirty="0">
                <a:solidFill>
                  <a:prstClr val="black"/>
                </a:solidFill>
                <a:ea typeface="HG丸ｺﾞｼｯｸM-PRO" pitchFamily="50" charset="-128"/>
              </a:rPr>
              <a:t>顔色は？</a:t>
            </a:r>
            <a:endParaRPr lang="en-US" altLang="ja-JP" sz="2800" dirty="0">
              <a:solidFill>
                <a:prstClr val="black"/>
              </a:solidFill>
              <a:ea typeface="HG丸ｺﾞｼｯｸM-PRO" pitchFamily="50" charset="-128"/>
            </a:endParaRPr>
          </a:p>
          <a:p>
            <a:pPr marL="914400" lvl="1" indent="-457200" algn="l">
              <a:buFont typeface="Arial" panose="020B0604020202020204" pitchFamily="34" charset="0"/>
              <a:buChar char="•"/>
            </a:pPr>
            <a:r>
              <a:rPr lang="ja-JP" altLang="en-US" sz="2400" dirty="0">
                <a:solidFill>
                  <a:prstClr val="black"/>
                </a:solidFill>
                <a:ea typeface="HG丸ｺﾞｼｯｸM-PRO" pitchFamily="50" charset="-128"/>
              </a:rPr>
              <a:t>青ざめている、青白い、ほてり、黄色み　など</a:t>
            </a:r>
            <a:endParaRPr lang="en-US" altLang="ja-JP" sz="2400" dirty="0">
              <a:solidFill>
                <a:prstClr val="black"/>
              </a:solidFill>
              <a:ea typeface="HG丸ｺﾞｼｯｸM-PRO" pitchFamily="50" charset="-128"/>
            </a:endParaRPr>
          </a:p>
          <a:p>
            <a:pPr marL="457200" indent="-457200" algn="l">
              <a:buFont typeface="Arial" panose="020B0604020202020204" pitchFamily="34" charset="0"/>
              <a:buChar char="•"/>
            </a:pPr>
            <a:r>
              <a:rPr lang="ja-JP" altLang="en-US" sz="2800" dirty="0">
                <a:solidFill>
                  <a:prstClr val="black"/>
                </a:solidFill>
                <a:ea typeface="HG丸ｺﾞｼｯｸM-PRO" pitchFamily="50" charset="-128"/>
              </a:rPr>
              <a:t>痛いところはある？</a:t>
            </a:r>
            <a:endParaRPr lang="en-US" altLang="ja-JP" sz="2800" dirty="0">
              <a:solidFill>
                <a:prstClr val="black"/>
              </a:solidFill>
              <a:ea typeface="HG丸ｺﾞｼｯｸM-PRO" pitchFamily="50" charset="-128"/>
            </a:endParaRPr>
          </a:p>
          <a:p>
            <a:pPr marL="914400" lvl="1" indent="-457200" algn="l">
              <a:buFont typeface="Arial" panose="020B0604020202020204" pitchFamily="34" charset="0"/>
              <a:buChar char="•"/>
            </a:pPr>
            <a:r>
              <a:rPr lang="ja-JP" altLang="en-US" sz="2400" dirty="0">
                <a:solidFill>
                  <a:prstClr val="black"/>
                </a:solidFill>
                <a:ea typeface="HG丸ｺﾞｼｯｸM-PRO" pitchFamily="50" charset="-128"/>
              </a:rPr>
              <a:t>動かすと痛い、動かさなくても痛い、痛くて動かせない等</a:t>
            </a:r>
            <a:endParaRPr lang="en-US" altLang="ja-JP" sz="2400" dirty="0">
              <a:solidFill>
                <a:prstClr val="black"/>
              </a:solidFill>
              <a:ea typeface="HG丸ｺﾞｼｯｸM-PRO" pitchFamily="50" charset="-128"/>
            </a:endParaRPr>
          </a:p>
          <a:p>
            <a:pPr marL="914400" lvl="1" indent="-457200" algn="l">
              <a:buFont typeface="Arial" panose="020B0604020202020204" pitchFamily="34" charset="0"/>
              <a:buChar char="•"/>
            </a:pPr>
            <a:r>
              <a:rPr lang="ja-JP" altLang="ja-JP" sz="2400" dirty="0">
                <a:solidFill>
                  <a:prstClr val="black"/>
                </a:solidFill>
                <a:ea typeface="HG丸ｺﾞｼｯｸM-PRO" pitchFamily="50" charset="-128"/>
              </a:rPr>
              <a:t>高齢者自身</a:t>
            </a:r>
            <a:r>
              <a:rPr lang="ja-JP" altLang="en-US" sz="2400" dirty="0">
                <a:solidFill>
                  <a:prstClr val="black"/>
                </a:solidFill>
                <a:ea typeface="HG丸ｺﾞｼｯｸM-PRO" pitchFamily="50" charset="-128"/>
              </a:rPr>
              <a:t>に</a:t>
            </a:r>
            <a:r>
              <a:rPr lang="ja-JP" altLang="ja-JP" sz="2400" dirty="0">
                <a:solidFill>
                  <a:prstClr val="black"/>
                </a:solidFill>
                <a:ea typeface="HG丸ｺﾞｼｯｸM-PRO" pitchFamily="50" charset="-128"/>
              </a:rPr>
              <a:t>痛む場所を触ってもらい確認し、</a:t>
            </a:r>
            <a:r>
              <a:rPr lang="ja-JP" altLang="en-US" sz="2400" dirty="0">
                <a:solidFill>
                  <a:prstClr val="black"/>
                </a:solidFill>
                <a:ea typeface="HG丸ｺﾞｼｯｸM-PRO" pitchFamily="50" charset="-128"/>
              </a:rPr>
              <a:t>記録</a:t>
            </a:r>
            <a:endParaRPr lang="en-US" altLang="ja-JP" sz="2400" dirty="0">
              <a:solidFill>
                <a:prstClr val="black"/>
              </a:solidFill>
              <a:ea typeface="HG丸ｺﾞｼｯｸM-PRO" pitchFamily="50" charset="-128"/>
            </a:endParaRPr>
          </a:p>
          <a:p>
            <a:pPr marL="914400" lvl="1" indent="-457200" algn="l">
              <a:buFont typeface="Arial" panose="020B0604020202020204" pitchFamily="34" charset="0"/>
              <a:buChar char="•"/>
            </a:pPr>
            <a:r>
              <a:rPr lang="ja-JP" altLang="ja-JP" sz="2400" dirty="0">
                <a:solidFill>
                  <a:prstClr val="black"/>
                </a:solidFill>
                <a:ea typeface="HG丸ｺﾞｼｯｸM-PRO" pitchFamily="50" charset="-128"/>
              </a:rPr>
              <a:t>傷やあざがないかも確認</a:t>
            </a:r>
            <a:endParaRPr lang="en-US" altLang="ja-JP" sz="2400" dirty="0">
              <a:solidFill>
                <a:prstClr val="black"/>
              </a:solidFill>
              <a:ea typeface="HG丸ｺﾞｼｯｸM-PRO" pitchFamily="50" charset="-128"/>
            </a:endParaRPr>
          </a:p>
          <a:p>
            <a:pPr lvl="2" algn="l"/>
            <a:r>
              <a:rPr lang="en-US" altLang="ja-JP" sz="2400" dirty="0">
                <a:solidFill>
                  <a:prstClr val="black"/>
                </a:solidFill>
                <a:ea typeface="HG丸ｺﾞｼｯｸM-PRO" pitchFamily="50" charset="-128"/>
              </a:rPr>
              <a:t>※</a:t>
            </a:r>
            <a:r>
              <a:rPr lang="ja-JP" altLang="en-US" sz="2400" dirty="0">
                <a:solidFill>
                  <a:prstClr val="black"/>
                </a:solidFill>
                <a:ea typeface="HG丸ｺﾞｼｯｸM-PRO" pitchFamily="50" charset="-128"/>
              </a:rPr>
              <a:t>その時何もな</a:t>
            </a:r>
            <a:r>
              <a:rPr lang="ja-JP" altLang="ja-JP" sz="2400" dirty="0">
                <a:solidFill>
                  <a:prstClr val="black"/>
                </a:solidFill>
                <a:ea typeface="HG丸ｺﾞｼｯｸM-PRO" pitchFamily="50" charset="-128"/>
              </a:rPr>
              <a:t>くても</a:t>
            </a:r>
            <a:r>
              <a:rPr lang="ja-JP" altLang="en-US" sz="2400" dirty="0">
                <a:solidFill>
                  <a:prstClr val="black"/>
                </a:solidFill>
                <a:ea typeface="HG丸ｺﾞｼｯｸM-PRO" pitchFamily="50" charset="-128"/>
              </a:rPr>
              <a:t>、</a:t>
            </a:r>
            <a:r>
              <a:rPr lang="ja-JP" altLang="ja-JP" sz="2400" dirty="0">
                <a:solidFill>
                  <a:prstClr val="black"/>
                </a:solidFill>
                <a:ea typeface="HG丸ｺﾞｼｯｸM-PRO" pitchFamily="50" charset="-128"/>
              </a:rPr>
              <a:t>写真等</a:t>
            </a:r>
            <a:r>
              <a:rPr lang="ja-JP" altLang="en-US" sz="2400" dirty="0">
                <a:solidFill>
                  <a:prstClr val="black"/>
                </a:solidFill>
                <a:ea typeface="HG丸ｺﾞｼｯｸM-PRO" pitchFamily="50" charset="-128"/>
              </a:rPr>
              <a:t>で記録し</a:t>
            </a:r>
            <a:r>
              <a:rPr lang="ja-JP" altLang="ja-JP" sz="2400" dirty="0">
                <a:solidFill>
                  <a:prstClr val="black"/>
                </a:solidFill>
                <a:ea typeface="HG丸ｺﾞｼｯｸM-PRO" pitchFamily="50" charset="-128"/>
              </a:rPr>
              <a:t>ておくと</a:t>
            </a:r>
            <a:r>
              <a:rPr lang="ja-JP" altLang="en-US" sz="2400" dirty="0">
                <a:solidFill>
                  <a:prstClr val="black"/>
                </a:solidFill>
                <a:ea typeface="HG丸ｺﾞｼｯｸM-PRO" pitchFamily="50" charset="-128"/>
              </a:rPr>
              <a:t>、</a:t>
            </a:r>
            <a:r>
              <a:rPr lang="ja-JP" altLang="ja-JP" sz="2400" dirty="0">
                <a:solidFill>
                  <a:prstClr val="black"/>
                </a:solidFill>
                <a:ea typeface="HG丸ｺﾞｼｯｸM-PRO" pitchFamily="50" charset="-128"/>
              </a:rPr>
              <a:t>その後に</a:t>
            </a:r>
            <a:r>
              <a:rPr lang="ja-JP" altLang="en-US" sz="2400" dirty="0">
                <a:solidFill>
                  <a:prstClr val="black"/>
                </a:solidFill>
                <a:ea typeface="HG丸ｺﾞｼｯｸM-PRO" pitchFamily="50" charset="-128"/>
              </a:rPr>
              <a:t>傷等が</a:t>
            </a:r>
            <a:r>
              <a:rPr lang="ja-JP" altLang="ja-JP" sz="2400" dirty="0">
                <a:solidFill>
                  <a:prstClr val="black"/>
                </a:solidFill>
                <a:ea typeface="HG丸ｺﾞｼｯｸM-PRO" pitchFamily="50" charset="-128"/>
              </a:rPr>
              <a:t>出現して</a:t>
            </a:r>
            <a:r>
              <a:rPr lang="ja-JP" altLang="en-US" sz="2400" dirty="0">
                <a:solidFill>
                  <a:prstClr val="black"/>
                </a:solidFill>
                <a:ea typeface="HG丸ｺﾞｼｯｸM-PRO" pitchFamily="50" charset="-128"/>
              </a:rPr>
              <a:t>きた場合に、</a:t>
            </a:r>
            <a:r>
              <a:rPr lang="ja-JP" altLang="ja-JP" sz="2400" dirty="0">
                <a:solidFill>
                  <a:prstClr val="black"/>
                </a:solidFill>
                <a:ea typeface="HG丸ｺﾞｼｯｸM-PRO" pitchFamily="50" charset="-128"/>
              </a:rPr>
              <a:t>比較</a:t>
            </a:r>
            <a:r>
              <a:rPr lang="ja-JP" altLang="en-US" sz="2400" dirty="0">
                <a:solidFill>
                  <a:prstClr val="black"/>
                </a:solidFill>
                <a:ea typeface="HG丸ｺﾞｼｯｸM-PRO" pitchFamily="50" charset="-128"/>
              </a:rPr>
              <a:t>ができる</a:t>
            </a:r>
            <a:endParaRPr lang="en-US" altLang="ja-JP" sz="2400" dirty="0">
              <a:solidFill>
                <a:prstClr val="black"/>
              </a:solidFill>
              <a:ea typeface="HG丸ｺﾞｼｯｸM-PRO" pitchFamily="50" charset="-128"/>
            </a:endParaRPr>
          </a:p>
          <a:p>
            <a:pPr lvl="2" algn="l"/>
            <a:r>
              <a:rPr lang="ja-JP" altLang="ja-JP" sz="2400" dirty="0">
                <a:solidFill>
                  <a:prstClr val="black"/>
                </a:solidFill>
                <a:ea typeface="HG丸ｺﾞｼｯｸM-PRO" pitchFamily="50" charset="-128"/>
              </a:rPr>
              <a:t>※写真に撮る</a:t>
            </a:r>
            <a:r>
              <a:rPr lang="ja-JP" altLang="en-US" sz="2400" dirty="0">
                <a:solidFill>
                  <a:prstClr val="black"/>
                </a:solidFill>
                <a:ea typeface="HG丸ｺﾞｼｯｸM-PRO" pitchFamily="50" charset="-128"/>
              </a:rPr>
              <a:t>際の留意点⇒</a:t>
            </a:r>
            <a:r>
              <a:rPr lang="ja-JP" altLang="ja-JP" sz="2400" dirty="0">
                <a:solidFill>
                  <a:prstClr val="black"/>
                </a:solidFill>
                <a:ea typeface="HG丸ｺﾞｼｯｸM-PRO" pitchFamily="50" charset="-128"/>
              </a:rPr>
              <a:t>「記録のポイント」</a:t>
            </a:r>
            <a:r>
              <a:rPr lang="ja-JP" altLang="en-US" sz="2400" dirty="0">
                <a:solidFill>
                  <a:prstClr val="black"/>
                </a:solidFill>
                <a:ea typeface="HG丸ｺﾞｼｯｸM-PRO" pitchFamily="50" charset="-128"/>
              </a:rPr>
              <a:t>（スライド</a:t>
            </a:r>
            <a:r>
              <a:rPr lang="en-US" altLang="ja-JP" sz="2400" dirty="0">
                <a:solidFill>
                  <a:prstClr val="black"/>
                </a:solidFill>
                <a:ea typeface="HG丸ｺﾞｼｯｸM-PRO" pitchFamily="50" charset="-128"/>
              </a:rPr>
              <a:t>69</a:t>
            </a:r>
            <a:r>
              <a:rPr lang="ja-JP" altLang="en-US" sz="2400" dirty="0">
                <a:solidFill>
                  <a:prstClr val="black"/>
                </a:solidFill>
                <a:ea typeface="HG丸ｺﾞｼｯｸM-PRO" pitchFamily="50" charset="-128"/>
              </a:rPr>
              <a:t>）参照</a:t>
            </a:r>
            <a:endParaRPr lang="en-US" altLang="ja-JP" sz="2400" dirty="0">
              <a:solidFill>
                <a:prstClr val="black"/>
              </a:solidFill>
              <a:ea typeface="HG丸ｺﾞｼｯｸM-PRO" pitchFamily="50" charset="-128"/>
            </a:endParaRPr>
          </a:p>
        </p:txBody>
      </p:sp>
    </p:spTree>
    <p:extLst>
      <p:ext uri="{BB962C8B-B14F-4D97-AF65-F5344CB8AC3E}">
        <p14:creationId xmlns:p14="http://schemas.microsoft.com/office/powerpoint/2010/main" val="1943802486"/>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スライド番号プレースホルダ 5"/>
          <p:cNvSpPr>
            <a:spLocks noGrp="1"/>
          </p:cNvSpPr>
          <p:nvPr>
            <p:ph type="sldNum" sz="quarter" idx="12"/>
          </p:nvPr>
        </p:nvSpPr>
        <p:spPr/>
        <p:txBody>
          <a:bodyPr/>
          <a:lstStyle/>
          <a:p>
            <a:pPr>
              <a:defRPr/>
            </a:pPr>
            <a:fld id="{B118A4F3-13D4-40FB-B645-A993308602DD}" type="slidenum">
              <a:rPr lang="ja-JP" altLang="en-US" smtClean="0">
                <a:solidFill>
                  <a:srgbClr val="04617B">
                    <a:shade val="90000"/>
                  </a:srgbClr>
                </a:solidFill>
              </a:rPr>
              <a:pPr>
                <a:defRPr/>
              </a:pPr>
              <a:t>64</a:t>
            </a:fld>
            <a:endParaRPr lang="ja-JP" altLang="en-US" dirty="0">
              <a:solidFill>
                <a:srgbClr val="04617B">
                  <a:shade val="90000"/>
                </a:srgbClr>
              </a:solidFill>
            </a:endParaRPr>
          </a:p>
        </p:txBody>
      </p:sp>
      <p:sp>
        <p:nvSpPr>
          <p:cNvPr id="89091" name="Rectangle 3"/>
          <p:cNvSpPr>
            <a:spLocks noGrp="1" noChangeArrowheads="1"/>
          </p:cNvSpPr>
          <p:nvPr>
            <p:ph type="body" idx="4294967295"/>
          </p:nvPr>
        </p:nvSpPr>
        <p:spPr>
          <a:xfrm>
            <a:off x="395538" y="1196752"/>
            <a:ext cx="8319839" cy="3096344"/>
          </a:xfrm>
        </p:spPr>
        <p:txBody>
          <a:bodyPr/>
          <a:lstStyle/>
          <a:p>
            <a:pPr algn="r" eaLnBrk="1" hangingPunct="1">
              <a:lnSpc>
                <a:spcPct val="90000"/>
              </a:lnSpc>
              <a:buFont typeface="Wingdings" pitchFamily="2" charset="2"/>
              <a:buNone/>
            </a:pPr>
            <a:endParaRPr lang="en-US" altLang="ja-JP" sz="2000" dirty="0"/>
          </a:p>
          <a:p>
            <a:pPr algn="r" eaLnBrk="1" hangingPunct="1">
              <a:lnSpc>
                <a:spcPct val="90000"/>
              </a:lnSpc>
              <a:buFont typeface="Wingdings" pitchFamily="2" charset="2"/>
              <a:buNone/>
            </a:pPr>
            <a:endParaRPr lang="en-US" altLang="ja-JP" sz="2000" dirty="0"/>
          </a:p>
        </p:txBody>
      </p:sp>
      <p:sp>
        <p:nvSpPr>
          <p:cNvPr id="4" name="正方形/長方形 3"/>
          <p:cNvSpPr/>
          <p:nvPr/>
        </p:nvSpPr>
        <p:spPr>
          <a:xfrm>
            <a:off x="612725" y="1150721"/>
            <a:ext cx="8003233" cy="5570756"/>
          </a:xfrm>
          <a:prstGeom prst="rect">
            <a:avLst/>
          </a:prstGeom>
        </p:spPr>
        <p:txBody>
          <a:bodyPr wrap="square">
            <a:spAutoFit/>
          </a:bodyPr>
          <a:lstStyle/>
          <a:p>
            <a:pPr marL="457200" indent="-457200" algn="l">
              <a:buFont typeface="Arial" panose="020B0604020202020204" pitchFamily="34" charset="0"/>
              <a:buChar char="•"/>
            </a:pPr>
            <a:r>
              <a:rPr lang="ja-JP" altLang="en-US" sz="2800" dirty="0">
                <a:solidFill>
                  <a:prstClr val="black"/>
                </a:solidFill>
                <a:ea typeface="HG丸ｺﾞｼｯｸM-PRO" pitchFamily="50" charset="-128"/>
              </a:rPr>
              <a:t>息苦しさはあるか？</a:t>
            </a:r>
            <a:endParaRPr lang="en-US" altLang="ja-JP" sz="2800" dirty="0">
              <a:solidFill>
                <a:prstClr val="black"/>
              </a:solidFill>
              <a:ea typeface="HG丸ｺﾞｼｯｸM-PRO" pitchFamily="50" charset="-128"/>
            </a:endParaRPr>
          </a:p>
          <a:p>
            <a:pPr marL="914400" lvl="1" indent="-457200" algn="l">
              <a:buFont typeface="Arial" panose="020B0604020202020204" pitchFamily="34" charset="0"/>
              <a:buChar char="•"/>
            </a:pPr>
            <a:r>
              <a:rPr lang="ja-JP" altLang="en-US" sz="2400" dirty="0">
                <a:solidFill>
                  <a:prstClr val="black"/>
                </a:solidFill>
                <a:ea typeface="HG丸ｺﾞｼｯｸM-PRO" pitchFamily="50" charset="-128"/>
              </a:rPr>
              <a:t>苦しく感じる場所はどこか</a:t>
            </a:r>
            <a:endParaRPr lang="en-US" altLang="ja-JP" sz="2400" dirty="0">
              <a:solidFill>
                <a:prstClr val="black"/>
              </a:solidFill>
              <a:ea typeface="HG丸ｺﾞｼｯｸM-PRO" pitchFamily="50" charset="-128"/>
            </a:endParaRPr>
          </a:p>
          <a:p>
            <a:pPr marL="914400" lvl="1" indent="-457200" algn="l">
              <a:buFont typeface="Arial" panose="020B0604020202020204" pitchFamily="34" charset="0"/>
              <a:buChar char="•"/>
            </a:pPr>
            <a:r>
              <a:rPr lang="ja-JP" altLang="en-US" sz="2400" dirty="0">
                <a:solidFill>
                  <a:prstClr val="black"/>
                </a:solidFill>
                <a:ea typeface="HG丸ｺﾞｼｯｸM-PRO" pitchFamily="50" charset="-128"/>
              </a:rPr>
              <a:t>高齢者自身にその部分を触ってもらい、記録</a:t>
            </a:r>
            <a:endParaRPr lang="en-US" altLang="ja-JP" sz="2400" dirty="0">
              <a:solidFill>
                <a:prstClr val="black"/>
              </a:solidFill>
              <a:ea typeface="HG丸ｺﾞｼｯｸM-PRO" pitchFamily="50" charset="-128"/>
            </a:endParaRPr>
          </a:p>
          <a:p>
            <a:pPr lvl="1" algn="l"/>
            <a:r>
              <a:rPr lang="en-US" altLang="ja-JP" sz="2400" dirty="0">
                <a:solidFill>
                  <a:prstClr val="black"/>
                </a:solidFill>
                <a:ea typeface="HG丸ｺﾞｼｯｸM-PRO" pitchFamily="50" charset="-128"/>
              </a:rPr>
              <a:t>※</a:t>
            </a:r>
            <a:r>
              <a:rPr lang="ja-JP" altLang="en-US" sz="2400" dirty="0">
                <a:solidFill>
                  <a:prstClr val="black"/>
                </a:solidFill>
                <a:ea typeface="HG丸ｺﾞｼｯｸM-PRO" pitchFamily="50" charset="-128"/>
              </a:rPr>
              <a:t>顔色の悪さ等、他に体調不良等の状態がみられれば、　主治医等の医療職へ早急に連絡したほうが良い</a:t>
            </a:r>
            <a:endParaRPr lang="en-US" altLang="ja-JP" sz="2400" dirty="0">
              <a:solidFill>
                <a:prstClr val="black"/>
              </a:solidFill>
              <a:ea typeface="HG丸ｺﾞｼｯｸM-PRO" pitchFamily="50" charset="-128"/>
            </a:endParaRPr>
          </a:p>
          <a:p>
            <a:pPr marL="457200" indent="-457200" algn="l">
              <a:buFont typeface="Arial" panose="020B0604020202020204" pitchFamily="34" charset="0"/>
              <a:buChar char="•"/>
            </a:pPr>
            <a:r>
              <a:rPr lang="ja-JP" altLang="en-US" sz="2800" dirty="0">
                <a:solidFill>
                  <a:prstClr val="black"/>
                </a:solidFill>
                <a:ea typeface="HG丸ｺﾞｼｯｸM-PRO" pitchFamily="50" charset="-128"/>
              </a:rPr>
              <a:t>手足等が冷たいか？</a:t>
            </a:r>
            <a:endParaRPr lang="en-US" altLang="ja-JP" sz="2800" dirty="0">
              <a:solidFill>
                <a:prstClr val="black"/>
              </a:solidFill>
              <a:ea typeface="HG丸ｺﾞｼｯｸM-PRO" pitchFamily="50" charset="-128"/>
            </a:endParaRPr>
          </a:p>
          <a:p>
            <a:pPr marL="914400" lvl="1" indent="-457200" algn="l">
              <a:buFont typeface="Arial" panose="020B0604020202020204" pitchFamily="34" charset="0"/>
              <a:buChar char="•"/>
            </a:pPr>
            <a:r>
              <a:rPr lang="ja-JP" altLang="en-US" sz="2400" dirty="0">
                <a:solidFill>
                  <a:prstClr val="black"/>
                </a:solidFill>
                <a:ea typeface="HG丸ｺﾞｼｯｸM-PRO" pitchFamily="50" charset="-128"/>
              </a:rPr>
              <a:t>室温や衣類等での調整ができていないのか</a:t>
            </a:r>
            <a:endParaRPr lang="en-US" altLang="ja-JP" sz="2400" dirty="0">
              <a:solidFill>
                <a:prstClr val="black"/>
              </a:solidFill>
              <a:ea typeface="HG丸ｺﾞｼｯｸM-PRO" pitchFamily="50" charset="-128"/>
            </a:endParaRPr>
          </a:p>
          <a:p>
            <a:pPr marL="914400" lvl="1" indent="-457200" algn="l">
              <a:buFont typeface="Arial" panose="020B0604020202020204" pitchFamily="34" charset="0"/>
              <a:buChar char="•"/>
            </a:pPr>
            <a:r>
              <a:rPr lang="ja-JP" altLang="en-US" sz="2400" dirty="0">
                <a:solidFill>
                  <a:prstClr val="black"/>
                </a:solidFill>
                <a:ea typeface="HG丸ｺﾞｼｯｸM-PRO" pitchFamily="50" charset="-128"/>
              </a:rPr>
              <a:t>体調変化によるものなのか</a:t>
            </a:r>
            <a:endParaRPr lang="en-US" altLang="ja-JP" sz="2400" dirty="0">
              <a:solidFill>
                <a:prstClr val="black"/>
              </a:solidFill>
              <a:ea typeface="HG丸ｺﾞｼｯｸM-PRO" pitchFamily="50" charset="-128"/>
            </a:endParaRPr>
          </a:p>
          <a:p>
            <a:pPr lvl="1" algn="l"/>
            <a:r>
              <a:rPr lang="en-US" altLang="ja-JP" sz="2400" dirty="0">
                <a:solidFill>
                  <a:prstClr val="black"/>
                </a:solidFill>
                <a:ea typeface="HG丸ｺﾞｼｯｸM-PRO" pitchFamily="50" charset="-128"/>
              </a:rPr>
              <a:t>※</a:t>
            </a:r>
            <a:r>
              <a:rPr lang="ja-JP" altLang="en-US" sz="2400" dirty="0">
                <a:solidFill>
                  <a:prstClr val="black"/>
                </a:solidFill>
                <a:ea typeface="HG丸ｺﾞｼｯｸM-PRO" pitchFamily="50" charset="-128"/>
              </a:rPr>
              <a:t>生活環境も含めて確認</a:t>
            </a:r>
            <a:endParaRPr lang="en-US" altLang="ja-JP" sz="2400" dirty="0">
              <a:solidFill>
                <a:prstClr val="black"/>
              </a:solidFill>
              <a:ea typeface="HG丸ｺﾞｼｯｸM-PRO" pitchFamily="50" charset="-128"/>
            </a:endParaRPr>
          </a:p>
          <a:p>
            <a:pPr marL="457200" indent="-457200" algn="l">
              <a:buFont typeface="Arial" panose="020B0604020202020204" pitchFamily="34" charset="0"/>
              <a:buChar char="•"/>
            </a:pPr>
            <a:r>
              <a:rPr lang="ja-JP" altLang="en-US" sz="2800" dirty="0">
                <a:solidFill>
                  <a:prstClr val="black"/>
                </a:solidFill>
                <a:ea typeface="HG丸ｺﾞｼｯｸM-PRO" pitchFamily="50" charset="-128"/>
              </a:rPr>
              <a:t>身体が汗ばんでいるか？</a:t>
            </a:r>
            <a:endParaRPr lang="en-US" altLang="ja-JP" sz="2800" dirty="0">
              <a:solidFill>
                <a:prstClr val="black"/>
              </a:solidFill>
              <a:ea typeface="HG丸ｺﾞｼｯｸM-PRO" pitchFamily="50" charset="-128"/>
            </a:endParaRPr>
          </a:p>
          <a:p>
            <a:pPr marL="914400" lvl="1" indent="-457200" algn="l">
              <a:buFont typeface="Arial" panose="020B0604020202020204" pitchFamily="34" charset="0"/>
              <a:buChar char="•"/>
            </a:pPr>
            <a:r>
              <a:rPr lang="ja-JP" altLang="en-US" sz="2400" dirty="0">
                <a:solidFill>
                  <a:prstClr val="black"/>
                </a:solidFill>
                <a:ea typeface="HG丸ｺﾞｼｯｸM-PRO" pitchFamily="50" charset="-128"/>
              </a:rPr>
              <a:t>発熱や気温・室温上昇による発汗か</a:t>
            </a:r>
            <a:endParaRPr lang="en-US" altLang="ja-JP" sz="2400" dirty="0">
              <a:solidFill>
                <a:prstClr val="black"/>
              </a:solidFill>
              <a:ea typeface="HG丸ｺﾞｼｯｸM-PRO" pitchFamily="50" charset="-128"/>
            </a:endParaRPr>
          </a:p>
          <a:p>
            <a:pPr marL="914400" lvl="1" indent="-457200" algn="l">
              <a:buFont typeface="Arial" panose="020B0604020202020204" pitchFamily="34" charset="0"/>
              <a:buChar char="•"/>
            </a:pPr>
            <a:r>
              <a:rPr lang="ja-JP" altLang="en-US" sz="2400" dirty="0">
                <a:solidFill>
                  <a:prstClr val="black"/>
                </a:solidFill>
                <a:ea typeface="HG丸ｺﾞｼｯｸM-PRO" pitchFamily="50" charset="-128"/>
              </a:rPr>
              <a:t>手のひら等の冷汗はないか</a:t>
            </a:r>
            <a:endParaRPr lang="en-US" altLang="ja-JP" sz="2400" dirty="0">
              <a:solidFill>
                <a:prstClr val="black"/>
              </a:solidFill>
              <a:ea typeface="HG丸ｺﾞｼｯｸM-PRO" pitchFamily="50" charset="-128"/>
            </a:endParaRPr>
          </a:p>
          <a:p>
            <a:pPr marL="342900" indent="-342900" algn="l">
              <a:buFont typeface="Arial" panose="020B0604020202020204" pitchFamily="34" charset="0"/>
              <a:buChar char="•"/>
            </a:pPr>
            <a:r>
              <a:rPr lang="ja-JP" altLang="en-US" sz="2800" dirty="0">
                <a:solidFill>
                  <a:prstClr val="black"/>
                </a:solidFill>
                <a:ea typeface="HG丸ｺﾞｼｯｸM-PRO" pitchFamily="50" charset="-128"/>
              </a:rPr>
              <a:t>顔や手足にむくみがあるか？</a:t>
            </a:r>
            <a:endParaRPr lang="en-US" altLang="ja-JP" sz="2400" dirty="0">
              <a:solidFill>
                <a:prstClr val="black"/>
              </a:solidFill>
              <a:ea typeface="HG丸ｺﾞｼｯｸM-PRO" pitchFamily="50" charset="-128"/>
            </a:endParaRPr>
          </a:p>
          <a:p>
            <a:pPr marL="342900" indent="-342900" algn="l">
              <a:buFont typeface="Arial" panose="020B0604020202020204" pitchFamily="34" charset="0"/>
              <a:buChar char="•"/>
            </a:pPr>
            <a:r>
              <a:rPr lang="ja-JP" altLang="en-US" sz="2800" dirty="0">
                <a:solidFill>
                  <a:prstClr val="black"/>
                </a:solidFill>
                <a:ea typeface="HG丸ｺﾞｼｯｸM-PRO" pitchFamily="50" charset="-128"/>
              </a:rPr>
              <a:t>褥創はあるか？</a:t>
            </a:r>
            <a:endParaRPr lang="en-US" altLang="ja-JP" sz="2800" dirty="0">
              <a:solidFill>
                <a:prstClr val="black"/>
              </a:solidFill>
              <a:ea typeface="HG丸ｺﾞｼｯｸM-PRO" pitchFamily="50" charset="-128"/>
            </a:endParaRPr>
          </a:p>
        </p:txBody>
      </p:sp>
      <p:sp>
        <p:nvSpPr>
          <p:cNvPr id="5" name="タイトル 2"/>
          <p:cNvSpPr txBox="1">
            <a:spLocks/>
          </p:cNvSpPr>
          <p:nvPr/>
        </p:nvSpPr>
        <p:spPr>
          <a:xfrm>
            <a:off x="680542" y="260648"/>
            <a:ext cx="7935416" cy="1143000"/>
          </a:xfrm>
          <a:prstGeom prst="rect">
            <a:avLst/>
          </a:prstGeom>
        </p:spPr>
        <p:txBody>
          <a:bodyPr>
            <a:normAutofit/>
          </a:bodyPr>
          <a:lstStyle>
            <a:lvl1pPr algn="l" rtl="0" eaLnBrk="0" fontAlgn="base" hangingPunct="0">
              <a:spcBef>
                <a:spcPct val="0"/>
              </a:spcBef>
              <a:spcAft>
                <a:spcPct val="0"/>
              </a:spcAft>
              <a:defRPr kumimoji="1" sz="5000" kern="1200">
                <a:solidFill>
                  <a:schemeClr val="tx2"/>
                </a:solidFill>
                <a:latin typeface="+mj-lt"/>
                <a:ea typeface="HG丸ｺﾞｼｯｸM-PRO" pitchFamily="50" charset="-128"/>
                <a:cs typeface="+mj-cs"/>
              </a:defRPr>
            </a:lvl1pPr>
            <a:lvl2pPr algn="l" rtl="0" eaLnBrk="0" fontAlgn="base" hangingPunct="0">
              <a:spcBef>
                <a:spcPct val="0"/>
              </a:spcBef>
              <a:spcAft>
                <a:spcPct val="0"/>
              </a:spcAft>
              <a:defRPr kumimoji="1" sz="5000">
                <a:solidFill>
                  <a:schemeClr val="tx2"/>
                </a:solidFill>
                <a:latin typeface="Calibri" pitchFamily="34" charset="0"/>
                <a:ea typeface="HG丸ｺﾞｼｯｸM-PRO" pitchFamily="50" charset="-128"/>
              </a:defRPr>
            </a:lvl2pPr>
            <a:lvl3pPr algn="l" rtl="0" eaLnBrk="0" fontAlgn="base" hangingPunct="0">
              <a:spcBef>
                <a:spcPct val="0"/>
              </a:spcBef>
              <a:spcAft>
                <a:spcPct val="0"/>
              </a:spcAft>
              <a:defRPr kumimoji="1" sz="5000">
                <a:solidFill>
                  <a:schemeClr val="tx2"/>
                </a:solidFill>
                <a:latin typeface="Calibri" pitchFamily="34" charset="0"/>
                <a:ea typeface="HG丸ｺﾞｼｯｸM-PRO" pitchFamily="50" charset="-128"/>
              </a:defRPr>
            </a:lvl3pPr>
            <a:lvl4pPr algn="l" rtl="0" eaLnBrk="0" fontAlgn="base" hangingPunct="0">
              <a:spcBef>
                <a:spcPct val="0"/>
              </a:spcBef>
              <a:spcAft>
                <a:spcPct val="0"/>
              </a:spcAft>
              <a:defRPr kumimoji="1" sz="5000">
                <a:solidFill>
                  <a:schemeClr val="tx2"/>
                </a:solidFill>
                <a:latin typeface="Calibri" pitchFamily="34" charset="0"/>
                <a:ea typeface="HG丸ｺﾞｼｯｸM-PRO" pitchFamily="50" charset="-128"/>
              </a:defRPr>
            </a:lvl4pPr>
            <a:lvl5pPr algn="l" rtl="0" eaLnBrk="0" fontAlgn="base" hangingPunct="0">
              <a:spcBef>
                <a:spcPct val="0"/>
              </a:spcBef>
              <a:spcAft>
                <a:spcPct val="0"/>
              </a:spcAft>
              <a:defRPr kumimoji="1" sz="5000">
                <a:solidFill>
                  <a:schemeClr val="tx2"/>
                </a:solidFill>
                <a:latin typeface="Calibri" pitchFamily="34" charset="0"/>
                <a:ea typeface="HG丸ｺﾞｼｯｸM-PRO" pitchFamily="50" charset="-128"/>
              </a:defRPr>
            </a:lvl5pPr>
            <a:lvl6pPr marL="457200" algn="l" rtl="0" fontAlgn="base">
              <a:spcBef>
                <a:spcPct val="0"/>
              </a:spcBef>
              <a:spcAft>
                <a:spcPct val="0"/>
              </a:spcAft>
              <a:defRPr kumimoji="1" sz="5000">
                <a:solidFill>
                  <a:schemeClr val="tx2"/>
                </a:solidFill>
                <a:latin typeface="Calibri" pitchFamily="34" charset="0"/>
                <a:ea typeface="ＭＳ Ｐゴシック" charset="-128"/>
              </a:defRPr>
            </a:lvl6pPr>
            <a:lvl7pPr marL="914400" algn="l" rtl="0" fontAlgn="base">
              <a:spcBef>
                <a:spcPct val="0"/>
              </a:spcBef>
              <a:spcAft>
                <a:spcPct val="0"/>
              </a:spcAft>
              <a:defRPr kumimoji="1" sz="5000">
                <a:solidFill>
                  <a:schemeClr val="tx2"/>
                </a:solidFill>
                <a:latin typeface="Calibri" pitchFamily="34" charset="0"/>
                <a:ea typeface="ＭＳ Ｐゴシック" charset="-128"/>
              </a:defRPr>
            </a:lvl7pPr>
            <a:lvl8pPr marL="1371600" algn="l" rtl="0" fontAlgn="base">
              <a:spcBef>
                <a:spcPct val="0"/>
              </a:spcBef>
              <a:spcAft>
                <a:spcPct val="0"/>
              </a:spcAft>
              <a:defRPr kumimoji="1" sz="5000">
                <a:solidFill>
                  <a:schemeClr val="tx2"/>
                </a:solidFill>
                <a:latin typeface="Calibri" pitchFamily="34" charset="0"/>
                <a:ea typeface="ＭＳ Ｐゴシック" charset="-128"/>
              </a:defRPr>
            </a:lvl8pPr>
            <a:lvl9pPr marL="1828800" algn="l" rtl="0" fontAlgn="base">
              <a:spcBef>
                <a:spcPct val="0"/>
              </a:spcBef>
              <a:spcAft>
                <a:spcPct val="0"/>
              </a:spcAft>
              <a:defRPr kumimoji="1" sz="5000">
                <a:solidFill>
                  <a:schemeClr val="tx2"/>
                </a:solidFill>
                <a:latin typeface="Calibri" pitchFamily="34" charset="0"/>
                <a:ea typeface="ＭＳ Ｐゴシック" charset="-128"/>
              </a:defRPr>
            </a:lvl9pPr>
          </a:lstStyle>
          <a:p>
            <a:r>
              <a:rPr lang="ja-JP" altLang="en-US" dirty="0">
                <a:solidFill>
                  <a:srgbClr val="04617B"/>
                </a:solidFill>
                <a:latin typeface="HG丸ｺﾞｼｯｸM-PRO" panose="020F0600000000000000" pitchFamily="50" charset="-128"/>
              </a:rPr>
              <a:t>体調不良等の有無　②</a:t>
            </a:r>
          </a:p>
        </p:txBody>
      </p:sp>
    </p:spTree>
    <p:extLst>
      <p:ext uri="{BB962C8B-B14F-4D97-AF65-F5344CB8AC3E}">
        <p14:creationId xmlns:p14="http://schemas.microsoft.com/office/powerpoint/2010/main" val="3786300737"/>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2"/>
          </p:nvPr>
        </p:nvSpPr>
        <p:spPr/>
        <p:txBody>
          <a:bodyPr/>
          <a:lstStyle/>
          <a:p>
            <a:pPr>
              <a:defRPr/>
            </a:pPr>
            <a:fld id="{2A09798C-926D-4E3B-BFAB-D50E4986EF53}" type="slidenum">
              <a:rPr lang="ja-JP" altLang="en-US" smtClean="0">
                <a:solidFill>
                  <a:srgbClr val="04617B">
                    <a:shade val="90000"/>
                  </a:srgbClr>
                </a:solidFill>
              </a:rPr>
              <a:pPr>
                <a:defRPr/>
              </a:pPr>
              <a:t>65</a:t>
            </a:fld>
            <a:endParaRPr lang="ja-JP" altLang="en-US" dirty="0">
              <a:solidFill>
                <a:srgbClr val="04617B">
                  <a:shade val="90000"/>
                </a:srgbClr>
              </a:solidFill>
            </a:endParaRPr>
          </a:p>
        </p:txBody>
      </p:sp>
      <p:sp>
        <p:nvSpPr>
          <p:cNvPr id="5" name="正方形/長方形 4"/>
          <p:cNvSpPr/>
          <p:nvPr/>
        </p:nvSpPr>
        <p:spPr>
          <a:xfrm>
            <a:off x="552451" y="1089166"/>
            <a:ext cx="8134349" cy="5632311"/>
          </a:xfrm>
          <a:prstGeom prst="rect">
            <a:avLst/>
          </a:prstGeom>
        </p:spPr>
        <p:txBody>
          <a:bodyPr wrap="square">
            <a:spAutoFit/>
          </a:bodyPr>
          <a:lstStyle/>
          <a:p>
            <a:pPr marL="457200" indent="-457200" algn="l">
              <a:buFont typeface="Arial" panose="020B0604020202020204" pitchFamily="34" charset="0"/>
              <a:buChar char="•"/>
            </a:pPr>
            <a:r>
              <a:rPr lang="ja-JP" altLang="en-US" sz="2800" dirty="0">
                <a:solidFill>
                  <a:prstClr val="black"/>
                </a:solidFill>
                <a:ea typeface="HG丸ｺﾞｼｯｸM-PRO" pitchFamily="50" charset="-128"/>
              </a:rPr>
              <a:t>水分や食事は摂れているか？</a:t>
            </a:r>
            <a:endParaRPr lang="en-US" altLang="ja-JP" sz="2800" dirty="0">
              <a:solidFill>
                <a:prstClr val="black"/>
              </a:solidFill>
              <a:ea typeface="HG丸ｺﾞｼｯｸM-PRO" pitchFamily="50" charset="-128"/>
            </a:endParaRPr>
          </a:p>
          <a:p>
            <a:pPr marL="914400" lvl="1" indent="-457200" algn="l">
              <a:buFont typeface="Arial" panose="020B0604020202020204" pitchFamily="34" charset="0"/>
              <a:buChar char="•"/>
            </a:pPr>
            <a:r>
              <a:rPr lang="ja-JP" altLang="en-US" sz="2400" dirty="0">
                <a:solidFill>
                  <a:prstClr val="black"/>
                </a:solidFill>
                <a:ea typeface="HG丸ｺﾞｼｯｸM-PRO" pitchFamily="50" charset="-128"/>
              </a:rPr>
              <a:t>何を、いつ、どれ位摂取できているか</a:t>
            </a:r>
            <a:endParaRPr lang="en-US" altLang="ja-JP" sz="2400" dirty="0">
              <a:solidFill>
                <a:prstClr val="black"/>
              </a:solidFill>
              <a:ea typeface="HG丸ｺﾞｼｯｸM-PRO" pitchFamily="50" charset="-128"/>
            </a:endParaRPr>
          </a:p>
          <a:p>
            <a:pPr marL="914400" lvl="1" indent="-457200" algn="l">
              <a:buFont typeface="Arial" panose="020B0604020202020204" pitchFamily="34" charset="0"/>
              <a:buChar char="•"/>
            </a:pPr>
            <a:r>
              <a:rPr lang="ja-JP" altLang="en-US" sz="2400" dirty="0">
                <a:solidFill>
                  <a:prstClr val="black"/>
                </a:solidFill>
                <a:ea typeface="HG丸ｺﾞｼｯｸM-PRO" pitchFamily="50" charset="-128"/>
              </a:rPr>
              <a:t>室内・寝具周囲・台所等のゴミの状況から推測できることもある</a:t>
            </a:r>
            <a:endParaRPr lang="en-US" altLang="ja-JP" sz="2400" dirty="0">
              <a:solidFill>
                <a:prstClr val="black"/>
              </a:solidFill>
              <a:ea typeface="HG丸ｺﾞｼｯｸM-PRO" pitchFamily="50" charset="-128"/>
            </a:endParaRPr>
          </a:p>
          <a:p>
            <a:pPr marL="457200" indent="-457200" algn="l">
              <a:buFont typeface="Arial" panose="020B0604020202020204" pitchFamily="34" charset="0"/>
              <a:buChar char="•"/>
            </a:pPr>
            <a:r>
              <a:rPr lang="ja-JP" altLang="en-US" sz="2800" dirty="0">
                <a:solidFill>
                  <a:prstClr val="black"/>
                </a:solidFill>
                <a:ea typeface="HG丸ｺﾞｼｯｸM-PRO" pitchFamily="50" charset="-128"/>
              </a:rPr>
              <a:t>口が渇いて喋りにくそうにしているか？</a:t>
            </a:r>
          </a:p>
          <a:p>
            <a:pPr marL="457200" indent="-457200" algn="l">
              <a:buFont typeface="Arial" panose="020B0604020202020204" pitchFamily="34" charset="0"/>
              <a:buChar char="•"/>
            </a:pPr>
            <a:r>
              <a:rPr lang="ja-JP" altLang="en-US" sz="2800" dirty="0">
                <a:solidFill>
                  <a:prstClr val="black"/>
                </a:solidFill>
                <a:ea typeface="HG丸ｺﾞｼｯｸM-PRO" pitchFamily="50" charset="-128"/>
              </a:rPr>
              <a:t>皮膚のかさつきはあるか？</a:t>
            </a:r>
            <a:endParaRPr lang="en-US" altLang="ja-JP" sz="2800" dirty="0">
              <a:solidFill>
                <a:prstClr val="black"/>
              </a:solidFill>
              <a:ea typeface="HG丸ｺﾞｼｯｸM-PRO" pitchFamily="50" charset="-128"/>
            </a:endParaRPr>
          </a:p>
          <a:p>
            <a:pPr marL="914400" lvl="1" indent="-457200" algn="l">
              <a:buFont typeface="Arial" panose="020B0604020202020204" pitchFamily="34" charset="0"/>
              <a:buChar char="•"/>
            </a:pPr>
            <a:r>
              <a:rPr lang="ja-JP" altLang="ja-JP" sz="2400" dirty="0">
                <a:solidFill>
                  <a:prstClr val="black"/>
                </a:solidFill>
                <a:ea typeface="HG丸ｺﾞｼｯｸM-PRO" pitchFamily="50" charset="-128"/>
              </a:rPr>
              <a:t>脱水傾向があると、</a:t>
            </a:r>
            <a:r>
              <a:rPr lang="ja-JP" altLang="en-US" sz="2400" dirty="0">
                <a:solidFill>
                  <a:prstClr val="black"/>
                </a:solidFill>
                <a:ea typeface="HG丸ｺﾞｼｯｸM-PRO" pitchFamily="50" charset="-128"/>
              </a:rPr>
              <a:t>つまんだ</a:t>
            </a:r>
            <a:r>
              <a:rPr lang="ja-JP" altLang="ja-JP" sz="2400" dirty="0">
                <a:solidFill>
                  <a:prstClr val="black"/>
                </a:solidFill>
                <a:ea typeface="HG丸ｺﾞｼｯｸM-PRO" pitchFamily="50" charset="-128"/>
              </a:rPr>
              <a:t>皮膚が元に戻りにくい</a:t>
            </a:r>
            <a:endParaRPr lang="en-US" altLang="ja-JP" sz="2400" dirty="0">
              <a:solidFill>
                <a:prstClr val="black"/>
              </a:solidFill>
              <a:ea typeface="HG丸ｺﾞｼｯｸM-PRO" pitchFamily="50" charset="-128"/>
            </a:endParaRPr>
          </a:p>
          <a:p>
            <a:pPr marL="457200" indent="-457200" algn="l">
              <a:buFont typeface="Arial" panose="020B0604020202020204" pitchFamily="34" charset="0"/>
              <a:buChar char="•"/>
            </a:pPr>
            <a:r>
              <a:rPr lang="ja-JP" altLang="en-US" sz="2800" dirty="0">
                <a:solidFill>
                  <a:prstClr val="black"/>
                </a:solidFill>
                <a:ea typeface="HG丸ｺﾞｼｯｸM-PRO" pitchFamily="50" charset="-128"/>
              </a:rPr>
              <a:t>排尿量・回数の減少はありそうか？</a:t>
            </a:r>
            <a:endParaRPr lang="en-US" altLang="ja-JP" sz="2800" dirty="0">
              <a:solidFill>
                <a:prstClr val="black"/>
              </a:solidFill>
              <a:ea typeface="HG丸ｺﾞｼｯｸM-PRO" pitchFamily="50" charset="-128"/>
            </a:endParaRPr>
          </a:p>
          <a:p>
            <a:pPr marL="914400" lvl="1" indent="-457200" algn="l">
              <a:buFont typeface="Arial" panose="020B0604020202020204" pitchFamily="34" charset="0"/>
              <a:buChar char="•"/>
            </a:pPr>
            <a:r>
              <a:rPr lang="ja-JP" altLang="en-US" sz="2400" dirty="0">
                <a:solidFill>
                  <a:prstClr val="black"/>
                </a:solidFill>
                <a:ea typeface="HG丸ｺﾞｼｯｸM-PRO" pitchFamily="50" charset="-128"/>
              </a:rPr>
              <a:t>下着やオムツ等の汚染具合から尿の濃さや回数等を推測することもできる</a:t>
            </a:r>
            <a:endParaRPr lang="en-US" altLang="ja-JP" sz="2400" dirty="0">
              <a:solidFill>
                <a:prstClr val="black"/>
              </a:solidFill>
              <a:ea typeface="HG丸ｺﾞｼｯｸM-PRO" pitchFamily="50" charset="-128"/>
            </a:endParaRPr>
          </a:p>
          <a:p>
            <a:pPr marL="457200" indent="-457200" algn="l">
              <a:buFont typeface="Arial" panose="020B0604020202020204" pitchFamily="34" charset="0"/>
              <a:buChar char="•"/>
            </a:pPr>
            <a:r>
              <a:rPr lang="ja-JP" altLang="en-US" sz="2800" dirty="0">
                <a:solidFill>
                  <a:prstClr val="black"/>
                </a:solidFill>
                <a:ea typeface="HG丸ｺﾞｼｯｸM-PRO" pitchFamily="50" charset="-128"/>
              </a:rPr>
              <a:t>便秘や下痢、嘔吐はしているか？吐き気はあるか？</a:t>
            </a:r>
            <a:endParaRPr lang="en-US" altLang="ja-JP" sz="2800" dirty="0">
              <a:solidFill>
                <a:prstClr val="black"/>
              </a:solidFill>
              <a:ea typeface="HG丸ｺﾞｼｯｸM-PRO" pitchFamily="50" charset="-128"/>
            </a:endParaRPr>
          </a:p>
          <a:p>
            <a:pPr marL="914400" lvl="1" indent="-457200" algn="l">
              <a:buFont typeface="Arial" panose="020B0604020202020204" pitchFamily="34" charset="0"/>
              <a:buChar char="•"/>
            </a:pPr>
            <a:r>
              <a:rPr lang="ja-JP" altLang="en-US" sz="2400" dirty="0">
                <a:solidFill>
                  <a:prstClr val="black"/>
                </a:solidFill>
                <a:ea typeface="HG丸ｺﾞｼｯｸM-PRO" pitchFamily="50" charset="-128"/>
              </a:rPr>
              <a:t>脱水リスクが高まる可能性もあるため、主治医等の医療職との共有が必要</a:t>
            </a:r>
            <a:endParaRPr lang="ja-JP" altLang="ja-JP" sz="2400" dirty="0">
              <a:solidFill>
                <a:prstClr val="black"/>
              </a:solidFill>
              <a:ea typeface="HG丸ｺﾞｼｯｸM-PRO" pitchFamily="50" charset="-128"/>
            </a:endParaRPr>
          </a:p>
        </p:txBody>
      </p:sp>
      <p:sp>
        <p:nvSpPr>
          <p:cNvPr id="4" name="タイトル 2"/>
          <p:cNvSpPr txBox="1">
            <a:spLocks/>
          </p:cNvSpPr>
          <p:nvPr/>
        </p:nvSpPr>
        <p:spPr>
          <a:xfrm>
            <a:off x="751384" y="203800"/>
            <a:ext cx="7935416" cy="1143000"/>
          </a:xfrm>
          <a:prstGeom prst="rect">
            <a:avLst/>
          </a:prstGeom>
        </p:spPr>
        <p:txBody>
          <a:bodyPr>
            <a:normAutofit/>
          </a:bodyPr>
          <a:lstStyle>
            <a:lvl1pPr algn="l" rtl="0" eaLnBrk="0" fontAlgn="base" hangingPunct="0">
              <a:spcBef>
                <a:spcPct val="0"/>
              </a:spcBef>
              <a:spcAft>
                <a:spcPct val="0"/>
              </a:spcAft>
              <a:defRPr kumimoji="1" sz="5000" kern="1200">
                <a:solidFill>
                  <a:schemeClr val="tx2"/>
                </a:solidFill>
                <a:latin typeface="+mj-lt"/>
                <a:ea typeface="HG丸ｺﾞｼｯｸM-PRO" pitchFamily="50" charset="-128"/>
                <a:cs typeface="+mj-cs"/>
              </a:defRPr>
            </a:lvl1pPr>
            <a:lvl2pPr algn="l" rtl="0" eaLnBrk="0" fontAlgn="base" hangingPunct="0">
              <a:spcBef>
                <a:spcPct val="0"/>
              </a:spcBef>
              <a:spcAft>
                <a:spcPct val="0"/>
              </a:spcAft>
              <a:defRPr kumimoji="1" sz="5000">
                <a:solidFill>
                  <a:schemeClr val="tx2"/>
                </a:solidFill>
                <a:latin typeface="Calibri" pitchFamily="34" charset="0"/>
                <a:ea typeface="HG丸ｺﾞｼｯｸM-PRO" pitchFamily="50" charset="-128"/>
              </a:defRPr>
            </a:lvl2pPr>
            <a:lvl3pPr algn="l" rtl="0" eaLnBrk="0" fontAlgn="base" hangingPunct="0">
              <a:spcBef>
                <a:spcPct val="0"/>
              </a:spcBef>
              <a:spcAft>
                <a:spcPct val="0"/>
              </a:spcAft>
              <a:defRPr kumimoji="1" sz="5000">
                <a:solidFill>
                  <a:schemeClr val="tx2"/>
                </a:solidFill>
                <a:latin typeface="Calibri" pitchFamily="34" charset="0"/>
                <a:ea typeface="HG丸ｺﾞｼｯｸM-PRO" pitchFamily="50" charset="-128"/>
              </a:defRPr>
            </a:lvl3pPr>
            <a:lvl4pPr algn="l" rtl="0" eaLnBrk="0" fontAlgn="base" hangingPunct="0">
              <a:spcBef>
                <a:spcPct val="0"/>
              </a:spcBef>
              <a:spcAft>
                <a:spcPct val="0"/>
              </a:spcAft>
              <a:defRPr kumimoji="1" sz="5000">
                <a:solidFill>
                  <a:schemeClr val="tx2"/>
                </a:solidFill>
                <a:latin typeface="Calibri" pitchFamily="34" charset="0"/>
                <a:ea typeface="HG丸ｺﾞｼｯｸM-PRO" pitchFamily="50" charset="-128"/>
              </a:defRPr>
            </a:lvl4pPr>
            <a:lvl5pPr algn="l" rtl="0" eaLnBrk="0" fontAlgn="base" hangingPunct="0">
              <a:spcBef>
                <a:spcPct val="0"/>
              </a:spcBef>
              <a:spcAft>
                <a:spcPct val="0"/>
              </a:spcAft>
              <a:defRPr kumimoji="1" sz="5000">
                <a:solidFill>
                  <a:schemeClr val="tx2"/>
                </a:solidFill>
                <a:latin typeface="Calibri" pitchFamily="34" charset="0"/>
                <a:ea typeface="HG丸ｺﾞｼｯｸM-PRO" pitchFamily="50" charset="-128"/>
              </a:defRPr>
            </a:lvl5pPr>
            <a:lvl6pPr marL="457200" algn="l" rtl="0" fontAlgn="base">
              <a:spcBef>
                <a:spcPct val="0"/>
              </a:spcBef>
              <a:spcAft>
                <a:spcPct val="0"/>
              </a:spcAft>
              <a:defRPr kumimoji="1" sz="5000">
                <a:solidFill>
                  <a:schemeClr val="tx2"/>
                </a:solidFill>
                <a:latin typeface="Calibri" pitchFamily="34" charset="0"/>
                <a:ea typeface="ＭＳ Ｐゴシック" charset="-128"/>
              </a:defRPr>
            </a:lvl6pPr>
            <a:lvl7pPr marL="914400" algn="l" rtl="0" fontAlgn="base">
              <a:spcBef>
                <a:spcPct val="0"/>
              </a:spcBef>
              <a:spcAft>
                <a:spcPct val="0"/>
              </a:spcAft>
              <a:defRPr kumimoji="1" sz="5000">
                <a:solidFill>
                  <a:schemeClr val="tx2"/>
                </a:solidFill>
                <a:latin typeface="Calibri" pitchFamily="34" charset="0"/>
                <a:ea typeface="ＭＳ Ｐゴシック" charset="-128"/>
              </a:defRPr>
            </a:lvl7pPr>
            <a:lvl8pPr marL="1371600" algn="l" rtl="0" fontAlgn="base">
              <a:spcBef>
                <a:spcPct val="0"/>
              </a:spcBef>
              <a:spcAft>
                <a:spcPct val="0"/>
              </a:spcAft>
              <a:defRPr kumimoji="1" sz="5000">
                <a:solidFill>
                  <a:schemeClr val="tx2"/>
                </a:solidFill>
                <a:latin typeface="Calibri" pitchFamily="34" charset="0"/>
                <a:ea typeface="ＭＳ Ｐゴシック" charset="-128"/>
              </a:defRPr>
            </a:lvl8pPr>
            <a:lvl9pPr marL="1828800" algn="l" rtl="0" fontAlgn="base">
              <a:spcBef>
                <a:spcPct val="0"/>
              </a:spcBef>
              <a:spcAft>
                <a:spcPct val="0"/>
              </a:spcAft>
              <a:defRPr kumimoji="1" sz="5000">
                <a:solidFill>
                  <a:schemeClr val="tx2"/>
                </a:solidFill>
                <a:latin typeface="Calibri" pitchFamily="34" charset="0"/>
                <a:ea typeface="ＭＳ Ｐゴシック" charset="-128"/>
              </a:defRPr>
            </a:lvl9pPr>
          </a:lstStyle>
          <a:p>
            <a:r>
              <a:rPr lang="ja-JP" altLang="en-US" dirty="0">
                <a:solidFill>
                  <a:srgbClr val="04617B"/>
                </a:solidFill>
                <a:latin typeface="HG丸ｺﾞｼｯｸM-PRO" panose="020F0600000000000000" pitchFamily="50" charset="-128"/>
              </a:rPr>
              <a:t>体調不良等の有無　③</a:t>
            </a:r>
          </a:p>
        </p:txBody>
      </p:sp>
    </p:spTree>
    <p:extLst>
      <p:ext uri="{BB962C8B-B14F-4D97-AF65-F5344CB8AC3E}">
        <p14:creationId xmlns:p14="http://schemas.microsoft.com/office/powerpoint/2010/main" val="1809228917"/>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2"/>
          </p:nvPr>
        </p:nvSpPr>
        <p:spPr/>
        <p:txBody>
          <a:bodyPr/>
          <a:lstStyle/>
          <a:p>
            <a:pPr>
              <a:defRPr/>
            </a:pPr>
            <a:fld id="{2A09798C-926D-4E3B-BFAB-D50E4986EF53}" type="slidenum">
              <a:rPr lang="ja-JP" altLang="en-US" smtClean="0">
                <a:solidFill>
                  <a:srgbClr val="04617B">
                    <a:shade val="90000"/>
                  </a:srgbClr>
                </a:solidFill>
              </a:rPr>
              <a:pPr>
                <a:defRPr/>
              </a:pPr>
              <a:t>66</a:t>
            </a:fld>
            <a:endParaRPr lang="ja-JP" altLang="en-US" dirty="0">
              <a:solidFill>
                <a:srgbClr val="04617B">
                  <a:shade val="90000"/>
                </a:srgbClr>
              </a:solidFill>
            </a:endParaRPr>
          </a:p>
        </p:txBody>
      </p:sp>
      <p:sp>
        <p:nvSpPr>
          <p:cNvPr id="4" name="正方形/長方形 3"/>
          <p:cNvSpPr/>
          <p:nvPr/>
        </p:nvSpPr>
        <p:spPr>
          <a:xfrm>
            <a:off x="395536" y="1659287"/>
            <a:ext cx="8291264" cy="4647426"/>
          </a:xfrm>
          <a:prstGeom prst="rect">
            <a:avLst/>
          </a:prstGeom>
        </p:spPr>
        <p:txBody>
          <a:bodyPr wrap="square">
            <a:spAutoFit/>
          </a:bodyPr>
          <a:lstStyle/>
          <a:p>
            <a:pPr marL="457200" indent="-457200" algn="l">
              <a:buFont typeface="Arial" panose="020B0604020202020204" pitchFamily="34" charset="0"/>
              <a:buChar char="•"/>
            </a:pPr>
            <a:r>
              <a:rPr lang="ja-JP" altLang="en-US" sz="2800" dirty="0">
                <a:solidFill>
                  <a:prstClr val="black"/>
                </a:solidFill>
                <a:latin typeface="HG丸ｺﾞｼｯｸM-PRO" panose="020F0600000000000000" pitchFamily="50" charset="-128"/>
                <a:ea typeface="HG丸ｺﾞｼｯｸM-PRO" pitchFamily="50" charset="-128"/>
                <a:cs typeface="Times New Roman" panose="02020603050405020304" pitchFamily="18" charset="0"/>
              </a:rPr>
              <a:t>衣類や身体、室内の</a:t>
            </a:r>
            <a:r>
              <a:rPr lang="ja-JP" altLang="ja-JP" sz="2800" dirty="0">
                <a:solidFill>
                  <a:prstClr val="black"/>
                </a:solidFill>
                <a:latin typeface="HG丸ｺﾞｼｯｸM-PRO" panose="020F0600000000000000" pitchFamily="50" charset="-128"/>
                <a:ea typeface="HG丸ｺﾞｼｯｸM-PRO" pitchFamily="50" charset="-128"/>
                <a:cs typeface="Times New Roman" panose="02020603050405020304" pitchFamily="18" charset="0"/>
              </a:rPr>
              <a:t>汚染・異臭等</a:t>
            </a:r>
            <a:r>
              <a:rPr lang="ja-JP" altLang="en-US" sz="2800" dirty="0">
                <a:solidFill>
                  <a:prstClr val="black"/>
                </a:solidFill>
                <a:latin typeface="HG丸ｺﾞｼｯｸM-PRO" panose="020F0600000000000000" pitchFamily="50" charset="-128"/>
                <a:ea typeface="HG丸ｺﾞｼｯｸM-PRO" pitchFamily="50" charset="-128"/>
                <a:cs typeface="Times New Roman" panose="02020603050405020304" pitchFamily="18" charset="0"/>
              </a:rPr>
              <a:t>はあるか？</a:t>
            </a:r>
            <a:endParaRPr lang="en-US" altLang="ja-JP" sz="2800" dirty="0">
              <a:solidFill>
                <a:prstClr val="black"/>
              </a:solidFill>
              <a:latin typeface="HG丸ｺﾞｼｯｸM-PRO" panose="020F0600000000000000" pitchFamily="50" charset="-128"/>
              <a:ea typeface="HG丸ｺﾞｼｯｸM-PRO" pitchFamily="50" charset="-128"/>
              <a:cs typeface="Times New Roman" panose="02020603050405020304" pitchFamily="18" charset="0"/>
            </a:endParaRPr>
          </a:p>
          <a:p>
            <a:pPr marL="914400" lvl="1" indent="-457200" algn="l">
              <a:buFont typeface="Arial" panose="020B0604020202020204" pitchFamily="34" charset="0"/>
              <a:buChar char="•"/>
            </a:pPr>
            <a:r>
              <a:rPr lang="ja-JP" altLang="en-US" sz="2400" dirty="0">
                <a:solidFill>
                  <a:prstClr val="black"/>
                </a:solidFill>
                <a:latin typeface="HG丸ｺﾞｼｯｸM-PRO" panose="020F0600000000000000" pitchFamily="50" charset="-128"/>
                <a:ea typeface="HG丸ｺﾞｼｯｸM-PRO" pitchFamily="50" charset="-128"/>
                <a:cs typeface="Times New Roman" panose="02020603050405020304" pitchFamily="18" charset="0"/>
              </a:rPr>
              <a:t>原因がわかると、</a:t>
            </a:r>
            <a:r>
              <a:rPr lang="ja-JP" altLang="ja-JP" sz="2400" dirty="0">
                <a:solidFill>
                  <a:prstClr val="black"/>
                </a:solidFill>
                <a:latin typeface="HG丸ｺﾞｼｯｸM-PRO" panose="020F0600000000000000" pitchFamily="50" charset="-128"/>
                <a:ea typeface="HG丸ｺﾞｼｯｸM-PRO" pitchFamily="50" charset="-128"/>
                <a:cs typeface="Times New Roman" panose="02020603050405020304" pitchFamily="18" charset="0"/>
              </a:rPr>
              <a:t>支援の必要性や方向性</a:t>
            </a:r>
            <a:r>
              <a:rPr lang="ja-JP" altLang="en-US" sz="2400" dirty="0">
                <a:solidFill>
                  <a:prstClr val="black"/>
                </a:solidFill>
                <a:latin typeface="HG丸ｺﾞｼｯｸM-PRO" panose="020F0600000000000000" pitchFamily="50" charset="-128"/>
                <a:ea typeface="HG丸ｺﾞｼｯｸM-PRO" pitchFamily="50" charset="-128"/>
                <a:cs typeface="Times New Roman" panose="02020603050405020304" pitchFamily="18" charset="0"/>
              </a:rPr>
              <a:t>を</a:t>
            </a:r>
            <a:r>
              <a:rPr lang="ja-JP" altLang="ja-JP" sz="2400" dirty="0">
                <a:solidFill>
                  <a:prstClr val="black"/>
                </a:solidFill>
                <a:latin typeface="HG丸ｺﾞｼｯｸM-PRO" panose="020F0600000000000000" pitchFamily="50" charset="-128"/>
                <a:ea typeface="HG丸ｺﾞｼｯｸM-PRO" pitchFamily="50" charset="-128"/>
                <a:cs typeface="Times New Roman" panose="02020603050405020304" pitchFamily="18" charset="0"/>
              </a:rPr>
              <a:t>検討</a:t>
            </a:r>
            <a:r>
              <a:rPr lang="ja-JP" altLang="en-US" sz="2400" dirty="0">
                <a:solidFill>
                  <a:prstClr val="black"/>
                </a:solidFill>
                <a:latin typeface="HG丸ｺﾞｼｯｸM-PRO" panose="020F0600000000000000" pitchFamily="50" charset="-128"/>
                <a:ea typeface="HG丸ｺﾞｼｯｸM-PRO" pitchFamily="50" charset="-128"/>
                <a:cs typeface="Times New Roman" panose="02020603050405020304" pitchFamily="18" charset="0"/>
              </a:rPr>
              <a:t>する情報になる</a:t>
            </a:r>
            <a:endParaRPr lang="en-US" altLang="ja-JP" sz="2400" dirty="0">
              <a:solidFill>
                <a:prstClr val="black"/>
              </a:solidFill>
              <a:latin typeface="HG丸ｺﾞｼｯｸM-PRO" panose="020F0600000000000000" pitchFamily="50" charset="-128"/>
              <a:ea typeface="HG丸ｺﾞｼｯｸM-PRO" pitchFamily="50" charset="-128"/>
              <a:cs typeface="Times New Roman" panose="02020603050405020304" pitchFamily="18" charset="0"/>
            </a:endParaRPr>
          </a:p>
          <a:p>
            <a:pPr lvl="2" algn="l"/>
            <a:endParaRPr lang="en-US" altLang="ja-JP" sz="2400" dirty="0">
              <a:solidFill>
                <a:prstClr val="black"/>
              </a:solidFill>
              <a:latin typeface="HG丸ｺﾞｼｯｸM-PRO" panose="020F0600000000000000" pitchFamily="50" charset="-128"/>
              <a:ea typeface="HG丸ｺﾞｼｯｸM-PRO" pitchFamily="50" charset="-128"/>
              <a:cs typeface="Times New Roman" panose="02020603050405020304" pitchFamily="18" charset="0"/>
            </a:endParaRPr>
          </a:p>
          <a:p>
            <a:pPr lvl="2" algn="l"/>
            <a:r>
              <a:rPr lang="ja-JP" altLang="en-US" sz="2400" dirty="0">
                <a:solidFill>
                  <a:prstClr val="black"/>
                </a:solidFill>
                <a:latin typeface="HG丸ｺﾞｼｯｸM-PRO" panose="020F0600000000000000" pitchFamily="50" charset="-128"/>
                <a:ea typeface="HG丸ｺﾞｼｯｸM-PRO" pitchFamily="50" charset="-128"/>
                <a:cs typeface="Times New Roman" panose="02020603050405020304" pitchFamily="18" charset="0"/>
              </a:rPr>
              <a:t>例）</a:t>
            </a:r>
            <a:r>
              <a:rPr lang="en-US" altLang="ja-JP" sz="2400" dirty="0">
                <a:solidFill>
                  <a:prstClr val="black"/>
                </a:solidFill>
                <a:latin typeface="HG丸ｺﾞｼｯｸM-PRO" panose="020F0600000000000000" pitchFamily="50" charset="-128"/>
                <a:ea typeface="HG丸ｺﾞｼｯｸM-PRO" pitchFamily="50" charset="-128"/>
                <a:cs typeface="Times New Roman" panose="02020603050405020304" pitchFamily="18" charset="0"/>
              </a:rPr>
              <a:t>ADL</a:t>
            </a:r>
            <a:r>
              <a:rPr lang="ja-JP" altLang="en-US" sz="2400" dirty="0">
                <a:solidFill>
                  <a:prstClr val="black"/>
                </a:solidFill>
                <a:latin typeface="HG丸ｺﾞｼｯｸM-PRO" panose="020F0600000000000000" pitchFamily="50" charset="-128"/>
                <a:ea typeface="HG丸ｺﾞｼｯｸM-PRO" pitchFamily="50" charset="-128"/>
                <a:cs typeface="Times New Roman" panose="02020603050405020304" pitchFamily="18" charset="0"/>
              </a:rPr>
              <a:t>や体調の問題で入浴できないのか、</a:t>
            </a:r>
            <a:r>
              <a:rPr lang="ja-JP" altLang="ja-JP" sz="2400" dirty="0">
                <a:solidFill>
                  <a:prstClr val="black"/>
                </a:solidFill>
                <a:latin typeface="HG丸ｺﾞｼｯｸM-PRO" panose="020F0600000000000000" pitchFamily="50" charset="-128"/>
                <a:ea typeface="HG丸ｺﾞｼｯｸM-PRO" pitchFamily="50" charset="-128"/>
                <a:cs typeface="Times New Roman" panose="02020603050405020304" pitchFamily="18" charset="0"/>
              </a:rPr>
              <a:t>長年</a:t>
            </a:r>
            <a:r>
              <a:rPr lang="ja-JP" altLang="en-US" sz="2400" dirty="0">
                <a:solidFill>
                  <a:prstClr val="black"/>
                </a:solidFill>
                <a:latin typeface="HG丸ｺﾞｼｯｸM-PRO" panose="020F0600000000000000" pitchFamily="50" charset="-128"/>
                <a:ea typeface="HG丸ｺﾞｼｯｸM-PRO" pitchFamily="50" charset="-128"/>
                <a:cs typeface="Times New Roman" panose="02020603050405020304" pitchFamily="18" charset="0"/>
              </a:rPr>
              <a:t>　　</a:t>
            </a:r>
            <a:r>
              <a:rPr lang="ja-JP" altLang="ja-JP" sz="2400" dirty="0">
                <a:solidFill>
                  <a:prstClr val="black"/>
                </a:solidFill>
                <a:latin typeface="HG丸ｺﾞｼｯｸM-PRO" panose="020F0600000000000000" pitchFamily="50" charset="-128"/>
                <a:ea typeface="HG丸ｺﾞｼｯｸM-PRO" pitchFamily="50" charset="-128"/>
                <a:cs typeface="Times New Roman" panose="02020603050405020304" pitchFamily="18" charset="0"/>
              </a:rPr>
              <a:t>の習慣なのか、セルフケア能力</a:t>
            </a:r>
            <a:r>
              <a:rPr lang="ja-JP" altLang="en-US" sz="2400" dirty="0">
                <a:solidFill>
                  <a:prstClr val="black"/>
                </a:solidFill>
                <a:latin typeface="HG丸ｺﾞｼｯｸM-PRO" panose="020F0600000000000000" pitchFamily="50" charset="-128"/>
                <a:ea typeface="HG丸ｺﾞｼｯｸM-PRO" pitchFamily="50" charset="-128"/>
                <a:cs typeface="Times New Roman" panose="02020603050405020304" pitchFamily="18" charset="0"/>
              </a:rPr>
              <a:t>の問題</a:t>
            </a:r>
            <a:r>
              <a:rPr lang="ja-JP" altLang="ja-JP" sz="2400" dirty="0">
                <a:solidFill>
                  <a:prstClr val="black"/>
                </a:solidFill>
                <a:latin typeface="HG丸ｺﾞｼｯｸM-PRO" panose="020F0600000000000000" pitchFamily="50" charset="-128"/>
                <a:ea typeface="HG丸ｺﾞｼｯｸM-PRO" pitchFamily="50" charset="-128"/>
                <a:cs typeface="Times New Roman" panose="02020603050405020304" pitchFamily="18" charset="0"/>
              </a:rPr>
              <a:t>、</a:t>
            </a:r>
            <a:r>
              <a:rPr lang="ja-JP" altLang="en-US" sz="2400" dirty="0">
                <a:solidFill>
                  <a:prstClr val="black"/>
                </a:solidFill>
                <a:latin typeface="HG丸ｺﾞｼｯｸM-PRO" panose="020F0600000000000000" pitchFamily="50" charset="-128"/>
                <a:ea typeface="HG丸ｺﾞｼｯｸM-PRO" pitchFamily="50" charset="-128"/>
                <a:cs typeface="Times New Roman" panose="02020603050405020304" pitchFamily="18" charset="0"/>
              </a:rPr>
              <a:t>経済的な課題や金銭管理能力の課題で衣類が買えない、光熱水費の節約等</a:t>
            </a:r>
            <a:endParaRPr lang="en-US" altLang="ja-JP" sz="2400" dirty="0">
              <a:solidFill>
                <a:prstClr val="black"/>
              </a:solidFill>
              <a:latin typeface="HG丸ｺﾞｼｯｸM-PRO" panose="020F0600000000000000" pitchFamily="50" charset="-128"/>
              <a:ea typeface="HG丸ｺﾞｼｯｸM-PRO" pitchFamily="50" charset="-128"/>
              <a:cs typeface="Times New Roman" panose="02020603050405020304" pitchFamily="18" charset="0"/>
            </a:endParaRPr>
          </a:p>
          <a:p>
            <a:pPr lvl="2" algn="l"/>
            <a:endParaRPr lang="en-US" altLang="ja-JP" sz="2400" dirty="0">
              <a:solidFill>
                <a:prstClr val="black"/>
              </a:solidFill>
              <a:latin typeface="HG丸ｺﾞｼｯｸM-PRO" panose="020F0600000000000000" pitchFamily="50" charset="-128"/>
              <a:ea typeface="HG丸ｺﾞｼｯｸM-PRO" pitchFamily="50" charset="-128"/>
              <a:cs typeface="Times New Roman" panose="02020603050405020304" pitchFamily="18" charset="0"/>
            </a:endParaRPr>
          </a:p>
          <a:p>
            <a:pPr marL="457200" lvl="2" indent="-457200" algn="l">
              <a:buFont typeface="Arial" panose="020B0604020202020204" pitchFamily="34" charset="0"/>
              <a:buChar char="•"/>
            </a:pPr>
            <a:r>
              <a:rPr lang="ja-JP" altLang="en-US" sz="2800" dirty="0">
                <a:solidFill>
                  <a:prstClr val="black"/>
                </a:solidFill>
                <a:latin typeface="HG丸ｺﾞｼｯｸM-PRO" panose="020F0600000000000000" pitchFamily="50" charset="-128"/>
                <a:ea typeface="HG丸ｺﾞｼｯｸM-PRO" pitchFamily="50" charset="-128"/>
                <a:cs typeface="Times New Roman" panose="02020603050405020304" pitchFamily="18" charset="0"/>
              </a:rPr>
              <a:t>体重の増減があるか？</a:t>
            </a:r>
            <a:endParaRPr lang="en-US" altLang="ja-JP" sz="2800" dirty="0">
              <a:solidFill>
                <a:prstClr val="black"/>
              </a:solidFill>
              <a:latin typeface="HG丸ｺﾞｼｯｸM-PRO" panose="020F0600000000000000" pitchFamily="50" charset="-128"/>
              <a:ea typeface="HG丸ｺﾞｼｯｸM-PRO" pitchFamily="50" charset="-128"/>
              <a:cs typeface="Times New Roman" panose="02020603050405020304" pitchFamily="18" charset="0"/>
            </a:endParaRPr>
          </a:p>
          <a:p>
            <a:pPr marL="914400" lvl="3" indent="-457200" algn="l">
              <a:buFont typeface="Arial" panose="020B0604020202020204" pitchFamily="34" charset="0"/>
              <a:buChar char="•"/>
            </a:pPr>
            <a:r>
              <a:rPr lang="ja-JP" altLang="en-US" sz="2400" dirty="0">
                <a:solidFill>
                  <a:prstClr val="black"/>
                </a:solidFill>
                <a:latin typeface="HG丸ｺﾞｼｯｸM-PRO" panose="020F0600000000000000" pitchFamily="50" charset="-128"/>
                <a:ea typeface="HG丸ｺﾞｼｯｸM-PRO" pitchFamily="50" charset="-128"/>
                <a:cs typeface="Times New Roman" panose="02020603050405020304" pitchFamily="18" charset="0"/>
              </a:rPr>
              <a:t>デイサービスなどを利用している場合は、過去も含めた体重の記録を確認する</a:t>
            </a:r>
            <a:endParaRPr lang="en-US" altLang="ja-JP" sz="2400" dirty="0">
              <a:solidFill>
                <a:prstClr val="black"/>
              </a:solidFill>
              <a:latin typeface="HG丸ｺﾞｼｯｸM-PRO" panose="020F0600000000000000" pitchFamily="50" charset="-128"/>
              <a:ea typeface="HG丸ｺﾞｼｯｸM-PRO" pitchFamily="50" charset="-128"/>
              <a:cs typeface="Times New Roman" panose="02020603050405020304" pitchFamily="18" charset="0"/>
            </a:endParaRPr>
          </a:p>
        </p:txBody>
      </p:sp>
      <p:sp>
        <p:nvSpPr>
          <p:cNvPr id="5" name="タイトル 2"/>
          <p:cNvSpPr txBox="1">
            <a:spLocks/>
          </p:cNvSpPr>
          <p:nvPr/>
        </p:nvSpPr>
        <p:spPr>
          <a:xfrm>
            <a:off x="751384" y="701824"/>
            <a:ext cx="7935416" cy="1143000"/>
          </a:xfrm>
          <a:prstGeom prst="rect">
            <a:avLst/>
          </a:prstGeom>
        </p:spPr>
        <p:txBody>
          <a:bodyPr>
            <a:normAutofit/>
          </a:bodyPr>
          <a:lstStyle>
            <a:lvl1pPr algn="l" rtl="0" eaLnBrk="0" fontAlgn="base" hangingPunct="0">
              <a:spcBef>
                <a:spcPct val="0"/>
              </a:spcBef>
              <a:spcAft>
                <a:spcPct val="0"/>
              </a:spcAft>
              <a:defRPr kumimoji="1" sz="5000" kern="1200">
                <a:solidFill>
                  <a:schemeClr val="tx2"/>
                </a:solidFill>
                <a:latin typeface="+mj-lt"/>
                <a:ea typeface="HG丸ｺﾞｼｯｸM-PRO" pitchFamily="50" charset="-128"/>
                <a:cs typeface="+mj-cs"/>
              </a:defRPr>
            </a:lvl1pPr>
            <a:lvl2pPr algn="l" rtl="0" eaLnBrk="0" fontAlgn="base" hangingPunct="0">
              <a:spcBef>
                <a:spcPct val="0"/>
              </a:spcBef>
              <a:spcAft>
                <a:spcPct val="0"/>
              </a:spcAft>
              <a:defRPr kumimoji="1" sz="5000">
                <a:solidFill>
                  <a:schemeClr val="tx2"/>
                </a:solidFill>
                <a:latin typeface="Calibri" pitchFamily="34" charset="0"/>
                <a:ea typeface="HG丸ｺﾞｼｯｸM-PRO" pitchFamily="50" charset="-128"/>
              </a:defRPr>
            </a:lvl2pPr>
            <a:lvl3pPr algn="l" rtl="0" eaLnBrk="0" fontAlgn="base" hangingPunct="0">
              <a:spcBef>
                <a:spcPct val="0"/>
              </a:spcBef>
              <a:spcAft>
                <a:spcPct val="0"/>
              </a:spcAft>
              <a:defRPr kumimoji="1" sz="5000">
                <a:solidFill>
                  <a:schemeClr val="tx2"/>
                </a:solidFill>
                <a:latin typeface="Calibri" pitchFamily="34" charset="0"/>
                <a:ea typeface="HG丸ｺﾞｼｯｸM-PRO" pitchFamily="50" charset="-128"/>
              </a:defRPr>
            </a:lvl3pPr>
            <a:lvl4pPr algn="l" rtl="0" eaLnBrk="0" fontAlgn="base" hangingPunct="0">
              <a:spcBef>
                <a:spcPct val="0"/>
              </a:spcBef>
              <a:spcAft>
                <a:spcPct val="0"/>
              </a:spcAft>
              <a:defRPr kumimoji="1" sz="5000">
                <a:solidFill>
                  <a:schemeClr val="tx2"/>
                </a:solidFill>
                <a:latin typeface="Calibri" pitchFamily="34" charset="0"/>
                <a:ea typeface="HG丸ｺﾞｼｯｸM-PRO" pitchFamily="50" charset="-128"/>
              </a:defRPr>
            </a:lvl4pPr>
            <a:lvl5pPr algn="l" rtl="0" eaLnBrk="0" fontAlgn="base" hangingPunct="0">
              <a:spcBef>
                <a:spcPct val="0"/>
              </a:spcBef>
              <a:spcAft>
                <a:spcPct val="0"/>
              </a:spcAft>
              <a:defRPr kumimoji="1" sz="5000">
                <a:solidFill>
                  <a:schemeClr val="tx2"/>
                </a:solidFill>
                <a:latin typeface="Calibri" pitchFamily="34" charset="0"/>
                <a:ea typeface="HG丸ｺﾞｼｯｸM-PRO" pitchFamily="50" charset="-128"/>
              </a:defRPr>
            </a:lvl5pPr>
            <a:lvl6pPr marL="457200" algn="l" rtl="0" fontAlgn="base">
              <a:spcBef>
                <a:spcPct val="0"/>
              </a:spcBef>
              <a:spcAft>
                <a:spcPct val="0"/>
              </a:spcAft>
              <a:defRPr kumimoji="1" sz="5000">
                <a:solidFill>
                  <a:schemeClr val="tx2"/>
                </a:solidFill>
                <a:latin typeface="Calibri" pitchFamily="34" charset="0"/>
                <a:ea typeface="ＭＳ Ｐゴシック" charset="-128"/>
              </a:defRPr>
            </a:lvl6pPr>
            <a:lvl7pPr marL="914400" algn="l" rtl="0" fontAlgn="base">
              <a:spcBef>
                <a:spcPct val="0"/>
              </a:spcBef>
              <a:spcAft>
                <a:spcPct val="0"/>
              </a:spcAft>
              <a:defRPr kumimoji="1" sz="5000">
                <a:solidFill>
                  <a:schemeClr val="tx2"/>
                </a:solidFill>
                <a:latin typeface="Calibri" pitchFamily="34" charset="0"/>
                <a:ea typeface="ＭＳ Ｐゴシック" charset="-128"/>
              </a:defRPr>
            </a:lvl7pPr>
            <a:lvl8pPr marL="1371600" algn="l" rtl="0" fontAlgn="base">
              <a:spcBef>
                <a:spcPct val="0"/>
              </a:spcBef>
              <a:spcAft>
                <a:spcPct val="0"/>
              </a:spcAft>
              <a:defRPr kumimoji="1" sz="5000">
                <a:solidFill>
                  <a:schemeClr val="tx2"/>
                </a:solidFill>
                <a:latin typeface="Calibri" pitchFamily="34" charset="0"/>
                <a:ea typeface="ＭＳ Ｐゴシック" charset="-128"/>
              </a:defRPr>
            </a:lvl8pPr>
            <a:lvl9pPr marL="1828800" algn="l" rtl="0" fontAlgn="base">
              <a:spcBef>
                <a:spcPct val="0"/>
              </a:spcBef>
              <a:spcAft>
                <a:spcPct val="0"/>
              </a:spcAft>
              <a:defRPr kumimoji="1" sz="5000">
                <a:solidFill>
                  <a:schemeClr val="tx2"/>
                </a:solidFill>
                <a:latin typeface="Calibri" pitchFamily="34" charset="0"/>
                <a:ea typeface="ＭＳ Ｐゴシック" charset="-128"/>
              </a:defRPr>
            </a:lvl9pPr>
          </a:lstStyle>
          <a:p>
            <a:r>
              <a:rPr lang="ja-JP" altLang="en-US" dirty="0">
                <a:solidFill>
                  <a:srgbClr val="04617B"/>
                </a:solidFill>
                <a:latin typeface="HG丸ｺﾞｼｯｸM-PRO" panose="020F0600000000000000" pitchFamily="50" charset="-128"/>
              </a:rPr>
              <a:t>体調不良等の有無　④</a:t>
            </a:r>
          </a:p>
        </p:txBody>
      </p:sp>
    </p:spTree>
    <p:extLst>
      <p:ext uri="{BB962C8B-B14F-4D97-AF65-F5344CB8AC3E}">
        <p14:creationId xmlns:p14="http://schemas.microsoft.com/office/powerpoint/2010/main" val="4209468675"/>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0114" name="Rectangle 2"/>
          <p:cNvSpPr>
            <a:spLocks noGrp="1" noChangeArrowheads="1"/>
          </p:cNvSpPr>
          <p:nvPr>
            <p:ph type="title" idx="4294967295"/>
          </p:nvPr>
        </p:nvSpPr>
        <p:spPr>
          <a:xfrm>
            <a:off x="432088" y="215900"/>
            <a:ext cx="8229600" cy="1143000"/>
          </a:xfrm>
        </p:spPr>
        <p:txBody>
          <a:bodyPr/>
          <a:lstStyle/>
          <a:p>
            <a:pPr eaLnBrk="1" hangingPunct="1"/>
            <a:r>
              <a:rPr lang="ja-JP" altLang="en-US" dirty="0"/>
              <a:t>低栄養の有無</a:t>
            </a:r>
          </a:p>
        </p:txBody>
      </p:sp>
      <p:sp>
        <p:nvSpPr>
          <p:cNvPr id="90115" name="Rectangle 3"/>
          <p:cNvSpPr>
            <a:spLocks noGrp="1" noChangeArrowheads="1"/>
          </p:cNvSpPr>
          <p:nvPr>
            <p:ph type="body" idx="4294967295"/>
          </p:nvPr>
        </p:nvSpPr>
        <p:spPr>
          <a:xfrm>
            <a:off x="180528" y="1495190"/>
            <a:ext cx="8963472" cy="5155729"/>
          </a:xfrm>
        </p:spPr>
        <p:txBody>
          <a:bodyPr/>
          <a:lstStyle/>
          <a:p>
            <a:pPr eaLnBrk="1" hangingPunct="1"/>
            <a:r>
              <a:rPr lang="en-US" altLang="ja-JP" sz="3200" dirty="0">
                <a:latin typeface="HG丸ｺﾞｼｯｸM-PRO" panose="020F0600000000000000" pitchFamily="50" charset="-128"/>
              </a:rPr>
              <a:t>BMI</a:t>
            </a:r>
            <a:r>
              <a:rPr lang="ja-JP" altLang="en-US" sz="3200" dirty="0">
                <a:latin typeface="HG丸ｺﾞｼｯｸM-PRO" panose="020F0600000000000000" pitchFamily="50" charset="-128"/>
              </a:rPr>
              <a:t>（</a:t>
            </a:r>
            <a:r>
              <a:rPr lang="en-US" altLang="ja-JP" sz="3200" dirty="0">
                <a:latin typeface="HG丸ｺﾞｼｯｸM-PRO" panose="020F0600000000000000" pitchFamily="50" charset="-128"/>
              </a:rPr>
              <a:t>kg/</a:t>
            </a:r>
            <a:r>
              <a:rPr lang="ja-JP" altLang="en-US" sz="3200" dirty="0">
                <a:latin typeface="HG丸ｺﾞｼｯｸM-PRO" panose="020F0600000000000000" pitchFamily="50" charset="-128"/>
              </a:rPr>
              <a:t>㎡）</a:t>
            </a:r>
            <a:endParaRPr lang="en-US" altLang="ja-JP" sz="3200" dirty="0">
              <a:latin typeface="HG丸ｺﾞｼｯｸM-PRO" panose="020F0600000000000000" pitchFamily="50" charset="-128"/>
            </a:endParaRPr>
          </a:p>
          <a:p>
            <a:pPr marL="0" indent="0" eaLnBrk="1" hangingPunct="1">
              <a:buNone/>
            </a:pPr>
            <a:r>
              <a:rPr lang="ja-JP" altLang="en-US" sz="3200" dirty="0">
                <a:latin typeface="HG丸ｺﾞｼｯｸM-PRO" panose="020F0600000000000000" pitchFamily="50" charset="-128"/>
              </a:rPr>
              <a:t>　</a:t>
            </a:r>
            <a:r>
              <a:rPr lang="ja-JP" altLang="en-US" sz="2700" dirty="0">
                <a:latin typeface="HG丸ｺﾞｼｯｸM-PRO" panose="020F0600000000000000" pitchFamily="50" charset="-128"/>
              </a:rPr>
              <a:t>＝体重（</a:t>
            </a:r>
            <a:r>
              <a:rPr lang="en-US" altLang="ja-JP" sz="2700" dirty="0">
                <a:latin typeface="HG丸ｺﾞｼｯｸM-PRO" panose="020F0600000000000000" pitchFamily="50" charset="-128"/>
              </a:rPr>
              <a:t>Kg)÷</a:t>
            </a:r>
            <a:r>
              <a:rPr lang="ja-JP" altLang="en-US" sz="2700" dirty="0">
                <a:latin typeface="HG丸ｺﾞｼｯｸM-PRO" panose="020F0600000000000000" pitchFamily="50" charset="-128"/>
              </a:rPr>
              <a:t>身長（ｍ）</a:t>
            </a:r>
            <a:r>
              <a:rPr lang="en-US" altLang="ja-JP" sz="2700" dirty="0">
                <a:latin typeface="HG丸ｺﾞｼｯｸM-PRO" panose="020F0600000000000000" pitchFamily="50" charset="-128"/>
              </a:rPr>
              <a:t>÷</a:t>
            </a:r>
            <a:r>
              <a:rPr lang="ja-JP" altLang="en-US" sz="2700" dirty="0">
                <a:latin typeface="HG丸ｺﾞｼｯｸM-PRO" panose="020F0600000000000000" pitchFamily="50" charset="-128"/>
              </a:rPr>
              <a:t>身長（ｍ）</a:t>
            </a:r>
          </a:p>
          <a:p>
            <a:pPr marL="0" indent="0" eaLnBrk="1" hangingPunct="1">
              <a:buNone/>
            </a:pPr>
            <a:r>
              <a:rPr lang="ja-JP" altLang="en-US" sz="2700" dirty="0">
                <a:latin typeface="HGPｺﾞｼｯｸM" panose="020B0600000000000000" pitchFamily="50" charset="-128"/>
                <a:ea typeface="HGPｺﾞｼｯｸM" panose="020B0600000000000000" pitchFamily="50" charset="-128"/>
              </a:rPr>
              <a:t>　　</a:t>
            </a:r>
            <a:r>
              <a:rPr lang="en-US" altLang="ja-JP" sz="2400" dirty="0">
                <a:latin typeface="HGPｺﾞｼｯｸM" panose="020B0600000000000000" pitchFamily="50" charset="-128"/>
                <a:ea typeface="HGPｺﾞｼｯｸM" panose="020B0600000000000000" pitchFamily="50" charset="-128"/>
              </a:rPr>
              <a:t> 50</a:t>
            </a:r>
            <a:r>
              <a:rPr lang="ja-JP" altLang="en-US" sz="2400" dirty="0">
                <a:latin typeface="HGPｺﾞｼｯｸM" panose="020B0600000000000000" pitchFamily="50" charset="-128"/>
                <a:ea typeface="HGPｺﾞｼｯｸM" panose="020B0600000000000000" pitchFamily="50" charset="-128"/>
              </a:rPr>
              <a:t>～</a:t>
            </a:r>
            <a:r>
              <a:rPr lang="en-US" altLang="ja-JP" sz="2400" dirty="0">
                <a:latin typeface="HGPｺﾞｼｯｸM" panose="020B0600000000000000" pitchFamily="50" charset="-128"/>
                <a:ea typeface="HGPｺﾞｼｯｸM" panose="020B0600000000000000" pitchFamily="50" charset="-128"/>
              </a:rPr>
              <a:t>69</a:t>
            </a:r>
            <a:r>
              <a:rPr lang="ja-JP" altLang="en-US" sz="2400" dirty="0">
                <a:latin typeface="HGPｺﾞｼｯｸM" panose="020B0600000000000000" pitchFamily="50" charset="-128"/>
                <a:ea typeface="HGPｺﾞｼｯｸM" panose="020B0600000000000000" pitchFamily="50" charset="-128"/>
              </a:rPr>
              <a:t>歳⇒</a:t>
            </a:r>
            <a:r>
              <a:rPr lang="en-US" altLang="ja-JP" sz="2400" dirty="0">
                <a:latin typeface="HGPｺﾞｼｯｸM" panose="020B0600000000000000" pitchFamily="50" charset="-128"/>
                <a:ea typeface="HGPｺﾞｼｯｸM" panose="020B0600000000000000" pitchFamily="50" charset="-128"/>
              </a:rPr>
              <a:t>20</a:t>
            </a:r>
            <a:r>
              <a:rPr lang="ja-JP" altLang="en-US" sz="2400" dirty="0">
                <a:latin typeface="HGPｺﾞｼｯｸM" panose="020B0600000000000000" pitchFamily="50" charset="-128"/>
                <a:ea typeface="HGPｺﾞｼｯｸM" panose="020B0600000000000000" pitchFamily="50" charset="-128"/>
              </a:rPr>
              <a:t>未満、</a:t>
            </a:r>
            <a:r>
              <a:rPr lang="en-US" altLang="ja-JP" sz="2400" dirty="0">
                <a:latin typeface="HGPｺﾞｼｯｸM" panose="020B0600000000000000" pitchFamily="50" charset="-128"/>
                <a:ea typeface="HGPｺﾞｼｯｸM" panose="020B0600000000000000" pitchFamily="50" charset="-128"/>
              </a:rPr>
              <a:t> 70</a:t>
            </a:r>
            <a:r>
              <a:rPr lang="ja-JP" altLang="en-US" sz="2400" dirty="0">
                <a:latin typeface="HGPｺﾞｼｯｸM" panose="020B0600000000000000" pitchFamily="50" charset="-128"/>
                <a:ea typeface="HGPｺﾞｼｯｸM" panose="020B0600000000000000" pitchFamily="50" charset="-128"/>
              </a:rPr>
              <a:t>歳以上⇒</a:t>
            </a:r>
            <a:r>
              <a:rPr lang="en-US" altLang="ja-JP" sz="2400" dirty="0">
                <a:latin typeface="HGPｺﾞｼｯｸM" panose="020B0600000000000000" pitchFamily="50" charset="-128"/>
                <a:ea typeface="HGPｺﾞｼｯｸM" panose="020B0600000000000000" pitchFamily="50" charset="-128"/>
              </a:rPr>
              <a:t> 21.5</a:t>
            </a:r>
            <a:r>
              <a:rPr lang="ja-JP" altLang="en-US" sz="2400" dirty="0">
                <a:latin typeface="HGPｺﾞｼｯｸM" panose="020B0600000000000000" pitchFamily="50" charset="-128"/>
                <a:ea typeface="HGPｺﾞｼｯｸM" panose="020B0600000000000000" pitchFamily="50" charset="-128"/>
              </a:rPr>
              <a:t>未満は、「不足」</a:t>
            </a:r>
            <a:endParaRPr lang="en-US" altLang="ja-JP" sz="2400" dirty="0">
              <a:latin typeface="HGPｺﾞｼｯｸM" panose="020B0600000000000000" pitchFamily="50" charset="-128"/>
              <a:ea typeface="HGPｺﾞｼｯｸM" panose="020B0600000000000000" pitchFamily="50" charset="-128"/>
            </a:endParaRPr>
          </a:p>
          <a:p>
            <a:pPr marL="0" indent="0" eaLnBrk="1" hangingPunct="1">
              <a:buNone/>
            </a:pPr>
            <a:endParaRPr lang="en-US" altLang="ja-JP" sz="800" dirty="0">
              <a:latin typeface="HGPｺﾞｼｯｸM" panose="020B0600000000000000" pitchFamily="50" charset="-128"/>
              <a:ea typeface="HGPｺﾞｼｯｸM" panose="020B0600000000000000" pitchFamily="50" charset="-128"/>
            </a:endParaRPr>
          </a:p>
          <a:p>
            <a:pPr eaLnBrk="1" hangingPunct="1"/>
            <a:r>
              <a:rPr lang="ja-JP" altLang="en-US" sz="3200" dirty="0"/>
              <a:t>体重減少率</a:t>
            </a:r>
            <a:endParaRPr lang="en-US" altLang="ja-JP" sz="3200" dirty="0"/>
          </a:p>
          <a:p>
            <a:pPr eaLnBrk="1" hangingPunct="1">
              <a:buNone/>
            </a:pPr>
            <a:r>
              <a:rPr lang="ja-JP" altLang="en-US" sz="3200" dirty="0"/>
              <a:t>　</a:t>
            </a:r>
            <a:r>
              <a:rPr lang="ja-JP" altLang="en-US" sz="2700" dirty="0"/>
              <a:t>＝（平常時体重－現在の体重）</a:t>
            </a:r>
            <a:r>
              <a:rPr lang="ja-JP" altLang="en-US" sz="2700" dirty="0">
                <a:latin typeface="HG丸ｺﾞｼｯｸM-PRO" pitchFamily="50" charset="-128"/>
              </a:rPr>
              <a:t>／平常時体重</a:t>
            </a:r>
            <a:r>
              <a:rPr lang="en-US" altLang="ja-JP" sz="2700" dirty="0">
                <a:latin typeface="HG丸ｺﾞｼｯｸM-PRO" pitchFamily="50" charset="-128"/>
              </a:rPr>
              <a:t>×100</a:t>
            </a:r>
          </a:p>
          <a:p>
            <a:pPr eaLnBrk="1" hangingPunct="1">
              <a:buNone/>
            </a:pPr>
            <a:r>
              <a:rPr lang="ja-JP" altLang="en-US" sz="2700" dirty="0">
                <a:latin typeface="HG丸ｺﾞｼｯｸM-PRO" pitchFamily="50" charset="-128"/>
              </a:rPr>
              <a:t>　　</a:t>
            </a:r>
            <a:r>
              <a:rPr lang="en-US" altLang="ja-JP" sz="2400" dirty="0">
                <a:latin typeface="HGPｺﾞｼｯｸM" panose="020B0600000000000000" pitchFamily="50" charset="-128"/>
                <a:ea typeface="HGPｺﾞｼｯｸM" panose="020B0600000000000000" pitchFamily="50" charset="-128"/>
              </a:rPr>
              <a:t>1</a:t>
            </a:r>
            <a:r>
              <a:rPr lang="ja-JP" altLang="en-US" sz="2400" dirty="0">
                <a:latin typeface="HGPｺﾞｼｯｸM" panose="020B0600000000000000" pitchFamily="50" charset="-128"/>
                <a:ea typeface="HGPｺﾞｼｯｸM" panose="020B0600000000000000" pitchFamily="50" charset="-128"/>
              </a:rPr>
              <a:t>ヶ月で</a:t>
            </a:r>
            <a:r>
              <a:rPr lang="en-US" altLang="ja-JP" sz="2400" dirty="0">
                <a:latin typeface="HGPｺﾞｼｯｸM" panose="020B0600000000000000" pitchFamily="50" charset="-128"/>
                <a:ea typeface="HGPｺﾞｼｯｸM" panose="020B0600000000000000" pitchFamily="50" charset="-128"/>
              </a:rPr>
              <a:t>5</a:t>
            </a:r>
            <a:r>
              <a:rPr lang="ja-JP" altLang="en-US" sz="2400" dirty="0">
                <a:latin typeface="HGPｺﾞｼｯｸM" panose="020B0600000000000000" pitchFamily="50" charset="-128"/>
                <a:ea typeface="HGPｺﾞｼｯｸM" panose="020B0600000000000000" pitchFamily="50" charset="-128"/>
              </a:rPr>
              <a:t>％、</a:t>
            </a:r>
            <a:r>
              <a:rPr lang="en-US" altLang="ja-JP" sz="2400" dirty="0">
                <a:latin typeface="HGPｺﾞｼｯｸM" panose="020B0600000000000000" pitchFamily="50" charset="-128"/>
                <a:ea typeface="HGPｺﾞｼｯｸM" panose="020B0600000000000000" pitchFamily="50" charset="-128"/>
              </a:rPr>
              <a:t>3</a:t>
            </a:r>
            <a:r>
              <a:rPr lang="ja-JP" altLang="en-US" sz="2400" dirty="0">
                <a:latin typeface="HGPｺﾞｼｯｸM" panose="020B0600000000000000" pitchFamily="50" charset="-128"/>
                <a:ea typeface="HGPｺﾞｼｯｸM" panose="020B0600000000000000" pitchFamily="50" charset="-128"/>
              </a:rPr>
              <a:t>ヶ月で</a:t>
            </a:r>
            <a:r>
              <a:rPr lang="en-US" altLang="ja-JP" sz="2400" dirty="0">
                <a:latin typeface="HGPｺﾞｼｯｸM" panose="020B0600000000000000" pitchFamily="50" charset="-128"/>
                <a:ea typeface="HGPｺﾞｼｯｸM" panose="020B0600000000000000" pitchFamily="50" charset="-128"/>
              </a:rPr>
              <a:t>7.5</a:t>
            </a:r>
            <a:r>
              <a:rPr lang="ja-JP" altLang="en-US" sz="2400" dirty="0">
                <a:latin typeface="HGPｺﾞｼｯｸM" panose="020B0600000000000000" pitchFamily="50" charset="-128"/>
                <a:ea typeface="HGPｺﾞｼｯｸM" panose="020B0600000000000000" pitchFamily="50" charset="-128"/>
              </a:rPr>
              <a:t>％、</a:t>
            </a:r>
            <a:r>
              <a:rPr lang="en-US" altLang="ja-JP" sz="2400" dirty="0">
                <a:latin typeface="HGPｺﾞｼｯｸM" panose="020B0600000000000000" pitchFamily="50" charset="-128"/>
                <a:ea typeface="HGPｺﾞｼｯｸM" panose="020B0600000000000000" pitchFamily="50" charset="-128"/>
              </a:rPr>
              <a:t>6</a:t>
            </a:r>
            <a:r>
              <a:rPr lang="ja-JP" altLang="en-US" sz="2400" dirty="0">
                <a:latin typeface="HGPｺﾞｼｯｸM" panose="020B0600000000000000" pitchFamily="50" charset="-128"/>
                <a:ea typeface="HGPｺﾞｼｯｸM" panose="020B0600000000000000" pitchFamily="50" charset="-128"/>
              </a:rPr>
              <a:t>ヶ月で</a:t>
            </a:r>
            <a:r>
              <a:rPr lang="en-US" altLang="ja-JP" sz="2400" dirty="0">
                <a:latin typeface="HGPｺﾞｼｯｸM" panose="020B0600000000000000" pitchFamily="50" charset="-128"/>
                <a:ea typeface="HGPｺﾞｼｯｸM" panose="020B0600000000000000" pitchFamily="50" charset="-128"/>
              </a:rPr>
              <a:t>10</a:t>
            </a:r>
            <a:r>
              <a:rPr lang="ja-JP" altLang="en-US" sz="2400" dirty="0">
                <a:latin typeface="HGPｺﾞｼｯｸM" panose="020B0600000000000000" pitchFamily="50" charset="-128"/>
                <a:ea typeface="HGPｺﾞｼｯｸM" panose="020B0600000000000000" pitchFamily="50" charset="-128"/>
              </a:rPr>
              <a:t>％以上が低栄養の目安</a:t>
            </a:r>
            <a:endParaRPr lang="en-US" altLang="ja-JP" sz="2400" dirty="0">
              <a:latin typeface="HGPｺﾞｼｯｸM" panose="020B0600000000000000" pitchFamily="50" charset="-128"/>
              <a:ea typeface="HGPｺﾞｼｯｸM" panose="020B0600000000000000" pitchFamily="50" charset="-128"/>
            </a:endParaRPr>
          </a:p>
          <a:p>
            <a:pPr eaLnBrk="1" hangingPunct="1">
              <a:buNone/>
            </a:pPr>
            <a:endParaRPr lang="en-US" altLang="ja-JP" sz="800" dirty="0">
              <a:latin typeface="HGPｺﾞｼｯｸM" panose="020B0600000000000000" pitchFamily="50" charset="-128"/>
              <a:ea typeface="HGPｺﾞｼｯｸM" panose="020B0600000000000000" pitchFamily="50" charset="-128"/>
            </a:endParaRPr>
          </a:p>
          <a:p>
            <a:pPr eaLnBrk="1" hangingPunct="1"/>
            <a:r>
              <a:rPr lang="ja-JP" altLang="en-US" sz="3200" dirty="0"/>
              <a:t>血清アルブミン値 ３</a:t>
            </a:r>
            <a:r>
              <a:rPr lang="en-US" altLang="ja-JP" sz="3200" dirty="0"/>
              <a:t>.</a:t>
            </a:r>
            <a:r>
              <a:rPr lang="ja-JP" altLang="en-US" sz="3200" dirty="0"/>
              <a:t>５ｇ／ｄｌ以下は要注意</a:t>
            </a:r>
            <a:endParaRPr lang="en-US" altLang="ja-JP" sz="3200" dirty="0"/>
          </a:p>
          <a:p>
            <a:pPr eaLnBrk="1" hangingPunct="1">
              <a:buNone/>
            </a:pPr>
            <a:r>
              <a:rPr lang="ja-JP" altLang="en-US" sz="3200" dirty="0"/>
              <a:t>　</a:t>
            </a:r>
            <a:r>
              <a:rPr lang="en-US" altLang="ja-JP" sz="2400" dirty="0">
                <a:latin typeface="HGPｺﾞｼｯｸM" panose="020B0600000000000000" pitchFamily="50" charset="-128"/>
                <a:ea typeface="HGPｺﾞｼｯｸM" panose="020B0600000000000000" pitchFamily="50" charset="-128"/>
              </a:rPr>
              <a:t>※</a:t>
            </a:r>
            <a:r>
              <a:rPr lang="ja-JP" altLang="en-US" sz="2400" dirty="0">
                <a:latin typeface="HGPｺﾞｼｯｸM" panose="020B0600000000000000" pitchFamily="50" charset="-128"/>
                <a:ea typeface="HGPｺﾞｼｯｸM" panose="020B0600000000000000" pitchFamily="50" charset="-128"/>
              </a:rPr>
              <a:t>低栄養は、褥瘡や浮腫の原因にもなる</a:t>
            </a:r>
            <a:endParaRPr lang="en-US" altLang="ja-JP" sz="2400" dirty="0">
              <a:latin typeface="HGPｺﾞｼｯｸM" panose="020B0600000000000000" pitchFamily="50" charset="-128"/>
              <a:ea typeface="HGPｺﾞｼｯｸM" panose="020B0600000000000000" pitchFamily="50" charset="-128"/>
            </a:endParaRPr>
          </a:p>
          <a:p>
            <a:endParaRPr lang="ja-JP" altLang="ja-JP" sz="2800" dirty="0"/>
          </a:p>
          <a:p>
            <a:pPr eaLnBrk="1" hangingPunct="1"/>
            <a:endParaRPr lang="ja-JP" altLang="en-US" sz="2800" dirty="0"/>
          </a:p>
        </p:txBody>
      </p:sp>
      <p:sp>
        <p:nvSpPr>
          <p:cNvPr id="90116" name="AutoShape 4"/>
          <p:cNvSpPr>
            <a:spLocks noChangeArrowheads="1"/>
          </p:cNvSpPr>
          <p:nvPr/>
        </p:nvSpPr>
        <p:spPr bwMode="auto">
          <a:xfrm>
            <a:off x="4881563" y="710085"/>
            <a:ext cx="3805237" cy="855663"/>
          </a:xfrm>
          <a:prstGeom prst="wedgeRectCallout">
            <a:avLst>
              <a:gd name="adj1" fmla="val -64845"/>
              <a:gd name="adj2" fmla="val -25309"/>
            </a:avLst>
          </a:prstGeom>
          <a:noFill/>
          <a:ln w="9525">
            <a:solidFill>
              <a:schemeClr val="tx1"/>
            </a:solidFill>
            <a:miter lim="800000"/>
            <a:headEnd/>
            <a:tailEnd/>
          </a:ln>
        </p:spPr>
        <p:txBody>
          <a:bodyPr anchor="ctr"/>
          <a:lstStyle/>
          <a:p>
            <a:r>
              <a:rPr lang="ja-JP" altLang="en-US" sz="2000" dirty="0">
                <a:solidFill>
                  <a:prstClr val="black"/>
                </a:solidFill>
                <a:ea typeface="HG丸ｺﾞｼｯｸM-PRO" pitchFamily="50" charset="-128"/>
              </a:rPr>
              <a:t>摂取する栄養量が低下すること</a:t>
            </a:r>
          </a:p>
          <a:p>
            <a:r>
              <a:rPr lang="ja-JP" altLang="en-US" sz="2000" dirty="0">
                <a:solidFill>
                  <a:prstClr val="black"/>
                </a:solidFill>
                <a:ea typeface="HG丸ｺﾞｼｯｸM-PRO" pitchFamily="50" charset="-128"/>
              </a:rPr>
              <a:t>あるいは低い栄養状態</a:t>
            </a:r>
          </a:p>
        </p:txBody>
      </p:sp>
      <p:sp>
        <p:nvSpPr>
          <p:cNvPr id="5" name="スライド番号プレースホルダ 4"/>
          <p:cNvSpPr>
            <a:spLocks noGrp="1"/>
          </p:cNvSpPr>
          <p:nvPr>
            <p:ph type="sldNum" sz="quarter" idx="12"/>
          </p:nvPr>
        </p:nvSpPr>
        <p:spPr/>
        <p:txBody>
          <a:bodyPr/>
          <a:lstStyle/>
          <a:p>
            <a:pPr>
              <a:defRPr/>
            </a:pPr>
            <a:fld id="{CBD823B4-C8AE-46CC-A02C-EA33AE0B363A}" type="slidenum">
              <a:rPr lang="ja-JP" altLang="en-US" smtClean="0">
                <a:solidFill>
                  <a:srgbClr val="04617B">
                    <a:shade val="90000"/>
                  </a:srgbClr>
                </a:solidFill>
              </a:rPr>
              <a:pPr>
                <a:defRPr/>
              </a:pPr>
              <a:t>67</a:t>
            </a:fld>
            <a:endParaRPr lang="ja-JP" altLang="en-US">
              <a:solidFill>
                <a:srgbClr val="04617B">
                  <a:shade val="90000"/>
                </a:srgbClr>
              </a:solidFill>
            </a:endParaRPr>
          </a:p>
        </p:txBody>
      </p:sp>
      <p:sp>
        <p:nvSpPr>
          <p:cNvPr id="6" name="テキスト ボックス 4"/>
          <p:cNvSpPr txBox="1">
            <a:spLocks noChangeArrowheads="1"/>
          </p:cNvSpPr>
          <p:nvPr/>
        </p:nvSpPr>
        <p:spPr bwMode="auto">
          <a:xfrm>
            <a:off x="1632238" y="6352145"/>
            <a:ext cx="7249826" cy="369332"/>
          </a:xfrm>
          <a:prstGeom prst="rect">
            <a:avLst/>
          </a:prstGeom>
          <a:noFill/>
          <a:ln w="9525">
            <a:noFill/>
            <a:miter lim="800000"/>
            <a:headEnd/>
            <a:tailEnd/>
          </a:ln>
        </p:spPr>
        <p:txBody>
          <a:bodyPr wrap="square">
            <a:spAutoFit/>
          </a:bodyPr>
          <a:lstStyle/>
          <a:p>
            <a:pPr algn="l"/>
            <a:r>
              <a:rPr lang="ja-JP" altLang="en-US" sz="1800" dirty="0">
                <a:solidFill>
                  <a:prstClr val="black"/>
                </a:solidFill>
                <a:ea typeface="HG丸ｺﾞｼｯｸM-PRO" pitchFamily="50" charset="-128"/>
              </a:rPr>
              <a:t>（埼玉県</a:t>
            </a:r>
            <a:r>
              <a:rPr lang="en-US" altLang="ja-JP" sz="1800" dirty="0">
                <a:solidFill>
                  <a:prstClr val="black"/>
                </a:solidFill>
                <a:ea typeface="HG丸ｺﾞｼｯｸM-PRO" pitchFamily="50" charset="-128"/>
              </a:rPr>
              <a:t>『</a:t>
            </a:r>
            <a:r>
              <a:rPr lang="ja-JP" altLang="en-US" sz="1800" dirty="0">
                <a:solidFill>
                  <a:prstClr val="black"/>
                </a:solidFill>
                <a:ea typeface="HG丸ｺﾞｼｯｸM-PRO" pitchFamily="50" charset="-128"/>
              </a:rPr>
              <a:t>高齢者虐待対応の手引き</a:t>
            </a:r>
            <a:r>
              <a:rPr lang="en-US" altLang="ja-JP" sz="1800" dirty="0">
                <a:solidFill>
                  <a:prstClr val="black"/>
                </a:solidFill>
                <a:ea typeface="HG丸ｺﾞｼｯｸM-PRO" pitchFamily="50" charset="-128"/>
              </a:rPr>
              <a:t>』</a:t>
            </a:r>
            <a:r>
              <a:rPr lang="ja-JP" altLang="en-US" sz="1800" dirty="0">
                <a:solidFill>
                  <a:prstClr val="black"/>
                </a:solidFill>
                <a:ea typeface="HG丸ｺﾞｼｯｸM-PRO" pitchFamily="50" charset="-128"/>
              </a:rPr>
              <a:t>平成１９年３月</a:t>
            </a:r>
            <a:r>
              <a:rPr lang="ja-JP" altLang="en-US" sz="1800" dirty="0" err="1">
                <a:solidFill>
                  <a:prstClr val="black"/>
                </a:solidFill>
                <a:ea typeface="HG丸ｺﾞｼｯｸM-PRO" pitchFamily="50" charset="-128"/>
              </a:rPr>
              <a:t>ｐ</a:t>
            </a:r>
            <a:r>
              <a:rPr lang="en-US" altLang="ja-JP" sz="1800" dirty="0">
                <a:solidFill>
                  <a:prstClr val="black"/>
                </a:solidFill>
                <a:ea typeface="HG丸ｺﾞｼｯｸM-PRO" pitchFamily="50" charset="-128"/>
              </a:rPr>
              <a:t>83</a:t>
            </a:r>
            <a:r>
              <a:rPr lang="ja-JP" altLang="en-US" sz="1800" dirty="0">
                <a:solidFill>
                  <a:prstClr val="black"/>
                </a:solidFill>
                <a:ea typeface="HG丸ｺﾞｼｯｸM-PRO" pitchFamily="50" charset="-128"/>
              </a:rPr>
              <a:t>を改変）</a:t>
            </a:r>
          </a:p>
        </p:txBody>
      </p:sp>
    </p:spTree>
    <p:extLst>
      <p:ext uri="{BB962C8B-B14F-4D97-AF65-F5344CB8AC3E}">
        <p14:creationId xmlns:p14="http://schemas.microsoft.com/office/powerpoint/2010/main" val="2435082119"/>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62" name="タイトル 1"/>
          <p:cNvSpPr>
            <a:spLocks noGrp="1"/>
          </p:cNvSpPr>
          <p:nvPr>
            <p:ph type="title"/>
          </p:nvPr>
        </p:nvSpPr>
        <p:spPr>
          <a:xfrm>
            <a:off x="457200" y="642938"/>
            <a:ext cx="8229600" cy="1143000"/>
          </a:xfrm>
        </p:spPr>
        <p:txBody>
          <a:bodyPr/>
          <a:lstStyle/>
          <a:p>
            <a:r>
              <a:rPr lang="ja-JP" altLang="en-US" dirty="0"/>
              <a:t>傷・あざの状態</a:t>
            </a:r>
          </a:p>
        </p:txBody>
      </p:sp>
      <p:sp>
        <p:nvSpPr>
          <p:cNvPr id="92163" name="コンテンツ プレースホルダ 2"/>
          <p:cNvSpPr>
            <a:spLocks noGrp="1"/>
          </p:cNvSpPr>
          <p:nvPr>
            <p:ph idx="1"/>
          </p:nvPr>
        </p:nvSpPr>
        <p:spPr>
          <a:xfrm>
            <a:off x="214315" y="1928815"/>
            <a:ext cx="8643937" cy="4389437"/>
          </a:xfrm>
        </p:spPr>
        <p:txBody>
          <a:bodyPr/>
          <a:lstStyle/>
          <a:p>
            <a:r>
              <a:rPr lang="ja-JP" altLang="en-US" sz="2800" dirty="0"/>
              <a:t>外傷の「色」から、その外傷が受傷後どの程度の時間、もしくは日数を経過しているものかが判断できる。</a:t>
            </a:r>
            <a:endParaRPr lang="en-US" altLang="ja-JP" sz="2800" dirty="0"/>
          </a:p>
          <a:p>
            <a:pPr algn="r">
              <a:buFont typeface="Wingdings 2" pitchFamily="18" charset="2"/>
              <a:buNone/>
            </a:pPr>
            <a:r>
              <a:rPr lang="ja-JP" altLang="en-US" sz="1600" dirty="0"/>
              <a:t>　（河野朗久「傷痕の真実</a:t>
            </a:r>
            <a:r>
              <a:rPr lang="en-US" altLang="ja-JP" sz="1600" dirty="0"/>
              <a:t>―</a:t>
            </a:r>
            <a:r>
              <a:rPr lang="ja-JP" altLang="en-US" sz="1600" dirty="0"/>
              <a:t>監察医の見た児童虐待</a:t>
            </a:r>
            <a:r>
              <a:rPr lang="en-US" altLang="ja-JP" sz="1600" dirty="0"/>
              <a:t>―</a:t>
            </a:r>
            <a:r>
              <a:rPr lang="ja-JP" altLang="en-US" sz="1600" dirty="0">
                <a:latin typeface="HG丸ｺﾞｼｯｸM-PRO" pitchFamily="50" charset="-128"/>
              </a:rPr>
              <a:t>」</a:t>
            </a:r>
            <a:r>
              <a:rPr lang="en-US" altLang="ja-JP" sz="1600" dirty="0">
                <a:latin typeface="HG丸ｺﾞｼｯｸM-PRO" pitchFamily="50" charset="-128"/>
              </a:rPr>
              <a:t>2008</a:t>
            </a:r>
            <a:r>
              <a:rPr lang="en-US" altLang="ja-JP" sz="1600" dirty="0"/>
              <a:t>,</a:t>
            </a:r>
            <a:r>
              <a:rPr lang="ja-JP" altLang="en-US" sz="1600" dirty="0"/>
              <a:t>新興医学出版を参考）</a:t>
            </a:r>
            <a:endParaRPr lang="en-US" altLang="ja-JP" sz="1600" dirty="0"/>
          </a:p>
          <a:p>
            <a:pPr>
              <a:buFont typeface="Wingdings 2" pitchFamily="18" charset="2"/>
              <a:buNone/>
            </a:pPr>
            <a:endParaRPr lang="en-US" altLang="ja-JP" sz="1800" dirty="0"/>
          </a:p>
          <a:p>
            <a:pPr>
              <a:buFont typeface="Wingdings 2" pitchFamily="18" charset="2"/>
              <a:buNone/>
            </a:pPr>
            <a:endParaRPr lang="en-US" altLang="ja-JP" sz="1800" dirty="0"/>
          </a:p>
          <a:p>
            <a:pPr>
              <a:buFont typeface="Wingdings 2" pitchFamily="18" charset="2"/>
              <a:buNone/>
            </a:pPr>
            <a:endParaRPr lang="en-US" altLang="ja-JP" sz="1800" dirty="0"/>
          </a:p>
          <a:p>
            <a:pPr>
              <a:buFont typeface="Wingdings 2" pitchFamily="18" charset="2"/>
              <a:buNone/>
            </a:pPr>
            <a:endParaRPr lang="en-US" altLang="ja-JP" sz="1800" dirty="0"/>
          </a:p>
          <a:p>
            <a:pPr>
              <a:buFont typeface="Wingdings 2" pitchFamily="18" charset="2"/>
              <a:buNone/>
            </a:pPr>
            <a:endParaRPr lang="en-US" altLang="ja-JP" sz="1800" dirty="0"/>
          </a:p>
          <a:p>
            <a:pPr>
              <a:buFont typeface="Wingdings 2" pitchFamily="18" charset="2"/>
              <a:buNone/>
            </a:pPr>
            <a:r>
              <a:rPr lang="en-US" altLang="ja-JP" sz="2400" dirty="0"/>
              <a:t>※</a:t>
            </a:r>
            <a:r>
              <a:rPr lang="ja-JP" altLang="en-US" sz="2400" dirty="0">
                <a:latin typeface="HG丸ｺﾞｼｯｸM-PRO" pitchFamily="50" charset="-128"/>
              </a:rPr>
              <a:t>疾病や栄養状況、服薬状況、体質等、個人の身体状況により「外傷の色と経過日数」の関係は異なることに注意。</a:t>
            </a:r>
            <a:endParaRPr lang="en-US" altLang="ja-JP" sz="2400" dirty="0"/>
          </a:p>
          <a:p>
            <a:pPr>
              <a:buFont typeface="Wingdings 2" pitchFamily="18" charset="2"/>
              <a:buNone/>
            </a:pPr>
            <a:endParaRPr lang="ja-JP" altLang="en-US" sz="1800" dirty="0"/>
          </a:p>
        </p:txBody>
      </p:sp>
      <p:sp>
        <p:nvSpPr>
          <p:cNvPr id="92194" name="テキスト ボックス 4"/>
          <p:cNvSpPr txBox="1">
            <a:spLocks noChangeArrowheads="1"/>
          </p:cNvSpPr>
          <p:nvPr/>
        </p:nvSpPr>
        <p:spPr bwMode="auto">
          <a:xfrm>
            <a:off x="4857752" y="4714886"/>
            <a:ext cx="4500562" cy="371475"/>
          </a:xfrm>
          <a:prstGeom prst="rect">
            <a:avLst/>
          </a:prstGeom>
          <a:noFill/>
          <a:ln w="9525">
            <a:noFill/>
            <a:miter lim="800000"/>
            <a:headEnd/>
            <a:tailEnd/>
          </a:ln>
        </p:spPr>
        <p:txBody>
          <a:bodyPr>
            <a:spAutoFit/>
          </a:bodyPr>
          <a:lstStyle/>
          <a:p>
            <a:pPr algn="l"/>
            <a:r>
              <a:rPr lang="ja-JP" altLang="en-US" sz="1800" dirty="0">
                <a:solidFill>
                  <a:prstClr val="black"/>
                </a:solidFill>
                <a:ea typeface="HG丸ｺﾞｼｯｸM-PRO" pitchFamily="50" charset="-128"/>
              </a:rPr>
              <a:t>（</a:t>
            </a:r>
            <a:r>
              <a:rPr lang="en-US" altLang="ja-JP" sz="1800" dirty="0">
                <a:solidFill>
                  <a:prstClr val="black"/>
                </a:solidFill>
                <a:ea typeface="HG丸ｺﾞｼｯｸM-PRO" pitchFamily="50" charset="-128"/>
              </a:rPr>
              <a:t>Peter </a:t>
            </a:r>
            <a:r>
              <a:rPr lang="en-US" altLang="ja-JP" sz="1800" dirty="0" err="1">
                <a:solidFill>
                  <a:prstClr val="black"/>
                </a:solidFill>
                <a:ea typeface="HG丸ｺﾞｼｯｸM-PRO" pitchFamily="50" charset="-128"/>
              </a:rPr>
              <a:t>Decalmer</a:t>
            </a:r>
            <a:r>
              <a:rPr lang="en-US" altLang="ja-JP" sz="1800" dirty="0">
                <a:solidFill>
                  <a:prstClr val="black"/>
                </a:solidFill>
                <a:ea typeface="HG丸ｺﾞｼｯｸM-PRO" pitchFamily="50" charset="-128"/>
              </a:rPr>
              <a:t> 1993</a:t>
            </a:r>
            <a:r>
              <a:rPr lang="ja-JP" altLang="en-US" sz="1800" dirty="0">
                <a:solidFill>
                  <a:prstClr val="black"/>
                </a:solidFill>
                <a:ea typeface="HG丸ｺﾞｼｯｸM-PRO" pitchFamily="50" charset="-128"/>
              </a:rPr>
              <a:t>を参考に作成）</a:t>
            </a:r>
          </a:p>
        </p:txBody>
      </p:sp>
      <p:graphicFrame>
        <p:nvGraphicFramePr>
          <p:cNvPr id="7" name="コンテンツ プレースホルダ 3"/>
          <p:cNvGraphicFramePr>
            <a:graphicFrameLocks/>
          </p:cNvGraphicFramePr>
          <p:nvPr/>
        </p:nvGraphicFramePr>
        <p:xfrm>
          <a:off x="285750" y="3789040"/>
          <a:ext cx="8489952" cy="731838"/>
        </p:xfrm>
        <a:graphic>
          <a:graphicData uri="http://schemas.openxmlformats.org/drawingml/2006/table">
            <a:tbl>
              <a:tblPr firstRow="1" bandRow="1">
                <a:tableStyleId>{00A15C55-8517-42AA-B614-E9B94910E393}</a:tableStyleId>
              </a:tblPr>
              <a:tblGrid>
                <a:gridCol w="1414992">
                  <a:extLst>
                    <a:ext uri="{9D8B030D-6E8A-4147-A177-3AD203B41FA5}">
                      <a16:colId xmlns:a16="http://schemas.microsoft.com/office/drawing/2014/main" val="20000"/>
                    </a:ext>
                  </a:extLst>
                </a:gridCol>
                <a:gridCol w="1414992">
                  <a:extLst>
                    <a:ext uri="{9D8B030D-6E8A-4147-A177-3AD203B41FA5}">
                      <a16:colId xmlns:a16="http://schemas.microsoft.com/office/drawing/2014/main" val="20001"/>
                    </a:ext>
                  </a:extLst>
                </a:gridCol>
                <a:gridCol w="1414992">
                  <a:extLst>
                    <a:ext uri="{9D8B030D-6E8A-4147-A177-3AD203B41FA5}">
                      <a16:colId xmlns:a16="http://schemas.microsoft.com/office/drawing/2014/main" val="20002"/>
                    </a:ext>
                  </a:extLst>
                </a:gridCol>
                <a:gridCol w="1414992">
                  <a:extLst>
                    <a:ext uri="{9D8B030D-6E8A-4147-A177-3AD203B41FA5}">
                      <a16:colId xmlns:a16="http://schemas.microsoft.com/office/drawing/2014/main" val="20003"/>
                    </a:ext>
                  </a:extLst>
                </a:gridCol>
                <a:gridCol w="1414992">
                  <a:extLst>
                    <a:ext uri="{9D8B030D-6E8A-4147-A177-3AD203B41FA5}">
                      <a16:colId xmlns:a16="http://schemas.microsoft.com/office/drawing/2014/main" val="20004"/>
                    </a:ext>
                  </a:extLst>
                </a:gridCol>
                <a:gridCol w="1414992">
                  <a:extLst>
                    <a:ext uri="{9D8B030D-6E8A-4147-A177-3AD203B41FA5}">
                      <a16:colId xmlns:a16="http://schemas.microsoft.com/office/drawing/2014/main" val="20005"/>
                    </a:ext>
                  </a:extLst>
                </a:gridCol>
              </a:tblGrid>
              <a:tr h="365919">
                <a:tc>
                  <a:txBody>
                    <a:bodyPr/>
                    <a:lstStyle/>
                    <a:p>
                      <a:pPr algn="ctr"/>
                      <a:r>
                        <a:rPr kumimoji="1" lang="ja-JP" altLang="en-US" sz="1800" dirty="0"/>
                        <a:t>経過日数</a:t>
                      </a:r>
                      <a:endParaRPr kumimoji="1" lang="en-US" altLang="ja-JP" sz="1800" dirty="0"/>
                    </a:p>
                  </a:txBody>
                  <a:tcPr marL="46124" marR="46124" marT="45740" marB="45740">
                    <a:lnB w="12700" cap="flat" cmpd="sng" algn="ctr">
                      <a:solidFill>
                        <a:schemeClr val="tx1"/>
                      </a:solidFill>
                      <a:prstDash val="solid"/>
                      <a:round/>
                      <a:headEnd type="none" w="med" len="med"/>
                      <a:tailEnd type="none" w="med" len="med"/>
                    </a:lnB>
                  </a:tcPr>
                </a:tc>
                <a:tc>
                  <a:txBody>
                    <a:bodyPr/>
                    <a:lstStyle/>
                    <a:p>
                      <a:pPr algn="ctr"/>
                      <a:r>
                        <a:rPr kumimoji="1" lang="en-US" altLang="ja-JP" sz="1800" dirty="0"/>
                        <a:t>0</a:t>
                      </a:r>
                      <a:r>
                        <a:rPr kumimoji="1" lang="ja-JP" altLang="en-US" sz="1800" dirty="0"/>
                        <a:t>－</a:t>
                      </a:r>
                      <a:r>
                        <a:rPr kumimoji="1" lang="en-US" altLang="ja-JP" sz="1800" dirty="0"/>
                        <a:t>5</a:t>
                      </a:r>
                      <a:r>
                        <a:rPr kumimoji="1" lang="ja-JP" altLang="en-US" sz="1800" dirty="0"/>
                        <a:t>日</a:t>
                      </a:r>
                      <a:endParaRPr kumimoji="1" lang="ja-JP" altLang="en-US" sz="1800" dirty="0">
                        <a:latin typeface="HGP創英角ﾎﾟｯﾌﾟ体" pitchFamily="50" charset="-128"/>
                        <a:ea typeface="HGP創英角ﾎﾟｯﾌﾟ体" pitchFamily="50" charset="-128"/>
                      </a:endParaRPr>
                    </a:p>
                  </a:txBody>
                  <a:tcPr marL="46124" marR="46124" marT="45740" marB="45740">
                    <a:lnB w="12700" cap="flat" cmpd="sng" algn="ctr">
                      <a:solidFill>
                        <a:schemeClr val="tx1"/>
                      </a:solidFill>
                      <a:prstDash val="solid"/>
                      <a:round/>
                      <a:headEnd type="none" w="med" len="med"/>
                      <a:tailEnd type="none" w="med" len="med"/>
                    </a:lnB>
                  </a:tcPr>
                </a:tc>
                <a:tc>
                  <a:txBody>
                    <a:bodyPr/>
                    <a:lstStyle/>
                    <a:p>
                      <a:pPr algn="ctr"/>
                      <a:r>
                        <a:rPr kumimoji="1" lang="en-US" altLang="ja-JP" sz="1800" dirty="0"/>
                        <a:t>5</a:t>
                      </a:r>
                      <a:r>
                        <a:rPr kumimoji="1" lang="ja-JP" altLang="en-US" sz="1800" dirty="0"/>
                        <a:t>－</a:t>
                      </a:r>
                      <a:r>
                        <a:rPr kumimoji="1" lang="en-US" altLang="ja-JP" sz="1800" dirty="0"/>
                        <a:t>7</a:t>
                      </a:r>
                      <a:r>
                        <a:rPr kumimoji="1" lang="ja-JP" altLang="en-US" sz="1800" dirty="0"/>
                        <a:t>日</a:t>
                      </a:r>
                      <a:endParaRPr kumimoji="1" lang="ja-JP" altLang="en-US" sz="1800" dirty="0">
                        <a:latin typeface="HGP創英角ﾎﾟｯﾌﾟ体" pitchFamily="50" charset="-128"/>
                        <a:ea typeface="HGP創英角ﾎﾟｯﾌﾟ体" pitchFamily="50" charset="-128"/>
                      </a:endParaRPr>
                    </a:p>
                  </a:txBody>
                  <a:tcPr marL="46124" marR="46124" marT="45740" marB="45740">
                    <a:lnB w="12700" cap="flat" cmpd="sng" algn="ctr">
                      <a:solidFill>
                        <a:schemeClr val="tx1"/>
                      </a:solidFill>
                      <a:prstDash val="solid"/>
                      <a:round/>
                      <a:headEnd type="none" w="med" len="med"/>
                      <a:tailEnd type="none" w="med" len="med"/>
                    </a:lnB>
                  </a:tcPr>
                </a:tc>
                <a:tc>
                  <a:txBody>
                    <a:bodyPr/>
                    <a:lstStyle/>
                    <a:p>
                      <a:pPr algn="ctr"/>
                      <a:r>
                        <a:rPr kumimoji="1" lang="en-US" altLang="ja-JP" sz="1800" dirty="0"/>
                        <a:t>7</a:t>
                      </a:r>
                      <a:r>
                        <a:rPr kumimoji="1" lang="ja-JP" altLang="en-US" sz="1800" dirty="0"/>
                        <a:t>－</a:t>
                      </a:r>
                      <a:r>
                        <a:rPr kumimoji="1" lang="en-US" altLang="ja-JP" sz="1800" dirty="0"/>
                        <a:t>10</a:t>
                      </a:r>
                      <a:r>
                        <a:rPr kumimoji="1" lang="ja-JP" altLang="en-US" sz="1800" dirty="0"/>
                        <a:t>日</a:t>
                      </a:r>
                      <a:endParaRPr kumimoji="1" lang="ja-JP" altLang="en-US" sz="1800" dirty="0">
                        <a:latin typeface="HGP創英角ﾎﾟｯﾌﾟ体" pitchFamily="50" charset="-128"/>
                        <a:ea typeface="HGP創英角ﾎﾟｯﾌﾟ体" pitchFamily="50" charset="-128"/>
                      </a:endParaRPr>
                    </a:p>
                  </a:txBody>
                  <a:tcPr marL="46124" marR="46124" marT="45740" marB="45740">
                    <a:lnB w="12700" cap="flat" cmpd="sng" algn="ctr">
                      <a:solidFill>
                        <a:schemeClr val="tx1"/>
                      </a:solidFill>
                      <a:prstDash val="solid"/>
                      <a:round/>
                      <a:headEnd type="none" w="med" len="med"/>
                      <a:tailEnd type="none" w="med" len="med"/>
                    </a:lnB>
                  </a:tcPr>
                </a:tc>
                <a:tc>
                  <a:txBody>
                    <a:bodyPr/>
                    <a:lstStyle/>
                    <a:p>
                      <a:pPr algn="ctr"/>
                      <a:r>
                        <a:rPr kumimoji="1" lang="en-US" altLang="ja-JP" sz="1800" dirty="0"/>
                        <a:t>1</a:t>
                      </a:r>
                      <a:r>
                        <a:rPr kumimoji="1" lang="ja-JP" altLang="en-US" sz="1800" dirty="0"/>
                        <a:t>－</a:t>
                      </a:r>
                      <a:r>
                        <a:rPr kumimoji="1" lang="en-US" altLang="ja-JP" sz="1800" dirty="0"/>
                        <a:t>14</a:t>
                      </a:r>
                      <a:r>
                        <a:rPr kumimoji="1" lang="ja-JP" altLang="en-US" sz="1800" dirty="0"/>
                        <a:t>日</a:t>
                      </a:r>
                      <a:endParaRPr kumimoji="1" lang="ja-JP" altLang="en-US" sz="1800" dirty="0">
                        <a:latin typeface="HGP創英角ﾎﾟｯﾌﾟ体" pitchFamily="50" charset="-128"/>
                        <a:ea typeface="HGP創英角ﾎﾟｯﾌﾟ体" pitchFamily="50" charset="-128"/>
                      </a:endParaRPr>
                    </a:p>
                  </a:txBody>
                  <a:tcPr marL="46124" marR="46124" marT="45740" marB="45740">
                    <a:lnB w="12700" cap="flat" cmpd="sng" algn="ctr">
                      <a:solidFill>
                        <a:schemeClr val="tx1"/>
                      </a:solidFill>
                      <a:prstDash val="solid"/>
                      <a:round/>
                      <a:headEnd type="none" w="med" len="med"/>
                      <a:tailEnd type="none" w="med" len="med"/>
                    </a:lnB>
                  </a:tcPr>
                </a:tc>
                <a:tc>
                  <a:txBody>
                    <a:bodyPr/>
                    <a:lstStyle/>
                    <a:p>
                      <a:pPr algn="ctr"/>
                      <a:r>
                        <a:rPr kumimoji="1" lang="en-US" altLang="ja-JP" sz="1800" dirty="0"/>
                        <a:t>2</a:t>
                      </a:r>
                      <a:r>
                        <a:rPr kumimoji="1" lang="ja-JP" altLang="en-US" sz="1800" dirty="0"/>
                        <a:t>－</a:t>
                      </a:r>
                      <a:r>
                        <a:rPr kumimoji="1" lang="en-US" altLang="ja-JP" sz="1800" dirty="0"/>
                        <a:t>7</a:t>
                      </a:r>
                      <a:r>
                        <a:rPr kumimoji="1" lang="ja-JP" altLang="en-US" sz="1800" dirty="0"/>
                        <a:t>週間</a:t>
                      </a:r>
                      <a:endParaRPr kumimoji="1" lang="ja-JP" altLang="en-US" sz="1800" dirty="0">
                        <a:latin typeface="HGP創英角ﾎﾟｯﾌﾟ体" pitchFamily="50" charset="-128"/>
                        <a:ea typeface="HGP創英角ﾎﾟｯﾌﾟ体" pitchFamily="50" charset="-128"/>
                      </a:endParaRPr>
                    </a:p>
                  </a:txBody>
                  <a:tcPr marL="46124" marR="46124" marT="45740" marB="45740">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365919">
                <a:tc>
                  <a:txBody>
                    <a:bodyPr/>
                    <a:lstStyle/>
                    <a:p>
                      <a:pPr algn="ctr"/>
                      <a:r>
                        <a:rPr kumimoji="1" lang="ja-JP" altLang="en-US" sz="1800" b="1" dirty="0"/>
                        <a:t>色の推移等</a:t>
                      </a:r>
                      <a:endParaRPr kumimoji="1" lang="ja-JP" altLang="en-US" sz="1800" b="1" dirty="0">
                        <a:solidFill>
                          <a:schemeClr val="tx1"/>
                        </a:solidFill>
                        <a:latin typeface="HGP創英角ﾎﾟｯﾌﾟ体" pitchFamily="50" charset="-128"/>
                        <a:ea typeface="HGP創英角ﾎﾟｯﾌﾟ体" pitchFamily="50" charset="-128"/>
                      </a:endParaRPr>
                    </a:p>
                  </a:txBody>
                  <a:tcPr marL="46124" marR="46124" marT="45740" marB="4574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1800" b="1" dirty="0"/>
                        <a:t>赤－青</a:t>
                      </a:r>
                      <a:endParaRPr kumimoji="1" lang="ja-JP" altLang="en-US" sz="1800" b="1" dirty="0">
                        <a:solidFill>
                          <a:schemeClr val="tx1"/>
                        </a:solidFill>
                        <a:latin typeface="HGP創英角ﾎﾟｯﾌﾟ体" pitchFamily="50" charset="-128"/>
                        <a:ea typeface="HGP創英角ﾎﾟｯﾌﾟ体" pitchFamily="50" charset="-128"/>
                      </a:endParaRPr>
                    </a:p>
                  </a:txBody>
                  <a:tcPr marL="46124" marR="46124" marT="45740" marB="4574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gradFill flip="none" rotWithShape="1">
                      <a:gsLst>
                        <a:gs pos="0">
                          <a:srgbClr val="000082"/>
                        </a:gs>
                        <a:gs pos="30000">
                          <a:srgbClr val="66008F"/>
                        </a:gs>
                        <a:gs pos="64999">
                          <a:srgbClr val="BA0066"/>
                        </a:gs>
                        <a:gs pos="89999">
                          <a:srgbClr val="FF0000"/>
                        </a:gs>
                        <a:gs pos="100000">
                          <a:srgbClr val="FF8200"/>
                        </a:gs>
                      </a:gsLst>
                      <a:lin ang="10800000" scaled="1"/>
                      <a:tileRect/>
                    </a:gradFill>
                  </a:tcPr>
                </a:tc>
                <a:tc>
                  <a:txBody>
                    <a:bodyPr/>
                    <a:lstStyle/>
                    <a:p>
                      <a:pPr algn="ctr"/>
                      <a:r>
                        <a:rPr kumimoji="1" lang="ja-JP" altLang="en-US" sz="1800" b="1" dirty="0"/>
                        <a:t>緑</a:t>
                      </a:r>
                      <a:endParaRPr kumimoji="1" lang="ja-JP" altLang="en-US" sz="1800" b="1" dirty="0">
                        <a:solidFill>
                          <a:schemeClr val="tx1"/>
                        </a:solidFill>
                        <a:latin typeface="HGP創英角ﾎﾟｯﾌﾟ体" pitchFamily="50" charset="-128"/>
                        <a:ea typeface="HGP創英角ﾎﾟｯﾌﾟ体" pitchFamily="50" charset="-128"/>
                      </a:endParaRPr>
                    </a:p>
                  </a:txBody>
                  <a:tcPr marL="46124" marR="46124" marT="45740" marB="4574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gradFill flip="none" rotWithShape="1">
                      <a:gsLst>
                        <a:gs pos="0">
                          <a:srgbClr val="DDEBCF"/>
                        </a:gs>
                        <a:gs pos="50000">
                          <a:srgbClr val="9CB86E"/>
                        </a:gs>
                        <a:gs pos="100000">
                          <a:srgbClr val="156B13"/>
                        </a:gs>
                      </a:gsLst>
                      <a:lin ang="0" scaled="1"/>
                      <a:tileRect/>
                    </a:gradFill>
                  </a:tcPr>
                </a:tc>
                <a:tc>
                  <a:txBody>
                    <a:bodyPr/>
                    <a:lstStyle/>
                    <a:p>
                      <a:pPr algn="ctr"/>
                      <a:r>
                        <a:rPr kumimoji="1" lang="ja-JP" altLang="en-US" sz="1800" b="1" dirty="0"/>
                        <a:t>黄色</a:t>
                      </a:r>
                      <a:endParaRPr kumimoji="1" lang="ja-JP" altLang="en-US" sz="1800" b="1" dirty="0">
                        <a:solidFill>
                          <a:schemeClr val="tx1"/>
                        </a:solidFill>
                        <a:latin typeface="HGP創英角ﾎﾟｯﾌﾟ体" pitchFamily="50" charset="-128"/>
                        <a:ea typeface="HGP創英角ﾎﾟｯﾌﾟ体" pitchFamily="50" charset="-128"/>
                      </a:endParaRPr>
                    </a:p>
                  </a:txBody>
                  <a:tcPr marL="46124" marR="46124" marT="45740" marB="4574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gradFill flip="none" rotWithShape="1">
                      <a:gsLst>
                        <a:gs pos="0">
                          <a:srgbClr val="FFC000"/>
                        </a:gs>
                        <a:gs pos="50000">
                          <a:srgbClr val="FFC000"/>
                        </a:gs>
                        <a:gs pos="100000">
                          <a:srgbClr val="156B13"/>
                        </a:gs>
                      </a:gsLst>
                      <a:lin ang="10800000" scaled="1"/>
                      <a:tileRect/>
                    </a:gradFill>
                  </a:tcPr>
                </a:tc>
                <a:tc>
                  <a:txBody>
                    <a:bodyPr/>
                    <a:lstStyle/>
                    <a:p>
                      <a:pPr algn="ctr"/>
                      <a:r>
                        <a:rPr kumimoji="1" lang="ja-JP" altLang="en-US" sz="1800" b="1" dirty="0"/>
                        <a:t>茶色</a:t>
                      </a:r>
                      <a:endParaRPr kumimoji="1" lang="ja-JP" altLang="en-US" sz="1800" b="1" dirty="0">
                        <a:solidFill>
                          <a:schemeClr val="tx1"/>
                        </a:solidFill>
                        <a:latin typeface="HGP創英角ﾎﾟｯﾌﾟ体" pitchFamily="50" charset="-128"/>
                        <a:ea typeface="HGP創英角ﾎﾟｯﾌﾟ体" pitchFamily="50" charset="-128"/>
                      </a:endParaRPr>
                    </a:p>
                  </a:txBody>
                  <a:tcPr marL="46124" marR="46124" marT="45740" marB="4574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gradFill flip="none" rotWithShape="1">
                      <a:gsLst>
                        <a:gs pos="0">
                          <a:srgbClr val="996633"/>
                        </a:gs>
                        <a:gs pos="30000">
                          <a:srgbClr val="D49E6C"/>
                        </a:gs>
                        <a:gs pos="70000">
                          <a:srgbClr val="A65528"/>
                        </a:gs>
                        <a:gs pos="100000">
                          <a:srgbClr val="663012"/>
                        </a:gs>
                      </a:gsLst>
                      <a:lin ang="0" scaled="1"/>
                      <a:tileRect/>
                    </a:gradFill>
                  </a:tcPr>
                </a:tc>
                <a:tc>
                  <a:txBody>
                    <a:bodyPr/>
                    <a:lstStyle/>
                    <a:p>
                      <a:pPr algn="ctr"/>
                      <a:r>
                        <a:rPr kumimoji="1" lang="ja-JP" altLang="en-US" sz="1800" b="1" dirty="0"/>
                        <a:t>軽快</a:t>
                      </a:r>
                      <a:endParaRPr kumimoji="1" lang="ja-JP" altLang="en-US" sz="1800" b="1" dirty="0">
                        <a:solidFill>
                          <a:schemeClr val="tx1"/>
                        </a:solidFill>
                        <a:latin typeface="HGP創英角ﾎﾟｯﾌﾟ体" pitchFamily="50" charset="-128"/>
                        <a:ea typeface="HGP創英角ﾎﾟｯﾌﾟ体" pitchFamily="50" charset="-128"/>
                      </a:endParaRPr>
                    </a:p>
                  </a:txBody>
                  <a:tcPr marL="46124" marR="46124" marT="45740" marB="4574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gradFill flip="none" rotWithShape="1">
                      <a:gsLst>
                        <a:gs pos="0">
                          <a:srgbClr val="FFEFD1"/>
                        </a:gs>
                        <a:gs pos="64999">
                          <a:srgbClr val="F0EBD5"/>
                        </a:gs>
                        <a:gs pos="100000">
                          <a:srgbClr val="D1C39F"/>
                        </a:gs>
                      </a:gsLst>
                      <a:lin ang="600000" scaled="0"/>
                      <a:tileRect/>
                    </a:gradFill>
                  </a:tcPr>
                </a:tc>
                <a:extLst>
                  <a:ext uri="{0D108BD9-81ED-4DB2-BD59-A6C34878D82A}">
                    <a16:rowId xmlns:a16="http://schemas.microsoft.com/office/drawing/2014/main" val="10001"/>
                  </a:ext>
                </a:extLst>
              </a:tr>
            </a:tbl>
          </a:graphicData>
        </a:graphic>
      </p:graphicFrame>
      <p:sp>
        <p:nvSpPr>
          <p:cNvPr id="8" name="スライド番号プレースホルダ 7"/>
          <p:cNvSpPr>
            <a:spLocks noGrp="1"/>
          </p:cNvSpPr>
          <p:nvPr>
            <p:ph type="sldNum" sz="quarter" idx="12"/>
          </p:nvPr>
        </p:nvSpPr>
        <p:spPr/>
        <p:txBody>
          <a:bodyPr/>
          <a:lstStyle/>
          <a:p>
            <a:pPr>
              <a:defRPr/>
            </a:pPr>
            <a:fld id="{FC82F43E-A881-4394-9002-D7A1200E95E9}" type="slidenum">
              <a:rPr lang="ja-JP" altLang="en-US" smtClean="0">
                <a:solidFill>
                  <a:srgbClr val="04617B">
                    <a:shade val="90000"/>
                  </a:srgbClr>
                </a:solidFill>
              </a:rPr>
              <a:pPr>
                <a:defRPr/>
              </a:pPr>
              <a:t>68</a:t>
            </a:fld>
            <a:endParaRPr lang="ja-JP" altLang="en-US" dirty="0">
              <a:solidFill>
                <a:srgbClr val="04617B">
                  <a:shade val="90000"/>
                </a:srgbClr>
              </a:solidFill>
            </a:endParaRPr>
          </a:p>
        </p:txBody>
      </p:sp>
      <p:sp>
        <p:nvSpPr>
          <p:cNvPr id="10" name="円形吹き出し 9"/>
          <p:cNvSpPr/>
          <p:nvPr/>
        </p:nvSpPr>
        <p:spPr>
          <a:xfrm>
            <a:off x="5679285" y="336429"/>
            <a:ext cx="2925165" cy="1477169"/>
          </a:xfrm>
          <a:prstGeom prst="wedgeEllipseCallout">
            <a:avLst>
              <a:gd name="adj1" fmla="val -59233"/>
              <a:gd name="adj2" fmla="val 34851"/>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l">
              <a:defRPr/>
            </a:pPr>
            <a:r>
              <a:rPr lang="ja-JP" altLang="en-US" sz="1600" b="1" dirty="0">
                <a:solidFill>
                  <a:prstClr val="black"/>
                </a:solidFill>
                <a:latin typeface="HG丸ｺﾞｼｯｸM-PRO" pitchFamily="50" charset="-128"/>
                <a:ea typeface="HG丸ｺﾞｼｯｸM-PRO" pitchFamily="50" charset="-128"/>
              </a:rPr>
              <a:t>　　　　注意</a:t>
            </a:r>
            <a:endParaRPr lang="en-US" altLang="ja-JP" sz="1600" b="1" dirty="0">
              <a:solidFill>
                <a:prstClr val="black"/>
              </a:solidFill>
              <a:latin typeface="HG丸ｺﾞｼｯｸM-PRO" pitchFamily="50" charset="-128"/>
              <a:ea typeface="HG丸ｺﾞｼｯｸM-PRO" pitchFamily="50" charset="-128"/>
            </a:endParaRPr>
          </a:p>
          <a:p>
            <a:pPr algn="l">
              <a:defRPr/>
            </a:pPr>
            <a:r>
              <a:rPr lang="ja-JP" altLang="en-US" sz="1600" b="1" dirty="0">
                <a:solidFill>
                  <a:prstClr val="black"/>
                </a:solidFill>
                <a:latin typeface="HG丸ｺﾞｼｯｸM-PRO" pitchFamily="50" charset="-128"/>
                <a:ea typeface="HG丸ｺﾞｼｯｸM-PRO" pitchFamily="50" charset="-128"/>
              </a:rPr>
              <a:t>飲んでいる薬によっても「あざ」の出方は異なります。</a:t>
            </a:r>
          </a:p>
        </p:txBody>
      </p:sp>
      <p:pic>
        <p:nvPicPr>
          <p:cNvPr id="11" name="Picture 2" descr="C:\Users\sinzai173\Desktop\sozai-b027-r.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597652" y="502321"/>
            <a:ext cx="331787" cy="331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909349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checkerboard(across)">
                                      <p:cBhvr>
                                        <p:cTn id="7" dur="500"/>
                                        <p:tgtEl>
                                          <p:spTgt spid="10"/>
                                        </p:tgtEl>
                                      </p:cBhvr>
                                    </p:animEffect>
                                  </p:childTnLst>
                                </p:cTn>
                              </p:par>
                              <p:par>
                                <p:cTn id="8" presetID="5" presetClass="entr" presetSubtype="10" fill="hold" nodeType="withEffect">
                                  <p:stCondLst>
                                    <p:cond delay="0"/>
                                  </p:stCondLst>
                                  <p:childTnLst>
                                    <p:set>
                                      <p:cBhvr>
                                        <p:cTn id="9" dur="1" fill="hold">
                                          <p:stCondLst>
                                            <p:cond delay="0"/>
                                          </p:stCondLst>
                                        </p:cTn>
                                        <p:tgtEl>
                                          <p:spTgt spid="11"/>
                                        </p:tgtEl>
                                        <p:attrNameLst>
                                          <p:attrName>style.visibility</p:attrName>
                                        </p:attrNameLst>
                                      </p:cBhvr>
                                      <p:to>
                                        <p:strVal val="visible"/>
                                      </p:to>
                                    </p:set>
                                    <p:animEffect transition="in" filter="checkerboard(across)">
                                      <p:cBhvr>
                                        <p:cTn id="10"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6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8067" name="Rectangle 3"/>
          <p:cNvSpPr>
            <a:spLocks noGrp="1"/>
          </p:cNvSpPr>
          <p:nvPr>
            <p:ph type="body" idx="1"/>
          </p:nvPr>
        </p:nvSpPr>
        <p:spPr>
          <a:xfrm>
            <a:off x="335578" y="1429014"/>
            <a:ext cx="8536022" cy="4880306"/>
          </a:xfrm>
        </p:spPr>
        <p:txBody>
          <a:bodyPr/>
          <a:lstStyle/>
          <a:p>
            <a:pPr>
              <a:lnSpc>
                <a:spcPct val="90000"/>
              </a:lnSpc>
            </a:pPr>
            <a:r>
              <a:rPr lang="ja-JP" altLang="en-US" sz="2800" dirty="0"/>
              <a:t>写真に撮る場合</a:t>
            </a:r>
            <a:endParaRPr lang="en-US" altLang="ja-JP" sz="2800" dirty="0"/>
          </a:p>
          <a:p>
            <a:pPr marL="0" indent="0">
              <a:lnSpc>
                <a:spcPct val="90000"/>
              </a:lnSpc>
              <a:buNone/>
            </a:pPr>
            <a:r>
              <a:rPr lang="ja-JP" altLang="en-US" dirty="0"/>
              <a:t>　・</a:t>
            </a:r>
            <a:r>
              <a:rPr lang="ja-JP" altLang="en-US" sz="2400" dirty="0"/>
              <a:t>本人の了承を得ることが原則</a:t>
            </a:r>
            <a:endParaRPr lang="en-US" altLang="ja-JP" sz="2400" dirty="0"/>
          </a:p>
          <a:p>
            <a:pPr marL="0" indent="0">
              <a:lnSpc>
                <a:spcPct val="90000"/>
              </a:lnSpc>
              <a:buNone/>
            </a:pPr>
            <a:r>
              <a:rPr lang="ja-JP" altLang="en-US" sz="2400" dirty="0"/>
              <a:t>　・本人の了承が得られそうでも、養護者に「写真を撮ら</a:t>
            </a:r>
            <a:endParaRPr lang="en-US" altLang="ja-JP" sz="2400" dirty="0"/>
          </a:p>
          <a:p>
            <a:pPr marL="0" indent="0">
              <a:lnSpc>
                <a:spcPct val="90000"/>
              </a:lnSpc>
              <a:buNone/>
            </a:pPr>
            <a:r>
              <a:rPr lang="ja-JP" altLang="en-US" sz="2400" dirty="0"/>
              <a:t>　　れた」等と伝えることが予測される場合は要注意</a:t>
            </a:r>
            <a:endParaRPr lang="en-US" altLang="ja-JP" sz="2400" dirty="0"/>
          </a:p>
          <a:p>
            <a:pPr marL="0" indent="0">
              <a:lnSpc>
                <a:spcPct val="90000"/>
              </a:lnSpc>
              <a:buNone/>
            </a:pPr>
            <a:r>
              <a:rPr lang="ja-JP" altLang="en-US" sz="2400" dirty="0"/>
              <a:t>　・デジタルカメラよりフィルムカメラの方が良い</a:t>
            </a:r>
            <a:endParaRPr lang="en-US" altLang="ja-JP" sz="2400" dirty="0"/>
          </a:p>
          <a:p>
            <a:pPr marL="0" indent="0">
              <a:lnSpc>
                <a:spcPct val="90000"/>
              </a:lnSpc>
              <a:buNone/>
            </a:pPr>
            <a:r>
              <a:rPr lang="ja-JP" altLang="en-US" sz="2400" dirty="0"/>
              <a:t>　・データの保存、取扱いに注意</a:t>
            </a:r>
            <a:endParaRPr lang="en-US" altLang="ja-JP" dirty="0"/>
          </a:p>
          <a:p>
            <a:pPr marL="0" indent="0">
              <a:lnSpc>
                <a:spcPct val="90000"/>
              </a:lnSpc>
              <a:buNone/>
            </a:pPr>
            <a:endParaRPr lang="en-US" altLang="ja-JP" sz="900" dirty="0"/>
          </a:p>
          <a:p>
            <a:pPr>
              <a:lnSpc>
                <a:spcPct val="90000"/>
              </a:lnSpc>
            </a:pPr>
            <a:r>
              <a:rPr lang="ja-JP" altLang="en-US" sz="2800" dirty="0"/>
              <a:t>画を描く場合</a:t>
            </a:r>
            <a:endParaRPr lang="en-US" altLang="ja-JP" sz="2800" dirty="0"/>
          </a:p>
          <a:p>
            <a:pPr marL="0" indent="0">
              <a:lnSpc>
                <a:spcPct val="90000"/>
              </a:lnSpc>
              <a:buNone/>
            </a:pPr>
            <a:r>
              <a:rPr lang="ja-JP" altLang="en-US" sz="2400" dirty="0"/>
              <a:t>    ・身体図などを使用して部位を正確に</a:t>
            </a:r>
            <a:endParaRPr lang="en-US" altLang="ja-JP" sz="2400" dirty="0"/>
          </a:p>
          <a:p>
            <a:pPr marL="0" indent="0">
              <a:lnSpc>
                <a:spcPct val="90000"/>
              </a:lnSpc>
              <a:buNone/>
            </a:pPr>
            <a:r>
              <a:rPr lang="en-US" altLang="ja-JP" sz="2400" dirty="0"/>
              <a:t>    </a:t>
            </a:r>
            <a:r>
              <a:rPr lang="ja-JP" altLang="en-US" sz="2400" dirty="0"/>
              <a:t>・形状、長さ、範囲、色などを詳細に</a:t>
            </a:r>
            <a:endParaRPr lang="en-US" altLang="ja-JP" sz="2400" dirty="0"/>
          </a:p>
          <a:p>
            <a:pPr marL="0" indent="0">
              <a:lnSpc>
                <a:spcPct val="90000"/>
              </a:lnSpc>
              <a:buNone/>
            </a:pPr>
            <a:r>
              <a:rPr lang="ja-JP" altLang="en-US" sz="2400" dirty="0"/>
              <a:t>　・医療職の記載であるとなお良い</a:t>
            </a:r>
            <a:endParaRPr lang="en-US" altLang="ja-JP" sz="2400" dirty="0"/>
          </a:p>
          <a:p>
            <a:pPr marL="0" indent="0">
              <a:lnSpc>
                <a:spcPct val="90000"/>
              </a:lnSpc>
              <a:buNone/>
            </a:pPr>
            <a:endParaRPr lang="en-US" altLang="ja-JP" sz="800" dirty="0"/>
          </a:p>
          <a:p>
            <a:pPr>
              <a:lnSpc>
                <a:spcPct val="90000"/>
              </a:lnSpc>
            </a:pPr>
            <a:r>
              <a:rPr lang="ja-JP" altLang="en-US" sz="2800" dirty="0"/>
              <a:t>言語での記録の場合</a:t>
            </a:r>
            <a:endParaRPr lang="en-US" altLang="ja-JP" sz="2800" dirty="0"/>
          </a:p>
          <a:p>
            <a:pPr marL="0" indent="0">
              <a:lnSpc>
                <a:spcPct val="90000"/>
              </a:lnSpc>
              <a:buNone/>
            </a:pPr>
            <a:r>
              <a:rPr lang="ja-JP" altLang="en-US" sz="2400" dirty="0"/>
              <a:t>　・ありのままに「　　　　」で生の言葉を記録する</a:t>
            </a:r>
            <a:endParaRPr lang="en-US" altLang="ja-JP" sz="2400" dirty="0"/>
          </a:p>
          <a:p>
            <a:pPr marL="0" indent="0">
              <a:lnSpc>
                <a:spcPct val="90000"/>
              </a:lnSpc>
              <a:buNone/>
            </a:pPr>
            <a:endParaRPr lang="en-US" altLang="ja-JP" sz="2400" dirty="0"/>
          </a:p>
        </p:txBody>
      </p:sp>
      <p:sp>
        <p:nvSpPr>
          <p:cNvPr id="5" name="タイトル 1"/>
          <p:cNvSpPr txBox="1">
            <a:spLocks/>
          </p:cNvSpPr>
          <p:nvPr/>
        </p:nvSpPr>
        <p:spPr bwMode="auto">
          <a:xfrm>
            <a:off x="590872" y="452453"/>
            <a:ext cx="8229600" cy="864096"/>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lvl1pPr algn="l" rtl="0" eaLnBrk="0" fontAlgn="base" hangingPunct="0">
              <a:spcBef>
                <a:spcPct val="0"/>
              </a:spcBef>
              <a:spcAft>
                <a:spcPct val="0"/>
              </a:spcAft>
              <a:defRPr kumimoji="1" sz="5000" kern="1200" baseline="0">
                <a:solidFill>
                  <a:schemeClr val="tx2"/>
                </a:solidFill>
                <a:latin typeface="HG丸ｺﾞｼｯｸM-PRO" pitchFamily="50" charset="-128"/>
                <a:ea typeface="HG丸ｺﾞｼｯｸM-PRO" pitchFamily="50" charset="-128"/>
                <a:cs typeface="+mj-cs"/>
              </a:defRPr>
            </a:lvl1pPr>
            <a:lvl2pPr algn="l" rtl="0" eaLnBrk="0" fontAlgn="base" hangingPunct="0">
              <a:spcBef>
                <a:spcPct val="0"/>
              </a:spcBef>
              <a:spcAft>
                <a:spcPct val="0"/>
              </a:spcAft>
              <a:defRPr kumimoji="1" sz="5000">
                <a:solidFill>
                  <a:schemeClr val="tx2"/>
                </a:solidFill>
                <a:latin typeface="Calibri" pitchFamily="34" charset="0"/>
                <a:ea typeface="HG丸ｺﾞｼｯｸM-PRO" pitchFamily="50" charset="-128"/>
              </a:defRPr>
            </a:lvl2pPr>
            <a:lvl3pPr algn="l" rtl="0" eaLnBrk="0" fontAlgn="base" hangingPunct="0">
              <a:spcBef>
                <a:spcPct val="0"/>
              </a:spcBef>
              <a:spcAft>
                <a:spcPct val="0"/>
              </a:spcAft>
              <a:defRPr kumimoji="1" sz="5000">
                <a:solidFill>
                  <a:schemeClr val="tx2"/>
                </a:solidFill>
                <a:latin typeface="Calibri" pitchFamily="34" charset="0"/>
                <a:ea typeface="HG丸ｺﾞｼｯｸM-PRO" pitchFamily="50" charset="-128"/>
              </a:defRPr>
            </a:lvl3pPr>
            <a:lvl4pPr algn="l" rtl="0" eaLnBrk="0" fontAlgn="base" hangingPunct="0">
              <a:spcBef>
                <a:spcPct val="0"/>
              </a:spcBef>
              <a:spcAft>
                <a:spcPct val="0"/>
              </a:spcAft>
              <a:defRPr kumimoji="1" sz="5000">
                <a:solidFill>
                  <a:schemeClr val="tx2"/>
                </a:solidFill>
                <a:latin typeface="Calibri" pitchFamily="34" charset="0"/>
                <a:ea typeface="HG丸ｺﾞｼｯｸM-PRO" pitchFamily="50" charset="-128"/>
              </a:defRPr>
            </a:lvl4pPr>
            <a:lvl5pPr algn="l" rtl="0" eaLnBrk="0" fontAlgn="base" hangingPunct="0">
              <a:spcBef>
                <a:spcPct val="0"/>
              </a:spcBef>
              <a:spcAft>
                <a:spcPct val="0"/>
              </a:spcAft>
              <a:defRPr kumimoji="1" sz="5000">
                <a:solidFill>
                  <a:schemeClr val="tx2"/>
                </a:solidFill>
                <a:latin typeface="Calibri" pitchFamily="34" charset="0"/>
                <a:ea typeface="HG丸ｺﾞｼｯｸM-PRO" pitchFamily="50" charset="-128"/>
              </a:defRPr>
            </a:lvl5pPr>
            <a:lvl6pPr marL="457200" algn="l" rtl="0" fontAlgn="base">
              <a:spcBef>
                <a:spcPct val="0"/>
              </a:spcBef>
              <a:spcAft>
                <a:spcPct val="0"/>
              </a:spcAft>
              <a:defRPr kumimoji="1" sz="5000">
                <a:solidFill>
                  <a:schemeClr val="tx2"/>
                </a:solidFill>
                <a:latin typeface="Calibri" pitchFamily="34" charset="0"/>
                <a:ea typeface="ＭＳ Ｐゴシック" charset="-128"/>
              </a:defRPr>
            </a:lvl6pPr>
            <a:lvl7pPr marL="914400" algn="l" rtl="0" fontAlgn="base">
              <a:spcBef>
                <a:spcPct val="0"/>
              </a:spcBef>
              <a:spcAft>
                <a:spcPct val="0"/>
              </a:spcAft>
              <a:defRPr kumimoji="1" sz="5000">
                <a:solidFill>
                  <a:schemeClr val="tx2"/>
                </a:solidFill>
                <a:latin typeface="Calibri" pitchFamily="34" charset="0"/>
                <a:ea typeface="ＭＳ Ｐゴシック" charset="-128"/>
              </a:defRPr>
            </a:lvl7pPr>
            <a:lvl8pPr marL="1371600" algn="l" rtl="0" fontAlgn="base">
              <a:spcBef>
                <a:spcPct val="0"/>
              </a:spcBef>
              <a:spcAft>
                <a:spcPct val="0"/>
              </a:spcAft>
              <a:defRPr kumimoji="1" sz="5000">
                <a:solidFill>
                  <a:schemeClr val="tx2"/>
                </a:solidFill>
                <a:latin typeface="Calibri" pitchFamily="34" charset="0"/>
                <a:ea typeface="ＭＳ Ｐゴシック" charset="-128"/>
              </a:defRPr>
            </a:lvl8pPr>
            <a:lvl9pPr marL="1828800" algn="l" rtl="0" fontAlgn="base">
              <a:spcBef>
                <a:spcPct val="0"/>
              </a:spcBef>
              <a:spcAft>
                <a:spcPct val="0"/>
              </a:spcAft>
              <a:defRPr kumimoji="1" sz="5000">
                <a:solidFill>
                  <a:schemeClr val="tx2"/>
                </a:solidFill>
                <a:latin typeface="Calibri" pitchFamily="34" charset="0"/>
                <a:ea typeface="ＭＳ Ｐゴシック" charset="-128"/>
              </a:defRPr>
            </a:lvl9pPr>
          </a:lstStyle>
          <a:p>
            <a:r>
              <a:rPr lang="ja-JP" altLang="en-US" dirty="0">
                <a:solidFill>
                  <a:srgbClr val="04617B"/>
                </a:solidFill>
              </a:rPr>
              <a:t>記録のポイント</a:t>
            </a:r>
          </a:p>
        </p:txBody>
      </p:sp>
      <p:sp>
        <p:nvSpPr>
          <p:cNvPr id="6" name="スライド番号プレースホルダ 5"/>
          <p:cNvSpPr>
            <a:spLocks noGrp="1"/>
          </p:cNvSpPr>
          <p:nvPr>
            <p:ph type="sldNum" sz="quarter" idx="12"/>
          </p:nvPr>
        </p:nvSpPr>
        <p:spPr/>
        <p:txBody>
          <a:bodyPr/>
          <a:lstStyle/>
          <a:p>
            <a:pPr>
              <a:defRPr/>
            </a:pPr>
            <a:fld id="{FC82F43E-A881-4394-9002-D7A1200E95E9}" type="slidenum">
              <a:rPr lang="ja-JP" altLang="en-US" smtClean="0">
                <a:solidFill>
                  <a:srgbClr val="04617B">
                    <a:shade val="90000"/>
                  </a:srgbClr>
                </a:solidFill>
              </a:rPr>
              <a:pPr>
                <a:defRPr/>
              </a:pPr>
              <a:t>69</a:t>
            </a:fld>
            <a:endParaRPr lang="ja-JP" altLang="en-US" dirty="0">
              <a:solidFill>
                <a:srgbClr val="04617B">
                  <a:shade val="90000"/>
                </a:srgbClr>
              </a:solidFill>
            </a:endParaRPr>
          </a:p>
        </p:txBody>
      </p:sp>
    </p:spTree>
    <p:extLst>
      <p:ext uri="{BB962C8B-B14F-4D97-AF65-F5344CB8AC3E}">
        <p14:creationId xmlns:p14="http://schemas.microsoft.com/office/powerpoint/2010/main" val="278367966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r>
              <a:rPr lang="ja-JP" altLang="en-US"/>
              <a:t>身体的虐待とは</a:t>
            </a:r>
          </a:p>
        </p:txBody>
      </p:sp>
      <p:sp>
        <p:nvSpPr>
          <p:cNvPr id="22531" name="Rectangle 3"/>
          <p:cNvSpPr>
            <a:spLocks noGrp="1" noChangeArrowheads="1"/>
          </p:cNvSpPr>
          <p:nvPr>
            <p:ph type="body" idx="1"/>
          </p:nvPr>
        </p:nvSpPr>
        <p:spPr>
          <a:xfrm>
            <a:off x="457200" y="1776415"/>
            <a:ext cx="8362950" cy="4389437"/>
          </a:xfrm>
        </p:spPr>
        <p:txBody>
          <a:bodyPr/>
          <a:lstStyle/>
          <a:p>
            <a:pPr eaLnBrk="1" hangingPunct="1"/>
            <a:r>
              <a:rPr lang="ja-JP" altLang="en-US" b="1" dirty="0"/>
              <a:t>暴力的行為で痛みを与えたり、身体にあざや外傷を与える行為</a:t>
            </a:r>
            <a:endParaRPr lang="en-US" altLang="ja-JP" b="1" dirty="0"/>
          </a:p>
          <a:p>
            <a:pPr eaLnBrk="1" hangingPunct="1">
              <a:buFont typeface="Wingdings" pitchFamily="2" charset="2"/>
              <a:buNone/>
            </a:pPr>
            <a:r>
              <a:rPr lang="ja-JP" altLang="en-US" sz="1800" dirty="0"/>
              <a:t>（例）</a:t>
            </a:r>
          </a:p>
          <a:p>
            <a:pPr eaLnBrk="1" hangingPunct="1">
              <a:buFont typeface="Wingdings" pitchFamily="2" charset="2"/>
              <a:buNone/>
            </a:pPr>
            <a:r>
              <a:rPr lang="ja-JP" altLang="en-US" sz="2000" dirty="0"/>
              <a:t>　・平手打ちする、つねる、殴る、蹴る、やけど・打撲させる</a:t>
            </a:r>
            <a:endParaRPr lang="en-US" altLang="ja-JP" sz="2000" dirty="0"/>
          </a:p>
          <a:p>
            <a:pPr eaLnBrk="1" hangingPunct="1">
              <a:buFont typeface="Wingdings" pitchFamily="2" charset="2"/>
              <a:buNone/>
            </a:pPr>
            <a:r>
              <a:rPr lang="ja-JP" altLang="en-US" sz="2000" dirty="0"/>
              <a:t>　・刃物や器物で外傷を与える　　　　　　　　　　　　　　　など</a:t>
            </a:r>
            <a:endParaRPr lang="en-US" altLang="ja-JP" sz="2000" dirty="0"/>
          </a:p>
          <a:p>
            <a:pPr eaLnBrk="1" hangingPunct="1">
              <a:buFont typeface="Wingdings" pitchFamily="2" charset="2"/>
              <a:buNone/>
            </a:pPr>
            <a:endParaRPr lang="en-US" altLang="ja-JP" sz="2000" dirty="0"/>
          </a:p>
          <a:p>
            <a:pPr eaLnBrk="1" hangingPunct="1"/>
            <a:r>
              <a:rPr lang="ja-JP" altLang="en-US" b="1" dirty="0"/>
              <a:t>本人に向けられた危険な行為や身体に何らかの影響を与える行為</a:t>
            </a:r>
          </a:p>
          <a:p>
            <a:pPr eaLnBrk="1" hangingPunct="1">
              <a:buFont typeface="Wingdings 2" pitchFamily="18" charset="2"/>
              <a:buNone/>
            </a:pPr>
            <a:r>
              <a:rPr lang="ja-JP" altLang="en-US" sz="1800" dirty="0"/>
              <a:t>（例）</a:t>
            </a:r>
          </a:p>
          <a:p>
            <a:pPr eaLnBrk="1" hangingPunct="1">
              <a:buFont typeface="Wingdings" pitchFamily="2" charset="2"/>
              <a:buNone/>
            </a:pPr>
            <a:r>
              <a:rPr lang="ja-JP" altLang="en-US" sz="2000" dirty="0"/>
              <a:t>　・本人に向けて者を壊したり、投げつけたりする</a:t>
            </a:r>
            <a:endParaRPr lang="en-US" altLang="ja-JP" sz="2000" dirty="0"/>
          </a:p>
          <a:p>
            <a:pPr eaLnBrk="1" hangingPunct="1">
              <a:buFont typeface="Wingdings" pitchFamily="2" charset="2"/>
              <a:buNone/>
            </a:pPr>
            <a:r>
              <a:rPr lang="ja-JP" altLang="en-US" sz="2000" dirty="0"/>
              <a:t>　・本人に向けて刃物を近づけたり、振り回したりする　　　　など</a:t>
            </a:r>
            <a:endParaRPr lang="en-US" altLang="ja-JP" sz="2000" dirty="0"/>
          </a:p>
        </p:txBody>
      </p:sp>
      <p:sp>
        <p:nvSpPr>
          <p:cNvPr id="22532" name="AutoShape 4"/>
          <p:cNvSpPr>
            <a:spLocks noChangeArrowheads="1"/>
          </p:cNvSpPr>
          <p:nvPr/>
        </p:nvSpPr>
        <p:spPr bwMode="auto">
          <a:xfrm>
            <a:off x="5292725" y="1052515"/>
            <a:ext cx="1944688" cy="503237"/>
          </a:xfrm>
          <a:prstGeom prst="wedgeRectCallout">
            <a:avLst>
              <a:gd name="adj1" fmla="val -41528"/>
              <a:gd name="adj2" fmla="val 81056"/>
            </a:avLst>
          </a:prstGeom>
          <a:noFill/>
          <a:ln w="9525">
            <a:solidFill>
              <a:schemeClr val="tx1"/>
            </a:solidFill>
            <a:miter lim="800000"/>
            <a:headEnd/>
            <a:tailEnd/>
          </a:ln>
        </p:spPr>
        <p:txBody>
          <a:bodyPr/>
          <a:lstStyle/>
          <a:p>
            <a:r>
              <a:rPr lang="ja-JP" altLang="en-US" sz="2800"/>
              <a:t>養護者が</a:t>
            </a:r>
          </a:p>
        </p:txBody>
      </p:sp>
      <p:sp>
        <p:nvSpPr>
          <p:cNvPr id="2" name="スライド番号プレースホルダー 1"/>
          <p:cNvSpPr>
            <a:spLocks noGrp="1"/>
          </p:cNvSpPr>
          <p:nvPr>
            <p:ph type="sldNum" sz="quarter" idx="12"/>
          </p:nvPr>
        </p:nvSpPr>
        <p:spPr/>
        <p:txBody>
          <a:bodyPr/>
          <a:lstStyle/>
          <a:p>
            <a:pPr>
              <a:defRPr/>
            </a:pPr>
            <a:fld id="{94DCF550-45AF-4DDD-8A3C-902703E17E4F}" type="slidenum">
              <a:rPr lang="en-US" altLang="ja-JP" smtClean="0"/>
              <a:pPr>
                <a:defRPr/>
              </a:pPr>
              <a:t>7</a:t>
            </a:fld>
            <a:endParaRPr lang="en-US" altLang="ja-JP"/>
          </a:p>
        </p:txBody>
      </p:sp>
      <p:sp>
        <p:nvSpPr>
          <p:cNvPr id="3" name="正方形/長方形 2"/>
          <p:cNvSpPr/>
          <p:nvPr/>
        </p:nvSpPr>
        <p:spPr>
          <a:xfrm>
            <a:off x="2267744" y="6186460"/>
            <a:ext cx="6264696" cy="369332"/>
          </a:xfrm>
          <a:prstGeom prst="rect">
            <a:avLst/>
          </a:prstGeom>
        </p:spPr>
        <p:txBody>
          <a:bodyPr wrap="square">
            <a:spAutoFit/>
          </a:bodyPr>
          <a:lstStyle/>
          <a:p>
            <a:pPr algn="r">
              <a:defRPr/>
            </a:pPr>
            <a:r>
              <a:rPr lang="ja-JP" altLang="en-US" sz="1800" b="1" dirty="0">
                <a:latin typeface="+mj-ea"/>
              </a:rPr>
              <a:t>厚生労働省マニュアル（</a:t>
            </a:r>
            <a:r>
              <a:rPr lang="en-US" altLang="ja-JP" sz="1800" b="1" dirty="0">
                <a:latin typeface="+mj-ea"/>
              </a:rPr>
              <a:t>H30</a:t>
            </a:r>
            <a:r>
              <a:rPr lang="ja-JP" altLang="en-US" sz="1800" b="1" dirty="0">
                <a:latin typeface="+mj-ea"/>
              </a:rPr>
              <a:t>） </a:t>
            </a:r>
            <a:r>
              <a:rPr lang="ja-JP" altLang="en-US" sz="1800" b="1" dirty="0" err="1">
                <a:latin typeface="+mj-ea"/>
              </a:rPr>
              <a:t>ｐ</a:t>
            </a:r>
            <a:r>
              <a:rPr lang="en-US" altLang="ja-JP" sz="1800" b="1" dirty="0">
                <a:latin typeface="+mj-ea"/>
              </a:rPr>
              <a:t>5</a:t>
            </a:r>
            <a:r>
              <a:rPr lang="ja-JP" altLang="en-US" sz="1800" b="1" dirty="0">
                <a:latin typeface="+mj-ea"/>
              </a:rPr>
              <a:t>より引用</a:t>
            </a:r>
            <a:endParaRPr lang="en-US" altLang="ja-JP" sz="1800" b="1" dirty="0">
              <a:latin typeface="+mj-ea"/>
            </a:endParaRPr>
          </a:p>
        </p:txBody>
      </p:sp>
    </p:spTree>
  </p:cSld>
  <p:clrMapOvr>
    <a:masterClrMapping/>
  </p:clrMapOvr>
  <p:transition/>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1618" name="タイトル 2"/>
          <p:cNvSpPr>
            <a:spLocks noGrp="1"/>
          </p:cNvSpPr>
          <p:nvPr>
            <p:ph type="title"/>
          </p:nvPr>
        </p:nvSpPr>
        <p:spPr>
          <a:xfrm>
            <a:off x="306000" y="572197"/>
            <a:ext cx="8531999" cy="1143000"/>
          </a:xfrm>
        </p:spPr>
        <p:txBody>
          <a:bodyPr/>
          <a:lstStyle/>
          <a:p>
            <a:r>
              <a:rPr lang="ja-JP" altLang="en-US" sz="3000" dirty="0"/>
              <a:t>サービス担当者会議と虐待対応ケース会議の違い</a:t>
            </a:r>
          </a:p>
        </p:txBody>
      </p:sp>
      <p:sp>
        <p:nvSpPr>
          <p:cNvPr id="111619" name="コンテンツ プレースホルダ 3"/>
          <p:cNvSpPr>
            <a:spLocks noGrp="1"/>
          </p:cNvSpPr>
          <p:nvPr>
            <p:ph idx="1"/>
          </p:nvPr>
        </p:nvSpPr>
        <p:spPr>
          <a:xfrm>
            <a:off x="468313" y="1773975"/>
            <a:ext cx="8229600" cy="4391025"/>
          </a:xfrm>
        </p:spPr>
        <p:txBody>
          <a:bodyPr/>
          <a:lstStyle/>
          <a:p>
            <a:r>
              <a:rPr lang="ja-JP" altLang="en-US" dirty="0"/>
              <a:t>サービス担当者会議</a:t>
            </a:r>
            <a:endParaRPr lang="en-US" altLang="ja-JP" dirty="0"/>
          </a:p>
          <a:p>
            <a:pPr lvl="1"/>
            <a:r>
              <a:rPr lang="ja-JP" altLang="en-US" dirty="0"/>
              <a:t>利用者と事業者との</a:t>
            </a:r>
            <a:r>
              <a:rPr lang="ja-JP" altLang="en-US" dirty="0">
                <a:solidFill>
                  <a:srgbClr val="FF0000"/>
                </a:solidFill>
              </a:rPr>
              <a:t>「契約」に基づいて</a:t>
            </a:r>
            <a:r>
              <a:rPr lang="ja-JP" altLang="en-US" dirty="0"/>
              <a:t>立てられるケアプランに基づく</a:t>
            </a:r>
            <a:endParaRPr lang="en-US" altLang="ja-JP" dirty="0"/>
          </a:p>
          <a:p>
            <a:pPr lvl="2"/>
            <a:r>
              <a:rPr lang="ja-JP" altLang="en-US" dirty="0">
                <a:solidFill>
                  <a:srgbClr val="FF0000"/>
                </a:solidFill>
              </a:rPr>
              <a:t>利用者や介護する御家族の出席を基本</a:t>
            </a:r>
            <a:r>
              <a:rPr lang="ja-JP" altLang="en-US" dirty="0"/>
              <a:t>とし、その</a:t>
            </a:r>
            <a:r>
              <a:rPr lang="ja-JP" altLang="en-US" dirty="0">
                <a:solidFill>
                  <a:srgbClr val="FF0000"/>
                </a:solidFill>
              </a:rPr>
              <a:t>意向</a:t>
            </a:r>
            <a:r>
              <a:rPr lang="ja-JP" altLang="en-US" dirty="0"/>
              <a:t>に基づいて、プラン内容を決定していく</a:t>
            </a:r>
            <a:endParaRPr lang="en-US" altLang="ja-JP" dirty="0"/>
          </a:p>
          <a:p>
            <a:r>
              <a:rPr lang="ja-JP" altLang="en-US" dirty="0"/>
              <a:t>虐待対応ケース会議</a:t>
            </a:r>
            <a:endParaRPr lang="en-US" altLang="ja-JP" dirty="0"/>
          </a:p>
          <a:p>
            <a:pPr lvl="1"/>
            <a:r>
              <a:rPr lang="ja-JP" altLang="en-US" dirty="0"/>
              <a:t>高齢者虐待防止法の</a:t>
            </a:r>
            <a:r>
              <a:rPr lang="ja-JP" altLang="en-US" dirty="0">
                <a:solidFill>
                  <a:srgbClr val="0000FF"/>
                </a:solidFill>
              </a:rPr>
              <a:t>「法的責務」基づいて</a:t>
            </a:r>
            <a:r>
              <a:rPr lang="ja-JP" altLang="en-US" dirty="0"/>
              <a:t>立てられる支援計画について話し合う</a:t>
            </a:r>
            <a:endParaRPr lang="en-US" altLang="ja-JP" dirty="0"/>
          </a:p>
          <a:p>
            <a:pPr lvl="2"/>
            <a:r>
              <a:rPr lang="ja-JP" altLang="en-US" dirty="0"/>
              <a:t>虐待を解消するための</a:t>
            </a:r>
            <a:r>
              <a:rPr lang="ja-JP" altLang="en-US" dirty="0">
                <a:solidFill>
                  <a:srgbClr val="0000FF"/>
                </a:solidFill>
              </a:rPr>
              <a:t>課題に着目</a:t>
            </a:r>
            <a:r>
              <a:rPr lang="ja-JP" altLang="en-US" dirty="0"/>
              <a:t>し、関係する機関の具体的行動計画を策定する（</a:t>
            </a:r>
            <a:r>
              <a:rPr lang="ja-JP" altLang="en-US" dirty="0">
                <a:solidFill>
                  <a:srgbClr val="0000FF"/>
                </a:solidFill>
              </a:rPr>
              <a:t>会議には原則、本人も家族も出席しない</a:t>
            </a:r>
            <a:r>
              <a:rPr lang="ja-JP" altLang="en-US" dirty="0"/>
              <a:t>）</a:t>
            </a:r>
            <a:endParaRPr lang="en-US" altLang="ja-JP" dirty="0"/>
          </a:p>
        </p:txBody>
      </p:sp>
      <p:sp>
        <p:nvSpPr>
          <p:cNvPr id="3" name="スライド番号プレースホルダー 2"/>
          <p:cNvSpPr>
            <a:spLocks noGrp="1"/>
          </p:cNvSpPr>
          <p:nvPr>
            <p:ph type="sldNum" sz="quarter" idx="12"/>
          </p:nvPr>
        </p:nvSpPr>
        <p:spPr/>
        <p:txBody>
          <a:bodyPr/>
          <a:lstStyle/>
          <a:p>
            <a:pPr>
              <a:defRPr/>
            </a:pPr>
            <a:fld id="{94DCF550-45AF-4DDD-8A3C-902703E17E4F}" type="slidenum">
              <a:rPr lang="en-US" altLang="ja-JP" smtClean="0"/>
              <a:pPr>
                <a:defRPr/>
              </a:pPr>
              <a:t>70</a:t>
            </a:fld>
            <a:endParaRPr lang="en-US" altLang="ja-JP"/>
          </a:p>
        </p:txBody>
      </p:sp>
    </p:spTree>
    <p:extLst>
      <p:ext uri="{BB962C8B-B14F-4D97-AF65-F5344CB8AC3E}">
        <p14:creationId xmlns:p14="http://schemas.microsoft.com/office/powerpoint/2010/main" val="2351576331"/>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2946" name="Rectangle 2"/>
          <p:cNvSpPr>
            <a:spLocks noGrp="1" noChangeArrowheads="1"/>
          </p:cNvSpPr>
          <p:nvPr>
            <p:ph type="title"/>
          </p:nvPr>
        </p:nvSpPr>
        <p:spPr>
          <a:xfrm>
            <a:off x="539752" y="908052"/>
            <a:ext cx="8181975" cy="1008063"/>
          </a:xfrm>
        </p:spPr>
        <p:txBody>
          <a:bodyPr/>
          <a:lstStyle/>
          <a:p>
            <a:pPr eaLnBrk="1" hangingPunct="1"/>
            <a:r>
              <a:rPr lang="ja-JP" altLang="en-US" sz="3200"/>
              <a:t>ケアマネジャーや介護サービス事業者等と</a:t>
            </a:r>
            <a:br>
              <a:rPr lang="ja-JP" altLang="en-US" sz="3200"/>
            </a:br>
            <a:r>
              <a:rPr lang="ja-JP" altLang="en-US" sz="3200"/>
              <a:t>　　　地域包括支援センターの役割の違い</a:t>
            </a:r>
          </a:p>
        </p:txBody>
      </p:sp>
      <p:sp>
        <p:nvSpPr>
          <p:cNvPr id="82947" name="Rectangle 3"/>
          <p:cNvSpPr>
            <a:spLocks noGrp="1" noChangeArrowheads="1"/>
          </p:cNvSpPr>
          <p:nvPr>
            <p:ph idx="1"/>
          </p:nvPr>
        </p:nvSpPr>
        <p:spPr>
          <a:xfrm>
            <a:off x="180975" y="2349500"/>
            <a:ext cx="8782050" cy="4103688"/>
          </a:xfrm>
        </p:spPr>
        <p:txBody>
          <a:bodyPr/>
          <a:lstStyle/>
          <a:p>
            <a:pPr eaLnBrk="1" hangingPunct="1"/>
            <a:r>
              <a:rPr lang="ja-JP" altLang="en-US"/>
              <a:t>介護サービス事業者は、契約に基づいて関わり、高齢者の</a:t>
            </a:r>
            <a:r>
              <a:rPr lang="ja-JP" altLang="en-US">
                <a:solidFill>
                  <a:srgbClr val="FF3300"/>
                </a:solidFill>
              </a:rPr>
              <a:t>日常を支えるケア</a:t>
            </a:r>
            <a:r>
              <a:rPr lang="ja-JP" altLang="en-US"/>
              <a:t>を担当（虐待対応中もケアを担当）</a:t>
            </a:r>
          </a:p>
          <a:p>
            <a:pPr lvl="1" eaLnBrk="1" hangingPunct="1"/>
            <a:r>
              <a:rPr lang="ja-JP" altLang="en-US" sz="2000"/>
              <a:t>高齢者虐待防止法における発見努力義務・通報義務、支援協力及び連携の役割</a:t>
            </a:r>
            <a:endParaRPr lang="en-US" altLang="ja-JP" sz="2000"/>
          </a:p>
          <a:p>
            <a:pPr lvl="1" eaLnBrk="1" hangingPunct="1">
              <a:buFont typeface="Wingdings 2" pitchFamily="18" charset="2"/>
              <a:buNone/>
            </a:pPr>
            <a:endParaRPr lang="ja-JP" altLang="en-US"/>
          </a:p>
          <a:p>
            <a:pPr eaLnBrk="1" hangingPunct="1"/>
            <a:r>
              <a:rPr lang="ja-JP" altLang="en-US"/>
              <a:t>区市町村・地域包括支援センターは、高齢者虐待防止法の法的責任に基づいて関わり、</a:t>
            </a:r>
            <a:r>
              <a:rPr lang="ja-JP" altLang="en-US">
                <a:solidFill>
                  <a:srgbClr val="FF3300"/>
                </a:solidFill>
              </a:rPr>
              <a:t>虐待を解消するための支援</a:t>
            </a:r>
            <a:r>
              <a:rPr lang="ja-JP" altLang="en-US"/>
              <a:t>を担当（ピンポイントの関わり）</a:t>
            </a:r>
          </a:p>
          <a:p>
            <a:pPr lvl="1" eaLnBrk="1" hangingPunct="1"/>
            <a:r>
              <a:rPr lang="ja-JP" altLang="en-US" sz="2000"/>
              <a:t>虐待対応における事実確認、虐待の事実の有無や緊急性の判断、支援計画の策定は地域包括・区市町村の役割</a:t>
            </a:r>
          </a:p>
        </p:txBody>
      </p:sp>
      <p:sp>
        <p:nvSpPr>
          <p:cNvPr id="3" name="スライド番号プレースホルダー 2"/>
          <p:cNvSpPr>
            <a:spLocks noGrp="1"/>
          </p:cNvSpPr>
          <p:nvPr>
            <p:ph type="sldNum" sz="quarter" idx="12"/>
          </p:nvPr>
        </p:nvSpPr>
        <p:spPr/>
        <p:txBody>
          <a:bodyPr/>
          <a:lstStyle/>
          <a:p>
            <a:pPr>
              <a:defRPr/>
            </a:pPr>
            <a:fld id="{94DCF550-45AF-4DDD-8A3C-902703E17E4F}" type="slidenum">
              <a:rPr lang="en-US" altLang="ja-JP" smtClean="0"/>
              <a:pPr>
                <a:defRPr/>
              </a:pPr>
              <a:t>71</a:t>
            </a:fld>
            <a:endParaRPr lang="en-US" altLang="ja-JP"/>
          </a:p>
        </p:txBody>
      </p:sp>
    </p:spTree>
    <p:extLst>
      <p:ext uri="{BB962C8B-B14F-4D97-AF65-F5344CB8AC3E}">
        <p14:creationId xmlns:p14="http://schemas.microsoft.com/office/powerpoint/2010/main" val="2766457285"/>
      </p:ext>
    </p:extLst>
  </p:cSld>
  <p:clrMapOvr>
    <a:masterClrMapping/>
  </p:clrMapOvr>
  <p:transition/>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a:xfrm>
            <a:off x="468313" y="115888"/>
            <a:ext cx="8229600" cy="969962"/>
          </a:xfrm>
        </p:spPr>
        <p:txBody>
          <a:bodyPr/>
          <a:lstStyle/>
          <a:p>
            <a:pPr eaLnBrk="1" hangingPunct="1"/>
            <a:r>
              <a:rPr lang="ja-JP" altLang="en-US">
                <a:latin typeface="HG丸ｺﾞｼｯｸM-PRO" pitchFamily="50" charset="-128"/>
                <a:ea typeface="HG丸ｺﾞｼｯｸM-PRO" pitchFamily="50" charset="-128"/>
              </a:rPr>
              <a:t>たとえば、この事例での支援なら</a:t>
            </a:r>
          </a:p>
        </p:txBody>
      </p:sp>
      <p:sp>
        <p:nvSpPr>
          <p:cNvPr id="74755" name="Rectangle 19"/>
          <p:cNvSpPr>
            <a:spLocks noGrp="1" noChangeArrowheads="1"/>
          </p:cNvSpPr>
          <p:nvPr>
            <p:ph sz="quarter" idx="1"/>
          </p:nvPr>
        </p:nvSpPr>
        <p:spPr>
          <a:xfrm>
            <a:off x="4572002" y="1604963"/>
            <a:ext cx="4176713" cy="4895850"/>
          </a:xfrm>
        </p:spPr>
        <p:txBody>
          <a:bodyPr/>
          <a:lstStyle/>
          <a:p>
            <a:pPr eaLnBrk="1" hangingPunct="1"/>
            <a:r>
              <a:rPr lang="ja-JP" altLang="en-US">
                <a:latin typeface="HG丸ｺﾞｼｯｸM-PRO" pitchFamily="50" charset="-128"/>
                <a:ea typeface="HG丸ｺﾞｼｯｸM-PRO" pitchFamily="50" charset="-128"/>
              </a:rPr>
              <a:t>高齢者をショートステイへ･･･安心安全の確保</a:t>
            </a:r>
          </a:p>
          <a:p>
            <a:pPr eaLnBrk="1" hangingPunct="1"/>
            <a:r>
              <a:rPr lang="ja-JP" altLang="en-US">
                <a:latin typeface="HG丸ｺﾞｼｯｸM-PRO" pitchFamily="50" charset="-128"/>
                <a:ea typeface="HG丸ｺﾞｼｯｸM-PRO" pitchFamily="50" charset="-128"/>
              </a:rPr>
              <a:t>他の家族に連絡を取り、養護者の介護負担感を軽減</a:t>
            </a:r>
          </a:p>
          <a:p>
            <a:pPr eaLnBrk="1" hangingPunct="1"/>
            <a:r>
              <a:rPr lang="ja-JP" altLang="en-US">
                <a:latin typeface="HG丸ｺﾞｼｯｸM-PRO" pitchFamily="50" charset="-128"/>
                <a:ea typeface="HG丸ｺﾞｼｯｸM-PRO" pitchFamily="50" charset="-128"/>
              </a:rPr>
              <a:t>養護者が抱えている問題（心身・経済等）を明らかにし、そのための支援をコーディネートする。</a:t>
            </a:r>
          </a:p>
          <a:p>
            <a:pPr algn="r" eaLnBrk="1" hangingPunct="1">
              <a:buFont typeface="Wingdings" pitchFamily="2" charset="2"/>
              <a:buNone/>
            </a:pPr>
            <a:r>
              <a:rPr lang="ja-JP" altLang="en-US">
                <a:latin typeface="HG丸ｺﾞｼｯｸM-PRO" pitchFamily="50" charset="-128"/>
                <a:ea typeface="HG丸ｺﾞｼｯｸM-PRO" pitchFamily="50" charset="-128"/>
              </a:rPr>
              <a:t>等々</a:t>
            </a:r>
          </a:p>
        </p:txBody>
      </p:sp>
      <p:sp>
        <p:nvSpPr>
          <p:cNvPr id="74756" name="Rectangle 4"/>
          <p:cNvSpPr>
            <a:spLocks noChangeArrowheads="1"/>
          </p:cNvSpPr>
          <p:nvPr/>
        </p:nvSpPr>
        <p:spPr bwMode="auto">
          <a:xfrm>
            <a:off x="3544890" y="2479677"/>
            <a:ext cx="503237" cy="504825"/>
          </a:xfrm>
          <a:prstGeom prst="rect">
            <a:avLst/>
          </a:prstGeom>
          <a:solidFill>
            <a:srgbClr val="000000"/>
          </a:solidFill>
          <a:ln w="9525">
            <a:solidFill>
              <a:schemeClr val="tx1"/>
            </a:solidFill>
            <a:miter lim="800000"/>
            <a:headEnd/>
            <a:tailEnd/>
          </a:ln>
        </p:spPr>
        <p:txBody>
          <a:bodyPr wrap="none" anchor="ctr"/>
          <a:lstStyle/>
          <a:p>
            <a:endParaRPr lang="ja-JP" altLang="en-US">
              <a:solidFill>
                <a:prstClr val="black"/>
              </a:solidFill>
            </a:endParaRPr>
          </a:p>
        </p:txBody>
      </p:sp>
      <p:sp>
        <p:nvSpPr>
          <p:cNvPr id="74757" name="Oval 5"/>
          <p:cNvSpPr>
            <a:spLocks noChangeArrowheads="1"/>
          </p:cNvSpPr>
          <p:nvPr/>
        </p:nvSpPr>
        <p:spPr bwMode="auto">
          <a:xfrm>
            <a:off x="2211390" y="2511425"/>
            <a:ext cx="504825" cy="503238"/>
          </a:xfrm>
          <a:prstGeom prst="ellipse">
            <a:avLst/>
          </a:prstGeom>
          <a:noFill/>
          <a:ln w="9525">
            <a:solidFill>
              <a:schemeClr val="tx1"/>
            </a:solidFill>
            <a:round/>
            <a:headEnd/>
            <a:tailEnd/>
          </a:ln>
        </p:spPr>
        <p:txBody>
          <a:bodyPr wrap="none" anchor="ctr"/>
          <a:lstStyle/>
          <a:p>
            <a:endParaRPr lang="ja-JP" altLang="en-US">
              <a:solidFill>
                <a:prstClr val="black"/>
              </a:solidFill>
            </a:endParaRPr>
          </a:p>
        </p:txBody>
      </p:sp>
      <p:sp>
        <p:nvSpPr>
          <p:cNvPr id="74758" name="Oval 6"/>
          <p:cNvSpPr>
            <a:spLocks noChangeArrowheads="1"/>
          </p:cNvSpPr>
          <p:nvPr/>
        </p:nvSpPr>
        <p:spPr bwMode="auto">
          <a:xfrm>
            <a:off x="2311402" y="2611440"/>
            <a:ext cx="301625" cy="301625"/>
          </a:xfrm>
          <a:prstGeom prst="ellipse">
            <a:avLst/>
          </a:prstGeom>
          <a:noFill/>
          <a:ln w="9525">
            <a:solidFill>
              <a:schemeClr val="tx1"/>
            </a:solidFill>
            <a:round/>
            <a:headEnd/>
            <a:tailEnd/>
          </a:ln>
        </p:spPr>
        <p:txBody>
          <a:bodyPr wrap="none" anchor="ctr"/>
          <a:lstStyle/>
          <a:p>
            <a:endParaRPr lang="ja-JP" altLang="en-US">
              <a:solidFill>
                <a:prstClr val="black"/>
              </a:solidFill>
            </a:endParaRPr>
          </a:p>
        </p:txBody>
      </p:sp>
      <p:sp>
        <p:nvSpPr>
          <p:cNvPr id="74759" name="Rectangle 7"/>
          <p:cNvSpPr>
            <a:spLocks noChangeArrowheads="1"/>
          </p:cNvSpPr>
          <p:nvPr/>
        </p:nvSpPr>
        <p:spPr bwMode="auto">
          <a:xfrm>
            <a:off x="2916240" y="3932240"/>
            <a:ext cx="504825" cy="503237"/>
          </a:xfrm>
          <a:prstGeom prst="rect">
            <a:avLst/>
          </a:prstGeom>
          <a:noFill/>
          <a:ln w="9525">
            <a:solidFill>
              <a:schemeClr val="tx1"/>
            </a:solidFill>
            <a:miter lim="800000"/>
            <a:headEnd/>
            <a:tailEnd/>
          </a:ln>
        </p:spPr>
        <p:txBody>
          <a:bodyPr wrap="none" anchor="ctr"/>
          <a:lstStyle/>
          <a:p>
            <a:endParaRPr lang="ja-JP" altLang="en-US">
              <a:solidFill>
                <a:prstClr val="black"/>
              </a:solidFill>
            </a:endParaRPr>
          </a:p>
        </p:txBody>
      </p:sp>
      <p:sp>
        <p:nvSpPr>
          <p:cNvPr id="74760" name="Line 8"/>
          <p:cNvSpPr>
            <a:spLocks noChangeShapeType="1"/>
          </p:cNvSpPr>
          <p:nvPr/>
        </p:nvSpPr>
        <p:spPr bwMode="auto">
          <a:xfrm>
            <a:off x="2716213" y="2711450"/>
            <a:ext cx="806450" cy="0"/>
          </a:xfrm>
          <a:prstGeom prst="line">
            <a:avLst/>
          </a:prstGeom>
          <a:noFill/>
          <a:ln w="38100" cmpd="dbl">
            <a:solidFill>
              <a:schemeClr val="tx1"/>
            </a:solidFill>
            <a:round/>
            <a:headEnd/>
            <a:tailEnd/>
          </a:ln>
        </p:spPr>
        <p:txBody>
          <a:bodyPr/>
          <a:lstStyle/>
          <a:p>
            <a:endParaRPr lang="ja-JP" altLang="en-US">
              <a:solidFill>
                <a:prstClr val="black"/>
              </a:solidFill>
            </a:endParaRPr>
          </a:p>
        </p:txBody>
      </p:sp>
      <p:sp>
        <p:nvSpPr>
          <p:cNvPr id="74761" name="Line 9"/>
          <p:cNvSpPr>
            <a:spLocks noChangeShapeType="1"/>
          </p:cNvSpPr>
          <p:nvPr/>
        </p:nvSpPr>
        <p:spPr bwMode="auto">
          <a:xfrm>
            <a:off x="3155950" y="2711452"/>
            <a:ext cx="0" cy="1211263"/>
          </a:xfrm>
          <a:prstGeom prst="line">
            <a:avLst/>
          </a:prstGeom>
          <a:noFill/>
          <a:ln w="9525">
            <a:solidFill>
              <a:schemeClr val="tx1"/>
            </a:solidFill>
            <a:round/>
            <a:headEnd/>
            <a:tailEnd/>
          </a:ln>
        </p:spPr>
        <p:txBody>
          <a:bodyPr/>
          <a:lstStyle/>
          <a:p>
            <a:endParaRPr lang="ja-JP" altLang="en-US">
              <a:solidFill>
                <a:prstClr val="black"/>
              </a:solidFill>
            </a:endParaRPr>
          </a:p>
        </p:txBody>
      </p:sp>
      <p:sp>
        <p:nvSpPr>
          <p:cNvPr id="74762" name="Oval 10"/>
          <p:cNvSpPr>
            <a:spLocks noChangeArrowheads="1"/>
          </p:cNvSpPr>
          <p:nvPr/>
        </p:nvSpPr>
        <p:spPr bwMode="auto">
          <a:xfrm rot="-2922685">
            <a:off x="1821657" y="1786733"/>
            <a:ext cx="1758950" cy="3313113"/>
          </a:xfrm>
          <a:prstGeom prst="ellipse">
            <a:avLst/>
          </a:prstGeom>
          <a:noFill/>
          <a:ln w="9525">
            <a:solidFill>
              <a:schemeClr val="tx1"/>
            </a:solidFill>
            <a:prstDash val="dash"/>
            <a:round/>
            <a:headEnd/>
            <a:tailEnd/>
          </a:ln>
        </p:spPr>
        <p:txBody>
          <a:bodyPr wrap="none" anchor="ctr"/>
          <a:lstStyle/>
          <a:p>
            <a:endParaRPr lang="ja-JP" altLang="en-US">
              <a:solidFill>
                <a:prstClr val="black"/>
              </a:solidFill>
            </a:endParaRPr>
          </a:p>
        </p:txBody>
      </p:sp>
      <p:sp>
        <p:nvSpPr>
          <p:cNvPr id="74763" name="AutoShape 11"/>
          <p:cNvSpPr>
            <a:spLocks noChangeArrowheads="1"/>
          </p:cNvSpPr>
          <p:nvPr/>
        </p:nvSpPr>
        <p:spPr bwMode="auto">
          <a:xfrm rot="-6894572">
            <a:off x="2251075" y="3367088"/>
            <a:ext cx="954088" cy="188912"/>
          </a:xfrm>
          <a:prstGeom prst="rightArrow">
            <a:avLst>
              <a:gd name="adj1" fmla="val 50000"/>
              <a:gd name="adj2" fmla="val 126261"/>
            </a:avLst>
          </a:prstGeom>
          <a:solidFill>
            <a:srgbClr val="FF6600"/>
          </a:solidFill>
          <a:ln w="9525">
            <a:solidFill>
              <a:srgbClr val="FF6600"/>
            </a:solidFill>
            <a:miter lim="800000"/>
            <a:headEnd/>
            <a:tailEnd/>
          </a:ln>
        </p:spPr>
        <p:txBody>
          <a:bodyPr wrap="none" anchor="ctr"/>
          <a:lstStyle/>
          <a:p>
            <a:endParaRPr lang="ja-JP" altLang="en-US">
              <a:solidFill>
                <a:prstClr val="black"/>
              </a:solidFill>
            </a:endParaRPr>
          </a:p>
        </p:txBody>
      </p:sp>
      <p:sp>
        <p:nvSpPr>
          <p:cNvPr id="74764" name="Oval 12"/>
          <p:cNvSpPr>
            <a:spLocks noChangeArrowheads="1"/>
          </p:cNvSpPr>
          <p:nvPr/>
        </p:nvSpPr>
        <p:spPr bwMode="auto">
          <a:xfrm>
            <a:off x="395290" y="1863727"/>
            <a:ext cx="504825" cy="504825"/>
          </a:xfrm>
          <a:prstGeom prst="ellipse">
            <a:avLst/>
          </a:prstGeom>
          <a:noFill/>
          <a:ln w="9525">
            <a:solidFill>
              <a:schemeClr val="tx1"/>
            </a:solidFill>
            <a:round/>
            <a:headEnd/>
            <a:tailEnd/>
          </a:ln>
        </p:spPr>
        <p:txBody>
          <a:bodyPr wrap="none" anchor="ctr"/>
          <a:lstStyle/>
          <a:p>
            <a:r>
              <a:rPr lang="ja-JP" altLang="en-US">
                <a:solidFill>
                  <a:prstClr val="black"/>
                </a:solidFill>
              </a:rPr>
              <a:t>ＣＭ</a:t>
            </a:r>
          </a:p>
        </p:txBody>
      </p:sp>
      <p:sp>
        <p:nvSpPr>
          <p:cNvPr id="74765" name="Line 13"/>
          <p:cNvSpPr>
            <a:spLocks noChangeShapeType="1"/>
          </p:cNvSpPr>
          <p:nvPr/>
        </p:nvSpPr>
        <p:spPr bwMode="auto">
          <a:xfrm>
            <a:off x="900115" y="2203450"/>
            <a:ext cx="1296987" cy="433388"/>
          </a:xfrm>
          <a:prstGeom prst="line">
            <a:avLst/>
          </a:prstGeom>
          <a:noFill/>
          <a:ln w="9525">
            <a:solidFill>
              <a:schemeClr val="tx1"/>
            </a:solidFill>
            <a:round/>
            <a:headEnd/>
            <a:tailEnd type="triangle" w="med" len="med"/>
          </a:ln>
        </p:spPr>
        <p:txBody>
          <a:bodyPr/>
          <a:lstStyle/>
          <a:p>
            <a:endParaRPr lang="ja-JP" altLang="en-US">
              <a:solidFill>
                <a:prstClr val="black"/>
              </a:solidFill>
            </a:endParaRPr>
          </a:p>
        </p:txBody>
      </p:sp>
      <p:sp>
        <p:nvSpPr>
          <p:cNvPr id="3" name="スライド番号プレースホルダー 2"/>
          <p:cNvSpPr>
            <a:spLocks noGrp="1"/>
          </p:cNvSpPr>
          <p:nvPr>
            <p:ph type="sldNum" sz="quarter" idx="12"/>
          </p:nvPr>
        </p:nvSpPr>
        <p:spPr>
          <a:xfrm>
            <a:off x="8469313" y="6272213"/>
            <a:ext cx="457200" cy="457200"/>
          </a:xfrm>
        </p:spPr>
        <p:txBody>
          <a:bodyPr/>
          <a:lstStyle/>
          <a:p>
            <a:pPr>
              <a:defRPr/>
            </a:pPr>
            <a:fld id="{54B4C63D-1F64-41D5-9459-F53038A4EAC7}" type="slidenum">
              <a:rPr lang="en-US" altLang="ja-JP" smtClean="0"/>
              <a:pPr>
                <a:defRPr/>
              </a:pPr>
              <a:t>72</a:t>
            </a:fld>
            <a:endParaRPr lang="en-US" altLang="ja-JP"/>
          </a:p>
        </p:txBody>
      </p:sp>
    </p:spTree>
    <p:extLst>
      <p:ext uri="{BB962C8B-B14F-4D97-AF65-F5344CB8AC3E}">
        <p14:creationId xmlns:p14="http://schemas.microsoft.com/office/powerpoint/2010/main" val="726114569"/>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3"/>
          <p:cNvSpPr>
            <a:spLocks noGrp="1" noChangeArrowheads="1"/>
          </p:cNvSpPr>
          <p:nvPr>
            <p:ph sz="quarter" idx="1"/>
          </p:nvPr>
        </p:nvSpPr>
        <p:spPr>
          <a:xfrm>
            <a:off x="457200" y="1235075"/>
            <a:ext cx="8229600" cy="4387850"/>
          </a:xfrm>
        </p:spPr>
        <p:txBody>
          <a:bodyPr/>
          <a:lstStyle/>
          <a:p>
            <a:pPr eaLnBrk="1" hangingPunct="1"/>
            <a:r>
              <a:rPr lang="ja-JP" altLang="en-US">
                <a:latin typeface="HG丸ｺﾞｼｯｸM-PRO" pitchFamily="50" charset="-128"/>
                <a:ea typeface="HG丸ｺﾞｼｯｸM-PRO" pitchFamily="50" charset="-128"/>
              </a:rPr>
              <a:t>せっかく通報したのに、地域包括支援センターは事実確認をしている、と言って、なかなか施設への措置入所をしてくれません。</a:t>
            </a:r>
          </a:p>
          <a:p>
            <a:pPr eaLnBrk="1" hangingPunct="1"/>
            <a:r>
              <a:rPr lang="ja-JP" altLang="en-US">
                <a:latin typeface="HG丸ｺﾞｼｯｸM-PRO" pitchFamily="50" charset="-128"/>
                <a:ea typeface="HG丸ｺﾞｼｯｸM-PRO" pitchFamily="50" charset="-128"/>
              </a:rPr>
              <a:t>このままでは、Ａさんはまたご自宅で生活することになりそうです・・・</a:t>
            </a:r>
          </a:p>
          <a:p>
            <a:pPr eaLnBrk="1" hangingPunct="1"/>
            <a:r>
              <a:rPr lang="ja-JP" altLang="en-US">
                <a:latin typeface="HG丸ｺﾞｼｯｸM-PRO" pitchFamily="50" charset="-128"/>
                <a:ea typeface="HG丸ｺﾞｼｯｸM-PRO" pitchFamily="50" charset="-128"/>
              </a:rPr>
              <a:t>「もう在宅は無理です」と何度も言っているのに！</a:t>
            </a:r>
          </a:p>
        </p:txBody>
      </p:sp>
      <p:sp>
        <p:nvSpPr>
          <p:cNvPr id="535556" name="AutoShape 4"/>
          <p:cNvSpPr>
            <a:spLocks noChangeArrowheads="1"/>
          </p:cNvSpPr>
          <p:nvPr/>
        </p:nvSpPr>
        <p:spPr bwMode="auto">
          <a:xfrm>
            <a:off x="1547815" y="4221163"/>
            <a:ext cx="6264547" cy="2087562"/>
          </a:xfrm>
          <a:prstGeom prst="flowChartAlternateProcess">
            <a:avLst/>
          </a:prstGeom>
          <a:noFill/>
          <a:ln w="9525" algn="ctr">
            <a:solidFill>
              <a:schemeClr val="tx1"/>
            </a:solidFill>
            <a:miter lim="800000"/>
            <a:headEnd/>
            <a:tailEnd/>
          </a:ln>
        </p:spPr>
        <p:txBody>
          <a:bodyPr wrap="none" anchor="ctr"/>
          <a:lstStyle/>
          <a:p>
            <a:r>
              <a:rPr lang="ja-JP" altLang="en-US" sz="3000" dirty="0">
                <a:solidFill>
                  <a:prstClr val="black"/>
                </a:solidFill>
                <a:latin typeface="HG丸ｺﾞｼｯｸM-PRO" pitchFamily="50" charset="-128"/>
                <a:ea typeface="HG丸ｺﾞｼｯｸM-PRO" pitchFamily="50" charset="-128"/>
              </a:rPr>
              <a:t>虐待対応ケースの全てが、</a:t>
            </a:r>
            <a:endParaRPr lang="en-US" altLang="ja-JP" sz="3000" dirty="0">
              <a:solidFill>
                <a:prstClr val="black"/>
              </a:solidFill>
              <a:latin typeface="HG丸ｺﾞｼｯｸM-PRO" pitchFamily="50" charset="-128"/>
              <a:ea typeface="HG丸ｺﾞｼｯｸM-PRO" pitchFamily="50" charset="-128"/>
            </a:endParaRPr>
          </a:p>
          <a:p>
            <a:r>
              <a:rPr lang="ja-JP" altLang="en-US" sz="3000" dirty="0">
                <a:solidFill>
                  <a:prstClr val="black"/>
                </a:solidFill>
                <a:latin typeface="HG丸ｺﾞｼｯｸM-PRO" pitchFamily="50" charset="-128"/>
                <a:ea typeface="HG丸ｺﾞｼｯｸM-PRO" pitchFamily="50" charset="-128"/>
              </a:rPr>
              <a:t>措置で施設入所とは、なりません。</a:t>
            </a:r>
          </a:p>
          <a:p>
            <a:r>
              <a:rPr lang="ja-JP" altLang="en-US" sz="3000" dirty="0">
                <a:solidFill>
                  <a:prstClr val="black"/>
                </a:solidFill>
                <a:latin typeface="HG丸ｺﾞｼｯｸM-PRO" pitchFamily="50" charset="-128"/>
                <a:ea typeface="HG丸ｺﾞｼｯｸM-PRO" pitchFamily="50" charset="-128"/>
              </a:rPr>
              <a:t>虐待対応の考え方、心構えとは</a:t>
            </a:r>
          </a:p>
          <a:p>
            <a:r>
              <a:rPr lang="ja-JP" altLang="en-US" sz="3000" dirty="0">
                <a:solidFill>
                  <a:prstClr val="black"/>
                </a:solidFill>
                <a:latin typeface="HG丸ｺﾞｼｯｸM-PRO" pitchFamily="50" charset="-128"/>
                <a:ea typeface="HG丸ｺﾞｼｯｸM-PRO" pitchFamily="50" charset="-128"/>
              </a:rPr>
              <a:t>なんでしょうか？？</a:t>
            </a:r>
          </a:p>
        </p:txBody>
      </p:sp>
      <p:sp>
        <p:nvSpPr>
          <p:cNvPr id="3" name="スライド番号プレースホルダー 2"/>
          <p:cNvSpPr>
            <a:spLocks noGrp="1"/>
          </p:cNvSpPr>
          <p:nvPr>
            <p:ph type="sldNum" sz="quarter" idx="12"/>
          </p:nvPr>
        </p:nvSpPr>
        <p:spPr>
          <a:xfrm>
            <a:off x="8458200" y="6280785"/>
            <a:ext cx="457200" cy="457200"/>
          </a:xfrm>
        </p:spPr>
        <p:txBody>
          <a:bodyPr/>
          <a:lstStyle/>
          <a:p>
            <a:pPr>
              <a:defRPr/>
            </a:pPr>
            <a:fld id="{BF9CEED6-EBDD-4F46-9739-46A57CE6E837}" type="slidenum">
              <a:rPr lang="en-US" altLang="ja-JP" smtClean="0"/>
              <a:pPr>
                <a:defRPr/>
              </a:pPr>
              <a:t>73</a:t>
            </a:fld>
            <a:endParaRPr lang="en-US" altLang="ja-JP"/>
          </a:p>
        </p:txBody>
      </p:sp>
    </p:spTree>
    <p:extLst>
      <p:ext uri="{BB962C8B-B14F-4D97-AF65-F5344CB8AC3E}">
        <p14:creationId xmlns:p14="http://schemas.microsoft.com/office/powerpoint/2010/main" val="9813549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35556"/>
                                        </p:tgtEl>
                                        <p:attrNameLst>
                                          <p:attrName>style.visibility</p:attrName>
                                        </p:attrNameLst>
                                      </p:cBhvr>
                                      <p:to>
                                        <p:strVal val="visible"/>
                                      </p:to>
                                    </p:set>
                                    <p:anim calcmode="lin" valueType="num">
                                      <p:cBhvr additive="base">
                                        <p:cTn id="7" dur="500" fill="hold"/>
                                        <p:tgtEl>
                                          <p:spTgt spid="535556"/>
                                        </p:tgtEl>
                                        <p:attrNameLst>
                                          <p:attrName>ppt_x</p:attrName>
                                        </p:attrNameLst>
                                      </p:cBhvr>
                                      <p:tavLst>
                                        <p:tav tm="0">
                                          <p:val>
                                            <p:strVal val="#ppt_x"/>
                                          </p:val>
                                        </p:tav>
                                        <p:tav tm="100000">
                                          <p:val>
                                            <p:strVal val="#ppt_x"/>
                                          </p:val>
                                        </p:tav>
                                      </p:tavLst>
                                    </p:anim>
                                    <p:anim calcmode="lin" valueType="num">
                                      <p:cBhvr additive="base">
                                        <p:cTn id="8" dur="500" fill="hold"/>
                                        <p:tgtEl>
                                          <p:spTgt spid="53555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5556" grpId="0" animBg="1"/>
    </p:bldLst>
  </p:timing>
</p:sld>
</file>

<file path=ppt/slides/slide7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6802" name="Rectangle 2"/>
          <p:cNvSpPr>
            <a:spLocks noGrp="1" noChangeArrowheads="1"/>
          </p:cNvSpPr>
          <p:nvPr>
            <p:ph type="title"/>
          </p:nvPr>
        </p:nvSpPr>
        <p:spPr>
          <a:xfrm>
            <a:off x="468313" y="2852738"/>
            <a:ext cx="8229600" cy="1371600"/>
          </a:xfrm>
        </p:spPr>
        <p:txBody>
          <a:bodyPr/>
          <a:lstStyle/>
          <a:p>
            <a:pPr algn="ctr" eaLnBrk="1" hangingPunct="1"/>
            <a:r>
              <a:rPr lang="ja-JP" altLang="en-US" sz="4000" dirty="0"/>
              <a:t>虐待対応は法的根拠に基づく</a:t>
            </a:r>
            <a:br>
              <a:rPr lang="ja-JP" altLang="en-US" sz="4000" dirty="0"/>
            </a:br>
            <a:r>
              <a:rPr lang="ja-JP" altLang="en-US" sz="4000" dirty="0"/>
              <a:t>高齢者の権利擁護</a:t>
            </a:r>
          </a:p>
        </p:txBody>
      </p:sp>
      <p:sp>
        <p:nvSpPr>
          <p:cNvPr id="3" name="スライド番号プレースホルダー 2"/>
          <p:cNvSpPr>
            <a:spLocks noGrp="1"/>
          </p:cNvSpPr>
          <p:nvPr>
            <p:ph type="sldNum" sz="quarter" idx="12"/>
          </p:nvPr>
        </p:nvSpPr>
        <p:spPr/>
        <p:txBody>
          <a:bodyPr/>
          <a:lstStyle/>
          <a:p>
            <a:pPr>
              <a:defRPr/>
            </a:pPr>
            <a:fld id="{94DCF550-45AF-4DDD-8A3C-902703E17E4F}" type="slidenum">
              <a:rPr lang="en-US" altLang="ja-JP" smtClean="0"/>
              <a:pPr>
                <a:defRPr/>
              </a:pPr>
              <a:t>74</a:t>
            </a:fld>
            <a:endParaRPr lang="en-US" altLang="ja-JP"/>
          </a:p>
        </p:txBody>
      </p:sp>
    </p:spTree>
    <p:extLst>
      <p:ext uri="{BB962C8B-B14F-4D97-AF65-F5344CB8AC3E}">
        <p14:creationId xmlns:p14="http://schemas.microsoft.com/office/powerpoint/2010/main" val="1892810424"/>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7826" name="Rectangle 3"/>
          <p:cNvSpPr>
            <a:spLocks noGrp="1" noChangeArrowheads="1"/>
          </p:cNvSpPr>
          <p:nvPr>
            <p:ph idx="1"/>
          </p:nvPr>
        </p:nvSpPr>
        <p:spPr/>
        <p:txBody>
          <a:bodyPr/>
          <a:lstStyle/>
          <a:p>
            <a:pPr eaLnBrk="1" hangingPunct="1"/>
            <a:r>
              <a:rPr lang="ja-JP" altLang="en-US"/>
              <a:t>高齢者の方の自己決定を尊重しつつ、安心安全な生活を確保する。</a:t>
            </a:r>
            <a:endParaRPr lang="en-US" altLang="ja-JP"/>
          </a:p>
          <a:p>
            <a:pPr eaLnBrk="1" hangingPunct="1">
              <a:buFont typeface="Wingdings 2" pitchFamily="18" charset="2"/>
              <a:buNone/>
            </a:pPr>
            <a:endParaRPr lang="ja-JP" altLang="en-US"/>
          </a:p>
          <a:p>
            <a:pPr eaLnBrk="1" hangingPunct="1"/>
            <a:r>
              <a:rPr lang="ja-JP" altLang="en-US"/>
              <a:t>安心安全な生活を確保しつつ、自己決定を尊重する。</a:t>
            </a:r>
          </a:p>
          <a:p>
            <a:pPr algn="ctr" eaLnBrk="1" hangingPunct="1">
              <a:buFont typeface="Wingdings" pitchFamily="2" charset="2"/>
              <a:buNone/>
            </a:pPr>
            <a:endParaRPr lang="en-US" altLang="ja-JP"/>
          </a:p>
          <a:p>
            <a:pPr algn="ctr" eaLnBrk="1" hangingPunct="1">
              <a:buFont typeface="Wingdings" pitchFamily="2" charset="2"/>
              <a:buNone/>
            </a:pPr>
            <a:endParaRPr lang="en-US" altLang="ja-JP" sz="3600"/>
          </a:p>
          <a:p>
            <a:pPr algn="ctr" eaLnBrk="1" hangingPunct="1">
              <a:buFont typeface="Wingdings" pitchFamily="2" charset="2"/>
              <a:buNone/>
            </a:pPr>
            <a:r>
              <a:rPr lang="ja-JP" altLang="en-US" sz="3600">
                <a:solidFill>
                  <a:srgbClr val="0000FF"/>
                </a:solidFill>
              </a:rPr>
              <a:t>この両立に時間がかかることがある</a:t>
            </a:r>
          </a:p>
        </p:txBody>
      </p:sp>
      <p:sp>
        <p:nvSpPr>
          <p:cNvPr id="3" name="スライド番号プレースホルダー 2"/>
          <p:cNvSpPr>
            <a:spLocks noGrp="1"/>
          </p:cNvSpPr>
          <p:nvPr>
            <p:ph type="sldNum" sz="quarter" idx="12"/>
          </p:nvPr>
        </p:nvSpPr>
        <p:spPr/>
        <p:txBody>
          <a:bodyPr/>
          <a:lstStyle/>
          <a:p>
            <a:pPr>
              <a:defRPr/>
            </a:pPr>
            <a:fld id="{94DCF550-45AF-4DDD-8A3C-902703E17E4F}" type="slidenum">
              <a:rPr lang="en-US" altLang="ja-JP" smtClean="0"/>
              <a:pPr>
                <a:defRPr/>
              </a:pPr>
              <a:t>75</a:t>
            </a:fld>
            <a:endParaRPr lang="en-US" altLang="ja-JP"/>
          </a:p>
        </p:txBody>
      </p:sp>
    </p:spTree>
    <p:extLst>
      <p:ext uri="{BB962C8B-B14F-4D97-AF65-F5344CB8AC3E}">
        <p14:creationId xmlns:p14="http://schemas.microsoft.com/office/powerpoint/2010/main" val="345332682"/>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8850" name="Rectangle 2"/>
          <p:cNvSpPr>
            <a:spLocks noGrp="1" noChangeArrowheads="1"/>
          </p:cNvSpPr>
          <p:nvPr>
            <p:ph type="title"/>
          </p:nvPr>
        </p:nvSpPr>
        <p:spPr/>
        <p:txBody>
          <a:bodyPr/>
          <a:lstStyle/>
          <a:p>
            <a:pPr eaLnBrk="1" hangingPunct="1"/>
            <a:r>
              <a:rPr lang="ja-JP" altLang="en-US" dirty="0"/>
              <a:t>目的は</a:t>
            </a:r>
            <a:r>
              <a:rPr lang="ja-JP" altLang="en-US" dirty="0">
                <a:solidFill>
                  <a:srgbClr val="3366FF"/>
                </a:solidFill>
              </a:rPr>
              <a:t>高齢者の権利擁護</a:t>
            </a:r>
          </a:p>
        </p:txBody>
      </p:sp>
      <p:sp>
        <p:nvSpPr>
          <p:cNvPr id="390147" name="Rectangle 3"/>
          <p:cNvSpPr>
            <a:spLocks noGrp="1" noChangeArrowheads="1"/>
          </p:cNvSpPr>
          <p:nvPr>
            <p:ph idx="1"/>
          </p:nvPr>
        </p:nvSpPr>
        <p:spPr>
          <a:xfrm>
            <a:off x="457200" y="1700215"/>
            <a:ext cx="8686800" cy="4897437"/>
          </a:xfrm>
        </p:spPr>
        <p:txBody>
          <a:bodyPr>
            <a:normAutofit fontScale="92500"/>
          </a:bodyPr>
          <a:lstStyle/>
          <a:p>
            <a:pPr marL="274320" indent="-274320" eaLnBrk="1" fontAlgn="auto" hangingPunct="1">
              <a:lnSpc>
                <a:spcPct val="90000"/>
              </a:lnSpc>
              <a:spcAft>
                <a:spcPts val="0"/>
              </a:spcAft>
              <a:buClr>
                <a:schemeClr val="accent3"/>
              </a:buClr>
              <a:buNone/>
              <a:defRPr/>
            </a:pPr>
            <a:r>
              <a:rPr lang="en-US" altLang="ja-JP" sz="2800" dirty="0"/>
              <a:t>☆</a:t>
            </a:r>
            <a:r>
              <a:rPr lang="ja-JP" altLang="en-US" sz="2800" dirty="0"/>
              <a:t>長期にわたる対応で支援者が疲れてしまう</a:t>
            </a:r>
          </a:p>
          <a:p>
            <a:pPr marL="274320" indent="-274320" eaLnBrk="1" fontAlgn="auto" hangingPunct="1">
              <a:lnSpc>
                <a:spcPct val="90000"/>
              </a:lnSpc>
              <a:spcAft>
                <a:spcPts val="0"/>
              </a:spcAft>
              <a:buClr>
                <a:schemeClr val="accent3"/>
              </a:buClr>
              <a:buNone/>
              <a:defRPr/>
            </a:pPr>
            <a:r>
              <a:rPr lang="ja-JP" altLang="en-US" sz="2800" dirty="0"/>
              <a:t>☆養護者が問題を抱えていることが多く、養護者支援が対応の中心になりがちである。</a:t>
            </a:r>
          </a:p>
          <a:p>
            <a:pPr marL="274320" indent="-274320" eaLnBrk="1" fontAlgn="auto" hangingPunct="1">
              <a:lnSpc>
                <a:spcPct val="90000"/>
              </a:lnSpc>
              <a:spcAft>
                <a:spcPts val="0"/>
              </a:spcAft>
              <a:buClr>
                <a:schemeClr val="accent3"/>
              </a:buClr>
              <a:buNone/>
              <a:defRPr/>
            </a:pPr>
            <a:endParaRPr lang="ja-JP" altLang="en-US" sz="2800" dirty="0"/>
          </a:p>
          <a:p>
            <a:pPr marL="274320" indent="-274320" algn="ctr" eaLnBrk="1" fontAlgn="auto" hangingPunct="1">
              <a:lnSpc>
                <a:spcPct val="90000"/>
              </a:lnSpc>
              <a:spcAft>
                <a:spcPts val="0"/>
              </a:spcAft>
              <a:buClr>
                <a:schemeClr val="accent3"/>
              </a:buClr>
              <a:buNone/>
              <a:defRPr/>
            </a:pPr>
            <a:r>
              <a:rPr lang="ja-JP" altLang="en-US" sz="3600" u="sng" dirty="0">
                <a:solidFill>
                  <a:srgbClr val="FF3300"/>
                </a:solidFill>
              </a:rPr>
              <a:t>護るべき権利を見誤らない</a:t>
            </a:r>
          </a:p>
          <a:p>
            <a:pPr marL="274320" indent="-274320" eaLnBrk="1" fontAlgn="auto" hangingPunct="1">
              <a:lnSpc>
                <a:spcPct val="90000"/>
              </a:lnSpc>
              <a:spcAft>
                <a:spcPts val="0"/>
              </a:spcAft>
              <a:buClr>
                <a:schemeClr val="accent3"/>
              </a:buClr>
              <a:buNone/>
              <a:defRPr/>
            </a:pPr>
            <a:endParaRPr lang="ja-JP" altLang="en-US" sz="3600" dirty="0">
              <a:solidFill>
                <a:srgbClr val="FF3300"/>
              </a:solidFill>
            </a:endParaRPr>
          </a:p>
          <a:p>
            <a:pPr marL="274320" indent="-274320" eaLnBrk="1" fontAlgn="auto" hangingPunct="1">
              <a:lnSpc>
                <a:spcPct val="90000"/>
              </a:lnSpc>
              <a:spcAft>
                <a:spcPts val="0"/>
              </a:spcAft>
              <a:buClr>
                <a:schemeClr val="accent3"/>
              </a:buClr>
              <a:buNone/>
              <a:defRPr/>
            </a:pPr>
            <a:r>
              <a:rPr lang="ja-JP" altLang="en-US" sz="3600" dirty="0"/>
              <a:t>支援する側が安心できるかどうかではなく、</a:t>
            </a:r>
          </a:p>
          <a:p>
            <a:pPr marL="274320" indent="-274320" eaLnBrk="1" fontAlgn="auto" hangingPunct="1">
              <a:lnSpc>
                <a:spcPct val="90000"/>
              </a:lnSpc>
              <a:spcAft>
                <a:spcPts val="0"/>
              </a:spcAft>
              <a:buClr>
                <a:schemeClr val="accent3"/>
              </a:buClr>
              <a:buNone/>
              <a:defRPr/>
            </a:pPr>
            <a:r>
              <a:rPr lang="ja-JP" altLang="en-US" sz="3600" dirty="0"/>
              <a:t>養護者の声にひきずられることなく、</a:t>
            </a:r>
          </a:p>
          <a:p>
            <a:pPr marL="274320" indent="-274320" eaLnBrk="1" fontAlgn="auto" hangingPunct="1">
              <a:lnSpc>
                <a:spcPct val="90000"/>
              </a:lnSpc>
              <a:spcAft>
                <a:spcPts val="0"/>
              </a:spcAft>
              <a:buClr>
                <a:schemeClr val="accent3"/>
              </a:buClr>
              <a:buNone/>
              <a:defRPr/>
            </a:pPr>
            <a:r>
              <a:rPr lang="ja-JP" altLang="en-US" sz="3600" dirty="0"/>
              <a:t>　　</a:t>
            </a:r>
            <a:r>
              <a:rPr lang="ja-JP" altLang="en-US" sz="3600" u="sng" dirty="0">
                <a:solidFill>
                  <a:srgbClr val="FF3300"/>
                </a:solidFill>
              </a:rPr>
              <a:t>高齢者本人の権利</a:t>
            </a:r>
            <a:r>
              <a:rPr lang="ja-JP" altLang="en-US" sz="3600" dirty="0"/>
              <a:t>が擁護された対応</a:t>
            </a:r>
            <a:r>
              <a:rPr lang="ja-JP" altLang="en-US" dirty="0"/>
              <a:t>	</a:t>
            </a:r>
            <a:endParaRPr lang="ja-JP" altLang="en-US" u="sng" dirty="0"/>
          </a:p>
        </p:txBody>
      </p:sp>
      <p:sp>
        <p:nvSpPr>
          <p:cNvPr id="78852" name="AutoShape 4"/>
          <p:cNvSpPr>
            <a:spLocks noChangeArrowheads="1"/>
          </p:cNvSpPr>
          <p:nvPr/>
        </p:nvSpPr>
        <p:spPr bwMode="auto">
          <a:xfrm>
            <a:off x="3708402" y="2924177"/>
            <a:ext cx="792163" cy="504825"/>
          </a:xfrm>
          <a:prstGeom prst="downArrow">
            <a:avLst>
              <a:gd name="adj1" fmla="val 50000"/>
              <a:gd name="adj2" fmla="val 25000"/>
            </a:avLst>
          </a:prstGeom>
          <a:noFill/>
          <a:ln w="9525" algn="ctr">
            <a:solidFill>
              <a:schemeClr val="tx1"/>
            </a:solidFill>
            <a:miter lim="800000"/>
            <a:headEnd/>
            <a:tailEnd/>
          </a:ln>
        </p:spPr>
        <p:txBody>
          <a:bodyPr wrap="none" anchor="ctr"/>
          <a:lstStyle/>
          <a:p>
            <a:endParaRPr lang="ja-JP" altLang="en-US">
              <a:solidFill>
                <a:prstClr val="black"/>
              </a:solidFill>
            </a:endParaRPr>
          </a:p>
        </p:txBody>
      </p:sp>
      <p:sp>
        <p:nvSpPr>
          <p:cNvPr id="78853" name="AutoShape 5"/>
          <p:cNvSpPr>
            <a:spLocks noChangeArrowheads="1"/>
          </p:cNvSpPr>
          <p:nvPr/>
        </p:nvSpPr>
        <p:spPr bwMode="auto">
          <a:xfrm>
            <a:off x="3708402" y="3929063"/>
            <a:ext cx="792163" cy="576262"/>
          </a:xfrm>
          <a:prstGeom prst="downArrow">
            <a:avLst>
              <a:gd name="adj1" fmla="val 50000"/>
              <a:gd name="adj2" fmla="val 25000"/>
            </a:avLst>
          </a:prstGeom>
          <a:noFill/>
          <a:ln w="9525" algn="ctr">
            <a:solidFill>
              <a:schemeClr val="tx1"/>
            </a:solidFill>
            <a:miter lim="800000"/>
            <a:headEnd/>
            <a:tailEnd/>
          </a:ln>
        </p:spPr>
        <p:txBody>
          <a:bodyPr wrap="none" anchor="ctr"/>
          <a:lstStyle/>
          <a:p>
            <a:endParaRPr lang="ja-JP" altLang="en-US">
              <a:solidFill>
                <a:prstClr val="black"/>
              </a:solidFill>
            </a:endParaRPr>
          </a:p>
        </p:txBody>
      </p:sp>
      <p:sp>
        <p:nvSpPr>
          <p:cNvPr id="3" name="スライド番号プレースホルダー 2"/>
          <p:cNvSpPr>
            <a:spLocks noGrp="1"/>
          </p:cNvSpPr>
          <p:nvPr>
            <p:ph type="sldNum" sz="quarter" idx="12"/>
          </p:nvPr>
        </p:nvSpPr>
        <p:spPr/>
        <p:txBody>
          <a:bodyPr/>
          <a:lstStyle/>
          <a:p>
            <a:pPr>
              <a:defRPr/>
            </a:pPr>
            <a:fld id="{94DCF550-45AF-4DDD-8A3C-902703E17E4F}" type="slidenum">
              <a:rPr lang="en-US" altLang="ja-JP" smtClean="0"/>
              <a:pPr>
                <a:defRPr/>
              </a:pPr>
              <a:t>76</a:t>
            </a:fld>
            <a:endParaRPr lang="en-US" altLang="ja-JP"/>
          </a:p>
        </p:txBody>
      </p:sp>
    </p:spTree>
    <p:extLst>
      <p:ext uri="{BB962C8B-B14F-4D97-AF65-F5344CB8AC3E}">
        <p14:creationId xmlns:p14="http://schemas.microsoft.com/office/powerpoint/2010/main" val="2048759646"/>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9874" name="Rectangle 2"/>
          <p:cNvSpPr>
            <a:spLocks noGrp="1" noChangeArrowheads="1"/>
          </p:cNvSpPr>
          <p:nvPr>
            <p:ph type="title"/>
          </p:nvPr>
        </p:nvSpPr>
        <p:spPr>
          <a:xfrm>
            <a:off x="684213" y="620713"/>
            <a:ext cx="8640762" cy="1143000"/>
          </a:xfrm>
        </p:spPr>
        <p:txBody>
          <a:bodyPr/>
          <a:lstStyle/>
          <a:p>
            <a:pPr eaLnBrk="1" hangingPunct="1"/>
            <a:r>
              <a:rPr lang="ja-JP" altLang="en-US" sz="4000"/>
              <a:t>高齢者の意思の尊重</a:t>
            </a:r>
            <a:r>
              <a:rPr lang="en-US" altLang="ja-JP" sz="4000"/>
              <a:t/>
            </a:r>
            <a:br>
              <a:rPr lang="en-US" altLang="ja-JP" sz="4000"/>
            </a:br>
            <a:r>
              <a:rPr lang="ja-JP" altLang="en-US" sz="4000"/>
              <a:t>　意思のゆらぎへの理解</a:t>
            </a:r>
          </a:p>
        </p:txBody>
      </p:sp>
      <p:sp>
        <p:nvSpPr>
          <p:cNvPr id="79875" name="Rectangle 3"/>
          <p:cNvSpPr>
            <a:spLocks noGrp="1" noChangeArrowheads="1"/>
          </p:cNvSpPr>
          <p:nvPr>
            <p:ph type="body" idx="1"/>
          </p:nvPr>
        </p:nvSpPr>
        <p:spPr>
          <a:xfrm>
            <a:off x="500065" y="1844675"/>
            <a:ext cx="8429625" cy="4897438"/>
          </a:xfrm>
        </p:spPr>
        <p:txBody>
          <a:bodyPr/>
          <a:lstStyle/>
          <a:p>
            <a:pPr eaLnBrk="1" hangingPunct="1">
              <a:lnSpc>
                <a:spcPct val="80000"/>
              </a:lnSpc>
              <a:buFont typeface="Wingdings" pitchFamily="2" charset="2"/>
              <a:buNone/>
            </a:pPr>
            <a:r>
              <a:rPr lang="ja-JP" altLang="en-US" sz="2400" b="1">
                <a:solidFill>
                  <a:srgbClr val="0000FF"/>
                </a:solidFill>
              </a:rPr>
              <a:t>　</a:t>
            </a:r>
            <a:r>
              <a:rPr lang="ja-JP" altLang="en-US" sz="2400" b="1" u="sng">
                <a:solidFill>
                  <a:srgbClr val="0000FF"/>
                </a:solidFill>
              </a:rPr>
              <a:t>高齢者虐待対応の基本は本人意思</a:t>
            </a:r>
            <a:r>
              <a:rPr lang="ja-JP" altLang="en-US" sz="2000" b="1" u="sng">
                <a:solidFill>
                  <a:srgbClr val="0000FF"/>
                </a:solidFill>
              </a:rPr>
              <a:t>（自己決定権）</a:t>
            </a:r>
            <a:r>
              <a:rPr lang="ja-JP" altLang="en-US" sz="2400" b="1" u="sng">
                <a:solidFill>
                  <a:srgbClr val="0000FF"/>
                </a:solidFill>
              </a:rPr>
              <a:t>の尊重</a:t>
            </a:r>
            <a:endParaRPr lang="en-US" altLang="ja-JP" sz="2400" b="1" u="sng">
              <a:solidFill>
                <a:srgbClr val="0000FF"/>
              </a:solidFill>
            </a:endParaRPr>
          </a:p>
          <a:p>
            <a:pPr eaLnBrk="1" hangingPunct="1">
              <a:lnSpc>
                <a:spcPct val="80000"/>
              </a:lnSpc>
              <a:buFont typeface="Wingdings" pitchFamily="2" charset="2"/>
              <a:buNone/>
            </a:pPr>
            <a:endParaRPr lang="ja-JP" altLang="en-US" sz="1000" b="1" u="sng">
              <a:solidFill>
                <a:srgbClr val="0000FF"/>
              </a:solidFill>
            </a:endParaRPr>
          </a:p>
          <a:p>
            <a:pPr eaLnBrk="1" hangingPunct="1">
              <a:lnSpc>
                <a:spcPct val="80000"/>
              </a:lnSpc>
              <a:buFont typeface="Wingdings" pitchFamily="2" charset="2"/>
              <a:buNone/>
            </a:pPr>
            <a:r>
              <a:rPr lang="ja-JP" altLang="en-US" sz="2000"/>
              <a:t>　　高齢者自身が「今までの生活を変える」ことに</a:t>
            </a:r>
          </a:p>
          <a:p>
            <a:pPr eaLnBrk="1" hangingPunct="1">
              <a:lnSpc>
                <a:spcPct val="80000"/>
              </a:lnSpc>
              <a:buFont typeface="Wingdings" pitchFamily="2" charset="2"/>
              <a:buNone/>
            </a:pPr>
            <a:r>
              <a:rPr lang="ja-JP" altLang="en-US" sz="2000"/>
              <a:t>　　ためらい、迷うことが多い。</a:t>
            </a:r>
          </a:p>
          <a:p>
            <a:pPr eaLnBrk="1" hangingPunct="1">
              <a:lnSpc>
                <a:spcPct val="80000"/>
              </a:lnSpc>
              <a:buFont typeface="Wingdings" pitchFamily="2" charset="2"/>
              <a:buNone/>
            </a:pPr>
            <a:r>
              <a:rPr lang="ja-JP" altLang="en-US" sz="1600"/>
              <a:t>　　　　　　　　　　　　　　　　　　　　　　高齢者だけに生活を変えることを</a:t>
            </a:r>
          </a:p>
          <a:p>
            <a:pPr eaLnBrk="1" hangingPunct="1">
              <a:lnSpc>
                <a:spcPct val="80000"/>
              </a:lnSpc>
              <a:buFont typeface="Wingdings" pitchFamily="2" charset="2"/>
              <a:buNone/>
            </a:pPr>
            <a:r>
              <a:rPr lang="ja-JP" altLang="en-US" sz="1600"/>
              <a:t>　　　　　　　　　　　　　　　　　　　　　　強いる方法を取ることは間違い、でも</a:t>
            </a:r>
          </a:p>
          <a:p>
            <a:pPr eaLnBrk="1" hangingPunct="1">
              <a:lnSpc>
                <a:spcPct val="80000"/>
              </a:lnSpc>
              <a:buFont typeface="Wingdings" pitchFamily="2" charset="2"/>
              <a:buNone/>
            </a:pPr>
            <a:r>
              <a:rPr lang="ja-JP" altLang="en-US" sz="1600"/>
              <a:t>　　　　　　　　　　　　　　　　　　　　　　それ以外に方法がないことも・・・</a:t>
            </a:r>
          </a:p>
          <a:p>
            <a:pPr eaLnBrk="1" hangingPunct="1">
              <a:lnSpc>
                <a:spcPct val="80000"/>
              </a:lnSpc>
              <a:buFont typeface="Wingdings" pitchFamily="2" charset="2"/>
              <a:buNone/>
            </a:pPr>
            <a:endParaRPr lang="ja-JP" altLang="en-US" sz="500"/>
          </a:p>
          <a:p>
            <a:pPr eaLnBrk="1" hangingPunct="1">
              <a:lnSpc>
                <a:spcPct val="80000"/>
              </a:lnSpc>
              <a:buFont typeface="Wingdings" pitchFamily="2" charset="2"/>
              <a:buNone/>
            </a:pPr>
            <a:r>
              <a:rPr lang="ja-JP" altLang="en-US" sz="2000"/>
              <a:t>　　高齢者が意思決定に時間がかかることもある　　　</a:t>
            </a:r>
          </a:p>
          <a:p>
            <a:pPr eaLnBrk="1" hangingPunct="1">
              <a:lnSpc>
                <a:spcPct val="80000"/>
              </a:lnSpc>
              <a:buFont typeface="Wingdings" pitchFamily="2" charset="2"/>
              <a:buNone/>
            </a:pPr>
            <a:r>
              <a:rPr lang="ja-JP" altLang="en-US" sz="2000"/>
              <a:t>	　揺れる気持ちにつきあわされることもある</a:t>
            </a:r>
            <a:endParaRPr lang="en-US" altLang="ja-JP" sz="2000"/>
          </a:p>
          <a:p>
            <a:pPr eaLnBrk="1" hangingPunct="1">
              <a:lnSpc>
                <a:spcPct val="80000"/>
              </a:lnSpc>
              <a:buFont typeface="Wingdings" pitchFamily="2" charset="2"/>
              <a:buNone/>
            </a:pPr>
            <a:r>
              <a:rPr lang="ja-JP" altLang="en-US" sz="1600"/>
              <a:t>　　　　　　</a:t>
            </a:r>
          </a:p>
          <a:p>
            <a:pPr eaLnBrk="1" hangingPunct="1">
              <a:lnSpc>
                <a:spcPct val="80000"/>
              </a:lnSpc>
              <a:buFont typeface="Wingdings" pitchFamily="2" charset="2"/>
              <a:buNone/>
            </a:pPr>
            <a:r>
              <a:rPr lang="ja-JP" altLang="en-US" sz="1600"/>
              <a:t>　　　　　　　　　　　　　　　　　　　　　　簡単に決められないのは当たり前！　　　　　　　</a:t>
            </a:r>
            <a:endParaRPr lang="en-US" altLang="ja-JP" sz="1600"/>
          </a:p>
          <a:p>
            <a:pPr eaLnBrk="1" hangingPunct="1">
              <a:lnSpc>
                <a:spcPct val="80000"/>
              </a:lnSpc>
              <a:buFont typeface="Wingdings" pitchFamily="2" charset="2"/>
              <a:buNone/>
            </a:pPr>
            <a:endParaRPr lang="en-US" altLang="ja-JP" sz="1600"/>
          </a:p>
          <a:p>
            <a:pPr eaLnBrk="1" hangingPunct="1">
              <a:lnSpc>
                <a:spcPct val="80000"/>
              </a:lnSpc>
              <a:buFont typeface="Wingdings" pitchFamily="2" charset="2"/>
              <a:buNone/>
            </a:pPr>
            <a:r>
              <a:rPr lang="ja-JP" altLang="en-US" sz="2000"/>
              <a:t>　　そこに上手に付き合うことが、</a:t>
            </a:r>
            <a:endParaRPr lang="en-US" altLang="ja-JP" sz="2000"/>
          </a:p>
          <a:p>
            <a:pPr eaLnBrk="1" hangingPunct="1">
              <a:lnSpc>
                <a:spcPct val="80000"/>
              </a:lnSpc>
              <a:buFont typeface="Wingdings" pitchFamily="2" charset="2"/>
              <a:buNone/>
            </a:pPr>
            <a:r>
              <a:rPr lang="ja-JP" altLang="en-US" sz="2000" b="1"/>
              <a:t>　　「地域で暮らす権利を守る」</a:t>
            </a:r>
            <a:r>
              <a:rPr lang="ja-JP" altLang="en-US" sz="2000"/>
              <a:t>ということだと理解する</a:t>
            </a:r>
            <a:endParaRPr lang="en-US" altLang="ja-JP" sz="2000"/>
          </a:p>
          <a:p>
            <a:pPr eaLnBrk="1" hangingPunct="1">
              <a:lnSpc>
                <a:spcPct val="80000"/>
              </a:lnSpc>
              <a:buFont typeface="Wingdings" pitchFamily="2" charset="2"/>
              <a:buNone/>
            </a:pPr>
            <a:endParaRPr lang="en-US" altLang="ja-JP" sz="1400"/>
          </a:p>
          <a:p>
            <a:pPr algn="ctr" eaLnBrk="1" hangingPunct="1">
              <a:lnSpc>
                <a:spcPct val="80000"/>
              </a:lnSpc>
              <a:buFont typeface="Wingdings" pitchFamily="2" charset="2"/>
              <a:buNone/>
            </a:pPr>
            <a:r>
              <a:rPr lang="ja-JP" altLang="en-US" sz="2400" b="1"/>
              <a:t>受容・共感といった関わりを大切にしつつ、</a:t>
            </a:r>
            <a:endParaRPr lang="en-US" altLang="ja-JP" sz="2400" b="1"/>
          </a:p>
          <a:p>
            <a:pPr algn="ctr" eaLnBrk="1" hangingPunct="1">
              <a:lnSpc>
                <a:spcPct val="80000"/>
              </a:lnSpc>
              <a:buFont typeface="Wingdings" pitchFamily="2" charset="2"/>
              <a:buNone/>
            </a:pPr>
            <a:r>
              <a:rPr lang="ja-JP" altLang="en-US" sz="2400" b="1"/>
              <a:t>緊急性を見逃さない目を持つ</a:t>
            </a:r>
          </a:p>
        </p:txBody>
      </p:sp>
      <p:sp>
        <p:nvSpPr>
          <p:cNvPr id="79876" name="AutoShape 4"/>
          <p:cNvSpPr>
            <a:spLocks noChangeArrowheads="1"/>
          </p:cNvSpPr>
          <p:nvPr/>
        </p:nvSpPr>
        <p:spPr bwMode="auto">
          <a:xfrm>
            <a:off x="3348038" y="3068638"/>
            <a:ext cx="647700" cy="576262"/>
          </a:xfrm>
          <a:prstGeom prst="downArrow">
            <a:avLst>
              <a:gd name="adj1" fmla="val 50000"/>
              <a:gd name="adj2" fmla="val 25000"/>
            </a:avLst>
          </a:prstGeom>
          <a:noFill/>
          <a:ln w="9525" algn="ctr">
            <a:solidFill>
              <a:schemeClr val="tx1"/>
            </a:solidFill>
            <a:miter lim="800000"/>
            <a:headEnd/>
            <a:tailEnd/>
          </a:ln>
        </p:spPr>
        <p:txBody>
          <a:bodyPr wrap="none" anchor="ctr"/>
          <a:lstStyle/>
          <a:p>
            <a:endParaRPr lang="ja-JP" altLang="en-US">
              <a:solidFill>
                <a:prstClr val="black"/>
              </a:solidFill>
            </a:endParaRPr>
          </a:p>
        </p:txBody>
      </p:sp>
      <p:sp>
        <p:nvSpPr>
          <p:cNvPr id="79877" name="AutoShape 5"/>
          <p:cNvSpPr>
            <a:spLocks noChangeArrowheads="1"/>
          </p:cNvSpPr>
          <p:nvPr/>
        </p:nvSpPr>
        <p:spPr bwMode="auto">
          <a:xfrm>
            <a:off x="3348038" y="4508502"/>
            <a:ext cx="647700" cy="576263"/>
          </a:xfrm>
          <a:prstGeom prst="downArrow">
            <a:avLst>
              <a:gd name="adj1" fmla="val 50000"/>
              <a:gd name="adj2" fmla="val 25000"/>
            </a:avLst>
          </a:prstGeom>
          <a:noFill/>
          <a:ln w="9525" algn="ctr">
            <a:solidFill>
              <a:schemeClr val="tx1"/>
            </a:solidFill>
            <a:miter lim="800000"/>
            <a:headEnd/>
            <a:tailEnd/>
          </a:ln>
        </p:spPr>
        <p:txBody>
          <a:bodyPr wrap="none" anchor="ctr"/>
          <a:lstStyle/>
          <a:p>
            <a:endParaRPr lang="ja-JP" altLang="en-US">
              <a:solidFill>
                <a:prstClr val="black"/>
              </a:solidFill>
            </a:endParaRPr>
          </a:p>
        </p:txBody>
      </p:sp>
      <p:sp>
        <p:nvSpPr>
          <p:cNvPr id="3" name="スライド番号プレースホルダー 2"/>
          <p:cNvSpPr>
            <a:spLocks noGrp="1"/>
          </p:cNvSpPr>
          <p:nvPr>
            <p:ph type="sldNum" sz="quarter" idx="12"/>
          </p:nvPr>
        </p:nvSpPr>
        <p:spPr/>
        <p:txBody>
          <a:bodyPr/>
          <a:lstStyle/>
          <a:p>
            <a:pPr>
              <a:defRPr/>
            </a:pPr>
            <a:fld id="{94DCF550-45AF-4DDD-8A3C-902703E17E4F}" type="slidenum">
              <a:rPr lang="en-US" altLang="ja-JP" smtClean="0"/>
              <a:pPr>
                <a:defRPr/>
              </a:pPr>
              <a:t>77</a:t>
            </a:fld>
            <a:endParaRPr lang="en-US" altLang="ja-JP"/>
          </a:p>
        </p:txBody>
      </p:sp>
    </p:spTree>
    <p:extLst>
      <p:ext uri="{BB962C8B-B14F-4D97-AF65-F5344CB8AC3E}">
        <p14:creationId xmlns:p14="http://schemas.microsoft.com/office/powerpoint/2010/main" val="1268542429"/>
      </p:ext>
    </p:extLst>
  </p:cSld>
  <p:clrMapOvr>
    <a:masterClrMapping/>
  </p:clrMapOvr>
  <p:transition/>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2" name="グループ化 121"/>
          <p:cNvGrpSpPr>
            <a:grpSpLocks/>
          </p:cNvGrpSpPr>
          <p:nvPr/>
        </p:nvGrpSpPr>
        <p:grpSpPr bwMode="auto">
          <a:xfrm>
            <a:off x="5143501" y="3350494"/>
            <a:ext cx="3124201" cy="2786062"/>
            <a:chOff x="5143502" y="3071836"/>
            <a:chExt cx="3124228" cy="2786055"/>
          </a:xfrm>
        </p:grpSpPr>
        <p:cxnSp>
          <p:nvCxnSpPr>
            <p:cNvPr id="100" name="直線矢印コネクタ 99"/>
            <p:cNvCxnSpPr>
              <a:endCxn id="32" idx="0"/>
            </p:cNvCxnSpPr>
            <p:nvPr/>
          </p:nvCxnSpPr>
          <p:spPr>
            <a:xfrm rot="5400000">
              <a:off x="6207937" y="3683095"/>
              <a:ext cx="982660" cy="31750"/>
            </a:xfrm>
            <a:prstGeom prst="straightConnector1">
              <a:avLst/>
            </a:prstGeom>
            <a:ln w="66675" cmpd="tri">
              <a:solidFill>
                <a:srgbClr val="EF95E9"/>
              </a:solidFill>
              <a:headEnd type="triangle"/>
              <a:tailEnd type="none"/>
            </a:ln>
          </p:spPr>
          <p:style>
            <a:lnRef idx="1">
              <a:schemeClr val="accent1"/>
            </a:lnRef>
            <a:fillRef idx="0">
              <a:schemeClr val="accent1"/>
            </a:fillRef>
            <a:effectRef idx="0">
              <a:schemeClr val="accent1"/>
            </a:effectRef>
            <a:fontRef idx="minor">
              <a:schemeClr val="tx1"/>
            </a:fontRef>
          </p:style>
        </p:cxnSp>
        <p:cxnSp>
          <p:nvCxnSpPr>
            <p:cNvPr id="96" name="直線矢印コネクタ 95"/>
            <p:cNvCxnSpPr/>
            <p:nvPr/>
          </p:nvCxnSpPr>
          <p:spPr>
            <a:xfrm rot="5400000" flipH="1" flipV="1">
              <a:off x="5628492" y="5164946"/>
              <a:ext cx="520699" cy="490541"/>
            </a:xfrm>
            <a:prstGeom prst="straightConnector1">
              <a:avLst/>
            </a:prstGeom>
            <a:ln w="66675" cmpd="tri">
              <a:solidFill>
                <a:srgbClr val="EF95E9"/>
              </a:solidFill>
              <a:headEnd type="triangle"/>
              <a:tailEnd type="none"/>
            </a:ln>
          </p:spPr>
          <p:style>
            <a:lnRef idx="1">
              <a:schemeClr val="accent1"/>
            </a:lnRef>
            <a:fillRef idx="0">
              <a:schemeClr val="accent1"/>
            </a:fillRef>
            <a:effectRef idx="0">
              <a:schemeClr val="accent1"/>
            </a:effectRef>
            <a:fontRef idx="minor">
              <a:schemeClr val="tx1"/>
            </a:fontRef>
          </p:style>
        </p:cxnSp>
        <p:cxnSp>
          <p:nvCxnSpPr>
            <p:cNvPr id="97" name="直線矢印コネクタ 96"/>
            <p:cNvCxnSpPr/>
            <p:nvPr/>
          </p:nvCxnSpPr>
          <p:spPr>
            <a:xfrm rot="16200000" flipV="1">
              <a:off x="7108055" y="5322108"/>
              <a:ext cx="571499" cy="500067"/>
            </a:xfrm>
            <a:prstGeom prst="straightConnector1">
              <a:avLst/>
            </a:prstGeom>
            <a:ln w="66675" cmpd="tri">
              <a:solidFill>
                <a:srgbClr val="EF95E9"/>
              </a:solidFill>
              <a:headEnd type="triangle"/>
              <a:tailEnd type="none"/>
            </a:ln>
          </p:spPr>
          <p:style>
            <a:lnRef idx="1">
              <a:schemeClr val="accent1"/>
            </a:lnRef>
            <a:fillRef idx="0">
              <a:schemeClr val="accent1"/>
            </a:fillRef>
            <a:effectRef idx="0">
              <a:schemeClr val="accent1"/>
            </a:effectRef>
            <a:fontRef idx="minor">
              <a:schemeClr val="tx1"/>
            </a:fontRef>
          </p:style>
        </p:cxnSp>
        <p:cxnSp>
          <p:nvCxnSpPr>
            <p:cNvPr id="98" name="直線矢印コネクタ 97"/>
            <p:cNvCxnSpPr>
              <a:stCxn id="80913" idx="1"/>
            </p:cNvCxnSpPr>
            <p:nvPr/>
          </p:nvCxnSpPr>
          <p:spPr>
            <a:xfrm rot="10800000">
              <a:off x="7643838" y="4993573"/>
              <a:ext cx="352428" cy="260349"/>
            </a:xfrm>
            <a:prstGeom prst="straightConnector1">
              <a:avLst/>
            </a:prstGeom>
            <a:ln w="66675" cmpd="tri">
              <a:solidFill>
                <a:srgbClr val="EF95E9"/>
              </a:solidFill>
              <a:headEnd type="triangle"/>
              <a:tailEnd type="none"/>
            </a:ln>
          </p:spPr>
          <p:style>
            <a:lnRef idx="1">
              <a:schemeClr val="accent1"/>
            </a:lnRef>
            <a:fillRef idx="0">
              <a:schemeClr val="accent1"/>
            </a:fillRef>
            <a:effectRef idx="0">
              <a:schemeClr val="accent1"/>
            </a:effectRef>
            <a:fontRef idx="minor">
              <a:schemeClr val="tx1"/>
            </a:fontRef>
          </p:style>
        </p:cxnSp>
        <p:cxnSp>
          <p:nvCxnSpPr>
            <p:cNvPr id="99" name="直線矢印コネクタ 98"/>
            <p:cNvCxnSpPr>
              <a:stCxn id="80914" idx="2"/>
            </p:cNvCxnSpPr>
            <p:nvPr/>
          </p:nvCxnSpPr>
          <p:spPr>
            <a:xfrm rot="5400000">
              <a:off x="7838310" y="3492594"/>
              <a:ext cx="449262" cy="409579"/>
            </a:xfrm>
            <a:prstGeom prst="straightConnector1">
              <a:avLst/>
            </a:prstGeom>
            <a:ln w="66675" cmpd="tri">
              <a:solidFill>
                <a:srgbClr val="EF95E9"/>
              </a:solidFill>
              <a:headEnd type="triangle"/>
              <a:tailEnd type="none"/>
            </a:ln>
          </p:spPr>
          <p:style>
            <a:lnRef idx="1">
              <a:schemeClr val="accent1"/>
            </a:lnRef>
            <a:fillRef idx="0">
              <a:schemeClr val="accent1"/>
            </a:fillRef>
            <a:effectRef idx="0">
              <a:schemeClr val="accent1"/>
            </a:effectRef>
            <a:fontRef idx="minor">
              <a:schemeClr val="tx1"/>
            </a:fontRef>
          </p:style>
        </p:cxnSp>
        <p:cxnSp>
          <p:nvCxnSpPr>
            <p:cNvPr id="101" name="直線矢印コネクタ 100"/>
            <p:cNvCxnSpPr/>
            <p:nvPr/>
          </p:nvCxnSpPr>
          <p:spPr>
            <a:xfrm rot="16200000" flipH="1">
              <a:off x="5107786" y="3107552"/>
              <a:ext cx="500062" cy="428629"/>
            </a:xfrm>
            <a:prstGeom prst="straightConnector1">
              <a:avLst/>
            </a:prstGeom>
            <a:ln w="66675" cmpd="tri">
              <a:solidFill>
                <a:srgbClr val="EF95E9"/>
              </a:solidFill>
              <a:headEnd type="triangle"/>
              <a:tailEnd type="none"/>
            </a:ln>
          </p:spPr>
          <p:style>
            <a:lnRef idx="1">
              <a:schemeClr val="accent1"/>
            </a:lnRef>
            <a:fillRef idx="0">
              <a:schemeClr val="accent1"/>
            </a:fillRef>
            <a:effectRef idx="0">
              <a:schemeClr val="accent1"/>
            </a:effectRef>
            <a:fontRef idx="minor">
              <a:schemeClr val="tx1"/>
            </a:fontRef>
          </p:style>
        </p:cxnSp>
      </p:grpSp>
      <p:sp>
        <p:nvSpPr>
          <p:cNvPr id="15" name="ハート 14"/>
          <p:cNvSpPr/>
          <p:nvPr/>
        </p:nvSpPr>
        <p:spPr>
          <a:xfrm>
            <a:off x="928688" y="3642595"/>
            <a:ext cx="2500312" cy="2214563"/>
          </a:xfrm>
          <a:prstGeom prst="heart">
            <a:avLst/>
          </a:prstGeom>
          <a:solidFill>
            <a:srgbClr val="0000FF">
              <a:alpha val="58000"/>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dirty="0">
              <a:solidFill>
                <a:prstClr val="white"/>
              </a:solidFill>
            </a:endParaRPr>
          </a:p>
        </p:txBody>
      </p:sp>
      <p:grpSp>
        <p:nvGrpSpPr>
          <p:cNvPr id="3" name="グループ化 77"/>
          <p:cNvGrpSpPr>
            <a:grpSpLocks/>
          </p:cNvGrpSpPr>
          <p:nvPr/>
        </p:nvGrpSpPr>
        <p:grpSpPr bwMode="auto">
          <a:xfrm>
            <a:off x="1357315" y="4069633"/>
            <a:ext cx="1571625" cy="1430337"/>
            <a:chOff x="1428728" y="3856042"/>
            <a:chExt cx="1571636" cy="1430346"/>
          </a:xfrm>
        </p:grpSpPr>
        <p:grpSp>
          <p:nvGrpSpPr>
            <p:cNvPr id="80939" name="Group 26"/>
            <p:cNvGrpSpPr>
              <a:grpSpLocks/>
            </p:cNvGrpSpPr>
            <p:nvPr/>
          </p:nvGrpSpPr>
          <p:grpSpPr bwMode="auto">
            <a:xfrm>
              <a:off x="2778113" y="3929066"/>
              <a:ext cx="222251" cy="287337"/>
              <a:chOff x="1791" y="3521"/>
              <a:chExt cx="95" cy="181"/>
            </a:xfrm>
          </p:grpSpPr>
          <p:sp>
            <p:nvSpPr>
              <p:cNvPr id="80955" name="Line 27"/>
              <p:cNvSpPr>
                <a:spLocks noChangeShapeType="1"/>
              </p:cNvSpPr>
              <p:nvPr/>
            </p:nvSpPr>
            <p:spPr bwMode="auto">
              <a:xfrm flipH="1">
                <a:off x="1791" y="3521"/>
                <a:ext cx="91" cy="181"/>
              </a:xfrm>
              <a:prstGeom prst="line">
                <a:avLst/>
              </a:prstGeom>
              <a:noFill/>
              <a:ln w="25400">
                <a:solidFill>
                  <a:schemeClr val="tx1"/>
                </a:solidFill>
                <a:round/>
                <a:headEnd/>
                <a:tailEnd/>
              </a:ln>
            </p:spPr>
            <p:txBody>
              <a:bodyPr/>
              <a:lstStyle/>
              <a:p>
                <a:endParaRPr lang="ja-JP" altLang="en-US">
                  <a:solidFill>
                    <a:prstClr val="black"/>
                  </a:solidFill>
                </a:endParaRPr>
              </a:p>
            </p:txBody>
          </p:sp>
          <p:sp>
            <p:nvSpPr>
              <p:cNvPr id="80956" name="Line 28"/>
              <p:cNvSpPr>
                <a:spLocks noChangeShapeType="1"/>
              </p:cNvSpPr>
              <p:nvPr/>
            </p:nvSpPr>
            <p:spPr bwMode="auto">
              <a:xfrm>
                <a:off x="1795" y="3521"/>
                <a:ext cx="91" cy="181"/>
              </a:xfrm>
              <a:prstGeom prst="line">
                <a:avLst/>
              </a:prstGeom>
              <a:noFill/>
              <a:ln w="25400">
                <a:solidFill>
                  <a:schemeClr val="tx1"/>
                </a:solidFill>
                <a:round/>
                <a:headEnd/>
                <a:tailEnd/>
              </a:ln>
            </p:spPr>
            <p:txBody>
              <a:bodyPr/>
              <a:lstStyle/>
              <a:p>
                <a:endParaRPr lang="ja-JP" altLang="en-US">
                  <a:solidFill>
                    <a:prstClr val="black"/>
                  </a:solidFill>
                </a:endParaRPr>
              </a:p>
            </p:txBody>
          </p:sp>
        </p:grpSp>
        <p:grpSp>
          <p:nvGrpSpPr>
            <p:cNvPr id="80940" name="Group 29"/>
            <p:cNvGrpSpPr>
              <a:grpSpLocks/>
            </p:cNvGrpSpPr>
            <p:nvPr/>
          </p:nvGrpSpPr>
          <p:grpSpPr bwMode="auto">
            <a:xfrm>
              <a:off x="2635237" y="4605350"/>
              <a:ext cx="222251" cy="287338"/>
              <a:chOff x="1791" y="3521"/>
              <a:chExt cx="95" cy="181"/>
            </a:xfrm>
          </p:grpSpPr>
          <p:sp>
            <p:nvSpPr>
              <p:cNvPr id="80953" name="Line 30"/>
              <p:cNvSpPr>
                <a:spLocks noChangeShapeType="1"/>
              </p:cNvSpPr>
              <p:nvPr/>
            </p:nvSpPr>
            <p:spPr bwMode="auto">
              <a:xfrm flipH="1">
                <a:off x="1791" y="3521"/>
                <a:ext cx="91" cy="181"/>
              </a:xfrm>
              <a:prstGeom prst="line">
                <a:avLst/>
              </a:prstGeom>
              <a:noFill/>
              <a:ln w="25400">
                <a:solidFill>
                  <a:schemeClr val="tx1"/>
                </a:solidFill>
                <a:round/>
                <a:headEnd/>
                <a:tailEnd/>
              </a:ln>
            </p:spPr>
            <p:txBody>
              <a:bodyPr/>
              <a:lstStyle/>
              <a:p>
                <a:endParaRPr lang="ja-JP" altLang="en-US">
                  <a:solidFill>
                    <a:prstClr val="black"/>
                  </a:solidFill>
                </a:endParaRPr>
              </a:p>
            </p:txBody>
          </p:sp>
          <p:sp>
            <p:nvSpPr>
              <p:cNvPr id="80954" name="Line 31"/>
              <p:cNvSpPr>
                <a:spLocks noChangeShapeType="1"/>
              </p:cNvSpPr>
              <p:nvPr/>
            </p:nvSpPr>
            <p:spPr bwMode="auto">
              <a:xfrm>
                <a:off x="1795" y="3521"/>
                <a:ext cx="91" cy="181"/>
              </a:xfrm>
              <a:prstGeom prst="line">
                <a:avLst/>
              </a:prstGeom>
              <a:noFill/>
              <a:ln w="25400">
                <a:solidFill>
                  <a:schemeClr val="tx1"/>
                </a:solidFill>
                <a:round/>
                <a:headEnd/>
                <a:tailEnd/>
              </a:ln>
            </p:spPr>
            <p:txBody>
              <a:bodyPr/>
              <a:lstStyle/>
              <a:p>
                <a:endParaRPr lang="ja-JP" altLang="en-US">
                  <a:solidFill>
                    <a:prstClr val="black"/>
                  </a:solidFill>
                </a:endParaRPr>
              </a:p>
            </p:txBody>
          </p:sp>
        </p:grpSp>
        <p:grpSp>
          <p:nvGrpSpPr>
            <p:cNvPr id="80941" name="Group 32"/>
            <p:cNvGrpSpPr>
              <a:grpSpLocks/>
            </p:cNvGrpSpPr>
            <p:nvPr/>
          </p:nvGrpSpPr>
          <p:grpSpPr bwMode="auto">
            <a:xfrm>
              <a:off x="2047852" y="4225938"/>
              <a:ext cx="222251" cy="287337"/>
              <a:chOff x="1791" y="3521"/>
              <a:chExt cx="95" cy="181"/>
            </a:xfrm>
          </p:grpSpPr>
          <p:sp>
            <p:nvSpPr>
              <p:cNvPr id="80951" name="Line 33"/>
              <p:cNvSpPr>
                <a:spLocks noChangeShapeType="1"/>
              </p:cNvSpPr>
              <p:nvPr/>
            </p:nvSpPr>
            <p:spPr bwMode="auto">
              <a:xfrm flipH="1">
                <a:off x="1791" y="3521"/>
                <a:ext cx="91" cy="181"/>
              </a:xfrm>
              <a:prstGeom prst="line">
                <a:avLst/>
              </a:prstGeom>
              <a:noFill/>
              <a:ln w="25400">
                <a:solidFill>
                  <a:schemeClr val="tx1"/>
                </a:solidFill>
                <a:round/>
                <a:headEnd/>
                <a:tailEnd/>
              </a:ln>
            </p:spPr>
            <p:txBody>
              <a:bodyPr/>
              <a:lstStyle/>
              <a:p>
                <a:endParaRPr lang="ja-JP" altLang="en-US">
                  <a:solidFill>
                    <a:prstClr val="black"/>
                  </a:solidFill>
                </a:endParaRPr>
              </a:p>
            </p:txBody>
          </p:sp>
          <p:sp>
            <p:nvSpPr>
              <p:cNvPr id="80952" name="Line 34"/>
              <p:cNvSpPr>
                <a:spLocks noChangeShapeType="1"/>
              </p:cNvSpPr>
              <p:nvPr/>
            </p:nvSpPr>
            <p:spPr bwMode="auto">
              <a:xfrm>
                <a:off x="1795" y="3521"/>
                <a:ext cx="91" cy="181"/>
              </a:xfrm>
              <a:prstGeom prst="line">
                <a:avLst/>
              </a:prstGeom>
              <a:noFill/>
              <a:ln w="25400">
                <a:solidFill>
                  <a:schemeClr val="tx1"/>
                </a:solidFill>
                <a:round/>
                <a:headEnd/>
                <a:tailEnd/>
              </a:ln>
            </p:spPr>
            <p:txBody>
              <a:bodyPr/>
              <a:lstStyle/>
              <a:p>
                <a:endParaRPr lang="ja-JP" altLang="en-US">
                  <a:solidFill>
                    <a:prstClr val="black"/>
                  </a:solidFill>
                </a:endParaRPr>
              </a:p>
            </p:txBody>
          </p:sp>
        </p:grpSp>
        <p:grpSp>
          <p:nvGrpSpPr>
            <p:cNvPr id="80942" name="Group 35"/>
            <p:cNvGrpSpPr>
              <a:grpSpLocks/>
            </p:cNvGrpSpPr>
            <p:nvPr/>
          </p:nvGrpSpPr>
          <p:grpSpPr bwMode="auto">
            <a:xfrm>
              <a:off x="1492230" y="4357694"/>
              <a:ext cx="222250" cy="287337"/>
              <a:chOff x="1791" y="3521"/>
              <a:chExt cx="95" cy="181"/>
            </a:xfrm>
          </p:grpSpPr>
          <p:sp>
            <p:nvSpPr>
              <p:cNvPr id="80949" name="Line 36"/>
              <p:cNvSpPr>
                <a:spLocks noChangeShapeType="1"/>
              </p:cNvSpPr>
              <p:nvPr/>
            </p:nvSpPr>
            <p:spPr bwMode="auto">
              <a:xfrm flipH="1">
                <a:off x="1791" y="3521"/>
                <a:ext cx="91" cy="181"/>
              </a:xfrm>
              <a:prstGeom prst="line">
                <a:avLst/>
              </a:prstGeom>
              <a:noFill/>
              <a:ln w="25400">
                <a:solidFill>
                  <a:schemeClr val="tx1"/>
                </a:solidFill>
                <a:round/>
                <a:headEnd/>
                <a:tailEnd/>
              </a:ln>
            </p:spPr>
            <p:txBody>
              <a:bodyPr/>
              <a:lstStyle/>
              <a:p>
                <a:endParaRPr lang="ja-JP" altLang="en-US">
                  <a:solidFill>
                    <a:prstClr val="black"/>
                  </a:solidFill>
                </a:endParaRPr>
              </a:p>
            </p:txBody>
          </p:sp>
          <p:sp>
            <p:nvSpPr>
              <p:cNvPr id="80950" name="Line 37"/>
              <p:cNvSpPr>
                <a:spLocks noChangeShapeType="1"/>
              </p:cNvSpPr>
              <p:nvPr/>
            </p:nvSpPr>
            <p:spPr bwMode="auto">
              <a:xfrm>
                <a:off x="1795" y="3521"/>
                <a:ext cx="91" cy="181"/>
              </a:xfrm>
              <a:prstGeom prst="line">
                <a:avLst/>
              </a:prstGeom>
              <a:noFill/>
              <a:ln w="25400">
                <a:solidFill>
                  <a:schemeClr val="tx1"/>
                </a:solidFill>
                <a:round/>
                <a:headEnd/>
                <a:tailEnd/>
              </a:ln>
            </p:spPr>
            <p:txBody>
              <a:bodyPr/>
              <a:lstStyle/>
              <a:p>
                <a:endParaRPr lang="ja-JP" altLang="en-US">
                  <a:solidFill>
                    <a:prstClr val="black"/>
                  </a:solidFill>
                </a:endParaRPr>
              </a:p>
            </p:txBody>
          </p:sp>
        </p:grpSp>
        <p:grpSp>
          <p:nvGrpSpPr>
            <p:cNvPr id="80943" name="Group 38"/>
            <p:cNvGrpSpPr>
              <a:grpSpLocks/>
            </p:cNvGrpSpPr>
            <p:nvPr/>
          </p:nvGrpSpPr>
          <p:grpSpPr bwMode="auto">
            <a:xfrm>
              <a:off x="2038327" y="4999050"/>
              <a:ext cx="222251" cy="287338"/>
              <a:chOff x="1791" y="3521"/>
              <a:chExt cx="95" cy="181"/>
            </a:xfrm>
          </p:grpSpPr>
          <p:sp>
            <p:nvSpPr>
              <p:cNvPr id="80947" name="Line 39"/>
              <p:cNvSpPr>
                <a:spLocks noChangeShapeType="1"/>
              </p:cNvSpPr>
              <p:nvPr/>
            </p:nvSpPr>
            <p:spPr bwMode="auto">
              <a:xfrm flipH="1">
                <a:off x="1791" y="3521"/>
                <a:ext cx="91" cy="181"/>
              </a:xfrm>
              <a:prstGeom prst="line">
                <a:avLst/>
              </a:prstGeom>
              <a:noFill/>
              <a:ln w="25400">
                <a:solidFill>
                  <a:schemeClr val="tx1"/>
                </a:solidFill>
                <a:round/>
                <a:headEnd/>
                <a:tailEnd/>
              </a:ln>
            </p:spPr>
            <p:txBody>
              <a:bodyPr/>
              <a:lstStyle/>
              <a:p>
                <a:endParaRPr lang="ja-JP" altLang="en-US">
                  <a:solidFill>
                    <a:prstClr val="black"/>
                  </a:solidFill>
                </a:endParaRPr>
              </a:p>
            </p:txBody>
          </p:sp>
          <p:sp>
            <p:nvSpPr>
              <p:cNvPr id="80948" name="Line 40"/>
              <p:cNvSpPr>
                <a:spLocks noChangeShapeType="1"/>
              </p:cNvSpPr>
              <p:nvPr/>
            </p:nvSpPr>
            <p:spPr bwMode="auto">
              <a:xfrm>
                <a:off x="1795" y="3521"/>
                <a:ext cx="91" cy="181"/>
              </a:xfrm>
              <a:prstGeom prst="line">
                <a:avLst/>
              </a:prstGeom>
              <a:noFill/>
              <a:ln w="25400">
                <a:solidFill>
                  <a:schemeClr val="tx1"/>
                </a:solidFill>
                <a:round/>
                <a:headEnd/>
                <a:tailEnd/>
              </a:ln>
            </p:spPr>
            <p:txBody>
              <a:bodyPr/>
              <a:lstStyle/>
              <a:p>
                <a:endParaRPr lang="ja-JP" altLang="en-US">
                  <a:solidFill>
                    <a:prstClr val="black"/>
                  </a:solidFill>
                </a:endParaRPr>
              </a:p>
            </p:txBody>
          </p:sp>
        </p:grpSp>
        <p:grpSp>
          <p:nvGrpSpPr>
            <p:cNvPr id="80944" name="Group 41"/>
            <p:cNvGrpSpPr>
              <a:grpSpLocks/>
            </p:cNvGrpSpPr>
            <p:nvPr/>
          </p:nvGrpSpPr>
          <p:grpSpPr bwMode="auto">
            <a:xfrm>
              <a:off x="1428728" y="3856042"/>
              <a:ext cx="222250" cy="287338"/>
              <a:chOff x="1791" y="3521"/>
              <a:chExt cx="95" cy="181"/>
            </a:xfrm>
          </p:grpSpPr>
          <p:sp>
            <p:nvSpPr>
              <p:cNvPr id="80945" name="Line 42"/>
              <p:cNvSpPr>
                <a:spLocks noChangeShapeType="1"/>
              </p:cNvSpPr>
              <p:nvPr/>
            </p:nvSpPr>
            <p:spPr bwMode="auto">
              <a:xfrm flipH="1">
                <a:off x="1791" y="3521"/>
                <a:ext cx="91" cy="181"/>
              </a:xfrm>
              <a:prstGeom prst="line">
                <a:avLst/>
              </a:prstGeom>
              <a:noFill/>
              <a:ln w="25400">
                <a:solidFill>
                  <a:schemeClr val="tx1"/>
                </a:solidFill>
                <a:round/>
                <a:headEnd/>
                <a:tailEnd/>
              </a:ln>
            </p:spPr>
            <p:txBody>
              <a:bodyPr/>
              <a:lstStyle/>
              <a:p>
                <a:endParaRPr lang="ja-JP" altLang="en-US">
                  <a:solidFill>
                    <a:prstClr val="black"/>
                  </a:solidFill>
                </a:endParaRPr>
              </a:p>
            </p:txBody>
          </p:sp>
          <p:sp>
            <p:nvSpPr>
              <p:cNvPr id="80946" name="Line 43"/>
              <p:cNvSpPr>
                <a:spLocks noChangeShapeType="1"/>
              </p:cNvSpPr>
              <p:nvPr/>
            </p:nvSpPr>
            <p:spPr bwMode="auto">
              <a:xfrm>
                <a:off x="1795" y="3521"/>
                <a:ext cx="91" cy="181"/>
              </a:xfrm>
              <a:prstGeom prst="line">
                <a:avLst/>
              </a:prstGeom>
              <a:noFill/>
              <a:ln w="25400">
                <a:solidFill>
                  <a:schemeClr val="tx1"/>
                </a:solidFill>
                <a:round/>
                <a:headEnd/>
                <a:tailEnd/>
              </a:ln>
            </p:spPr>
            <p:txBody>
              <a:bodyPr/>
              <a:lstStyle/>
              <a:p>
                <a:endParaRPr lang="ja-JP" altLang="en-US">
                  <a:solidFill>
                    <a:prstClr val="black"/>
                  </a:solidFill>
                </a:endParaRPr>
              </a:p>
            </p:txBody>
          </p:sp>
        </p:grpSp>
      </p:grpSp>
      <p:grpSp>
        <p:nvGrpSpPr>
          <p:cNvPr id="10" name="グループ化 79"/>
          <p:cNvGrpSpPr>
            <a:grpSpLocks/>
          </p:cNvGrpSpPr>
          <p:nvPr/>
        </p:nvGrpSpPr>
        <p:grpSpPr bwMode="auto">
          <a:xfrm>
            <a:off x="214315" y="2924797"/>
            <a:ext cx="3933825" cy="3842841"/>
            <a:chOff x="4756177" y="2732062"/>
            <a:chExt cx="3933848" cy="3842868"/>
          </a:xfrm>
        </p:grpSpPr>
        <p:sp>
          <p:nvSpPr>
            <p:cNvPr id="80925" name="Line 47"/>
            <p:cNvSpPr>
              <a:spLocks noChangeShapeType="1"/>
            </p:cNvSpPr>
            <p:nvPr/>
          </p:nvSpPr>
          <p:spPr bwMode="auto">
            <a:xfrm>
              <a:off x="5116540" y="3357563"/>
              <a:ext cx="647700" cy="576262"/>
            </a:xfrm>
            <a:prstGeom prst="line">
              <a:avLst/>
            </a:prstGeom>
            <a:noFill/>
            <a:ln w="38100">
              <a:solidFill>
                <a:srgbClr val="FF00FF"/>
              </a:solidFill>
              <a:round/>
              <a:headEnd/>
              <a:tailEnd type="triangle" w="med" len="med"/>
            </a:ln>
          </p:spPr>
          <p:txBody>
            <a:bodyPr/>
            <a:lstStyle/>
            <a:p>
              <a:endParaRPr lang="ja-JP" altLang="en-US">
                <a:solidFill>
                  <a:prstClr val="black"/>
                </a:solidFill>
              </a:endParaRPr>
            </a:p>
          </p:txBody>
        </p:sp>
        <p:sp>
          <p:nvSpPr>
            <p:cNvPr id="80926" name="Line 48"/>
            <p:cNvSpPr>
              <a:spLocks noChangeShapeType="1"/>
            </p:cNvSpPr>
            <p:nvPr/>
          </p:nvSpPr>
          <p:spPr bwMode="auto">
            <a:xfrm flipH="1">
              <a:off x="7564465" y="3357563"/>
              <a:ext cx="504825" cy="503237"/>
            </a:xfrm>
            <a:prstGeom prst="line">
              <a:avLst/>
            </a:prstGeom>
            <a:noFill/>
            <a:ln w="38100">
              <a:solidFill>
                <a:srgbClr val="FF00FF"/>
              </a:solidFill>
              <a:round/>
              <a:headEnd/>
              <a:tailEnd type="triangle" w="med" len="med"/>
            </a:ln>
          </p:spPr>
          <p:txBody>
            <a:bodyPr/>
            <a:lstStyle/>
            <a:p>
              <a:endParaRPr lang="ja-JP" altLang="en-US">
                <a:solidFill>
                  <a:prstClr val="black"/>
                </a:solidFill>
              </a:endParaRPr>
            </a:p>
          </p:txBody>
        </p:sp>
        <p:sp>
          <p:nvSpPr>
            <p:cNvPr id="80927" name="Line 49"/>
            <p:cNvSpPr>
              <a:spLocks noChangeShapeType="1"/>
            </p:cNvSpPr>
            <p:nvPr/>
          </p:nvSpPr>
          <p:spPr bwMode="auto">
            <a:xfrm rot="-8195403">
              <a:off x="6159527" y="5213350"/>
              <a:ext cx="215900" cy="719138"/>
            </a:xfrm>
            <a:prstGeom prst="line">
              <a:avLst/>
            </a:prstGeom>
            <a:noFill/>
            <a:ln w="38100">
              <a:solidFill>
                <a:srgbClr val="FF00FF"/>
              </a:solidFill>
              <a:round/>
              <a:headEnd/>
              <a:tailEnd type="triangle" w="med" len="med"/>
            </a:ln>
          </p:spPr>
          <p:txBody>
            <a:bodyPr/>
            <a:lstStyle/>
            <a:p>
              <a:endParaRPr lang="ja-JP" altLang="en-US">
                <a:solidFill>
                  <a:prstClr val="black"/>
                </a:solidFill>
              </a:endParaRPr>
            </a:p>
          </p:txBody>
        </p:sp>
        <p:sp>
          <p:nvSpPr>
            <p:cNvPr id="80928" name="Line 50"/>
            <p:cNvSpPr>
              <a:spLocks noChangeShapeType="1"/>
            </p:cNvSpPr>
            <p:nvPr/>
          </p:nvSpPr>
          <p:spPr bwMode="auto">
            <a:xfrm rot="16200000" flipV="1">
              <a:off x="7204896" y="4796632"/>
              <a:ext cx="431800" cy="576262"/>
            </a:xfrm>
            <a:prstGeom prst="line">
              <a:avLst/>
            </a:prstGeom>
            <a:noFill/>
            <a:ln w="38100">
              <a:solidFill>
                <a:srgbClr val="FF00FF"/>
              </a:solidFill>
              <a:round/>
              <a:headEnd/>
              <a:tailEnd type="triangle" w="med" len="med"/>
            </a:ln>
          </p:spPr>
          <p:txBody>
            <a:bodyPr/>
            <a:lstStyle/>
            <a:p>
              <a:endParaRPr lang="ja-JP" altLang="en-US">
                <a:solidFill>
                  <a:prstClr val="black"/>
                </a:solidFill>
              </a:endParaRPr>
            </a:p>
          </p:txBody>
        </p:sp>
        <p:sp>
          <p:nvSpPr>
            <p:cNvPr id="80929" name="Line 51"/>
            <p:cNvSpPr>
              <a:spLocks noChangeShapeType="1"/>
            </p:cNvSpPr>
            <p:nvPr/>
          </p:nvSpPr>
          <p:spPr bwMode="auto">
            <a:xfrm rot="13404597" flipH="1">
              <a:off x="5783290" y="4743450"/>
              <a:ext cx="158750" cy="828675"/>
            </a:xfrm>
            <a:prstGeom prst="line">
              <a:avLst/>
            </a:prstGeom>
            <a:noFill/>
            <a:ln w="38100">
              <a:solidFill>
                <a:srgbClr val="FF00FF"/>
              </a:solidFill>
              <a:round/>
              <a:headEnd/>
              <a:tailEnd type="triangle" w="med" len="med"/>
            </a:ln>
          </p:spPr>
          <p:txBody>
            <a:bodyPr/>
            <a:lstStyle/>
            <a:p>
              <a:endParaRPr lang="ja-JP" altLang="en-US">
                <a:solidFill>
                  <a:prstClr val="black"/>
                </a:solidFill>
              </a:endParaRPr>
            </a:p>
          </p:txBody>
        </p:sp>
        <p:sp>
          <p:nvSpPr>
            <p:cNvPr id="62" name="Text Box 52"/>
            <p:cNvSpPr txBox="1">
              <a:spLocks noChangeArrowheads="1"/>
            </p:cNvSpPr>
            <p:nvPr/>
          </p:nvSpPr>
          <p:spPr bwMode="auto">
            <a:xfrm>
              <a:off x="5764245" y="5805484"/>
              <a:ext cx="635004" cy="769446"/>
            </a:xfrm>
            <a:prstGeom prst="rect">
              <a:avLst/>
            </a:prstGeom>
            <a:noFill/>
            <a:ln w="9525">
              <a:noFill/>
              <a:miter lim="800000"/>
              <a:headEnd/>
              <a:tailEnd/>
            </a:ln>
            <a:effectLst/>
          </p:spPr>
          <p:txBody>
            <a:bodyPr>
              <a:spAutoFit/>
            </a:bodyPr>
            <a:lstStyle/>
            <a:p>
              <a:pPr>
                <a:spcBef>
                  <a:spcPct val="50000"/>
                </a:spcBef>
                <a:defRPr/>
              </a:pPr>
              <a:r>
                <a:rPr lang="ja-JP" altLang="en-US" b="1">
                  <a:solidFill>
                    <a:srgbClr val="FF00FF"/>
                  </a:solidFill>
                  <a:effectLst>
                    <a:outerShdw blurRad="38100" dist="38100" dir="2700000" algn="tl">
                      <a:srgbClr val="C0C0C0"/>
                    </a:outerShdw>
                  </a:effectLst>
                  <a:ea typeface="ＭＳ Ｐゴシック" pitchFamily="50" charset="-128"/>
                </a:rPr>
                <a:t>共感</a:t>
              </a:r>
            </a:p>
          </p:txBody>
        </p:sp>
        <p:sp>
          <p:nvSpPr>
            <p:cNvPr id="63" name="Text Box 53"/>
            <p:cNvSpPr txBox="1">
              <a:spLocks noChangeArrowheads="1"/>
            </p:cNvSpPr>
            <p:nvPr/>
          </p:nvSpPr>
          <p:spPr bwMode="auto">
            <a:xfrm>
              <a:off x="5116541" y="5084753"/>
              <a:ext cx="635004" cy="769446"/>
            </a:xfrm>
            <a:prstGeom prst="rect">
              <a:avLst/>
            </a:prstGeom>
            <a:noFill/>
            <a:ln w="9525">
              <a:noFill/>
              <a:miter lim="800000"/>
              <a:headEnd/>
              <a:tailEnd/>
            </a:ln>
            <a:effectLst/>
          </p:spPr>
          <p:txBody>
            <a:bodyPr>
              <a:spAutoFit/>
            </a:bodyPr>
            <a:lstStyle/>
            <a:p>
              <a:pPr>
                <a:spcBef>
                  <a:spcPct val="50000"/>
                </a:spcBef>
                <a:defRPr/>
              </a:pPr>
              <a:r>
                <a:rPr lang="ja-JP" altLang="en-US" b="1">
                  <a:solidFill>
                    <a:srgbClr val="FF00FF"/>
                  </a:solidFill>
                  <a:effectLst>
                    <a:outerShdw blurRad="38100" dist="38100" dir="2700000" algn="tl">
                      <a:srgbClr val="C0C0C0"/>
                    </a:outerShdw>
                  </a:effectLst>
                  <a:ea typeface="ＭＳ Ｐゴシック" pitchFamily="50" charset="-128"/>
                </a:rPr>
                <a:t>信頼</a:t>
              </a:r>
            </a:p>
          </p:txBody>
        </p:sp>
        <p:sp>
          <p:nvSpPr>
            <p:cNvPr id="64" name="Text Box 54"/>
            <p:cNvSpPr txBox="1">
              <a:spLocks noChangeArrowheads="1"/>
            </p:cNvSpPr>
            <p:nvPr/>
          </p:nvSpPr>
          <p:spPr bwMode="auto">
            <a:xfrm>
              <a:off x="7132678" y="5805484"/>
              <a:ext cx="635004" cy="769446"/>
            </a:xfrm>
            <a:prstGeom prst="rect">
              <a:avLst/>
            </a:prstGeom>
            <a:noFill/>
            <a:ln w="9525">
              <a:noFill/>
              <a:miter lim="800000"/>
              <a:headEnd/>
              <a:tailEnd/>
            </a:ln>
            <a:effectLst/>
          </p:spPr>
          <p:txBody>
            <a:bodyPr>
              <a:spAutoFit/>
            </a:bodyPr>
            <a:lstStyle/>
            <a:p>
              <a:pPr>
                <a:spcBef>
                  <a:spcPct val="50000"/>
                </a:spcBef>
                <a:defRPr/>
              </a:pPr>
              <a:r>
                <a:rPr lang="ja-JP" altLang="en-US" b="1" dirty="0">
                  <a:solidFill>
                    <a:srgbClr val="FF00FF"/>
                  </a:solidFill>
                  <a:effectLst>
                    <a:outerShdw blurRad="38100" dist="38100" dir="2700000" algn="tl">
                      <a:srgbClr val="C0C0C0"/>
                    </a:outerShdw>
                  </a:effectLst>
                  <a:ea typeface="ＭＳ Ｐゴシック" pitchFamily="50" charset="-128"/>
                </a:rPr>
                <a:t>愛情</a:t>
              </a:r>
            </a:p>
          </p:txBody>
        </p:sp>
        <p:sp>
          <p:nvSpPr>
            <p:cNvPr id="65" name="Text Box 55"/>
            <p:cNvSpPr txBox="1">
              <a:spLocks noChangeArrowheads="1"/>
            </p:cNvSpPr>
            <p:nvPr/>
          </p:nvSpPr>
          <p:spPr bwMode="auto">
            <a:xfrm>
              <a:off x="7708944" y="5013315"/>
              <a:ext cx="635004" cy="769446"/>
            </a:xfrm>
            <a:prstGeom prst="rect">
              <a:avLst/>
            </a:prstGeom>
            <a:noFill/>
            <a:ln w="9525">
              <a:noFill/>
              <a:miter lim="800000"/>
              <a:headEnd/>
              <a:tailEnd/>
            </a:ln>
            <a:effectLst/>
          </p:spPr>
          <p:txBody>
            <a:bodyPr>
              <a:spAutoFit/>
            </a:bodyPr>
            <a:lstStyle/>
            <a:p>
              <a:pPr>
                <a:spcBef>
                  <a:spcPct val="50000"/>
                </a:spcBef>
                <a:defRPr/>
              </a:pPr>
              <a:r>
                <a:rPr lang="ja-JP" altLang="en-US" b="1">
                  <a:solidFill>
                    <a:srgbClr val="FF00FF"/>
                  </a:solidFill>
                  <a:effectLst>
                    <a:outerShdw blurRad="38100" dist="38100" dir="2700000" algn="tl">
                      <a:srgbClr val="C0C0C0"/>
                    </a:outerShdw>
                  </a:effectLst>
                  <a:ea typeface="ＭＳ Ｐゴシック" pitchFamily="50" charset="-128"/>
                </a:rPr>
                <a:t>尊重</a:t>
              </a:r>
            </a:p>
          </p:txBody>
        </p:sp>
        <p:sp>
          <p:nvSpPr>
            <p:cNvPr id="66" name="Text Box 56"/>
            <p:cNvSpPr txBox="1">
              <a:spLocks noChangeArrowheads="1"/>
            </p:cNvSpPr>
            <p:nvPr/>
          </p:nvSpPr>
          <p:spPr bwMode="auto">
            <a:xfrm>
              <a:off x="7970883" y="2946375"/>
              <a:ext cx="719142" cy="769446"/>
            </a:xfrm>
            <a:prstGeom prst="rect">
              <a:avLst/>
            </a:prstGeom>
            <a:noFill/>
            <a:ln w="9525">
              <a:noFill/>
              <a:miter lim="800000"/>
              <a:headEnd/>
              <a:tailEnd/>
            </a:ln>
            <a:effectLst/>
          </p:spPr>
          <p:txBody>
            <a:bodyPr>
              <a:spAutoFit/>
            </a:bodyPr>
            <a:lstStyle/>
            <a:p>
              <a:pPr>
                <a:spcBef>
                  <a:spcPct val="50000"/>
                </a:spcBef>
                <a:defRPr/>
              </a:pPr>
              <a:r>
                <a:rPr lang="ja-JP" altLang="en-US" b="1" dirty="0">
                  <a:solidFill>
                    <a:srgbClr val="FF00FF"/>
                  </a:solidFill>
                  <a:effectLst>
                    <a:outerShdw blurRad="38100" dist="38100" dir="2700000" algn="tl">
                      <a:srgbClr val="C0C0C0"/>
                    </a:outerShdw>
                  </a:effectLst>
                  <a:ea typeface="ＭＳ Ｐゴシック" pitchFamily="50" charset="-128"/>
                </a:rPr>
                <a:t>受容</a:t>
              </a:r>
            </a:p>
          </p:txBody>
        </p:sp>
        <p:sp>
          <p:nvSpPr>
            <p:cNvPr id="67" name="Text Box 57"/>
            <p:cNvSpPr txBox="1">
              <a:spLocks noChangeArrowheads="1"/>
            </p:cNvSpPr>
            <p:nvPr/>
          </p:nvSpPr>
          <p:spPr bwMode="auto">
            <a:xfrm>
              <a:off x="4756177" y="2997176"/>
              <a:ext cx="833442" cy="430890"/>
            </a:xfrm>
            <a:prstGeom prst="rect">
              <a:avLst/>
            </a:prstGeom>
            <a:noFill/>
            <a:ln w="9525">
              <a:noFill/>
              <a:miter lim="800000"/>
              <a:headEnd/>
              <a:tailEnd/>
            </a:ln>
            <a:effectLst/>
          </p:spPr>
          <p:txBody>
            <a:bodyPr>
              <a:spAutoFit/>
            </a:bodyPr>
            <a:lstStyle/>
            <a:p>
              <a:pPr>
                <a:spcBef>
                  <a:spcPct val="50000"/>
                </a:spcBef>
                <a:defRPr/>
              </a:pPr>
              <a:r>
                <a:rPr lang="ja-JP" altLang="en-US" b="1">
                  <a:solidFill>
                    <a:srgbClr val="FF00FF"/>
                  </a:solidFill>
                  <a:effectLst>
                    <a:outerShdw blurRad="38100" dist="38100" dir="2700000" algn="tl">
                      <a:srgbClr val="C0C0C0"/>
                    </a:outerShdw>
                  </a:effectLst>
                  <a:ea typeface="ＭＳ Ｐゴシック" pitchFamily="50" charset="-128"/>
                </a:rPr>
                <a:t>肯定</a:t>
              </a:r>
            </a:p>
          </p:txBody>
        </p:sp>
        <p:sp>
          <p:nvSpPr>
            <p:cNvPr id="80936" name="Line 58"/>
            <p:cNvSpPr>
              <a:spLocks noChangeShapeType="1"/>
            </p:cNvSpPr>
            <p:nvPr/>
          </p:nvSpPr>
          <p:spPr bwMode="auto">
            <a:xfrm rot="16200000" flipV="1">
              <a:off x="6737378" y="5337175"/>
              <a:ext cx="647700" cy="288925"/>
            </a:xfrm>
            <a:prstGeom prst="line">
              <a:avLst/>
            </a:prstGeom>
            <a:noFill/>
            <a:ln w="38100">
              <a:solidFill>
                <a:srgbClr val="FF00FF"/>
              </a:solidFill>
              <a:round/>
              <a:headEnd/>
              <a:tailEnd type="triangle" w="med" len="med"/>
            </a:ln>
          </p:spPr>
          <p:txBody>
            <a:bodyPr/>
            <a:lstStyle/>
            <a:p>
              <a:endParaRPr lang="ja-JP" altLang="en-US">
                <a:solidFill>
                  <a:prstClr val="black"/>
                </a:solidFill>
              </a:endParaRPr>
            </a:p>
          </p:txBody>
        </p:sp>
        <p:sp>
          <p:nvSpPr>
            <p:cNvPr id="69" name="Text Box 59"/>
            <p:cNvSpPr txBox="1">
              <a:spLocks noChangeArrowheads="1"/>
            </p:cNvSpPr>
            <p:nvPr/>
          </p:nvSpPr>
          <p:spPr bwMode="auto">
            <a:xfrm>
              <a:off x="5613432" y="2732062"/>
              <a:ext cx="2143138" cy="585791"/>
            </a:xfrm>
            <a:prstGeom prst="rect">
              <a:avLst/>
            </a:prstGeom>
            <a:noFill/>
            <a:ln w="9525">
              <a:noFill/>
              <a:miter lim="800000"/>
              <a:headEnd/>
              <a:tailEnd/>
            </a:ln>
            <a:effectLst/>
          </p:spPr>
          <p:txBody>
            <a:bodyPr/>
            <a:lstStyle/>
            <a:p>
              <a:pPr>
                <a:lnSpc>
                  <a:spcPct val="65000"/>
                </a:lnSpc>
                <a:spcBef>
                  <a:spcPct val="50000"/>
                </a:spcBef>
                <a:defRPr/>
              </a:pPr>
              <a:r>
                <a:rPr lang="ja-JP" altLang="en-US" b="1" dirty="0">
                  <a:solidFill>
                    <a:srgbClr val="FF00FF"/>
                  </a:solidFill>
                  <a:effectLst>
                    <a:outerShdw blurRad="38100" dist="38100" dir="2700000" algn="tl">
                      <a:srgbClr val="C0C0C0"/>
                    </a:outerShdw>
                  </a:effectLst>
                  <a:ea typeface="ＭＳ Ｐゴシック" pitchFamily="50" charset="-128"/>
                </a:rPr>
                <a:t>権利意識</a:t>
              </a:r>
            </a:p>
            <a:p>
              <a:pPr>
                <a:lnSpc>
                  <a:spcPct val="65000"/>
                </a:lnSpc>
                <a:spcBef>
                  <a:spcPct val="50000"/>
                </a:spcBef>
                <a:defRPr/>
              </a:pPr>
              <a:r>
                <a:rPr lang="ja-JP" altLang="en-US" b="1" dirty="0">
                  <a:solidFill>
                    <a:srgbClr val="FF00FF"/>
                  </a:solidFill>
                  <a:effectLst>
                    <a:outerShdw blurRad="38100" dist="38100" dir="2700000" algn="tl">
                      <a:srgbClr val="C0C0C0"/>
                    </a:outerShdw>
                  </a:effectLst>
                  <a:ea typeface="ＭＳ Ｐゴシック" pitchFamily="50" charset="-128"/>
                </a:rPr>
                <a:t>（ｾﾙﾌｴｽﾃｨｰﾑ）</a:t>
              </a:r>
            </a:p>
          </p:txBody>
        </p:sp>
        <p:sp>
          <p:nvSpPr>
            <p:cNvPr id="80938" name="Line 60"/>
            <p:cNvSpPr>
              <a:spLocks noChangeShapeType="1"/>
            </p:cNvSpPr>
            <p:nvPr/>
          </p:nvSpPr>
          <p:spPr bwMode="auto">
            <a:xfrm flipH="1">
              <a:off x="6700865" y="3357563"/>
              <a:ext cx="1587" cy="647700"/>
            </a:xfrm>
            <a:prstGeom prst="line">
              <a:avLst/>
            </a:prstGeom>
            <a:noFill/>
            <a:ln w="38100">
              <a:solidFill>
                <a:srgbClr val="FF00FF"/>
              </a:solidFill>
              <a:round/>
              <a:headEnd/>
              <a:tailEnd type="triangle" w="med" len="med"/>
            </a:ln>
          </p:spPr>
          <p:txBody>
            <a:bodyPr/>
            <a:lstStyle/>
            <a:p>
              <a:endParaRPr lang="ja-JP" altLang="en-US">
                <a:solidFill>
                  <a:prstClr val="black"/>
                </a:solidFill>
              </a:endParaRPr>
            </a:p>
          </p:txBody>
        </p:sp>
      </p:grpSp>
      <p:grpSp>
        <p:nvGrpSpPr>
          <p:cNvPr id="80902" name="グループ化 78"/>
          <p:cNvGrpSpPr>
            <a:grpSpLocks/>
          </p:cNvGrpSpPr>
          <p:nvPr/>
        </p:nvGrpSpPr>
        <p:grpSpPr bwMode="auto">
          <a:xfrm>
            <a:off x="1187624" y="3999781"/>
            <a:ext cx="1815926" cy="1655762"/>
            <a:chOff x="1205107" y="1000108"/>
            <a:chExt cx="1815882" cy="1655761"/>
          </a:xfrm>
        </p:grpSpPr>
        <p:sp>
          <p:nvSpPr>
            <p:cNvPr id="80919" name="Text Box 20"/>
            <p:cNvSpPr txBox="1">
              <a:spLocks noChangeArrowheads="1"/>
            </p:cNvSpPr>
            <p:nvPr/>
          </p:nvSpPr>
          <p:spPr bwMode="auto">
            <a:xfrm>
              <a:off x="2466991" y="1000108"/>
              <a:ext cx="553998" cy="642942"/>
            </a:xfrm>
            <a:prstGeom prst="rect">
              <a:avLst/>
            </a:prstGeom>
            <a:noFill/>
            <a:ln w="9525">
              <a:noFill/>
              <a:miter lim="800000"/>
              <a:headEnd/>
              <a:tailEnd/>
            </a:ln>
          </p:spPr>
          <p:txBody>
            <a:bodyPr vert="eaVert">
              <a:spAutoFit/>
            </a:bodyPr>
            <a:lstStyle/>
            <a:p>
              <a:pPr>
                <a:spcBef>
                  <a:spcPct val="50000"/>
                </a:spcBef>
              </a:pPr>
              <a:r>
                <a:rPr lang="ja-JP" altLang="en-US" sz="1200" b="1">
                  <a:solidFill>
                    <a:prstClr val="black"/>
                  </a:solidFill>
                </a:rPr>
                <a:t>可能性</a:t>
              </a:r>
            </a:p>
          </p:txBody>
        </p:sp>
        <p:sp>
          <p:nvSpPr>
            <p:cNvPr id="80920" name="Text Box 21"/>
            <p:cNvSpPr txBox="1">
              <a:spLocks noChangeArrowheads="1"/>
            </p:cNvSpPr>
            <p:nvPr/>
          </p:nvSpPr>
          <p:spPr bwMode="auto">
            <a:xfrm>
              <a:off x="2497687" y="1749409"/>
              <a:ext cx="369323" cy="504824"/>
            </a:xfrm>
            <a:prstGeom prst="rect">
              <a:avLst/>
            </a:prstGeom>
            <a:noFill/>
            <a:ln w="9525">
              <a:noFill/>
              <a:miter lim="800000"/>
              <a:headEnd/>
              <a:tailEnd/>
            </a:ln>
          </p:spPr>
          <p:txBody>
            <a:bodyPr vert="eaVert">
              <a:spAutoFit/>
            </a:bodyPr>
            <a:lstStyle/>
            <a:p>
              <a:pPr>
                <a:spcBef>
                  <a:spcPct val="50000"/>
                </a:spcBef>
              </a:pPr>
              <a:r>
                <a:rPr lang="ja-JP" altLang="en-US" sz="1200" b="1">
                  <a:solidFill>
                    <a:prstClr val="black"/>
                  </a:solidFill>
                </a:rPr>
                <a:t>感性</a:t>
              </a:r>
            </a:p>
          </p:txBody>
        </p:sp>
        <p:sp>
          <p:nvSpPr>
            <p:cNvPr id="80921" name="Text Box 22"/>
            <p:cNvSpPr txBox="1">
              <a:spLocks noChangeArrowheads="1"/>
            </p:cNvSpPr>
            <p:nvPr/>
          </p:nvSpPr>
          <p:spPr bwMode="auto">
            <a:xfrm>
              <a:off x="1949991" y="1415122"/>
              <a:ext cx="369323" cy="442242"/>
            </a:xfrm>
            <a:prstGeom prst="rect">
              <a:avLst/>
            </a:prstGeom>
            <a:noFill/>
            <a:ln w="9525">
              <a:noFill/>
              <a:miter lim="800000"/>
              <a:headEnd/>
              <a:tailEnd/>
            </a:ln>
          </p:spPr>
          <p:txBody>
            <a:bodyPr vert="eaVert">
              <a:spAutoFit/>
            </a:bodyPr>
            <a:lstStyle/>
            <a:p>
              <a:pPr>
                <a:spcBef>
                  <a:spcPct val="50000"/>
                </a:spcBef>
              </a:pPr>
              <a:r>
                <a:rPr lang="ja-JP" altLang="en-US" sz="1200" b="1">
                  <a:solidFill>
                    <a:prstClr val="black"/>
                  </a:solidFill>
                </a:rPr>
                <a:t>個性</a:t>
              </a:r>
            </a:p>
          </p:txBody>
        </p:sp>
        <p:sp>
          <p:nvSpPr>
            <p:cNvPr id="80922" name="Text Box 23"/>
            <p:cNvSpPr txBox="1">
              <a:spLocks noChangeArrowheads="1"/>
            </p:cNvSpPr>
            <p:nvPr/>
          </p:nvSpPr>
          <p:spPr bwMode="auto">
            <a:xfrm>
              <a:off x="1949991" y="2151046"/>
              <a:ext cx="369323" cy="504823"/>
            </a:xfrm>
            <a:prstGeom prst="rect">
              <a:avLst/>
            </a:prstGeom>
            <a:noFill/>
            <a:ln w="9525">
              <a:noFill/>
              <a:miter lim="800000"/>
              <a:headEnd/>
              <a:tailEnd/>
            </a:ln>
          </p:spPr>
          <p:txBody>
            <a:bodyPr vert="eaVert">
              <a:spAutoFit/>
            </a:bodyPr>
            <a:lstStyle/>
            <a:p>
              <a:pPr>
                <a:spcBef>
                  <a:spcPct val="50000"/>
                </a:spcBef>
              </a:pPr>
              <a:r>
                <a:rPr lang="ja-JP" altLang="en-US" sz="1200" b="1">
                  <a:solidFill>
                    <a:prstClr val="black"/>
                  </a:solidFill>
                </a:rPr>
                <a:t>能力</a:t>
              </a:r>
            </a:p>
          </p:txBody>
        </p:sp>
        <p:sp>
          <p:nvSpPr>
            <p:cNvPr id="80923" name="Text Box 24"/>
            <p:cNvSpPr txBox="1">
              <a:spLocks noChangeArrowheads="1"/>
            </p:cNvSpPr>
            <p:nvPr/>
          </p:nvSpPr>
          <p:spPr bwMode="auto">
            <a:xfrm>
              <a:off x="1345157" y="1071546"/>
              <a:ext cx="369323" cy="504824"/>
            </a:xfrm>
            <a:prstGeom prst="rect">
              <a:avLst/>
            </a:prstGeom>
            <a:noFill/>
            <a:ln w="9525">
              <a:noFill/>
              <a:miter lim="800000"/>
              <a:headEnd/>
              <a:tailEnd/>
            </a:ln>
          </p:spPr>
          <p:txBody>
            <a:bodyPr vert="eaVert">
              <a:spAutoFit/>
            </a:bodyPr>
            <a:lstStyle/>
            <a:p>
              <a:pPr>
                <a:spcBef>
                  <a:spcPct val="50000"/>
                </a:spcBef>
              </a:pPr>
              <a:r>
                <a:rPr lang="ja-JP" altLang="en-US" sz="1200" b="1">
                  <a:solidFill>
                    <a:prstClr val="black"/>
                  </a:solidFill>
                </a:rPr>
                <a:t>美</a:t>
              </a:r>
            </a:p>
          </p:txBody>
        </p:sp>
        <p:sp>
          <p:nvSpPr>
            <p:cNvPr id="80924" name="Text Box 25"/>
            <p:cNvSpPr txBox="1">
              <a:spLocks noChangeArrowheads="1"/>
            </p:cNvSpPr>
            <p:nvPr/>
          </p:nvSpPr>
          <p:spPr bwMode="auto">
            <a:xfrm>
              <a:off x="1205107" y="1428737"/>
              <a:ext cx="553998" cy="633408"/>
            </a:xfrm>
            <a:prstGeom prst="rect">
              <a:avLst/>
            </a:prstGeom>
            <a:noFill/>
            <a:ln w="9525">
              <a:noFill/>
              <a:miter lim="800000"/>
              <a:headEnd/>
              <a:tailEnd/>
            </a:ln>
          </p:spPr>
          <p:txBody>
            <a:bodyPr vert="eaVert">
              <a:spAutoFit/>
            </a:bodyPr>
            <a:lstStyle/>
            <a:p>
              <a:pPr>
                <a:spcBef>
                  <a:spcPct val="50000"/>
                </a:spcBef>
              </a:pPr>
              <a:r>
                <a:rPr lang="ja-JP" altLang="en-US" sz="1200" b="1" dirty="0">
                  <a:solidFill>
                    <a:prstClr val="black"/>
                  </a:solidFill>
                </a:rPr>
                <a:t>生命力</a:t>
              </a:r>
            </a:p>
          </p:txBody>
        </p:sp>
      </p:grpSp>
      <p:sp>
        <p:nvSpPr>
          <p:cNvPr id="32" name="ハート 31"/>
          <p:cNvSpPr/>
          <p:nvPr/>
        </p:nvSpPr>
        <p:spPr>
          <a:xfrm>
            <a:off x="5434013" y="3636245"/>
            <a:ext cx="2500312" cy="2214563"/>
          </a:xfrm>
          <a:prstGeom prst="heart">
            <a:avLst/>
          </a:prstGeom>
          <a:solidFill>
            <a:srgbClr val="EF95E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dirty="0">
              <a:solidFill>
                <a:prstClr val="white"/>
              </a:solidFill>
            </a:endParaRPr>
          </a:p>
        </p:txBody>
      </p:sp>
      <p:grpSp>
        <p:nvGrpSpPr>
          <p:cNvPr id="12" name="グループ化 80"/>
          <p:cNvGrpSpPr/>
          <p:nvPr/>
        </p:nvGrpSpPr>
        <p:grpSpPr>
          <a:xfrm>
            <a:off x="5711891" y="3922043"/>
            <a:ext cx="1789069" cy="1655761"/>
            <a:chOff x="1231920" y="1000108"/>
            <a:chExt cx="1789069" cy="1655761"/>
          </a:xfrm>
          <a:solidFill>
            <a:srgbClr val="0000FF"/>
          </a:solidFill>
        </p:grpSpPr>
        <p:sp>
          <p:nvSpPr>
            <p:cNvPr id="82" name="Text Box 20"/>
            <p:cNvSpPr txBox="1">
              <a:spLocks noChangeArrowheads="1"/>
            </p:cNvSpPr>
            <p:nvPr/>
          </p:nvSpPr>
          <p:spPr bwMode="auto">
            <a:xfrm>
              <a:off x="2466991" y="1000108"/>
              <a:ext cx="553998" cy="642942"/>
            </a:xfrm>
            <a:prstGeom prst="rect">
              <a:avLst/>
            </a:prstGeom>
            <a:noFill/>
            <a:ln w="9525">
              <a:noFill/>
              <a:miter lim="800000"/>
              <a:headEnd/>
              <a:tailEnd/>
            </a:ln>
          </p:spPr>
          <p:txBody>
            <a:bodyPr vert="eaVert">
              <a:spAutoFit/>
            </a:bodyPr>
            <a:lstStyle/>
            <a:p>
              <a:pPr>
                <a:spcBef>
                  <a:spcPct val="50000"/>
                </a:spcBef>
                <a:defRPr/>
              </a:pPr>
              <a:r>
                <a:rPr lang="ja-JP" altLang="en-US" sz="1200" b="1" dirty="0">
                  <a:solidFill>
                    <a:prstClr val="black"/>
                  </a:solidFill>
                </a:rPr>
                <a:t>可能性</a:t>
              </a:r>
            </a:p>
          </p:txBody>
        </p:sp>
        <p:sp>
          <p:nvSpPr>
            <p:cNvPr id="83" name="Text Box 21"/>
            <p:cNvSpPr txBox="1">
              <a:spLocks noChangeArrowheads="1"/>
            </p:cNvSpPr>
            <p:nvPr/>
          </p:nvSpPr>
          <p:spPr bwMode="auto">
            <a:xfrm>
              <a:off x="2497678" y="1749409"/>
              <a:ext cx="369332" cy="504824"/>
            </a:xfrm>
            <a:prstGeom prst="rect">
              <a:avLst/>
            </a:prstGeom>
            <a:noFill/>
            <a:ln w="9525">
              <a:noFill/>
              <a:miter lim="800000"/>
              <a:headEnd/>
              <a:tailEnd/>
            </a:ln>
          </p:spPr>
          <p:txBody>
            <a:bodyPr vert="eaVert">
              <a:spAutoFit/>
            </a:bodyPr>
            <a:lstStyle/>
            <a:p>
              <a:pPr>
                <a:spcBef>
                  <a:spcPct val="50000"/>
                </a:spcBef>
                <a:defRPr/>
              </a:pPr>
              <a:r>
                <a:rPr lang="ja-JP" altLang="en-US" sz="1200" b="1" dirty="0">
                  <a:solidFill>
                    <a:prstClr val="black"/>
                  </a:solidFill>
                </a:rPr>
                <a:t>感性</a:t>
              </a:r>
            </a:p>
          </p:txBody>
        </p:sp>
        <p:sp>
          <p:nvSpPr>
            <p:cNvPr id="84" name="Text Box 22"/>
            <p:cNvSpPr txBox="1">
              <a:spLocks noChangeArrowheads="1"/>
            </p:cNvSpPr>
            <p:nvPr/>
          </p:nvSpPr>
          <p:spPr bwMode="auto">
            <a:xfrm>
              <a:off x="1949982" y="1415122"/>
              <a:ext cx="369332" cy="442242"/>
            </a:xfrm>
            <a:prstGeom prst="rect">
              <a:avLst/>
            </a:prstGeom>
            <a:noFill/>
            <a:ln w="9525">
              <a:noFill/>
              <a:miter lim="800000"/>
              <a:headEnd/>
              <a:tailEnd/>
            </a:ln>
          </p:spPr>
          <p:txBody>
            <a:bodyPr vert="eaVert">
              <a:spAutoFit/>
            </a:bodyPr>
            <a:lstStyle/>
            <a:p>
              <a:pPr>
                <a:spcBef>
                  <a:spcPct val="50000"/>
                </a:spcBef>
                <a:defRPr/>
              </a:pPr>
              <a:r>
                <a:rPr lang="ja-JP" altLang="en-US" sz="1200" b="1" dirty="0">
                  <a:solidFill>
                    <a:prstClr val="black"/>
                  </a:solidFill>
                </a:rPr>
                <a:t>個性</a:t>
              </a:r>
            </a:p>
          </p:txBody>
        </p:sp>
        <p:sp>
          <p:nvSpPr>
            <p:cNvPr id="85" name="Text Box 23"/>
            <p:cNvSpPr txBox="1">
              <a:spLocks noChangeArrowheads="1"/>
            </p:cNvSpPr>
            <p:nvPr/>
          </p:nvSpPr>
          <p:spPr bwMode="auto">
            <a:xfrm>
              <a:off x="1949982" y="2151046"/>
              <a:ext cx="369332" cy="504823"/>
            </a:xfrm>
            <a:prstGeom prst="rect">
              <a:avLst/>
            </a:prstGeom>
            <a:noFill/>
            <a:ln w="9525">
              <a:noFill/>
              <a:miter lim="800000"/>
              <a:headEnd/>
              <a:tailEnd/>
            </a:ln>
          </p:spPr>
          <p:txBody>
            <a:bodyPr vert="eaVert">
              <a:spAutoFit/>
            </a:bodyPr>
            <a:lstStyle/>
            <a:p>
              <a:pPr>
                <a:spcBef>
                  <a:spcPct val="50000"/>
                </a:spcBef>
                <a:defRPr/>
              </a:pPr>
              <a:r>
                <a:rPr lang="ja-JP" altLang="en-US" sz="1200" b="1" dirty="0">
                  <a:solidFill>
                    <a:prstClr val="black"/>
                  </a:solidFill>
                </a:rPr>
                <a:t>能力</a:t>
              </a:r>
            </a:p>
          </p:txBody>
        </p:sp>
        <p:sp>
          <p:nvSpPr>
            <p:cNvPr id="86" name="Text Box 24"/>
            <p:cNvSpPr txBox="1">
              <a:spLocks noChangeArrowheads="1"/>
            </p:cNvSpPr>
            <p:nvPr/>
          </p:nvSpPr>
          <p:spPr bwMode="auto">
            <a:xfrm>
              <a:off x="1345148" y="1071546"/>
              <a:ext cx="369332" cy="504824"/>
            </a:xfrm>
            <a:prstGeom prst="rect">
              <a:avLst/>
            </a:prstGeom>
            <a:noFill/>
            <a:ln w="9525">
              <a:noFill/>
              <a:miter lim="800000"/>
              <a:headEnd/>
              <a:tailEnd/>
            </a:ln>
          </p:spPr>
          <p:txBody>
            <a:bodyPr vert="eaVert">
              <a:spAutoFit/>
            </a:bodyPr>
            <a:lstStyle/>
            <a:p>
              <a:pPr>
                <a:spcBef>
                  <a:spcPct val="50000"/>
                </a:spcBef>
                <a:defRPr/>
              </a:pPr>
              <a:r>
                <a:rPr lang="ja-JP" altLang="en-US" sz="1200" b="1" dirty="0">
                  <a:solidFill>
                    <a:prstClr val="black"/>
                  </a:solidFill>
                </a:rPr>
                <a:t>美</a:t>
              </a:r>
            </a:p>
          </p:txBody>
        </p:sp>
        <p:sp>
          <p:nvSpPr>
            <p:cNvPr id="87" name="Text Box 25"/>
            <p:cNvSpPr txBox="1">
              <a:spLocks noChangeArrowheads="1"/>
            </p:cNvSpPr>
            <p:nvPr/>
          </p:nvSpPr>
          <p:spPr bwMode="auto">
            <a:xfrm>
              <a:off x="1231920" y="1428737"/>
              <a:ext cx="553998" cy="633408"/>
            </a:xfrm>
            <a:prstGeom prst="rect">
              <a:avLst/>
            </a:prstGeom>
            <a:noFill/>
            <a:ln w="9525">
              <a:noFill/>
              <a:miter lim="800000"/>
              <a:headEnd/>
              <a:tailEnd/>
            </a:ln>
          </p:spPr>
          <p:txBody>
            <a:bodyPr vert="eaVert">
              <a:spAutoFit/>
            </a:bodyPr>
            <a:lstStyle/>
            <a:p>
              <a:pPr>
                <a:spcBef>
                  <a:spcPct val="50000"/>
                </a:spcBef>
                <a:defRPr/>
              </a:pPr>
              <a:r>
                <a:rPr lang="ja-JP" altLang="en-US" sz="1200" b="1" dirty="0">
                  <a:solidFill>
                    <a:prstClr val="black"/>
                  </a:solidFill>
                </a:rPr>
                <a:t>生命力</a:t>
              </a:r>
            </a:p>
          </p:txBody>
        </p:sp>
      </p:grpSp>
      <p:grpSp>
        <p:nvGrpSpPr>
          <p:cNvPr id="13" name="グループ化 108"/>
          <p:cNvGrpSpPr>
            <a:grpSpLocks/>
          </p:cNvGrpSpPr>
          <p:nvPr/>
        </p:nvGrpSpPr>
        <p:grpSpPr bwMode="auto">
          <a:xfrm>
            <a:off x="4857752" y="2850433"/>
            <a:ext cx="3857625" cy="3551237"/>
            <a:chOff x="4857752" y="2571744"/>
            <a:chExt cx="3857652" cy="3551260"/>
          </a:xfrm>
        </p:grpSpPr>
        <p:sp>
          <p:nvSpPr>
            <p:cNvPr id="80913" name="Text Box 61"/>
            <p:cNvSpPr txBox="1">
              <a:spLocks noChangeArrowheads="1"/>
            </p:cNvSpPr>
            <p:nvPr/>
          </p:nvSpPr>
          <p:spPr bwMode="auto">
            <a:xfrm>
              <a:off x="7996266" y="4806962"/>
              <a:ext cx="719138" cy="336550"/>
            </a:xfrm>
            <a:prstGeom prst="rect">
              <a:avLst/>
            </a:prstGeom>
            <a:noFill/>
            <a:ln w="9525">
              <a:noFill/>
              <a:miter lim="800000"/>
              <a:headEnd/>
              <a:tailEnd/>
            </a:ln>
          </p:spPr>
          <p:txBody>
            <a:bodyPr>
              <a:spAutoFit/>
            </a:bodyPr>
            <a:lstStyle/>
            <a:p>
              <a:pPr>
                <a:spcBef>
                  <a:spcPct val="50000"/>
                </a:spcBef>
              </a:pPr>
              <a:r>
                <a:rPr lang="ja-JP" altLang="en-US" sz="1600" b="1">
                  <a:solidFill>
                    <a:srgbClr val="660066"/>
                  </a:solidFill>
                </a:rPr>
                <a:t>無視</a:t>
              </a:r>
            </a:p>
          </p:txBody>
        </p:sp>
        <p:sp>
          <p:nvSpPr>
            <p:cNvPr id="80914" name="Text Box 62"/>
            <p:cNvSpPr txBox="1">
              <a:spLocks noChangeArrowheads="1"/>
            </p:cNvSpPr>
            <p:nvPr/>
          </p:nvSpPr>
          <p:spPr bwMode="auto">
            <a:xfrm>
              <a:off x="7891491" y="2857496"/>
              <a:ext cx="752475" cy="336550"/>
            </a:xfrm>
            <a:prstGeom prst="rect">
              <a:avLst/>
            </a:prstGeom>
            <a:noFill/>
            <a:ln w="9525">
              <a:noFill/>
              <a:miter lim="800000"/>
              <a:headEnd/>
              <a:tailEnd/>
            </a:ln>
          </p:spPr>
          <p:txBody>
            <a:bodyPr>
              <a:spAutoFit/>
            </a:bodyPr>
            <a:lstStyle/>
            <a:p>
              <a:pPr>
                <a:spcBef>
                  <a:spcPct val="50000"/>
                </a:spcBef>
              </a:pPr>
              <a:r>
                <a:rPr lang="ja-JP" altLang="en-US" sz="1600" b="1">
                  <a:solidFill>
                    <a:srgbClr val="660066"/>
                  </a:solidFill>
                </a:rPr>
                <a:t>　競争</a:t>
              </a:r>
            </a:p>
          </p:txBody>
        </p:sp>
        <p:sp>
          <p:nvSpPr>
            <p:cNvPr id="80915" name="Text Box 63"/>
            <p:cNvSpPr txBox="1">
              <a:spLocks noChangeArrowheads="1"/>
            </p:cNvSpPr>
            <p:nvPr/>
          </p:nvSpPr>
          <p:spPr bwMode="auto">
            <a:xfrm>
              <a:off x="6402425" y="2571744"/>
              <a:ext cx="773112" cy="336550"/>
            </a:xfrm>
            <a:prstGeom prst="rect">
              <a:avLst/>
            </a:prstGeom>
            <a:noFill/>
            <a:ln w="9525">
              <a:noFill/>
              <a:miter lim="800000"/>
              <a:headEnd/>
              <a:tailEnd/>
            </a:ln>
          </p:spPr>
          <p:txBody>
            <a:bodyPr>
              <a:spAutoFit/>
            </a:bodyPr>
            <a:lstStyle/>
            <a:p>
              <a:pPr>
                <a:spcBef>
                  <a:spcPct val="50000"/>
                </a:spcBef>
              </a:pPr>
              <a:r>
                <a:rPr lang="ja-JP" altLang="en-US" sz="1600" b="1">
                  <a:solidFill>
                    <a:srgbClr val="660066"/>
                  </a:solidFill>
                </a:rPr>
                <a:t>比較</a:t>
              </a:r>
            </a:p>
          </p:txBody>
        </p:sp>
        <p:sp>
          <p:nvSpPr>
            <p:cNvPr id="80916" name="Text Box 64"/>
            <p:cNvSpPr txBox="1">
              <a:spLocks noChangeArrowheads="1"/>
            </p:cNvSpPr>
            <p:nvPr/>
          </p:nvSpPr>
          <p:spPr bwMode="auto">
            <a:xfrm>
              <a:off x="4929190" y="5664218"/>
              <a:ext cx="1306513" cy="336550"/>
            </a:xfrm>
            <a:prstGeom prst="rect">
              <a:avLst/>
            </a:prstGeom>
            <a:noFill/>
            <a:ln w="9525">
              <a:noFill/>
              <a:miter lim="800000"/>
              <a:headEnd/>
              <a:tailEnd/>
            </a:ln>
          </p:spPr>
          <p:txBody>
            <a:bodyPr>
              <a:spAutoFit/>
            </a:bodyPr>
            <a:lstStyle/>
            <a:p>
              <a:pPr>
                <a:spcBef>
                  <a:spcPct val="50000"/>
                </a:spcBef>
              </a:pPr>
              <a:r>
                <a:rPr lang="ja-JP" altLang="en-US" sz="1600" b="1">
                  <a:solidFill>
                    <a:srgbClr val="660066"/>
                  </a:solidFill>
                </a:rPr>
                <a:t>過剰な期待</a:t>
              </a:r>
            </a:p>
          </p:txBody>
        </p:sp>
        <p:sp>
          <p:nvSpPr>
            <p:cNvPr id="80917" name="Text Box 65"/>
            <p:cNvSpPr txBox="1">
              <a:spLocks noChangeArrowheads="1"/>
            </p:cNvSpPr>
            <p:nvPr/>
          </p:nvSpPr>
          <p:spPr bwMode="auto">
            <a:xfrm>
              <a:off x="4857752" y="2714620"/>
              <a:ext cx="644525" cy="327025"/>
            </a:xfrm>
            <a:prstGeom prst="rect">
              <a:avLst/>
            </a:prstGeom>
            <a:noFill/>
            <a:ln w="9525">
              <a:noFill/>
              <a:miter lim="800000"/>
              <a:headEnd/>
              <a:tailEnd/>
            </a:ln>
          </p:spPr>
          <p:txBody>
            <a:bodyPr/>
            <a:lstStyle/>
            <a:p>
              <a:pPr>
                <a:spcBef>
                  <a:spcPct val="50000"/>
                </a:spcBef>
              </a:pPr>
              <a:r>
                <a:rPr lang="ja-JP" altLang="en-US" sz="1600" b="1">
                  <a:solidFill>
                    <a:srgbClr val="660066"/>
                  </a:solidFill>
                </a:rPr>
                <a:t>差別</a:t>
              </a:r>
            </a:p>
          </p:txBody>
        </p:sp>
        <p:sp>
          <p:nvSpPr>
            <p:cNvPr id="80918" name="Text Box 66"/>
            <p:cNvSpPr txBox="1">
              <a:spLocks noChangeArrowheads="1"/>
            </p:cNvSpPr>
            <p:nvPr/>
          </p:nvSpPr>
          <p:spPr bwMode="auto">
            <a:xfrm>
              <a:off x="7586688" y="5786454"/>
              <a:ext cx="700088" cy="336550"/>
            </a:xfrm>
            <a:prstGeom prst="rect">
              <a:avLst/>
            </a:prstGeom>
            <a:noFill/>
            <a:ln w="9525">
              <a:noFill/>
              <a:miter lim="800000"/>
              <a:headEnd/>
              <a:tailEnd/>
            </a:ln>
          </p:spPr>
          <p:txBody>
            <a:bodyPr>
              <a:spAutoFit/>
            </a:bodyPr>
            <a:lstStyle/>
            <a:p>
              <a:pPr>
                <a:spcBef>
                  <a:spcPct val="50000"/>
                </a:spcBef>
              </a:pPr>
              <a:r>
                <a:rPr lang="ja-JP" altLang="en-US" sz="1600" b="1">
                  <a:solidFill>
                    <a:srgbClr val="660066"/>
                  </a:solidFill>
                </a:rPr>
                <a:t>暴力</a:t>
              </a:r>
            </a:p>
          </p:txBody>
        </p:sp>
      </p:grpSp>
      <p:sp>
        <p:nvSpPr>
          <p:cNvPr id="149" name="Text Box 8"/>
          <p:cNvSpPr txBox="1">
            <a:spLocks noChangeArrowheads="1"/>
          </p:cNvSpPr>
          <p:nvPr/>
        </p:nvSpPr>
        <p:spPr bwMode="auto">
          <a:xfrm>
            <a:off x="3643313" y="1856658"/>
            <a:ext cx="1871662" cy="720725"/>
          </a:xfrm>
          <a:prstGeom prst="rect">
            <a:avLst/>
          </a:prstGeom>
          <a:noFill/>
          <a:ln w="9525">
            <a:noFill/>
            <a:miter lim="800000"/>
            <a:headEnd/>
            <a:tailEnd/>
          </a:ln>
        </p:spPr>
        <p:txBody>
          <a:bodyPr anchor="ctr"/>
          <a:lstStyle/>
          <a:p>
            <a:pPr>
              <a:lnSpc>
                <a:spcPct val="55000"/>
              </a:lnSpc>
              <a:spcBef>
                <a:spcPct val="50000"/>
              </a:spcBef>
            </a:pPr>
            <a:r>
              <a:rPr lang="ja-JP" altLang="en-US" sz="2000" b="1">
                <a:solidFill>
                  <a:srgbClr val="FF0000"/>
                </a:solidFill>
              </a:rPr>
              <a:t>エンパワメント</a:t>
            </a:r>
          </a:p>
        </p:txBody>
      </p:sp>
      <p:sp>
        <p:nvSpPr>
          <p:cNvPr id="150" name="Text Box 9"/>
          <p:cNvSpPr txBox="1">
            <a:spLocks noChangeArrowheads="1"/>
          </p:cNvSpPr>
          <p:nvPr/>
        </p:nvSpPr>
        <p:spPr bwMode="auto">
          <a:xfrm>
            <a:off x="107950" y="1843958"/>
            <a:ext cx="2463800" cy="941387"/>
          </a:xfrm>
          <a:prstGeom prst="rect">
            <a:avLst/>
          </a:prstGeom>
          <a:noFill/>
          <a:ln w="9525">
            <a:noFill/>
            <a:miter lim="800000"/>
            <a:headEnd/>
            <a:tailEnd/>
          </a:ln>
        </p:spPr>
        <p:txBody>
          <a:bodyPr anchor="ctr"/>
          <a:lstStyle/>
          <a:p>
            <a:pPr algn="l">
              <a:spcBef>
                <a:spcPct val="50000"/>
              </a:spcBef>
            </a:pPr>
            <a:r>
              <a:rPr lang="ja-JP" altLang="en-US">
                <a:solidFill>
                  <a:prstClr val="black"/>
                </a:solidFill>
              </a:rPr>
              <a:t>本来のわたしが傷ついてしまっている状態</a:t>
            </a:r>
          </a:p>
        </p:txBody>
      </p:sp>
      <p:sp>
        <p:nvSpPr>
          <p:cNvPr id="151" name="Text Box 10"/>
          <p:cNvSpPr txBox="1">
            <a:spLocks noChangeArrowheads="1"/>
          </p:cNvSpPr>
          <p:nvPr/>
        </p:nvSpPr>
        <p:spPr bwMode="auto">
          <a:xfrm>
            <a:off x="6732588" y="1843958"/>
            <a:ext cx="2125662" cy="701675"/>
          </a:xfrm>
          <a:prstGeom prst="rect">
            <a:avLst/>
          </a:prstGeom>
          <a:noFill/>
          <a:ln w="9525">
            <a:noFill/>
            <a:miter lim="800000"/>
            <a:headEnd/>
            <a:tailEnd/>
          </a:ln>
        </p:spPr>
        <p:txBody>
          <a:bodyPr>
            <a:spAutoFit/>
          </a:bodyPr>
          <a:lstStyle/>
          <a:p>
            <a:pPr>
              <a:lnSpc>
                <a:spcPct val="65000"/>
              </a:lnSpc>
              <a:spcBef>
                <a:spcPct val="50000"/>
              </a:spcBef>
            </a:pPr>
            <a:r>
              <a:rPr lang="ja-JP" altLang="en-US">
                <a:solidFill>
                  <a:prstClr val="black"/>
                </a:solidFill>
              </a:rPr>
              <a:t>本来のわたしが</a:t>
            </a:r>
          </a:p>
          <a:p>
            <a:pPr>
              <a:lnSpc>
                <a:spcPct val="65000"/>
              </a:lnSpc>
              <a:spcBef>
                <a:spcPct val="50000"/>
              </a:spcBef>
            </a:pPr>
            <a:r>
              <a:rPr lang="ja-JP" altLang="en-US">
                <a:solidFill>
                  <a:prstClr val="black"/>
                </a:solidFill>
              </a:rPr>
              <a:t>回復された状態</a:t>
            </a:r>
          </a:p>
        </p:txBody>
      </p:sp>
      <p:sp>
        <p:nvSpPr>
          <p:cNvPr id="152" name="AutoShape 44"/>
          <p:cNvSpPr>
            <a:spLocks noChangeArrowheads="1"/>
          </p:cNvSpPr>
          <p:nvPr/>
        </p:nvSpPr>
        <p:spPr bwMode="auto">
          <a:xfrm>
            <a:off x="2916238" y="1916981"/>
            <a:ext cx="647700" cy="431800"/>
          </a:xfrm>
          <a:prstGeom prst="rightArrow">
            <a:avLst>
              <a:gd name="adj1" fmla="val 50000"/>
              <a:gd name="adj2" fmla="val 37500"/>
            </a:avLst>
          </a:prstGeom>
          <a:solidFill>
            <a:srgbClr val="FF3300"/>
          </a:solidFill>
          <a:ln w="9525">
            <a:solidFill>
              <a:schemeClr val="tx1"/>
            </a:solidFill>
            <a:miter lim="800000"/>
            <a:headEnd/>
            <a:tailEnd/>
          </a:ln>
        </p:spPr>
        <p:txBody>
          <a:bodyPr wrap="none" anchor="ctr"/>
          <a:lstStyle/>
          <a:p>
            <a:endParaRPr lang="ja-JP" altLang="en-US">
              <a:solidFill>
                <a:prstClr val="black"/>
              </a:solidFill>
            </a:endParaRPr>
          </a:p>
        </p:txBody>
      </p:sp>
      <p:sp>
        <p:nvSpPr>
          <p:cNvPr id="153" name="AutoShape 45"/>
          <p:cNvSpPr>
            <a:spLocks noChangeArrowheads="1"/>
          </p:cNvSpPr>
          <p:nvPr/>
        </p:nvSpPr>
        <p:spPr bwMode="auto">
          <a:xfrm>
            <a:off x="5795963" y="1916981"/>
            <a:ext cx="647700" cy="431800"/>
          </a:xfrm>
          <a:prstGeom prst="rightArrow">
            <a:avLst>
              <a:gd name="adj1" fmla="val 50000"/>
              <a:gd name="adj2" fmla="val 37500"/>
            </a:avLst>
          </a:prstGeom>
          <a:solidFill>
            <a:srgbClr val="FF3300"/>
          </a:solidFill>
          <a:ln w="9525">
            <a:solidFill>
              <a:schemeClr val="tx1"/>
            </a:solidFill>
            <a:miter lim="800000"/>
            <a:headEnd/>
            <a:tailEnd/>
          </a:ln>
        </p:spPr>
        <p:txBody>
          <a:bodyPr wrap="none" anchor="ctr"/>
          <a:lstStyle/>
          <a:p>
            <a:endParaRPr lang="ja-JP" altLang="en-US">
              <a:solidFill>
                <a:prstClr val="black"/>
              </a:solidFill>
            </a:endParaRPr>
          </a:p>
        </p:txBody>
      </p:sp>
      <p:sp>
        <p:nvSpPr>
          <p:cNvPr id="80911" name="Rectangle 46"/>
          <p:cNvSpPr>
            <a:spLocks noChangeArrowheads="1"/>
          </p:cNvSpPr>
          <p:nvPr/>
        </p:nvSpPr>
        <p:spPr bwMode="auto">
          <a:xfrm>
            <a:off x="395290" y="332656"/>
            <a:ext cx="8569325" cy="1371600"/>
          </a:xfrm>
          <a:prstGeom prst="rect">
            <a:avLst/>
          </a:prstGeom>
          <a:noFill/>
          <a:ln w="9525">
            <a:noFill/>
            <a:miter lim="800000"/>
            <a:headEnd/>
            <a:tailEnd/>
          </a:ln>
        </p:spPr>
        <p:txBody>
          <a:bodyPr anchor="ctr"/>
          <a:lstStyle/>
          <a:p>
            <a:r>
              <a:rPr lang="ja-JP" altLang="en-US" sz="4800">
                <a:solidFill>
                  <a:srgbClr val="04617B"/>
                </a:solidFill>
                <a:latin typeface="HG丸ｺﾞｼｯｸM-PRO" pitchFamily="50" charset="-128"/>
                <a:ea typeface="HG丸ｺﾞｼｯｸM-PRO" pitchFamily="50" charset="-128"/>
              </a:rPr>
              <a:t>エンパワメントとは・・・</a:t>
            </a:r>
          </a:p>
        </p:txBody>
      </p:sp>
      <p:sp>
        <p:nvSpPr>
          <p:cNvPr id="5" name="スライド番号プレースホルダー 4"/>
          <p:cNvSpPr>
            <a:spLocks noGrp="1"/>
          </p:cNvSpPr>
          <p:nvPr>
            <p:ph type="sldNum" sz="quarter" idx="12"/>
          </p:nvPr>
        </p:nvSpPr>
        <p:spPr/>
        <p:txBody>
          <a:bodyPr/>
          <a:lstStyle/>
          <a:p>
            <a:pPr>
              <a:defRPr/>
            </a:pPr>
            <a:fld id="{C1B3E433-5AEE-497A-BD4C-679E2C37E992}" type="slidenum">
              <a:rPr lang="en-US" altLang="ja-JP" smtClean="0"/>
              <a:pPr>
                <a:defRPr/>
              </a:pPr>
              <a:t>78</a:t>
            </a:fld>
            <a:endParaRPr lang="en-US" altLang="ja-JP"/>
          </a:p>
        </p:txBody>
      </p:sp>
    </p:spTree>
    <p:extLst>
      <p:ext uri="{BB962C8B-B14F-4D97-AF65-F5344CB8AC3E}">
        <p14:creationId xmlns:p14="http://schemas.microsoft.com/office/powerpoint/2010/main" val="16283269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 presetClass="emph" presetSubtype="2" fill="hold" nodeType="clickEffect">
                                  <p:stCondLst>
                                    <p:cond delay="0"/>
                                  </p:stCondLst>
                                  <p:childTnLst>
                                    <p:animClr clrSpc="rgb" dir="cw">
                                      <p:cBhvr>
                                        <p:cTn id="11" dur="500" fill="hold"/>
                                        <p:tgtEl>
                                          <p:spTgt spid="15"/>
                                        </p:tgtEl>
                                        <p:attrNameLst>
                                          <p:attrName>fillcolor</p:attrName>
                                        </p:attrNameLst>
                                      </p:cBhvr>
                                      <p:to>
                                        <a:srgbClr val="0000FF"/>
                                      </p:to>
                                    </p:animClr>
                                    <p:set>
                                      <p:cBhvr>
                                        <p:cTn id="12" dur="500" fill="hold"/>
                                        <p:tgtEl>
                                          <p:spTgt spid="15"/>
                                        </p:tgtEl>
                                        <p:attrNameLst>
                                          <p:attrName>fill.type</p:attrName>
                                        </p:attrNameLst>
                                      </p:cBhvr>
                                      <p:to>
                                        <p:strVal val="solid"/>
                                      </p:to>
                                    </p:set>
                                    <p:set>
                                      <p:cBhvr>
                                        <p:cTn id="13" dur="500" fill="hold"/>
                                        <p:tgtEl>
                                          <p:spTgt spid="15"/>
                                        </p:tgtEl>
                                        <p:attrNameLst>
                                          <p:attrName>fill.on</p:attrName>
                                        </p:attrNameLst>
                                      </p:cBhvr>
                                      <p:to>
                                        <p:strVal val="true"/>
                                      </p:to>
                                    </p:set>
                                  </p:childTnLst>
                                </p:cTn>
                              </p:par>
                            </p:childTnLst>
                          </p:cTn>
                        </p:par>
                      </p:childTnLst>
                    </p:cTn>
                  </p:par>
                  <p:par>
                    <p:cTn id="14" fill="hold">
                      <p:stCondLst>
                        <p:cond delay="indefinite"/>
                      </p:stCondLst>
                      <p:childTnLst>
                        <p:par>
                          <p:cTn id="15" fill="hold">
                            <p:stCondLst>
                              <p:cond delay="0"/>
                            </p:stCondLst>
                            <p:childTnLst>
                              <p:par>
                                <p:cTn id="16" presetID="53" presetClass="entr" presetSubtype="0" fill="hold" grpId="0" nodeType="clickEffect">
                                  <p:stCondLst>
                                    <p:cond delay="0"/>
                                  </p:stCondLst>
                                  <p:childTnLst>
                                    <p:set>
                                      <p:cBhvr>
                                        <p:cTn id="17" dur="1" fill="hold">
                                          <p:stCondLst>
                                            <p:cond delay="0"/>
                                          </p:stCondLst>
                                        </p:cTn>
                                        <p:tgtEl>
                                          <p:spTgt spid="150"/>
                                        </p:tgtEl>
                                        <p:attrNameLst>
                                          <p:attrName>style.visibility</p:attrName>
                                        </p:attrNameLst>
                                      </p:cBhvr>
                                      <p:to>
                                        <p:strVal val="visible"/>
                                      </p:to>
                                    </p:set>
                                    <p:anim calcmode="lin" valueType="num">
                                      <p:cBhvr>
                                        <p:cTn id="18" dur="500" fill="hold"/>
                                        <p:tgtEl>
                                          <p:spTgt spid="150"/>
                                        </p:tgtEl>
                                        <p:attrNameLst>
                                          <p:attrName>ppt_w</p:attrName>
                                        </p:attrNameLst>
                                      </p:cBhvr>
                                      <p:tavLst>
                                        <p:tav tm="0">
                                          <p:val>
                                            <p:fltVal val="0"/>
                                          </p:val>
                                        </p:tav>
                                        <p:tav tm="100000">
                                          <p:val>
                                            <p:strVal val="#ppt_w"/>
                                          </p:val>
                                        </p:tav>
                                      </p:tavLst>
                                    </p:anim>
                                    <p:anim calcmode="lin" valueType="num">
                                      <p:cBhvr>
                                        <p:cTn id="19" dur="500" fill="hold"/>
                                        <p:tgtEl>
                                          <p:spTgt spid="150"/>
                                        </p:tgtEl>
                                        <p:attrNameLst>
                                          <p:attrName>ppt_h</p:attrName>
                                        </p:attrNameLst>
                                      </p:cBhvr>
                                      <p:tavLst>
                                        <p:tav tm="0">
                                          <p:val>
                                            <p:fltVal val="0"/>
                                          </p:val>
                                        </p:tav>
                                        <p:tav tm="100000">
                                          <p:val>
                                            <p:strVal val="#ppt_h"/>
                                          </p:val>
                                        </p:tav>
                                      </p:tavLst>
                                    </p:anim>
                                    <p:animEffect transition="in" filter="fade">
                                      <p:cBhvr>
                                        <p:cTn id="20" dur="500"/>
                                        <p:tgtEl>
                                          <p:spTgt spid="150"/>
                                        </p:tgtEl>
                                      </p:cBhvr>
                                    </p:animEffect>
                                  </p:childTnLst>
                                </p:cTn>
                              </p:par>
                            </p:childTnLst>
                          </p:cTn>
                        </p:par>
                      </p:childTnLst>
                    </p:cTn>
                  </p:par>
                  <p:par>
                    <p:cTn id="21" fill="hold">
                      <p:stCondLst>
                        <p:cond delay="indefinite"/>
                      </p:stCondLst>
                      <p:childTnLst>
                        <p:par>
                          <p:cTn id="22" fill="hold">
                            <p:stCondLst>
                              <p:cond delay="0"/>
                            </p:stCondLst>
                            <p:childTnLst>
                              <p:par>
                                <p:cTn id="23" presetID="6" presetClass="entr" presetSubtype="16" fill="hold" nodeType="clickEffect">
                                  <p:stCondLst>
                                    <p:cond delay="0"/>
                                  </p:stCondLst>
                                  <p:childTnLst>
                                    <p:set>
                                      <p:cBhvr>
                                        <p:cTn id="24" dur="1" fill="hold">
                                          <p:stCondLst>
                                            <p:cond delay="0"/>
                                          </p:stCondLst>
                                        </p:cTn>
                                        <p:tgtEl>
                                          <p:spTgt spid="10"/>
                                        </p:tgtEl>
                                        <p:attrNameLst>
                                          <p:attrName>style.visibility</p:attrName>
                                        </p:attrNameLst>
                                      </p:cBhvr>
                                      <p:to>
                                        <p:strVal val="visible"/>
                                      </p:to>
                                    </p:set>
                                    <p:animEffect transition="in" filter="circle(in)">
                                      <p:cBhvr>
                                        <p:cTn id="25" dur="500"/>
                                        <p:tgtEl>
                                          <p:spTgt spid="10"/>
                                        </p:tgtEl>
                                      </p:cBhvr>
                                    </p:animEffect>
                                  </p:childTnLst>
                                </p:cTn>
                              </p:par>
                            </p:childTnLst>
                          </p:cTn>
                        </p:par>
                      </p:childTnLst>
                    </p:cTn>
                  </p:par>
                  <p:par>
                    <p:cTn id="26" fill="hold">
                      <p:stCondLst>
                        <p:cond delay="indefinite"/>
                      </p:stCondLst>
                      <p:childTnLst>
                        <p:par>
                          <p:cTn id="27" fill="hold">
                            <p:stCondLst>
                              <p:cond delay="0"/>
                            </p:stCondLst>
                            <p:childTnLst>
                              <p:par>
                                <p:cTn id="28" presetID="18" presetClass="entr" presetSubtype="6" fill="hold" grpId="0" nodeType="clickEffect">
                                  <p:stCondLst>
                                    <p:cond delay="0"/>
                                  </p:stCondLst>
                                  <p:childTnLst>
                                    <p:set>
                                      <p:cBhvr>
                                        <p:cTn id="29" dur="1" fill="hold">
                                          <p:stCondLst>
                                            <p:cond delay="0"/>
                                          </p:stCondLst>
                                        </p:cTn>
                                        <p:tgtEl>
                                          <p:spTgt spid="152"/>
                                        </p:tgtEl>
                                        <p:attrNameLst>
                                          <p:attrName>style.visibility</p:attrName>
                                        </p:attrNameLst>
                                      </p:cBhvr>
                                      <p:to>
                                        <p:strVal val="visible"/>
                                      </p:to>
                                    </p:set>
                                    <p:animEffect transition="in" filter="strips(downRight)">
                                      <p:cBhvr>
                                        <p:cTn id="30" dur="500"/>
                                        <p:tgtEl>
                                          <p:spTgt spid="152"/>
                                        </p:tgtEl>
                                      </p:cBhvr>
                                    </p:animEffect>
                                  </p:childTnLst>
                                </p:cTn>
                              </p:par>
                            </p:childTnLst>
                          </p:cTn>
                        </p:par>
                        <p:par>
                          <p:cTn id="31" fill="hold">
                            <p:stCondLst>
                              <p:cond delay="500"/>
                            </p:stCondLst>
                            <p:childTnLst>
                              <p:par>
                                <p:cTn id="32" presetID="18" presetClass="entr" presetSubtype="6" fill="hold" grpId="0" nodeType="afterEffect">
                                  <p:stCondLst>
                                    <p:cond delay="0"/>
                                  </p:stCondLst>
                                  <p:childTnLst>
                                    <p:set>
                                      <p:cBhvr>
                                        <p:cTn id="33" dur="1" fill="hold">
                                          <p:stCondLst>
                                            <p:cond delay="0"/>
                                          </p:stCondLst>
                                        </p:cTn>
                                        <p:tgtEl>
                                          <p:spTgt spid="149"/>
                                        </p:tgtEl>
                                        <p:attrNameLst>
                                          <p:attrName>style.visibility</p:attrName>
                                        </p:attrNameLst>
                                      </p:cBhvr>
                                      <p:to>
                                        <p:strVal val="visible"/>
                                      </p:to>
                                    </p:set>
                                    <p:animEffect transition="in" filter="strips(downRight)">
                                      <p:cBhvr>
                                        <p:cTn id="34" dur="500"/>
                                        <p:tgtEl>
                                          <p:spTgt spid="149"/>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grpId="0" nodeType="clickEffect">
                                  <p:stCondLst>
                                    <p:cond delay="0"/>
                                  </p:stCondLst>
                                  <p:childTnLst>
                                    <p:set>
                                      <p:cBhvr>
                                        <p:cTn id="38" dur="1" fill="hold">
                                          <p:stCondLst>
                                            <p:cond delay="0"/>
                                          </p:stCondLst>
                                        </p:cTn>
                                        <p:tgtEl>
                                          <p:spTgt spid="32"/>
                                        </p:tgtEl>
                                        <p:attrNameLst>
                                          <p:attrName>style.visibility</p:attrName>
                                        </p:attrNameLst>
                                      </p:cBhvr>
                                      <p:to>
                                        <p:strVal val="visible"/>
                                      </p:to>
                                    </p:set>
                                    <p:animEffect transition="in" filter="fade">
                                      <p:cBhvr>
                                        <p:cTn id="39" dur="500"/>
                                        <p:tgtEl>
                                          <p:spTgt spid="32"/>
                                        </p:tgtEl>
                                      </p:cBhvr>
                                    </p:animEffect>
                                  </p:childTnLst>
                                </p:cTn>
                              </p:par>
                              <p:par>
                                <p:cTn id="40" presetID="10" presetClass="entr" presetSubtype="0" fill="hold" nodeType="withEffect">
                                  <p:stCondLst>
                                    <p:cond delay="0"/>
                                  </p:stCondLst>
                                  <p:childTnLst>
                                    <p:set>
                                      <p:cBhvr>
                                        <p:cTn id="41" dur="1" fill="hold">
                                          <p:stCondLst>
                                            <p:cond delay="0"/>
                                          </p:stCondLst>
                                        </p:cTn>
                                        <p:tgtEl>
                                          <p:spTgt spid="12"/>
                                        </p:tgtEl>
                                        <p:attrNameLst>
                                          <p:attrName>style.visibility</p:attrName>
                                        </p:attrNameLst>
                                      </p:cBhvr>
                                      <p:to>
                                        <p:strVal val="visible"/>
                                      </p:to>
                                    </p:set>
                                    <p:animEffect transition="in" filter="fade">
                                      <p:cBhvr>
                                        <p:cTn id="42" dur="500"/>
                                        <p:tgtEl>
                                          <p:spTgt spid="12"/>
                                        </p:tgtEl>
                                      </p:cBhvr>
                                    </p:animEffect>
                                  </p:childTnLst>
                                </p:cTn>
                              </p:par>
                            </p:childTnLst>
                          </p:cTn>
                        </p:par>
                      </p:childTnLst>
                    </p:cTn>
                  </p:par>
                  <p:par>
                    <p:cTn id="43" fill="hold">
                      <p:stCondLst>
                        <p:cond delay="indefinite"/>
                      </p:stCondLst>
                      <p:childTnLst>
                        <p:par>
                          <p:cTn id="44" fill="hold">
                            <p:stCondLst>
                              <p:cond delay="0"/>
                            </p:stCondLst>
                            <p:childTnLst>
                              <p:par>
                                <p:cTn id="45" presetID="18" presetClass="entr" presetSubtype="6" fill="hold" grpId="0" nodeType="clickEffect">
                                  <p:stCondLst>
                                    <p:cond delay="0"/>
                                  </p:stCondLst>
                                  <p:childTnLst>
                                    <p:set>
                                      <p:cBhvr>
                                        <p:cTn id="46" dur="1" fill="hold">
                                          <p:stCondLst>
                                            <p:cond delay="0"/>
                                          </p:stCondLst>
                                        </p:cTn>
                                        <p:tgtEl>
                                          <p:spTgt spid="153"/>
                                        </p:tgtEl>
                                        <p:attrNameLst>
                                          <p:attrName>style.visibility</p:attrName>
                                        </p:attrNameLst>
                                      </p:cBhvr>
                                      <p:to>
                                        <p:strVal val="visible"/>
                                      </p:to>
                                    </p:set>
                                    <p:animEffect transition="in" filter="strips(downRight)">
                                      <p:cBhvr>
                                        <p:cTn id="47" dur="500"/>
                                        <p:tgtEl>
                                          <p:spTgt spid="153"/>
                                        </p:tgtEl>
                                      </p:cBhvr>
                                    </p:animEffect>
                                  </p:childTnLst>
                                </p:cTn>
                              </p:par>
                            </p:childTnLst>
                          </p:cTn>
                        </p:par>
                        <p:par>
                          <p:cTn id="48" fill="hold">
                            <p:stCondLst>
                              <p:cond delay="500"/>
                            </p:stCondLst>
                            <p:childTnLst>
                              <p:par>
                                <p:cTn id="49" presetID="18" presetClass="entr" presetSubtype="6" fill="hold" grpId="0" nodeType="afterEffect">
                                  <p:stCondLst>
                                    <p:cond delay="0"/>
                                  </p:stCondLst>
                                  <p:childTnLst>
                                    <p:set>
                                      <p:cBhvr>
                                        <p:cTn id="50" dur="1" fill="hold">
                                          <p:stCondLst>
                                            <p:cond delay="0"/>
                                          </p:stCondLst>
                                        </p:cTn>
                                        <p:tgtEl>
                                          <p:spTgt spid="151"/>
                                        </p:tgtEl>
                                        <p:attrNameLst>
                                          <p:attrName>style.visibility</p:attrName>
                                        </p:attrNameLst>
                                      </p:cBhvr>
                                      <p:to>
                                        <p:strVal val="visible"/>
                                      </p:to>
                                    </p:set>
                                    <p:animEffect transition="in" filter="strips(downRight)">
                                      <p:cBhvr>
                                        <p:cTn id="51" dur="500"/>
                                        <p:tgtEl>
                                          <p:spTgt spid="151"/>
                                        </p:tgtEl>
                                      </p:cBhvr>
                                    </p:animEffect>
                                  </p:childTnLst>
                                </p:cTn>
                              </p:par>
                            </p:childTnLst>
                          </p:cTn>
                        </p:par>
                      </p:childTnLst>
                    </p:cTn>
                  </p:par>
                  <p:par>
                    <p:cTn id="52" fill="hold">
                      <p:stCondLst>
                        <p:cond delay="indefinite"/>
                      </p:stCondLst>
                      <p:childTnLst>
                        <p:par>
                          <p:cTn id="53" fill="hold">
                            <p:stCondLst>
                              <p:cond delay="0"/>
                            </p:stCondLst>
                            <p:childTnLst>
                              <p:par>
                                <p:cTn id="54" presetID="10" presetClass="entr" presetSubtype="0" fill="hold" nodeType="clickEffect">
                                  <p:stCondLst>
                                    <p:cond delay="0"/>
                                  </p:stCondLst>
                                  <p:childTnLst>
                                    <p:set>
                                      <p:cBhvr>
                                        <p:cTn id="55" dur="1" fill="hold">
                                          <p:stCondLst>
                                            <p:cond delay="0"/>
                                          </p:stCondLst>
                                        </p:cTn>
                                        <p:tgtEl>
                                          <p:spTgt spid="13"/>
                                        </p:tgtEl>
                                        <p:attrNameLst>
                                          <p:attrName>style.visibility</p:attrName>
                                        </p:attrNameLst>
                                      </p:cBhvr>
                                      <p:to>
                                        <p:strVal val="visible"/>
                                      </p:to>
                                    </p:set>
                                    <p:animEffect transition="in" filter="fade">
                                      <p:cBhvr>
                                        <p:cTn id="56" dur="500"/>
                                        <p:tgtEl>
                                          <p:spTgt spid="13"/>
                                        </p:tgtEl>
                                      </p:cBhvr>
                                    </p:animEffect>
                                  </p:childTnLst>
                                </p:cTn>
                              </p:par>
                            </p:childTnLst>
                          </p:cTn>
                        </p:par>
                      </p:childTnLst>
                    </p:cTn>
                  </p:par>
                  <p:par>
                    <p:cTn id="57" fill="hold">
                      <p:stCondLst>
                        <p:cond delay="indefinite"/>
                      </p:stCondLst>
                      <p:childTnLst>
                        <p:par>
                          <p:cTn id="58" fill="hold">
                            <p:stCondLst>
                              <p:cond delay="0"/>
                            </p:stCondLst>
                            <p:childTnLst>
                              <p:par>
                                <p:cTn id="59" presetID="6" presetClass="entr" presetSubtype="32" fill="hold" nodeType="clickEffect">
                                  <p:stCondLst>
                                    <p:cond delay="0"/>
                                  </p:stCondLst>
                                  <p:childTnLst>
                                    <p:set>
                                      <p:cBhvr>
                                        <p:cTn id="60" dur="1" fill="hold">
                                          <p:stCondLst>
                                            <p:cond delay="0"/>
                                          </p:stCondLst>
                                        </p:cTn>
                                        <p:tgtEl>
                                          <p:spTgt spid="2"/>
                                        </p:tgtEl>
                                        <p:attrNameLst>
                                          <p:attrName>style.visibility</p:attrName>
                                        </p:attrNameLst>
                                      </p:cBhvr>
                                      <p:to>
                                        <p:strVal val="visible"/>
                                      </p:to>
                                    </p:set>
                                    <p:animEffect transition="in" filter="circle(out)">
                                      <p:cBhvr>
                                        <p:cTn id="61"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animBg="1"/>
      <p:bldP spid="149" grpId="0"/>
      <p:bldP spid="150" grpId="0"/>
      <p:bldP spid="151" grpId="0"/>
      <p:bldP spid="152" grpId="0" animBg="1"/>
      <p:bldP spid="153" grpId="0" animBg="1"/>
    </p:bldLst>
  </p:timing>
</p:sld>
</file>

<file path=ppt/slides/slide7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22" name="Rectangle 2"/>
          <p:cNvSpPr>
            <a:spLocks noGrp="1" noChangeArrowheads="1"/>
          </p:cNvSpPr>
          <p:nvPr>
            <p:ph type="title"/>
          </p:nvPr>
        </p:nvSpPr>
        <p:spPr>
          <a:xfrm>
            <a:off x="647702" y="836613"/>
            <a:ext cx="8316913" cy="571500"/>
          </a:xfrm>
        </p:spPr>
        <p:txBody>
          <a:bodyPr/>
          <a:lstStyle/>
          <a:p>
            <a:pPr eaLnBrk="1" hangingPunct="1"/>
            <a:r>
              <a:rPr lang="ja-JP" altLang="en-US" sz="4000"/>
              <a:t>目指すべき</a:t>
            </a:r>
            <a:r>
              <a:rPr lang="ja-JP" altLang="en-US" sz="4000">
                <a:latin typeface="ＭＳ Ｐゴシック" charset="-128"/>
              </a:rPr>
              <a:t>虐待対応の終結</a:t>
            </a:r>
            <a:endParaRPr lang="ja-JP" altLang="en-US" sz="5400"/>
          </a:p>
        </p:txBody>
      </p:sp>
      <p:sp>
        <p:nvSpPr>
          <p:cNvPr id="80899" name="Rectangle 3"/>
          <p:cNvSpPr>
            <a:spLocks noGrp="1" noChangeArrowheads="1"/>
          </p:cNvSpPr>
          <p:nvPr>
            <p:ph type="body" idx="1"/>
          </p:nvPr>
        </p:nvSpPr>
        <p:spPr>
          <a:xfrm>
            <a:off x="250825" y="1833565"/>
            <a:ext cx="8686800" cy="4537075"/>
          </a:xfrm>
        </p:spPr>
        <p:txBody>
          <a:bodyPr/>
          <a:lstStyle/>
          <a:p>
            <a:pPr eaLnBrk="1" hangingPunct="1">
              <a:lnSpc>
                <a:spcPct val="90000"/>
              </a:lnSpc>
            </a:pPr>
            <a:r>
              <a:rPr lang="ja-JP" altLang="en-US" sz="2800" b="1" dirty="0">
                <a:latin typeface="ＭＳ Ｐゴシック" charset="-128"/>
              </a:rPr>
              <a:t>「虐待が解消されたこと及び高齢者が安定した生活を送るために必要な環境が整ったこと」 </a:t>
            </a:r>
            <a:endParaRPr lang="en-US" altLang="ja-JP" sz="2800" b="1" dirty="0">
              <a:latin typeface="ＭＳ Ｐゴシック" charset="-128"/>
            </a:endParaRPr>
          </a:p>
          <a:p>
            <a:pPr algn="r" eaLnBrk="1" hangingPunct="1">
              <a:lnSpc>
                <a:spcPct val="90000"/>
              </a:lnSpc>
              <a:buFont typeface="Wingdings 2" pitchFamily="18" charset="2"/>
              <a:buNone/>
            </a:pPr>
            <a:r>
              <a:rPr lang="ja-JP" altLang="en-US" sz="2400" b="1" dirty="0">
                <a:latin typeface="ＭＳ Ｐゴシック" charset="-128"/>
              </a:rPr>
              <a:t>（厚生労働省</a:t>
            </a:r>
            <a:r>
              <a:rPr lang="ja-JP" altLang="en-US" sz="2400" b="1" dirty="0"/>
              <a:t>マニュアル</a:t>
            </a:r>
            <a:r>
              <a:rPr lang="en-US" altLang="ja-JP" sz="2400" b="1" dirty="0"/>
              <a:t>H30 p.71</a:t>
            </a:r>
            <a:r>
              <a:rPr lang="ja-JP" altLang="en-US" sz="2400" b="1" dirty="0"/>
              <a:t>より</a:t>
            </a:r>
            <a:r>
              <a:rPr lang="ja-JP" altLang="en-US" sz="2400" b="1" dirty="0">
                <a:latin typeface="ＭＳ Ｐゴシック" charset="-128"/>
              </a:rPr>
              <a:t>）</a:t>
            </a:r>
            <a:endParaRPr lang="en-US" altLang="ja-JP" sz="2800" b="1" dirty="0">
              <a:latin typeface="ＭＳ Ｐゴシック" charset="-128"/>
            </a:endParaRPr>
          </a:p>
          <a:p>
            <a:pPr lvl="4" eaLnBrk="1" hangingPunct="1">
              <a:lnSpc>
                <a:spcPct val="90000"/>
              </a:lnSpc>
            </a:pPr>
            <a:r>
              <a:rPr lang="ja-JP" altLang="en-US" sz="2400" u="sng" dirty="0">
                <a:solidFill>
                  <a:srgbClr val="FF3300"/>
                </a:solidFill>
                <a:latin typeface="ＭＳ Ｐゴシック" charset="-128"/>
              </a:rPr>
              <a:t>分離して終わりではない</a:t>
            </a:r>
            <a:endParaRPr lang="en-US" altLang="ja-JP" sz="2400" u="sng" dirty="0">
              <a:solidFill>
                <a:srgbClr val="FF3300"/>
              </a:solidFill>
              <a:latin typeface="ＭＳ Ｐゴシック" charset="-128"/>
            </a:endParaRPr>
          </a:p>
          <a:p>
            <a:pPr lvl="4" eaLnBrk="1" hangingPunct="1">
              <a:lnSpc>
                <a:spcPct val="90000"/>
              </a:lnSpc>
              <a:buFont typeface="Wingdings 2" pitchFamily="18" charset="2"/>
              <a:buNone/>
            </a:pPr>
            <a:endParaRPr lang="en-US" altLang="ja-JP" u="sng" dirty="0">
              <a:latin typeface="ＭＳ Ｐゴシック" charset="-128"/>
            </a:endParaRPr>
          </a:p>
          <a:p>
            <a:pPr eaLnBrk="1" hangingPunct="1">
              <a:lnSpc>
                <a:spcPct val="90000"/>
              </a:lnSpc>
            </a:pPr>
            <a:r>
              <a:rPr lang="ja-JP" altLang="en-US" sz="2800" b="1" dirty="0">
                <a:latin typeface="ＭＳ Ｐゴシック" charset="-128"/>
              </a:rPr>
              <a:t>日常生活を支援するチームの支援が安定して提供されているかどうかが、終結の判断ポイントとなる</a:t>
            </a:r>
            <a:endParaRPr lang="en-US" altLang="ja-JP" sz="2800" b="1" dirty="0">
              <a:latin typeface="ＭＳ Ｐゴシック" charset="-128"/>
            </a:endParaRPr>
          </a:p>
          <a:p>
            <a:pPr eaLnBrk="1" hangingPunct="1">
              <a:lnSpc>
                <a:spcPct val="90000"/>
              </a:lnSpc>
              <a:buFont typeface="Wingdings 2" pitchFamily="18" charset="2"/>
              <a:buNone/>
            </a:pPr>
            <a:endParaRPr lang="ja-JP" altLang="en-US" sz="2800" dirty="0">
              <a:latin typeface="ＭＳ Ｐゴシック" charset="-128"/>
            </a:endParaRPr>
          </a:p>
          <a:p>
            <a:pPr eaLnBrk="1" hangingPunct="1">
              <a:lnSpc>
                <a:spcPct val="90000"/>
              </a:lnSpc>
            </a:pPr>
            <a:r>
              <a:rPr lang="ja-JP" altLang="en-US" sz="2800" b="1" dirty="0">
                <a:latin typeface="ＭＳ Ｐゴシック" charset="-128"/>
              </a:rPr>
              <a:t>必要に応じて、包括的・継続的ケアマネジメント支援へと移行（但し、最終的には終結へ）</a:t>
            </a:r>
          </a:p>
          <a:p>
            <a:pPr eaLnBrk="1" hangingPunct="1">
              <a:lnSpc>
                <a:spcPct val="90000"/>
              </a:lnSpc>
              <a:buFont typeface="Wingdings 2" pitchFamily="18" charset="2"/>
              <a:buNone/>
            </a:pPr>
            <a:endParaRPr lang="ja-JP" altLang="en-US" sz="2800" dirty="0">
              <a:latin typeface="ＭＳ Ｐゴシック" charset="-128"/>
            </a:endParaRPr>
          </a:p>
        </p:txBody>
      </p:sp>
      <p:sp>
        <p:nvSpPr>
          <p:cNvPr id="3" name="スライド番号プレースホルダー 2"/>
          <p:cNvSpPr>
            <a:spLocks noGrp="1"/>
          </p:cNvSpPr>
          <p:nvPr>
            <p:ph type="sldNum" sz="quarter" idx="12"/>
          </p:nvPr>
        </p:nvSpPr>
        <p:spPr/>
        <p:txBody>
          <a:bodyPr/>
          <a:lstStyle/>
          <a:p>
            <a:pPr>
              <a:defRPr/>
            </a:pPr>
            <a:fld id="{94DCF550-45AF-4DDD-8A3C-902703E17E4F}" type="slidenum">
              <a:rPr lang="en-US" altLang="ja-JP" smtClean="0"/>
              <a:pPr>
                <a:defRPr/>
              </a:pPr>
              <a:t>79</a:t>
            </a:fld>
            <a:endParaRPr lang="en-US" altLang="ja-JP"/>
          </a:p>
        </p:txBody>
      </p:sp>
    </p:spTree>
    <p:extLst>
      <p:ext uri="{BB962C8B-B14F-4D97-AF65-F5344CB8AC3E}">
        <p14:creationId xmlns:p14="http://schemas.microsoft.com/office/powerpoint/2010/main" val="161723682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nodeType="clickEffect">
                                  <p:stCondLst>
                                    <p:cond delay="0"/>
                                  </p:stCondLst>
                                  <p:childTnLst>
                                    <p:set>
                                      <p:cBhvr>
                                        <p:cTn id="6" dur="1" fill="hold">
                                          <p:stCondLst>
                                            <p:cond delay="0"/>
                                          </p:stCondLst>
                                        </p:cTn>
                                        <p:tgtEl>
                                          <p:spTgt spid="80899">
                                            <p:txEl>
                                              <p:pRg st="6" end="6"/>
                                            </p:txEl>
                                          </p:spTgt>
                                        </p:tgtEl>
                                        <p:attrNameLst>
                                          <p:attrName>style.visibility</p:attrName>
                                        </p:attrNameLst>
                                      </p:cBhvr>
                                      <p:to>
                                        <p:strVal val="visible"/>
                                      </p:to>
                                    </p:set>
                                    <p:animEffect transition="in" filter="strips(downRight)">
                                      <p:cBhvr>
                                        <p:cTn id="7" dur="500"/>
                                        <p:tgtEl>
                                          <p:spTgt spid="80899">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554" name="コンテンツ プレースホルダ 2"/>
          <p:cNvSpPr>
            <a:spLocks noGrp="1"/>
          </p:cNvSpPr>
          <p:nvPr>
            <p:ph idx="1"/>
          </p:nvPr>
        </p:nvSpPr>
        <p:spPr>
          <a:xfrm>
            <a:off x="179388" y="981077"/>
            <a:ext cx="8964612" cy="5400675"/>
          </a:xfrm>
        </p:spPr>
        <p:txBody>
          <a:bodyPr/>
          <a:lstStyle/>
          <a:p>
            <a:r>
              <a:rPr lang="ja-JP" altLang="en-US" b="1" dirty="0"/>
              <a:t>本人の利益にならない強制による行為によって痛みを</a:t>
            </a:r>
            <a:endParaRPr lang="en-US" altLang="ja-JP" b="1" dirty="0"/>
          </a:p>
          <a:p>
            <a:pPr>
              <a:buFont typeface="Wingdings 2" pitchFamily="18" charset="2"/>
              <a:buNone/>
            </a:pPr>
            <a:r>
              <a:rPr lang="ja-JP" altLang="en-US" b="1" dirty="0"/>
              <a:t>　与えたり、代替方法があるにもかかわらず高齢者を乱</a:t>
            </a:r>
            <a:endParaRPr lang="en-US" altLang="ja-JP" b="1" dirty="0"/>
          </a:p>
          <a:p>
            <a:pPr>
              <a:buFont typeface="Wingdings 2" pitchFamily="18" charset="2"/>
              <a:buNone/>
            </a:pPr>
            <a:r>
              <a:rPr lang="ja-JP" altLang="en-US" b="1" dirty="0"/>
              <a:t>　暴に取り扱う行為</a:t>
            </a:r>
            <a:endParaRPr lang="en-US" altLang="ja-JP" b="1" dirty="0"/>
          </a:p>
          <a:p>
            <a:pPr>
              <a:buFont typeface="Wingdings 2" pitchFamily="18" charset="2"/>
              <a:buNone/>
            </a:pPr>
            <a:r>
              <a:rPr lang="ja-JP" altLang="en-US" sz="1800" dirty="0"/>
              <a:t>（例）</a:t>
            </a:r>
            <a:endParaRPr lang="en-US" altLang="ja-JP" sz="1800" dirty="0"/>
          </a:p>
          <a:p>
            <a:pPr>
              <a:buFont typeface="Wingdings 2" pitchFamily="18" charset="2"/>
              <a:buNone/>
            </a:pPr>
            <a:r>
              <a:rPr lang="ja-JP" altLang="en-US" sz="1800" dirty="0"/>
              <a:t>　・医学的判断に基づかない痛みを伴うようなリハビリの強要</a:t>
            </a:r>
            <a:endParaRPr lang="en-US" altLang="ja-JP" sz="1800" dirty="0"/>
          </a:p>
          <a:p>
            <a:pPr>
              <a:buFont typeface="Wingdings 2" pitchFamily="18" charset="2"/>
              <a:buNone/>
            </a:pPr>
            <a:r>
              <a:rPr lang="ja-JP" altLang="en-US" sz="1800" dirty="0"/>
              <a:t>　・移動させるときに無理に引きずる、無理やり食事を口に入れる　　　　など</a:t>
            </a:r>
          </a:p>
          <a:p>
            <a:pPr>
              <a:buFont typeface="Wingdings 2" pitchFamily="18" charset="2"/>
              <a:buNone/>
            </a:pPr>
            <a:endParaRPr lang="en-US" altLang="ja-JP" sz="2400" dirty="0"/>
          </a:p>
          <a:p>
            <a:r>
              <a:rPr lang="ja-JP" altLang="en-US" b="1" dirty="0"/>
              <a:t>外部との接触を意図的、継続的に遮断する行為</a:t>
            </a:r>
            <a:endParaRPr lang="en-US" altLang="ja-JP" b="1" dirty="0"/>
          </a:p>
          <a:p>
            <a:pPr>
              <a:buFont typeface="Wingdings 2" pitchFamily="18" charset="2"/>
              <a:buNone/>
            </a:pPr>
            <a:r>
              <a:rPr lang="ja-JP" altLang="en-US" sz="1800" dirty="0"/>
              <a:t>（例）</a:t>
            </a:r>
            <a:endParaRPr lang="en-US" altLang="ja-JP" sz="1800" dirty="0"/>
          </a:p>
          <a:p>
            <a:pPr>
              <a:buFont typeface="Wingdings 2" pitchFamily="18" charset="2"/>
              <a:buNone/>
            </a:pPr>
            <a:r>
              <a:rPr lang="ja-JP" altLang="en-US" sz="1800" dirty="0"/>
              <a:t>　・身体を拘束し、自分で動くことを制限する（ベッドに縛り付ける、ベッドに柵</a:t>
            </a:r>
            <a:endParaRPr lang="en-US" altLang="ja-JP" sz="1800" dirty="0"/>
          </a:p>
          <a:p>
            <a:pPr>
              <a:buFont typeface="Wingdings 2" pitchFamily="18" charset="2"/>
              <a:buNone/>
            </a:pPr>
            <a:r>
              <a:rPr lang="ja-JP" altLang="en-US" sz="1800" dirty="0"/>
              <a:t>　　を付ける、つなぎ服を着せる、意図的な薬の過剰服用により動きを抑制する等）</a:t>
            </a:r>
            <a:endParaRPr lang="en-US" altLang="ja-JP" sz="1800" dirty="0"/>
          </a:p>
          <a:p>
            <a:pPr>
              <a:buFont typeface="Wingdings 2" pitchFamily="18" charset="2"/>
              <a:buNone/>
            </a:pPr>
            <a:r>
              <a:rPr lang="ja-JP" altLang="en-US" sz="1800" dirty="0"/>
              <a:t>　・外から鍵をかけて閉じ込める、中から鍵をかけて長時間家の中に入れない　など</a:t>
            </a:r>
            <a:endParaRPr lang="en-US" altLang="ja-JP" sz="1200" dirty="0"/>
          </a:p>
        </p:txBody>
      </p:sp>
      <p:sp>
        <p:nvSpPr>
          <p:cNvPr id="5" name="角丸四角形 4"/>
          <p:cNvSpPr/>
          <p:nvPr/>
        </p:nvSpPr>
        <p:spPr>
          <a:xfrm>
            <a:off x="2177256" y="5703874"/>
            <a:ext cx="4968875" cy="547688"/>
          </a:xfrm>
          <a:prstGeom prst="roundRect">
            <a:avLst/>
          </a:prstGeom>
          <a:solidFill>
            <a:schemeClr val="accent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400" b="1" dirty="0">
                <a:solidFill>
                  <a:schemeClr val="tx1"/>
                </a:solidFill>
              </a:rPr>
              <a:t>外傷の生じるおそれのある暴行</a:t>
            </a:r>
          </a:p>
        </p:txBody>
      </p:sp>
      <p:sp>
        <p:nvSpPr>
          <p:cNvPr id="2" name="スライド番号プレースホルダー 1"/>
          <p:cNvSpPr>
            <a:spLocks noGrp="1"/>
          </p:cNvSpPr>
          <p:nvPr>
            <p:ph type="sldNum" sz="quarter" idx="12"/>
          </p:nvPr>
        </p:nvSpPr>
        <p:spPr/>
        <p:txBody>
          <a:bodyPr/>
          <a:lstStyle/>
          <a:p>
            <a:pPr>
              <a:defRPr/>
            </a:pPr>
            <a:fld id="{94DCF550-45AF-4DDD-8A3C-902703E17E4F}" type="slidenum">
              <a:rPr lang="en-US" altLang="ja-JP" smtClean="0"/>
              <a:pPr>
                <a:defRPr/>
              </a:pPr>
              <a:t>8</a:t>
            </a:fld>
            <a:endParaRPr lang="en-US" altLang="ja-JP"/>
          </a:p>
        </p:txBody>
      </p:sp>
      <p:sp>
        <p:nvSpPr>
          <p:cNvPr id="7" name="正方形/長方形 6"/>
          <p:cNvSpPr/>
          <p:nvPr/>
        </p:nvSpPr>
        <p:spPr>
          <a:xfrm>
            <a:off x="2149978" y="6348369"/>
            <a:ext cx="6264696" cy="369332"/>
          </a:xfrm>
          <a:prstGeom prst="rect">
            <a:avLst/>
          </a:prstGeom>
        </p:spPr>
        <p:txBody>
          <a:bodyPr wrap="square">
            <a:spAutoFit/>
          </a:bodyPr>
          <a:lstStyle/>
          <a:p>
            <a:pPr algn="r">
              <a:defRPr/>
            </a:pPr>
            <a:r>
              <a:rPr lang="ja-JP" altLang="en-US" sz="1800" b="1" dirty="0">
                <a:latin typeface="+mj-ea"/>
              </a:rPr>
              <a:t>厚生労働省マニュアル（</a:t>
            </a:r>
            <a:r>
              <a:rPr lang="en-US" altLang="ja-JP" sz="1800" b="1" dirty="0">
                <a:latin typeface="+mj-ea"/>
              </a:rPr>
              <a:t>H30</a:t>
            </a:r>
            <a:r>
              <a:rPr lang="ja-JP" altLang="en-US" sz="1800" b="1" dirty="0">
                <a:latin typeface="+mj-ea"/>
              </a:rPr>
              <a:t>） </a:t>
            </a:r>
            <a:r>
              <a:rPr lang="ja-JP" altLang="en-US" sz="1800" b="1" dirty="0" err="1">
                <a:latin typeface="+mj-ea"/>
              </a:rPr>
              <a:t>ｐ</a:t>
            </a:r>
            <a:r>
              <a:rPr lang="en-US" altLang="ja-JP" sz="1800" b="1" dirty="0">
                <a:latin typeface="+mj-ea"/>
              </a:rPr>
              <a:t>5</a:t>
            </a:r>
            <a:r>
              <a:rPr lang="ja-JP" altLang="en-US" sz="1800" b="1" dirty="0">
                <a:latin typeface="+mj-ea"/>
              </a:rPr>
              <a:t>より引用</a:t>
            </a:r>
            <a:endParaRPr lang="en-US" altLang="ja-JP" sz="1800" b="1" dirty="0">
              <a:latin typeface="+mj-ea"/>
            </a:endParaRPr>
          </a:p>
        </p:txBody>
      </p:sp>
    </p:spTree>
  </p:cSld>
  <p:clrMapOvr>
    <a:masterClrMapping/>
  </p:clrMapOvr>
  <p:transition/>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1138" name="Rectangle 2"/>
          <p:cNvSpPr>
            <a:spLocks noGrp="1" noChangeArrowheads="1"/>
          </p:cNvSpPr>
          <p:nvPr>
            <p:ph type="title"/>
          </p:nvPr>
        </p:nvSpPr>
        <p:spPr>
          <a:xfrm>
            <a:off x="457200" y="704850"/>
            <a:ext cx="8507288" cy="1143000"/>
          </a:xfrm>
        </p:spPr>
        <p:txBody>
          <a:bodyPr/>
          <a:lstStyle/>
          <a:p>
            <a:pPr eaLnBrk="1" hangingPunct="1"/>
            <a:r>
              <a:rPr lang="ja-JP" altLang="en-US" dirty="0"/>
              <a:t>早期発見・早期対応の重要性</a:t>
            </a:r>
          </a:p>
        </p:txBody>
      </p:sp>
      <p:sp>
        <p:nvSpPr>
          <p:cNvPr id="571395" name="Rectangle 3"/>
          <p:cNvSpPr>
            <a:spLocks noGrp="1" noChangeArrowheads="1"/>
          </p:cNvSpPr>
          <p:nvPr>
            <p:ph idx="1"/>
          </p:nvPr>
        </p:nvSpPr>
        <p:spPr>
          <a:xfrm>
            <a:off x="457200" y="1981200"/>
            <a:ext cx="8229600" cy="4400550"/>
          </a:xfrm>
        </p:spPr>
        <p:txBody>
          <a:bodyPr/>
          <a:lstStyle/>
          <a:p>
            <a:pPr eaLnBrk="1" hangingPunct="1"/>
            <a:r>
              <a:rPr lang="ja-JP" altLang="en-US" dirty="0"/>
              <a:t>権利侵害は軽微なものから深刻なものへと進行する性質をもつ。</a:t>
            </a:r>
          </a:p>
          <a:p>
            <a:pPr eaLnBrk="1" hangingPunct="1"/>
            <a:r>
              <a:rPr lang="ja-JP" altLang="en-US" dirty="0"/>
              <a:t>権利侵害・虐待の程度が深刻になってしまってから対応した場合、「分離」以外に選択肢がないことも･･･</a:t>
            </a:r>
          </a:p>
          <a:p>
            <a:pPr eaLnBrk="1" hangingPunct="1"/>
            <a:endParaRPr lang="ja-JP" altLang="en-US" dirty="0">
              <a:solidFill>
                <a:srgbClr val="3366FF"/>
              </a:solidFill>
            </a:endParaRPr>
          </a:p>
          <a:p>
            <a:pPr eaLnBrk="1" hangingPunct="1"/>
            <a:r>
              <a:rPr lang="ja-JP" altLang="en-US" sz="3200" dirty="0">
                <a:solidFill>
                  <a:srgbClr val="0000FF"/>
                </a:solidFill>
              </a:rPr>
              <a:t>「本人らしい生活」の継続のためには、</a:t>
            </a:r>
            <a:endParaRPr lang="en-US" altLang="ja-JP" sz="3200" dirty="0">
              <a:solidFill>
                <a:srgbClr val="0000FF"/>
              </a:solidFill>
            </a:endParaRPr>
          </a:p>
          <a:p>
            <a:pPr eaLnBrk="1" hangingPunct="1">
              <a:buFont typeface="Wingdings 2" pitchFamily="18" charset="2"/>
              <a:buNone/>
            </a:pPr>
            <a:r>
              <a:rPr lang="ja-JP" altLang="en-US" sz="3200" dirty="0">
                <a:solidFill>
                  <a:srgbClr val="0000FF"/>
                </a:solidFill>
              </a:rPr>
              <a:t>　　早期発見・早期対応が大原則！</a:t>
            </a:r>
          </a:p>
        </p:txBody>
      </p:sp>
      <p:sp>
        <p:nvSpPr>
          <p:cNvPr id="3" name="スライド番号プレースホルダー 2"/>
          <p:cNvSpPr>
            <a:spLocks noGrp="1"/>
          </p:cNvSpPr>
          <p:nvPr>
            <p:ph type="sldNum" sz="quarter" idx="12"/>
          </p:nvPr>
        </p:nvSpPr>
        <p:spPr/>
        <p:txBody>
          <a:bodyPr/>
          <a:lstStyle/>
          <a:p>
            <a:pPr>
              <a:defRPr/>
            </a:pPr>
            <a:fld id="{94DCF550-45AF-4DDD-8A3C-902703E17E4F}" type="slidenum">
              <a:rPr lang="en-US" altLang="ja-JP" smtClean="0"/>
              <a:pPr>
                <a:defRPr/>
              </a:pPr>
              <a:t>80</a:t>
            </a:fld>
            <a:endParaRPr lang="en-US" altLang="ja-JP"/>
          </a:p>
        </p:txBody>
      </p:sp>
    </p:spTree>
    <p:extLst>
      <p:ext uri="{BB962C8B-B14F-4D97-AF65-F5344CB8AC3E}">
        <p14:creationId xmlns:p14="http://schemas.microsoft.com/office/powerpoint/2010/main" val="22797984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71395">
                                            <p:txEl>
                                              <p:pRg st="0" end="0"/>
                                            </p:txEl>
                                          </p:spTgt>
                                        </p:tgtEl>
                                        <p:attrNameLst>
                                          <p:attrName>style.visibility</p:attrName>
                                        </p:attrNameLst>
                                      </p:cBhvr>
                                      <p:to>
                                        <p:strVal val="visible"/>
                                      </p:to>
                                    </p:set>
                                    <p:anim calcmode="lin" valueType="num">
                                      <p:cBhvr additive="base">
                                        <p:cTn id="7" dur="500" fill="hold"/>
                                        <p:tgtEl>
                                          <p:spTgt spid="57139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7139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71395">
                                            <p:txEl>
                                              <p:pRg st="1" end="1"/>
                                            </p:txEl>
                                          </p:spTgt>
                                        </p:tgtEl>
                                        <p:attrNameLst>
                                          <p:attrName>style.visibility</p:attrName>
                                        </p:attrNameLst>
                                      </p:cBhvr>
                                      <p:to>
                                        <p:strVal val="visible"/>
                                      </p:to>
                                    </p:set>
                                    <p:anim calcmode="lin" valueType="num">
                                      <p:cBhvr additive="base">
                                        <p:cTn id="13" dur="500" fill="hold"/>
                                        <p:tgtEl>
                                          <p:spTgt spid="57139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7139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71395">
                                            <p:txEl>
                                              <p:pRg st="3" end="3"/>
                                            </p:txEl>
                                          </p:spTgt>
                                        </p:tgtEl>
                                        <p:attrNameLst>
                                          <p:attrName>style.visibility</p:attrName>
                                        </p:attrNameLst>
                                      </p:cBhvr>
                                      <p:to>
                                        <p:strVal val="visible"/>
                                      </p:to>
                                    </p:set>
                                    <p:anim calcmode="lin" valueType="num">
                                      <p:cBhvr additive="base">
                                        <p:cTn id="19" dur="500" fill="hold"/>
                                        <p:tgtEl>
                                          <p:spTgt spid="571395">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7139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71395">
                                            <p:txEl>
                                              <p:pRg st="4" end="4"/>
                                            </p:txEl>
                                          </p:spTgt>
                                        </p:tgtEl>
                                        <p:attrNameLst>
                                          <p:attrName>style.visibility</p:attrName>
                                        </p:attrNameLst>
                                      </p:cBhvr>
                                      <p:to>
                                        <p:strVal val="visible"/>
                                      </p:to>
                                    </p:set>
                                    <p:anim calcmode="lin" valueType="num">
                                      <p:cBhvr additive="base">
                                        <p:cTn id="25" dur="500" fill="hold"/>
                                        <p:tgtEl>
                                          <p:spTgt spid="571395">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71395">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1395" grpId="0" build="p"/>
    </p:bldLst>
  </p:timing>
</p:sld>
</file>

<file path=ppt/slides/slide8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62" name="Rectangle 2"/>
          <p:cNvSpPr>
            <a:spLocks noGrp="1" noChangeArrowheads="1"/>
          </p:cNvSpPr>
          <p:nvPr>
            <p:ph type="title" idx="4294967295"/>
          </p:nvPr>
        </p:nvSpPr>
        <p:spPr>
          <a:xfrm>
            <a:off x="914400" y="188913"/>
            <a:ext cx="8229600" cy="1371600"/>
          </a:xfrm>
        </p:spPr>
        <p:txBody>
          <a:bodyPr/>
          <a:lstStyle/>
          <a:p>
            <a:pPr eaLnBrk="1" hangingPunct="1"/>
            <a:r>
              <a:rPr lang="ja-JP" altLang="en-US">
                <a:solidFill>
                  <a:srgbClr val="FF3300"/>
                </a:solidFill>
                <a:latin typeface="HG丸ｺﾞｼｯｸM-PRO" pitchFamily="50" charset="-128"/>
                <a:ea typeface="HG丸ｺﾞｼｯｸM-PRO" pitchFamily="50" charset="-128"/>
              </a:rPr>
              <a:t>虐待って言うのは可哀想？</a:t>
            </a:r>
          </a:p>
        </p:txBody>
      </p:sp>
      <p:sp>
        <p:nvSpPr>
          <p:cNvPr id="92163" name="Rectangle 3"/>
          <p:cNvSpPr>
            <a:spLocks noGrp="1" noChangeArrowheads="1"/>
          </p:cNvSpPr>
          <p:nvPr>
            <p:ph type="body" idx="4294967295"/>
          </p:nvPr>
        </p:nvSpPr>
        <p:spPr>
          <a:xfrm>
            <a:off x="2" y="2028825"/>
            <a:ext cx="9143999" cy="4471988"/>
          </a:xfrm>
        </p:spPr>
        <p:txBody>
          <a:bodyPr/>
          <a:lstStyle/>
          <a:p>
            <a:pPr eaLnBrk="1" hangingPunct="1"/>
            <a:r>
              <a:rPr lang="ja-JP" altLang="en-US" dirty="0">
                <a:latin typeface="HG丸ｺﾞｼｯｸM-PRO" pitchFamily="50" charset="-128"/>
                <a:ea typeface="HG丸ｺﾞｼｯｸM-PRO" pitchFamily="50" charset="-128"/>
              </a:rPr>
              <a:t>虐待・・・</a:t>
            </a:r>
            <a:r>
              <a:rPr lang="en-US" altLang="ja-JP" dirty="0">
                <a:latin typeface="HG丸ｺﾞｼｯｸM-PRO" pitchFamily="50" charset="-128"/>
                <a:ea typeface="HG丸ｺﾞｼｯｸM-PRO" pitchFamily="50" charset="-128"/>
              </a:rPr>
              <a:t>abuse</a:t>
            </a:r>
            <a:r>
              <a:rPr lang="ja-JP" altLang="en-US" dirty="0" err="1">
                <a:latin typeface="HG丸ｺﾞｼｯｸM-PRO" pitchFamily="50" charset="-128"/>
                <a:ea typeface="HG丸ｺﾞｼｯｸM-PRO" pitchFamily="50" charset="-128"/>
              </a:rPr>
              <a:t>、</a:t>
            </a:r>
            <a:r>
              <a:rPr lang="en-US" altLang="ja-JP" dirty="0">
                <a:latin typeface="HG丸ｺﾞｼｯｸM-PRO" pitchFamily="50" charset="-128"/>
                <a:ea typeface="HG丸ｺﾞｼｯｸM-PRO" pitchFamily="50" charset="-128"/>
              </a:rPr>
              <a:t>maltreatment</a:t>
            </a:r>
            <a:r>
              <a:rPr lang="ja-JP" altLang="en-US" dirty="0">
                <a:latin typeface="HG丸ｺﾞｼｯｸM-PRO" pitchFamily="50" charset="-128"/>
                <a:ea typeface="HG丸ｺﾞｼｯｸM-PRO" pitchFamily="50" charset="-128"/>
              </a:rPr>
              <a:t>は</a:t>
            </a:r>
            <a:endParaRPr lang="ja-JP" altLang="en-US" sz="1100" dirty="0">
              <a:latin typeface="HG丸ｺﾞｼｯｸM-PRO" pitchFamily="50" charset="-128"/>
              <a:ea typeface="HG丸ｺﾞｼｯｸM-PRO" pitchFamily="50" charset="-128"/>
            </a:endParaRPr>
          </a:p>
          <a:p>
            <a:pPr eaLnBrk="1" hangingPunct="1"/>
            <a:r>
              <a:rPr lang="ja-JP" altLang="en-US" dirty="0">
                <a:latin typeface="HG丸ｺﾞｼｯｸM-PRO" pitchFamily="50" charset="-128"/>
                <a:ea typeface="HG丸ｺﾞｼｯｸM-PRO" pitchFamily="50" charset="-128"/>
              </a:rPr>
              <a:t>虐待者を責めるためのものではなく、ひどい虐待の事態を防止するための公的支援を始めるための言葉</a:t>
            </a:r>
          </a:p>
          <a:p>
            <a:pPr eaLnBrk="1" hangingPunct="1"/>
            <a:endParaRPr lang="en-US" altLang="ja-JP" sz="1600" dirty="0">
              <a:latin typeface="HG丸ｺﾞｼｯｸM-PRO" pitchFamily="50" charset="-128"/>
              <a:ea typeface="HG丸ｺﾞｼｯｸM-PRO" pitchFamily="50" charset="-128"/>
            </a:endParaRPr>
          </a:p>
          <a:p>
            <a:pPr eaLnBrk="1" hangingPunct="1"/>
            <a:r>
              <a:rPr lang="ja-JP" altLang="en-US" dirty="0">
                <a:latin typeface="HG丸ｺﾞｼｯｸM-PRO" pitchFamily="50" charset="-128"/>
                <a:ea typeface="HG丸ｺﾞｼｯｸM-PRO" pitchFamily="50" charset="-128"/>
              </a:rPr>
              <a:t>ケアマネジャーや介護サービス事業者等には通報義務があり、区市町村・地域包括支援センターには対応責務がある</a:t>
            </a:r>
          </a:p>
        </p:txBody>
      </p:sp>
      <p:sp>
        <p:nvSpPr>
          <p:cNvPr id="92164" name="Text Box 4"/>
          <p:cNvSpPr txBox="1">
            <a:spLocks noChangeArrowheads="1"/>
          </p:cNvSpPr>
          <p:nvPr/>
        </p:nvSpPr>
        <p:spPr bwMode="auto">
          <a:xfrm>
            <a:off x="654050" y="5033965"/>
            <a:ext cx="7918450" cy="1323975"/>
          </a:xfrm>
          <a:prstGeom prst="rect">
            <a:avLst/>
          </a:prstGeom>
          <a:noFill/>
          <a:ln w="9525">
            <a:noFill/>
            <a:miter lim="800000"/>
            <a:headEnd/>
            <a:tailEnd/>
          </a:ln>
        </p:spPr>
        <p:txBody>
          <a:bodyPr>
            <a:spAutoFit/>
          </a:bodyPr>
          <a:lstStyle/>
          <a:p>
            <a:pPr algn="l">
              <a:spcBef>
                <a:spcPct val="50000"/>
              </a:spcBef>
            </a:pPr>
            <a:r>
              <a:rPr lang="ja-JP" altLang="en-US" sz="4000">
                <a:solidFill>
                  <a:srgbClr val="33CC33"/>
                </a:solidFill>
                <a:latin typeface="HG丸ｺﾞｼｯｸM-PRO" pitchFamily="50" charset="-128"/>
                <a:ea typeface="HG丸ｺﾞｼｯｸM-PRO" pitchFamily="50" charset="-128"/>
              </a:rPr>
              <a:t>私たちが気づき、行動することで、護れる権利、救える命がある</a:t>
            </a:r>
          </a:p>
        </p:txBody>
      </p:sp>
      <p:sp>
        <p:nvSpPr>
          <p:cNvPr id="3" name="スライド番号プレースホルダー 2"/>
          <p:cNvSpPr>
            <a:spLocks noGrp="1"/>
          </p:cNvSpPr>
          <p:nvPr>
            <p:ph type="sldNum" sz="quarter" idx="12"/>
          </p:nvPr>
        </p:nvSpPr>
        <p:spPr/>
        <p:txBody>
          <a:bodyPr/>
          <a:lstStyle/>
          <a:p>
            <a:pPr>
              <a:defRPr/>
            </a:pPr>
            <a:fld id="{C1B3E433-5AEE-497A-BD4C-679E2C37E992}" type="slidenum">
              <a:rPr lang="en-US" altLang="ja-JP" smtClean="0"/>
              <a:pPr>
                <a:defRPr/>
              </a:pPr>
              <a:t>81</a:t>
            </a:fld>
            <a:endParaRPr lang="en-US" altLang="ja-JP"/>
          </a:p>
        </p:txBody>
      </p:sp>
    </p:spTree>
    <p:extLst>
      <p:ext uri="{BB962C8B-B14F-4D97-AF65-F5344CB8AC3E}">
        <p14:creationId xmlns:p14="http://schemas.microsoft.com/office/powerpoint/2010/main" val="4138013259"/>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3186" name="Rectangle 2"/>
          <p:cNvSpPr>
            <a:spLocks noGrp="1" noChangeArrowheads="1"/>
          </p:cNvSpPr>
          <p:nvPr>
            <p:ph idx="1"/>
          </p:nvPr>
        </p:nvSpPr>
        <p:spPr/>
        <p:txBody>
          <a:bodyPr/>
          <a:lstStyle/>
          <a:p>
            <a:pPr algn="ctr" eaLnBrk="1" hangingPunct="1">
              <a:buFont typeface="Wingdings" pitchFamily="2" charset="2"/>
              <a:buNone/>
            </a:pPr>
            <a:r>
              <a:rPr lang="ja-JP" altLang="en-US"/>
              <a:t>　　　ご静聴ありがとうございました。</a:t>
            </a:r>
          </a:p>
          <a:p>
            <a:pPr eaLnBrk="1" hangingPunct="1">
              <a:buFont typeface="Wingdings" pitchFamily="2" charset="2"/>
              <a:buNone/>
            </a:pPr>
            <a:endParaRPr lang="ja-JP" altLang="en-US"/>
          </a:p>
          <a:p>
            <a:pPr eaLnBrk="1" hangingPunct="1">
              <a:buFont typeface="Wingdings" pitchFamily="2" charset="2"/>
              <a:buNone/>
            </a:pPr>
            <a:endParaRPr lang="en-US" altLang="ja-JP"/>
          </a:p>
        </p:txBody>
      </p:sp>
      <p:sp>
        <p:nvSpPr>
          <p:cNvPr id="93187" name="Text Box 3"/>
          <p:cNvSpPr txBox="1">
            <a:spLocks noChangeArrowheads="1"/>
          </p:cNvSpPr>
          <p:nvPr/>
        </p:nvSpPr>
        <p:spPr bwMode="auto">
          <a:xfrm>
            <a:off x="1908177" y="2852738"/>
            <a:ext cx="5616575" cy="2055812"/>
          </a:xfrm>
          <a:prstGeom prst="rect">
            <a:avLst/>
          </a:prstGeom>
          <a:noFill/>
          <a:ln w="38100" cmpd="dbl" algn="ctr">
            <a:solidFill>
              <a:schemeClr val="tx1"/>
            </a:solidFill>
            <a:miter lim="800000"/>
            <a:headEnd/>
            <a:tailEnd/>
          </a:ln>
        </p:spPr>
        <p:txBody>
          <a:bodyPr>
            <a:spAutoFit/>
          </a:bodyPr>
          <a:lstStyle/>
          <a:p>
            <a:pPr>
              <a:spcBef>
                <a:spcPct val="50000"/>
              </a:spcBef>
            </a:pPr>
            <a:r>
              <a:rPr lang="en-US" altLang="ja-JP" sz="1800">
                <a:solidFill>
                  <a:prstClr val="black"/>
                </a:solidFill>
              </a:rPr>
              <a:t>☆</a:t>
            </a:r>
            <a:r>
              <a:rPr lang="ja-JP" altLang="en-US" sz="1800">
                <a:solidFill>
                  <a:prstClr val="black"/>
                </a:solidFill>
              </a:rPr>
              <a:t>ふたたび最後にお願いです☆</a:t>
            </a:r>
          </a:p>
          <a:p>
            <a:pPr>
              <a:spcBef>
                <a:spcPct val="50000"/>
              </a:spcBef>
            </a:pPr>
            <a:r>
              <a:rPr lang="ja-JP" altLang="en-US" sz="1800" u="sng">
                <a:solidFill>
                  <a:prstClr val="black"/>
                </a:solidFill>
              </a:rPr>
              <a:t>高齢者虐待の発見</a:t>
            </a:r>
            <a:r>
              <a:rPr lang="ja-JP" altLang="en-US" sz="1800">
                <a:solidFill>
                  <a:prstClr val="black"/>
                </a:solidFill>
              </a:rPr>
              <a:t>は、</a:t>
            </a:r>
          </a:p>
          <a:p>
            <a:pPr>
              <a:spcBef>
                <a:spcPct val="50000"/>
              </a:spcBef>
            </a:pPr>
            <a:r>
              <a:rPr lang="ja-JP" altLang="en-US" sz="1800">
                <a:solidFill>
                  <a:prstClr val="black"/>
                </a:solidFill>
              </a:rPr>
              <a:t>皆さんのご協力なしには、成しえません。</a:t>
            </a:r>
          </a:p>
          <a:p>
            <a:pPr>
              <a:spcBef>
                <a:spcPct val="50000"/>
              </a:spcBef>
            </a:pPr>
            <a:r>
              <a:rPr lang="ja-JP" altLang="en-US" sz="1800">
                <a:solidFill>
                  <a:prstClr val="black"/>
                </a:solidFill>
              </a:rPr>
              <a:t>皆さんに「通報義務」があることをご理解いただき、</a:t>
            </a:r>
          </a:p>
          <a:p>
            <a:pPr>
              <a:spcBef>
                <a:spcPct val="50000"/>
              </a:spcBef>
            </a:pPr>
            <a:r>
              <a:rPr lang="ja-JP" altLang="en-US" sz="1800">
                <a:solidFill>
                  <a:prstClr val="black"/>
                </a:solidFill>
              </a:rPr>
              <a:t>何卒ご協力のほど、よろしくお願い致します。</a:t>
            </a:r>
          </a:p>
        </p:txBody>
      </p:sp>
      <p:sp>
        <p:nvSpPr>
          <p:cNvPr id="3" name="スライド番号プレースホルダー 2"/>
          <p:cNvSpPr>
            <a:spLocks noGrp="1"/>
          </p:cNvSpPr>
          <p:nvPr>
            <p:ph type="sldNum" sz="quarter" idx="12"/>
          </p:nvPr>
        </p:nvSpPr>
        <p:spPr/>
        <p:txBody>
          <a:bodyPr/>
          <a:lstStyle/>
          <a:p>
            <a:pPr>
              <a:defRPr/>
            </a:pPr>
            <a:fld id="{94DCF550-45AF-4DDD-8A3C-902703E17E4F}" type="slidenum">
              <a:rPr lang="en-US" altLang="ja-JP" smtClean="0"/>
              <a:pPr>
                <a:defRPr/>
              </a:pPr>
              <a:t>82</a:t>
            </a:fld>
            <a:endParaRPr lang="en-US" altLang="ja-JP"/>
          </a:p>
        </p:txBody>
      </p:sp>
    </p:spTree>
    <p:extLst>
      <p:ext uri="{BB962C8B-B14F-4D97-AF65-F5344CB8AC3E}">
        <p14:creationId xmlns:p14="http://schemas.microsoft.com/office/powerpoint/2010/main" val="1893440686"/>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94210" name="Rectangle 2"/>
          <p:cNvSpPr>
            <a:spLocks noGrp="1" noChangeArrowheads="1"/>
          </p:cNvSpPr>
          <p:nvPr>
            <p:ph type="title"/>
          </p:nvPr>
        </p:nvSpPr>
        <p:spPr>
          <a:xfrm>
            <a:off x="252803" y="-171400"/>
            <a:ext cx="8229600" cy="741189"/>
          </a:xfrm>
        </p:spPr>
        <p:txBody>
          <a:bodyPr/>
          <a:lstStyle/>
          <a:p>
            <a:pPr eaLnBrk="1" hangingPunct="1"/>
            <a:r>
              <a:rPr lang="ja-JP" altLang="en-US" sz="2800" dirty="0"/>
              <a:t>参考文献</a:t>
            </a:r>
          </a:p>
        </p:txBody>
      </p:sp>
      <p:sp>
        <p:nvSpPr>
          <p:cNvPr id="94211" name="Text Box 3"/>
          <p:cNvSpPr txBox="1">
            <a:spLocks noChangeArrowheads="1"/>
          </p:cNvSpPr>
          <p:nvPr/>
        </p:nvSpPr>
        <p:spPr bwMode="auto">
          <a:xfrm>
            <a:off x="252803" y="569722"/>
            <a:ext cx="8748712" cy="6288278"/>
          </a:xfrm>
          <a:prstGeom prst="rect">
            <a:avLst/>
          </a:prstGeom>
          <a:noFill/>
          <a:ln w="9525" algn="ctr">
            <a:noFill/>
            <a:miter lim="800000"/>
            <a:headEnd/>
            <a:tailEnd/>
          </a:ln>
        </p:spPr>
        <p:txBody>
          <a:bodyPr>
            <a:normAutofit/>
          </a:bodyPr>
          <a:lstStyle/>
          <a:p>
            <a:pPr algn="l">
              <a:spcBef>
                <a:spcPct val="50000"/>
              </a:spcBef>
              <a:defRPr/>
            </a:pPr>
            <a:r>
              <a:rPr lang="ja-JP" altLang="en-US" sz="2000" dirty="0">
                <a:solidFill>
                  <a:prstClr val="black"/>
                </a:solidFill>
                <a:latin typeface="ＭＳ Ｐゴシック" panose="020B0600070205080204" pitchFamily="50" charset="-128"/>
                <a:ea typeface="ＭＳ Ｐゴシック" panose="020B0600070205080204" pitchFamily="50" charset="-128"/>
              </a:rPr>
              <a:t>厚生労働省老健局</a:t>
            </a:r>
            <a:r>
              <a:rPr lang="en-US" altLang="ja-JP" sz="2000" dirty="0">
                <a:solidFill>
                  <a:prstClr val="black"/>
                </a:solidFill>
                <a:latin typeface="ＭＳ Ｐゴシック" panose="020B0600070205080204" pitchFamily="50" charset="-128"/>
                <a:ea typeface="ＭＳ Ｐゴシック" panose="020B0600070205080204" pitchFamily="50" charset="-128"/>
              </a:rPr>
              <a:t>『</a:t>
            </a:r>
            <a:r>
              <a:rPr lang="ja-JP" altLang="en-US" sz="2000" dirty="0">
                <a:solidFill>
                  <a:prstClr val="black"/>
                </a:solidFill>
                <a:latin typeface="ＭＳ Ｐゴシック" panose="020B0600070205080204" pitchFamily="50" charset="-128"/>
                <a:ea typeface="ＭＳ Ｐゴシック" panose="020B0600070205080204" pitchFamily="50" charset="-128"/>
              </a:rPr>
              <a:t>市町村・都道府県における高齢者虐待への対応と養護者支援について</a:t>
            </a:r>
            <a:r>
              <a:rPr lang="en-US" altLang="ja-JP" sz="2000" dirty="0">
                <a:solidFill>
                  <a:prstClr val="black"/>
                </a:solidFill>
                <a:latin typeface="ＭＳ Ｐゴシック" panose="020B0600070205080204" pitchFamily="50" charset="-128"/>
                <a:ea typeface="ＭＳ Ｐゴシック" panose="020B0600070205080204" pitchFamily="50" charset="-128"/>
              </a:rPr>
              <a:t>』</a:t>
            </a:r>
            <a:r>
              <a:rPr lang="ja-JP" altLang="en-US" sz="2000" dirty="0">
                <a:solidFill>
                  <a:prstClr val="black"/>
                </a:solidFill>
                <a:latin typeface="ＭＳ Ｐゴシック" panose="020B0600070205080204" pitchFamily="50" charset="-128"/>
                <a:ea typeface="ＭＳ Ｐゴシック" panose="020B0600070205080204" pitchFamily="50" charset="-128"/>
              </a:rPr>
              <a:t>平成３０年３月改訂</a:t>
            </a:r>
          </a:p>
          <a:p>
            <a:pPr algn="l">
              <a:spcBef>
                <a:spcPct val="50000"/>
              </a:spcBef>
              <a:defRPr/>
            </a:pPr>
            <a:r>
              <a:rPr lang="ja-JP" altLang="en-US" sz="2000" dirty="0">
                <a:solidFill>
                  <a:prstClr val="black"/>
                </a:solidFill>
                <a:latin typeface="ＭＳ Ｐゴシック" panose="020B0600070205080204" pitchFamily="50" charset="-128"/>
                <a:ea typeface="ＭＳ Ｐゴシック" panose="020B0600070205080204" pitchFamily="50" charset="-128"/>
              </a:rPr>
              <a:t>東京都</a:t>
            </a:r>
            <a:r>
              <a:rPr lang="en-US" altLang="ja-JP" sz="2000" dirty="0">
                <a:solidFill>
                  <a:prstClr val="black"/>
                </a:solidFill>
                <a:latin typeface="ＭＳ Ｐゴシック" panose="020B0600070205080204" pitchFamily="50" charset="-128"/>
                <a:ea typeface="ＭＳ Ｐゴシック" panose="020B0600070205080204" pitchFamily="50" charset="-128"/>
              </a:rPr>
              <a:t>『</a:t>
            </a:r>
            <a:r>
              <a:rPr lang="ja-JP" altLang="en-US" sz="2000" dirty="0">
                <a:solidFill>
                  <a:prstClr val="black"/>
                </a:solidFill>
                <a:latin typeface="ＭＳ Ｐゴシック" panose="020B0600070205080204" pitchFamily="50" charset="-128"/>
                <a:ea typeface="ＭＳ Ｐゴシック" panose="020B0600070205080204" pitchFamily="50" charset="-128"/>
              </a:rPr>
              <a:t>高齢者虐待防止に向けた体制構築のために　</a:t>
            </a:r>
            <a:r>
              <a:rPr lang="en-US" altLang="ja-JP" sz="2000" dirty="0">
                <a:solidFill>
                  <a:prstClr val="black"/>
                </a:solidFill>
                <a:latin typeface="ＭＳ Ｐゴシック" panose="020B0600070205080204" pitchFamily="50" charset="-128"/>
                <a:ea typeface="ＭＳ Ｐゴシック" panose="020B0600070205080204" pitchFamily="50" charset="-128"/>
              </a:rPr>
              <a:t>―</a:t>
            </a:r>
            <a:r>
              <a:rPr lang="ja-JP" altLang="en-US" sz="2000" dirty="0">
                <a:solidFill>
                  <a:prstClr val="black"/>
                </a:solidFill>
                <a:latin typeface="ＭＳ Ｐゴシック" panose="020B0600070205080204" pitchFamily="50" charset="-128"/>
                <a:ea typeface="ＭＳ Ｐゴシック" panose="020B0600070205080204" pitchFamily="50" charset="-128"/>
              </a:rPr>
              <a:t>東京都高齢者虐待対応マニュアル</a:t>
            </a:r>
            <a:r>
              <a:rPr lang="en-US" altLang="ja-JP" sz="2000" dirty="0">
                <a:solidFill>
                  <a:prstClr val="black"/>
                </a:solidFill>
                <a:latin typeface="ＭＳ Ｐゴシック" panose="020B0600070205080204" pitchFamily="50" charset="-128"/>
                <a:ea typeface="ＭＳ Ｐゴシック" panose="020B0600070205080204" pitchFamily="50" charset="-128"/>
              </a:rPr>
              <a:t>―』</a:t>
            </a:r>
            <a:r>
              <a:rPr lang="ja-JP" altLang="en-US" sz="2000" dirty="0">
                <a:solidFill>
                  <a:prstClr val="black"/>
                </a:solidFill>
                <a:latin typeface="ＭＳ Ｐゴシック" panose="020B0600070205080204" pitchFamily="50" charset="-128"/>
                <a:ea typeface="ＭＳ Ｐゴシック" panose="020B0600070205080204" pitchFamily="50" charset="-128"/>
              </a:rPr>
              <a:t>平成１８年３月</a:t>
            </a:r>
          </a:p>
          <a:p>
            <a:pPr algn="l">
              <a:spcBef>
                <a:spcPct val="50000"/>
              </a:spcBef>
              <a:defRPr/>
            </a:pPr>
            <a:r>
              <a:rPr lang="ja-JP" altLang="en-US" sz="2000" dirty="0">
                <a:solidFill>
                  <a:prstClr val="black"/>
                </a:solidFill>
                <a:latin typeface="ＭＳ Ｐゴシック" panose="020B0600070205080204" pitchFamily="50" charset="-128"/>
                <a:ea typeface="ＭＳ Ｐゴシック" panose="020B0600070205080204" pitchFamily="50" charset="-128"/>
              </a:rPr>
              <a:t>森田ゆり</a:t>
            </a:r>
            <a:r>
              <a:rPr lang="en-US" altLang="ja-JP" sz="2000" dirty="0">
                <a:solidFill>
                  <a:prstClr val="black"/>
                </a:solidFill>
                <a:latin typeface="ＭＳ Ｐゴシック" panose="020B0600070205080204" pitchFamily="50" charset="-128"/>
                <a:ea typeface="ＭＳ Ｐゴシック" panose="020B0600070205080204" pitchFamily="50" charset="-128"/>
              </a:rPr>
              <a:t>『</a:t>
            </a:r>
            <a:r>
              <a:rPr lang="ja-JP" altLang="en-US" sz="2000" dirty="0">
                <a:solidFill>
                  <a:prstClr val="black"/>
                </a:solidFill>
                <a:latin typeface="ＭＳ Ｐゴシック" panose="020B0600070205080204" pitchFamily="50" charset="-128"/>
                <a:ea typeface="ＭＳ Ｐゴシック" panose="020B0600070205080204" pitchFamily="50" charset="-128"/>
              </a:rPr>
              <a:t>エンパワメントと人権</a:t>
            </a:r>
            <a:r>
              <a:rPr lang="en-US" altLang="ja-JP" sz="2000" dirty="0">
                <a:solidFill>
                  <a:prstClr val="black"/>
                </a:solidFill>
                <a:latin typeface="ＭＳ Ｐゴシック" panose="020B0600070205080204" pitchFamily="50" charset="-128"/>
                <a:ea typeface="ＭＳ Ｐゴシック" panose="020B0600070205080204" pitchFamily="50" charset="-128"/>
              </a:rPr>
              <a:t>』</a:t>
            </a:r>
            <a:r>
              <a:rPr lang="ja-JP" altLang="en-US" sz="2000" dirty="0">
                <a:solidFill>
                  <a:prstClr val="black"/>
                </a:solidFill>
                <a:latin typeface="ＭＳ Ｐゴシック" panose="020B0600070205080204" pitchFamily="50" charset="-128"/>
                <a:ea typeface="ＭＳ Ｐゴシック" panose="020B0600070205080204" pitchFamily="50" charset="-128"/>
              </a:rPr>
              <a:t>解放出版社　１９９８</a:t>
            </a:r>
          </a:p>
          <a:p>
            <a:pPr algn="l">
              <a:spcBef>
                <a:spcPct val="50000"/>
              </a:spcBef>
              <a:defRPr/>
            </a:pPr>
            <a:r>
              <a:rPr lang="ja-JP" altLang="en-US" sz="2000" dirty="0">
                <a:solidFill>
                  <a:prstClr val="black"/>
                </a:solidFill>
                <a:latin typeface="ＭＳ Ｐゴシック" panose="020B0600070205080204" pitchFamily="50" charset="-128"/>
                <a:ea typeface="ＭＳ Ｐゴシック" panose="020B0600070205080204" pitchFamily="50" charset="-128"/>
              </a:rPr>
              <a:t>谷川ひとみ・池田惠利子</a:t>
            </a:r>
            <a:r>
              <a:rPr lang="en-US" altLang="ja-JP" sz="2000" dirty="0">
                <a:solidFill>
                  <a:prstClr val="black"/>
                </a:solidFill>
                <a:latin typeface="ＭＳ Ｐゴシック" panose="020B0600070205080204" pitchFamily="50" charset="-128"/>
                <a:ea typeface="ＭＳ Ｐゴシック" panose="020B0600070205080204" pitchFamily="50" charset="-128"/>
              </a:rPr>
              <a:t>『</a:t>
            </a:r>
            <a:r>
              <a:rPr lang="ja-JP" altLang="en-US" sz="2000" dirty="0">
                <a:solidFill>
                  <a:prstClr val="black"/>
                </a:solidFill>
                <a:latin typeface="ＭＳ Ｐゴシック" panose="020B0600070205080204" pitchFamily="50" charset="-128"/>
                <a:ea typeface="ＭＳ Ｐゴシック" panose="020B0600070205080204" pitchFamily="50" charset="-128"/>
              </a:rPr>
              <a:t>ケアマネジャーのための権利擁護</a:t>
            </a:r>
            <a:r>
              <a:rPr lang="en-US" altLang="ja-JP" sz="2000" dirty="0">
                <a:solidFill>
                  <a:prstClr val="black"/>
                </a:solidFill>
                <a:latin typeface="ＭＳ Ｐゴシック" panose="020B0600070205080204" pitchFamily="50" charset="-128"/>
                <a:ea typeface="ＭＳ Ｐゴシック" panose="020B0600070205080204" pitchFamily="50" charset="-128"/>
              </a:rPr>
              <a:t>』</a:t>
            </a:r>
            <a:r>
              <a:rPr lang="ja-JP" altLang="en-US" sz="2000" dirty="0">
                <a:solidFill>
                  <a:prstClr val="black"/>
                </a:solidFill>
                <a:latin typeface="ＭＳ Ｐゴシック" panose="020B0600070205080204" pitchFamily="50" charset="-128"/>
                <a:ea typeface="ＭＳ Ｐゴシック" panose="020B0600070205080204" pitchFamily="50" charset="-128"/>
              </a:rPr>
              <a:t>中央法規　２００６</a:t>
            </a:r>
          </a:p>
          <a:p>
            <a:pPr algn="l">
              <a:spcBef>
                <a:spcPct val="50000"/>
              </a:spcBef>
              <a:defRPr/>
            </a:pPr>
            <a:r>
              <a:rPr lang="ja-JP" altLang="en-US" sz="2000" dirty="0">
                <a:solidFill>
                  <a:prstClr val="black"/>
                </a:solidFill>
                <a:latin typeface="ＭＳ Ｐゴシック" panose="020B0600070205080204" pitchFamily="50" charset="-128"/>
                <a:ea typeface="ＭＳ Ｐゴシック" panose="020B0600070205080204" pitchFamily="50" charset="-128"/>
              </a:rPr>
              <a:t>大渕修一</a:t>
            </a:r>
            <a:r>
              <a:rPr lang="en-US" altLang="ja-JP" sz="2000" dirty="0">
                <a:solidFill>
                  <a:prstClr val="black"/>
                </a:solidFill>
                <a:latin typeface="ＭＳ Ｐゴシック" panose="020B0600070205080204" pitchFamily="50" charset="-128"/>
                <a:ea typeface="ＭＳ Ｐゴシック" panose="020B0600070205080204" pitchFamily="50" charset="-128"/>
              </a:rPr>
              <a:t>『</a:t>
            </a:r>
            <a:r>
              <a:rPr lang="ja-JP" altLang="en-US" sz="2000" dirty="0">
                <a:solidFill>
                  <a:prstClr val="black"/>
                </a:solidFill>
                <a:latin typeface="ＭＳ Ｐゴシック" panose="020B0600070205080204" pitchFamily="50" charset="-128"/>
                <a:ea typeface="ＭＳ Ｐゴシック" panose="020B0600070205080204" pitchFamily="50" charset="-128"/>
              </a:rPr>
              <a:t>高齢者虐待対応・権利擁護　実践ハンドブック</a:t>
            </a:r>
            <a:r>
              <a:rPr lang="en-US" altLang="ja-JP" sz="2000" dirty="0">
                <a:solidFill>
                  <a:prstClr val="black"/>
                </a:solidFill>
                <a:latin typeface="ＭＳ Ｐゴシック" panose="020B0600070205080204" pitchFamily="50" charset="-128"/>
                <a:ea typeface="ＭＳ Ｐゴシック" panose="020B0600070205080204" pitchFamily="50" charset="-128"/>
              </a:rPr>
              <a:t>』</a:t>
            </a:r>
            <a:r>
              <a:rPr lang="ja-JP" altLang="en-US" sz="2000" dirty="0">
                <a:solidFill>
                  <a:prstClr val="black"/>
                </a:solidFill>
                <a:latin typeface="ＭＳ Ｐゴシック" panose="020B0600070205080204" pitchFamily="50" charset="-128"/>
                <a:ea typeface="ＭＳ Ｐゴシック" panose="020B0600070205080204" pitchFamily="50" charset="-128"/>
              </a:rPr>
              <a:t>法研出版　２００８</a:t>
            </a:r>
            <a:endParaRPr lang="en-US" altLang="ja-JP" sz="2000" dirty="0">
              <a:solidFill>
                <a:prstClr val="black"/>
              </a:solidFill>
              <a:latin typeface="ＭＳ Ｐゴシック" panose="020B0600070205080204" pitchFamily="50" charset="-128"/>
              <a:ea typeface="ＭＳ Ｐゴシック" panose="020B0600070205080204" pitchFamily="50" charset="-128"/>
            </a:endParaRPr>
          </a:p>
          <a:p>
            <a:pPr algn="l">
              <a:spcBef>
                <a:spcPct val="50000"/>
              </a:spcBef>
              <a:defRPr/>
            </a:pPr>
            <a:r>
              <a:rPr lang="ja-JP" altLang="en-US" sz="2000" dirty="0">
                <a:solidFill>
                  <a:prstClr val="black"/>
                </a:solidFill>
                <a:latin typeface="ＭＳ Ｐゴシック" panose="020B0600070205080204" pitchFamily="50" charset="-128"/>
                <a:ea typeface="ＭＳ Ｐゴシック" panose="020B0600070205080204" pitchFamily="50" charset="-128"/>
              </a:rPr>
              <a:t>池田惠利子監修</a:t>
            </a:r>
            <a:r>
              <a:rPr lang="en-US" altLang="ja-JP" sz="2000" dirty="0">
                <a:solidFill>
                  <a:prstClr val="black"/>
                </a:solidFill>
                <a:latin typeface="ＭＳ Ｐゴシック" panose="020B0600070205080204" pitchFamily="50" charset="-128"/>
                <a:ea typeface="ＭＳ Ｐゴシック" panose="020B0600070205080204" pitchFamily="50" charset="-128"/>
              </a:rPr>
              <a:t>『</a:t>
            </a:r>
            <a:r>
              <a:rPr lang="ja-JP" altLang="en-US" sz="2000" dirty="0">
                <a:solidFill>
                  <a:prstClr val="black"/>
                </a:solidFill>
                <a:latin typeface="ＭＳ Ｐゴシック" panose="020B0600070205080204" pitchFamily="50" charset="-128"/>
                <a:ea typeface="ＭＳ Ｐゴシック" panose="020B0600070205080204" pitchFamily="50" charset="-128"/>
              </a:rPr>
              <a:t>ケアプラン困難事例集</a:t>
            </a:r>
            <a:r>
              <a:rPr lang="en-US" altLang="ja-JP" sz="2000" dirty="0">
                <a:solidFill>
                  <a:prstClr val="black"/>
                </a:solidFill>
                <a:latin typeface="ＭＳ Ｐゴシック" panose="020B0600070205080204" pitchFamily="50" charset="-128"/>
                <a:ea typeface="ＭＳ Ｐゴシック" panose="020B0600070205080204" pitchFamily="50" charset="-128"/>
              </a:rPr>
              <a:t>』</a:t>
            </a:r>
            <a:r>
              <a:rPr lang="ja-JP" altLang="en-US" sz="2000" dirty="0">
                <a:solidFill>
                  <a:prstClr val="black"/>
                </a:solidFill>
                <a:latin typeface="ＭＳ Ｐゴシック" panose="020B0600070205080204" pitchFamily="50" charset="-128"/>
                <a:ea typeface="ＭＳ Ｐゴシック" panose="020B0600070205080204" pitchFamily="50" charset="-128"/>
              </a:rPr>
              <a:t>㈶東京都福祉保健財団　２００９</a:t>
            </a:r>
            <a:endParaRPr lang="en-US" altLang="ja-JP" sz="2000" dirty="0">
              <a:solidFill>
                <a:prstClr val="black"/>
              </a:solidFill>
              <a:latin typeface="ＭＳ Ｐゴシック" panose="020B0600070205080204" pitchFamily="50" charset="-128"/>
              <a:ea typeface="ＭＳ Ｐゴシック" panose="020B0600070205080204" pitchFamily="50" charset="-128"/>
            </a:endParaRPr>
          </a:p>
          <a:p>
            <a:pPr algn="l">
              <a:spcBef>
                <a:spcPct val="50000"/>
              </a:spcBef>
              <a:defRPr/>
            </a:pPr>
            <a:r>
              <a:rPr lang="ja-JP" altLang="en-US" sz="2000" dirty="0">
                <a:solidFill>
                  <a:prstClr val="black"/>
                </a:solidFill>
                <a:latin typeface="ＭＳ Ｐゴシック" panose="020B0600070205080204" pitchFamily="50" charset="-128"/>
                <a:ea typeface="ＭＳ Ｐゴシック" panose="020B0600070205080204" pitchFamily="50" charset="-128"/>
              </a:rPr>
              <a:t>社団法人日本社会福祉士会</a:t>
            </a:r>
            <a:r>
              <a:rPr lang="en-US" altLang="ja-JP" sz="2000" dirty="0">
                <a:solidFill>
                  <a:prstClr val="black"/>
                </a:solidFill>
                <a:latin typeface="ＭＳ Ｐゴシック" panose="020B0600070205080204" pitchFamily="50" charset="-128"/>
                <a:ea typeface="ＭＳ Ｐゴシック" panose="020B0600070205080204" pitchFamily="50" charset="-128"/>
              </a:rPr>
              <a:t>『</a:t>
            </a:r>
            <a:r>
              <a:rPr lang="ja-JP" altLang="en-US" sz="2000" dirty="0">
                <a:solidFill>
                  <a:prstClr val="black"/>
                </a:solidFill>
                <a:latin typeface="ＭＳ Ｐゴシック" panose="020B0600070205080204" pitchFamily="50" charset="-128"/>
                <a:ea typeface="ＭＳ Ｐゴシック" panose="020B0600070205080204" pitchFamily="50" charset="-128"/>
              </a:rPr>
              <a:t>高齢者虐待対応ソーシャルワークモデル実践ガイド</a:t>
            </a:r>
            <a:r>
              <a:rPr lang="en-US" altLang="ja-JP" sz="2000" dirty="0">
                <a:solidFill>
                  <a:prstClr val="black"/>
                </a:solidFill>
                <a:latin typeface="ＭＳ Ｐゴシック" panose="020B0600070205080204" pitchFamily="50" charset="-128"/>
                <a:ea typeface="ＭＳ Ｐゴシック" panose="020B0600070205080204" pitchFamily="50" charset="-128"/>
              </a:rPr>
              <a:t>』</a:t>
            </a:r>
            <a:r>
              <a:rPr lang="ja-JP" altLang="en-US" sz="2000" dirty="0">
                <a:solidFill>
                  <a:prstClr val="black"/>
                </a:solidFill>
                <a:latin typeface="ＭＳ Ｐゴシック" panose="020B0600070205080204" pitchFamily="50" charset="-128"/>
                <a:ea typeface="ＭＳ Ｐゴシック" panose="020B0600070205080204" pitchFamily="50" charset="-128"/>
              </a:rPr>
              <a:t>中央法規　２０１０</a:t>
            </a:r>
            <a:endParaRPr lang="en-US" altLang="ja-JP" sz="2000" dirty="0">
              <a:solidFill>
                <a:prstClr val="black"/>
              </a:solidFill>
              <a:latin typeface="ＭＳ Ｐゴシック" panose="020B0600070205080204" pitchFamily="50" charset="-128"/>
              <a:ea typeface="ＭＳ Ｐゴシック" panose="020B0600070205080204" pitchFamily="50" charset="-128"/>
            </a:endParaRPr>
          </a:p>
          <a:p>
            <a:pPr algn="l">
              <a:spcBef>
                <a:spcPct val="50000"/>
              </a:spcBef>
              <a:defRPr/>
            </a:pPr>
            <a:r>
              <a:rPr lang="ja-JP" altLang="en-US" sz="2000" dirty="0">
                <a:solidFill>
                  <a:prstClr val="black"/>
                </a:solidFill>
                <a:latin typeface="ＭＳ Ｐゴシック" panose="020B0600070205080204" pitchFamily="50" charset="-128"/>
                <a:ea typeface="ＭＳ Ｐゴシック" panose="020B0600070205080204" pitchFamily="50" charset="-128"/>
              </a:rPr>
              <a:t>社団法人日本社会福祉士会</a:t>
            </a:r>
            <a:r>
              <a:rPr lang="en-US" altLang="ja-JP" sz="2000" dirty="0">
                <a:solidFill>
                  <a:prstClr val="black"/>
                </a:solidFill>
                <a:latin typeface="ＭＳ Ｐゴシック" panose="020B0600070205080204" pitchFamily="50" charset="-128"/>
                <a:ea typeface="ＭＳ Ｐゴシック" panose="020B0600070205080204" pitchFamily="50" charset="-128"/>
              </a:rPr>
              <a:t>『</a:t>
            </a:r>
            <a:r>
              <a:rPr lang="ja-JP" altLang="en-US" sz="2000" dirty="0">
                <a:solidFill>
                  <a:prstClr val="black"/>
                </a:solidFill>
                <a:latin typeface="ＭＳ Ｐゴシック" panose="020B0600070205080204" pitchFamily="50" charset="-128"/>
                <a:ea typeface="ＭＳ Ｐゴシック" panose="020B0600070205080204" pitchFamily="50" charset="-128"/>
              </a:rPr>
              <a:t>市町村・地域包括支援センター・都道府県のための養護者による高齢者虐待対応の手引き</a:t>
            </a:r>
            <a:r>
              <a:rPr lang="en-US" altLang="ja-JP" sz="2000" dirty="0">
                <a:solidFill>
                  <a:prstClr val="black"/>
                </a:solidFill>
                <a:latin typeface="ＭＳ Ｐゴシック" panose="020B0600070205080204" pitchFamily="50" charset="-128"/>
                <a:ea typeface="ＭＳ Ｐゴシック" panose="020B0600070205080204" pitchFamily="50" charset="-128"/>
              </a:rPr>
              <a:t>』</a:t>
            </a:r>
            <a:r>
              <a:rPr lang="ja-JP" altLang="en-US" sz="2000" dirty="0">
                <a:solidFill>
                  <a:prstClr val="black"/>
                </a:solidFill>
                <a:latin typeface="ＭＳ Ｐゴシック" panose="020B0600070205080204" pitchFamily="50" charset="-128"/>
                <a:ea typeface="ＭＳ Ｐゴシック" panose="020B0600070205080204" pitchFamily="50" charset="-128"/>
              </a:rPr>
              <a:t>中央法規　２０１６</a:t>
            </a:r>
            <a:r>
              <a:rPr lang="en-US" altLang="ja-JP" sz="2000" dirty="0">
                <a:solidFill>
                  <a:prstClr val="black"/>
                </a:solidFill>
                <a:latin typeface="ＭＳ Ｐゴシック" panose="020B0600070205080204" pitchFamily="50" charset="-128"/>
                <a:ea typeface="ＭＳ Ｐゴシック" panose="020B0600070205080204" pitchFamily="50" charset="-128"/>
              </a:rPr>
              <a:t>.</a:t>
            </a:r>
          </a:p>
          <a:p>
            <a:pPr algn="l">
              <a:spcBef>
                <a:spcPts val="800"/>
              </a:spcBef>
              <a:defRPr/>
            </a:pPr>
            <a:r>
              <a:rPr lang="ja-JP" altLang="en-US" sz="2000" dirty="0">
                <a:solidFill>
                  <a:prstClr val="black"/>
                </a:solidFill>
                <a:latin typeface="ＭＳ Ｐゴシック" panose="020B0600070205080204" pitchFamily="50" charset="-128"/>
                <a:ea typeface="ＭＳ Ｐゴシック" panose="020B0600070205080204" pitchFamily="50" charset="-128"/>
              </a:rPr>
              <a:t>東京都福祉保健局</a:t>
            </a:r>
            <a:r>
              <a:rPr lang="en-US" altLang="ja-JP" sz="2000" dirty="0">
                <a:solidFill>
                  <a:prstClr val="black"/>
                </a:solidFill>
                <a:latin typeface="ＭＳ Ｐゴシック" panose="020B0600070205080204" pitchFamily="50" charset="-128"/>
                <a:ea typeface="ＭＳ Ｐゴシック" panose="020B0600070205080204" pitchFamily="50" charset="-128"/>
              </a:rPr>
              <a:t>『</a:t>
            </a:r>
            <a:r>
              <a:rPr lang="ja-JP" altLang="ja-JP" sz="2000" dirty="0">
                <a:solidFill>
                  <a:prstClr val="black"/>
                </a:solidFill>
                <a:latin typeface="ＭＳ Ｐゴシック" panose="020B0600070205080204" pitchFamily="50" charset="-128"/>
                <a:ea typeface="ＭＳ Ｐゴシック" panose="020B0600070205080204" pitchFamily="50" charset="-128"/>
              </a:rPr>
              <a:t>東京都高齢者権利擁護推進事業　</a:t>
            </a:r>
            <a:r>
              <a:rPr lang="ja-JP" altLang="en-US" sz="2000" dirty="0">
                <a:solidFill>
                  <a:prstClr val="black"/>
                </a:solidFill>
                <a:latin typeface="ＭＳ Ｐゴシック" panose="020B0600070205080204" pitchFamily="50" charset="-128"/>
                <a:ea typeface="ＭＳ Ｐゴシック" panose="020B0600070205080204" pitchFamily="50" charset="-128"/>
              </a:rPr>
              <a:t>　</a:t>
            </a:r>
            <a:r>
              <a:rPr lang="ja-JP" altLang="ja-JP" sz="2000" dirty="0">
                <a:solidFill>
                  <a:prstClr val="black"/>
                </a:solidFill>
                <a:latin typeface="ＭＳ Ｐゴシック" panose="020B0600070205080204" pitchFamily="50" charset="-128"/>
                <a:ea typeface="ＭＳ Ｐゴシック" panose="020B0600070205080204" pitchFamily="50" charset="-128"/>
              </a:rPr>
              <a:t>高齢者虐待事例分析検討委員会報告書』平成</a:t>
            </a:r>
            <a:r>
              <a:rPr lang="ja-JP" altLang="en-US" sz="2000" dirty="0">
                <a:solidFill>
                  <a:prstClr val="black"/>
                </a:solidFill>
                <a:latin typeface="ＭＳ Ｐゴシック" panose="020B0600070205080204" pitchFamily="50" charset="-128"/>
                <a:ea typeface="ＭＳ Ｐゴシック" panose="020B0600070205080204" pitchFamily="50" charset="-128"/>
              </a:rPr>
              <a:t>２５</a:t>
            </a:r>
            <a:r>
              <a:rPr lang="ja-JP" altLang="ja-JP" sz="2000" dirty="0">
                <a:solidFill>
                  <a:prstClr val="black"/>
                </a:solidFill>
                <a:latin typeface="ＭＳ Ｐゴシック" panose="020B0600070205080204" pitchFamily="50" charset="-128"/>
                <a:ea typeface="ＭＳ Ｐゴシック" panose="020B0600070205080204" pitchFamily="50" charset="-128"/>
              </a:rPr>
              <a:t>年</a:t>
            </a:r>
            <a:r>
              <a:rPr lang="ja-JP" altLang="en-US" sz="2000" dirty="0">
                <a:solidFill>
                  <a:prstClr val="black"/>
                </a:solidFill>
                <a:latin typeface="ＭＳ Ｐゴシック" panose="020B0600070205080204" pitchFamily="50" charset="-128"/>
                <a:ea typeface="ＭＳ Ｐゴシック" panose="020B0600070205080204" pitchFamily="50" charset="-128"/>
              </a:rPr>
              <a:t>３</a:t>
            </a:r>
            <a:r>
              <a:rPr lang="ja-JP" altLang="ja-JP" sz="2000" dirty="0">
                <a:solidFill>
                  <a:prstClr val="black"/>
                </a:solidFill>
                <a:latin typeface="ＭＳ Ｐゴシック" panose="020B0600070205080204" pitchFamily="50" charset="-128"/>
                <a:ea typeface="ＭＳ Ｐゴシック" panose="020B0600070205080204" pitchFamily="50" charset="-128"/>
              </a:rPr>
              <a:t>月</a:t>
            </a:r>
            <a:endParaRPr lang="en-US" altLang="ja-JP" sz="2000" dirty="0">
              <a:solidFill>
                <a:prstClr val="black"/>
              </a:solidFill>
              <a:latin typeface="ＭＳ Ｐゴシック" panose="020B0600070205080204" pitchFamily="50" charset="-128"/>
              <a:ea typeface="ＭＳ Ｐゴシック" panose="020B0600070205080204" pitchFamily="50" charset="-128"/>
            </a:endParaRPr>
          </a:p>
          <a:p>
            <a:pPr algn="l">
              <a:spcBef>
                <a:spcPts val="800"/>
              </a:spcBef>
              <a:defRPr/>
            </a:pPr>
            <a:r>
              <a:rPr lang="ja-JP" altLang="en-US" sz="2000" dirty="0">
                <a:solidFill>
                  <a:prstClr val="black"/>
                </a:solidFill>
                <a:latin typeface="ＭＳ Ｐゴシック" panose="020B0600070205080204" pitchFamily="50" charset="-128"/>
                <a:ea typeface="ＭＳ Ｐゴシック" panose="020B0600070205080204" pitchFamily="50" charset="-128"/>
              </a:rPr>
              <a:t>あい権利擁護支援ネット監修</a:t>
            </a:r>
            <a:r>
              <a:rPr lang="en-US" altLang="ja-JP" sz="2000" dirty="0">
                <a:solidFill>
                  <a:prstClr val="black"/>
                </a:solidFill>
                <a:latin typeface="ＭＳ Ｐゴシック" panose="020B0600070205080204" pitchFamily="50" charset="-128"/>
                <a:ea typeface="ＭＳ Ｐゴシック" panose="020B0600070205080204" pitchFamily="50" charset="-128"/>
              </a:rPr>
              <a:t>『</a:t>
            </a:r>
            <a:r>
              <a:rPr lang="ja-JP" altLang="en-US" sz="2000" dirty="0">
                <a:solidFill>
                  <a:prstClr val="black"/>
                </a:solidFill>
                <a:latin typeface="ＭＳ Ｐゴシック" panose="020B0600070205080204" pitchFamily="50" charset="-128"/>
                <a:ea typeface="ＭＳ Ｐゴシック" panose="020B0600070205080204" pitchFamily="50" charset="-128"/>
              </a:rPr>
              <a:t>事例で学ぶ「高齢者虐待」実践対応ガイド</a:t>
            </a:r>
            <a:r>
              <a:rPr lang="en-US" altLang="ja-JP" sz="2000" dirty="0">
                <a:solidFill>
                  <a:prstClr val="black"/>
                </a:solidFill>
                <a:latin typeface="ＭＳ Ｐゴシック" panose="020B0600070205080204" pitchFamily="50" charset="-128"/>
                <a:ea typeface="ＭＳ Ｐゴシック" panose="020B0600070205080204" pitchFamily="50" charset="-128"/>
              </a:rPr>
              <a:t>』</a:t>
            </a:r>
            <a:r>
              <a:rPr lang="ja-JP" altLang="en-US" sz="2000" dirty="0">
                <a:solidFill>
                  <a:prstClr val="black"/>
                </a:solidFill>
                <a:latin typeface="ＭＳ Ｐゴシック" panose="020B0600070205080204" pitchFamily="50" charset="-128"/>
                <a:ea typeface="ＭＳ Ｐゴシック" panose="020B0600070205080204" pitchFamily="50" charset="-128"/>
              </a:rPr>
              <a:t>中央法規、２０１３</a:t>
            </a:r>
            <a:endParaRPr lang="en-US" altLang="ja-JP" sz="2000" dirty="0">
              <a:solidFill>
                <a:prstClr val="black"/>
              </a:solidFill>
              <a:latin typeface="ＭＳ Ｐゴシック" panose="020B0600070205080204" pitchFamily="50" charset="-128"/>
              <a:ea typeface="ＭＳ Ｐゴシック" panose="020B0600070205080204" pitchFamily="50" charset="-128"/>
            </a:endParaRPr>
          </a:p>
          <a:p>
            <a:pPr algn="l">
              <a:spcBef>
                <a:spcPct val="50000"/>
              </a:spcBef>
              <a:defRPr/>
            </a:pPr>
            <a:endParaRPr lang="en-US" altLang="ja-JP" sz="2400" dirty="0">
              <a:solidFill>
                <a:prstClr val="black"/>
              </a:solidFill>
              <a:latin typeface="ＭＳ Ｐゴシック" panose="020B0600070205080204" pitchFamily="50" charset="-128"/>
              <a:ea typeface="ＭＳ Ｐゴシック" panose="020B0600070205080204" pitchFamily="50" charset="-128"/>
            </a:endParaRPr>
          </a:p>
        </p:txBody>
      </p:sp>
      <p:sp>
        <p:nvSpPr>
          <p:cNvPr id="3" name="スライド番号プレースホルダー 2"/>
          <p:cNvSpPr>
            <a:spLocks noGrp="1"/>
          </p:cNvSpPr>
          <p:nvPr>
            <p:ph type="sldNum" sz="quarter" idx="12"/>
          </p:nvPr>
        </p:nvSpPr>
        <p:spPr/>
        <p:txBody>
          <a:bodyPr/>
          <a:lstStyle/>
          <a:p>
            <a:pPr>
              <a:defRPr/>
            </a:pPr>
            <a:fld id="{94DCF550-45AF-4DDD-8A3C-902703E17E4F}" type="slidenum">
              <a:rPr lang="en-US" altLang="ja-JP" smtClean="0"/>
              <a:pPr>
                <a:defRPr/>
              </a:pPr>
              <a:t>83</a:t>
            </a:fld>
            <a:endParaRPr lang="en-US" altLang="ja-JP"/>
          </a:p>
        </p:txBody>
      </p:sp>
    </p:spTree>
    <p:extLst>
      <p:ext uri="{BB962C8B-B14F-4D97-AF65-F5344CB8AC3E}">
        <p14:creationId xmlns:p14="http://schemas.microsoft.com/office/powerpoint/2010/main" val="193847617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457200" y="476250"/>
            <a:ext cx="8229600" cy="1143000"/>
          </a:xfrm>
        </p:spPr>
        <p:txBody>
          <a:bodyPr/>
          <a:lstStyle/>
          <a:p>
            <a:pPr eaLnBrk="1" hangingPunct="1"/>
            <a:r>
              <a:rPr lang="ja-JP" altLang="en-US"/>
              <a:t>心理的虐待とは</a:t>
            </a:r>
          </a:p>
        </p:txBody>
      </p:sp>
      <p:sp>
        <p:nvSpPr>
          <p:cNvPr id="24579" name="Rectangle 3"/>
          <p:cNvSpPr>
            <a:spLocks noGrp="1" noChangeArrowheads="1"/>
          </p:cNvSpPr>
          <p:nvPr>
            <p:ph type="body" idx="1"/>
          </p:nvPr>
        </p:nvSpPr>
        <p:spPr>
          <a:xfrm>
            <a:off x="457202" y="1981200"/>
            <a:ext cx="8435975" cy="4184650"/>
          </a:xfrm>
        </p:spPr>
        <p:txBody>
          <a:bodyPr/>
          <a:lstStyle/>
          <a:p>
            <a:pPr eaLnBrk="1" hangingPunct="1">
              <a:lnSpc>
                <a:spcPct val="90000"/>
              </a:lnSpc>
            </a:pPr>
            <a:r>
              <a:rPr lang="ja-JP" altLang="en-US" b="1"/>
              <a:t>脅しや侮辱などの言語や威圧的な態度、無視、嫌がらせ等によって精神的に苦痛を与えること</a:t>
            </a:r>
          </a:p>
          <a:p>
            <a:pPr eaLnBrk="1" hangingPunct="1">
              <a:lnSpc>
                <a:spcPct val="90000"/>
              </a:lnSpc>
              <a:buFont typeface="Wingdings" pitchFamily="2" charset="2"/>
              <a:buNone/>
            </a:pPr>
            <a:endParaRPr lang="ja-JP" altLang="en-US" sz="1400"/>
          </a:p>
          <a:p>
            <a:pPr eaLnBrk="1" hangingPunct="1">
              <a:lnSpc>
                <a:spcPct val="90000"/>
              </a:lnSpc>
              <a:buFont typeface="Wingdings" pitchFamily="2" charset="2"/>
              <a:buNone/>
            </a:pPr>
            <a:r>
              <a:rPr lang="ja-JP" altLang="en-US" sz="1800"/>
              <a:t>（例）</a:t>
            </a:r>
          </a:p>
          <a:p>
            <a:pPr eaLnBrk="1" hangingPunct="1">
              <a:lnSpc>
                <a:spcPct val="90000"/>
              </a:lnSpc>
              <a:buFont typeface="Wingdings" pitchFamily="2" charset="2"/>
              <a:buNone/>
            </a:pPr>
            <a:r>
              <a:rPr lang="ja-JP" altLang="en-US" sz="1800"/>
              <a:t>　・老化現象やそれに伴う言動などを嘲笑したり、それを人前で話すなどにより</a:t>
            </a:r>
            <a:endParaRPr lang="en-US" altLang="ja-JP" sz="1800"/>
          </a:p>
          <a:p>
            <a:pPr eaLnBrk="1" hangingPunct="1">
              <a:lnSpc>
                <a:spcPct val="90000"/>
              </a:lnSpc>
              <a:buFont typeface="Wingdings" pitchFamily="2" charset="2"/>
              <a:buNone/>
            </a:pPr>
            <a:r>
              <a:rPr lang="ja-JP" altLang="en-US" sz="1800"/>
              <a:t>　　高齢者に恥をかかせる</a:t>
            </a:r>
          </a:p>
          <a:p>
            <a:pPr eaLnBrk="1" hangingPunct="1">
              <a:lnSpc>
                <a:spcPct val="90000"/>
              </a:lnSpc>
              <a:buFont typeface="Wingdings" pitchFamily="2" charset="2"/>
              <a:buNone/>
            </a:pPr>
            <a:r>
              <a:rPr lang="ja-JP" altLang="en-US" sz="1800"/>
              <a:t>　・怒鳴る、ののしる、悪口を言う</a:t>
            </a:r>
          </a:p>
          <a:p>
            <a:pPr eaLnBrk="1" hangingPunct="1">
              <a:lnSpc>
                <a:spcPct val="90000"/>
              </a:lnSpc>
              <a:buFont typeface="Wingdings" pitchFamily="2" charset="2"/>
              <a:buNone/>
            </a:pPr>
            <a:r>
              <a:rPr lang="ja-JP" altLang="en-US" sz="1800"/>
              <a:t>　・侮辱を込めて、子どものように扱う</a:t>
            </a:r>
          </a:p>
          <a:p>
            <a:pPr eaLnBrk="1" hangingPunct="1">
              <a:lnSpc>
                <a:spcPct val="90000"/>
              </a:lnSpc>
              <a:buFont typeface="Wingdings" pitchFamily="2" charset="2"/>
              <a:buNone/>
            </a:pPr>
            <a:r>
              <a:rPr lang="ja-JP" altLang="en-US" sz="1800"/>
              <a:t>　・排泄交換や片づけをしやすいという目的で、本人の尊厳を無視してトイレに</a:t>
            </a:r>
            <a:endParaRPr lang="en-US" altLang="ja-JP" sz="1800"/>
          </a:p>
          <a:p>
            <a:pPr eaLnBrk="1" hangingPunct="1">
              <a:lnSpc>
                <a:spcPct val="90000"/>
              </a:lnSpc>
              <a:buFont typeface="Wingdings" pitchFamily="2" charset="2"/>
              <a:buNone/>
            </a:pPr>
            <a:r>
              <a:rPr lang="ja-JP" altLang="en-US" sz="1800"/>
              <a:t>　　行けるのにおむつをあてたり、食事の全介助をする</a:t>
            </a:r>
            <a:endParaRPr lang="en-US" altLang="ja-JP" sz="1800"/>
          </a:p>
          <a:p>
            <a:pPr eaLnBrk="1" hangingPunct="1">
              <a:lnSpc>
                <a:spcPct val="90000"/>
              </a:lnSpc>
              <a:buFont typeface="Wingdings" pitchFamily="2" charset="2"/>
              <a:buNone/>
            </a:pPr>
            <a:r>
              <a:rPr lang="ja-JP" altLang="en-US" sz="1800"/>
              <a:t>　・台所や洗濯機を使わせないなど、生活に必要な道具の使用を制限する</a:t>
            </a:r>
            <a:endParaRPr lang="en-US" altLang="ja-JP" sz="1800"/>
          </a:p>
          <a:p>
            <a:pPr eaLnBrk="1" hangingPunct="1">
              <a:lnSpc>
                <a:spcPct val="90000"/>
              </a:lnSpc>
              <a:buFont typeface="Wingdings" pitchFamily="2" charset="2"/>
              <a:buNone/>
            </a:pPr>
            <a:r>
              <a:rPr lang="ja-JP" altLang="en-US" sz="1800"/>
              <a:t>　・家族や親族、友人等との団らんから排除する　　　　　　　　　　　　など</a:t>
            </a:r>
            <a:endParaRPr lang="en-US" altLang="ja-JP" sz="1800"/>
          </a:p>
        </p:txBody>
      </p:sp>
      <p:sp>
        <p:nvSpPr>
          <p:cNvPr id="24580" name="AutoShape 4"/>
          <p:cNvSpPr>
            <a:spLocks noChangeArrowheads="1"/>
          </p:cNvSpPr>
          <p:nvPr/>
        </p:nvSpPr>
        <p:spPr bwMode="auto">
          <a:xfrm>
            <a:off x="5148263" y="1268415"/>
            <a:ext cx="1871662" cy="504825"/>
          </a:xfrm>
          <a:prstGeom prst="wedgeRectCallout">
            <a:avLst>
              <a:gd name="adj1" fmla="val -48019"/>
              <a:gd name="adj2" fmla="val 90667"/>
            </a:avLst>
          </a:prstGeom>
          <a:noFill/>
          <a:ln w="9525">
            <a:solidFill>
              <a:schemeClr val="tx1"/>
            </a:solidFill>
            <a:miter lim="800000"/>
            <a:headEnd/>
            <a:tailEnd/>
          </a:ln>
        </p:spPr>
        <p:txBody>
          <a:bodyPr/>
          <a:lstStyle/>
          <a:p>
            <a:r>
              <a:rPr lang="ja-JP" altLang="en-US" sz="2800"/>
              <a:t>養護者が</a:t>
            </a:r>
          </a:p>
        </p:txBody>
      </p:sp>
      <p:sp>
        <p:nvSpPr>
          <p:cNvPr id="2" name="スライド番号プレースホルダー 1"/>
          <p:cNvSpPr>
            <a:spLocks noGrp="1"/>
          </p:cNvSpPr>
          <p:nvPr>
            <p:ph type="sldNum" sz="quarter" idx="12"/>
          </p:nvPr>
        </p:nvSpPr>
        <p:spPr/>
        <p:txBody>
          <a:bodyPr/>
          <a:lstStyle/>
          <a:p>
            <a:pPr>
              <a:defRPr/>
            </a:pPr>
            <a:fld id="{94DCF550-45AF-4DDD-8A3C-902703E17E4F}" type="slidenum">
              <a:rPr lang="en-US" altLang="ja-JP" smtClean="0"/>
              <a:pPr>
                <a:defRPr/>
              </a:pPr>
              <a:t>9</a:t>
            </a:fld>
            <a:endParaRPr lang="en-US" altLang="ja-JP"/>
          </a:p>
        </p:txBody>
      </p:sp>
      <p:sp>
        <p:nvSpPr>
          <p:cNvPr id="6" name="正方形/長方形 5"/>
          <p:cNvSpPr/>
          <p:nvPr/>
        </p:nvSpPr>
        <p:spPr>
          <a:xfrm>
            <a:off x="2267744" y="6186460"/>
            <a:ext cx="6264696" cy="369332"/>
          </a:xfrm>
          <a:prstGeom prst="rect">
            <a:avLst/>
          </a:prstGeom>
        </p:spPr>
        <p:txBody>
          <a:bodyPr wrap="square">
            <a:spAutoFit/>
          </a:bodyPr>
          <a:lstStyle/>
          <a:p>
            <a:pPr algn="r">
              <a:defRPr/>
            </a:pPr>
            <a:r>
              <a:rPr lang="ja-JP" altLang="en-US" sz="1800" b="1" dirty="0">
                <a:latin typeface="+mj-ea"/>
              </a:rPr>
              <a:t>厚生労働省マニュアル（</a:t>
            </a:r>
            <a:r>
              <a:rPr lang="en-US" altLang="ja-JP" sz="1800" b="1" dirty="0">
                <a:latin typeface="+mj-ea"/>
              </a:rPr>
              <a:t>H30</a:t>
            </a:r>
            <a:r>
              <a:rPr lang="ja-JP" altLang="en-US" sz="1800" b="1" dirty="0">
                <a:latin typeface="+mj-ea"/>
              </a:rPr>
              <a:t>） ｐ６より引用</a:t>
            </a:r>
            <a:endParaRPr lang="en-US" altLang="ja-JP" sz="1800" b="1" dirty="0">
              <a:latin typeface="+mj-ea"/>
            </a:endParaRPr>
          </a:p>
        </p:txBody>
      </p:sp>
    </p:spTree>
  </p:cSld>
  <p:clrMapOvr>
    <a:masterClrMapping/>
  </p:clrMapOv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2.jpeg"/></Relationships>
</file>

<file path=ppt/theme/_rels/theme3.xml.rels><?xml version="1.0" encoding="UTF-8" standalone="yes"?>
<Relationships xmlns="http://schemas.openxmlformats.org/package/2006/relationships"><Relationship Id="rId1" Type="http://schemas.openxmlformats.org/officeDocument/2006/relationships/image" Target="../media/image1.jpeg"/></Relationships>
</file>

<file path=ppt/theme/_rels/theme5.xml.rels><?xml version="1.0" encoding="UTF-8" standalone="yes"?>
<Relationships xmlns="http://schemas.openxmlformats.org/package/2006/relationships"><Relationship Id="rId1" Type="http://schemas.openxmlformats.org/officeDocument/2006/relationships/image" Target="../media/image1.jpeg"/></Relationships>
</file>

<file path=ppt/theme/_rels/theme8.xml.rels><?xml version="1.0" encoding="UTF-8" standalone="yes"?>
<Relationships xmlns="http://schemas.openxmlformats.org/package/2006/relationships"><Relationship Id="rId1" Type="http://schemas.openxmlformats.org/officeDocument/2006/relationships/image" Target="../media/image1.jpeg"/></Relationships>
</file>

<file path=ppt/theme/_rels/theme9.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リゾート">
  <a:themeElements>
    <a:clrScheme name="リゾート">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リゾート">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リゾート">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10.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1.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ジャパネスク">
  <a:themeElements>
    <a:clrScheme name="ジャパネスク">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ジャパネスク">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ジャパネスク">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3.xml><?xml version="1.0" encoding="utf-8"?>
<a:theme xmlns:a="http://schemas.openxmlformats.org/drawingml/2006/main" name="1_リゾート">
  <a:themeElements>
    <a:clrScheme name="リゾート">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リゾート">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リゾート">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2_リゾート">
  <a:themeElements>
    <a:clrScheme name="リゾート">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リゾート">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リゾート">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spDef>
      <a:spPr>
        <a:solidFill>
          <a:schemeClr val="accent3">
            <a:lumMod val="20000"/>
            <a:lumOff val="80000"/>
            <a:alpha val="40000"/>
          </a:schemeClr>
        </a:solidFill>
      </a:spPr>
      <a:bodyPr rtlCol="0" anchor="ctr"/>
      <a:lstStyle>
        <a:defPPr algn="ctr">
          <a:defRPr kumimoji="1" dirty="0"/>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6.xml><?xml version="1.0" encoding="utf-8"?>
<a:theme xmlns:a="http://schemas.openxmlformats.org/drawingml/2006/main" name="1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8.xml><?xml version="1.0" encoding="utf-8"?>
<a:theme xmlns:a="http://schemas.openxmlformats.org/drawingml/2006/main" name="3_リゾート">
  <a:themeElements>
    <a:clrScheme name="リゾート">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リゾート">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リゾート">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spDef>
      <a:spPr>
        <a:solidFill>
          <a:schemeClr val="accent3">
            <a:lumMod val="20000"/>
            <a:lumOff val="80000"/>
            <a:alpha val="40000"/>
          </a:schemeClr>
        </a:solidFill>
      </a:spPr>
      <a:bodyPr rtlCol="0" anchor="ctr"/>
      <a:lstStyle>
        <a:defPPr algn="ctr">
          <a:defRPr kumimoji="1" dirty="0"/>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9.xml><?xml version="1.0" encoding="utf-8"?>
<a:theme xmlns:a="http://schemas.openxmlformats.org/drawingml/2006/main" name="5_リゾート">
  <a:themeElements>
    <a:clrScheme name="リゾート">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リゾート">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リゾート">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spDef>
      <a:spPr>
        <a:solidFill>
          <a:schemeClr val="accent3">
            <a:lumMod val="20000"/>
            <a:lumOff val="80000"/>
            <a:alpha val="40000"/>
          </a:schemeClr>
        </a:solidFill>
      </a:spPr>
      <a:bodyPr rtlCol="0" anchor="ctr"/>
      <a:lstStyle>
        <a:defPPr algn="ctr">
          <a:defRPr kumimoji="1" dirty="0"/>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Override1.xml><?xml version="1.0" encoding="utf-8"?>
<a:themeOverride xmlns:a="http://schemas.openxmlformats.org/drawingml/2006/main">
  <a:clrScheme name="リゾート">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10.xml><?xml version="1.0" encoding="utf-8"?>
<a:themeOverride xmlns:a="http://schemas.openxmlformats.org/drawingml/2006/main">
  <a:clrScheme name="リゾート">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xml><?xml version="1.0" encoding="utf-8"?>
<a:themeOverride xmlns:a="http://schemas.openxmlformats.org/drawingml/2006/main">
  <a:clrScheme name="リゾート">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3.xml><?xml version="1.0" encoding="utf-8"?>
<a:themeOverride xmlns:a="http://schemas.openxmlformats.org/drawingml/2006/main">
  <a:clrScheme name="リゾート">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4.xml><?xml version="1.0" encoding="utf-8"?>
<a:themeOverride xmlns:a="http://schemas.openxmlformats.org/drawingml/2006/main">
  <a:clrScheme name="リゾート">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5.xml><?xml version="1.0" encoding="utf-8"?>
<a:themeOverride xmlns:a="http://schemas.openxmlformats.org/drawingml/2006/main">
  <a:clrScheme name="リゾート">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6.xml><?xml version="1.0" encoding="utf-8"?>
<a:themeOverride xmlns:a="http://schemas.openxmlformats.org/drawingml/2006/main">
  <a:clrScheme name="リゾート">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7.xml><?xml version="1.0" encoding="utf-8"?>
<a:themeOverride xmlns:a="http://schemas.openxmlformats.org/drawingml/2006/main">
  <a:clrScheme name="リゾート">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8.xml><?xml version="1.0" encoding="utf-8"?>
<a:themeOverride xmlns:a="http://schemas.openxmlformats.org/drawingml/2006/main">
  <a:clrScheme name="リゾート">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9.xml><?xml version="1.0" encoding="utf-8"?>
<a:themeOverride xmlns:a="http://schemas.openxmlformats.org/drawingml/2006/main">
  <a:clrScheme name="リゾート">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emplate/>
  <TotalTime>11657</TotalTime>
  <Words>21077</Words>
  <Application>Microsoft Office PowerPoint</Application>
  <PresentationFormat>画面に合わせる (4:3)</PresentationFormat>
  <Paragraphs>2004</Paragraphs>
  <Slides>83</Slides>
  <Notes>83</Notes>
  <HiddenSlides>0</HiddenSlides>
  <MMClips>0</MMClips>
  <ScaleCrop>false</ScaleCrop>
  <HeadingPairs>
    <vt:vector size="8" baseType="variant">
      <vt:variant>
        <vt:lpstr>使用されているフォント</vt:lpstr>
      </vt:variant>
      <vt:variant>
        <vt:i4>21</vt:i4>
      </vt:variant>
      <vt:variant>
        <vt:lpstr>テーマ</vt:lpstr>
      </vt:variant>
      <vt:variant>
        <vt:i4>9</vt:i4>
      </vt:variant>
      <vt:variant>
        <vt:lpstr>埋め込まれた OLE サーバー</vt:lpstr>
      </vt:variant>
      <vt:variant>
        <vt:i4>1</vt:i4>
      </vt:variant>
      <vt:variant>
        <vt:lpstr>スライド タイトル</vt:lpstr>
      </vt:variant>
      <vt:variant>
        <vt:i4>83</vt:i4>
      </vt:variant>
    </vt:vector>
  </HeadingPairs>
  <TitlesOfParts>
    <vt:vector size="114" baseType="lpstr">
      <vt:lpstr>HGPｺﾞｼｯｸM</vt:lpstr>
      <vt:lpstr>HGP創英角ﾎﾟｯﾌﾟ体</vt:lpstr>
      <vt:lpstr>HGP明朝E</vt:lpstr>
      <vt:lpstr>HGSｺﾞｼｯｸM</vt:lpstr>
      <vt:lpstr>HGｺﾞｼｯｸE</vt:lpstr>
      <vt:lpstr>HGｺﾞｼｯｸM</vt:lpstr>
      <vt:lpstr>HG丸ｺﾞｼｯｸM-PRO</vt:lpstr>
      <vt:lpstr>HG創英ﾌﾟﾚｾﾞﾝｽEB</vt:lpstr>
      <vt:lpstr>ＭＳ Ｐゴシック</vt:lpstr>
      <vt:lpstr>ＭＳ Ｐ明朝</vt:lpstr>
      <vt:lpstr>ＭＳ ゴシック</vt:lpstr>
      <vt:lpstr>Arial</vt:lpstr>
      <vt:lpstr>Arial Black</vt:lpstr>
      <vt:lpstr>Calibri</vt:lpstr>
      <vt:lpstr>Constantia</vt:lpstr>
      <vt:lpstr>Franklin Gothic Book</vt:lpstr>
      <vt:lpstr>Perpetua</vt:lpstr>
      <vt:lpstr>Times New Roman</vt:lpstr>
      <vt:lpstr>Trebuchet MS</vt:lpstr>
      <vt:lpstr>Wingdings</vt:lpstr>
      <vt:lpstr>Wingdings 2</vt:lpstr>
      <vt:lpstr>リゾート</vt:lpstr>
      <vt:lpstr>ジャパネスク</vt:lpstr>
      <vt:lpstr>1_リゾート</vt:lpstr>
      <vt:lpstr>Office テーマ</vt:lpstr>
      <vt:lpstr>2_リゾート</vt:lpstr>
      <vt:lpstr>1_Office ​​テーマ</vt:lpstr>
      <vt:lpstr>デザインの設定</vt:lpstr>
      <vt:lpstr>3_リゾート</vt:lpstr>
      <vt:lpstr>5_リゾート</vt:lpstr>
      <vt:lpstr>グラフ</vt:lpstr>
      <vt:lpstr>高齢者虐待の防止について</vt:lpstr>
      <vt:lpstr>高齢者が置かれている状況が、不適切だなと思ったら相談・通報してください！</vt:lpstr>
      <vt:lpstr>高齢者虐待防止法誕生の背景</vt:lpstr>
      <vt:lpstr>高齢者虐待防止法の特徴</vt:lpstr>
      <vt:lpstr>高齢者虐待防止法の「虐待」の考え方</vt:lpstr>
      <vt:lpstr>マルトリートメント 　　　　　　maltreatmentについて</vt:lpstr>
      <vt:lpstr>身体的虐待とは</vt:lpstr>
      <vt:lpstr>PowerPoint プレゼンテーション</vt:lpstr>
      <vt:lpstr>心理的虐待とは</vt:lpstr>
      <vt:lpstr>介護・世話の放棄・放任とは</vt:lpstr>
      <vt:lpstr>PowerPoint プレゼンテーション</vt:lpstr>
      <vt:lpstr>放棄放任(ネグレクト)の判断ポイント</vt:lpstr>
      <vt:lpstr>性的虐待とは</vt:lpstr>
      <vt:lpstr>経済的虐待とは</vt:lpstr>
      <vt:lpstr>経済的虐待の判断ポイント</vt:lpstr>
      <vt:lpstr>セルフ・ネグレクト(自己放任)</vt:lpstr>
      <vt:lpstr>身体拘束と高齢者虐待との関係</vt:lpstr>
      <vt:lpstr>身体拘束の例</vt:lpstr>
      <vt:lpstr>PowerPoint プレゼンテーション</vt:lpstr>
      <vt:lpstr>外鍵と身体拘束</vt:lpstr>
      <vt:lpstr> 状況の把握の視点と緊急性の把握</vt:lpstr>
      <vt:lpstr>PowerPoint プレゼンテーション</vt:lpstr>
      <vt:lpstr>非代替性の検討</vt:lpstr>
      <vt:lpstr>一時性の検討</vt:lpstr>
      <vt:lpstr>外鍵に気付いたら</vt:lpstr>
      <vt:lpstr>高齢者虐待の現状</vt:lpstr>
      <vt:lpstr>調査からわかった高齢者虐待の特徴①　　　</vt:lpstr>
      <vt:lpstr>PowerPoint プレゼンテーション</vt:lpstr>
      <vt:lpstr>PowerPoint プレゼンテーション</vt:lpstr>
      <vt:lpstr>PowerPoint プレゼンテーション</vt:lpstr>
      <vt:lpstr>PowerPoint プレゼンテーション</vt:lpstr>
      <vt:lpstr>「パワレスの状態」</vt:lpstr>
      <vt:lpstr>PowerPoint プレゼンテーション</vt:lpstr>
      <vt:lpstr>「緊急性」を意識する</vt:lpstr>
      <vt:lpstr>高齢者虐待防止法で認められている 　　　　　　　　　区市町村権限の行使</vt:lpstr>
      <vt:lpstr>虐待の程度に応じた対応方法</vt:lpstr>
      <vt:lpstr>養護者支援とは？</vt:lpstr>
      <vt:lpstr>事例から、考えてみよう！ </vt:lpstr>
      <vt:lpstr>PowerPoint プレゼンテーション</vt:lpstr>
      <vt:lpstr>PowerPoint プレゼンテーション</vt:lpstr>
      <vt:lpstr>PowerPoint プレゼンテーション</vt:lpstr>
      <vt:lpstr>これって虐待？？</vt:lpstr>
      <vt:lpstr>高齢者虐待防止法の「虐待」の考え方</vt:lpstr>
      <vt:lpstr>発見と相談・通報  （１）早期発見努力義務</vt:lpstr>
      <vt:lpstr>（２）通報義務</vt:lpstr>
      <vt:lpstr>（３）通報者について</vt:lpstr>
      <vt:lpstr>（４）通報・相談のポイント</vt:lpstr>
      <vt:lpstr>PowerPoint プレゼンテーション</vt:lpstr>
      <vt:lpstr>高齢者虐待であることの判断と告知</vt:lpstr>
      <vt:lpstr>PowerPoint プレゼンテーション</vt:lpstr>
      <vt:lpstr>経済的虐待の判断ポイント</vt:lpstr>
      <vt:lpstr>PowerPoint プレゼンテーション</vt:lpstr>
      <vt:lpstr>PowerPoint プレゼンテーション</vt:lpstr>
      <vt:lpstr>PowerPoint プレゼンテーション</vt:lpstr>
      <vt:lpstr>緊急性が高いとされる状況例</vt:lpstr>
      <vt:lpstr>PowerPoint プレゼンテーション</vt:lpstr>
      <vt:lpstr>PowerPoint プレゼンテーション</vt:lpstr>
      <vt:lpstr>PowerPoint プレゼンテーション</vt:lpstr>
      <vt:lpstr> 事実確認とは</vt:lpstr>
      <vt:lpstr>虐待に関する情報提供と秘密保持</vt:lpstr>
      <vt:lpstr> 個人情報保護法の例外規定（解釈例）</vt:lpstr>
      <vt:lpstr>「見たこと」「聞いたこと」を記録して知らせる際のポイント</vt:lpstr>
      <vt:lpstr>体調不良等の有無　①</vt:lpstr>
      <vt:lpstr>PowerPoint プレゼンテーション</vt:lpstr>
      <vt:lpstr>PowerPoint プレゼンテーション</vt:lpstr>
      <vt:lpstr>PowerPoint プレゼンテーション</vt:lpstr>
      <vt:lpstr>低栄養の有無</vt:lpstr>
      <vt:lpstr>傷・あざの状態</vt:lpstr>
      <vt:lpstr>PowerPoint プレゼンテーション</vt:lpstr>
      <vt:lpstr>サービス担当者会議と虐待対応ケース会議の違い</vt:lpstr>
      <vt:lpstr>ケアマネジャーや介護サービス事業者等と 　　　地域包括支援センターの役割の違い</vt:lpstr>
      <vt:lpstr>たとえば、この事例での支援なら</vt:lpstr>
      <vt:lpstr>PowerPoint プレゼンテーション</vt:lpstr>
      <vt:lpstr>虐待対応は法的根拠に基づく 高齢者の権利擁護</vt:lpstr>
      <vt:lpstr>PowerPoint プレゼンテーション</vt:lpstr>
      <vt:lpstr>目的は高齢者の権利擁護</vt:lpstr>
      <vt:lpstr>高齢者の意思の尊重 　意思のゆらぎへの理解</vt:lpstr>
      <vt:lpstr>PowerPoint プレゼンテーション</vt:lpstr>
      <vt:lpstr>目指すべき虐待対応の終結</vt:lpstr>
      <vt:lpstr>早期発見・早期対応の重要性</vt:lpstr>
      <vt:lpstr>虐待って言うのは可哀想？</vt:lpstr>
      <vt:lpstr>PowerPoint プレゼンテーション</vt:lpstr>
      <vt:lpstr>参考文献</vt:lpstr>
    </vt:vector>
  </TitlesOfParts>
  <Company>東京都福祉保健財団</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普及啓発支援スライド　ケアマネ向け</dc:title>
  <dc:creator>高齢者権利擁護支援センター</dc:creator>
  <cp:lastModifiedBy>東京都福祉保健財団（髙橋）</cp:lastModifiedBy>
  <cp:revision>943</cp:revision>
  <cp:lastPrinted>2022-05-20T03:10:06Z</cp:lastPrinted>
  <dcterms:created xsi:type="dcterms:W3CDTF">2006-11-27T07:00:41Z</dcterms:created>
  <dcterms:modified xsi:type="dcterms:W3CDTF">2022-07-01T04:25:56Z</dcterms:modified>
</cp:coreProperties>
</file>