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handoutMasterIdLst>
    <p:handoutMasterId r:id="rId62"/>
  </p:handoutMasterIdLst>
  <p:sldIdLst>
    <p:sldId id="514" r:id="rId2"/>
    <p:sldId id="258" r:id="rId3"/>
    <p:sldId id="431" r:id="rId4"/>
    <p:sldId id="432" r:id="rId5"/>
    <p:sldId id="365" r:id="rId6"/>
    <p:sldId id="372" r:id="rId7"/>
    <p:sldId id="434" r:id="rId8"/>
    <p:sldId id="436" r:id="rId9"/>
    <p:sldId id="437" r:id="rId10"/>
    <p:sldId id="438" r:id="rId11"/>
    <p:sldId id="439" r:id="rId12"/>
    <p:sldId id="440" r:id="rId13"/>
    <p:sldId id="370" r:id="rId14"/>
    <p:sldId id="516" r:id="rId15"/>
    <p:sldId id="442" r:id="rId16"/>
    <p:sldId id="518" r:id="rId17"/>
    <p:sldId id="517" r:id="rId18"/>
    <p:sldId id="519" r:id="rId19"/>
    <p:sldId id="520" r:id="rId20"/>
    <p:sldId id="525" r:id="rId21"/>
    <p:sldId id="527" r:id="rId22"/>
    <p:sldId id="528" r:id="rId23"/>
    <p:sldId id="530" r:id="rId24"/>
    <p:sldId id="532" r:id="rId25"/>
    <p:sldId id="534" r:id="rId26"/>
    <p:sldId id="564" r:id="rId27"/>
    <p:sldId id="536" r:id="rId28"/>
    <p:sldId id="531" r:id="rId29"/>
    <p:sldId id="537" r:id="rId30"/>
    <p:sldId id="561" r:id="rId31"/>
    <p:sldId id="556" r:id="rId32"/>
    <p:sldId id="557" r:id="rId33"/>
    <p:sldId id="558" r:id="rId34"/>
    <p:sldId id="559" r:id="rId35"/>
    <p:sldId id="552" r:id="rId36"/>
    <p:sldId id="551" r:id="rId37"/>
    <p:sldId id="567" r:id="rId38"/>
    <p:sldId id="568" r:id="rId39"/>
    <p:sldId id="569" r:id="rId40"/>
    <p:sldId id="576" r:id="rId41"/>
    <p:sldId id="577" r:id="rId42"/>
    <p:sldId id="582" r:id="rId43"/>
    <p:sldId id="565" r:id="rId44"/>
    <p:sldId id="566" r:id="rId45"/>
    <p:sldId id="393" r:id="rId46"/>
    <p:sldId id="360" r:id="rId47"/>
    <p:sldId id="265" r:id="rId48"/>
    <p:sldId id="353" r:id="rId49"/>
    <p:sldId id="359" r:id="rId50"/>
    <p:sldId id="335" r:id="rId51"/>
    <p:sldId id="357" r:id="rId52"/>
    <p:sldId id="337" r:id="rId53"/>
    <p:sldId id="339" r:id="rId54"/>
    <p:sldId id="358" r:id="rId55"/>
    <p:sldId id="338" r:id="rId56"/>
    <p:sldId id="341" r:id="rId57"/>
    <p:sldId id="344" r:id="rId58"/>
    <p:sldId id="349" r:id="rId59"/>
    <p:sldId id="352" r:id="rId60"/>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mDv4wlmHq3lLKwB5vkMgwg==" hashData="6rlHouU18o4gme51b7WbO9iQBthzORWQ7eYDUAqnU+wL7V7xgsiYGg8MvlDDW0gbyI5VBon00wf7aPnC69Lna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a:srgbClr val="0000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94" autoAdjust="0"/>
    <p:restoredTop sz="74052" autoAdjust="0"/>
  </p:normalViewPr>
  <p:slideViewPr>
    <p:cSldViewPr snapToGrid="0">
      <p:cViewPr varScale="1">
        <p:scale>
          <a:sx n="82" d="100"/>
          <a:sy n="82" d="100"/>
        </p:scale>
        <p:origin x="2046" y="78"/>
      </p:cViewPr>
      <p:guideLst/>
    </p:cSldViewPr>
  </p:slideViewPr>
  <p:notesTextViewPr>
    <p:cViewPr>
      <p:scale>
        <a:sx n="75" d="100"/>
        <a:sy n="75" d="100"/>
      </p:scale>
      <p:origin x="0" y="0"/>
    </p:cViewPr>
  </p:notesTextViewPr>
  <p:sorterViewPr>
    <p:cViewPr>
      <p:scale>
        <a:sx n="100" d="100"/>
        <a:sy n="100" d="100"/>
      </p:scale>
      <p:origin x="0" y="-207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96E5F-3CD9-40C9-BF79-01B6EF95DA4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29761804-C2E2-4C0B-A66B-C519F6E36464}">
      <dgm:prSet phldrT="[テキスト]"/>
      <dgm:spPr>
        <a:solidFill>
          <a:schemeClr val="accent1">
            <a:lumMod val="60000"/>
            <a:lumOff val="40000"/>
          </a:schemeClr>
        </a:solidFill>
        <a:ln>
          <a:solidFill>
            <a:schemeClr val="accent1"/>
          </a:solidFill>
        </a:ln>
      </dgm:spPr>
      <dgm:t>
        <a:bodyPr/>
        <a:lstStyle/>
        <a:p>
          <a:r>
            <a:rPr kumimoji="1" lang="ja-JP" altLang="en-US" b="1" dirty="0">
              <a:solidFill>
                <a:srgbClr val="FF0000"/>
              </a:solidFill>
            </a:rPr>
            <a:t>１．場づくりのスキル</a:t>
          </a:r>
          <a:endParaRPr kumimoji="1" lang="ja-JP" altLang="en-US" dirty="0"/>
        </a:p>
      </dgm:t>
    </dgm:pt>
    <dgm:pt modelId="{7ED29C6E-3472-46BB-8992-6C0393088967}" type="parTrans" cxnId="{31FA388C-BF9F-4001-8E3E-6A8AA99A3AC0}">
      <dgm:prSet/>
      <dgm:spPr/>
      <dgm:t>
        <a:bodyPr/>
        <a:lstStyle/>
        <a:p>
          <a:endParaRPr kumimoji="1" lang="ja-JP" altLang="en-US"/>
        </a:p>
      </dgm:t>
    </dgm:pt>
    <dgm:pt modelId="{EFDAA5A0-0D95-41B8-9491-B16F346A0955}" type="sibTrans" cxnId="{31FA388C-BF9F-4001-8E3E-6A8AA99A3AC0}">
      <dgm:prSet/>
      <dgm:spPr/>
      <dgm:t>
        <a:bodyPr/>
        <a:lstStyle/>
        <a:p>
          <a:endParaRPr kumimoji="1" lang="ja-JP" altLang="en-US"/>
        </a:p>
      </dgm:t>
    </dgm:pt>
    <dgm:pt modelId="{087B327B-2A6C-4659-95D4-E4A3B3AE617C}">
      <dgm:prSet phldrT="[テキスト]" custT="1"/>
      <dgm:spPr/>
      <dgm:t>
        <a:bodyPr/>
        <a:lstStyle/>
        <a:p>
          <a:r>
            <a:rPr kumimoji="1" lang="ja-JP" altLang="en-US" sz="2800" b="1" u="sng" dirty="0"/>
            <a:t>場をつくり、人をつなげる　　</a:t>
          </a:r>
        </a:p>
      </dgm:t>
    </dgm:pt>
    <dgm:pt modelId="{600EBEF7-3106-4533-B5D8-010EE3BD8FE9}" type="parTrans" cxnId="{462F6C0B-472D-4563-A70D-55E3CCE41434}">
      <dgm:prSet/>
      <dgm:spPr/>
      <dgm:t>
        <a:bodyPr/>
        <a:lstStyle/>
        <a:p>
          <a:endParaRPr kumimoji="1" lang="ja-JP" altLang="en-US"/>
        </a:p>
      </dgm:t>
    </dgm:pt>
    <dgm:pt modelId="{EFF47346-CCF1-4BF2-B9FA-408BC2F8F5CF}" type="sibTrans" cxnId="{462F6C0B-472D-4563-A70D-55E3CCE41434}">
      <dgm:prSet/>
      <dgm:spPr/>
      <dgm:t>
        <a:bodyPr/>
        <a:lstStyle/>
        <a:p>
          <a:endParaRPr kumimoji="1" lang="ja-JP" altLang="en-US"/>
        </a:p>
      </dgm:t>
    </dgm:pt>
    <dgm:pt modelId="{EBE59418-FABE-4BD9-9B58-8409DD499347}">
      <dgm:prSet phldrT="[テキスト]"/>
      <dgm:spPr>
        <a:solidFill>
          <a:schemeClr val="accent1">
            <a:lumMod val="60000"/>
            <a:lumOff val="40000"/>
          </a:schemeClr>
        </a:solidFill>
        <a:ln>
          <a:solidFill>
            <a:schemeClr val="accent1"/>
          </a:solidFill>
        </a:ln>
      </dgm:spPr>
      <dgm:t>
        <a:bodyPr/>
        <a:lstStyle/>
        <a:p>
          <a:r>
            <a:rPr kumimoji="1" lang="ja-JP" altLang="en-US" b="1" dirty="0">
              <a:solidFill>
                <a:srgbClr val="FF0000"/>
              </a:solidFill>
            </a:rPr>
            <a:t>２．対人関係のスキル</a:t>
          </a:r>
        </a:p>
      </dgm:t>
    </dgm:pt>
    <dgm:pt modelId="{8E41FE7B-03D4-4013-BD4A-CE7070ADDB76}" type="parTrans" cxnId="{3C4DA1EE-FF31-46FB-BFEE-9E3852C18B7C}">
      <dgm:prSet/>
      <dgm:spPr/>
      <dgm:t>
        <a:bodyPr/>
        <a:lstStyle/>
        <a:p>
          <a:endParaRPr kumimoji="1" lang="ja-JP" altLang="en-US"/>
        </a:p>
      </dgm:t>
    </dgm:pt>
    <dgm:pt modelId="{0A1259DA-948A-481E-B105-5BFE89F1F855}" type="sibTrans" cxnId="{3C4DA1EE-FF31-46FB-BFEE-9E3852C18B7C}">
      <dgm:prSet/>
      <dgm:spPr/>
      <dgm:t>
        <a:bodyPr/>
        <a:lstStyle/>
        <a:p>
          <a:endParaRPr kumimoji="1" lang="ja-JP" altLang="en-US"/>
        </a:p>
      </dgm:t>
    </dgm:pt>
    <dgm:pt modelId="{E3D50A7B-DF78-480B-AA1A-ADDA2BD2761F}">
      <dgm:prSet phldrT="[テキスト]" custT="1"/>
      <dgm:spPr/>
      <dgm:t>
        <a:bodyPr/>
        <a:lstStyle/>
        <a:p>
          <a:r>
            <a:rPr kumimoji="1" lang="ja-JP" altLang="en-US" sz="2800" b="1" u="sng" dirty="0"/>
            <a:t>受け止めて、引き出す</a:t>
          </a:r>
          <a:endParaRPr kumimoji="1" lang="ja-JP" altLang="en-US" sz="2800" b="1" u="none" dirty="0"/>
        </a:p>
      </dgm:t>
    </dgm:pt>
    <dgm:pt modelId="{AD36085D-45B6-47E4-9CCA-D9AC2B5A0D25}" type="parTrans" cxnId="{4AE410B9-F031-45D2-8EE2-3054B179BBA2}">
      <dgm:prSet/>
      <dgm:spPr/>
      <dgm:t>
        <a:bodyPr/>
        <a:lstStyle/>
        <a:p>
          <a:endParaRPr kumimoji="1" lang="ja-JP" altLang="en-US"/>
        </a:p>
      </dgm:t>
    </dgm:pt>
    <dgm:pt modelId="{83ADDF2E-E873-4588-81AA-BC578C2415BE}" type="sibTrans" cxnId="{4AE410B9-F031-45D2-8EE2-3054B179BBA2}">
      <dgm:prSet/>
      <dgm:spPr/>
      <dgm:t>
        <a:bodyPr/>
        <a:lstStyle/>
        <a:p>
          <a:endParaRPr kumimoji="1" lang="ja-JP" altLang="en-US"/>
        </a:p>
      </dgm:t>
    </dgm:pt>
    <dgm:pt modelId="{43B6B5F6-F832-48C1-A5CA-7CF3B885CC0F}">
      <dgm:prSet phldrT="[テキスト]"/>
      <dgm:spPr>
        <a:solidFill>
          <a:schemeClr val="accent1">
            <a:lumMod val="60000"/>
            <a:lumOff val="40000"/>
          </a:schemeClr>
        </a:solidFill>
        <a:ln>
          <a:solidFill>
            <a:schemeClr val="accent1"/>
          </a:solidFill>
        </a:ln>
      </dgm:spPr>
      <dgm:t>
        <a:bodyPr/>
        <a:lstStyle/>
        <a:p>
          <a:r>
            <a:rPr kumimoji="1" lang="ja-JP" altLang="en-US" b="1" dirty="0">
              <a:solidFill>
                <a:srgbClr val="FF0000"/>
              </a:solidFill>
            </a:rPr>
            <a:t>３．見える化のスキル　</a:t>
          </a:r>
        </a:p>
      </dgm:t>
    </dgm:pt>
    <dgm:pt modelId="{2ABCDE56-EA63-4D62-A3A5-71D5427923CE}" type="parTrans" cxnId="{06D86C7C-5F94-4F2E-8009-98DD5A7B6DE9}">
      <dgm:prSet/>
      <dgm:spPr/>
      <dgm:t>
        <a:bodyPr/>
        <a:lstStyle/>
        <a:p>
          <a:endParaRPr kumimoji="1" lang="ja-JP" altLang="en-US"/>
        </a:p>
      </dgm:t>
    </dgm:pt>
    <dgm:pt modelId="{F86CD01A-440D-4517-8B9E-47BE5CEE5692}" type="sibTrans" cxnId="{06D86C7C-5F94-4F2E-8009-98DD5A7B6DE9}">
      <dgm:prSet/>
      <dgm:spPr/>
      <dgm:t>
        <a:bodyPr/>
        <a:lstStyle/>
        <a:p>
          <a:endParaRPr kumimoji="1" lang="ja-JP" altLang="en-US"/>
        </a:p>
      </dgm:t>
    </dgm:pt>
    <dgm:pt modelId="{4C032D99-E922-4E48-A636-249E8F445E04}">
      <dgm:prSet phldrT="[テキスト]" custT="1"/>
      <dgm:spPr/>
      <dgm:t>
        <a:bodyPr/>
        <a:lstStyle/>
        <a:p>
          <a:r>
            <a:rPr kumimoji="1" lang="ja-JP" altLang="en-US" sz="2800" b="1" u="sng" dirty="0" err="1"/>
            <a:t>見える化して</a:t>
          </a:r>
          <a:r>
            <a:rPr kumimoji="1" lang="en-US" altLang="ja-JP" sz="2800" b="1" u="sng" dirty="0"/>
            <a:t>､</a:t>
          </a:r>
          <a:r>
            <a:rPr kumimoji="1" lang="ja-JP" altLang="en-US" sz="2800" b="1" u="sng" dirty="0"/>
            <a:t>整理する</a:t>
          </a:r>
        </a:p>
      </dgm:t>
    </dgm:pt>
    <dgm:pt modelId="{B5C4E3F4-B3E0-468B-9C64-593CDB65B5B3}" type="parTrans" cxnId="{A16F2FA6-8D4D-4CA9-9315-DF2986285056}">
      <dgm:prSet/>
      <dgm:spPr/>
      <dgm:t>
        <a:bodyPr/>
        <a:lstStyle/>
        <a:p>
          <a:endParaRPr kumimoji="1" lang="ja-JP" altLang="en-US"/>
        </a:p>
      </dgm:t>
    </dgm:pt>
    <dgm:pt modelId="{D4010788-3E80-463C-BEE3-A8C5FE3A9306}" type="sibTrans" cxnId="{A16F2FA6-8D4D-4CA9-9315-DF2986285056}">
      <dgm:prSet/>
      <dgm:spPr/>
      <dgm:t>
        <a:bodyPr/>
        <a:lstStyle/>
        <a:p>
          <a:endParaRPr kumimoji="1" lang="ja-JP" altLang="en-US"/>
        </a:p>
      </dgm:t>
    </dgm:pt>
    <dgm:pt modelId="{2460A8CF-BBBB-40D9-B96D-3EA4D374AB1D}">
      <dgm:prSet phldrT="[テキスト]"/>
      <dgm:spPr>
        <a:solidFill>
          <a:schemeClr val="accent1">
            <a:lumMod val="60000"/>
            <a:lumOff val="40000"/>
          </a:schemeClr>
        </a:solidFill>
        <a:ln>
          <a:solidFill>
            <a:schemeClr val="accent1"/>
          </a:solidFill>
        </a:ln>
      </dgm:spPr>
      <dgm:t>
        <a:bodyPr/>
        <a:lstStyle/>
        <a:p>
          <a:r>
            <a:rPr kumimoji="1" lang="ja-JP" altLang="en-US" b="1" dirty="0">
              <a:solidFill>
                <a:srgbClr val="FF0000"/>
              </a:solidFill>
            </a:rPr>
            <a:t>４．合意形成のスキル</a:t>
          </a:r>
        </a:p>
      </dgm:t>
    </dgm:pt>
    <dgm:pt modelId="{44B1FF8F-193C-410A-8184-8331A36D1EB6}" type="parTrans" cxnId="{D2ED7C83-093E-4712-BF73-D11071B13C4D}">
      <dgm:prSet/>
      <dgm:spPr/>
      <dgm:t>
        <a:bodyPr/>
        <a:lstStyle/>
        <a:p>
          <a:endParaRPr kumimoji="1" lang="ja-JP" altLang="en-US"/>
        </a:p>
      </dgm:t>
    </dgm:pt>
    <dgm:pt modelId="{0D7A1E8B-1C05-4734-8EDF-600641B0E745}" type="sibTrans" cxnId="{D2ED7C83-093E-4712-BF73-D11071B13C4D}">
      <dgm:prSet/>
      <dgm:spPr/>
      <dgm:t>
        <a:bodyPr/>
        <a:lstStyle/>
        <a:p>
          <a:endParaRPr kumimoji="1" lang="ja-JP" altLang="en-US"/>
        </a:p>
      </dgm:t>
    </dgm:pt>
    <dgm:pt modelId="{16105787-2F3D-44F4-B610-E816C571B119}">
      <dgm:prSet phldrT="[テキスト]" custT="1"/>
      <dgm:spPr/>
      <dgm:t>
        <a:bodyPr/>
        <a:lstStyle/>
        <a:p>
          <a:r>
            <a:rPr kumimoji="1" lang="ja-JP" altLang="en-US" sz="2800" b="1" u="sng" dirty="0"/>
            <a:t>まとめて、分かち合う</a:t>
          </a:r>
        </a:p>
      </dgm:t>
    </dgm:pt>
    <dgm:pt modelId="{59B29E39-0954-4910-909A-0269CC1AE40A}" type="parTrans" cxnId="{5E31EF07-1295-4EDB-879B-57A67A8027AE}">
      <dgm:prSet/>
      <dgm:spPr/>
      <dgm:t>
        <a:bodyPr/>
        <a:lstStyle/>
        <a:p>
          <a:endParaRPr kumimoji="1" lang="ja-JP" altLang="en-US"/>
        </a:p>
      </dgm:t>
    </dgm:pt>
    <dgm:pt modelId="{30653107-5F71-4516-87A3-1721AFAD7020}" type="sibTrans" cxnId="{5E31EF07-1295-4EDB-879B-57A67A8027AE}">
      <dgm:prSet/>
      <dgm:spPr/>
      <dgm:t>
        <a:bodyPr/>
        <a:lstStyle/>
        <a:p>
          <a:endParaRPr kumimoji="1" lang="ja-JP" altLang="en-US"/>
        </a:p>
      </dgm:t>
    </dgm:pt>
    <dgm:pt modelId="{6458DBCA-CC17-4423-9716-2CEAA444DCD8}">
      <dgm:prSet phldrT="[テキスト]" custT="1"/>
      <dgm:spPr/>
      <dgm:t>
        <a:bodyPr/>
        <a:lstStyle/>
        <a:p>
          <a:pPr>
            <a:buNone/>
          </a:pPr>
          <a:r>
            <a:rPr kumimoji="1" lang="ja-JP" altLang="en-US" sz="2400" b="1" dirty="0"/>
            <a:t>何を目的に</a:t>
          </a:r>
          <a:r>
            <a:rPr kumimoji="1" lang="en-US" altLang="ja-JP" sz="2400" b="1" dirty="0"/>
            <a:t>､</a:t>
          </a:r>
          <a:r>
            <a:rPr kumimoji="1" lang="ja-JP" altLang="en-US" sz="2400" b="1" dirty="0"/>
            <a:t>誰を集めて、どの</a:t>
          </a:r>
          <a:r>
            <a:rPr kumimoji="1" lang="ja-JP" altLang="en-US" sz="2400" b="1" dirty="0" smtClean="0"/>
            <a:t>ように進めて行くか</a:t>
          </a:r>
          <a:endParaRPr kumimoji="1" lang="ja-JP" altLang="en-US" sz="2400" b="1" u="sng" dirty="0"/>
        </a:p>
      </dgm:t>
    </dgm:pt>
    <dgm:pt modelId="{39A5FA0E-6820-4C44-AAC6-FC4707206E03}" type="parTrans" cxnId="{8609A122-7C74-49CA-B1A7-B6BF39279D56}">
      <dgm:prSet/>
      <dgm:spPr/>
      <dgm:t>
        <a:bodyPr/>
        <a:lstStyle/>
        <a:p>
          <a:endParaRPr kumimoji="1" lang="ja-JP" altLang="en-US"/>
        </a:p>
      </dgm:t>
    </dgm:pt>
    <dgm:pt modelId="{D0E9C669-7AA5-4D03-83DC-A5BCCDFDA0C0}" type="sibTrans" cxnId="{8609A122-7C74-49CA-B1A7-B6BF39279D56}">
      <dgm:prSet/>
      <dgm:spPr/>
      <dgm:t>
        <a:bodyPr/>
        <a:lstStyle/>
        <a:p>
          <a:endParaRPr kumimoji="1" lang="ja-JP" altLang="en-US"/>
        </a:p>
      </dgm:t>
    </dgm:pt>
    <dgm:pt modelId="{D9F534DB-CC92-4165-8834-FF416626C81A}">
      <dgm:prSet phldrT="[テキスト]" custT="1"/>
      <dgm:spPr/>
      <dgm:t>
        <a:bodyPr/>
        <a:lstStyle/>
        <a:p>
          <a:pPr>
            <a:buNone/>
          </a:pPr>
          <a:r>
            <a:rPr kumimoji="1" lang="ja-JP" altLang="en-US" sz="2400" b="1" u="none" dirty="0"/>
            <a:t>自由に発言してもらい、チーム</a:t>
          </a:r>
          <a:r>
            <a:rPr kumimoji="1" lang="ja-JP" altLang="en-US" sz="2400" b="1" u="none" dirty="0" smtClean="0"/>
            <a:t>の意識と相互理解を深める</a:t>
          </a:r>
          <a:endParaRPr kumimoji="1" lang="ja-JP" altLang="en-US" sz="2400" b="1" u="none" dirty="0"/>
        </a:p>
      </dgm:t>
    </dgm:pt>
    <dgm:pt modelId="{D6199E59-B1F8-4776-8413-CAA24E8F3E70}" type="parTrans" cxnId="{274F0C5D-E4E7-4034-9420-F6BF5337F617}">
      <dgm:prSet/>
      <dgm:spPr/>
      <dgm:t>
        <a:bodyPr/>
        <a:lstStyle/>
        <a:p>
          <a:endParaRPr kumimoji="1" lang="ja-JP" altLang="en-US"/>
        </a:p>
      </dgm:t>
    </dgm:pt>
    <dgm:pt modelId="{C5483CD6-34E2-42E2-81AC-E63757A91287}" type="sibTrans" cxnId="{274F0C5D-E4E7-4034-9420-F6BF5337F617}">
      <dgm:prSet/>
      <dgm:spPr/>
      <dgm:t>
        <a:bodyPr/>
        <a:lstStyle/>
        <a:p>
          <a:endParaRPr kumimoji="1" lang="ja-JP" altLang="en-US"/>
        </a:p>
      </dgm:t>
    </dgm:pt>
    <dgm:pt modelId="{BB5E910D-5A31-4E68-A01D-41311313A789}">
      <dgm:prSet phldrT="[テキスト]" custT="1"/>
      <dgm:spPr/>
      <dgm:t>
        <a:bodyPr/>
        <a:lstStyle/>
        <a:p>
          <a:pPr>
            <a:buNone/>
          </a:pPr>
          <a:r>
            <a:rPr kumimoji="1" lang="ja-JP" altLang="en-US" sz="2400" b="1" u="none" dirty="0"/>
            <a:t>意見を描いて、論点を整理して</a:t>
          </a:r>
          <a:endParaRPr kumimoji="1" lang="ja-JP" altLang="en-US" sz="2400" b="1" u="sng" dirty="0"/>
        </a:p>
      </dgm:t>
    </dgm:pt>
    <dgm:pt modelId="{857BF8FD-E210-4226-9BD3-6DA51EB81F6F}" type="parTrans" cxnId="{5F0E0D2F-0326-495E-900C-27D441D957C2}">
      <dgm:prSet/>
      <dgm:spPr/>
      <dgm:t>
        <a:bodyPr/>
        <a:lstStyle/>
        <a:p>
          <a:endParaRPr kumimoji="1" lang="ja-JP" altLang="en-US"/>
        </a:p>
      </dgm:t>
    </dgm:pt>
    <dgm:pt modelId="{01963557-99B3-48D1-A953-BB4E18360008}" type="sibTrans" cxnId="{5F0E0D2F-0326-495E-900C-27D441D957C2}">
      <dgm:prSet/>
      <dgm:spPr/>
      <dgm:t>
        <a:bodyPr/>
        <a:lstStyle/>
        <a:p>
          <a:endParaRPr kumimoji="1" lang="ja-JP" altLang="en-US"/>
        </a:p>
      </dgm:t>
    </dgm:pt>
    <dgm:pt modelId="{A4C572B4-8A8F-46F6-A253-52BA02127402}">
      <dgm:prSet phldrT="[テキスト]" custT="1"/>
      <dgm:spPr/>
      <dgm:t>
        <a:bodyPr/>
        <a:lstStyle/>
        <a:p>
          <a:pPr>
            <a:buNone/>
          </a:pPr>
          <a:r>
            <a:rPr kumimoji="1" lang="ja-JP" altLang="en-US" sz="2000" b="1" dirty="0"/>
            <a:t>意志決定手法を用いて納得の行く</a:t>
          </a:r>
          <a:endParaRPr kumimoji="1" lang="ja-JP" altLang="en-US" sz="2000" b="1" u="sng" dirty="0"/>
        </a:p>
      </dgm:t>
    </dgm:pt>
    <dgm:pt modelId="{2EBCD828-E3DA-4DDA-A211-2B05F1E10232}" type="parTrans" cxnId="{FDC00AB9-FEDE-4F0E-AF6D-7EDD05186EE3}">
      <dgm:prSet/>
      <dgm:spPr/>
      <dgm:t>
        <a:bodyPr/>
        <a:lstStyle/>
        <a:p>
          <a:endParaRPr kumimoji="1" lang="ja-JP" altLang="en-US"/>
        </a:p>
      </dgm:t>
    </dgm:pt>
    <dgm:pt modelId="{5EFC768C-13C7-428C-842E-D36BD4D7353B}" type="sibTrans" cxnId="{FDC00AB9-FEDE-4F0E-AF6D-7EDD05186EE3}">
      <dgm:prSet/>
      <dgm:spPr/>
      <dgm:t>
        <a:bodyPr/>
        <a:lstStyle/>
        <a:p>
          <a:endParaRPr kumimoji="1" lang="ja-JP" altLang="en-US"/>
        </a:p>
      </dgm:t>
    </dgm:pt>
    <dgm:pt modelId="{07A8603F-E32F-4502-952F-AAB5061C0CFC}">
      <dgm:prSet phldrT="[テキスト]" custT="1"/>
      <dgm:spPr/>
      <dgm:t>
        <a:bodyPr/>
        <a:lstStyle/>
        <a:p>
          <a:pPr>
            <a:buNone/>
          </a:pPr>
          <a:r>
            <a:rPr kumimoji="1" lang="ja-JP" altLang="en-US" sz="2400" b="1" u="none" dirty="0"/>
            <a:t>かみ合わせる</a:t>
          </a:r>
          <a:endParaRPr kumimoji="1" lang="ja-JP" altLang="en-US" sz="2400" b="1" u="sng" dirty="0"/>
        </a:p>
      </dgm:t>
    </dgm:pt>
    <dgm:pt modelId="{726D0C95-C537-4D12-98FF-E16B7B1E4A57}" type="parTrans" cxnId="{C70F7200-84F8-48FD-8627-7C2E177EC185}">
      <dgm:prSet/>
      <dgm:spPr/>
      <dgm:t>
        <a:bodyPr/>
        <a:lstStyle/>
        <a:p>
          <a:endParaRPr kumimoji="1" lang="ja-JP" altLang="en-US"/>
        </a:p>
      </dgm:t>
    </dgm:pt>
    <dgm:pt modelId="{E4204B42-EF7A-4FF2-8DF5-EB0023ED6043}" type="sibTrans" cxnId="{C70F7200-84F8-48FD-8627-7C2E177EC185}">
      <dgm:prSet/>
      <dgm:spPr/>
      <dgm:t>
        <a:bodyPr/>
        <a:lstStyle/>
        <a:p>
          <a:endParaRPr kumimoji="1" lang="ja-JP" altLang="en-US"/>
        </a:p>
      </dgm:t>
    </dgm:pt>
    <dgm:pt modelId="{8A22943F-5516-4224-8609-38C80B7D42A4}">
      <dgm:prSet phldrT="[テキスト]" custT="1"/>
      <dgm:spPr/>
      <dgm:t>
        <a:bodyPr/>
        <a:lstStyle/>
        <a:p>
          <a:pPr>
            <a:buNone/>
          </a:pPr>
          <a:r>
            <a:rPr kumimoji="1" lang="ja-JP" altLang="en-US" sz="2000" b="1" dirty="0"/>
            <a:t>結論を全体で作り出す</a:t>
          </a:r>
          <a:endParaRPr kumimoji="1" lang="ja-JP" altLang="en-US" sz="2000" b="1" u="sng" dirty="0"/>
        </a:p>
      </dgm:t>
    </dgm:pt>
    <dgm:pt modelId="{DF3A986F-E049-46C0-83C8-B3330ACF3EB6}" type="parTrans" cxnId="{BF667A64-5648-4C33-B903-BF57E3E9E01B}">
      <dgm:prSet/>
      <dgm:spPr/>
      <dgm:t>
        <a:bodyPr/>
        <a:lstStyle/>
        <a:p>
          <a:endParaRPr kumimoji="1" lang="ja-JP" altLang="en-US"/>
        </a:p>
      </dgm:t>
    </dgm:pt>
    <dgm:pt modelId="{1A5AE335-038D-4884-9B77-6931F611F12B}" type="sibTrans" cxnId="{BF667A64-5648-4C33-B903-BF57E3E9E01B}">
      <dgm:prSet/>
      <dgm:spPr/>
      <dgm:t>
        <a:bodyPr/>
        <a:lstStyle/>
        <a:p>
          <a:endParaRPr kumimoji="1" lang="ja-JP" altLang="en-US"/>
        </a:p>
      </dgm:t>
    </dgm:pt>
    <dgm:pt modelId="{85FE5517-7008-435B-A4B8-EFD72F9A9EDC}" type="pres">
      <dgm:prSet presAssocID="{E5F96E5F-3CD9-40C9-BF79-01B6EF95DA45}" presName="Name0" presStyleCnt="0">
        <dgm:presLayoutVars>
          <dgm:dir/>
          <dgm:animLvl val="lvl"/>
          <dgm:resizeHandles val="exact"/>
        </dgm:presLayoutVars>
      </dgm:prSet>
      <dgm:spPr/>
      <dgm:t>
        <a:bodyPr/>
        <a:lstStyle/>
        <a:p>
          <a:endParaRPr kumimoji="1" lang="ja-JP" altLang="en-US"/>
        </a:p>
      </dgm:t>
    </dgm:pt>
    <dgm:pt modelId="{5D2A96C0-929E-4E93-9808-2046B24773DC}" type="pres">
      <dgm:prSet presAssocID="{29761804-C2E2-4C0B-A66B-C519F6E36464}" presName="linNode" presStyleCnt="0"/>
      <dgm:spPr/>
    </dgm:pt>
    <dgm:pt modelId="{85E00764-F820-4704-BCE6-6138E2544DBF}" type="pres">
      <dgm:prSet presAssocID="{29761804-C2E2-4C0B-A66B-C519F6E36464}" presName="parentText" presStyleLbl="node1" presStyleIdx="0" presStyleCnt="4" custScaleX="98314">
        <dgm:presLayoutVars>
          <dgm:chMax val="1"/>
          <dgm:bulletEnabled val="1"/>
        </dgm:presLayoutVars>
      </dgm:prSet>
      <dgm:spPr/>
      <dgm:t>
        <a:bodyPr/>
        <a:lstStyle/>
        <a:p>
          <a:endParaRPr kumimoji="1" lang="ja-JP" altLang="en-US"/>
        </a:p>
      </dgm:t>
    </dgm:pt>
    <dgm:pt modelId="{DD203DD5-1034-45F8-B5B4-19C6FE2B8CF7}" type="pres">
      <dgm:prSet presAssocID="{29761804-C2E2-4C0B-A66B-C519F6E36464}" presName="descendantText" presStyleLbl="alignAccFollowNode1" presStyleIdx="0" presStyleCnt="4" custScaleY="140216" custLinFactNeighborX="-1655" custLinFactNeighborY="1175">
        <dgm:presLayoutVars>
          <dgm:bulletEnabled val="1"/>
        </dgm:presLayoutVars>
      </dgm:prSet>
      <dgm:spPr/>
      <dgm:t>
        <a:bodyPr/>
        <a:lstStyle/>
        <a:p>
          <a:endParaRPr kumimoji="1" lang="ja-JP" altLang="en-US"/>
        </a:p>
      </dgm:t>
    </dgm:pt>
    <dgm:pt modelId="{01ED94B3-DD2B-4B82-8920-A2F41F7F6225}" type="pres">
      <dgm:prSet presAssocID="{EFDAA5A0-0D95-41B8-9491-B16F346A0955}" presName="sp" presStyleCnt="0"/>
      <dgm:spPr/>
    </dgm:pt>
    <dgm:pt modelId="{D634662F-B46D-40C1-ACC4-0F0FB3EB5900}" type="pres">
      <dgm:prSet presAssocID="{EBE59418-FABE-4BD9-9B58-8409DD499347}" presName="linNode" presStyleCnt="0"/>
      <dgm:spPr/>
    </dgm:pt>
    <dgm:pt modelId="{CC52ABE7-D580-418F-8004-B5A0BD063710}" type="pres">
      <dgm:prSet presAssocID="{EBE59418-FABE-4BD9-9B58-8409DD499347}" presName="parentText" presStyleLbl="node1" presStyleIdx="1" presStyleCnt="4" custScaleX="99999" custLinFactNeighborX="-1777">
        <dgm:presLayoutVars>
          <dgm:chMax val="1"/>
          <dgm:bulletEnabled val="1"/>
        </dgm:presLayoutVars>
      </dgm:prSet>
      <dgm:spPr/>
      <dgm:t>
        <a:bodyPr/>
        <a:lstStyle/>
        <a:p>
          <a:endParaRPr kumimoji="1" lang="ja-JP" altLang="en-US"/>
        </a:p>
      </dgm:t>
    </dgm:pt>
    <dgm:pt modelId="{64A2B575-E0C8-41F1-ACFD-EEBC4CA5FAD9}" type="pres">
      <dgm:prSet presAssocID="{EBE59418-FABE-4BD9-9B58-8409DD499347}" presName="descendantText" presStyleLbl="alignAccFollowNode1" presStyleIdx="1" presStyleCnt="4" custScaleX="99889" custScaleY="141118" custLinFactNeighborX="-2756" custLinFactNeighborY="1175">
        <dgm:presLayoutVars>
          <dgm:bulletEnabled val="1"/>
        </dgm:presLayoutVars>
      </dgm:prSet>
      <dgm:spPr/>
      <dgm:t>
        <a:bodyPr/>
        <a:lstStyle/>
        <a:p>
          <a:endParaRPr kumimoji="1" lang="ja-JP" altLang="en-US"/>
        </a:p>
      </dgm:t>
    </dgm:pt>
    <dgm:pt modelId="{F4B93909-10DC-4752-BF02-999FD61FF7A9}" type="pres">
      <dgm:prSet presAssocID="{0A1259DA-948A-481E-B105-5BFE89F1F855}" presName="sp" presStyleCnt="0"/>
      <dgm:spPr/>
    </dgm:pt>
    <dgm:pt modelId="{06BE7F03-3D62-4E90-98DE-124F276BD07A}" type="pres">
      <dgm:prSet presAssocID="{43B6B5F6-F832-48C1-A5CA-7CF3B885CC0F}" presName="linNode" presStyleCnt="0"/>
      <dgm:spPr/>
    </dgm:pt>
    <dgm:pt modelId="{67CB92F9-6A0A-4A1F-B016-6F45F3949139}" type="pres">
      <dgm:prSet presAssocID="{43B6B5F6-F832-48C1-A5CA-7CF3B885CC0F}" presName="parentText" presStyleLbl="node1" presStyleIdx="2" presStyleCnt="4" custScaleX="98413">
        <dgm:presLayoutVars>
          <dgm:chMax val="1"/>
          <dgm:bulletEnabled val="1"/>
        </dgm:presLayoutVars>
      </dgm:prSet>
      <dgm:spPr/>
      <dgm:t>
        <a:bodyPr/>
        <a:lstStyle/>
        <a:p>
          <a:endParaRPr kumimoji="1" lang="ja-JP" altLang="en-US"/>
        </a:p>
      </dgm:t>
    </dgm:pt>
    <dgm:pt modelId="{374123C6-2DA0-45C8-A02F-57D2DED7A2FA}" type="pres">
      <dgm:prSet presAssocID="{43B6B5F6-F832-48C1-A5CA-7CF3B885CC0F}" presName="descendantText" presStyleLbl="alignAccFollowNode1" presStyleIdx="2" presStyleCnt="4" custScaleX="100934" custScaleY="148250" custLinFactNeighborX="-1233" custLinFactNeighborY="1154">
        <dgm:presLayoutVars>
          <dgm:bulletEnabled val="1"/>
        </dgm:presLayoutVars>
      </dgm:prSet>
      <dgm:spPr/>
      <dgm:t>
        <a:bodyPr/>
        <a:lstStyle/>
        <a:p>
          <a:endParaRPr kumimoji="1" lang="ja-JP" altLang="en-US"/>
        </a:p>
      </dgm:t>
    </dgm:pt>
    <dgm:pt modelId="{CDAAE63C-3C70-4646-846F-4BD3E7872DE3}" type="pres">
      <dgm:prSet presAssocID="{F86CD01A-440D-4517-8B9E-47BE5CEE5692}" presName="sp" presStyleCnt="0"/>
      <dgm:spPr/>
    </dgm:pt>
    <dgm:pt modelId="{9AFA1135-E3C4-4DC7-B224-F2D32C67FC26}" type="pres">
      <dgm:prSet presAssocID="{2460A8CF-BBBB-40D9-B96D-3EA4D374AB1D}" presName="linNode" presStyleCnt="0"/>
      <dgm:spPr/>
    </dgm:pt>
    <dgm:pt modelId="{FAF0BBB6-D138-4005-9F3D-EA2BBFB8E8CA}" type="pres">
      <dgm:prSet presAssocID="{2460A8CF-BBBB-40D9-B96D-3EA4D374AB1D}" presName="parentText" presStyleLbl="node1" presStyleIdx="3" presStyleCnt="4" custScaleX="99802" custLinFactNeighborX="-30628" custLinFactNeighborY="-1705">
        <dgm:presLayoutVars>
          <dgm:chMax val="1"/>
          <dgm:bulletEnabled val="1"/>
        </dgm:presLayoutVars>
      </dgm:prSet>
      <dgm:spPr/>
      <dgm:t>
        <a:bodyPr/>
        <a:lstStyle/>
        <a:p>
          <a:endParaRPr kumimoji="1" lang="ja-JP" altLang="en-US"/>
        </a:p>
      </dgm:t>
    </dgm:pt>
    <dgm:pt modelId="{3FDD17E0-39E9-4C97-98FE-DA75AA9C7D75}" type="pres">
      <dgm:prSet presAssocID="{2460A8CF-BBBB-40D9-B96D-3EA4D374AB1D}" presName="descendantText" presStyleLbl="alignAccFollowNode1" presStyleIdx="3" presStyleCnt="4" custScaleY="133790" custLinFactNeighborX="-2202">
        <dgm:presLayoutVars>
          <dgm:bulletEnabled val="1"/>
        </dgm:presLayoutVars>
      </dgm:prSet>
      <dgm:spPr/>
      <dgm:t>
        <a:bodyPr/>
        <a:lstStyle/>
        <a:p>
          <a:endParaRPr kumimoji="1" lang="ja-JP" altLang="en-US"/>
        </a:p>
      </dgm:t>
    </dgm:pt>
  </dgm:ptLst>
  <dgm:cxnLst>
    <dgm:cxn modelId="{A16F2FA6-8D4D-4CA9-9315-DF2986285056}" srcId="{43B6B5F6-F832-48C1-A5CA-7CF3B885CC0F}" destId="{4C032D99-E922-4E48-A636-249E8F445E04}" srcOrd="0" destOrd="0" parTransId="{B5C4E3F4-B3E0-468B-9C64-593CDB65B5B3}" sibTransId="{D4010788-3E80-463C-BEE3-A8C5FE3A9306}"/>
    <dgm:cxn modelId="{3C4DA1EE-FF31-46FB-BFEE-9E3852C18B7C}" srcId="{E5F96E5F-3CD9-40C9-BF79-01B6EF95DA45}" destId="{EBE59418-FABE-4BD9-9B58-8409DD499347}" srcOrd="1" destOrd="0" parTransId="{8E41FE7B-03D4-4013-BD4A-CE7070ADDB76}" sibTransId="{0A1259DA-948A-481E-B105-5BFE89F1F855}"/>
    <dgm:cxn modelId="{BDF9C589-29FF-452A-BE0A-BB644D37E71B}" type="presOf" srcId="{16105787-2F3D-44F4-B610-E816C571B119}" destId="{3FDD17E0-39E9-4C97-98FE-DA75AA9C7D75}" srcOrd="0" destOrd="0" presId="urn:microsoft.com/office/officeart/2005/8/layout/vList5"/>
    <dgm:cxn modelId="{06D86C7C-5F94-4F2E-8009-98DD5A7B6DE9}" srcId="{E5F96E5F-3CD9-40C9-BF79-01B6EF95DA45}" destId="{43B6B5F6-F832-48C1-A5CA-7CF3B885CC0F}" srcOrd="2" destOrd="0" parTransId="{2ABCDE56-EA63-4D62-A3A5-71D5427923CE}" sibTransId="{F86CD01A-440D-4517-8B9E-47BE5CEE5692}"/>
    <dgm:cxn modelId="{C70F7200-84F8-48FD-8627-7C2E177EC185}" srcId="{4C032D99-E922-4E48-A636-249E8F445E04}" destId="{07A8603F-E32F-4502-952F-AAB5061C0CFC}" srcOrd="1" destOrd="0" parTransId="{726D0C95-C537-4D12-98FF-E16B7B1E4A57}" sibTransId="{E4204B42-EF7A-4FF2-8DF5-EB0023ED6043}"/>
    <dgm:cxn modelId="{80EA6E0E-25DF-4D6E-B3CD-5811B021204B}" type="presOf" srcId="{E3D50A7B-DF78-480B-AA1A-ADDA2BD2761F}" destId="{64A2B575-E0C8-41F1-ACFD-EEBC4CA5FAD9}" srcOrd="0" destOrd="0" presId="urn:microsoft.com/office/officeart/2005/8/layout/vList5"/>
    <dgm:cxn modelId="{1400E176-2C7F-474B-B20C-CE3F484B91FF}" type="presOf" srcId="{43B6B5F6-F832-48C1-A5CA-7CF3B885CC0F}" destId="{67CB92F9-6A0A-4A1F-B016-6F45F3949139}" srcOrd="0" destOrd="0" presId="urn:microsoft.com/office/officeart/2005/8/layout/vList5"/>
    <dgm:cxn modelId="{772D6A91-B035-4AE6-9DF2-57A584BF63E5}" type="presOf" srcId="{8A22943F-5516-4224-8609-38C80B7D42A4}" destId="{3FDD17E0-39E9-4C97-98FE-DA75AA9C7D75}" srcOrd="0" destOrd="2" presId="urn:microsoft.com/office/officeart/2005/8/layout/vList5"/>
    <dgm:cxn modelId="{4AE410B9-F031-45D2-8EE2-3054B179BBA2}" srcId="{EBE59418-FABE-4BD9-9B58-8409DD499347}" destId="{E3D50A7B-DF78-480B-AA1A-ADDA2BD2761F}" srcOrd="0" destOrd="0" parTransId="{AD36085D-45B6-47E4-9CCA-D9AC2B5A0D25}" sibTransId="{83ADDF2E-E873-4588-81AA-BC578C2415BE}"/>
    <dgm:cxn modelId="{FDC00AB9-FEDE-4F0E-AF6D-7EDD05186EE3}" srcId="{16105787-2F3D-44F4-B610-E816C571B119}" destId="{A4C572B4-8A8F-46F6-A253-52BA02127402}" srcOrd="0" destOrd="0" parTransId="{2EBCD828-E3DA-4DDA-A211-2B05F1E10232}" sibTransId="{5EFC768C-13C7-428C-842E-D36BD4D7353B}"/>
    <dgm:cxn modelId="{8CBC689A-87B8-4584-AF20-31C38A260A2D}" type="presOf" srcId="{D9F534DB-CC92-4165-8834-FF416626C81A}" destId="{64A2B575-E0C8-41F1-ACFD-EEBC4CA5FAD9}" srcOrd="0" destOrd="1" presId="urn:microsoft.com/office/officeart/2005/8/layout/vList5"/>
    <dgm:cxn modelId="{31FA388C-BF9F-4001-8E3E-6A8AA99A3AC0}" srcId="{E5F96E5F-3CD9-40C9-BF79-01B6EF95DA45}" destId="{29761804-C2E2-4C0B-A66B-C519F6E36464}" srcOrd="0" destOrd="0" parTransId="{7ED29C6E-3472-46BB-8992-6C0393088967}" sibTransId="{EFDAA5A0-0D95-41B8-9491-B16F346A0955}"/>
    <dgm:cxn modelId="{D2ED7C83-093E-4712-BF73-D11071B13C4D}" srcId="{E5F96E5F-3CD9-40C9-BF79-01B6EF95DA45}" destId="{2460A8CF-BBBB-40D9-B96D-3EA4D374AB1D}" srcOrd="3" destOrd="0" parTransId="{44B1FF8F-193C-410A-8184-8331A36D1EB6}" sibTransId="{0D7A1E8B-1C05-4734-8EDF-600641B0E745}"/>
    <dgm:cxn modelId="{6A3F4C60-7832-44EE-A37A-C1A62A03086C}" type="presOf" srcId="{E5F96E5F-3CD9-40C9-BF79-01B6EF95DA45}" destId="{85FE5517-7008-435B-A4B8-EFD72F9A9EDC}" srcOrd="0" destOrd="0" presId="urn:microsoft.com/office/officeart/2005/8/layout/vList5"/>
    <dgm:cxn modelId="{BF667A64-5648-4C33-B903-BF57E3E9E01B}" srcId="{16105787-2F3D-44F4-B610-E816C571B119}" destId="{8A22943F-5516-4224-8609-38C80B7D42A4}" srcOrd="1" destOrd="0" parTransId="{DF3A986F-E049-46C0-83C8-B3330ACF3EB6}" sibTransId="{1A5AE335-038D-4884-9B77-6931F611F12B}"/>
    <dgm:cxn modelId="{ACEFA933-B004-4805-9923-2EB848E07F8D}" type="presOf" srcId="{2460A8CF-BBBB-40D9-B96D-3EA4D374AB1D}" destId="{FAF0BBB6-D138-4005-9F3D-EA2BBFB8E8CA}" srcOrd="0" destOrd="0" presId="urn:microsoft.com/office/officeart/2005/8/layout/vList5"/>
    <dgm:cxn modelId="{5E31EF07-1295-4EDB-879B-57A67A8027AE}" srcId="{2460A8CF-BBBB-40D9-B96D-3EA4D374AB1D}" destId="{16105787-2F3D-44F4-B610-E816C571B119}" srcOrd="0" destOrd="0" parTransId="{59B29E39-0954-4910-909A-0269CC1AE40A}" sibTransId="{30653107-5F71-4516-87A3-1721AFAD7020}"/>
    <dgm:cxn modelId="{CCE09943-C0D0-48B5-9638-FE582623B8F9}" type="presOf" srcId="{A4C572B4-8A8F-46F6-A253-52BA02127402}" destId="{3FDD17E0-39E9-4C97-98FE-DA75AA9C7D75}" srcOrd="0" destOrd="1" presId="urn:microsoft.com/office/officeart/2005/8/layout/vList5"/>
    <dgm:cxn modelId="{5F0E0D2F-0326-495E-900C-27D441D957C2}" srcId="{4C032D99-E922-4E48-A636-249E8F445E04}" destId="{BB5E910D-5A31-4E68-A01D-41311313A789}" srcOrd="0" destOrd="0" parTransId="{857BF8FD-E210-4226-9BD3-6DA51EB81F6F}" sibTransId="{01963557-99B3-48D1-A953-BB4E18360008}"/>
    <dgm:cxn modelId="{462F6C0B-472D-4563-A70D-55E3CCE41434}" srcId="{29761804-C2E2-4C0B-A66B-C519F6E36464}" destId="{087B327B-2A6C-4659-95D4-E4A3B3AE617C}" srcOrd="0" destOrd="0" parTransId="{600EBEF7-3106-4533-B5D8-010EE3BD8FE9}" sibTransId="{EFF47346-CCF1-4BF2-B9FA-408BC2F8F5CF}"/>
    <dgm:cxn modelId="{ABE451EE-5535-4D63-B9AE-B4E4D47A3716}" type="presOf" srcId="{EBE59418-FABE-4BD9-9B58-8409DD499347}" destId="{CC52ABE7-D580-418F-8004-B5A0BD063710}" srcOrd="0" destOrd="0" presId="urn:microsoft.com/office/officeart/2005/8/layout/vList5"/>
    <dgm:cxn modelId="{4B168662-0DF9-43EC-BC2A-B066BFA3E9CB}" type="presOf" srcId="{6458DBCA-CC17-4423-9716-2CEAA444DCD8}" destId="{DD203DD5-1034-45F8-B5B4-19C6FE2B8CF7}" srcOrd="0" destOrd="1" presId="urn:microsoft.com/office/officeart/2005/8/layout/vList5"/>
    <dgm:cxn modelId="{274F0C5D-E4E7-4034-9420-F6BF5337F617}" srcId="{E3D50A7B-DF78-480B-AA1A-ADDA2BD2761F}" destId="{D9F534DB-CC92-4165-8834-FF416626C81A}" srcOrd="0" destOrd="0" parTransId="{D6199E59-B1F8-4776-8413-CAA24E8F3E70}" sibTransId="{C5483CD6-34E2-42E2-81AC-E63757A91287}"/>
    <dgm:cxn modelId="{22D84A95-A2DC-41C7-8DC2-D99F271E793E}" type="presOf" srcId="{29761804-C2E2-4C0B-A66B-C519F6E36464}" destId="{85E00764-F820-4704-BCE6-6138E2544DBF}" srcOrd="0" destOrd="0" presId="urn:microsoft.com/office/officeart/2005/8/layout/vList5"/>
    <dgm:cxn modelId="{8609A122-7C74-49CA-B1A7-B6BF39279D56}" srcId="{087B327B-2A6C-4659-95D4-E4A3B3AE617C}" destId="{6458DBCA-CC17-4423-9716-2CEAA444DCD8}" srcOrd="0" destOrd="0" parTransId="{39A5FA0E-6820-4C44-AAC6-FC4707206E03}" sibTransId="{D0E9C669-7AA5-4D03-83DC-A5BCCDFDA0C0}"/>
    <dgm:cxn modelId="{65513CBA-3CEC-4BE0-9BC2-12785A3AE3B7}" type="presOf" srcId="{087B327B-2A6C-4659-95D4-E4A3B3AE617C}" destId="{DD203DD5-1034-45F8-B5B4-19C6FE2B8CF7}" srcOrd="0" destOrd="0" presId="urn:microsoft.com/office/officeart/2005/8/layout/vList5"/>
    <dgm:cxn modelId="{BDE0F26A-ED42-4D08-802C-328FF5CB1FBE}" type="presOf" srcId="{BB5E910D-5A31-4E68-A01D-41311313A789}" destId="{374123C6-2DA0-45C8-A02F-57D2DED7A2FA}" srcOrd="0" destOrd="1" presId="urn:microsoft.com/office/officeart/2005/8/layout/vList5"/>
    <dgm:cxn modelId="{7241C153-4247-42EF-97F3-38FF2B714D5C}" type="presOf" srcId="{4C032D99-E922-4E48-A636-249E8F445E04}" destId="{374123C6-2DA0-45C8-A02F-57D2DED7A2FA}" srcOrd="0" destOrd="0" presId="urn:microsoft.com/office/officeart/2005/8/layout/vList5"/>
    <dgm:cxn modelId="{B7DC46C5-1E1A-4DB2-86AB-5AEECC6B77AD}" type="presOf" srcId="{07A8603F-E32F-4502-952F-AAB5061C0CFC}" destId="{374123C6-2DA0-45C8-A02F-57D2DED7A2FA}" srcOrd="0" destOrd="2" presId="urn:microsoft.com/office/officeart/2005/8/layout/vList5"/>
    <dgm:cxn modelId="{22914222-D1E6-477A-BD79-F4AA8B6768B9}" type="presParOf" srcId="{85FE5517-7008-435B-A4B8-EFD72F9A9EDC}" destId="{5D2A96C0-929E-4E93-9808-2046B24773DC}" srcOrd="0" destOrd="0" presId="urn:microsoft.com/office/officeart/2005/8/layout/vList5"/>
    <dgm:cxn modelId="{3C58EB91-3164-4D88-9BB6-E7EDD9D63673}" type="presParOf" srcId="{5D2A96C0-929E-4E93-9808-2046B24773DC}" destId="{85E00764-F820-4704-BCE6-6138E2544DBF}" srcOrd="0" destOrd="0" presId="urn:microsoft.com/office/officeart/2005/8/layout/vList5"/>
    <dgm:cxn modelId="{E50D7B51-BF67-4D46-930C-44EB3396890A}" type="presParOf" srcId="{5D2A96C0-929E-4E93-9808-2046B24773DC}" destId="{DD203DD5-1034-45F8-B5B4-19C6FE2B8CF7}" srcOrd="1" destOrd="0" presId="urn:microsoft.com/office/officeart/2005/8/layout/vList5"/>
    <dgm:cxn modelId="{6F95F495-53D7-43F7-800D-29ECAFA488C0}" type="presParOf" srcId="{85FE5517-7008-435B-A4B8-EFD72F9A9EDC}" destId="{01ED94B3-DD2B-4B82-8920-A2F41F7F6225}" srcOrd="1" destOrd="0" presId="urn:microsoft.com/office/officeart/2005/8/layout/vList5"/>
    <dgm:cxn modelId="{8178EB76-6479-44DE-BE9F-7A27FD1C6007}" type="presParOf" srcId="{85FE5517-7008-435B-A4B8-EFD72F9A9EDC}" destId="{D634662F-B46D-40C1-ACC4-0F0FB3EB5900}" srcOrd="2" destOrd="0" presId="urn:microsoft.com/office/officeart/2005/8/layout/vList5"/>
    <dgm:cxn modelId="{6B77BD1D-59F9-4D92-B132-AE183B82665D}" type="presParOf" srcId="{D634662F-B46D-40C1-ACC4-0F0FB3EB5900}" destId="{CC52ABE7-D580-418F-8004-B5A0BD063710}" srcOrd="0" destOrd="0" presId="urn:microsoft.com/office/officeart/2005/8/layout/vList5"/>
    <dgm:cxn modelId="{6C5497DC-0BB1-4321-BAA9-2721BE5D6575}" type="presParOf" srcId="{D634662F-B46D-40C1-ACC4-0F0FB3EB5900}" destId="{64A2B575-E0C8-41F1-ACFD-EEBC4CA5FAD9}" srcOrd="1" destOrd="0" presId="urn:microsoft.com/office/officeart/2005/8/layout/vList5"/>
    <dgm:cxn modelId="{58E88D0F-07BF-4722-A138-2F6A2FBF737A}" type="presParOf" srcId="{85FE5517-7008-435B-A4B8-EFD72F9A9EDC}" destId="{F4B93909-10DC-4752-BF02-999FD61FF7A9}" srcOrd="3" destOrd="0" presId="urn:microsoft.com/office/officeart/2005/8/layout/vList5"/>
    <dgm:cxn modelId="{8ADF0357-F2C7-479A-922E-096F38777ABA}" type="presParOf" srcId="{85FE5517-7008-435B-A4B8-EFD72F9A9EDC}" destId="{06BE7F03-3D62-4E90-98DE-124F276BD07A}" srcOrd="4" destOrd="0" presId="urn:microsoft.com/office/officeart/2005/8/layout/vList5"/>
    <dgm:cxn modelId="{4E49A4DD-C837-45EE-9FF2-3019B83A07E6}" type="presParOf" srcId="{06BE7F03-3D62-4E90-98DE-124F276BD07A}" destId="{67CB92F9-6A0A-4A1F-B016-6F45F3949139}" srcOrd="0" destOrd="0" presId="urn:microsoft.com/office/officeart/2005/8/layout/vList5"/>
    <dgm:cxn modelId="{C8B33341-412D-4FD3-AE42-6C9AD52414AC}" type="presParOf" srcId="{06BE7F03-3D62-4E90-98DE-124F276BD07A}" destId="{374123C6-2DA0-45C8-A02F-57D2DED7A2FA}" srcOrd="1" destOrd="0" presId="urn:microsoft.com/office/officeart/2005/8/layout/vList5"/>
    <dgm:cxn modelId="{727B6767-B501-44F3-B44D-4095E45599CC}" type="presParOf" srcId="{85FE5517-7008-435B-A4B8-EFD72F9A9EDC}" destId="{CDAAE63C-3C70-4646-846F-4BD3E7872DE3}" srcOrd="5" destOrd="0" presId="urn:microsoft.com/office/officeart/2005/8/layout/vList5"/>
    <dgm:cxn modelId="{BE9F1F89-5868-472F-B836-F7D2AB6E5F31}" type="presParOf" srcId="{85FE5517-7008-435B-A4B8-EFD72F9A9EDC}" destId="{9AFA1135-E3C4-4DC7-B224-F2D32C67FC26}" srcOrd="6" destOrd="0" presId="urn:microsoft.com/office/officeart/2005/8/layout/vList5"/>
    <dgm:cxn modelId="{73AF3BC7-2E38-43C3-B6EC-BE9AB0236A53}" type="presParOf" srcId="{9AFA1135-E3C4-4DC7-B224-F2D32C67FC26}" destId="{FAF0BBB6-D138-4005-9F3D-EA2BBFB8E8CA}" srcOrd="0" destOrd="0" presId="urn:microsoft.com/office/officeart/2005/8/layout/vList5"/>
    <dgm:cxn modelId="{CC81FA95-4D62-4B23-A9C6-10BCCEA5260E}" type="presParOf" srcId="{9AFA1135-E3C4-4DC7-B224-F2D32C67FC26}" destId="{3FDD17E0-39E9-4C97-98FE-DA75AA9C7D7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D8D741-DC17-47B2-8B3B-15EAAC4DB3F6}" type="doc">
      <dgm:prSet loTypeId="urn:microsoft.com/office/officeart/2005/8/layout/process2" loCatId="process" qsTypeId="urn:microsoft.com/office/officeart/2005/8/quickstyle/simple3" qsCatId="simple" csTypeId="urn:microsoft.com/office/officeart/2005/8/colors/accent1_2" csCatId="accent1" phldr="1"/>
      <dgm:spPr/>
    </dgm:pt>
    <dgm:pt modelId="{560A7C9A-0097-4DC4-B025-F096561A9E2E}">
      <dgm:prSet phldrT="[テキスト]" custT="1"/>
      <dgm:spPr/>
      <dgm:t>
        <a:bodyPr/>
        <a:lstStyle/>
        <a:p>
          <a:r>
            <a:rPr kumimoji="1" lang="ja-JP" altLang="en-US" sz="2400" dirty="0"/>
            <a:t>オープニング</a:t>
          </a:r>
        </a:p>
      </dgm:t>
    </dgm:pt>
    <dgm:pt modelId="{1E9F8E1D-35D2-4E1D-990C-B693036C9B2E}" type="parTrans" cxnId="{D38B0E36-8D9B-4366-8AC9-EF3E5A06746C}">
      <dgm:prSet/>
      <dgm:spPr/>
      <dgm:t>
        <a:bodyPr/>
        <a:lstStyle/>
        <a:p>
          <a:endParaRPr kumimoji="1" lang="ja-JP" altLang="en-US" sz="2400"/>
        </a:p>
      </dgm:t>
    </dgm:pt>
    <dgm:pt modelId="{40621DCA-0ADF-4788-860E-3F5355E92E1D}" type="sibTrans" cxnId="{D38B0E36-8D9B-4366-8AC9-EF3E5A06746C}">
      <dgm:prSet custT="1"/>
      <dgm:spPr/>
      <dgm:t>
        <a:bodyPr/>
        <a:lstStyle/>
        <a:p>
          <a:endParaRPr kumimoji="1" lang="ja-JP" altLang="en-US" sz="2400"/>
        </a:p>
      </dgm:t>
    </dgm:pt>
    <dgm:pt modelId="{264B9D84-0F9B-43B8-91B4-E1301A080010}">
      <dgm:prSet phldrT="[テキスト]" custT="1"/>
      <dgm:spPr/>
      <dgm:t>
        <a:bodyPr/>
        <a:lstStyle/>
        <a:p>
          <a:r>
            <a:rPr kumimoji="1" lang="ja-JP" altLang="en-US" sz="2400" dirty="0"/>
            <a:t>プログラム本体</a:t>
          </a:r>
        </a:p>
      </dgm:t>
    </dgm:pt>
    <dgm:pt modelId="{43032875-105C-4573-AE8B-50E221044B37}" type="parTrans" cxnId="{09E9C536-4073-4F7C-97B3-E3672B384178}">
      <dgm:prSet/>
      <dgm:spPr/>
      <dgm:t>
        <a:bodyPr/>
        <a:lstStyle/>
        <a:p>
          <a:endParaRPr kumimoji="1" lang="ja-JP" altLang="en-US" sz="2400"/>
        </a:p>
      </dgm:t>
    </dgm:pt>
    <dgm:pt modelId="{190E6E90-B8D3-4E9D-9C64-0775B305CFA0}" type="sibTrans" cxnId="{09E9C536-4073-4F7C-97B3-E3672B384178}">
      <dgm:prSet custT="1"/>
      <dgm:spPr/>
      <dgm:t>
        <a:bodyPr/>
        <a:lstStyle/>
        <a:p>
          <a:endParaRPr kumimoji="1" lang="ja-JP" altLang="en-US" sz="2400"/>
        </a:p>
      </dgm:t>
    </dgm:pt>
    <dgm:pt modelId="{EA37F158-3756-40C0-B087-3F7660D742DD}">
      <dgm:prSet phldrT="[テキスト]" custT="1"/>
      <dgm:spPr/>
      <dgm:t>
        <a:bodyPr/>
        <a:lstStyle/>
        <a:p>
          <a:r>
            <a:rPr kumimoji="1" lang="ja-JP" altLang="en-US" sz="2400" dirty="0"/>
            <a:t>クロージング</a:t>
          </a:r>
        </a:p>
      </dgm:t>
    </dgm:pt>
    <dgm:pt modelId="{883598AB-CA96-49E5-928B-4D313D288DCC}" type="parTrans" cxnId="{55F81060-BEAF-4DF9-B9D3-C12C79F3726B}">
      <dgm:prSet/>
      <dgm:spPr/>
      <dgm:t>
        <a:bodyPr/>
        <a:lstStyle/>
        <a:p>
          <a:endParaRPr kumimoji="1" lang="ja-JP" altLang="en-US" sz="2400"/>
        </a:p>
      </dgm:t>
    </dgm:pt>
    <dgm:pt modelId="{ABCBE717-BEA2-4343-AB83-4DCB91DE505E}" type="sibTrans" cxnId="{55F81060-BEAF-4DF9-B9D3-C12C79F3726B}">
      <dgm:prSet/>
      <dgm:spPr/>
      <dgm:t>
        <a:bodyPr/>
        <a:lstStyle/>
        <a:p>
          <a:endParaRPr kumimoji="1" lang="ja-JP" altLang="en-US" sz="2400"/>
        </a:p>
      </dgm:t>
    </dgm:pt>
    <dgm:pt modelId="{614962E2-4E81-4522-A699-5FAEF7B48CAE}" type="pres">
      <dgm:prSet presAssocID="{3AD8D741-DC17-47B2-8B3B-15EAAC4DB3F6}" presName="linearFlow" presStyleCnt="0">
        <dgm:presLayoutVars>
          <dgm:resizeHandles val="exact"/>
        </dgm:presLayoutVars>
      </dgm:prSet>
      <dgm:spPr/>
    </dgm:pt>
    <dgm:pt modelId="{B42069FB-B786-4766-ABDF-EF3359E44C6E}" type="pres">
      <dgm:prSet presAssocID="{560A7C9A-0097-4DC4-B025-F096561A9E2E}" presName="node" presStyleLbl="node1" presStyleIdx="0" presStyleCnt="3" custScaleX="127652" custScaleY="32571" custLinFactY="-2165" custLinFactNeighborY="-100000">
        <dgm:presLayoutVars>
          <dgm:bulletEnabled val="1"/>
        </dgm:presLayoutVars>
      </dgm:prSet>
      <dgm:spPr/>
      <dgm:t>
        <a:bodyPr/>
        <a:lstStyle/>
        <a:p>
          <a:endParaRPr kumimoji="1" lang="ja-JP" altLang="en-US"/>
        </a:p>
      </dgm:t>
    </dgm:pt>
    <dgm:pt modelId="{6126133B-6B3D-498C-9B30-2D9E34B8FE52}" type="pres">
      <dgm:prSet presAssocID="{40621DCA-0ADF-4788-860E-3F5355E92E1D}" presName="sibTrans" presStyleLbl="sibTrans2D1" presStyleIdx="0" presStyleCnt="2"/>
      <dgm:spPr/>
      <dgm:t>
        <a:bodyPr/>
        <a:lstStyle/>
        <a:p>
          <a:endParaRPr kumimoji="1" lang="ja-JP" altLang="en-US"/>
        </a:p>
      </dgm:t>
    </dgm:pt>
    <dgm:pt modelId="{A64953FE-C00E-413B-B7B8-4AB560BD301A}" type="pres">
      <dgm:prSet presAssocID="{40621DCA-0ADF-4788-860E-3F5355E92E1D}" presName="connectorText" presStyleLbl="sibTrans2D1" presStyleIdx="0" presStyleCnt="2"/>
      <dgm:spPr/>
      <dgm:t>
        <a:bodyPr/>
        <a:lstStyle/>
        <a:p>
          <a:endParaRPr kumimoji="1" lang="ja-JP" altLang="en-US"/>
        </a:p>
      </dgm:t>
    </dgm:pt>
    <dgm:pt modelId="{BADC0165-44F9-42C7-8136-6ABB06BA820F}" type="pres">
      <dgm:prSet presAssocID="{264B9D84-0F9B-43B8-91B4-E1301A080010}" presName="node" presStyleLbl="node1" presStyleIdx="1" presStyleCnt="3" custScaleX="125194">
        <dgm:presLayoutVars>
          <dgm:bulletEnabled val="1"/>
        </dgm:presLayoutVars>
      </dgm:prSet>
      <dgm:spPr/>
      <dgm:t>
        <a:bodyPr/>
        <a:lstStyle/>
        <a:p>
          <a:endParaRPr kumimoji="1" lang="ja-JP" altLang="en-US"/>
        </a:p>
      </dgm:t>
    </dgm:pt>
    <dgm:pt modelId="{27FAB3DB-D7B4-495E-873A-4C75828219AE}" type="pres">
      <dgm:prSet presAssocID="{190E6E90-B8D3-4E9D-9C64-0775B305CFA0}" presName="sibTrans" presStyleLbl="sibTrans2D1" presStyleIdx="1" presStyleCnt="2"/>
      <dgm:spPr/>
      <dgm:t>
        <a:bodyPr/>
        <a:lstStyle/>
        <a:p>
          <a:endParaRPr kumimoji="1" lang="ja-JP" altLang="en-US"/>
        </a:p>
      </dgm:t>
    </dgm:pt>
    <dgm:pt modelId="{D3060B3E-8A01-4949-8BB0-C80A170CEFB3}" type="pres">
      <dgm:prSet presAssocID="{190E6E90-B8D3-4E9D-9C64-0775B305CFA0}" presName="connectorText" presStyleLbl="sibTrans2D1" presStyleIdx="1" presStyleCnt="2"/>
      <dgm:spPr/>
      <dgm:t>
        <a:bodyPr/>
        <a:lstStyle/>
        <a:p>
          <a:endParaRPr kumimoji="1" lang="ja-JP" altLang="en-US"/>
        </a:p>
      </dgm:t>
    </dgm:pt>
    <dgm:pt modelId="{F20BA7D3-478A-4EF6-81D7-7D7D37A733E9}" type="pres">
      <dgm:prSet presAssocID="{EA37F158-3756-40C0-B087-3F7660D742DD}" presName="node" presStyleLbl="node1" presStyleIdx="2" presStyleCnt="3" custScaleX="127652" custScaleY="34381">
        <dgm:presLayoutVars>
          <dgm:bulletEnabled val="1"/>
        </dgm:presLayoutVars>
      </dgm:prSet>
      <dgm:spPr/>
      <dgm:t>
        <a:bodyPr/>
        <a:lstStyle/>
        <a:p>
          <a:endParaRPr kumimoji="1" lang="ja-JP" altLang="en-US"/>
        </a:p>
      </dgm:t>
    </dgm:pt>
  </dgm:ptLst>
  <dgm:cxnLst>
    <dgm:cxn modelId="{EEA94579-67D9-4BFC-8568-5CFED472A3E5}" type="presOf" srcId="{EA37F158-3756-40C0-B087-3F7660D742DD}" destId="{F20BA7D3-478A-4EF6-81D7-7D7D37A733E9}" srcOrd="0" destOrd="0" presId="urn:microsoft.com/office/officeart/2005/8/layout/process2"/>
    <dgm:cxn modelId="{2BB199CA-A5A6-4BBB-8D0F-145A5CB20FBF}" type="presOf" srcId="{3AD8D741-DC17-47B2-8B3B-15EAAC4DB3F6}" destId="{614962E2-4E81-4522-A699-5FAEF7B48CAE}" srcOrd="0" destOrd="0" presId="urn:microsoft.com/office/officeart/2005/8/layout/process2"/>
    <dgm:cxn modelId="{34DF17DB-C9E0-4A78-AD01-10A489416FC2}" type="presOf" srcId="{560A7C9A-0097-4DC4-B025-F096561A9E2E}" destId="{B42069FB-B786-4766-ABDF-EF3359E44C6E}" srcOrd="0" destOrd="0" presId="urn:microsoft.com/office/officeart/2005/8/layout/process2"/>
    <dgm:cxn modelId="{09E9C536-4073-4F7C-97B3-E3672B384178}" srcId="{3AD8D741-DC17-47B2-8B3B-15EAAC4DB3F6}" destId="{264B9D84-0F9B-43B8-91B4-E1301A080010}" srcOrd="1" destOrd="0" parTransId="{43032875-105C-4573-AE8B-50E221044B37}" sibTransId="{190E6E90-B8D3-4E9D-9C64-0775B305CFA0}"/>
    <dgm:cxn modelId="{7AB88BE5-6BA7-443F-AE62-05E5219AD3E8}" type="presOf" srcId="{264B9D84-0F9B-43B8-91B4-E1301A080010}" destId="{BADC0165-44F9-42C7-8136-6ABB06BA820F}" srcOrd="0" destOrd="0" presId="urn:microsoft.com/office/officeart/2005/8/layout/process2"/>
    <dgm:cxn modelId="{D38B0E36-8D9B-4366-8AC9-EF3E5A06746C}" srcId="{3AD8D741-DC17-47B2-8B3B-15EAAC4DB3F6}" destId="{560A7C9A-0097-4DC4-B025-F096561A9E2E}" srcOrd="0" destOrd="0" parTransId="{1E9F8E1D-35D2-4E1D-990C-B693036C9B2E}" sibTransId="{40621DCA-0ADF-4788-860E-3F5355E92E1D}"/>
    <dgm:cxn modelId="{D7B5F04F-98B0-4D3C-8201-5951657E91EE}" type="presOf" srcId="{190E6E90-B8D3-4E9D-9C64-0775B305CFA0}" destId="{27FAB3DB-D7B4-495E-873A-4C75828219AE}" srcOrd="0" destOrd="0" presId="urn:microsoft.com/office/officeart/2005/8/layout/process2"/>
    <dgm:cxn modelId="{E28B28CB-09D9-4DC5-BC95-CB5D3E4B2D87}" type="presOf" srcId="{40621DCA-0ADF-4788-860E-3F5355E92E1D}" destId="{A64953FE-C00E-413B-B7B8-4AB560BD301A}" srcOrd="1" destOrd="0" presId="urn:microsoft.com/office/officeart/2005/8/layout/process2"/>
    <dgm:cxn modelId="{55F81060-BEAF-4DF9-B9D3-C12C79F3726B}" srcId="{3AD8D741-DC17-47B2-8B3B-15EAAC4DB3F6}" destId="{EA37F158-3756-40C0-B087-3F7660D742DD}" srcOrd="2" destOrd="0" parTransId="{883598AB-CA96-49E5-928B-4D313D288DCC}" sibTransId="{ABCBE717-BEA2-4343-AB83-4DCB91DE505E}"/>
    <dgm:cxn modelId="{653B1301-9907-4305-9E40-8BBC58800AB2}" type="presOf" srcId="{40621DCA-0ADF-4788-860E-3F5355E92E1D}" destId="{6126133B-6B3D-498C-9B30-2D9E34B8FE52}" srcOrd="0" destOrd="0" presId="urn:microsoft.com/office/officeart/2005/8/layout/process2"/>
    <dgm:cxn modelId="{8E5F6C44-817A-4260-9730-2B9866B93E61}" type="presOf" srcId="{190E6E90-B8D3-4E9D-9C64-0775B305CFA0}" destId="{D3060B3E-8A01-4949-8BB0-C80A170CEFB3}" srcOrd="1" destOrd="0" presId="urn:microsoft.com/office/officeart/2005/8/layout/process2"/>
    <dgm:cxn modelId="{94B2782A-391E-46F7-B7AF-B155C8AC702E}" type="presParOf" srcId="{614962E2-4E81-4522-A699-5FAEF7B48CAE}" destId="{B42069FB-B786-4766-ABDF-EF3359E44C6E}" srcOrd="0" destOrd="0" presId="urn:microsoft.com/office/officeart/2005/8/layout/process2"/>
    <dgm:cxn modelId="{9129CF58-A17E-4D04-9C63-6667AD391FF2}" type="presParOf" srcId="{614962E2-4E81-4522-A699-5FAEF7B48CAE}" destId="{6126133B-6B3D-498C-9B30-2D9E34B8FE52}" srcOrd="1" destOrd="0" presId="urn:microsoft.com/office/officeart/2005/8/layout/process2"/>
    <dgm:cxn modelId="{A1FDCE58-3D8B-498A-BCE5-FF0473E650CE}" type="presParOf" srcId="{6126133B-6B3D-498C-9B30-2D9E34B8FE52}" destId="{A64953FE-C00E-413B-B7B8-4AB560BD301A}" srcOrd="0" destOrd="0" presId="urn:microsoft.com/office/officeart/2005/8/layout/process2"/>
    <dgm:cxn modelId="{DE812FF4-598A-4BED-9AFD-5E915775A138}" type="presParOf" srcId="{614962E2-4E81-4522-A699-5FAEF7B48CAE}" destId="{BADC0165-44F9-42C7-8136-6ABB06BA820F}" srcOrd="2" destOrd="0" presId="urn:microsoft.com/office/officeart/2005/8/layout/process2"/>
    <dgm:cxn modelId="{B05AAE55-56AB-4994-A49D-6893CC86D230}" type="presParOf" srcId="{614962E2-4E81-4522-A699-5FAEF7B48CAE}" destId="{27FAB3DB-D7B4-495E-873A-4C75828219AE}" srcOrd="3" destOrd="0" presId="urn:microsoft.com/office/officeart/2005/8/layout/process2"/>
    <dgm:cxn modelId="{10AFD7B2-B29C-4C2D-894E-0FD3C2BE9077}" type="presParOf" srcId="{27FAB3DB-D7B4-495E-873A-4C75828219AE}" destId="{D3060B3E-8A01-4949-8BB0-C80A170CEFB3}" srcOrd="0" destOrd="0" presId="urn:microsoft.com/office/officeart/2005/8/layout/process2"/>
    <dgm:cxn modelId="{A0123F2D-46B0-4B88-9F4C-CFDFE49FDCE6}" type="presParOf" srcId="{614962E2-4E81-4522-A699-5FAEF7B48CAE}" destId="{F20BA7D3-478A-4EF6-81D7-7D7D37A733E9}"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03DD5-1034-45F8-B5B4-19C6FE2B8CF7}">
      <dsp:nvSpPr>
        <dsp:cNvPr id="0" name=""/>
        <dsp:cNvSpPr/>
      </dsp:nvSpPr>
      <dsp:spPr>
        <a:xfrm rot="5400000">
          <a:off x="5095753" y="-2067307"/>
          <a:ext cx="1378632" cy="55398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b="1" u="sng" kern="1200" dirty="0"/>
            <a:t>場をつくり、人をつなげる　　</a:t>
          </a:r>
        </a:p>
        <a:p>
          <a:pPr marL="457200" lvl="2" indent="-228600" algn="l" defTabSz="1066800">
            <a:lnSpc>
              <a:spcPct val="90000"/>
            </a:lnSpc>
            <a:spcBef>
              <a:spcPct val="0"/>
            </a:spcBef>
            <a:spcAft>
              <a:spcPct val="15000"/>
            </a:spcAft>
            <a:buChar char="••"/>
          </a:pPr>
          <a:r>
            <a:rPr kumimoji="1" lang="ja-JP" altLang="en-US" sz="2400" b="1" kern="1200" dirty="0"/>
            <a:t>何を目的に</a:t>
          </a:r>
          <a:r>
            <a:rPr kumimoji="1" lang="en-US" altLang="ja-JP" sz="2400" b="1" kern="1200" dirty="0"/>
            <a:t>､</a:t>
          </a:r>
          <a:r>
            <a:rPr kumimoji="1" lang="ja-JP" altLang="en-US" sz="2400" b="1" kern="1200" dirty="0"/>
            <a:t>誰を集めて、どの</a:t>
          </a:r>
          <a:r>
            <a:rPr kumimoji="1" lang="ja-JP" altLang="en-US" sz="2400" b="1" kern="1200" dirty="0" smtClean="0"/>
            <a:t>ように進めて行くか</a:t>
          </a:r>
          <a:endParaRPr kumimoji="1" lang="ja-JP" altLang="en-US" sz="2400" b="1" u="sng" kern="1200" dirty="0"/>
        </a:p>
      </dsp:txBody>
      <dsp:txXfrm rot="-5400000">
        <a:off x="3015143" y="80602"/>
        <a:ext cx="5472554" cy="1244034"/>
      </dsp:txXfrm>
    </dsp:sp>
    <dsp:sp modelId="{85E00764-F820-4704-BCE6-6138E2544DBF}">
      <dsp:nvSpPr>
        <dsp:cNvPr id="0" name=""/>
        <dsp:cNvSpPr/>
      </dsp:nvSpPr>
      <dsp:spPr>
        <a:xfrm>
          <a:off x="3086" y="76554"/>
          <a:ext cx="3063629" cy="1229025"/>
        </a:xfrm>
        <a:prstGeom prst="roundRect">
          <a:avLst/>
        </a:prstGeom>
        <a:solidFill>
          <a:schemeClr val="accent1">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kumimoji="1" lang="ja-JP" altLang="en-US" sz="3300" b="1" kern="1200" dirty="0">
              <a:solidFill>
                <a:srgbClr val="FF0000"/>
              </a:solidFill>
            </a:rPr>
            <a:t>１．場づくりのスキル</a:t>
          </a:r>
          <a:endParaRPr kumimoji="1" lang="ja-JP" altLang="en-US" sz="3300" kern="1200" dirty="0"/>
        </a:p>
      </dsp:txBody>
      <dsp:txXfrm>
        <a:off x="63082" y="136550"/>
        <a:ext cx="2943637" cy="1109033"/>
      </dsp:txXfrm>
    </dsp:sp>
    <dsp:sp modelId="{64A2B575-E0C8-41F1-ACFD-EEBC4CA5FAD9}">
      <dsp:nvSpPr>
        <dsp:cNvPr id="0" name=""/>
        <dsp:cNvSpPr/>
      </dsp:nvSpPr>
      <dsp:spPr>
        <a:xfrm rot="5400000">
          <a:off x="5106442" y="-619714"/>
          <a:ext cx="1387501" cy="553370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b="1" u="sng" kern="1200" dirty="0"/>
            <a:t>受け止めて、引き出す</a:t>
          </a:r>
          <a:endParaRPr kumimoji="1" lang="ja-JP" altLang="en-US" sz="2800" b="1" u="none" kern="1200" dirty="0"/>
        </a:p>
        <a:p>
          <a:pPr marL="457200" lvl="2" indent="-228600" algn="l" defTabSz="1066800">
            <a:lnSpc>
              <a:spcPct val="90000"/>
            </a:lnSpc>
            <a:spcBef>
              <a:spcPct val="0"/>
            </a:spcBef>
            <a:spcAft>
              <a:spcPct val="15000"/>
            </a:spcAft>
            <a:buChar char="••"/>
          </a:pPr>
          <a:r>
            <a:rPr kumimoji="1" lang="ja-JP" altLang="en-US" sz="2400" b="1" u="none" kern="1200" dirty="0"/>
            <a:t>自由に発言してもらい、チーム</a:t>
          </a:r>
          <a:r>
            <a:rPr kumimoji="1" lang="ja-JP" altLang="en-US" sz="2400" b="1" u="none" kern="1200" dirty="0" smtClean="0"/>
            <a:t>の意識と相互理解を深める</a:t>
          </a:r>
          <a:endParaRPr kumimoji="1" lang="ja-JP" altLang="en-US" sz="2400" b="1" u="none" kern="1200" dirty="0"/>
        </a:p>
      </dsp:txBody>
      <dsp:txXfrm rot="-5400000">
        <a:off x="3033341" y="1521119"/>
        <a:ext cx="5465972" cy="1252037"/>
      </dsp:txXfrm>
    </dsp:sp>
    <dsp:sp modelId="{CC52ABE7-D580-418F-8004-B5A0BD063710}">
      <dsp:nvSpPr>
        <dsp:cNvPr id="0" name=""/>
        <dsp:cNvSpPr/>
      </dsp:nvSpPr>
      <dsp:spPr>
        <a:xfrm>
          <a:off x="0" y="1521072"/>
          <a:ext cx="3116136" cy="1229025"/>
        </a:xfrm>
        <a:prstGeom prst="roundRect">
          <a:avLst/>
        </a:prstGeom>
        <a:solidFill>
          <a:schemeClr val="accent1">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kumimoji="1" lang="ja-JP" altLang="en-US" sz="3300" b="1" kern="1200" dirty="0">
              <a:solidFill>
                <a:srgbClr val="FF0000"/>
              </a:solidFill>
            </a:rPr>
            <a:t>２．対人関係のスキル</a:t>
          </a:r>
        </a:p>
      </dsp:txBody>
      <dsp:txXfrm>
        <a:off x="59996" y="1581068"/>
        <a:ext cx="2996144" cy="1109033"/>
      </dsp:txXfrm>
    </dsp:sp>
    <dsp:sp modelId="{374123C6-2DA0-45C8-A02F-57D2DED7A2FA}">
      <dsp:nvSpPr>
        <dsp:cNvPr id="0" name=""/>
        <dsp:cNvSpPr/>
      </dsp:nvSpPr>
      <dsp:spPr>
        <a:xfrm rot="5400000">
          <a:off x="5098363" y="835148"/>
          <a:ext cx="1457624" cy="55915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b="1" u="sng" kern="1200" dirty="0" err="1"/>
            <a:t>見える化して</a:t>
          </a:r>
          <a:r>
            <a:rPr kumimoji="1" lang="en-US" altLang="ja-JP" sz="2800" b="1" u="sng" kern="1200" dirty="0"/>
            <a:t>､</a:t>
          </a:r>
          <a:r>
            <a:rPr kumimoji="1" lang="ja-JP" altLang="en-US" sz="2800" b="1" u="sng" kern="1200" dirty="0"/>
            <a:t>整理する</a:t>
          </a:r>
        </a:p>
        <a:p>
          <a:pPr marL="457200" lvl="2" indent="-228600" algn="l" defTabSz="1066800">
            <a:lnSpc>
              <a:spcPct val="90000"/>
            </a:lnSpc>
            <a:spcBef>
              <a:spcPct val="0"/>
            </a:spcBef>
            <a:spcAft>
              <a:spcPct val="15000"/>
            </a:spcAft>
            <a:buChar char="••"/>
          </a:pPr>
          <a:r>
            <a:rPr kumimoji="1" lang="ja-JP" altLang="en-US" sz="2400" b="1" u="none" kern="1200" dirty="0"/>
            <a:t>意見を描いて、論点を整理して</a:t>
          </a:r>
          <a:endParaRPr kumimoji="1" lang="ja-JP" altLang="en-US" sz="2400" b="1" u="sng" kern="1200" dirty="0"/>
        </a:p>
        <a:p>
          <a:pPr marL="457200" lvl="2" indent="-228600" algn="l" defTabSz="1066800">
            <a:lnSpc>
              <a:spcPct val="90000"/>
            </a:lnSpc>
            <a:spcBef>
              <a:spcPct val="0"/>
            </a:spcBef>
            <a:spcAft>
              <a:spcPct val="15000"/>
            </a:spcAft>
            <a:buChar char="••"/>
          </a:pPr>
          <a:r>
            <a:rPr kumimoji="1" lang="ja-JP" altLang="en-US" sz="2400" b="1" u="none" kern="1200" dirty="0"/>
            <a:t>かみ合わせる</a:t>
          </a:r>
          <a:endParaRPr kumimoji="1" lang="ja-JP" altLang="en-US" sz="2400" b="1" u="sng" kern="1200" dirty="0"/>
        </a:p>
      </dsp:txBody>
      <dsp:txXfrm rot="-5400000">
        <a:off x="3031378" y="2973289"/>
        <a:ext cx="5520441" cy="1315314"/>
      </dsp:txXfrm>
    </dsp:sp>
    <dsp:sp modelId="{67CB92F9-6A0A-4A1F-B016-6F45F3949139}">
      <dsp:nvSpPr>
        <dsp:cNvPr id="0" name=""/>
        <dsp:cNvSpPr/>
      </dsp:nvSpPr>
      <dsp:spPr>
        <a:xfrm>
          <a:off x="3086" y="3005086"/>
          <a:ext cx="3066714" cy="1229025"/>
        </a:xfrm>
        <a:prstGeom prst="roundRect">
          <a:avLst/>
        </a:prstGeom>
        <a:solidFill>
          <a:schemeClr val="accent1">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kumimoji="1" lang="ja-JP" altLang="en-US" sz="3300" b="1" kern="1200" dirty="0">
              <a:solidFill>
                <a:srgbClr val="FF0000"/>
              </a:solidFill>
            </a:rPr>
            <a:t>３．見える化のスキル　</a:t>
          </a:r>
        </a:p>
      </dsp:txBody>
      <dsp:txXfrm>
        <a:off x="63082" y="3065082"/>
        <a:ext cx="2946722" cy="1109033"/>
      </dsp:txXfrm>
    </dsp:sp>
    <dsp:sp modelId="{3FDD17E0-39E9-4C97-98FE-DA75AA9C7D75}">
      <dsp:nvSpPr>
        <dsp:cNvPr id="0" name=""/>
        <dsp:cNvSpPr/>
      </dsp:nvSpPr>
      <dsp:spPr>
        <a:xfrm rot="5400000">
          <a:off x="5156667" y="2297662"/>
          <a:ext cx="1315451" cy="55398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b="1" u="sng" kern="1200" dirty="0"/>
            <a:t>まとめて、分かち合う</a:t>
          </a:r>
        </a:p>
        <a:p>
          <a:pPr marL="457200" lvl="2" indent="-228600" algn="l" defTabSz="889000">
            <a:lnSpc>
              <a:spcPct val="90000"/>
            </a:lnSpc>
            <a:spcBef>
              <a:spcPct val="0"/>
            </a:spcBef>
            <a:spcAft>
              <a:spcPct val="15000"/>
            </a:spcAft>
            <a:buChar char="••"/>
          </a:pPr>
          <a:r>
            <a:rPr kumimoji="1" lang="ja-JP" altLang="en-US" sz="2000" b="1" kern="1200" dirty="0"/>
            <a:t>意志決定手法を用いて納得の行く</a:t>
          </a:r>
          <a:endParaRPr kumimoji="1" lang="ja-JP" altLang="en-US" sz="2000" b="1" u="sng" kern="1200" dirty="0"/>
        </a:p>
        <a:p>
          <a:pPr marL="457200" lvl="2" indent="-228600" algn="l" defTabSz="889000">
            <a:lnSpc>
              <a:spcPct val="90000"/>
            </a:lnSpc>
            <a:spcBef>
              <a:spcPct val="0"/>
            </a:spcBef>
            <a:spcAft>
              <a:spcPct val="15000"/>
            </a:spcAft>
            <a:buChar char="••"/>
          </a:pPr>
          <a:r>
            <a:rPr kumimoji="1" lang="ja-JP" altLang="en-US" sz="2000" b="1" kern="1200" dirty="0"/>
            <a:t>結論を全体で作り出す</a:t>
          </a:r>
          <a:endParaRPr kumimoji="1" lang="ja-JP" altLang="en-US" sz="2000" b="1" u="sng" kern="1200" dirty="0"/>
        </a:p>
      </dsp:txBody>
      <dsp:txXfrm rot="-5400000">
        <a:off x="3044467" y="4474078"/>
        <a:ext cx="5475638" cy="1187021"/>
      </dsp:txXfrm>
    </dsp:sp>
    <dsp:sp modelId="{FAF0BBB6-D138-4005-9F3D-EA2BBFB8E8CA}">
      <dsp:nvSpPr>
        <dsp:cNvPr id="0" name=""/>
        <dsp:cNvSpPr/>
      </dsp:nvSpPr>
      <dsp:spPr>
        <a:xfrm>
          <a:off x="0" y="4432121"/>
          <a:ext cx="3109997" cy="1229025"/>
        </a:xfrm>
        <a:prstGeom prst="roundRect">
          <a:avLst/>
        </a:prstGeom>
        <a:solidFill>
          <a:schemeClr val="accent1">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kumimoji="1" lang="ja-JP" altLang="en-US" sz="3300" b="1" kern="1200" dirty="0">
              <a:solidFill>
                <a:srgbClr val="FF0000"/>
              </a:solidFill>
            </a:rPr>
            <a:t>４．合意形成のスキル</a:t>
          </a:r>
        </a:p>
      </dsp:txBody>
      <dsp:txXfrm>
        <a:off x="59996" y="4492117"/>
        <a:ext cx="2990005" cy="11090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069FB-B786-4766-ABDF-EF3359E44C6E}">
      <dsp:nvSpPr>
        <dsp:cNvPr id="0" name=""/>
        <dsp:cNvSpPr/>
      </dsp:nvSpPr>
      <dsp:spPr>
        <a:xfrm>
          <a:off x="0" y="0"/>
          <a:ext cx="2827420" cy="69221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a:t>オープニング</a:t>
          </a:r>
        </a:p>
      </dsp:txBody>
      <dsp:txXfrm>
        <a:off x="20274" y="20274"/>
        <a:ext cx="2786872" cy="651667"/>
      </dsp:txXfrm>
    </dsp:sp>
    <dsp:sp modelId="{6126133B-6B3D-498C-9B30-2D9E34B8FE52}">
      <dsp:nvSpPr>
        <dsp:cNvPr id="0" name=""/>
        <dsp:cNvSpPr/>
      </dsp:nvSpPr>
      <dsp:spPr>
        <a:xfrm rot="5400000">
          <a:off x="1014977" y="745678"/>
          <a:ext cx="797466" cy="956363"/>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rot="-5400000">
        <a:off x="1126802" y="825126"/>
        <a:ext cx="573817" cy="558226"/>
      </dsp:txXfrm>
    </dsp:sp>
    <dsp:sp modelId="{BADC0165-44F9-42C7-8136-6ABB06BA820F}">
      <dsp:nvSpPr>
        <dsp:cNvPr id="0" name=""/>
        <dsp:cNvSpPr/>
      </dsp:nvSpPr>
      <dsp:spPr>
        <a:xfrm>
          <a:off x="27221" y="1755504"/>
          <a:ext cx="2772977" cy="212525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a:t>プログラム本体</a:t>
          </a:r>
        </a:p>
      </dsp:txBody>
      <dsp:txXfrm>
        <a:off x="89468" y="1817751"/>
        <a:ext cx="2648483" cy="2000758"/>
      </dsp:txXfrm>
    </dsp:sp>
    <dsp:sp modelId="{27FAB3DB-D7B4-495E-873A-4C75828219AE}">
      <dsp:nvSpPr>
        <dsp:cNvPr id="0" name=""/>
        <dsp:cNvSpPr/>
      </dsp:nvSpPr>
      <dsp:spPr>
        <a:xfrm rot="5400000">
          <a:off x="1015225" y="3933887"/>
          <a:ext cx="796969" cy="956363"/>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rot="-5400000">
        <a:off x="1126802" y="4013584"/>
        <a:ext cx="573817" cy="557878"/>
      </dsp:txXfrm>
    </dsp:sp>
    <dsp:sp modelId="{F20BA7D3-478A-4EF6-81D7-7D7D37A733E9}">
      <dsp:nvSpPr>
        <dsp:cNvPr id="0" name=""/>
        <dsp:cNvSpPr/>
      </dsp:nvSpPr>
      <dsp:spPr>
        <a:xfrm>
          <a:off x="0" y="4943382"/>
          <a:ext cx="2827420" cy="73068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a:t>クロージング</a:t>
          </a:r>
        </a:p>
      </dsp:txBody>
      <dsp:txXfrm>
        <a:off x="21401" y="4964783"/>
        <a:ext cx="2784618" cy="68788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3076364" cy="513508"/>
          </a:xfrm>
          <a:prstGeom prst="rect">
            <a:avLst/>
          </a:prstGeom>
        </p:spPr>
        <p:txBody>
          <a:bodyPr vert="horz" lIns="99013" tIns="49505" rIns="99013" bIns="49505" rtlCol="0"/>
          <a:lstStyle>
            <a:lvl1pPr algn="l">
              <a:defRPr sz="1400"/>
            </a:lvl1pPr>
          </a:lstStyle>
          <a:p>
            <a:endParaRPr kumimoji="1" lang="ja-JP" altLang="en-US"/>
          </a:p>
        </p:txBody>
      </p:sp>
      <p:sp>
        <p:nvSpPr>
          <p:cNvPr id="3" name="日付プレースホルダー 2"/>
          <p:cNvSpPr>
            <a:spLocks noGrp="1"/>
          </p:cNvSpPr>
          <p:nvPr>
            <p:ph type="dt" sz="quarter" idx="1"/>
          </p:nvPr>
        </p:nvSpPr>
        <p:spPr>
          <a:xfrm>
            <a:off x="4021295" y="2"/>
            <a:ext cx="3076364" cy="513508"/>
          </a:xfrm>
          <a:prstGeom prst="rect">
            <a:avLst/>
          </a:prstGeom>
        </p:spPr>
        <p:txBody>
          <a:bodyPr vert="horz" lIns="99013" tIns="49505" rIns="99013" bIns="49505" rtlCol="0"/>
          <a:lstStyle>
            <a:lvl1pPr algn="r">
              <a:defRPr sz="1400"/>
            </a:lvl1pPr>
          </a:lstStyle>
          <a:p>
            <a:fld id="{8D55A9F5-EF52-4F9C-8451-C1933ADBBD87}" type="datetimeFigureOut">
              <a:rPr kumimoji="1" lang="ja-JP" altLang="en-US" smtClean="0"/>
              <a:t>2020/12/21</a:t>
            </a:fld>
            <a:endParaRPr kumimoji="1" lang="ja-JP" altLang="en-US"/>
          </a:p>
        </p:txBody>
      </p:sp>
      <p:sp>
        <p:nvSpPr>
          <p:cNvPr id="4" name="フッター プレースホルダー 3"/>
          <p:cNvSpPr>
            <a:spLocks noGrp="1"/>
          </p:cNvSpPr>
          <p:nvPr>
            <p:ph type="ftr" sz="quarter" idx="2"/>
          </p:nvPr>
        </p:nvSpPr>
        <p:spPr>
          <a:xfrm>
            <a:off x="0" y="9721108"/>
            <a:ext cx="3076364" cy="513507"/>
          </a:xfrm>
          <a:prstGeom prst="rect">
            <a:avLst/>
          </a:prstGeom>
        </p:spPr>
        <p:txBody>
          <a:bodyPr vert="horz" lIns="99013" tIns="49505" rIns="99013" bIns="49505" rtlCol="0" anchor="b"/>
          <a:lstStyle>
            <a:lvl1pPr algn="l">
              <a:defRPr sz="1400"/>
            </a:lvl1pPr>
          </a:lstStyle>
          <a:p>
            <a:endParaRPr kumimoji="1" lang="ja-JP" altLang="en-US"/>
          </a:p>
        </p:txBody>
      </p:sp>
      <p:sp>
        <p:nvSpPr>
          <p:cNvPr id="5" name="スライド番号プレースホルダー 4"/>
          <p:cNvSpPr>
            <a:spLocks noGrp="1"/>
          </p:cNvSpPr>
          <p:nvPr>
            <p:ph type="sldNum" sz="quarter" idx="3"/>
          </p:nvPr>
        </p:nvSpPr>
        <p:spPr>
          <a:xfrm>
            <a:off x="4021295" y="9721108"/>
            <a:ext cx="3076364" cy="513507"/>
          </a:xfrm>
          <a:prstGeom prst="rect">
            <a:avLst/>
          </a:prstGeom>
        </p:spPr>
        <p:txBody>
          <a:bodyPr vert="horz" lIns="99013" tIns="49505" rIns="99013" bIns="49505" rtlCol="0" anchor="b"/>
          <a:lstStyle>
            <a:lvl1pPr algn="r">
              <a:defRPr sz="1400"/>
            </a:lvl1pPr>
          </a:lstStyle>
          <a:p>
            <a:fld id="{EDA359D4-708B-44DF-8B8D-3FAD95BB73A2}" type="slidenum">
              <a:rPr kumimoji="1" lang="ja-JP" altLang="en-US" smtClean="0"/>
              <a:t>‹#›</a:t>
            </a:fld>
            <a:endParaRPr kumimoji="1" lang="ja-JP" altLang="en-US"/>
          </a:p>
        </p:txBody>
      </p:sp>
    </p:spTree>
    <p:extLst>
      <p:ext uri="{BB962C8B-B14F-4D97-AF65-F5344CB8AC3E}">
        <p14:creationId xmlns:p14="http://schemas.microsoft.com/office/powerpoint/2010/main" val="50159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3076364" cy="513508"/>
          </a:xfrm>
          <a:prstGeom prst="rect">
            <a:avLst/>
          </a:prstGeom>
        </p:spPr>
        <p:txBody>
          <a:bodyPr vert="horz" lIns="99013" tIns="49505" rIns="99013" bIns="49505" rtlCol="0"/>
          <a:lstStyle>
            <a:lvl1pPr algn="l">
              <a:defRPr sz="1400"/>
            </a:lvl1pPr>
          </a:lstStyle>
          <a:p>
            <a:endParaRPr kumimoji="1" lang="ja-JP" altLang="en-US"/>
          </a:p>
        </p:txBody>
      </p:sp>
      <p:sp>
        <p:nvSpPr>
          <p:cNvPr id="3" name="日付プレースホルダー 2"/>
          <p:cNvSpPr>
            <a:spLocks noGrp="1"/>
          </p:cNvSpPr>
          <p:nvPr>
            <p:ph type="dt" idx="1"/>
          </p:nvPr>
        </p:nvSpPr>
        <p:spPr>
          <a:xfrm>
            <a:off x="4021295" y="2"/>
            <a:ext cx="3076364" cy="513508"/>
          </a:xfrm>
          <a:prstGeom prst="rect">
            <a:avLst/>
          </a:prstGeom>
        </p:spPr>
        <p:txBody>
          <a:bodyPr vert="horz" lIns="99013" tIns="49505" rIns="99013" bIns="49505" rtlCol="0"/>
          <a:lstStyle>
            <a:lvl1pPr algn="r">
              <a:defRPr sz="1400"/>
            </a:lvl1pPr>
          </a:lstStyle>
          <a:p>
            <a:fld id="{B85B000E-9B5F-470E-9759-51BCE272EEFA}" type="datetimeFigureOut">
              <a:rPr kumimoji="1" lang="ja-JP" altLang="en-US" smtClean="0"/>
              <a:t>2020/12/21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9013" tIns="49505" rIns="99013" bIns="49505" rtlCol="0" anchor="ctr"/>
          <a:lstStyle/>
          <a:p>
            <a:endParaRPr lang="ja-JP" altLang="en-US"/>
          </a:p>
        </p:txBody>
      </p:sp>
      <p:sp>
        <p:nvSpPr>
          <p:cNvPr id="5" name="ノート プレースホルダー 4"/>
          <p:cNvSpPr>
            <a:spLocks noGrp="1"/>
          </p:cNvSpPr>
          <p:nvPr>
            <p:ph type="body" sz="quarter" idx="3"/>
          </p:nvPr>
        </p:nvSpPr>
        <p:spPr>
          <a:xfrm>
            <a:off x="709931" y="4925407"/>
            <a:ext cx="5679440" cy="4029878"/>
          </a:xfrm>
          <a:prstGeom prst="rect">
            <a:avLst/>
          </a:prstGeom>
        </p:spPr>
        <p:txBody>
          <a:bodyPr vert="horz" lIns="99013" tIns="49505" rIns="99013" bIns="495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8"/>
            <a:ext cx="3076364" cy="513507"/>
          </a:xfrm>
          <a:prstGeom prst="rect">
            <a:avLst/>
          </a:prstGeom>
        </p:spPr>
        <p:txBody>
          <a:bodyPr vert="horz" lIns="99013" tIns="49505" rIns="99013" bIns="49505"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4021295" y="9721108"/>
            <a:ext cx="3076364" cy="513507"/>
          </a:xfrm>
          <a:prstGeom prst="rect">
            <a:avLst/>
          </a:prstGeom>
        </p:spPr>
        <p:txBody>
          <a:bodyPr vert="horz" lIns="99013" tIns="49505" rIns="99013" bIns="49505" rtlCol="0" anchor="b"/>
          <a:lstStyle>
            <a:lvl1pPr algn="r">
              <a:defRPr sz="1400"/>
            </a:lvl1pPr>
          </a:lstStyle>
          <a:p>
            <a:fld id="{D3AE1371-EB3D-4711-95DB-D55E51F46E54}" type="slidenum">
              <a:rPr kumimoji="1" lang="ja-JP" altLang="en-US" smtClean="0"/>
              <a:t>‹#›</a:t>
            </a:fld>
            <a:endParaRPr kumimoji="1" lang="ja-JP" altLang="en-US"/>
          </a:p>
        </p:txBody>
      </p:sp>
    </p:spTree>
    <p:extLst>
      <p:ext uri="{BB962C8B-B14F-4D97-AF65-F5344CB8AC3E}">
        <p14:creationId xmlns:p14="http://schemas.microsoft.com/office/powerpoint/2010/main" val="1491936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ED2FC6-23B9-4AC1-8645-7715E9416F16}"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91046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10</a:t>
            </a:fld>
            <a:endParaRPr kumimoji="1" lang="ja-JP" altLang="en-US"/>
          </a:p>
        </p:txBody>
      </p:sp>
    </p:spTree>
    <p:extLst>
      <p:ext uri="{BB962C8B-B14F-4D97-AF65-F5344CB8AC3E}">
        <p14:creationId xmlns:p14="http://schemas.microsoft.com/office/powerpoint/2010/main" val="3512329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11</a:t>
            </a:fld>
            <a:endParaRPr kumimoji="1" lang="ja-JP" altLang="en-US"/>
          </a:p>
        </p:txBody>
      </p:sp>
    </p:spTree>
    <p:extLst>
      <p:ext uri="{BB962C8B-B14F-4D97-AF65-F5344CB8AC3E}">
        <p14:creationId xmlns:p14="http://schemas.microsoft.com/office/powerpoint/2010/main" val="4133070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12</a:t>
            </a:fld>
            <a:endParaRPr kumimoji="1" lang="ja-JP" altLang="en-US"/>
          </a:p>
        </p:txBody>
      </p:sp>
    </p:spTree>
    <p:extLst>
      <p:ext uri="{BB962C8B-B14F-4D97-AF65-F5344CB8AC3E}">
        <p14:creationId xmlns:p14="http://schemas.microsoft.com/office/powerpoint/2010/main" val="2880078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13</a:t>
            </a:fld>
            <a:endParaRPr kumimoji="1" lang="ja-JP" altLang="en-US"/>
          </a:p>
        </p:txBody>
      </p:sp>
    </p:spTree>
    <p:extLst>
      <p:ext uri="{BB962C8B-B14F-4D97-AF65-F5344CB8AC3E}">
        <p14:creationId xmlns:p14="http://schemas.microsoft.com/office/powerpoint/2010/main" val="1037210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参考ホームページ</a:t>
            </a:r>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⓵障害福祉サービスの利用等にあたっての意思決定支援ガイドライン</a:t>
            </a:r>
            <a:endParaRPr lang="en-US" altLang="ja-JP" dirty="0" smtClean="0">
              <a:latin typeface="BIZ UDPゴシック" panose="020B0400000000000000" pitchFamily="50" charset="-128"/>
              <a:ea typeface="BIZ UDPゴシック" panose="020B0400000000000000" pitchFamily="50" charset="-128"/>
            </a:endParaRPr>
          </a:p>
          <a:p>
            <a:r>
              <a:rPr lang="en-US" altLang="ja-JP" dirty="0" smtClean="0">
                <a:latin typeface="BIZ UDPゴシック" panose="020B0400000000000000" pitchFamily="50" charset="-128"/>
                <a:ea typeface="BIZ UDPゴシック" panose="020B0400000000000000" pitchFamily="50" charset="-128"/>
              </a:rPr>
              <a:t>https://www.mhlw.go.jp/file/06-Seisakujouhou-12200000-Shakaiengokyokushougaihokenfukushibu/0000159854.pdf</a:t>
            </a:r>
          </a:p>
          <a:p>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②「認知症の人の日常生活や社会生活における意思決定支援のガイドライン」</a:t>
            </a:r>
            <a:endParaRPr lang="en-US" altLang="ja-JP" dirty="0" smtClean="0">
              <a:latin typeface="BIZ UDPゴシック" panose="020B0400000000000000" pitchFamily="50" charset="-128"/>
              <a:ea typeface="BIZ UDPゴシック" panose="020B0400000000000000" pitchFamily="50" charset="-128"/>
            </a:endParaRPr>
          </a:p>
          <a:p>
            <a:r>
              <a:rPr lang="en-US" altLang="ja-JP" dirty="0" smtClean="0">
                <a:latin typeface="BIZ UDPゴシック" panose="020B0400000000000000" pitchFamily="50" charset="-128"/>
                <a:ea typeface="BIZ UDPゴシック" panose="020B0400000000000000" pitchFamily="50" charset="-128"/>
              </a:rPr>
              <a:t>https://www.mhlw.go.jp/stf/seisakunitsuite/bunya/0000212395.html</a:t>
            </a:r>
          </a:p>
          <a:p>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③「人生の最終段階における医療・ケアの決定プロセスに関するガイドライン」</a:t>
            </a:r>
            <a:endParaRPr lang="en-US" altLang="ja-JP" dirty="0" smtClean="0">
              <a:latin typeface="BIZ UDPゴシック" panose="020B0400000000000000" pitchFamily="50" charset="-128"/>
              <a:ea typeface="BIZ UDPゴシック" panose="020B0400000000000000" pitchFamily="50" charset="-128"/>
            </a:endParaRPr>
          </a:p>
          <a:p>
            <a:r>
              <a:rPr lang="en-US" altLang="ja-JP" dirty="0" smtClean="0">
                <a:latin typeface="BIZ UDPゴシック" panose="020B0400000000000000" pitchFamily="50" charset="-128"/>
                <a:ea typeface="BIZ UDPゴシック" panose="020B0400000000000000" pitchFamily="50" charset="-128"/>
              </a:rPr>
              <a:t>https://www.mhlw.go.jp/stf/houdou/0000197665.html</a:t>
            </a:r>
          </a:p>
          <a:p>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④「身寄りがない人の入院及び医療に係る意思決定が困難な人への支援に関するガイドライン」</a:t>
            </a:r>
            <a:endParaRPr lang="en-US" altLang="ja-JP" dirty="0" smtClean="0">
              <a:latin typeface="BIZ UDPゴシック" panose="020B0400000000000000" pitchFamily="50" charset="-128"/>
              <a:ea typeface="BIZ UDPゴシック" panose="020B0400000000000000" pitchFamily="50" charset="-128"/>
            </a:endParaRPr>
          </a:p>
          <a:p>
            <a:r>
              <a:rPr lang="en-US" altLang="ja-JP" dirty="0" smtClean="0">
                <a:latin typeface="BIZ UDPゴシック" panose="020B0400000000000000" pitchFamily="50" charset="-128"/>
                <a:ea typeface="BIZ UDPゴシック" panose="020B0400000000000000" pitchFamily="50" charset="-128"/>
              </a:rPr>
              <a:t>https://www.mhlw.go.jp/stf/seisakunitsuite/bunya/kenkou_iryou/iryou/miyorinonaihitohenotaiou.html</a:t>
            </a:r>
          </a:p>
          <a:p>
            <a:endParaRPr lang="en-US" altLang="ja-JP" dirty="0" smtClean="0">
              <a:latin typeface="BIZ UDPゴシック" panose="020B0400000000000000" pitchFamily="50" charset="-128"/>
              <a:ea typeface="BIZ UDPゴシック" panose="020B0400000000000000" pitchFamily="50" charset="-128"/>
            </a:endParaRPr>
          </a:p>
          <a:p>
            <a:r>
              <a:rPr lang="ja-JP" altLang="en-US" dirty="0" smtClean="0">
                <a:latin typeface="BIZ UDPゴシック" panose="020B0400000000000000" pitchFamily="50" charset="-128"/>
                <a:ea typeface="BIZ UDPゴシック" panose="020B0400000000000000" pitchFamily="50" charset="-128"/>
              </a:rPr>
              <a:t>⑤意思決定支援を踏まえた後見事務のガイドライン（令和</a:t>
            </a:r>
            <a:r>
              <a:rPr lang="en-US" altLang="ja-JP" dirty="0" smtClean="0">
                <a:latin typeface="BIZ UDPゴシック" panose="020B0400000000000000" pitchFamily="50" charset="-128"/>
                <a:ea typeface="BIZ UDPゴシック" panose="020B0400000000000000" pitchFamily="50" charset="-128"/>
              </a:rPr>
              <a:t>2</a:t>
            </a:r>
            <a:r>
              <a:rPr lang="ja-JP" altLang="en-US" dirty="0" smtClean="0">
                <a:latin typeface="BIZ UDPゴシック" panose="020B0400000000000000" pitchFamily="50" charset="-128"/>
                <a:ea typeface="BIZ UDPゴシック" panose="020B0400000000000000" pitchFamily="50" charset="-128"/>
              </a:rPr>
              <a:t>年</a:t>
            </a:r>
            <a:r>
              <a:rPr lang="en-US" altLang="ja-JP" dirty="0" smtClean="0">
                <a:latin typeface="BIZ UDPゴシック" panose="020B0400000000000000" pitchFamily="50" charset="-128"/>
                <a:ea typeface="BIZ UDPゴシック" panose="020B0400000000000000" pitchFamily="50" charset="-128"/>
              </a:rPr>
              <a:t>10</a:t>
            </a:r>
            <a:r>
              <a:rPr lang="ja-JP" altLang="en-US" dirty="0" smtClean="0">
                <a:latin typeface="BIZ UDPゴシック" panose="020B0400000000000000" pitchFamily="50" charset="-128"/>
                <a:ea typeface="BIZ UDPゴシック" panose="020B0400000000000000" pitchFamily="50" charset="-128"/>
              </a:rPr>
              <a:t>月</a:t>
            </a:r>
            <a:r>
              <a:rPr lang="en-US" altLang="ja-JP" dirty="0" smtClean="0">
                <a:latin typeface="BIZ UDPゴシック" panose="020B0400000000000000" pitchFamily="50" charset="-128"/>
                <a:ea typeface="BIZ UDPゴシック" panose="020B0400000000000000" pitchFamily="50" charset="-128"/>
              </a:rPr>
              <a:t>30</a:t>
            </a:r>
            <a:r>
              <a:rPr lang="ja-JP" altLang="en-US" dirty="0" smtClean="0">
                <a:latin typeface="BIZ UDPゴシック" panose="020B0400000000000000" pitchFamily="50" charset="-128"/>
                <a:ea typeface="BIZ UDPゴシック" panose="020B0400000000000000" pitchFamily="50" charset="-128"/>
              </a:rPr>
              <a:t>日）</a:t>
            </a:r>
            <a:endParaRPr lang="en-US" altLang="ja-JP" dirty="0" smtClean="0">
              <a:latin typeface="BIZ UDPゴシック" panose="020B0400000000000000" pitchFamily="50" charset="-128"/>
              <a:ea typeface="BIZ UDPゴシック" panose="020B0400000000000000" pitchFamily="50" charset="-128"/>
            </a:endParaRPr>
          </a:p>
          <a:p>
            <a:r>
              <a:rPr kumimoji="1" lang="en-US" altLang="ja-JP" dirty="0" smtClean="0"/>
              <a:t>https://www.mhlw.go.jp/content/000690557.pdf</a:t>
            </a:r>
          </a:p>
          <a:p>
            <a:r>
              <a:rPr kumimoji="1" lang="en-US" altLang="ja-JP" dirty="0" smtClean="0"/>
              <a:t>※</a:t>
            </a:r>
            <a:r>
              <a:rPr kumimoji="1" lang="ja-JP" altLang="en-US" dirty="0" smtClean="0"/>
              <a:t>ガイドラインのほか、各種アセスメントシートが掲載されているページの</a:t>
            </a:r>
            <a:r>
              <a:rPr kumimoji="1" lang="en-US" altLang="ja-JP" dirty="0" smtClean="0"/>
              <a:t>URL</a:t>
            </a:r>
          </a:p>
          <a:p>
            <a:r>
              <a:rPr kumimoji="1" lang="en-US" altLang="ja-JP" dirty="0" smtClean="0"/>
              <a:t>https://www.mhlw.go.jp/stf/seisakunitsuite/bunya/0000202622_00019.html#</a:t>
            </a:r>
            <a:r>
              <a:rPr kumimoji="1" lang="ja-JP" altLang="en-US" dirty="0" smtClean="0"/>
              <a:t>「意思決定支援を踏まえた後見事務のガイドライン」について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14</a:t>
            </a:fld>
            <a:endParaRPr kumimoji="1" lang="ja-JP" altLang="en-US"/>
          </a:p>
        </p:txBody>
      </p:sp>
    </p:spTree>
    <p:extLst>
      <p:ext uri="{BB962C8B-B14F-4D97-AF65-F5344CB8AC3E}">
        <p14:creationId xmlns:p14="http://schemas.microsoft.com/office/powerpoint/2010/main" val="2095451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15</a:t>
            </a:fld>
            <a:endParaRPr kumimoji="1" lang="ja-JP" altLang="en-US"/>
          </a:p>
        </p:txBody>
      </p:sp>
    </p:spTree>
    <p:extLst>
      <p:ext uri="{BB962C8B-B14F-4D97-AF65-F5344CB8AC3E}">
        <p14:creationId xmlns:p14="http://schemas.microsoft.com/office/powerpoint/2010/main" val="90647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16</a:t>
            </a:fld>
            <a:endParaRPr kumimoji="1" lang="ja-JP" altLang="en-US"/>
          </a:p>
        </p:txBody>
      </p:sp>
    </p:spTree>
    <p:extLst>
      <p:ext uri="{BB962C8B-B14F-4D97-AF65-F5344CB8AC3E}">
        <p14:creationId xmlns:p14="http://schemas.microsoft.com/office/powerpoint/2010/main" val="3429276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17</a:t>
            </a:fld>
            <a:endParaRPr kumimoji="1" lang="ja-JP" altLang="en-US"/>
          </a:p>
        </p:txBody>
      </p:sp>
    </p:spTree>
    <p:extLst>
      <p:ext uri="{BB962C8B-B14F-4D97-AF65-F5344CB8AC3E}">
        <p14:creationId xmlns:p14="http://schemas.microsoft.com/office/powerpoint/2010/main" val="2402257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Tree>
    <p:extLst>
      <p:ext uri="{BB962C8B-B14F-4D97-AF65-F5344CB8AC3E}">
        <p14:creationId xmlns:p14="http://schemas.microsoft.com/office/powerpoint/2010/main" val="2599484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19</a:t>
            </a:fld>
            <a:endParaRPr kumimoji="1" lang="ja-JP" altLang="en-US"/>
          </a:p>
        </p:txBody>
      </p:sp>
    </p:spTree>
    <p:extLst>
      <p:ext uri="{BB962C8B-B14F-4D97-AF65-F5344CB8AC3E}">
        <p14:creationId xmlns:p14="http://schemas.microsoft.com/office/powerpoint/2010/main" val="1462510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a:t>
            </a:fld>
            <a:endParaRPr kumimoji="1" lang="ja-JP" altLang="en-US"/>
          </a:p>
        </p:txBody>
      </p:sp>
    </p:spTree>
    <p:extLst>
      <p:ext uri="{BB962C8B-B14F-4D97-AF65-F5344CB8AC3E}">
        <p14:creationId xmlns:p14="http://schemas.microsoft.com/office/powerpoint/2010/main" val="2014987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a:ln/>
        </p:spPr>
      </p:sp>
      <p:sp>
        <p:nvSpPr>
          <p:cNvPr id="4710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4710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92720" indent="-303847">
              <a:defRPr kumimoji="1" sz="2400">
                <a:solidFill>
                  <a:schemeClr val="tx1"/>
                </a:solidFill>
                <a:latin typeface="Arial" panose="020B0604020202020204" pitchFamily="34" charset="0"/>
                <a:ea typeface="ＭＳ Ｐゴシック" panose="020B0600070205080204" pitchFamily="50" charset="-128"/>
              </a:defRPr>
            </a:lvl2pPr>
            <a:lvl3pPr marL="1220481" indent="-242739">
              <a:defRPr kumimoji="1" sz="2400">
                <a:solidFill>
                  <a:schemeClr val="tx1"/>
                </a:solidFill>
                <a:latin typeface="Arial" panose="020B0604020202020204" pitchFamily="34" charset="0"/>
                <a:ea typeface="ＭＳ Ｐゴシック" panose="020B0600070205080204" pitchFamily="50" charset="-128"/>
              </a:defRPr>
            </a:lvl3pPr>
            <a:lvl4pPr marL="1709352" indent="-242739">
              <a:defRPr kumimoji="1" sz="2400">
                <a:solidFill>
                  <a:schemeClr val="tx1"/>
                </a:solidFill>
                <a:latin typeface="Arial" panose="020B0604020202020204" pitchFamily="34" charset="0"/>
                <a:ea typeface="ＭＳ Ｐゴシック" panose="020B0600070205080204" pitchFamily="50" charset="-128"/>
              </a:defRPr>
            </a:lvl4pPr>
            <a:lvl5pPr marL="2198222" indent="-242739">
              <a:defRPr kumimoji="1" sz="2400">
                <a:solidFill>
                  <a:schemeClr val="tx1"/>
                </a:solidFill>
                <a:latin typeface="Arial" panose="020B0604020202020204" pitchFamily="34" charset="0"/>
                <a:ea typeface="ＭＳ Ｐゴシック" panose="020B0600070205080204" pitchFamily="50" charset="-128"/>
              </a:defRPr>
            </a:lvl5pPr>
            <a:lvl6pPr marL="2687092" indent="-242739"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3175962" indent="-242739"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664835" indent="-242739"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4153706" indent="-242739"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defTabSz="937085" fontAlgn="base">
              <a:spcBef>
                <a:spcPct val="0"/>
              </a:spcBef>
              <a:spcAft>
                <a:spcPct val="0"/>
              </a:spcAft>
              <a:defRPr/>
            </a:pPr>
            <a:fld id="{5F072E41-C305-4307-82A6-50CDDD8745A9}" type="slidenum">
              <a:rPr lang="en-US" altLang="ja-JP" sz="1100">
                <a:solidFill>
                  <a:srgbClr val="000000"/>
                </a:solidFill>
              </a:rPr>
              <a:pPr defTabSz="937085" fontAlgn="base">
                <a:spcBef>
                  <a:spcPct val="0"/>
                </a:spcBef>
                <a:spcAft>
                  <a:spcPct val="0"/>
                </a:spcAft>
                <a:defRPr/>
              </a:pPr>
              <a:t>20</a:t>
            </a:fld>
            <a:endParaRPr lang="en-US" altLang="ja-JP" sz="1100">
              <a:solidFill>
                <a:srgbClr val="000000"/>
              </a:solidFill>
            </a:endParaRPr>
          </a:p>
        </p:txBody>
      </p:sp>
    </p:spTree>
    <p:extLst>
      <p:ext uri="{BB962C8B-B14F-4D97-AF65-F5344CB8AC3E}">
        <p14:creationId xmlns:p14="http://schemas.microsoft.com/office/powerpoint/2010/main" val="76624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類型（例）の詳細は、厚生労働省「市町村・都道府県における高齢者虐待への対応と養護者支援について」（平成</a:t>
            </a:r>
            <a:r>
              <a:rPr kumimoji="1" lang="en-US" altLang="ja-JP" dirty="0" smtClean="0"/>
              <a:t>30</a:t>
            </a:r>
            <a:r>
              <a:rPr kumimoji="1" lang="ja-JP" altLang="en-US" dirty="0" smtClean="0"/>
              <a:t>年</a:t>
            </a:r>
            <a:r>
              <a:rPr kumimoji="1" lang="en-US" altLang="ja-JP" dirty="0" smtClean="0"/>
              <a:t>3</a:t>
            </a:r>
            <a:r>
              <a:rPr kumimoji="1" lang="ja-JP" altLang="en-US" dirty="0" smtClean="0"/>
              <a:t>月）のｐ７～</a:t>
            </a:r>
            <a:r>
              <a:rPr kumimoji="1" lang="en-US" altLang="ja-JP" dirty="0" smtClean="0"/>
              <a:t>9</a:t>
            </a:r>
            <a:r>
              <a:rPr kumimoji="1" lang="ja-JP" altLang="en-US" dirty="0" smtClean="0"/>
              <a:t>を参照してください。</a:t>
            </a:r>
            <a:endParaRPr kumimoji="1" lang="en-US" altLang="ja-JP" dirty="0" smtClean="0"/>
          </a:p>
          <a:p>
            <a:r>
              <a:rPr kumimoji="1" lang="en-US" altLang="ja-JP" dirty="0" smtClean="0"/>
              <a:t>https://www.mhlw.go.jp/stf/seisakunitsuite/bunya/0000200478.html</a:t>
            </a:r>
          </a:p>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21</a:t>
            </a:fld>
            <a:endParaRPr kumimoji="1" lang="ja-JP" altLang="en-US"/>
          </a:p>
        </p:txBody>
      </p:sp>
    </p:spTree>
    <p:extLst>
      <p:ext uri="{BB962C8B-B14F-4D97-AF65-F5344CB8AC3E}">
        <p14:creationId xmlns:p14="http://schemas.microsoft.com/office/powerpoint/2010/main" val="2686660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22</a:t>
            </a:fld>
            <a:endParaRPr kumimoji="1" lang="ja-JP" altLang="en-US"/>
          </a:p>
        </p:txBody>
      </p:sp>
    </p:spTree>
    <p:extLst>
      <p:ext uri="{BB962C8B-B14F-4D97-AF65-F5344CB8AC3E}">
        <p14:creationId xmlns:p14="http://schemas.microsoft.com/office/powerpoint/2010/main" val="2349161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23</a:t>
            </a:fld>
            <a:endParaRPr kumimoji="1" lang="ja-JP" altLang="en-US"/>
          </a:p>
        </p:txBody>
      </p:sp>
    </p:spTree>
    <p:extLst>
      <p:ext uri="{BB962C8B-B14F-4D97-AF65-F5344CB8AC3E}">
        <p14:creationId xmlns:p14="http://schemas.microsoft.com/office/powerpoint/2010/main" val="1592469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24</a:t>
            </a:fld>
            <a:endParaRPr kumimoji="1" lang="ja-JP" altLang="en-US"/>
          </a:p>
        </p:txBody>
      </p:sp>
    </p:spTree>
    <p:extLst>
      <p:ext uri="{BB962C8B-B14F-4D97-AF65-F5344CB8AC3E}">
        <p14:creationId xmlns:p14="http://schemas.microsoft.com/office/powerpoint/2010/main" val="1706932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25</a:t>
            </a:fld>
            <a:endParaRPr kumimoji="1" lang="ja-JP" altLang="en-US"/>
          </a:p>
        </p:txBody>
      </p:sp>
    </p:spTree>
    <p:extLst>
      <p:ext uri="{BB962C8B-B14F-4D97-AF65-F5344CB8AC3E}">
        <p14:creationId xmlns:p14="http://schemas.microsoft.com/office/powerpoint/2010/main" val="2483169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26</a:t>
            </a:fld>
            <a:endParaRPr kumimoji="1" lang="ja-JP" altLang="en-US"/>
          </a:p>
        </p:txBody>
      </p:sp>
    </p:spTree>
    <p:extLst>
      <p:ext uri="{BB962C8B-B14F-4D97-AF65-F5344CB8AC3E}">
        <p14:creationId xmlns:p14="http://schemas.microsoft.com/office/powerpoint/2010/main" val="3997318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27</a:t>
            </a:fld>
            <a:endParaRPr kumimoji="1" lang="ja-JP" altLang="en-US"/>
          </a:p>
        </p:txBody>
      </p:sp>
    </p:spTree>
    <p:extLst>
      <p:ext uri="{BB962C8B-B14F-4D97-AF65-F5344CB8AC3E}">
        <p14:creationId xmlns:p14="http://schemas.microsoft.com/office/powerpoint/2010/main" val="2023825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1382" indent="-292838">
              <a:defRPr kumimoji="1">
                <a:solidFill>
                  <a:schemeClr val="tx1"/>
                </a:solidFill>
                <a:latin typeface="Arial" panose="020B0604020202020204" pitchFamily="34" charset="0"/>
                <a:ea typeface="ＭＳ Ｐゴシック" panose="020B0600070205080204" pitchFamily="50" charset="-128"/>
              </a:defRPr>
            </a:lvl2pPr>
            <a:lvl3pPr marL="1171357" indent="-234272">
              <a:defRPr kumimoji="1">
                <a:solidFill>
                  <a:schemeClr val="tx1"/>
                </a:solidFill>
                <a:latin typeface="Arial" panose="020B0604020202020204" pitchFamily="34" charset="0"/>
                <a:ea typeface="ＭＳ Ｐゴシック" panose="020B0600070205080204" pitchFamily="50" charset="-128"/>
              </a:defRPr>
            </a:lvl3pPr>
            <a:lvl4pPr marL="1639899" indent="-234272">
              <a:defRPr kumimoji="1">
                <a:solidFill>
                  <a:schemeClr val="tx1"/>
                </a:solidFill>
                <a:latin typeface="Arial" panose="020B0604020202020204" pitchFamily="34" charset="0"/>
                <a:ea typeface="ＭＳ Ｐゴシック" panose="020B0600070205080204" pitchFamily="50" charset="-128"/>
              </a:defRPr>
            </a:lvl4pPr>
            <a:lvl5pPr marL="2108441" indent="-234272">
              <a:defRPr kumimoji="1">
                <a:solidFill>
                  <a:schemeClr val="tx1"/>
                </a:solidFill>
                <a:latin typeface="Arial" panose="020B0604020202020204" pitchFamily="34" charset="0"/>
                <a:ea typeface="ＭＳ Ｐゴシック" panose="020B0600070205080204" pitchFamily="50" charset="-128"/>
              </a:defRPr>
            </a:lvl5pPr>
            <a:lvl6pPr marL="2576982" indent="-23427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5527" indent="-23427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14069" indent="-23427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82611" indent="-23427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A538347-0858-409D-8568-17048C4FB0B1}" type="slidenum">
              <a:rPr lang="en-US" altLang="ja-JP" smtClean="0"/>
              <a:pPr/>
              <a:t>28</a:t>
            </a:fld>
            <a:endParaRPr lang="en-US" altLang="ja-JP"/>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a:ea typeface="ＭＳ Ｐ明朝" panose="02020600040205080304" pitchFamily="18" charset="-128"/>
            </a:endParaRPr>
          </a:p>
        </p:txBody>
      </p:sp>
    </p:spTree>
    <p:extLst>
      <p:ext uri="{BB962C8B-B14F-4D97-AF65-F5344CB8AC3E}">
        <p14:creationId xmlns:p14="http://schemas.microsoft.com/office/powerpoint/2010/main" val="16055088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29</a:t>
            </a:fld>
            <a:endParaRPr kumimoji="1" lang="ja-JP" altLang="en-US"/>
          </a:p>
        </p:txBody>
      </p:sp>
    </p:spTree>
    <p:extLst>
      <p:ext uri="{BB962C8B-B14F-4D97-AF65-F5344CB8AC3E}">
        <p14:creationId xmlns:p14="http://schemas.microsoft.com/office/powerpoint/2010/main" val="86675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a:t>
            </a:fld>
            <a:endParaRPr kumimoji="1" lang="ja-JP" altLang="en-US"/>
          </a:p>
        </p:txBody>
      </p:sp>
    </p:spTree>
    <p:extLst>
      <p:ext uri="{BB962C8B-B14F-4D97-AF65-F5344CB8AC3E}">
        <p14:creationId xmlns:p14="http://schemas.microsoft.com/office/powerpoint/2010/main" val="22016323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30</a:t>
            </a:fld>
            <a:endParaRPr kumimoji="1" lang="ja-JP" altLang="en-US"/>
          </a:p>
        </p:txBody>
      </p:sp>
    </p:spTree>
    <p:extLst>
      <p:ext uri="{BB962C8B-B14F-4D97-AF65-F5344CB8AC3E}">
        <p14:creationId xmlns:p14="http://schemas.microsoft.com/office/powerpoint/2010/main" val="7234099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31</a:t>
            </a:fld>
            <a:endParaRPr kumimoji="1" lang="ja-JP" altLang="en-US"/>
          </a:p>
        </p:txBody>
      </p:sp>
    </p:spTree>
    <p:extLst>
      <p:ext uri="{BB962C8B-B14F-4D97-AF65-F5344CB8AC3E}">
        <p14:creationId xmlns:p14="http://schemas.microsoft.com/office/powerpoint/2010/main" val="30721591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32</a:t>
            </a:fld>
            <a:endParaRPr kumimoji="1" lang="ja-JP" altLang="en-US"/>
          </a:p>
        </p:txBody>
      </p:sp>
    </p:spTree>
    <p:extLst>
      <p:ext uri="{BB962C8B-B14F-4D97-AF65-F5344CB8AC3E}">
        <p14:creationId xmlns:p14="http://schemas.microsoft.com/office/powerpoint/2010/main" val="445478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33</a:t>
            </a:fld>
            <a:endParaRPr kumimoji="1" lang="ja-JP" altLang="en-US"/>
          </a:p>
        </p:txBody>
      </p:sp>
    </p:spTree>
    <p:extLst>
      <p:ext uri="{BB962C8B-B14F-4D97-AF65-F5344CB8AC3E}">
        <p14:creationId xmlns:p14="http://schemas.microsoft.com/office/powerpoint/2010/main" val="39530058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ja-JP" altLang="en-US" dirty="0">
              <a:latin typeface="Century" panose="02040604050505020304" pitchFamily="18" charset="0"/>
              <a:ea typeface="ＭＳ 明朝" panose="02020609040205080304" pitchFamily="17" charset="-128"/>
            </a:endParaRPr>
          </a:p>
        </p:txBody>
      </p:sp>
    </p:spTree>
    <p:extLst>
      <p:ext uri="{BB962C8B-B14F-4D97-AF65-F5344CB8AC3E}">
        <p14:creationId xmlns:p14="http://schemas.microsoft.com/office/powerpoint/2010/main" val="1829605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35</a:t>
            </a:fld>
            <a:endParaRPr kumimoji="1" lang="ja-JP" altLang="en-US"/>
          </a:p>
        </p:txBody>
      </p:sp>
    </p:spTree>
    <p:extLst>
      <p:ext uri="{BB962C8B-B14F-4D97-AF65-F5344CB8AC3E}">
        <p14:creationId xmlns:p14="http://schemas.microsoft.com/office/powerpoint/2010/main" val="23822972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36</a:t>
            </a:fld>
            <a:endParaRPr kumimoji="1" lang="ja-JP" altLang="en-US"/>
          </a:p>
        </p:txBody>
      </p:sp>
    </p:spTree>
    <p:extLst>
      <p:ext uri="{BB962C8B-B14F-4D97-AF65-F5344CB8AC3E}">
        <p14:creationId xmlns:p14="http://schemas.microsoft.com/office/powerpoint/2010/main" val="11716172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7085" fontAlgn="base">
              <a:spcBef>
                <a:spcPct val="0"/>
              </a:spcBef>
              <a:spcAft>
                <a:spcPct val="0"/>
              </a:spcAft>
              <a:defRPr/>
            </a:pPr>
            <a:fld id="{C8C66B4E-BEFD-4F03-AB2F-F6F60CE17432}" type="slidenum">
              <a:rPr lang="ja-JP" altLang="en-US" sz="1100">
                <a:solidFill>
                  <a:srgbClr val="000000"/>
                </a:solidFill>
                <a:latin typeface="Arial" panose="020B0604020202020204" pitchFamily="34" charset="0"/>
                <a:ea typeface="ＭＳ Ｐゴシック" panose="020B0600070205080204" pitchFamily="50" charset="-128"/>
              </a:rPr>
              <a:pPr defTabSz="937085" fontAlgn="base">
                <a:spcBef>
                  <a:spcPct val="0"/>
                </a:spcBef>
                <a:spcAft>
                  <a:spcPct val="0"/>
                </a:spcAft>
                <a:defRPr/>
              </a:pPr>
              <a:t>37</a:t>
            </a:fld>
            <a:endParaRPr lang="ja-JP" altLang="en-US" sz="1100">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119050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7085" fontAlgn="base">
              <a:spcBef>
                <a:spcPct val="0"/>
              </a:spcBef>
              <a:spcAft>
                <a:spcPct val="0"/>
              </a:spcAft>
              <a:defRPr/>
            </a:pPr>
            <a:fld id="{D8103A68-2963-4494-B920-5BA0C27B0BE6}" type="slidenum">
              <a:rPr lang="en-US" altLang="ja-JP" sz="1100">
                <a:solidFill>
                  <a:srgbClr val="000000"/>
                </a:solidFill>
                <a:latin typeface="Arial" panose="020B0604020202020204" pitchFamily="34" charset="0"/>
                <a:ea typeface="ＭＳ Ｐゴシック" panose="020B0600070205080204" pitchFamily="50" charset="-128"/>
              </a:rPr>
              <a:pPr defTabSz="937085" fontAlgn="base">
                <a:spcBef>
                  <a:spcPct val="0"/>
                </a:spcBef>
                <a:spcAft>
                  <a:spcPct val="0"/>
                </a:spcAft>
                <a:defRPr/>
              </a:pPr>
              <a:t>38</a:t>
            </a:fld>
            <a:endParaRPr lang="en-US" altLang="ja-JP" sz="1100">
              <a:solidFill>
                <a:srgbClr val="000000"/>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1017804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39</a:t>
            </a:fld>
            <a:endParaRPr kumimoji="1" lang="ja-JP" altLang="en-US"/>
          </a:p>
        </p:txBody>
      </p:sp>
    </p:spTree>
    <p:extLst>
      <p:ext uri="{BB962C8B-B14F-4D97-AF65-F5344CB8AC3E}">
        <p14:creationId xmlns:p14="http://schemas.microsoft.com/office/powerpoint/2010/main" val="19755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4</a:t>
            </a:fld>
            <a:endParaRPr kumimoji="1" lang="ja-JP" altLang="en-US"/>
          </a:p>
        </p:txBody>
      </p:sp>
    </p:spTree>
    <p:extLst>
      <p:ext uri="{BB962C8B-B14F-4D97-AF65-F5344CB8AC3E}">
        <p14:creationId xmlns:p14="http://schemas.microsoft.com/office/powerpoint/2010/main" val="25033918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調査結果の詳細は、以下の厚生労働省及び東京都ホームページに掲載されています。</a:t>
            </a:r>
            <a:endParaRPr kumimoji="1" lang="en-US" altLang="ja-JP" dirty="0" smtClean="0"/>
          </a:p>
          <a:p>
            <a:endParaRPr kumimoji="1" lang="en-US" altLang="ja-JP" dirty="0" smtClean="0"/>
          </a:p>
          <a:p>
            <a:r>
              <a:rPr kumimoji="1" lang="ja-JP" altLang="en-US" dirty="0" smtClean="0"/>
              <a:t>・厚生労働省　「高齢者虐待防止」　</a:t>
            </a:r>
            <a:endParaRPr kumimoji="1" lang="en-US" altLang="ja-JP" dirty="0" smtClean="0"/>
          </a:p>
          <a:p>
            <a:r>
              <a:rPr kumimoji="1" lang="en-US" altLang="ja-JP" dirty="0" smtClean="0"/>
              <a:t>https://www.mhlw.go.jp/stf/seisakunitsuite/bunya/hukushi_kaigo/kaigo_koureisha/boushi/index.html</a:t>
            </a:r>
          </a:p>
          <a:p>
            <a:endParaRPr kumimoji="1" lang="en-US" altLang="ja-JP" dirty="0" smtClean="0"/>
          </a:p>
          <a:p>
            <a:r>
              <a:rPr kumimoji="1" lang="ja-JP" altLang="en-US" dirty="0" smtClean="0"/>
              <a:t>・東京都　「高齢者虐待防止と権利擁護」</a:t>
            </a:r>
            <a:endParaRPr kumimoji="1" lang="en-US" altLang="ja-JP" dirty="0" smtClean="0"/>
          </a:p>
          <a:p>
            <a:r>
              <a:rPr kumimoji="1" lang="en-US" altLang="ja-JP" dirty="0" smtClean="0"/>
              <a:t>https://www.fukushihoken.metro.tokyo.lg.jp/zaishien/gyakutai/</a:t>
            </a:r>
            <a:endParaRPr kumimoji="1" lang="ja-JP" altLang="en-US" dirty="0" smtClean="0"/>
          </a:p>
        </p:txBody>
      </p:sp>
      <p:sp>
        <p:nvSpPr>
          <p:cNvPr id="4" name="スライド番号プレースホルダー 3"/>
          <p:cNvSpPr>
            <a:spLocks noGrp="1"/>
          </p:cNvSpPr>
          <p:nvPr>
            <p:ph type="sldNum" sz="quarter" idx="10"/>
          </p:nvPr>
        </p:nvSpPr>
        <p:spPr/>
        <p:txBody>
          <a:bodyPr/>
          <a:lstStyle/>
          <a:p>
            <a:pPr marL="0" marR="0" lvl="0" indent="0" algn="r" defTabSz="875468" rtl="0" eaLnBrk="1" fontAlgn="auto" latinLnBrk="0" hangingPunct="1">
              <a:lnSpc>
                <a:spcPct val="100000"/>
              </a:lnSpc>
              <a:spcBef>
                <a:spcPts val="0"/>
              </a:spcBef>
              <a:spcAft>
                <a:spcPts val="0"/>
              </a:spcAft>
              <a:buClrTx/>
              <a:buSzTx/>
              <a:buFontTx/>
              <a:buNone/>
              <a:tabLst/>
              <a:defRPr/>
            </a:pPr>
            <a:fld id="{00FA5649-1CC7-4A69-BCDE-98C4995667C5}" type="slidenum">
              <a:rPr kumimoji="1" lang="ja-JP" altLang="en-US" sz="11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875468" rtl="0" eaLnBrk="1" fontAlgn="auto" latinLnBrk="0" hangingPunct="1">
                <a:lnSpc>
                  <a:spcPct val="100000"/>
                </a:lnSpc>
                <a:spcBef>
                  <a:spcPts val="0"/>
                </a:spcBef>
                <a:spcAft>
                  <a:spcPts val="0"/>
                </a:spcAft>
                <a:buClrTx/>
                <a:buSzTx/>
                <a:buFontTx/>
                <a:buNone/>
                <a:tabLst/>
                <a:defRPr/>
              </a:pPr>
              <a:t>40</a:t>
            </a:fld>
            <a:endParaRPr kumimoji="1" lang="ja-JP" altLang="en-US" sz="11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9407361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比較東京都</a:t>
            </a:r>
            <a:endParaRPr kumimoji="1" lang="en-US" altLang="ja-JP" dirty="0"/>
          </a:p>
          <a:p>
            <a:r>
              <a:rPr kumimoji="1" lang="ja-JP" altLang="en-US" dirty="0"/>
              <a:t>・通報者：管理者が多い（</a:t>
            </a:r>
            <a:r>
              <a:rPr kumimoji="1" lang="en-US" altLang="ja-JP" dirty="0"/>
              <a:t>18.7</a:t>
            </a:r>
            <a:r>
              <a:rPr kumimoji="1" lang="ja-JP" altLang="en-US" dirty="0"/>
              <a:t>％）</a:t>
            </a:r>
          </a:p>
        </p:txBody>
      </p:sp>
    </p:spTree>
    <p:extLst>
      <p:ext uri="{BB962C8B-B14F-4D97-AF65-F5344CB8AC3E}">
        <p14:creationId xmlns:p14="http://schemas.microsoft.com/office/powerpoint/2010/main" val="15975791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42</a:t>
            </a:fld>
            <a:endParaRPr kumimoji="1" lang="ja-JP" altLang="en-US"/>
          </a:p>
        </p:txBody>
      </p:sp>
    </p:spTree>
    <p:extLst>
      <p:ext uri="{BB962C8B-B14F-4D97-AF65-F5344CB8AC3E}">
        <p14:creationId xmlns:p14="http://schemas.microsoft.com/office/powerpoint/2010/main" val="253530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43</a:t>
            </a:fld>
            <a:endParaRPr kumimoji="1" lang="ja-JP" altLang="en-US"/>
          </a:p>
        </p:txBody>
      </p:sp>
    </p:spTree>
    <p:extLst>
      <p:ext uri="{BB962C8B-B14F-4D97-AF65-F5344CB8AC3E}">
        <p14:creationId xmlns:p14="http://schemas.microsoft.com/office/powerpoint/2010/main" val="39135790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69596" eaLnBrk="0" hangingPunct="0">
              <a:spcBef>
                <a:spcPct val="30000"/>
              </a:spcBef>
              <a:defRPr kumimoji="1" sz="1400">
                <a:solidFill>
                  <a:schemeClr val="tx1"/>
                </a:solidFill>
                <a:latin typeface="Arial" charset="0"/>
                <a:ea typeface="ＭＳ Ｐ明朝" pitchFamily="18" charset="-128"/>
              </a:defRPr>
            </a:lvl1pPr>
            <a:lvl2pPr marL="800301" indent="-307807" algn="l" defTabSz="969596" eaLnBrk="0" hangingPunct="0">
              <a:spcBef>
                <a:spcPct val="30000"/>
              </a:spcBef>
              <a:defRPr kumimoji="1" sz="1400">
                <a:solidFill>
                  <a:schemeClr val="tx1"/>
                </a:solidFill>
                <a:latin typeface="Arial" charset="0"/>
                <a:ea typeface="ＭＳ Ｐ明朝" pitchFamily="18" charset="-128"/>
              </a:defRPr>
            </a:lvl2pPr>
            <a:lvl3pPr marL="1231233" indent="-246248" algn="l" defTabSz="969596" eaLnBrk="0" hangingPunct="0">
              <a:spcBef>
                <a:spcPct val="30000"/>
              </a:spcBef>
              <a:defRPr kumimoji="1" sz="1400">
                <a:solidFill>
                  <a:schemeClr val="tx1"/>
                </a:solidFill>
                <a:latin typeface="Arial" charset="0"/>
                <a:ea typeface="ＭＳ Ｐ明朝" pitchFamily="18" charset="-128"/>
              </a:defRPr>
            </a:lvl3pPr>
            <a:lvl4pPr marL="1723724" indent="-246248" algn="l" defTabSz="969596" eaLnBrk="0" hangingPunct="0">
              <a:spcBef>
                <a:spcPct val="30000"/>
              </a:spcBef>
              <a:defRPr kumimoji="1" sz="1400">
                <a:solidFill>
                  <a:schemeClr val="tx1"/>
                </a:solidFill>
                <a:latin typeface="Arial" charset="0"/>
                <a:ea typeface="ＭＳ Ｐ明朝" pitchFamily="18" charset="-128"/>
              </a:defRPr>
            </a:lvl4pPr>
            <a:lvl5pPr marL="2216219" indent="-246248" algn="l" defTabSz="969596" eaLnBrk="0" hangingPunct="0">
              <a:spcBef>
                <a:spcPct val="30000"/>
              </a:spcBef>
              <a:defRPr kumimoji="1" sz="1400">
                <a:solidFill>
                  <a:schemeClr val="tx1"/>
                </a:solidFill>
                <a:latin typeface="Arial" charset="0"/>
                <a:ea typeface="ＭＳ Ｐ明朝" pitchFamily="18" charset="-128"/>
              </a:defRPr>
            </a:lvl5pPr>
            <a:lvl6pPr marL="2708713" indent="-246248" defTabSz="969596" eaLnBrk="0" fontAlgn="base" hangingPunct="0">
              <a:spcBef>
                <a:spcPct val="30000"/>
              </a:spcBef>
              <a:spcAft>
                <a:spcPct val="0"/>
              </a:spcAft>
              <a:defRPr kumimoji="1" sz="1400">
                <a:solidFill>
                  <a:schemeClr val="tx1"/>
                </a:solidFill>
                <a:latin typeface="Arial" charset="0"/>
                <a:ea typeface="ＭＳ Ｐ明朝" pitchFamily="18" charset="-128"/>
              </a:defRPr>
            </a:lvl6pPr>
            <a:lvl7pPr marL="3201203" indent="-246248" defTabSz="969596" eaLnBrk="0" fontAlgn="base" hangingPunct="0">
              <a:spcBef>
                <a:spcPct val="30000"/>
              </a:spcBef>
              <a:spcAft>
                <a:spcPct val="0"/>
              </a:spcAft>
              <a:defRPr kumimoji="1" sz="1400">
                <a:solidFill>
                  <a:schemeClr val="tx1"/>
                </a:solidFill>
                <a:latin typeface="Arial" charset="0"/>
                <a:ea typeface="ＭＳ Ｐ明朝" pitchFamily="18" charset="-128"/>
              </a:defRPr>
            </a:lvl7pPr>
            <a:lvl8pPr marL="3693697" indent="-246248" defTabSz="969596" eaLnBrk="0" fontAlgn="base" hangingPunct="0">
              <a:spcBef>
                <a:spcPct val="30000"/>
              </a:spcBef>
              <a:spcAft>
                <a:spcPct val="0"/>
              </a:spcAft>
              <a:defRPr kumimoji="1" sz="1400">
                <a:solidFill>
                  <a:schemeClr val="tx1"/>
                </a:solidFill>
                <a:latin typeface="Arial" charset="0"/>
                <a:ea typeface="ＭＳ Ｐ明朝" pitchFamily="18" charset="-128"/>
              </a:defRPr>
            </a:lvl8pPr>
            <a:lvl9pPr marL="4186189" indent="-246248" defTabSz="969596" eaLnBrk="0" fontAlgn="base" hangingPunct="0">
              <a:spcBef>
                <a:spcPct val="30000"/>
              </a:spcBef>
              <a:spcAft>
                <a:spcPct val="0"/>
              </a:spcAft>
              <a:defRPr kumimoji="1" sz="1400">
                <a:solidFill>
                  <a:schemeClr val="tx1"/>
                </a:solidFill>
                <a:latin typeface="Arial" charset="0"/>
                <a:ea typeface="ＭＳ Ｐ明朝" pitchFamily="18" charset="-128"/>
              </a:defRPr>
            </a:lvl9pPr>
          </a:lstStyle>
          <a:p>
            <a:pPr algn="r" eaLnBrk="1" fontAlgn="base" hangingPunct="1">
              <a:spcBef>
                <a:spcPct val="0"/>
              </a:spcBef>
              <a:spcAft>
                <a:spcPct val="0"/>
              </a:spcAft>
              <a:defRPr/>
            </a:pPr>
            <a:fld id="{A8489218-7FB8-47ED-BC68-3FFAD33BC25E}" type="slidenum">
              <a:rPr lang="en-US" altLang="ja-JP">
                <a:solidFill>
                  <a:srgbClr val="000000"/>
                </a:solidFill>
                <a:ea typeface="ＭＳ Ｐゴシック" pitchFamily="50" charset="-128"/>
              </a:rPr>
              <a:pPr algn="r" eaLnBrk="1" fontAlgn="base" hangingPunct="1">
                <a:spcBef>
                  <a:spcPct val="0"/>
                </a:spcBef>
                <a:spcAft>
                  <a:spcPct val="0"/>
                </a:spcAft>
                <a:defRPr/>
              </a:pPr>
              <a:t>44</a:t>
            </a:fld>
            <a:endParaRPr lang="en-US" altLang="ja-JP">
              <a:solidFill>
                <a:srgbClr val="000000"/>
              </a:solidFill>
              <a:ea typeface="ＭＳ Ｐゴシック" pitchFamily="50"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600" dirty="0"/>
              <a:t>○平成</a:t>
            </a:r>
            <a:r>
              <a:rPr lang="en-US" altLang="ja-JP" sz="1600" dirty="0"/>
              <a:t>30</a:t>
            </a:r>
            <a:r>
              <a:rPr lang="ja-JP" altLang="en-US" sz="1600" dirty="0"/>
              <a:t>年度</a:t>
            </a:r>
            <a:r>
              <a:rPr lang="en-US" altLang="ja-JP" sz="1600" dirty="0"/>
              <a:t>4</a:t>
            </a:r>
            <a:r>
              <a:rPr lang="ja-JP" altLang="en-US" sz="1600" dirty="0"/>
              <a:t>月から、身体拘束等の適正化を強化</a:t>
            </a:r>
            <a:endParaRPr lang="en-US" altLang="ja-JP" sz="1600" dirty="0"/>
          </a:p>
          <a:p>
            <a:pPr eaLnBrk="1" hangingPunct="1"/>
            <a:r>
              <a:rPr lang="ja-JP" altLang="en-US" sz="1600" dirty="0"/>
              <a:t>　・委員会の開催、指針の整備、研修の実施を新たに義務付け</a:t>
            </a:r>
            <a:endParaRPr lang="en-US" altLang="ja-JP" sz="1600" dirty="0"/>
          </a:p>
          <a:p>
            <a:pPr eaLnBrk="1" hangingPunct="1"/>
            <a:endParaRPr lang="en-US" altLang="ja-JP" sz="1600" dirty="0"/>
          </a:p>
          <a:p>
            <a:pPr eaLnBrk="1" hangingPunct="1"/>
            <a:r>
              <a:rPr lang="ja-JP" altLang="en-US" sz="1600" dirty="0"/>
              <a:t>○身体拘束廃止未実施減算　</a:t>
            </a:r>
            <a:r>
              <a:rPr lang="en-US" altLang="ja-JP" sz="1600" dirty="0"/>
              <a:t>5</a:t>
            </a:r>
            <a:r>
              <a:rPr lang="ja-JP" altLang="en-US" sz="1600" dirty="0"/>
              <a:t>単位／日減算　⇒　　</a:t>
            </a:r>
            <a:r>
              <a:rPr lang="en-US" altLang="ja-JP" sz="1600" dirty="0"/>
              <a:t>10%</a:t>
            </a:r>
            <a:r>
              <a:rPr lang="ja-JP" altLang="en-US" sz="1600" dirty="0"/>
              <a:t>／日減算</a:t>
            </a:r>
            <a:endParaRPr lang="en-US" altLang="ja-JP" sz="1600" dirty="0"/>
          </a:p>
          <a:p>
            <a:pPr eaLnBrk="1" hangingPunct="1"/>
            <a:r>
              <a:rPr lang="ja-JP" altLang="en-US" sz="1600" dirty="0"/>
              <a:t>　　</a:t>
            </a:r>
            <a:r>
              <a:rPr lang="en-US" altLang="ja-JP" sz="1600" dirty="0"/>
              <a:t>※</a:t>
            </a:r>
            <a:r>
              <a:rPr lang="ja-JP" altLang="en-US" sz="1600" dirty="0"/>
              <a:t>居住系サービスは新設</a:t>
            </a:r>
            <a:endParaRPr lang="en-US" altLang="ja-JP" sz="1600" dirty="0"/>
          </a:p>
          <a:p>
            <a:pPr eaLnBrk="1" hangingPunct="1"/>
            <a:endParaRPr lang="en-US" altLang="ja-JP" sz="1600" dirty="0"/>
          </a:p>
          <a:p>
            <a:pPr eaLnBrk="1" hangingPunct="1"/>
            <a:r>
              <a:rPr lang="ja-JP" altLang="en-US" sz="1600" dirty="0"/>
              <a:t>○基準を満たしていないことが明らかになった場合は、速やかに改善計画を都道府県知事に提出後、事実が生じた月から</a:t>
            </a:r>
            <a:r>
              <a:rPr lang="en-US" altLang="ja-JP" sz="1600" dirty="0"/>
              <a:t>3</a:t>
            </a:r>
            <a:r>
              <a:rPr lang="ja-JP" altLang="en-US" sz="1600" dirty="0"/>
              <a:t>ヵ月後に改善計画に基づく改善状況を都道府県知事に報告することとし、事実が生じた月の翌月から改善が認められた月までの間、</a:t>
            </a:r>
            <a:r>
              <a:rPr lang="ja-JP" altLang="en-US" sz="1600" u="sng" dirty="0"/>
              <a:t>入居者全員について一日当たり</a:t>
            </a:r>
            <a:r>
              <a:rPr lang="en-US" altLang="ja-JP" sz="1600" u="sng" dirty="0"/>
              <a:t>10</a:t>
            </a:r>
            <a:r>
              <a:rPr lang="ja-JP" altLang="en-US" sz="1600" u="sng" dirty="0"/>
              <a:t>％減算</a:t>
            </a:r>
            <a:endParaRPr lang="en-US" altLang="ja-JP" sz="1600" u="sng" dirty="0"/>
          </a:p>
          <a:p>
            <a:pPr eaLnBrk="1" hangingPunct="1"/>
            <a:endParaRPr lang="ja-JP" altLang="en-US" sz="1600" dirty="0"/>
          </a:p>
        </p:txBody>
      </p:sp>
    </p:spTree>
    <p:extLst>
      <p:ext uri="{BB962C8B-B14F-4D97-AF65-F5344CB8AC3E}">
        <p14:creationId xmlns:p14="http://schemas.microsoft.com/office/powerpoint/2010/main" val="35798641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45</a:t>
            </a:fld>
            <a:endParaRPr kumimoji="1" lang="ja-JP" altLang="en-US"/>
          </a:p>
        </p:txBody>
      </p:sp>
    </p:spTree>
    <p:extLst>
      <p:ext uri="{BB962C8B-B14F-4D97-AF65-F5344CB8AC3E}">
        <p14:creationId xmlns:p14="http://schemas.microsoft.com/office/powerpoint/2010/main" val="34384522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東京都福祉保健財団発行「</a:t>
            </a:r>
            <a:r>
              <a:rPr kumimoji="1" lang="en-US" altLang="ja-JP" dirty="0" smtClean="0"/>
              <a:t>『</a:t>
            </a:r>
            <a:r>
              <a:rPr kumimoji="1" lang="ja-JP" altLang="en-US" dirty="0" smtClean="0"/>
              <a:t>その人らしさ</a:t>
            </a:r>
            <a:r>
              <a:rPr kumimoji="1" lang="en-US" altLang="ja-JP" dirty="0" smtClean="0"/>
              <a:t>』</a:t>
            </a:r>
            <a:r>
              <a:rPr kumimoji="1" lang="ja-JP" altLang="en-US" dirty="0" smtClean="0"/>
              <a:t>を大切にしたケアを目指して　小冊子の講師ガイド」でも、</a:t>
            </a:r>
            <a:endParaRPr kumimoji="1" lang="en-US" altLang="ja-JP" dirty="0" smtClean="0"/>
          </a:p>
          <a:p>
            <a:r>
              <a:rPr kumimoji="1" lang="ja-JP" altLang="en-US" dirty="0" smtClean="0"/>
              <a:t>「研修を実施する際に活用いただけるツール」として、研修企画ファシリテーションに活用できる資料等を掲載しています。</a:t>
            </a:r>
            <a:endParaRPr kumimoji="1" lang="en-US" altLang="ja-JP" dirty="0" smtClean="0"/>
          </a:p>
          <a:p>
            <a:r>
              <a:rPr kumimoji="1" lang="ja-JP" altLang="en-US" dirty="0" smtClean="0"/>
              <a:t>是非、ご参考にしてください。</a:t>
            </a:r>
            <a:endParaRPr kumimoji="1" lang="en-US" altLang="ja-JP" dirty="0" smtClean="0"/>
          </a:p>
          <a:p>
            <a:r>
              <a:rPr kumimoji="1" lang="ja-JP" altLang="en-US" dirty="0" smtClean="0"/>
              <a:t>「小冊子の講師ガイド」は、以下東京都福祉保健財団ホームページからダウンロードが可能です。</a:t>
            </a:r>
            <a:endParaRPr kumimoji="1" lang="en-US" altLang="ja-JP" dirty="0" smtClean="0"/>
          </a:p>
          <a:p>
            <a:endParaRPr kumimoji="1" lang="en-US" altLang="ja-JP" dirty="0" smtClean="0"/>
          </a:p>
          <a:p>
            <a:r>
              <a:rPr kumimoji="1" lang="ja-JP" altLang="en-US" dirty="0" smtClean="0"/>
              <a:t>○「小冊子の講師ガイド」</a:t>
            </a:r>
            <a:endParaRPr kumimoji="1" lang="en-US" altLang="ja-JP" dirty="0" smtClean="0"/>
          </a:p>
          <a:p>
            <a:r>
              <a:rPr kumimoji="1" lang="en-US" altLang="ja-JP" dirty="0" smtClean="0"/>
              <a:t>http://www.fukushizaidan.jp/105kenriyougo/kanrenshiryo/guide.pdf</a:t>
            </a:r>
          </a:p>
          <a:p>
            <a:endParaRPr kumimoji="1" lang="en-US" altLang="ja-JP" dirty="0" smtClean="0"/>
          </a:p>
        </p:txBody>
      </p:sp>
    </p:spTree>
    <p:extLst>
      <p:ext uri="{BB962C8B-B14F-4D97-AF65-F5344CB8AC3E}">
        <p14:creationId xmlns:p14="http://schemas.microsoft.com/office/powerpoint/2010/main" val="32884779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3462732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ファシリテーターの役割</a:t>
            </a:r>
            <a:r>
              <a:rPr kumimoji="1" lang="ja-JP" altLang="en-US" dirty="0"/>
              <a:t>を果たすために、色々な手立て、手法、技術が必要に</a:t>
            </a:r>
            <a:r>
              <a:rPr kumimoji="1" lang="ja-JP" altLang="en-US" dirty="0" smtClean="0"/>
              <a:t>なってきます。</a:t>
            </a:r>
            <a:endParaRPr kumimoji="1" lang="en-US" altLang="ja-JP" dirty="0"/>
          </a:p>
          <a:p>
            <a:r>
              <a:rPr kumimoji="1" lang="ja-JP" altLang="en-US" dirty="0"/>
              <a:t>それがここで言うところの「</a:t>
            </a:r>
            <a:r>
              <a:rPr kumimoji="1" lang="en-US" altLang="ja-JP" dirty="0"/>
              <a:t>4</a:t>
            </a:r>
            <a:r>
              <a:rPr kumimoji="1" lang="ja-JP" altLang="en-US" dirty="0" err="1" smtClean="0"/>
              <a:t>つの</a:t>
            </a:r>
            <a:r>
              <a:rPr kumimoji="1" lang="ja-JP" altLang="en-US" dirty="0" smtClean="0"/>
              <a:t>基本スキル」です。</a:t>
            </a:r>
            <a:endParaRPr kumimoji="1" lang="en-US" altLang="ja-JP" dirty="0" smtClean="0"/>
          </a:p>
          <a:p>
            <a:endParaRPr kumimoji="1" lang="en-US" altLang="ja-JP" dirty="0"/>
          </a:p>
          <a:p>
            <a:r>
              <a:rPr kumimoji="1" lang="ja-JP" altLang="en-US" dirty="0"/>
              <a:t>研修の企画・運営にこれらのスキルを活用し、真に学び、その学びが実践に活かされる研修をするためのポイントをこれから紹介します</a:t>
            </a:r>
            <a:r>
              <a:rPr kumimoji="1" lang="ja-JP" altLang="en-US" dirty="0" smtClean="0"/>
              <a:t>。</a:t>
            </a:r>
            <a:endParaRPr kumimoji="1" lang="en-US" altLang="ja-JP" dirty="0"/>
          </a:p>
        </p:txBody>
      </p:sp>
    </p:spTree>
    <p:extLst>
      <p:ext uri="{BB962C8B-B14F-4D97-AF65-F5344CB8AC3E}">
        <p14:creationId xmlns:p14="http://schemas.microsoft.com/office/powerpoint/2010/main" val="10686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別紙「研修企画をするときのポイント」参考ツール参照</a:t>
            </a:r>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53</a:t>
            </a:fld>
            <a:endParaRPr kumimoji="1" lang="ja-JP" altLang="en-US"/>
          </a:p>
        </p:txBody>
      </p:sp>
    </p:spTree>
    <p:extLst>
      <p:ext uri="{BB962C8B-B14F-4D97-AF65-F5344CB8AC3E}">
        <p14:creationId xmlns:p14="http://schemas.microsoft.com/office/powerpoint/2010/main" val="375337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5</a:t>
            </a:fld>
            <a:endParaRPr kumimoji="1" lang="ja-JP" altLang="en-US"/>
          </a:p>
        </p:txBody>
      </p:sp>
    </p:spTree>
    <p:extLst>
      <p:ext uri="{BB962C8B-B14F-4D97-AF65-F5344CB8AC3E}">
        <p14:creationId xmlns:p14="http://schemas.microsoft.com/office/powerpoint/2010/main" val="210051862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17832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別紙</a:t>
            </a:r>
            <a:r>
              <a:rPr kumimoji="1" lang="ja-JP" altLang="en-US" dirty="0" smtClean="0"/>
              <a:t>「研修企画をするときのポイント」参考ツール</a:t>
            </a:r>
            <a:r>
              <a:rPr kumimoji="1" lang="ja-JP" altLang="en-US" dirty="0" err="1" smtClean="0"/>
              <a:t>ｐ</a:t>
            </a:r>
            <a:r>
              <a:rPr kumimoji="1" lang="en-US" altLang="ja-JP" dirty="0" smtClean="0"/>
              <a:t>.2</a:t>
            </a:r>
            <a:r>
              <a:rPr kumimoji="1" lang="ja-JP" altLang="en-US" smtClean="0"/>
              <a:t>　⑦</a:t>
            </a:r>
            <a:r>
              <a:rPr kumimoji="1" lang="en-US" altLang="ja-JP" dirty="0" smtClean="0"/>
              <a:t>how</a:t>
            </a:r>
            <a:r>
              <a:rPr kumimoji="1" lang="ja-JP" altLang="en-US" dirty="0" smtClean="0"/>
              <a:t>（方法）どうやって？（研修プログラムのデザイン）参照</a:t>
            </a:r>
            <a:endParaRPr kumimoji="1" lang="ja-JP" altLang="ja-JP"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087274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720376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671928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2022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6</a:t>
            </a:fld>
            <a:endParaRPr kumimoji="1" lang="ja-JP" altLang="en-US"/>
          </a:p>
        </p:txBody>
      </p:sp>
    </p:spTree>
    <p:extLst>
      <p:ext uri="{BB962C8B-B14F-4D97-AF65-F5344CB8AC3E}">
        <p14:creationId xmlns:p14="http://schemas.microsoft.com/office/powerpoint/2010/main" val="279522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7</a:t>
            </a:fld>
            <a:endParaRPr kumimoji="1" lang="ja-JP" altLang="en-US"/>
          </a:p>
        </p:txBody>
      </p:sp>
    </p:spTree>
    <p:extLst>
      <p:ext uri="{BB962C8B-B14F-4D97-AF65-F5344CB8AC3E}">
        <p14:creationId xmlns:p14="http://schemas.microsoft.com/office/powerpoint/2010/main" val="1384552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8</a:t>
            </a:fld>
            <a:endParaRPr kumimoji="1" lang="ja-JP" altLang="en-US"/>
          </a:p>
        </p:txBody>
      </p:sp>
    </p:spTree>
    <p:extLst>
      <p:ext uri="{BB962C8B-B14F-4D97-AF65-F5344CB8AC3E}">
        <p14:creationId xmlns:p14="http://schemas.microsoft.com/office/powerpoint/2010/main" val="3864062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3AE1371-EB3D-4711-95DB-D55E51F46E54}" type="slidenum">
              <a:rPr kumimoji="1" lang="ja-JP" altLang="en-US" smtClean="0"/>
              <a:t>9</a:t>
            </a:fld>
            <a:endParaRPr kumimoji="1" lang="ja-JP" altLang="en-US"/>
          </a:p>
        </p:txBody>
      </p:sp>
    </p:spTree>
    <p:extLst>
      <p:ext uri="{BB962C8B-B14F-4D97-AF65-F5344CB8AC3E}">
        <p14:creationId xmlns:p14="http://schemas.microsoft.com/office/powerpoint/2010/main" val="325796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5ABF41-3E0E-4F25-AFDB-416EE526C275}" type="datetime1">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38483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DB414E-EDB7-4DCE-9761-B37758F76849}" type="datetime1">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119909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2DDE32-8AEE-4C32-B570-139A91F8CFCC}" type="datetime1">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205825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C097D64-B25A-46B3-9D9D-34E646BA5E10}" type="datetime1">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255838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284DE-E766-4218-9C73-F4F50B254C96}" type="datetime1">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43262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A3D76B2-4729-4608-844B-CB77A827DFA7}" type="datetime1">
              <a:rPr kumimoji="1" lang="ja-JP" altLang="en-US" smtClean="0"/>
              <a:t>2020/12/21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98671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AA66938-0347-4CD5-BAEF-C497451B3AE1}" type="datetime1">
              <a:rPr kumimoji="1" lang="ja-JP" altLang="en-US" smtClean="0"/>
              <a:t>2020/12/21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3124264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6A8232-56C4-4659-B6F0-253B13E2046E}" type="datetime1">
              <a:rPr kumimoji="1" lang="ja-JP" altLang="en-US" smtClean="0"/>
              <a:t>2020/12/21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247135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CBBEB-40DE-40ED-841E-071ABD46C810}" type="datetime1">
              <a:rPr kumimoji="1" lang="ja-JP" altLang="en-US" smtClean="0"/>
              <a:t>2020/12/21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145508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171B1A-EC16-4D32-AF34-0B369CAA75AA}" type="datetime1">
              <a:rPr kumimoji="1" lang="ja-JP" altLang="en-US" smtClean="0"/>
              <a:t>2020/12/21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220717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934F2B-C440-43F1-84E8-CA2BC44B7C84}" type="datetime1">
              <a:rPr kumimoji="1" lang="ja-JP" altLang="en-US" smtClean="0"/>
              <a:t>2020/12/21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234655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C06DB-BB33-4A51-8129-447D800CF257}" type="datetime1">
              <a:rPr kumimoji="1" lang="ja-JP" altLang="en-US" smtClean="0"/>
              <a:t>2020/12/21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43D91-420B-47ED-AA9D-EBA2C913323B}" type="slidenum">
              <a:rPr kumimoji="1" lang="ja-JP" altLang="en-US" smtClean="0"/>
              <a:t>‹#›</a:t>
            </a:fld>
            <a:endParaRPr kumimoji="1" lang="ja-JP" altLang="en-US"/>
          </a:p>
        </p:txBody>
      </p:sp>
    </p:spTree>
    <p:extLst>
      <p:ext uri="{BB962C8B-B14F-4D97-AF65-F5344CB8AC3E}">
        <p14:creationId xmlns:p14="http://schemas.microsoft.com/office/powerpoint/2010/main" val="939775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law.e-gov.go.jp/cgi-bin/idxrefer.cgi?H_FILE=%96%be%8el%81Z%96@%8el%8c%dc&amp;REF_NAME=%8cY%96@&amp;ANCHOR_F=&amp;ANCHOR_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11.png"/><Relationship Id="rId4" Type="http://schemas.openxmlformats.org/officeDocument/2006/relationships/diagramLayout" Target="../diagrams/layout2.xml"/><Relationship Id="rId9" Type="http://schemas.openxmlformats.org/officeDocument/2006/relationships/image" Target="../media/image10.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6392" y="946137"/>
            <a:ext cx="7543800" cy="2011120"/>
          </a:xfrm>
        </p:spPr>
        <p:txBody>
          <a:bodyPr>
            <a:normAutofit/>
          </a:bodyPr>
          <a:lstStyle/>
          <a:p>
            <a:pPr>
              <a:lnSpc>
                <a:spcPct val="100000"/>
              </a:lnSpc>
            </a:pPr>
            <a:r>
              <a:rPr lang="ja-JP" altLang="en-US" sz="4000" dirty="0"/>
              <a:t>高齢者虐待防止と権利擁護</a:t>
            </a:r>
            <a:endParaRPr kumimoji="1" lang="ja-JP" altLang="en-US" sz="4000" dirty="0"/>
          </a:p>
        </p:txBody>
      </p:sp>
      <p:sp>
        <p:nvSpPr>
          <p:cNvPr id="3" name="サブタイトル 2"/>
          <p:cNvSpPr>
            <a:spLocks noGrp="1"/>
          </p:cNvSpPr>
          <p:nvPr>
            <p:ph type="subTitle" idx="1"/>
          </p:nvPr>
        </p:nvSpPr>
        <p:spPr>
          <a:xfrm>
            <a:off x="825038" y="4455621"/>
            <a:ext cx="7543800" cy="1590616"/>
          </a:xfrm>
        </p:spPr>
        <p:txBody>
          <a:bodyPr>
            <a:noAutofit/>
          </a:bodyPr>
          <a:lstStyle/>
          <a:p>
            <a:r>
              <a:rPr lang="ja-JP" altLang="en-US" dirty="0"/>
              <a:t>谷川社会福祉士事務所</a:t>
            </a:r>
            <a:endParaRPr lang="en-US" altLang="ja-JP" dirty="0"/>
          </a:p>
          <a:p>
            <a:r>
              <a:rPr lang="ja-JP" altLang="en-US" dirty="0"/>
              <a:t>谷川　ひとみ</a:t>
            </a:r>
            <a:endParaRPr kumimoji="1" lang="ja-JP" altLang="en-US" sz="2800" dirty="0"/>
          </a:p>
        </p:txBody>
      </p:sp>
      <p:sp>
        <p:nvSpPr>
          <p:cNvPr id="5" name="スライド番号プレースホルダー 4"/>
          <p:cNvSpPr>
            <a:spLocks noGrp="1"/>
          </p:cNvSpPr>
          <p:nvPr>
            <p:ph type="sldNum" sz="quarter" idx="4294967295"/>
          </p:nvPr>
        </p:nvSpPr>
        <p:spPr>
          <a:xfrm>
            <a:off x="7498040" y="6133296"/>
            <a:ext cx="984019" cy="365125"/>
          </a:xfrm>
          <a:prstGeom prst="rect">
            <a:avLst/>
          </a:prstGeom>
        </p:spPr>
        <p:txBody>
          <a:bodyPr/>
          <a:lstStyle/>
          <a:p>
            <a:fld id="{E4B282EE-64E3-44FF-868F-01C43769EDD9}"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pPr/>
              <a:t>1</a:t>
            </a:fld>
            <a:endParaRPr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A727A306-48D2-4E1B-A7C3-FBCABCDBCAC7}"/>
              </a:ext>
            </a:extLst>
          </p:cNvPr>
          <p:cNvSpPr txBox="1"/>
          <p:nvPr/>
        </p:nvSpPr>
        <p:spPr>
          <a:xfrm>
            <a:off x="611560" y="836712"/>
            <a:ext cx="1872208" cy="584775"/>
          </a:xfrm>
          <a:prstGeom prst="rect">
            <a:avLst/>
          </a:prstGeom>
          <a:noFill/>
        </p:spPr>
        <p:txBody>
          <a:bodyPr wrap="square" rtlCol="0">
            <a:spAutoFit/>
          </a:bodyPr>
          <a:lstStyle/>
          <a:p>
            <a:r>
              <a:rPr kumimoji="1" lang="ja-JP" altLang="en-US" sz="3200" dirty="0"/>
              <a:t>講義１</a:t>
            </a:r>
          </a:p>
        </p:txBody>
      </p:sp>
    </p:spTree>
    <p:extLst>
      <p:ext uri="{BB962C8B-B14F-4D97-AF65-F5344CB8AC3E}">
        <p14:creationId xmlns:p14="http://schemas.microsoft.com/office/powerpoint/2010/main" val="1614007393"/>
      </p:ext>
    </p:extLst>
  </p:cSld>
  <p:clrMapOvr>
    <a:masterClrMapping/>
  </p:clrMapOvr>
  <mc:AlternateContent xmlns:mc="http://schemas.openxmlformats.org/markup-compatibility/2006" xmlns:p14="http://schemas.microsoft.com/office/powerpoint/2010/main">
    <mc:Choice Requires="p14">
      <p:transition spd="slow" p14:dur="2000" advTm="11731"/>
    </mc:Choice>
    <mc:Fallback xmlns="">
      <p:transition spd="slow" advTm="117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7344" y="220005"/>
            <a:ext cx="6858000" cy="584200"/>
          </a:xfrm>
          <a:prstGeom prst="rect">
            <a:avLst/>
          </a:prstGeom>
          <a:noFill/>
        </p:spPr>
        <p:txBody>
          <a:bodyPr>
            <a:spAutoFit/>
          </a:bodyPr>
          <a:lstStyle/>
          <a:p>
            <a:pPr eaLnBrk="1" hangingPunct="1">
              <a:defRPr/>
            </a:pPr>
            <a:r>
              <a:rPr lang="ja-JP" altLang="en-US" sz="3200" dirty="0">
                <a:solidFill>
                  <a:srgbClr val="0000FF"/>
                </a:solidFill>
                <a:latin typeface="+mj-ea"/>
                <a:ea typeface="+mj-ea"/>
              </a:rPr>
              <a:t>＜基本的人権には・・・＞</a:t>
            </a:r>
          </a:p>
        </p:txBody>
      </p:sp>
      <p:sp>
        <p:nvSpPr>
          <p:cNvPr id="10243" name="テキスト ボックス 2"/>
          <p:cNvSpPr txBox="1">
            <a:spLocks noChangeArrowheads="1"/>
          </p:cNvSpPr>
          <p:nvPr/>
        </p:nvSpPr>
        <p:spPr bwMode="auto">
          <a:xfrm>
            <a:off x="211015" y="1029713"/>
            <a:ext cx="892126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0"/>
              </a:spcBef>
              <a:buFontTx/>
              <a:buNone/>
            </a:pPr>
            <a:r>
              <a:rPr lang="ja-JP" altLang="en-US" sz="2200" dirty="0">
                <a:latin typeface="+mn-ea"/>
                <a:ea typeface="+mn-ea"/>
              </a:rPr>
              <a:t>幸福追求権　　</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自由権（精神の自由；信教の自由、思想・良心の自由、学問の自由、</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表現の自由、集会・結社の自由、通信の秘密　　</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経済の自由；居住・移転の自由、職業選択の自由、財産権　　</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身体の自由；奴隷的拘束及び苦役からの自由、</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住居の不可侵）</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社会権：労働基本権、社会保障をうける権利、生存権、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教育を受ける権利、勤労の権利、居住権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平和的生存権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基本的人権を守るための権利：参政権、国務請求権・受益権</a:t>
            </a:r>
            <a:endParaRPr lang="en-US" altLang="ja-JP" sz="2200" dirty="0">
              <a:latin typeface="+mn-ea"/>
              <a:ea typeface="+mn-ea"/>
            </a:endParaRPr>
          </a:p>
          <a:p>
            <a:pPr algn="l" eaLnBrk="1" hangingPunct="1">
              <a:spcBef>
                <a:spcPct val="0"/>
              </a:spcBef>
              <a:buFontTx/>
              <a:buNone/>
            </a:pPr>
            <a:endParaRPr lang="en-US" altLang="ja-JP" sz="2200" dirty="0">
              <a:latin typeface="+mn-ea"/>
              <a:ea typeface="+mn-ea"/>
            </a:endParaRPr>
          </a:p>
          <a:p>
            <a:pPr algn="l" eaLnBrk="1" hangingPunct="1">
              <a:spcBef>
                <a:spcPct val="0"/>
              </a:spcBef>
              <a:buFontTx/>
              <a:buNone/>
            </a:pPr>
            <a:r>
              <a:rPr lang="ja-JP" altLang="en-US" sz="2200" dirty="0">
                <a:latin typeface="+mn-ea"/>
                <a:ea typeface="+mn-ea"/>
              </a:rPr>
              <a:t>新しい人権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人格権</a:t>
            </a:r>
            <a:r>
              <a:rPr lang="en-US" altLang="ja-JP" sz="2200" dirty="0">
                <a:latin typeface="+mn-ea"/>
                <a:ea typeface="+mn-ea"/>
              </a:rPr>
              <a:t>(</a:t>
            </a:r>
            <a:r>
              <a:rPr lang="ja-JP" altLang="en-US" sz="2200" dirty="0">
                <a:latin typeface="+mn-ea"/>
                <a:ea typeface="+mn-ea"/>
              </a:rPr>
              <a:t>プライバシーの権利、肖像権）、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知る権利、アクセス権、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環境権、日照権、</a:t>
            </a:r>
            <a:endParaRPr lang="en-US" altLang="ja-JP" sz="2200" dirty="0">
              <a:latin typeface="+mn-ea"/>
              <a:ea typeface="+mn-ea"/>
            </a:endParaRPr>
          </a:p>
          <a:p>
            <a:pPr algn="l" eaLnBrk="1" hangingPunct="1">
              <a:spcBef>
                <a:spcPct val="0"/>
              </a:spcBef>
              <a:buFontTx/>
              <a:buNone/>
            </a:pPr>
            <a:r>
              <a:rPr lang="ja-JP" altLang="en-US" sz="2200" dirty="0">
                <a:latin typeface="+mn-ea"/>
                <a:ea typeface="+mn-ea"/>
              </a:rPr>
              <a:t>　自己決定権、被害者の権利</a:t>
            </a:r>
            <a:endParaRPr lang="en-US" altLang="ja-JP" sz="2200" dirty="0">
              <a:latin typeface="+mn-ea"/>
              <a:ea typeface="+mn-ea"/>
            </a:endParaRPr>
          </a:p>
        </p:txBody>
      </p:sp>
      <p:sp>
        <p:nvSpPr>
          <p:cNvPr id="10244"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C15C6A0-7B65-4B55-BAC9-A284D957B2CC}" type="slidenum">
              <a:rPr kumimoji="0" lang="en-US" altLang="ja-JP" sz="1400" smtClean="0">
                <a:latin typeface="ＭＳ Ｐゴシック" panose="020B0600070205080204" pitchFamily="50" charset="-128"/>
              </a:rPr>
              <a:pPr>
                <a:spcBef>
                  <a:spcPct val="0"/>
                </a:spcBef>
                <a:buFontTx/>
                <a:buNone/>
              </a:pPr>
              <a:t>10</a:t>
            </a:fld>
            <a:endParaRPr kumimoji="0"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260121373"/>
      </p:ext>
    </p:extLst>
  </p:cSld>
  <p:clrMapOvr>
    <a:masterClrMapping/>
  </p:clrMapOvr>
  <mc:AlternateContent xmlns:mc="http://schemas.openxmlformats.org/markup-compatibility/2006" xmlns:p14="http://schemas.microsoft.com/office/powerpoint/2010/main">
    <mc:Choice Requires="p14">
      <p:transition spd="slow" p14:dur="2000" advTm="71078"/>
    </mc:Choice>
    <mc:Fallback xmlns="">
      <p:transition spd="slow" advTm="7107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コンテンツ プレースホルダ 2"/>
          <p:cNvSpPr>
            <a:spLocks noGrp="1"/>
          </p:cNvSpPr>
          <p:nvPr>
            <p:ph idx="1"/>
          </p:nvPr>
        </p:nvSpPr>
        <p:spPr>
          <a:xfrm>
            <a:off x="249613" y="296415"/>
            <a:ext cx="8686800" cy="6688585"/>
          </a:xfrm>
        </p:spPr>
        <p:txBody>
          <a:bodyPr>
            <a:normAutofit/>
          </a:bodyPr>
          <a:lstStyle/>
          <a:p>
            <a:pPr>
              <a:buFontTx/>
              <a:buNone/>
              <a:defRPr/>
            </a:pPr>
            <a:r>
              <a:rPr lang="ja-JP" altLang="ja-JP" b="1" dirty="0">
                <a:latin typeface="+mn-ea"/>
              </a:rPr>
              <a:t>☆</a:t>
            </a:r>
            <a:r>
              <a:rPr lang="ja-JP" altLang="ja-JP" sz="2400" dirty="0">
                <a:latin typeface="+mn-ea"/>
              </a:rPr>
              <a:t>基本的な人権が尊重された最もシンプルなスタイル</a:t>
            </a:r>
            <a:r>
              <a:rPr lang="ja-JP" altLang="en-US" sz="2400" dirty="0">
                <a:latin typeface="+mn-ea"/>
              </a:rPr>
              <a:t>が</a:t>
            </a:r>
            <a:endParaRPr lang="en-US" altLang="ja-JP" sz="2400" dirty="0">
              <a:latin typeface="+mn-ea"/>
            </a:endParaRPr>
          </a:p>
          <a:p>
            <a:pPr>
              <a:buFontTx/>
              <a:buNone/>
              <a:defRPr/>
            </a:pPr>
            <a:r>
              <a:rPr lang="ja-JP" altLang="ja-JP" sz="2800" b="1" u="sng" dirty="0">
                <a:latin typeface="+mn-ea"/>
              </a:rPr>
              <a:t>「自分で選び、自分で決める」</a:t>
            </a:r>
            <a:r>
              <a:rPr lang="ja-JP" altLang="ja-JP" sz="2800" u="sng" dirty="0">
                <a:latin typeface="+mn-ea"/>
              </a:rPr>
              <a:t>つまり</a:t>
            </a:r>
            <a:r>
              <a:rPr lang="ja-JP" altLang="ja-JP" sz="2800" b="1" u="sng" dirty="0">
                <a:latin typeface="+mn-ea"/>
              </a:rPr>
              <a:t>「自分らしく生きる」</a:t>
            </a:r>
            <a:r>
              <a:rPr lang="ja-JP" altLang="ja-JP" sz="2800" u="sng" dirty="0">
                <a:latin typeface="+mn-ea"/>
              </a:rPr>
              <a:t>ことが出来る状態</a:t>
            </a:r>
            <a:endParaRPr lang="en-US" altLang="ja-JP" sz="2800" u="sng" dirty="0">
              <a:latin typeface="+mn-ea"/>
            </a:endParaRPr>
          </a:p>
          <a:p>
            <a:pPr>
              <a:buFontTx/>
              <a:buNone/>
              <a:defRPr/>
            </a:pPr>
            <a:endParaRPr lang="ja-JP" altLang="ja-JP" sz="2800" dirty="0">
              <a:latin typeface="+mn-ea"/>
            </a:endParaRPr>
          </a:p>
          <a:p>
            <a:pPr marL="0" indent="0">
              <a:buNone/>
              <a:defRPr/>
            </a:pPr>
            <a:endParaRPr lang="en-US" altLang="ja-JP" sz="2400" dirty="0">
              <a:latin typeface="+mn-ea"/>
            </a:endParaRPr>
          </a:p>
          <a:p>
            <a:pPr marL="0" indent="0">
              <a:buNone/>
              <a:defRPr/>
            </a:pPr>
            <a:endParaRPr lang="en-US" altLang="ja-JP" sz="2400" dirty="0">
              <a:latin typeface="+mn-ea"/>
            </a:endParaRPr>
          </a:p>
          <a:p>
            <a:pPr>
              <a:buFont typeface="Arial" panose="020B0604020202020204" pitchFamily="34" charset="0"/>
              <a:buChar char="•"/>
              <a:defRPr/>
            </a:pPr>
            <a:r>
              <a:rPr lang="ja-JP" altLang="en-US" sz="2200" dirty="0">
                <a:latin typeface="+mn-ea"/>
              </a:rPr>
              <a:t>私達の生活は</a:t>
            </a:r>
            <a:r>
              <a:rPr lang="ja-JP" altLang="ja-JP" sz="2200" dirty="0">
                <a:latin typeface="+mn-ea"/>
              </a:rPr>
              <a:t>小さな無数の自己選択・自己決定の繰り返し</a:t>
            </a:r>
            <a:r>
              <a:rPr lang="en-US" altLang="ja-JP" sz="2200" dirty="0">
                <a:latin typeface="+mn-ea"/>
              </a:rPr>
              <a:t> </a:t>
            </a:r>
            <a:endParaRPr lang="ja-JP" altLang="ja-JP" sz="2200" dirty="0">
              <a:latin typeface="+mn-ea"/>
            </a:endParaRPr>
          </a:p>
          <a:p>
            <a:pPr>
              <a:spcBef>
                <a:spcPts val="1200"/>
              </a:spcBef>
              <a:buFont typeface="Arial" panose="020B0604020202020204" pitchFamily="34" charset="0"/>
              <a:buChar char="•"/>
              <a:defRPr/>
            </a:pPr>
            <a:r>
              <a:rPr lang="ja-JP" altLang="ja-JP" sz="2200" dirty="0">
                <a:latin typeface="+mn-ea"/>
              </a:rPr>
              <a:t>どの選択が正しいかは明快な答えはない</a:t>
            </a:r>
            <a:r>
              <a:rPr lang="ja-JP" altLang="en-US" sz="2200" dirty="0">
                <a:latin typeface="+mn-ea"/>
              </a:rPr>
              <a:t>。</a:t>
            </a:r>
            <a:r>
              <a:rPr lang="ja-JP" altLang="ja-JP" sz="2200" dirty="0">
                <a:latin typeface="+mn-ea"/>
              </a:rPr>
              <a:t>決めながら生きること</a:t>
            </a:r>
            <a:r>
              <a:rPr lang="ja-JP" altLang="en-US" sz="2200" dirty="0">
                <a:latin typeface="+mn-ea"/>
              </a:rPr>
              <a:t>が</a:t>
            </a:r>
            <a:r>
              <a:rPr lang="ja-JP" altLang="ja-JP" sz="2200" dirty="0">
                <a:latin typeface="+mn-ea"/>
              </a:rPr>
              <a:t>唯一の正解</a:t>
            </a:r>
            <a:r>
              <a:rPr lang="en-US" altLang="ja-JP" sz="2200" dirty="0">
                <a:latin typeface="+mn-ea"/>
              </a:rPr>
              <a:t> </a:t>
            </a:r>
            <a:endParaRPr lang="ja-JP" altLang="ja-JP" sz="2200" dirty="0">
              <a:latin typeface="+mn-ea"/>
            </a:endParaRPr>
          </a:p>
          <a:p>
            <a:pPr>
              <a:spcBef>
                <a:spcPts val="1200"/>
              </a:spcBef>
              <a:buFont typeface="Arial" panose="020B0604020202020204" pitchFamily="34" charset="0"/>
              <a:buChar char="•"/>
              <a:defRPr/>
            </a:pPr>
            <a:r>
              <a:rPr lang="ja-JP" altLang="ja-JP" sz="2200" dirty="0">
                <a:latin typeface="+mn-ea"/>
              </a:rPr>
              <a:t>自分以外の人に決められたら・・・</a:t>
            </a:r>
            <a:r>
              <a:rPr lang="en-US" altLang="ja-JP" sz="2200" dirty="0">
                <a:latin typeface="+mn-ea"/>
              </a:rPr>
              <a:t> </a:t>
            </a:r>
          </a:p>
          <a:p>
            <a:pPr marL="0" indent="0">
              <a:spcBef>
                <a:spcPts val="0"/>
              </a:spcBef>
              <a:buNone/>
              <a:defRPr/>
            </a:pPr>
            <a:r>
              <a:rPr lang="ja-JP" altLang="en-US" sz="2200" dirty="0">
                <a:latin typeface="+mn-ea"/>
              </a:rPr>
              <a:t>　　　　　　　</a:t>
            </a:r>
            <a:r>
              <a:rPr lang="ja-JP" altLang="ja-JP" sz="2200" dirty="0">
                <a:latin typeface="+mn-ea"/>
              </a:rPr>
              <a:t>きっと私たちは「生きづらさ」を感じる</a:t>
            </a:r>
            <a:r>
              <a:rPr lang="en-US" altLang="ja-JP" sz="2200" dirty="0">
                <a:latin typeface="+mn-ea"/>
              </a:rPr>
              <a:t> </a:t>
            </a:r>
            <a:r>
              <a:rPr lang="ja-JP" altLang="en-US" sz="2200" dirty="0">
                <a:latin typeface="+mn-ea"/>
              </a:rPr>
              <a:t>！</a:t>
            </a:r>
            <a:endParaRPr lang="ja-JP" altLang="ja-JP" sz="2200" dirty="0">
              <a:latin typeface="+mn-ea"/>
            </a:endParaRPr>
          </a:p>
          <a:p>
            <a:pPr>
              <a:spcBef>
                <a:spcPts val="1200"/>
              </a:spcBef>
              <a:buFont typeface="Arial" panose="020B0604020202020204" pitchFamily="34" charset="0"/>
              <a:buChar char="•"/>
              <a:defRPr/>
            </a:pPr>
            <a:r>
              <a:rPr lang="ja-JP" altLang="ja-JP" sz="2200" dirty="0">
                <a:latin typeface="+mn-ea"/>
              </a:rPr>
              <a:t>「高齢者だから」「障害者だから」「団体生活だから」</a:t>
            </a:r>
            <a:r>
              <a:rPr lang="ja-JP" altLang="en-US" sz="2200" dirty="0">
                <a:latin typeface="+mn-ea"/>
              </a:rPr>
              <a:t> </a:t>
            </a:r>
            <a:r>
              <a:rPr lang="ja-JP" altLang="ja-JP" sz="2200" dirty="0">
                <a:latin typeface="+mn-ea"/>
              </a:rPr>
              <a:t>｢職員は忙しいのだから」等々で自己選択・自己決定が阻まれると自分の「人権が侵害された」と感じはしないか？ </a:t>
            </a:r>
            <a:r>
              <a:rPr lang="ja-JP" altLang="en-US" sz="2200" dirty="0">
                <a:latin typeface="+mn-ea"/>
              </a:rPr>
              <a:t>　</a:t>
            </a:r>
            <a:r>
              <a:rPr lang="ja-JP" altLang="en-US" sz="2400" dirty="0">
                <a:latin typeface="+mn-ea"/>
              </a:rPr>
              <a:t>　　　　　　　　　　　　　　</a:t>
            </a:r>
            <a:r>
              <a:rPr lang="ja-JP" altLang="en-US" sz="1800" dirty="0">
                <a:latin typeface="+mn-ea"/>
              </a:rPr>
              <a:t>　　</a:t>
            </a:r>
            <a:endParaRPr lang="en-US" altLang="ja-JP" sz="1800" dirty="0">
              <a:latin typeface="+mn-ea"/>
            </a:endParaRPr>
          </a:p>
          <a:p>
            <a:pPr>
              <a:buFontTx/>
              <a:buNone/>
              <a:defRPr/>
            </a:pPr>
            <a:r>
              <a:rPr lang="ja-JP" altLang="en-US" sz="1800" dirty="0">
                <a:latin typeface="+mn-ea"/>
              </a:rPr>
              <a:t>　　　　　</a:t>
            </a:r>
            <a:r>
              <a:rPr lang="ja-JP" altLang="ja-JP" sz="1600" dirty="0">
                <a:latin typeface="+mn-ea"/>
              </a:rPr>
              <a:t>参考文献　：　</a:t>
            </a:r>
            <a:r>
              <a:rPr lang="ja-JP" altLang="ja-JP" sz="1600" dirty="0" err="1">
                <a:latin typeface="+mn-ea"/>
              </a:rPr>
              <a:t>ちょん</a:t>
            </a:r>
            <a:r>
              <a:rPr lang="ja-JP" altLang="ja-JP" sz="1600" dirty="0">
                <a:latin typeface="+mn-ea"/>
              </a:rPr>
              <a:t>せいこ「元気になる会議」　解放出版社</a:t>
            </a:r>
            <a:r>
              <a:rPr lang="ja-JP" altLang="en-US" sz="1600" dirty="0">
                <a:latin typeface="+mn-ea"/>
              </a:rPr>
              <a:t>　</a:t>
            </a:r>
            <a:r>
              <a:rPr lang="en-US" altLang="ja-JP" sz="1600" dirty="0">
                <a:latin typeface="+mn-ea"/>
              </a:rPr>
              <a:t>2010</a:t>
            </a:r>
            <a:endParaRPr lang="ja-JP" altLang="ja-JP" sz="1600" dirty="0">
              <a:latin typeface="+mn-ea"/>
            </a:endParaRPr>
          </a:p>
        </p:txBody>
      </p:sp>
      <p:sp>
        <p:nvSpPr>
          <p:cNvPr id="9219" name="スライド番号プレースホルダ 3"/>
          <p:cNvSpPr>
            <a:spLocks noGrp="1"/>
          </p:cNvSpPr>
          <p:nvPr>
            <p:ph type="sldNum" sz="quarter" idx="12"/>
          </p:nvPr>
        </p:nvSpPr>
        <p:spPr>
          <a:xfrm>
            <a:off x="6722891" y="6379022"/>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66EA3FF-B18F-4AC5-9A64-87EDD17E6ED8}" type="slidenum">
              <a:rPr kumimoji="0" lang="ja-JP" altLang="en-US" sz="1400" smtClean="0">
                <a:latin typeface="ＭＳ Ｐゴシック" panose="020B0600070205080204" pitchFamily="50" charset="-128"/>
              </a:rPr>
              <a:pPr>
                <a:spcBef>
                  <a:spcPct val="0"/>
                </a:spcBef>
                <a:buFontTx/>
                <a:buNone/>
              </a:pPr>
              <a:t>11</a:t>
            </a:fld>
            <a:endParaRPr kumimoji="0" lang="en-US" altLang="ja-JP" sz="1400" dirty="0">
              <a:latin typeface="ＭＳ Ｐゴシック" panose="020B0600070205080204" pitchFamily="50" charset="-128"/>
            </a:endParaRPr>
          </a:p>
        </p:txBody>
      </p:sp>
      <p:sp>
        <p:nvSpPr>
          <p:cNvPr id="2" name="角丸四角形 1"/>
          <p:cNvSpPr/>
          <p:nvPr/>
        </p:nvSpPr>
        <p:spPr>
          <a:xfrm>
            <a:off x="611563" y="1730400"/>
            <a:ext cx="7632700" cy="85447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rgbClr val="FF0000"/>
                </a:solidFill>
                <a:latin typeface="+mn-ea"/>
              </a:rPr>
              <a:t>個人の尊厳が最大限に尊重された状態</a:t>
            </a:r>
            <a:endParaRPr lang="en-US" altLang="ja-JP" sz="2600" dirty="0">
              <a:solidFill>
                <a:srgbClr val="FF0000"/>
              </a:solidFill>
              <a:latin typeface="+mn-ea"/>
            </a:endParaRPr>
          </a:p>
          <a:p>
            <a:pPr algn="ctr">
              <a:defRPr/>
            </a:pPr>
            <a:r>
              <a:rPr lang="ja-JP" altLang="en-US" sz="2600" dirty="0">
                <a:solidFill>
                  <a:srgbClr val="FF0000"/>
                </a:solidFill>
                <a:latin typeface="+mn-ea"/>
              </a:rPr>
              <a:t>自己決定権が最大限に行使できる状態</a:t>
            </a:r>
          </a:p>
        </p:txBody>
      </p:sp>
    </p:spTree>
    <p:extLst>
      <p:ext uri="{BB962C8B-B14F-4D97-AF65-F5344CB8AC3E}">
        <p14:creationId xmlns:p14="http://schemas.microsoft.com/office/powerpoint/2010/main" val="196713992"/>
      </p:ext>
    </p:extLst>
  </p:cSld>
  <p:clrMapOvr>
    <a:masterClrMapping/>
  </p:clrMapOvr>
  <mc:AlternateContent xmlns:mc="http://schemas.openxmlformats.org/markup-compatibility/2006" xmlns:p14="http://schemas.microsoft.com/office/powerpoint/2010/main">
    <mc:Choice Requires="p14">
      <p:transition spd="slow" p14:dur="2000" advTm="165426"/>
    </mc:Choice>
    <mc:Fallback xmlns="">
      <p:transition spd="slow" advTm="16542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0608" y="1403350"/>
            <a:ext cx="8686800" cy="5739061"/>
          </a:xfrm>
        </p:spPr>
        <p:txBody>
          <a:bodyPr>
            <a:normAutofit lnSpcReduction="10000"/>
          </a:bodyPr>
          <a:lstStyle/>
          <a:p>
            <a:pPr marL="269875" indent="-269875" eaLnBrk="1" hangingPunct="1">
              <a:lnSpc>
                <a:spcPct val="95000"/>
              </a:lnSpc>
              <a:buFontTx/>
              <a:buNone/>
            </a:pPr>
            <a:r>
              <a:rPr lang="ja-JP" altLang="en-US" sz="2600" dirty="0">
                <a:latin typeface="+mn-ea"/>
              </a:rPr>
              <a:t>　①情報の権利</a:t>
            </a:r>
          </a:p>
          <a:p>
            <a:pPr marL="269875" indent="-269875" eaLnBrk="1" hangingPunct="1">
              <a:lnSpc>
                <a:spcPct val="95000"/>
              </a:lnSpc>
              <a:buFontTx/>
              <a:buNone/>
            </a:pPr>
            <a:r>
              <a:rPr lang="ja-JP" altLang="en-US" sz="2600" dirty="0">
                <a:latin typeface="+mn-ea"/>
              </a:rPr>
              <a:t>　②意見を表明する権利</a:t>
            </a:r>
          </a:p>
          <a:p>
            <a:pPr marL="269875" indent="-269875" eaLnBrk="1" hangingPunct="1">
              <a:lnSpc>
                <a:spcPct val="95000"/>
              </a:lnSpc>
              <a:buFontTx/>
              <a:buNone/>
            </a:pPr>
            <a:r>
              <a:rPr lang="ja-JP" altLang="en-US" sz="2600" dirty="0">
                <a:latin typeface="+mn-ea"/>
              </a:rPr>
              <a:t>　③選択（同意）の権利</a:t>
            </a:r>
          </a:p>
          <a:p>
            <a:pPr marL="269875" indent="-269875" eaLnBrk="1" hangingPunct="1">
              <a:lnSpc>
                <a:spcPct val="95000"/>
              </a:lnSpc>
              <a:buFontTx/>
              <a:buNone/>
            </a:pPr>
            <a:r>
              <a:rPr lang="ja-JP" altLang="en-US" sz="2600" dirty="0">
                <a:latin typeface="+mn-ea"/>
              </a:rPr>
              <a:t>　④適切なサービスを請求する権利</a:t>
            </a:r>
          </a:p>
          <a:p>
            <a:pPr marL="269875" indent="-269875" eaLnBrk="1" hangingPunct="1">
              <a:lnSpc>
                <a:spcPct val="90000"/>
              </a:lnSpc>
              <a:buFontTx/>
              <a:buNone/>
            </a:pPr>
            <a:r>
              <a:rPr lang="ja-JP" altLang="en-US" sz="2600" dirty="0">
                <a:latin typeface="+mn-ea"/>
              </a:rPr>
              <a:t>　⑤正当な理由なく、サービス利用を拒否されない権利</a:t>
            </a:r>
          </a:p>
          <a:p>
            <a:pPr marL="269875" indent="-269875" eaLnBrk="1" hangingPunct="1">
              <a:lnSpc>
                <a:spcPct val="90000"/>
              </a:lnSpc>
              <a:buFontTx/>
              <a:buNone/>
            </a:pPr>
            <a:r>
              <a:rPr lang="ja-JP" altLang="en-US" sz="2600" dirty="0">
                <a:latin typeface="+mn-ea"/>
              </a:rPr>
              <a:t>　⑥拘束・虐待からの自由の権利　　　　　　　　　　　　　　　　　　　　　　　　</a:t>
            </a:r>
          </a:p>
          <a:p>
            <a:pPr marL="269875" indent="-269875" eaLnBrk="1" hangingPunct="1">
              <a:lnSpc>
                <a:spcPct val="90000"/>
              </a:lnSpc>
              <a:buFontTx/>
              <a:buNone/>
            </a:pPr>
            <a:r>
              <a:rPr lang="ja-JP" altLang="en-US" sz="2600" dirty="0">
                <a:latin typeface="+mn-ea"/>
              </a:rPr>
              <a:t>　⑦プライバシーの権利</a:t>
            </a:r>
          </a:p>
          <a:p>
            <a:pPr marL="269875" indent="-269875" eaLnBrk="1" hangingPunct="1">
              <a:lnSpc>
                <a:spcPct val="90000"/>
              </a:lnSpc>
              <a:buFontTx/>
              <a:buNone/>
            </a:pPr>
            <a:r>
              <a:rPr lang="ja-JP" altLang="en-US" sz="2600" dirty="0">
                <a:latin typeface="+mn-ea"/>
              </a:rPr>
              <a:t>　⑧個人の尊厳にかかわる呼称・性的羞恥心・肖像権</a:t>
            </a:r>
          </a:p>
          <a:p>
            <a:pPr marL="269875" indent="-269875" eaLnBrk="1" hangingPunct="1">
              <a:lnSpc>
                <a:spcPct val="90000"/>
              </a:lnSpc>
              <a:buFontTx/>
              <a:buNone/>
            </a:pPr>
            <a:r>
              <a:rPr lang="ja-JP" altLang="en-US" sz="2600" dirty="0">
                <a:latin typeface="+mn-ea"/>
              </a:rPr>
              <a:t>　⑨財産管理の権利</a:t>
            </a:r>
          </a:p>
          <a:p>
            <a:pPr marL="269875" indent="-269875" eaLnBrk="1" hangingPunct="1">
              <a:lnSpc>
                <a:spcPct val="90000"/>
              </a:lnSpc>
              <a:buFontTx/>
              <a:buNone/>
            </a:pPr>
            <a:r>
              <a:rPr lang="ja-JP" altLang="en-US" sz="2600" dirty="0">
                <a:latin typeface="+mn-ea"/>
              </a:rPr>
              <a:t>　⑩苦情解決・不服申立をめぐる権利</a:t>
            </a:r>
          </a:p>
          <a:p>
            <a:pPr marL="269875" indent="-269875" eaLnBrk="1" hangingPunct="1">
              <a:lnSpc>
                <a:spcPct val="80000"/>
              </a:lnSpc>
              <a:buFontTx/>
              <a:buNone/>
            </a:pPr>
            <a:r>
              <a:rPr lang="ja-JP" altLang="en-US" sz="2400" dirty="0">
                <a:latin typeface="+mn-ea"/>
              </a:rPr>
              <a:t>　　　　　　　　　　　　　　</a:t>
            </a:r>
            <a:endParaRPr lang="en-US" altLang="ja-JP" sz="2400" dirty="0">
              <a:latin typeface="+mn-ea"/>
            </a:endParaRPr>
          </a:p>
          <a:p>
            <a:pPr marL="269875" indent="-269875" eaLnBrk="1" hangingPunct="1">
              <a:lnSpc>
                <a:spcPct val="80000"/>
              </a:lnSpc>
              <a:buFontTx/>
              <a:buNone/>
            </a:pPr>
            <a:r>
              <a:rPr lang="ja-JP" altLang="en-US" sz="2400" dirty="0">
                <a:latin typeface="+mn-ea"/>
              </a:rPr>
              <a:t>　　　</a:t>
            </a:r>
            <a:r>
              <a:rPr lang="ja-JP" altLang="en-US" sz="1800" dirty="0">
                <a:latin typeface="+mn-ea"/>
              </a:rPr>
              <a:t>参考文献；河野正輝他編　「社会福祉入門」　有斐閣  </a:t>
            </a:r>
            <a:r>
              <a:rPr lang="en-US" altLang="ja-JP" sz="1800" dirty="0">
                <a:latin typeface="+mn-ea"/>
              </a:rPr>
              <a:t>2004</a:t>
            </a:r>
            <a:endParaRPr lang="ja-JP" altLang="en-US" sz="1800" dirty="0">
              <a:latin typeface="+mn-ea"/>
            </a:endParaRPr>
          </a:p>
          <a:p>
            <a:pPr marL="269875" indent="-269875" eaLnBrk="1" hangingPunct="1">
              <a:lnSpc>
                <a:spcPct val="80000"/>
              </a:lnSpc>
              <a:buFontTx/>
              <a:buNone/>
            </a:pPr>
            <a:r>
              <a:rPr lang="ja-JP" altLang="en-US" sz="1800" dirty="0">
                <a:latin typeface="+mn-ea"/>
              </a:rPr>
              <a:t>　　　　　</a:t>
            </a:r>
          </a:p>
        </p:txBody>
      </p:sp>
      <p:sp>
        <p:nvSpPr>
          <p:cNvPr id="11266" name="Rectangle 2"/>
          <p:cNvSpPr>
            <a:spLocks noGrp="1" noChangeArrowheads="1"/>
          </p:cNvSpPr>
          <p:nvPr>
            <p:ph type="title"/>
          </p:nvPr>
        </p:nvSpPr>
        <p:spPr>
          <a:xfrm>
            <a:off x="349250" y="35446"/>
            <a:ext cx="8166100" cy="857250"/>
          </a:xfrm>
        </p:spPr>
        <p:txBody>
          <a:bodyPr>
            <a:normAutofit/>
          </a:bodyPr>
          <a:lstStyle/>
          <a:p>
            <a:pPr eaLnBrk="1" hangingPunct="1">
              <a:tabLst>
                <a:tab pos="5561013" algn="l"/>
              </a:tabLst>
            </a:pPr>
            <a:r>
              <a:rPr lang="ja-JP" altLang="en-US" sz="2800" b="1" dirty="0">
                <a:solidFill>
                  <a:srgbClr val="0000FF"/>
                </a:solidFill>
                <a:latin typeface="+mj-ea"/>
              </a:rPr>
              <a:t>＜　福祉サービス利用者の権利　＞</a:t>
            </a:r>
          </a:p>
        </p:txBody>
      </p:sp>
      <p:sp>
        <p:nvSpPr>
          <p:cNvPr id="11268" name="スライド番号プレースホルダ 3"/>
          <p:cNvSpPr>
            <a:spLocks noGrp="1"/>
          </p:cNvSpPr>
          <p:nvPr>
            <p:ph type="sldNum" sz="quarter" idx="12"/>
          </p:nvPr>
        </p:nvSpPr>
        <p:spPr>
          <a:xfrm>
            <a:off x="6657206" y="630008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80FBB3C-08E7-4A09-AA21-EA5B3B77A9C7}" type="slidenum">
              <a:rPr kumimoji="0" lang="en-US" altLang="ja-JP" sz="1400" smtClean="0">
                <a:latin typeface="ＭＳ Ｐゴシック" panose="020B0600070205080204" pitchFamily="50" charset="-128"/>
              </a:rPr>
              <a:pPr>
                <a:spcBef>
                  <a:spcPct val="0"/>
                </a:spcBef>
                <a:buFontTx/>
                <a:buNone/>
              </a:pPr>
              <a:t>12</a:t>
            </a:fld>
            <a:endParaRPr kumimoji="0" lang="en-US" altLang="ja-JP" sz="1400" dirty="0">
              <a:latin typeface="ＭＳ Ｐゴシック" panose="020B060007020508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906" y="1403350"/>
            <a:ext cx="1301502" cy="1539195"/>
          </a:xfrm>
          <a:prstGeom prst="rect">
            <a:avLst/>
          </a:prstGeom>
        </p:spPr>
      </p:pic>
      <p:sp>
        <p:nvSpPr>
          <p:cNvPr id="5" name="角丸四角形吹き出し 4"/>
          <p:cNvSpPr/>
          <p:nvPr/>
        </p:nvSpPr>
        <p:spPr>
          <a:xfrm>
            <a:off x="4178300" y="892696"/>
            <a:ext cx="3289300" cy="1342504"/>
          </a:xfrm>
          <a:prstGeom prst="wedgeRoundRectCallout">
            <a:avLst>
              <a:gd name="adj1" fmla="val 58318"/>
              <a:gd name="adj2" fmla="val 6155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296631" y="972618"/>
            <a:ext cx="3052638" cy="1200329"/>
          </a:xfrm>
          <a:prstGeom prst="rect">
            <a:avLst/>
          </a:prstGeom>
        </p:spPr>
        <p:txBody>
          <a:bodyPr wrap="square">
            <a:spAutoFit/>
          </a:bodyPr>
          <a:lstStyle/>
          <a:p>
            <a:pPr algn="ctr"/>
            <a:r>
              <a:rPr lang="ja-JP" altLang="en-US" dirty="0"/>
              <a:t>私たちは日頃から、このような利用者さんの権利を意識したサービス提供を行っているだろうか・・・？</a:t>
            </a:r>
          </a:p>
        </p:txBody>
      </p:sp>
    </p:spTree>
    <p:extLst>
      <p:ext uri="{BB962C8B-B14F-4D97-AF65-F5344CB8AC3E}">
        <p14:creationId xmlns:p14="http://schemas.microsoft.com/office/powerpoint/2010/main" val="2153246219"/>
      </p:ext>
    </p:extLst>
  </p:cSld>
  <p:clrMapOvr>
    <a:masterClrMapping/>
  </p:clrMapOvr>
  <mc:AlternateContent xmlns:mc="http://schemas.openxmlformats.org/markup-compatibility/2006" xmlns:p14="http://schemas.microsoft.com/office/powerpoint/2010/main">
    <mc:Choice Requires="p14">
      <p:transition spd="slow" p14:dur="2000" advTm="157068"/>
    </mc:Choice>
    <mc:Fallback xmlns="">
      <p:transition spd="slow" advTm="15706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flipV="1">
            <a:off x="609600" y="1905000"/>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endParaRPr lang="ja-JP" altLang="en-US" sz="1800">
              <a:latin typeface="ＭＳ Ｐゴシック" panose="020B0600070205080204" pitchFamily="50" charset="-128"/>
            </a:endParaRPr>
          </a:p>
        </p:txBody>
      </p:sp>
      <p:sp>
        <p:nvSpPr>
          <p:cNvPr id="16387" name="Oval 4"/>
          <p:cNvSpPr>
            <a:spLocks noChangeArrowheads="1"/>
          </p:cNvSpPr>
          <p:nvPr/>
        </p:nvSpPr>
        <p:spPr bwMode="auto">
          <a:xfrm flipV="1">
            <a:off x="1371600" y="1066800"/>
            <a:ext cx="4343400" cy="838200"/>
          </a:xfrm>
          <a:prstGeom prst="ellipse">
            <a:avLst/>
          </a:prstGeom>
          <a:solidFill>
            <a:srgbClr val="33CCCC"/>
          </a:solidFill>
          <a:ln w="28575">
            <a:solidFill>
              <a:schemeClr val="tx1"/>
            </a:solidFill>
            <a:round/>
            <a:headEnd/>
            <a:tailEnd/>
          </a:ln>
        </p:spPr>
        <p:txBody>
          <a:bodyPr rot="10800000"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solidFill>
                <a:srgbClr val="33CCFF"/>
              </a:solidFill>
              <a:latin typeface="ＭＳ Ｐゴシック" panose="020B0600070205080204" pitchFamily="50" charset="-128"/>
            </a:endParaRPr>
          </a:p>
        </p:txBody>
      </p:sp>
      <p:sp>
        <p:nvSpPr>
          <p:cNvPr id="16388" name="Line 5"/>
          <p:cNvSpPr>
            <a:spLocks noChangeShapeType="1"/>
          </p:cNvSpPr>
          <p:nvPr/>
        </p:nvSpPr>
        <p:spPr bwMode="auto">
          <a:xfrm flipH="1" flipV="1">
            <a:off x="1371600" y="1524000"/>
            <a:ext cx="2057400" cy="419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389" name="Line 6"/>
          <p:cNvSpPr>
            <a:spLocks noChangeShapeType="1"/>
          </p:cNvSpPr>
          <p:nvPr/>
        </p:nvSpPr>
        <p:spPr bwMode="auto">
          <a:xfrm flipV="1">
            <a:off x="3429000" y="1524000"/>
            <a:ext cx="2286000" cy="419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390" name="Oval 7"/>
          <p:cNvSpPr>
            <a:spLocks noChangeArrowheads="1"/>
          </p:cNvSpPr>
          <p:nvPr/>
        </p:nvSpPr>
        <p:spPr bwMode="auto">
          <a:xfrm flipV="1">
            <a:off x="2895600" y="4495800"/>
            <a:ext cx="1143000" cy="228600"/>
          </a:xfrm>
          <a:prstGeom prst="ellipse">
            <a:avLst/>
          </a:prstGeom>
          <a:solidFill>
            <a:srgbClr val="FF0000"/>
          </a:solidFill>
          <a:ln w="2857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16391" name="Oval 8"/>
          <p:cNvSpPr>
            <a:spLocks noChangeArrowheads="1"/>
          </p:cNvSpPr>
          <p:nvPr/>
        </p:nvSpPr>
        <p:spPr bwMode="auto">
          <a:xfrm flipV="1">
            <a:off x="1981200" y="2667000"/>
            <a:ext cx="3048000" cy="381000"/>
          </a:xfrm>
          <a:prstGeom prst="ellipse">
            <a:avLst/>
          </a:prstGeom>
          <a:solidFill>
            <a:srgbClr val="E6D600"/>
          </a:solidFill>
          <a:ln w="2857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16392" name="AutoShape 9" descr="権利侵害からの保護&#10;"/>
          <p:cNvSpPr>
            <a:spLocks noChangeArrowheads="1"/>
          </p:cNvSpPr>
          <p:nvPr/>
        </p:nvSpPr>
        <p:spPr bwMode="auto">
          <a:xfrm flipV="1">
            <a:off x="228600" y="1828800"/>
            <a:ext cx="2438400" cy="1066800"/>
          </a:xfrm>
          <a:prstGeom prst="rightArrowCallout">
            <a:avLst>
              <a:gd name="adj1" fmla="val 25000"/>
              <a:gd name="adj2" fmla="val 22028"/>
              <a:gd name="adj3" fmla="val 38095"/>
              <a:gd name="adj4" fmla="val 67968"/>
            </a:avLst>
          </a:prstGeom>
          <a:solidFill>
            <a:srgbClr val="CCFFCC"/>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16393" name="AutoShape 10"/>
          <p:cNvSpPr>
            <a:spLocks noChangeArrowheads="1"/>
          </p:cNvSpPr>
          <p:nvPr/>
        </p:nvSpPr>
        <p:spPr bwMode="auto">
          <a:xfrm flipV="1">
            <a:off x="242377" y="3301762"/>
            <a:ext cx="2566988" cy="1143000"/>
          </a:xfrm>
          <a:prstGeom prst="rightArrowCallout">
            <a:avLst>
              <a:gd name="adj1" fmla="val 25000"/>
              <a:gd name="adj2" fmla="val 25000"/>
              <a:gd name="adj3" fmla="val 37778"/>
              <a:gd name="adj4" fmla="val 61884"/>
            </a:avLst>
          </a:prstGeom>
          <a:solidFill>
            <a:srgbClr val="CCFFCC"/>
          </a:solidFill>
          <a:ln w="9525">
            <a:solidFill>
              <a:schemeClr val="tx1"/>
            </a:solidFill>
            <a:miter lim="800000"/>
            <a:headEnd/>
            <a:tailEnd/>
          </a:ln>
        </p:spPr>
        <p:txBody>
          <a:bodyPr rot="10800000"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hlink"/>
              </a:solidFill>
              <a:latin typeface="ＭＳ Ｐゴシック" panose="020B0600070205080204" pitchFamily="50" charset="-128"/>
            </a:endParaRPr>
          </a:p>
        </p:txBody>
      </p:sp>
      <p:sp>
        <p:nvSpPr>
          <p:cNvPr id="16394" name="Text Box 11"/>
          <p:cNvSpPr txBox="1">
            <a:spLocks noChangeArrowheads="1"/>
          </p:cNvSpPr>
          <p:nvPr/>
        </p:nvSpPr>
        <p:spPr bwMode="auto">
          <a:xfrm rot="10800000" flipV="1">
            <a:off x="248702" y="3352386"/>
            <a:ext cx="1785315"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50000"/>
              </a:spcBef>
              <a:buFontTx/>
              <a:buNone/>
            </a:pPr>
            <a:r>
              <a:rPr lang="ja-JP" altLang="en-US" sz="2400" b="1" dirty="0">
                <a:solidFill>
                  <a:srgbClr val="0033CC"/>
                </a:solidFill>
                <a:latin typeface="ＭＳ Ｐゴシック" panose="020B0600070205080204" pitchFamily="50" charset="-128"/>
              </a:rPr>
              <a:t>基本的ニーズの充足</a:t>
            </a:r>
          </a:p>
        </p:txBody>
      </p:sp>
      <p:sp>
        <p:nvSpPr>
          <p:cNvPr id="16395" name="AutoShape 12"/>
          <p:cNvSpPr>
            <a:spLocks noChangeArrowheads="1"/>
          </p:cNvSpPr>
          <p:nvPr/>
        </p:nvSpPr>
        <p:spPr bwMode="auto">
          <a:xfrm flipV="1">
            <a:off x="242377" y="4724400"/>
            <a:ext cx="2743200" cy="1066800"/>
          </a:xfrm>
          <a:prstGeom prst="rightArrowCallout">
            <a:avLst>
              <a:gd name="adj1" fmla="val 25000"/>
              <a:gd name="adj2" fmla="val 25000"/>
              <a:gd name="adj3" fmla="val 42857"/>
              <a:gd name="adj4" fmla="val 62273"/>
            </a:avLst>
          </a:prstGeom>
          <a:solidFill>
            <a:srgbClr val="CCFFCC"/>
          </a:solidFill>
          <a:ln w="9525">
            <a:solidFill>
              <a:schemeClr val="tx1"/>
            </a:solidFill>
            <a:miter lim="800000"/>
            <a:headEnd/>
            <a:tailEnd/>
          </a:ln>
        </p:spPr>
        <p:txBody>
          <a:bodyPr rot="10800000"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
        <p:nvSpPr>
          <p:cNvPr id="16396" name="Text Box 13"/>
          <p:cNvSpPr txBox="1">
            <a:spLocks noChangeArrowheads="1"/>
          </p:cNvSpPr>
          <p:nvPr/>
        </p:nvSpPr>
        <p:spPr bwMode="auto">
          <a:xfrm rot="10738215" flipV="1">
            <a:off x="228600" y="1828800"/>
            <a:ext cx="17526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50000"/>
              </a:spcBef>
              <a:buFontTx/>
              <a:buNone/>
            </a:pPr>
            <a:r>
              <a:rPr lang="ja-JP" altLang="en-US" sz="2400" b="1" dirty="0">
                <a:solidFill>
                  <a:srgbClr val="0033CC"/>
                </a:solidFill>
                <a:latin typeface="ＭＳ Ｐゴシック" panose="020B0600070205080204" pitchFamily="50" charset="-128"/>
              </a:rPr>
              <a:t>より積極的な権利擁護</a:t>
            </a:r>
          </a:p>
          <a:p>
            <a:pPr eaLnBrk="1" hangingPunct="1">
              <a:spcBef>
                <a:spcPct val="50000"/>
              </a:spcBef>
              <a:buFontTx/>
              <a:buNone/>
            </a:pPr>
            <a:endParaRPr lang="ja-JP" altLang="en-US" sz="1800" dirty="0">
              <a:latin typeface="ＭＳ Ｐゴシック" panose="020B0600070205080204" pitchFamily="50" charset="-128"/>
            </a:endParaRPr>
          </a:p>
        </p:txBody>
      </p:sp>
      <p:sp>
        <p:nvSpPr>
          <p:cNvPr id="16397" name="Line 14"/>
          <p:cNvSpPr>
            <a:spLocks noChangeShapeType="1"/>
          </p:cNvSpPr>
          <p:nvPr/>
        </p:nvSpPr>
        <p:spPr bwMode="auto">
          <a:xfrm flipV="1">
            <a:off x="3429000" y="1905000"/>
            <a:ext cx="0" cy="3962400"/>
          </a:xfrm>
          <a:prstGeom prst="line">
            <a:avLst/>
          </a:prstGeom>
          <a:noFill/>
          <a:ln w="127000" cmpd="tri">
            <a:solidFill>
              <a:srgbClr val="FF00FF"/>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6398" name="AutoShape 15"/>
          <p:cNvSpPr>
            <a:spLocks noChangeArrowheads="1"/>
          </p:cNvSpPr>
          <p:nvPr/>
        </p:nvSpPr>
        <p:spPr bwMode="auto">
          <a:xfrm rot="10800000" flipV="1">
            <a:off x="2286000" y="5867400"/>
            <a:ext cx="2362200" cy="609600"/>
          </a:xfrm>
          <a:prstGeom prst="flowChartAlternateProcess">
            <a:avLst/>
          </a:prstGeom>
          <a:solidFill>
            <a:srgbClr val="FFBDF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400" b="1" dirty="0">
                <a:latin typeface="ＭＳ Ｐゴシック" panose="020B0600070205080204" pitchFamily="50" charset="-128"/>
              </a:rPr>
              <a:t>エンパワメント</a:t>
            </a:r>
          </a:p>
        </p:txBody>
      </p:sp>
      <p:sp>
        <p:nvSpPr>
          <p:cNvPr id="16399" name="Text Box 16"/>
          <p:cNvSpPr txBox="1">
            <a:spLocks noChangeArrowheads="1"/>
          </p:cNvSpPr>
          <p:nvPr/>
        </p:nvSpPr>
        <p:spPr bwMode="auto">
          <a:xfrm rot="10759333" flipV="1">
            <a:off x="304800" y="4800600"/>
            <a:ext cx="1828800"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50000"/>
              </a:spcBef>
              <a:buFontTx/>
              <a:buNone/>
            </a:pPr>
            <a:r>
              <a:rPr lang="ja-JP" altLang="en-US" sz="2400" b="1" dirty="0">
                <a:solidFill>
                  <a:srgbClr val="0033CC"/>
                </a:solidFill>
                <a:latin typeface="ＭＳ Ｐゴシック" panose="020B0600070205080204" pitchFamily="50" charset="-128"/>
              </a:rPr>
              <a:t>権利侵害からの保護</a:t>
            </a:r>
          </a:p>
          <a:p>
            <a:pPr eaLnBrk="1" hangingPunct="1">
              <a:spcBef>
                <a:spcPct val="50000"/>
              </a:spcBef>
              <a:buFontTx/>
              <a:buNone/>
            </a:pPr>
            <a:endParaRPr lang="ja-JP" altLang="en-US" sz="2400" dirty="0">
              <a:solidFill>
                <a:srgbClr val="0033CC"/>
              </a:solidFill>
              <a:latin typeface="ＭＳ Ｐゴシック" panose="020B0600070205080204" pitchFamily="50" charset="-128"/>
            </a:endParaRPr>
          </a:p>
        </p:txBody>
      </p:sp>
      <p:sp>
        <p:nvSpPr>
          <p:cNvPr id="16400" name="AutoShape 17"/>
          <p:cNvSpPr>
            <a:spLocks/>
          </p:cNvSpPr>
          <p:nvPr/>
        </p:nvSpPr>
        <p:spPr bwMode="auto">
          <a:xfrm>
            <a:off x="5638800" y="5384800"/>
            <a:ext cx="3124200" cy="1066800"/>
          </a:xfrm>
          <a:prstGeom prst="borderCallout1">
            <a:avLst>
              <a:gd name="adj1" fmla="val -7144"/>
              <a:gd name="adj2" fmla="val 96343"/>
              <a:gd name="adj3" fmla="val -7144"/>
              <a:gd name="adj4" fmla="val -6585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a:solidFill>
                  <a:srgbClr val="FF0000"/>
                </a:solidFill>
                <a:latin typeface="HG創英角ﾎﾟｯﾌﾟ体" panose="040B0A09000000000000" pitchFamily="49" charset="-128"/>
                <a:ea typeface="HG創英角ﾎﾟｯﾌﾟ体" panose="040B0A09000000000000" pitchFamily="49" charset="-128"/>
              </a:rPr>
              <a:t>虐待</a:t>
            </a:r>
            <a:r>
              <a:rPr lang="ja-JP" altLang="en-US" sz="2000">
                <a:latin typeface="ＭＳ Ｐゴシック" panose="020B0600070205080204" pitchFamily="50" charset="-128"/>
              </a:rPr>
              <a:t>、消費者被害、差別、不当な扱い等から本人を護ること</a:t>
            </a:r>
          </a:p>
          <a:p>
            <a:pPr algn="ctr" eaLnBrk="1" hangingPunct="1">
              <a:spcBef>
                <a:spcPct val="0"/>
              </a:spcBef>
              <a:buFontTx/>
              <a:buNone/>
            </a:pPr>
            <a:endParaRPr lang="ja-JP" altLang="en-US" sz="2000">
              <a:latin typeface="ＭＳ Ｐゴシック" panose="020B0600070205080204" pitchFamily="50" charset="-128"/>
            </a:endParaRPr>
          </a:p>
        </p:txBody>
      </p:sp>
      <p:sp>
        <p:nvSpPr>
          <p:cNvPr id="16401" name="AutoShape 18"/>
          <p:cNvSpPr>
            <a:spLocks/>
          </p:cNvSpPr>
          <p:nvPr/>
        </p:nvSpPr>
        <p:spPr bwMode="auto">
          <a:xfrm>
            <a:off x="5638800" y="3656013"/>
            <a:ext cx="3162300" cy="1371600"/>
          </a:xfrm>
          <a:prstGeom prst="borderCallout1">
            <a:avLst>
              <a:gd name="adj1" fmla="val -5556"/>
              <a:gd name="adj2" fmla="val 96384"/>
              <a:gd name="adj3" fmla="val -6083"/>
              <a:gd name="adj4" fmla="val -3478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ＭＳ Ｐゴシック" panose="020B0600070205080204" pitchFamily="50" charset="-128"/>
              </a:rPr>
              <a:t>人としての</a:t>
            </a:r>
            <a:r>
              <a:rPr lang="ja-JP" altLang="en-US" sz="2000" b="1" u="sng" dirty="0">
                <a:latin typeface="ＭＳ Ｐゴシック" panose="020B0600070205080204" pitchFamily="50" charset="-128"/>
              </a:rPr>
              <a:t>最低限必要</a:t>
            </a:r>
            <a:r>
              <a:rPr lang="ja-JP" altLang="en-US" sz="2000" dirty="0">
                <a:latin typeface="ＭＳ Ｐゴシック" panose="020B0600070205080204" pitchFamily="50" charset="-128"/>
              </a:rPr>
              <a:t>な衣食住をはじめとする生活上の基本的ニーズを充足すること</a:t>
            </a:r>
          </a:p>
          <a:p>
            <a:pPr algn="ctr" eaLnBrk="1" hangingPunct="1">
              <a:spcBef>
                <a:spcPct val="0"/>
              </a:spcBef>
              <a:buFontTx/>
              <a:buNone/>
            </a:pPr>
            <a:endParaRPr lang="ja-JP" altLang="en-US" sz="2000" dirty="0">
              <a:latin typeface="ＭＳ Ｐゴシック" panose="020B0600070205080204" pitchFamily="50" charset="-128"/>
            </a:endParaRPr>
          </a:p>
        </p:txBody>
      </p:sp>
      <p:sp>
        <p:nvSpPr>
          <p:cNvPr id="16402" name="AutoShape 19"/>
          <p:cNvSpPr>
            <a:spLocks/>
          </p:cNvSpPr>
          <p:nvPr/>
        </p:nvSpPr>
        <p:spPr bwMode="auto">
          <a:xfrm>
            <a:off x="5651069" y="2590562"/>
            <a:ext cx="3150031" cy="838200"/>
          </a:xfrm>
          <a:prstGeom prst="borderCallout1">
            <a:avLst>
              <a:gd name="adj1" fmla="val -9093"/>
              <a:gd name="adj2" fmla="val 96514"/>
              <a:gd name="adj3" fmla="val -7144"/>
              <a:gd name="adj4" fmla="val -1559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10000"/>
              </a:lnSpc>
              <a:spcBef>
                <a:spcPct val="0"/>
              </a:spcBef>
              <a:buFontTx/>
              <a:buNone/>
            </a:pPr>
            <a:r>
              <a:rPr lang="ja-JP" altLang="en-US" sz="2000" b="1" dirty="0">
                <a:latin typeface="ＭＳ Ｐゴシック" panose="020B0600070205080204" pitchFamily="50" charset="-128"/>
              </a:rPr>
              <a:t>「本人らしい生活」</a:t>
            </a:r>
            <a:r>
              <a:rPr lang="ja-JP" altLang="en-US" sz="2000" dirty="0">
                <a:latin typeface="ＭＳ Ｐゴシック" panose="020B0600070205080204" pitchFamily="50" charset="-128"/>
              </a:rPr>
              <a:t>を支える</a:t>
            </a:r>
            <a:r>
              <a:rPr lang="en-US" altLang="ja-JP" sz="2000" dirty="0">
                <a:latin typeface="ＭＳ Ｐゴシック" panose="020B0600070205080204" pitchFamily="50" charset="-128"/>
              </a:rPr>
              <a:t>.</a:t>
            </a:r>
          </a:p>
          <a:p>
            <a:pPr eaLnBrk="1" hangingPunct="1">
              <a:lnSpc>
                <a:spcPct val="110000"/>
              </a:lnSpc>
              <a:spcBef>
                <a:spcPct val="0"/>
              </a:spcBef>
              <a:buFontTx/>
              <a:buNone/>
            </a:pPr>
            <a:r>
              <a:rPr lang="ja-JP" altLang="en-US" sz="2000" b="1" dirty="0">
                <a:latin typeface="ＭＳ Ｐゴシック" panose="020B0600070205080204" pitchFamily="50" charset="-128"/>
              </a:rPr>
              <a:t>「本人らしい変化」</a:t>
            </a:r>
            <a:r>
              <a:rPr lang="ja-JP" altLang="en-US" sz="2000" dirty="0">
                <a:latin typeface="ＭＳ Ｐゴシック" panose="020B0600070205080204" pitchFamily="50" charset="-128"/>
              </a:rPr>
              <a:t>を支える</a:t>
            </a:r>
            <a:r>
              <a:rPr lang="en-US" altLang="ja-JP" sz="2000" dirty="0">
                <a:latin typeface="ＭＳ Ｐゴシック" panose="020B0600070205080204" pitchFamily="50" charset="-128"/>
              </a:rPr>
              <a:t>.</a:t>
            </a:r>
          </a:p>
          <a:p>
            <a:pPr algn="ctr" eaLnBrk="1" hangingPunct="1">
              <a:spcBef>
                <a:spcPct val="0"/>
              </a:spcBef>
              <a:buFontTx/>
              <a:buNone/>
            </a:pPr>
            <a:endParaRPr lang="ja-JP" altLang="en-US" sz="2000" dirty="0">
              <a:latin typeface="ＭＳ Ｐゴシック" panose="020B0600070205080204" pitchFamily="50" charset="-128"/>
            </a:endParaRPr>
          </a:p>
        </p:txBody>
      </p:sp>
      <p:sp>
        <p:nvSpPr>
          <p:cNvPr id="16403" name="スライド番号プレースホルダ 19"/>
          <p:cNvSpPr>
            <a:spLocks noGrp="1"/>
          </p:cNvSpPr>
          <p:nvPr>
            <p:ph type="sldNum" sz="quarter" idx="12"/>
          </p:nvPr>
        </p:nvSpPr>
        <p:spPr bwMode="auto">
          <a:xfrm>
            <a:off x="6870268" y="644366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FBAEB8A-E9E0-4F9A-A080-868C4E8B06C8}" type="slidenum">
              <a:rPr lang="ja-JP" altLang="en-US" sz="1400" smtClean="0">
                <a:latin typeface="ＭＳ Ｐゴシック" panose="020B0600070205080204" pitchFamily="50" charset="-128"/>
              </a:rPr>
              <a:pPr>
                <a:spcBef>
                  <a:spcPct val="0"/>
                </a:spcBef>
                <a:buFontTx/>
                <a:buNone/>
              </a:pPr>
              <a:t>13</a:t>
            </a:fld>
            <a:endParaRPr lang="ja-JP" altLang="en-US" sz="1400" dirty="0">
              <a:latin typeface="ＭＳ Ｐゴシック" panose="020B0600070205080204" pitchFamily="50" charset="-128"/>
            </a:endParaRPr>
          </a:p>
        </p:txBody>
      </p:sp>
      <p:sp>
        <p:nvSpPr>
          <p:cNvPr id="21" name="正方形/長方形 20"/>
          <p:cNvSpPr/>
          <p:nvPr/>
        </p:nvSpPr>
        <p:spPr>
          <a:xfrm>
            <a:off x="3997325" y="2060575"/>
            <a:ext cx="503238" cy="3600450"/>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ja-JP" altLang="en-US" sz="2300" b="1" dirty="0">
                <a:solidFill>
                  <a:schemeClr val="accent1">
                    <a:lumMod val="50000"/>
                  </a:schemeClr>
                </a:solidFill>
              </a:rPr>
              <a:t>自分らしい生活の追求</a:t>
            </a:r>
          </a:p>
        </p:txBody>
      </p:sp>
      <p:sp>
        <p:nvSpPr>
          <p:cNvPr id="16405" name="Text Box 2"/>
          <p:cNvSpPr txBox="1">
            <a:spLocks noChangeArrowheads="1"/>
          </p:cNvSpPr>
          <p:nvPr/>
        </p:nvSpPr>
        <p:spPr bwMode="auto">
          <a:xfrm rot="10800000" flipV="1">
            <a:off x="77787" y="171450"/>
            <a:ext cx="7921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権利擁護支援のイメージ</a:t>
            </a: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p>
        </p:txBody>
      </p:sp>
      <p:sp>
        <p:nvSpPr>
          <p:cNvPr id="24" name="下矢印 23"/>
          <p:cNvSpPr/>
          <p:nvPr/>
        </p:nvSpPr>
        <p:spPr>
          <a:xfrm rot="2400000">
            <a:off x="5277017" y="643560"/>
            <a:ext cx="172071" cy="22180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6" name="角丸四角形 25"/>
          <p:cNvSpPr/>
          <p:nvPr/>
        </p:nvSpPr>
        <p:spPr>
          <a:xfrm>
            <a:off x="5878472" y="294929"/>
            <a:ext cx="3168650" cy="576263"/>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dirty="0">
                <a:solidFill>
                  <a:srgbClr val="FF33CC"/>
                </a:solidFill>
                <a:latin typeface="HGP創英角ﾎﾟｯﾌﾟ体" panose="040B0A00000000000000" pitchFamily="50" charset="-128"/>
                <a:ea typeface="HGP創英角ﾎﾟｯﾌﾟ体" panose="040B0A00000000000000" pitchFamily="50" charset="-128"/>
              </a:rPr>
              <a:t>これを支えるケアの実践！</a:t>
            </a:r>
          </a:p>
        </p:txBody>
      </p:sp>
      <p:sp>
        <p:nvSpPr>
          <p:cNvPr id="2" name="正方形/長方形 1"/>
          <p:cNvSpPr/>
          <p:nvPr/>
        </p:nvSpPr>
        <p:spPr>
          <a:xfrm>
            <a:off x="3490913" y="2727325"/>
            <a:ext cx="452437" cy="1539875"/>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ja-JP" altLang="en-US" sz="2000" b="1" dirty="0">
                <a:solidFill>
                  <a:srgbClr val="FF0000"/>
                </a:solidFill>
              </a:rPr>
              <a:t>尊厳の保持</a:t>
            </a:r>
          </a:p>
        </p:txBody>
      </p:sp>
      <p:sp>
        <p:nvSpPr>
          <p:cNvPr id="3" name="角丸四角形 2"/>
          <p:cNvSpPr/>
          <p:nvPr/>
        </p:nvSpPr>
        <p:spPr>
          <a:xfrm>
            <a:off x="6141835" y="1066800"/>
            <a:ext cx="2785833" cy="125388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判断能力が低下</a:t>
            </a:r>
            <a:r>
              <a:rPr kumimoji="1" lang="ja-JP" altLang="en-US" dirty="0">
                <a:solidFill>
                  <a:schemeClr val="tx1"/>
                </a:solidFill>
              </a:rPr>
              <a:t>している人へは「</a:t>
            </a:r>
            <a:r>
              <a:rPr lang="ja-JP" altLang="en-US" b="1" u="sng" dirty="0">
                <a:solidFill>
                  <a:srgbClr val="FF0000"/>
                </a:solidFill>
              </a:rPr>
              <a:t>意思決定支援</a:t>
            </a:r>
            <a:r>
              <a:rPr lang="ja-JP" altLang="en-US" u="sng" dirty="0">
                <a:solidFill>
                  <a:srgbClr val="FF0000"/>
                </a:solidFill>
              </a:rPr>
              <a:t>」の実践</a:t>
            </a:r>
            <a:r>
              <a:rPr kumimoji="1" lang="ja-JP" altLang="en-US" u="sng" dirty="0">
                <a:solidFill>
                  <a:srgbClr val="FF0000"/>
                </a:solidFill>
              </a:rPr>
              <a:t>や成年後見制度の活用支援</a:t>
            </a:r>
            <a:r>
              <a:rPr kumimoji="1" lang="ja-JP" altLang="en-US" dirty="0">
                <a:solidFill>
                  <a:schemeClr val="tx1"/>
                </a:solidFill>
              </a:rPr>
              <a:t>が必要</a:t>
            </a:r>
          </a:p>
        </p:txBody>
      </p:sp>
    </p:spTree>
    <p:extLst>
      <p:ext uri="{BB962C8B-B14F-4D97-AF65-F5344CB8AC3E}">
        <p14:creationId xmlns:p14="http://schemas.microsoft.com/office/powerpoint/2010/main" val="2499905676"/>
      </p:ext>
    </p:extLst>
  </p:cSld>
  <p:clrMapOvr>
    <a:masterClrMapping/>
  </p:clrMapOvr>
  <mc:AlternateContent xmlns:mc="http://schemas.openxmlformats.org/markup-compatibility/2006" xmlns:p14="http://schemas.microsoft.com/office/powerpoint/2010/main">
    <mc:Choice Requires="p14">
      <p:transition spd="slow" p14:dur="2000" advTm="179973"/>
    </mc:Choice>
    <mc:Fallback xmlns="">
      <p:transition spd="slow" advTm="17997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421" y="16691"/>
            <a:ext cx="8679975" cy="1325563"/>
          </a:xfrm>
        </p:spPr>
        <p:txBody>
          <a:bodyPr>
            <a:normAutofit/>
          </a:bodyPr>
          <a:lstStyle/>
          <a:p>
            <a:r>
              <a:rPr kumimoji="1" lang="ja-JP" altLang="en-US" sz="3200" dirty="0">
                <a:solidFill>
                  <a:srgbClr val="0000FF"/>
                </a:solidFill>
              </a:rPr>
              <a:t>「意思決定支援」を具体的に</a:t>
            </a:r>
            <a:r>
              <a:rPr lang="ja-JP" altLang="en-US" sz="3200" dirty="0">
                <a:solidFill>
                  <a:srgbClr val="0000FF"/>
                </a:solidFill>
              </a:rPr>
              <a:t>実践</a:t>
            </a:r>
            <a:r>
              <a:rPr kumimoji="1" lang="ja-JP" altLang="en-US" sz="3200" dirty="0">
                <a:solidFill>
                  <a:srgbClr val="0000FF"/>
                </a:solidFill>
              </a:rPr>
              <a:t>するために</a:t>
            </a:r>
            <a:r>
              <a:rPr kumimoji="1" lang="en-US" altLang="ja-JP" sz="3200" dirty="0">
                <a:solidFill>
                  <a:srgbClr val="0000FF"/>
                </a:solidFill>
              </a:rPr>
              <a:t/>
            </a:r>
            <a:br>
              <a:rPr kumimoji="1" lang="en-US" altLang="ja-JP" sz="3200" dirty="0">
                <a:solidFill>
                  <a:srgbClr val="0000FF"/>
                </a:solidFill>
              </a:rPr>
            </a:br>
            <a:r>
              <a:rPr lang="ja-JP" altLang="en-US" sz="3200" dirty="0">
                <a:solidFill>
                  <a:srgbClr val="0000FF"/>
                </a:solidFill>
              </a:rPr>
              <a:t>　用意された各種ガイドライン</a:t>
            </a:r>
            <a:endParaRPr kumimoji="1" lang="ja-JP" altLang="en-US" sz="3200" dirty="0">
              <a:solidFill>
                <a:srgbClr val="0000FF"/>
              </a:solidFill>
            </a:endParaRPr>
          </a:p>
        </p:txBody>
      </p:sp>
      <p:sp>
        <p:nvSpPr>
          <p:cNvPr id="3" name="コンテンツ プレースホルダー 2"/>
          <p:cNvSpPr>
            <a:spLocks noGrp="1"/>
          </p:cNvSpPr>
          <p:nvPr>
            <p:ph idx="1"/>
          </p:nvPr>
        </p:nvSpPr>
        <p:spPr>
          <a:xfrm>
            <a:off x="281016" y="2078310"/>
            <a:ext cx="8679975" cy="5099955"/>
          </a:xfrm>
        </p:spPr>
        <p:txBody>
          <a:bodyPr>
            <a:normAutofit/>
          </a:bodyPr>
          <a:lstStyle/>
          <a:p>
            <a:pPr marL="0" indent="0">
              <a:lnSpc>
                <a:spcPct val="100000"/>
              </a:lnSpc>
              <a:spcAft>
                <a:spcPts val="600"/>
              </a:spcAft>
              <a:buNone/>
              <a:defRPr/>
            </a:pPr>
            <a:r>
              <a:rPr lang="ja-JP" altLang="en-US" sz="2000" u="sng" dirty="0">
                <a:solidFill>
                  <a:srgbClr val="FF0000"/>
                </a:solidFill>
                <a:latin typeface="+mj-ea"/>
                <a:cs typeface="ＭＳ Ｐゴシック" panose="020B0600070205080204" pitchFamily="50" charset="-128"/>
              </a:rPr>
              <a:t>①「障害福祉サービスの利用等にあたっての意思決定支援ガイドライン」</a:t>
            </a:r>
            <a:r>
              <a:rPr lang="ja-JP" altLang="en-US" sz="2000" dirty="0">
                <a:solidFill>
                  <a:srgbClr val="000000"/>
                </a:solidFill>
                <a:latin typeface="+mj-ea"/>
                <a:cs typeface="ＭＳ Ｐゴシック" panose="020B0600070205080204" pitchFamily="50" charset="-128"/>
              </a:rPr>
              <a:t>厚生労働省社会・援護局　作成、</a:t>
            </a:r>
            <a:r>
              <a:rPr lang="en-US" altLang="ja-JP" sz="2000" dirty="0">
                <a:solidFill>
                  <a:srgbClr val="000000"/>
                </a:solidFill>
                <a:latin typeface="+mn-ea"/>
                <a:cs typeface="ＭＳ Ｐゴシック" panose="020B0600070205080204" pitchFamily="50" charset="-128"/>
              </a:rPr>
              <a:t>2017</a:t>
            </a:r>
          </a:p>
          <a:p>
            <a:pPr marL="0" indent="0">
              <a:lnSpc>
                <a:spcPct val="100000"/>
              </a:lnSpc>
              <a:spcAft>
                <a:spcPts val="600"/>
              </a:spcAft>
              <a:buNone/>
              <a:defRPr/>
            </a:pPr>
            <a:r>
              <a:rPr lang="ja-JP" altLang="en-US" sz="2000" u="sng" dirty="0">
                <a:solidFill>
                  <a:srgbClr val="FF0000"/>
                </a:solidFill>
                <a:latin typeface="+mj-ea"/>
                <a:cs typeface="ＭＳ Ｐゴシック" panose="020B0600070205080204" pitchFamily="50" charset="-128"/>
              </a:rPr>
              <a:t>②「認知症の人の日常生活・社会生活における意思決定支援ガイドライン」</a:t>
            </a:r>
            <a:r>
              <a:rPr lang="ja-JP" altLang="en-US" sz="2000" dirty="0">
                <a:solidFill>
                  <a:srgbClr val="FF0000"/>
                </a:solidFill>
                <a:latin typeface="+mj-ea"/>
                <a:cs typeface="ＭＳ Ｐゴシック" panose="020B0600070205080204" pitchFamily="50" charset="-128"/>
              </a:rPr>
              <a:t>　</a:t>
            </a:r>
            <a:r>
              <a:rPr lang="ja-JP" altLang="en-US" sz="2000" dirty="0">
                <a:solidFill>
                  <a:srgbClr val="000000"/>
                </a:solidFill>
                <a:latin typeface="+mj-ea"/>
                <a:cs typeface="ＭＳ Ｐゴシック" panose="020B0600070205080204" pitchFamily="50" charset="-128"/>
              </a:rPr>
              <a:t>厚生労働省老健局　作成、</a:t>
            </a:r>
            <a:r>
              <a:rPr lang="en-US" altLang="ja-JP" sz="2000" dirty="0">
                <a:solidFill>
                  <a:srgbClr val="000000"/>
                </a:solidFill>
                <a:latin typeface="+mn-ea"/>
                <a:cs typeface="ＭＳ Ｐゴシック" panose="020B0600070205080204" pitchFamily="50" charset="-128"/>
              </a:rPr>
              <a:t>2018</a:t>
            </a:r>
          </a:p>
          <a:p>
            <a:pPr marL="0" indent="0">
              <a:lnSpc>
                <a:spcPct val="100000"/>
              </a:lnSpc>
              <a:spcAft>
                <a:spcPts val="600"/>
              </a:spcAft>
              <a:buNone/>
              <a:defRPr/>
            </a:pPr>
            <a:r>
              <a:rPr lang="ja-JP" altLang="en-US" sz="2000" u="sng" dirty="0">
                <a:solidFill>
                  <a:srgbClr val="FF0000"/>
                </a:solidFill>
                <a:latin typeface="+mj-ea"/>
                <a:cs typeface="ＭＳ Ｐゴシック" panose="020B0600070205080204" pitchFamily="50" charset="-128"/>
              </a:rPr>
              <a:t>③「人生の最終段階における医療・ケアの決定プロセスに関するガイドライン」　</a:t>
            </a:r>
            <a:r>
              <a:rPr lang="ja-JP" altLang="en-US" sz="2000" dirty="0">
                <a:solidFill>
                  <a:srgbClr val="000000"/>
                </a:solidFill>
                <a:latin typeface="+mj-ea"/>
                <a:cs typeface="ＭＳ Ｐゴシック" panose="020B0600070205080204" pitchFamily="50" charset="-128"/>
              </a:rPr>
              <a:t>厚生労働省医政局　作成、改訂</a:t>
            </a:r>
            <a:r>
              <a:rPr lang="en-US" altLang="ja-JP" sz="2000" dirty="0">
                <a:solidFill>
                  <a:srgbClr val="000000"/>
                </a:solidFill>
                <a:latin typeface="+mn-ea"/>
                <a:cs typeface="ＭＳ Ｐゴシック" panose="020B0600070205080204" pitchFamily="50" charset="-128"/>
              </a:rPr>
              <a:t>2018</a:t>
            </a:r>
          </a:p>
          <a:p>
            <a:pPr marL="0" indent="0">
              <a:lnSpc>
                <a:spcPct val="100000"/>
              </a:lnSpc>
              <a:spcAft>
                <a:spcPts val="600"/>
              </a:spcAft>
              <a:buNone/>
              <a:defRPr/>
            </a:pPr>
            <a:r>
              <a:rPr kumimoji="0" lang="ja-JP" altLang="en-US" sz="2000" u="sng" dirty="0">
                <a:solidFill>
                  <a:srgbClr val="FF0000"/>
                </a:solidFill>
                <a:latin typeface="+mn-ea"/>
                <a:cs typeface="Calibri" panose="020F0502020204030204" pitchFamily="34" charset="0"/>
              </a:rPr>
              <a:t>④</a:t>
            </a:r>
            <a:r>
              <a:rPr kumimoji="0" lang="ja-JP" altLang="ja-JP" sz="2000" u="sng" dirty="0">
                <a:solidFill>
                  <a:srgbClr val="FF0000"/>
                </a:solidFill>
                <a:latin typeface="+mn-ea"/>
                <a:cs typeface="Calibri" panose="020F0502020204030204" pitchFamily="34" charset="0"/>
              </a:rPr>
              <a:t>「身寄りがない人の入院及び医療に係る意思決定が困難な人への支援に関するガイドライン」</a:t>
            </a:r>
            <a:r>
              <a:rPr kumimoji="0" lang="ja-JP" altLang="ja-JP" sz="1800" dirty="0">
                <a:solidFill>
                  <a:srgbClr val="000000"/>
                </a:solidFill>
                <a:latin typeface="+mn-ea"/>
                <a:cs typeface="Calibri" panose="020F0502020204030204" pitchFamily="34" charset="0"/>
              </a:rPr>
              <a:t>平成</a:t>
            </a:r>
            <a:r>
              <a:rPr kumimoji="0" lang="en-US" altLang="ja-JP" sz="1800" dirty="0">
                <a:solidFill>
                  <a:srgbClr val="000000"/>
                </a:solidFill>
                <a:latin typeface="+mn-ea"/>
                <a:cs typeface="Calibri" panose="020F0502020204030204" pitchFamily="34" charset="0"/>
              </a:rPr>
              <a:t> 30 </a:t>
            </a:r>
            <a:r>
              <a:rPr kumimoji="0" lang="ja-JP" altLang="ja-JP" sz="1800" dirty="0">
                <a:solidFill>
                  <a:srgbClr val="000000"/>
                </a:solidFill>
                <a:latin typeface="+mn-ea"/>
                <a:cs typeface="Calibri" panose="020F0502020204030204" pitchFamily="34" charset="0"/>
              </a:rPr>
              <a:t>年度厚生労働行政推進調査事業費補助金（地域医療基盤開発推進研究事業）「医療現場における成年後見制度への理解及び病院が身元保証人に求める役割 等の実態把握に関する研究」班</a:t>
            </a:r>
            <a:r>
              <a:rPr kumimoji="0" lang="ja-JP" altLang="en-US" sz="1800" dirty="0">
                <a:solidFill>
                  <a:srgbClr val="000000"/>
                </a:solidFill>
                <a:latin typeface="+mn-ea"/>
                <a:cs typeface="Calibri" panose="020F0502020204030204" pitchFamily="34" charset="0"/>
              </a:rPr>
              <a:t>作成、</a:t>
            </a:r>
            <a:r>
              <a:rPr kumimoji="0" lang="en-US" altLang="ja-JP" sz="1800" dirty="0">
                <a:solidFill>
                  <a:srgbClr val="000000"/>
                </a:solidFill>
                <a:latin typeface="+mn-ea"/>
                <a:cs typeface="Calibri" panose="020F0502020204030204" pitchFamily="34" charset="0"/>
              </a:rPr>
              <a:t>2019</a:t>
            </a:r>
          </a:p>
          <a:p>
            <a:pPr marL="0" indent="0">
              <a:lnSpc>
                <a:spcPct val="100000"/>
              </a:lnSpc>
              <a:spcAft>
                <a:spcPts val="600"/>
              </a:spcAft>
              <a:buNone/>
              <a:defRPr/>
            </a:pPr>
            <a:r>
              <a:rPr kumimoji="1" lang="ja-JP" altLang="en-US" sz="2000" u="sng" dirty="0">
                <a:solidFill>
                  <a:srgbClr val="FF0000"/>
                </a:solidFill>
              </a:rPr>
              <a:t>⑤「意思決定支援を踏まえた後見事務のガイドライン」</a:t>
            </a:r>
            <a:r>
              <a:rPr kumimoji="1" lang="ja-JP" altLang="en-US" sz="2000" dirty="0"/>
              <a:t>意思決定支援ワーキング・グループ　作成、２０２０</a:t>
            </a:r>
            <a:endParaRPr kumimoji="1" lang="en-US" altLang="ja-JP" sz="2000" dirty="0"/>
          </a:p>
        </p:txBody>
      </p:sp>
      <p:sp>
        <p:nvSpPr>
          <p:cNvPr id="4" name="スライド番号プレースホルダー 3"/>
          <p:cNvSpPr>
            <a:spLocks noGrp="1"/>
          </p:cNvSpPr>
          <p:nvPr>
            <p:ph type="sldNum" sz="quarter" idx="12"/>
          </p:nvPr>
        </p:nvSpPr>
        <p:spPr>
          <a:xfrm>
            <a:off x="6629399" y="6356351"/>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14</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464025" y="1319111"/>
            <a:ext cx="8679975" cy="954107"/>
          </a:xfrm>
          <a:prstGeom prst="rect">
            <a:avLst/>
          </a:prstGeom>
        </p:spPr>
        <p:txBody>
          <a:bodyPr wrap="square">
            <a:spAutoFit/>
          </a:bodyPr>
          <a:lstStyle/>
          <a:p>
            <a:r>
              <a:rPr lang="ja-JP" altLang="en-US" sz="2800" b="1" kern="100" dirty="0">
                <a:latin typeface="ＭＳ ゴシック" panose="020B0609070205080204" pitchFamily="49" charset="-128"/>
                <a:ea typeface="ＭＳ ゴシック" panose="020B0609070205080204" pitchFamily="49" charset="-128"/>
                <a:cs typeface="Times New Roman" panose="02020603050405020304" pitchFamily="18" charset="0"/>
              </a:rPr>
              <a:t>前提：</a:t>
            </a:r>
            <a:r>
              <a:rPr lang="ja-JP" altLang="ja-JP" sz="2800" b="1"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理念</a:t>
            </a:r>
            <a:r>
              <a:rPr lang="ja-JP" altLang="ja-JP" sz="2800" b="1" kern="100" dirty="0">
                <a:latin typeface="ＭＳ ゴシック" panose="020B0609070205080204" pitchFamily="49" charset="-128"/>
                <a:ea typeface="ＭＳ ゴシック" panose="020B0609070205080204" pitchFamily="49" charset="-128"/>
                <a:cs typeface="Times New Roman" panose="02020603050405020304" pitchFamily="18" charset="0"/>
              </a:rPr>
              <a:t>としての</a:t>
            </a:r>
            <a:r>
              <a:rPr lang="ja-JP" altLang="en-US" sz="2800" b="1"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自己決定権の保障･本人中心主義</a:t>
            </a:r>
            <a:r>
              <a:rPr lang="en-US" altLang="ja-JP" sz="2800" b="1"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2800" b="1"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br>
            <a:endParaRPr lang="ja-JP" altLang="en-US" sz="2800" dirty="0"/>
          </a:p>
        </p:txBody>
      </p:sp>
      <p:sp>
        <p:nvSpPr>
          <p:cNvPr id="6" name="角丸四角形 5"/>
          <p:cNvSpPr/>
          <p:nvPr/>
        </p:nvSpPr>
        <p:spPr>
          <a:xfrm>
            <a:off x="177421" y="1319111"/>
            <a:ext cx="8842186" cy="57792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0886983"/>
      </p:ext>
    </p:extLst>
  </p:cSld>
  <p:clrMapOvr>
    <a:masterClrMapping/>
  </p:clrMapOvr>
  <mc:AlternateContent xmlns:mc="http://schemas.openxmlformats.org/markup-compatibility/2006" xmlns:p14="http://schemas.microsoft.com/office/powerpoint/2010/main">
    <mc:Choice Requires="p14">
      <p:transition spd="slow" p14:dur="2000" advTm="309049"/>
    </mc:Choice>
    <mc:Fallback xmlns="">
      <p:transition spd="slow" advTm="30904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323850" y="3036"/>
            <a:ext cx="8893175" cy="1143000"/>
          </a:xfrm>
        </p:spPr>
        <p:txBody>
          <a:bodyPr/>
          <a:lstStyle/>
          <a:p>
            <a:pPr algn="l"/>
            <a:r>
              <a:rPr lang="ja-JP" altLang="en-US" sz="3200" dirty="0">
                <a:solidFill>
                  <a:srgbClr val="0000FF"/>
                </a:solidFill>
                <a:latin typeface="HGP創英角ﾎﾟｯﾌﾟ体" panose="040B0A00000000000000" pitchFamily="50" charset="-128"/>
                <a:ea typeface="HGP創英角ﾎﾟｯﾌﾟ体" panose="040B0A00000000000000" pitchFamily="50" charset="-128"/>
              </a:rPr>
              <a:t>人としての尊厳・・・</a:t>
            </a:r>
            <a:r>
              <a:rPr lang="ja-JP" altLang="en-US" sz="3200" u="sng" dirty="0">
                <a:solidFill>
                  <a:srgbClr val="0000FF"/>
                </a:solidFill>
                <a:latin typeface="HGP創英角ﾎﾟｯﾌﾟ体" panose="040B0A00000000000000" pitchFamily="50" charset="-128"/>
                <a:ea typeface="HGP創英角ﾎﾟｯﾌﾟ体" panose="040B0A00000000000000" pitchFamily="50" charset="-128"/>
              </a:rPr>
              <a:t>人間として扱われ続ける</a:t>
            </a:r>
            <a:r>
              <a:rPr lang="ja-JP" altLang="en-US" sz="3200" dirty="0">
                <a:solidFill>
                  <a:srgbClr val="0000FF"/>
                </a:solidFill>
                <a:latin typeface="HGP創英角ﾎﾟｯﾌﾟ体" panose="040B0A00000000000000" pitchFamily="50" charset="-128"/>
                <a:ea typeface="HGP創英角ﾎﾟｯﾌﾟ体" panose="040B0A00000000000000" pitchFamily="50" charset="-128"/>
              </a:rPr>
              <a:t>・・・</a:t>
            </a:r>
          </a:p>
        </p:txBody>
      </p:sp>
      <p:sp>
        <p:nvSpPr>
          <p:cNvPr id="15363" name="コンテンツ プレースホルダ 2"/>
          <p:cNvSpPr>
            <a:spLocks noGrp="1"/>
          </p:cNvSpPr>
          <p:nvPr>
            <p:ph idx="1"/>
          </p:nvPr>
        </p:nvSpPr>
        <p:spPr>
          <a:xfrm>
            <a:off x="223043" y="1110629"/>
            <a:ext cx="8569325" cy="5132042"/>
          </a:xfrm>
        </p:spPr>
        <p:txBody>
          <a:bodyPr>
            <a:normAutofit/>
          </a:bodyPr>
          <a:lstStyle/>
          <a:p>
            <a:r>
              <a:rPr lang="ja-JP" altLang="en-US" sz="2200" dirty="0"/>
              <a:t>私たち人間は周囲の人とのかかわりの中で生かされている。人として尊重して話しかけてくれることによって私たちは人間となる。中心にあるのは人と人との絆、関わり</a:t>
            </a:r>
            <a:endParaRPr lang="en-US" altLang="ja-JP" sz="2200" dirty="0"/>
          </a:p>
          <a:p>
            <a:r>
              <a:rPr lang="ja-JP" altLang="en-US" sz="2200" dirty="0"/>
              <a:t>他者によって認められることが人間の尊厳の源である</a:t>
            </a:r>
            <a:endParaRPr lang="en-US" altLang="ja-JP" sz="2200" dirty="0"/>
          </a:p>
          <a:p>
            <a:r>
              <a:rPr lang="ja-JP" altLang="en-US" sz="2200" dirty="0"/>
              <a:t>人間は物事に関する概念を持ち、ユーモアを持ち、笑い、服を着ている、社会性と理性を持っている。これは人間であることの特徴＝“人間らしさ“</a:t>
            </a:r>
            <a:endParaRPr lang="en-US" altLang="ja-JP" sz="2200" dirty="0"/>
          </a:p>
          <a:p>
            <a:r>
              <a:rPr lang="ja-JP" altLang="en-US" sz="2200" dirty="0"/>
              <a:t>人は周囲から多くの視線、言葉、接触を受け、２本足で立つことで人としての尊厳を獲得し自分が人間的存在であると認識することができる。この関わりが無くなり、関係が希薄になると絆が弱まり“人間として扱われているという感覚”を失ってしまう</a:t>
            </a:r>
            <a:endParaRPr lang="en-US" altLang="ja-JP" sz="2200" dirty="0"/>
          </a:p>
          <a:p>
            <a:r>
              <a:rPr lang="ja-JP" altLang="en-US" sz="2200" dirty="0"/>
              <a:t>周囲にいる人々はその状況を理解し、希薄になっている絆を積極的に結び直していく必要がある。</a:t>
            </a:r>
            <a:endParaRPr lang="en-US" altLang="ja-JP" sz="2200" dirty="0"/>
          </a:p>
          <a:p>
            <a:r>
              <a:rPr lang="ja-JP" altLang="en-US" sz="2200" dirty="0"/>
              <a:t>「見る」「話す」「触れる」「立つ」ことを援助することが重要</a:t>
            </a:r>
            <a:endParaRPr lang="en-US" altLang="ja-JP" sz="2200" dirty="0"/>
          </a:p>
        </p:txBody>
      </p:sp>
      <p:sp>
        <p:nvSpPr>
          <p:cNvPr id="15364" name="スライド番号プレースホルダ 3"/>
          <p:cNvSpPr>
            <a:spLocks noGrp="1"/>
          </p:cNvSpPr>
          <p:nvPr>
            <p:ph type="sldNum" sz="quarter" idx="12"/>
          </p:nvPr>
        </p:nvSpPr>
        <p:spPr bwMode="auto">
          <a:xfrm>
            <a:off x="7043262" y="649995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39D94A4-4AE5-4EAA-9340-B7C22770ED3D}" type="slidenum">
              <a:rPr lang="ja-JP" altLang="en-US" sz="1400" smtClean="0">
                <a:latin typeface="ＭＳ Ｐゴシック" panose="020B0600070205080204" pitchFamily="50" charset="-128"/>
              </a:rPr>
              <a:pPr>
                <a:spcBef>
                  <a:spcPct val="0"/>
                </a:spcBef>
                <a:buFontTx/>
                <a:buNone/>
              </a:pPr>
              <a:t>15</a:t>
            </a:fld>
            <a:endParaRPr lang="ja-JP" altLang="en-US" sz="1400" dirty="0">
              <a:latin typeface="ＭＳ Ｐゴシック" panose="020B0600070205080204" pitchFamily="50" charset="-128"/>
            </a:endParaRPr>
          </a:p>
        </p:txBody>
      </p:sp>
      <p:sp>
        <p:nvSpPr>
          <p:cNvPr id="2" name="角丸四角形 1"/>
          <p:cNvSpPr/>
          <p:nvPr/>
        </p:nvSpPr>
        <p:spPr>
          <a:xfrm>
            <a:off x="102870" y="957561"/>
            <a:ext cx="8790306" cy="5694699"/>
          </a:xfrm>
          <a:prstGeom prst="roundRect">
            <a:avLst>
              <a:gd name="adj" fmla="val 490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65" name="テキスト ボックス 4"/>
          <p:cNvSpPr txBox="1">
            <a:spLocks noChangeArrowheads="1"/>
          </p:cNvSpPr>
          <p:nvPr/>
        </p:nvSpPr>
        <p:spPr bwMode="auto">
          <a:xfrm>
            <a:off x="572172" y="6247149"/>
            <a:ext cx="78710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1400" dirty="0">
                <a:latin typeface="+mn-ea"/>
              </a:rPr>
              <a:t>参考文献；</a:t>
            </a:r>
            <a:r>
              <a:rPr lang="ja-JP" altLang="en-US" sz="1400" dirty="0">
                <a:latin typeface="Arial" panose="020B0604020202020204" pitchFamily="34" charset="0"/>
              </a:rPr>
              <a:t>本田美和子　イヴ・ジネスト　ロゼット・マレスコッテイ　「ユマニチュード入門」医学書院、</a:t>
            </a:r>
            <a:r>
              <a:rPr lang="en-US" altLang="ja-JP" sz="1400" dirty="0">
                <a:latin typeface="Arial" panose="020B0604020202020204" pitchFamily="34" charset="0"/>
              </a:rPr>
              <a:t>2014</a:t>
            </a:r>
            <a:endParaRPr lang="ja-JP" altLang="en-US" sz="1400" dirty="0">
              <a:latin typeface="Arial" panose="020B0604020202020204" pitchFamily="34" charset="0"/>
            </a:endParaRPr>
          </a:p>
        </p:txBody>
      </p:sp>
    </p:spTree>
    <p:extLst>
      <p:ext uri="{BB962C8B-B14F-4D97-AF65-F5344CB8AC3E}">
        <p14:creationId xmlns:p14="http://schemas.microsoft.com/office/powerpoint/2010/main" val="3618680013"/>
      </p:ext>
    </p:extLst>
  </p:cSld>
  <p:clrMapOvr>
    <a:masterClrMapping/>
  </p:clrMapOvr>
  <mc:AlternateContent xmlns:mc="http://schemas.openxmlformats.org/markup-compatibility/2006" xmlns:p14="http://schemas.microsoft.com/office/powerpoint/2010/main">
    <mc:Choice Requires="p14">
      <p:transition spd="slow" p14:dur="2000" advTm="149462"/>
    </mc:Choice>
    <mc:Fallback xmlns="">
      <p:transition spd="slow" advTm="14946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爆発 1 1"/>
          <p:cNvSpPr/>
          <p:nvPr/>
        </p:nvSpPr>
        <p:spPr>
          <a:xfrm>
            <a:off x="323850" y="0"/>
            <a:ext cx="1655763" cy="1079500"/>
          </a:xfrm>
          <a:prstGeom prst="irregularSeal1">
            <a:avLst/>
          </a:prstGeom>
          <a:solidFill>
            <a:srgbClr val="FFFF00"/>
          </a:solidFill>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ja-JP" altLang="en-US"/>
          </a:p>
        </p:txBody>
      </p:sp>
      <p:sp>
        <p:nvSpPr>
          <p:cNvPr id="17411" name="タイトル 1"/>
          <p:cNvSpPr>
            <a:spLocks noGrp="1"/>
          </p:cNvSpPr>
          <p:nvPr>
            <p:ph type="title"/>
          </p:nvPr>
        </p:nvSpPr>
        <p:spPr>
          <a:xfrm>
            <a:off x="250825" y="260350"/>
            <a:ext cx="8893175" cy="5688013"/>
          </a:xfrm>
        </p:spPr>
        <p:txBody>
          <a:bodyPr/>
          <a:lstStyle/>
          <a:p>
            <a:pPr algn="l"/>
            <a:r>
              <a:rPr lang="ja-JP" altLang="en-US" sz="4000" dirty="0">
                <a:latin typeface="HGS創英角ﾎﾟｯﾌﾟ体" panose="040B0A00000000000000" pitchFamily="50" charset="-128"/>
                <a:ea typeface="HGS創英角ﾎﾟｯﾌﾟ体" panose="040B0A00000000000000" pitchFamily="50" charset="-128"/>
              </a:rPr>
              <a:t>福祉の現場・サービス提供の現場は、</a:t>
            </a:r>
            <a:r>
              <a:rPr lang="en-US" altLang="ja-JP" sz="4000" dirty="0">
                <a:latin typeface="HGS創英角ﾎﾟｯﾌﾟ体" panose="040B0A00000000000000" pitchFamily="50" charset="-128"/>
                <a:ea typeface="HGS創英角ﾎﾟｯﾌﾟ体" panose="040B0A00000000000000" pitchFamily="50" charset="-128"/>
              </a:rPr>
              <a:t/>
            </a:r>
            <a:br>
              <a:rPr lang="en-US" altLang="ja-JP" sz="4000" dirty="0">
                <a:latin typeface="HGS創英角ﾎﾟｯﾌﾟ体" panose="040B0A00000000000000" pitchFamily="50" charset="-128"/>
                <a:ea typeface="HGS創英角ﾎﾟｯﾌﾟ体" panose="040B0A00000000000000" pitchFamily="50" charset="-128"/>
              </a:rPr>
            </a:br>
            <a:r>
              <a:rPr lang="ja-JP" altLang="en-US" dirty="0">
                <a:solidFill>
                  <a:srgbClr val="FF0000"/>
                </a:solidFill>
                <a:latin typeface="HGS創英角ﾎﾟｯﾌﾟ体" panose="040B0A00000000000000" pitchFamily="50" charset="-128"/>
                <a:ea typeface="HGS創英角ﾎﾟｯﾌﾟ体" panose="040B0A00000000000000" pitchFamily="50" charset="-128"/>
              </a:rPr>
              <a:t>人間の尊厳</a:t>
            </a:r>
            <a:r>
              <a:rPr lang="ja-JP" altLang="en-US" sz="4000" dirty="0">
                <a:solidFill>
                  <a:srgbClr val="FF0000"/>
                </a:solidFill>
                <a:latin typeface="HGS創英角ﾎﾟｯﾌﾟ体" panose="040B0A00000000000000" pitchFamily="50" charset="-128"/>
                <a:ea typeface="HGS創英角ﾎﾟｯﾌﾟ体" panose="040B0A00000000000000" pitchFamily="50" charset="-128"/>
              </a:rPr>
              <a:t>や</a:t>
            </a:r>
            <a:r>
              <a:rPr lang="ja-JP" altLang="en-US" dirty="0">
                <a:solidFill>
                  <a:srgbClr val="FF0000"/>
                </a:solidFill>
                <a:latin typeface="HGS創英角ﾎﾟｯﾌﾟ体" panose="040B0A00000000000000" pitchFamily="50" charset="-128"/>
                <a:ea typeface="HGS創英角ﾎﾟｯﾌﾟ体" panose="040B0A00000000000000" pitchFamily="50" charset="-128"/>
              </a:rPr>
              <a:t>人権</a:t>
            </a:r>
            <a:r>
              <a:rPr lang="ja-JP" altLang="en-US" sz="4000" dirty="0">
                <a:solidFill>
                  <a:srgbClr val="FF0000"/>
                </a:solidFill>
                <a:latin typeface="HGS創英角ﾎﾟｯﾌﾟ体" panose="040B0A00000000000000" pitchFamily="50" charset="-128"/>
                <a:ea typeface="HGS創英角ﾎﾟｯﾌﾟ体" panose="040B0A00000000000000" pitchFamily="50" charset="-128"/>
              </a:rPr>
              <a:t>の最前線である！</a:t>
            </a:r>
            <a:r>
              <a:rPr lang="en-US" altLang="ja-JP" sz="4000" dirty="0">
                <a:solidFill>
                  <a:srgbClr val="FF0000"/>
                </a:solidFill>
                <a:latin typeface="HGS創英角ﾎﾟｯﾌﾟ体" panose="040B0A00000000000000" pitchFamily="50" charset="-128"/>
                <a:ea typeface="HGS創英角ﾎﾟｯﾌﾟ体" panose="040B0A00000000000000" pitchFamily="50" charset="-128"/>
              </a:rPr>
              <a:t/>
            </a:r>
            <a:br>
              <a:rPr lang="en-US" altLang="ja-JP" sz="4000" dirty="0">
                <a:solidFill>
                  <a:srgbClr val="FF0000"/>
                </a:solidFill>
                <a:latin typeface="HGS創英角ﾎﾟｯﾌﾟ体" panose="040B0A00000000000000" pitchFamily="50" charset="-128"/>
                <a:ea typeface="HGS創英角ﾎﾟｯﾌﾟ体" panose="040B0A00000000000000" pitchFamily="50" charset="-128"/>
              </a:rPr>
            </a:br>
            <a:r>
              <a:rPr lang="en-US" altLang="ja-JP" sz="4000" dirty="0">
                <a:solidFill>
                  <a:srgbClr val="FF0000"/>
                </a:solidFill>
                <a:latin typeface="HGS創英角ﾎﾟｯﾌﾟ体" panose="040B0A00000000000000" pitchFamily="50" charset="-128"/>
                <a:ea typeface="HGS創英角ﾎﾟｯﾌﾟ体" panose="040B0A00000000000000" pitchFamily="50" charset="-128"/>
              </a:rPr>
              <a:t/>
            </a:r>
            <a:br>
              <a:rPr lang="en-US" altLang="ja-JP" sz="4000" dirty="0">
                <a:solidFill>
                  <a:srgbClr val="FF0000"/>
                </a:solidFill>
                <a:latin typeface="HGS創英角ﾎﾟｯﾌﾟ体" panose="040B0A00000000000000" pitchFamily="50" charset="-128"/>
                <a:ea typeface="HGS創英角ﾎﾟｯﾌﾟ体" panose="040B0A00000000000000" pitchFamily="50" charset="-128"/>
              </a:rPr>
            </a:br>
            <a:r>
              <a:rPr lang="ja-JP" altLang="en-US" sz="4000" dirty="0">
                <a:solidFill>
                  <a:srgbClr val="FF0000"/>
                </a:solidFill>
                <a:latin typeface="HGS創英角ﾎﾟｯﾌﾟ体" panose="040B0A00000000000000" pitchFamily="50" charset="-128"/>
                <a:ea typeface="HGS創英角ﾎﾟｯﾌﾟ体" panose="040B0A00000000000000" pitchFamily="50" charset="-128"/>
              </a:rPr>
              <a:t/>
            </a:r>
            <a:br>
              <a:rPr lang="ja-JP" altLang="en-US" sz="4000" dirty="0">
                <a:solidFill>
                  <a:srgbClr val="FF0000"/>
                </a:solidFill>
                <a:latin typeface="HGS創英角ﾎﾟｯﾌﾟ体" panose="040B0A00000000000000" pitchFamily="50" charset="-128"/>
                <a:ea typeface="HGS創英角ﾎﾟｯﾌﾟ体" panose="040B0A00000000000000" pitchFamily="50" charset="-128"/>
              </a:rPr>
            </a:br>
            <a:r>
              <a:rPr lang="en-US" altLang="ja-JP" sz="3600" dirty="0">
                <a:latin typeface="HGS創英角ﾎﾟｯﾌﾟ体" panose="040B0A00000000000000" pitchFamily="50" charset="-128"/>
                <a:ea typeface="HGS創英角ﾎﾟｯﾌﾟ体" panose="040B0A00000000000000" pitchFamily="50" charset="-128"/>
              </a:rPr>
              <a:t/>
            </a:r>
            <a:br>
              <a:rPr lang="en-US" altLang="ja-JP" sz="3600" dirty="0">
                <a:latin typeface="HGS創英角ﾎﾟｯﾌﾟ体" panose="040B0A00000000000000" pitchFamily="50" charset="-128"/>
                <a:ea typeface="HGS創英角ﾎﾟｯﾌﾟ体" panose="040B0A00000000000000" pitchFamily="50" charset="-128"/>
              </a:rPr>
            </a:br>
            <a:r>
              <a:rPr lang="en-US" altLang="ja-JP" sz="3600" dirty="0">
                <a:latin typeface="HGS創英角ﾎﾟｯﾌﾟ体" panose="040B0A00000000000000" pitchFamily="50" charset="-128"/>
                <a:ea typeface="HGS創英角ﾎﾟｯﾌﾟ体" panose="040B0A00000000000000" pitchFamily="50" charset="-128"/>
              </a:rPr>
              <a:t/>
            </a:r>
            <a:br>
              <a:rPr lang="en-US" altLang="ja-JP" sz="3600" dirty="0">
                <a:latin typeface="HGS創英角ﾎﾟｯﾌﾟ体" panose="040B0A00000000000000" pitchFamily="50" charset="-128"/>
                <a:ea typeface="HGS創英角ﾎﾟｯﾌﾟ体" panose="040B0A00000000000000" pitchFamily="50" charset="-128"/>
              </a:rPr>
            </a:br>
            <a:r>
              <a:rPr lang="ja-JP" altLang="en-US" sz="4000" dirty="0">
                <a:latin typeface="HGS創英角ﾎﾟｯﾌﾟ体" panose="040B0A00000000000000" pitchFamily="50" charset="-128"/>
                <a:ea typeface="HGS創英角ﾎﾟｯﾌﾟ体" panose="040B0A00000000000000" pitchFamily="50" charset="-128"/>
              </a:rPr>
              <a:t/>
            </a:r>
            <a:br>
              <a:rPr lang="ja-JP" altLang="en-US" sz="4000" dirty="0">
                <a:latin typeface="HGS創英角ﾎﾟｯﾌﾟ体" panose="040B0A00000000000000" pitchFamily="50" charset="-128"/>
                <a:ea typeface="HGS創英角ﾎﾟｯﾌﾟ体" panose="040B0A00000000000000" pitchFamily="50" charset="-128"/>
              </a:rPr>
            </a:br>
            <a:endParaRPr lang="ja-JP" altLang="en-US" sz="4000" dirty="0">
              <a:latin typeface="HGS創英角ﾎﾟｯﾌﾟ体" panose="040B0A00000000000000" pitchFamily="50" charset="-128"/>
              <a:ea typeface="HGS創英角ﾎﾟｯﾌﾟ体" panose="040B0A00000000000000" pitchFamily="50" charset="-128"/>
            </a:endParaRPr>
          </a:p>
        </p:txBody>
      </p:sp>
      <p:sp>
        <p:nvSpPr>
          <p:cNvPr id="17412" name="スライド番号プレースホルダ 3"/>
          <p:cNvSpPr>
            <a:spLocks noGrp="1"/>
          </p:cNvSpPr>
          <p:nvPr>
            <p:ph type="sldNum" sz="quarter" idx="12"/>
          </p:nvPr>
        </p:nvSpPr>
        <p:spPr bwMode="auto">
          <a:xfrm>
            <a:off x="6905625" y="640238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3B466076-B32A-4E42-AED3-C3A36153C03D}" type="slidenum">
              <a:rPr lang="ja-JP" altLang="en-US" sz="1400" smtClean="0">
                <a:latin typeface="ＭＳ Ｐゴシック" panose="020B0600070205080204" pitchFamily="50" charset="-128"/>
              </a:rPr>
              <a:pPr>
                <a:spcBef>
                  <a:spcPct val="0"/>
                </a:spcBef>
                <a:buFontTx/>
                <a:buNone/>
              </a:pPr>
              <a:t>16</a:t>
            </a:fld>
            <a:endParaRPr lang="ja-JP" altLang="en-US" sz="1400" dirty="0">
              <a:latin typeface="ＭＳ Ｐゴシック" panose="020B0600070205080204" pitchFamily="50" charset="-128"/>
            </a:endParaRPr>
          </a:p>
        </p:txBody>
      </p:sp>
      <p:sp>
        <p:nvSpPr>
          <p:cNvPr id="6" name="角丸四角形 5"/>
          <p:cNvSpPr/>
          <p:nvPr/>
        </p:nvSpPr>
        <p:spPr>
          <a:xfrm>
            <a:off x="250825" y="4005263"/>
            <a:ext cx="8424863" cy="24479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角丸四角形 6"/>
          <p:cNvSpPr/>
          <p:nvPr/>
        </p:nvSpPr>
        <p:spPr>
          <a:xfrm>
            <a:off x="606425" y="2493963"/>
            <a:ext cx="7715250" cy="9286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b="1" dirty="0">
                <a:solidFill>
                  <a:srgbClr val="FF0000"/>
                </a:solidFill>
              </a:rPr>
              <a:t>私たちの使命　＝　利用者の権利擁護</a:t>
            </a:r>
            <a:endParaRPr lang="en-US" altLang="ja-JP" sz="3200" b="1" dirty="0">
              <a:solidFill>
                <a:srgbClr val="FF0000"/>
              </a:solidFill>
            </a:endParaRPr>
          </a:p>
        </p:txBody>
      </p:sp>
      <p:sp>
        <p:nvSpPr>
          <p:cNvPr id="17413" name="Text Box 5"/>
          <p:cNvSpPr txBox="1">
            <a:spLocks noChangeArrowheads="1"/>
          </p:cNvSpPr>
          <p:nvPr/>
        </p:nvSpPr>
        <p:spPr bwMode="auto">
          <a:xfrm>
            <a:off x="323850" y="3690938"/>
            <a:ext cx="8458200"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50000"/>
              </a:spcBef>
              <a:buFontTx/>
              <a:buNone/>
            </a:pPr>
            <a:endParaRPr lang="ja-JP" altLang="en-US" sz="2800" dirty="0">
              <a:latin typeface="Arial" panose="020B0604020202020204" pitchFamily="34" charset="0"/>
            </a:endParaRPr>
          </a:p>
          <a:p>
            <a:pPr>
              <a:spcBef>
                <a:spcPct val="0"/>
              </a:spcBef>
              <a:buFontTx/>
              <a:buNone/>
            </a:pPr>
            <a:r>
              <a:rPr lang="ja-JP" altLang="en-US" sz="2800" dirty="0">
                <a:latin typeface="Arial" panose="020B0604020202020204" pitchFamily="34" charset="0"/>
              </a:rPr>
              <a:t>　何らかの支援を必要としている人々に関わる</a:t>
            </a:r>
            <a:r>
              <a:rPr lang="ja-JP" altLang="en-US" sz="2800" b="1" u="sng" dirty="0">
                <a:solidFill>
                  <a:srgbClr val="FF0000"/>
                </a:solidFill>
                <a:latin typeface="HGP創英角ﾎﾟｯﾌﾟ体" panose="040B0A00000000000000" pitchFamily="50" charset="-128"/>
                <a:ea typeface="HGP創英角ﾎﾟｯﾌﾟ体" panose="040B0A00000000000000" pitchFamily="50" charset="-128"/>
              </a:rPr>
              <a:t>専門職</a:t>
            </a:r>
            <a:r>
              <a:rPr lang="ja-JP" altLang="en-US" sz="2800" dirty="0">
                <a:latin typeface="Arial" panose="020B0604020202020204" pitchFamily="34" charset="0"/>
              </a:rPr>
              <a:t>は、人の</a:t>
            </a:r>
            <a:r>
              <a:rPr lang="ja-JP" altLang="en-US" sz="2800" b="1" u="sng" dirty="0">
                <a:solidFill>
                  <a:srgbClr val="FF0000"/>
                </a:solidFill>
                <a:latin typeface="HGP創英角ﾎﾟｯﾌﾟ体" panose="040B0A00000000000000" pitchFamily="50" charset="-128"/>
                <a:ea typeface="HGP創英角ﾎﾟｯﾌﾟ体" panose="040B0A00000000000000" pitchFamily="50" charset="-128"/>
              </a:rPr>
              <a:t>弱さ（弱い部分</a:t>
            </a:r>
            <a:r>
              <a:rPr lang="ja-JP" altLang="en-US" sz="2800" b="1" u="sng" dirty="0">
                <a:solidFill>
                  <a:srgbClr val="FF0000"/>
                </a:solidFill>
                <a:latin typeface="Arial" panose="020B0604020202020204" pitchFamily="34" charset="0"/>
              </a:rPr>
              <a:t>）</a:t>
            </a:r>
            <a:r>
              <a:rPr lang="ja-JP" altLang="en-US" sz="2800" dirty="0">
                <a:latin typeface="Arial" panose="020B0604020202020204" pitchFamily="34" charset="0"/>
              </a:rPr>
              <a:t>に関わる仕事であり、その人々の権利を擁護する立場にあると同時に、人の</a:t>
            </a:r>
            <a:r>
              <a:rPr lang="ja-JP" altLang="en-US" sz="2800" b="1" u="sng" dirty="0">
                <a:solidFill>
                  <a:srgbClr val="FF0000"/>
                </a:solidFill>
                <a:latin typeface="HGP創英角ﾎﾟｯﾌﾟ体" panose="040B0A00000000000000" pitchFamily="50" charset="-128"/>
                <a:ea typeface="HGP創英角ﾎﾟｯﾌﾟ体" panose="040B0A00000000000000" pitchFamily="50" charset="-128"/>
              </a:rPr>
              <a:t>弱さに付け込む強者</a:t>
            </a:r>
            <a:r>
              <a:rPr lang="ja-JP" altLang="en-US" sz="2800" dirty="0">
                <a:latin typeface="Arial" panose="020B0604020202020204" pitchFamily="34" charset="0"/>
              </a:rPr>
              <a:t>になってしまう可能性が大きいことを認識しなければならない！</a:t>
            </a:r>
          </a:p>
          <a:p>
            <a:pPr>
              <a:buFontTx/>
              <a:buNone/>
            </a:pPr>
            <a:endParaRPr lang="ja-JP" altLang="en-US" sz="2800" dirty="0">
              <a:latin typeface="Arial" panose="020B0604020202020204" pitchFamily="34" charset="0"/>
            </a:endParaRPr>
          </a:p>
        </p:txBody>
      </p:sp>
    </p:spTree>
    <p:extLst>
      <p:ext uri="{BB962C8B-B14F-4D97-AF65-F5344CB8AC3E}">
        <p14:creationId xmlns:p14="http://schemas.microsoft.com/office/powerpoint/2010/main" val="1888926243"/>
      </p:ext>
    </p:extLst>
  </p:cSld>
  <p:clrMapOvr>
    <a:masterClrMapping/>
  </p:clrMapOvr>
  <mc:AlternateContent xmlns:mc="http://schemas.openxmlformats.org/markup-compatibility/2006" xmlns:p14="http://schemas.microsoft.com/office/powerpoint/2010/main">
    <mc:Choice Requires="p14">
      <p:transition spd="slow" p14:dur="2000" advTm="84352"/>
    </mc:Choice>
    <mc:Fallback xmlns="">
      <p:transition spd="slow" advTm="84352"/>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6844" y="2206989"/>
            <a:ext cx="7886700" cy="1325563"/>
          </a:xfrm>
        </p:spPr>
        <p:txBody>
          <a:bodyPr>
            <a:normAutofit fontScale="90000"/>
          </a:bodyPr>
          <a:lstStyle/>
          <a:p>
            <a:r>
              <a:rPr lang="ja-JP" altLang="en-US" dirty="0">
                <a:solidFill>
                  <a:srgbClr val="0000FF"/>
                </a:solidFill>
              </a:rPr>
              <a:t>２．高齢者虐待防止法について</a:t>
            </a:r>
            <a:r>
              <a:rPr lang="en-US" altLang="ja-JP" dirty="0">
                <a:solidFill>
                  <a:srgbClr val="0000FF"/>
                </a:solidFill>
              </a:rPr>
              <a:t/>
            </a:r>
            <a:br>
              <a:rPr lang="en-US" altLang="ja-JP" dirty="0">
                <a:solidFill>
                  <a:srgbClr val="0000FF"/>
                </a:solidFill>
              </a:rPr>
            </a:br>
            <a:r>
              <a:rPr lang="en-US" altLang="ja-JP" dirty="0">
                <a:solidFill>
                  <a:srgbClr val="0000FF"/>
                </a:solidFill>
              </a:rPr>
              <a:t/>
            </a:r>
            <a:br>
              <a:rPr lang="en-US" altLang="ja-JP" dirty="0">
                <a:solidFill>
                  <a:srgbClr val="0000FF"/>
                </a:solidFill>
              </a:rPr>
            </a:br>
            <a:r>
              <a:rPr lang="ja-JP" altLang="en-US" dirty="0">
                <a:solidFill>
                  <a:srgbClr val="0000FF"/>
                </a:solidFill>
              </a:rPr>
              <a:t>　　理解を深める</a:t>
            </a:r>
            <a:r>
              <a:rPr lang="en-US" altLang="ja-JP" dirty="0">
                <a:solidFill>
                  <a:srgbClr val="0000FF"/>
                </a:solidFill>
              </a:rPr>
              <a:t/>
            </a:r>
            <a:br>
              <a:rPr lang="en-US" altLang="ja-JP" dirty="0">
                <a:solidFill>
                  <a:srgbClr val="0000FF"/>
                </a:solidFill>
              </a:rPr>
            </a:br>
            <a:endParaRPr kumimoji="1" lang="ja-JP" altLang="en-US" dirty="0">
              <a:solidFill>
                <a:srgbClr val="0000FF"/>
              </a:solidFill>
            </a:endParaRPr>
          </a:p>
        </p:txBody>
      </p:sp>
      <p:sp>
        <p:nvSpPr>
          <p:cNvPr id="4" name="スライド番号プレースホルダー 3"/>
          <p:cNvSpPr>
            <a:spLocks noGrp="1"/>
          </p:cNvSpPr>
          <p:nvPr>
            <p:ph type="sldNum" sz="quarter" idx="12"/>
          </p:nvPr>
        </p:nvSpPr>
        <p:spPr>
          <a:xfrm>
            <a:off x="6400800" y="6104891"/>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17</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630383"/>
      </p:ext>
    </p:extLst>
  </p:cSld>
  <p:clrMapOvr>
    <a:masterClrMapping/>
  </p:clrMapOvr>
  <mc:AlternateContent xmlns:mc="http://schemas.openxmlformats.org/markup-compatibility/2006" xmlns:p14="http://schemas.microsoft.com/office/powerpoint/2010/main">
    <mc:Choice Requires="p14">
      <p:transition spd="slow" p14:dur="2000" advTm="7874"/>
    </mc:Choice>
    <mc:Fallback xmlns="">
      <p:transition spd="slow" advTm="787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2765" y="316673"/>
            <a:ext cx="8891588" cy="1143000"/>
          </a:xfrm>
        </p:spPr>
        <p:txBody>
          <a:bodyPr>
            <a:normAutofit fontScale="90000"/>
          </a:bodyPr>
          <a:lstStyle/>
          <a:p>
            <a:pPr algn="l">
              <a:tabLst>
                <a:tab pos="6365875" algn="l"/>
              </a:tabLst>
            </a:pPr>
            <a:r>
              <a:rPr lang="ja-JP" altLang="en-US" sz="3200" dirty="0"/>
              <a:t>　</a:t>
            </a:r>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高齢者虐待防止法について理解する</a:t>
            </a:r>
            <a:r>
              <a:rPr lang="ja-JP" altLang="en-US" sz="3200" dirty="0">
                <a:solidFill>
                  <a:srgbClr val="0000FF"/>
                </a:solidFill>
              </a:rPr>
              <a:t>　</a:t>
            </a:r>
            <a:r>
              <a:rPr lang="en-US" altLang="ja-JP" sz="2800" dirty="0"/>
              <a:t/>
            </a:r>
            <a:br>
              <a:rPr lang="en-US" altLang="ja-JP" sz="2800" dirty="0"/>
            </a:br>
            <a:r>
              <a:rPr lang="ja-JP" altLang="en-US" sz="2800" dirty="0"/>
              <a:t>　</a:t>
            </a:r>
            <a:r>
              <a:rPr lang="ja-JP" altLang="en-US" sz="2700" dirty="0">
                <a:solidFill>
                  <a:srgbClr val="FF0000"/>
                </a:solidFill>
              </a:rPr>
              <a:t>「高齢者虐待の防止、高齢者の養護者に対する支援等に　</a:t>
            </a:r>
            <a:r>
              <a:rPr lang="en-US" altLang="ja-JP" sz="2700" dirty="0">
                <a:solidFill>
                  <a:srgbClr val="FF0000"/>
                </a:solidFill>
              </a:rPr>
              <a:t/>
            </a:r>
            <a:br>
              <a:rPr lang="en-US" altLang="ja-JP" sz="2700" dirty="0">
                <a:solidFill>
                  <a:srgbClr val="FF0000"/>
                </a:solidFill>
              </a:rPr>
            </a:br>
            <a:r>
              <a:rPr lang="ja-JP" altLang="en-US" sz="2700" dirty="0">
                <a:solidFill>
                  <a:srgbClr val="FF0000"/>
                </a:solidFill>
              </a:rPr>
              <a:t>　　関する法律」</a:t>
            </a:r>
            <a:r>
              <a:rPr lang="ja-JP" altLang="en-US" sz="2000" dirty="0"/>
              <a:t>　　　　　　　　　　　　　　　　Ｈ</a:t>
            </a:r>
            <a:r>
              <a:rPr lang="en-US" altLang="ja-JP" sz="2000" dirty="0"/>
              <a:t>18</a:t>
            </a:r>
            <a:r>
              <a:rPr lang="ja-JP" altLang="en-US" sz="2000" dirty="0"/>
              <a:t>年</a:t>
            </a:r>
            <a:r>
              <a:rPr lang="en-US" altLang="ja-JP" sz="2000" dirty="0"/>
              <a:t>4</a:t>
            </a:r>
            <a:r>
              <a:rPr lang="ja-JP" altLang="en-US" sz="2000" dirty="0"/>
              <a:t>月</a:t>
            </a:r>
            <a:r>
              <a:rPr lang="en-US" altLang="ja-JP" sz="2000" dirty="0"/>
              <a:t>1</a:t>
            </a:r>
            <a:r>
              <a:rPr lang="ja-JP" altLang="en-US" sz="2000" dirty="0"/>
              <a:t>日施行</a:t>
            </a:r>
            <a:endParaRPr lang="ja-JP" altLang="en-US" sz="1800" dirty="0"/>
          </a:p>
        </p:txBody>
      </p:sp>
      <p:sp>
        <p:nvSpPr>
          <p:cNvPr id="16387" name="Rectangle 3"/>
          <p:cNvSpPr>
            <a:spLocks noGrp="1" noChangeArrowheads="1"/>
          </p:cNvSpPr>
          <p:nvPr>
            <p:ph type="body" idx="1"/>
          </p:nvPr>
        </p:nvSpPr>
        <p:spPr>
          <a:xfrm>
            <a:off x="425726" y="2246245"/>
            <a:ext cx="8970065" cy="4292668"/>
          </a:xfrm>
        </p:spPr>
        <p:txBody>
          <a:bodyPr/>
          <a:lstStyle/>
          <a:p>
            <a:pPr>
              <a:lnSpc>
                <a:spcPct val="90000"/>
              </a:lnSpc>
            </a:pPr>
            <a:r>
              <a:rPr lang="ja-JP" altLang="en-US" sz="2800" dirty="0"/>
              <a:t>高齢者の尊厳保持のために虐待の防止が極めて重要</a:t>
            </a:r>
          </a:p>
          <a:p>
            <a:pPr>
              <a:lnSpc>
                <a:spcPct val="90000"/>
              </a:lnSpc>
              <a:spcBef>
                <a:spcPts val="1800"/>
              </a:spcBef>
              <a:buFontTx/>
              <a:buNone/>
            </a:pPr>
            <a:r>
              <a:rPr lang="ja-JP" altLang="en-US" dirty="0"/>
              <a:t>　　　　　　　　　　　　</a:t>
            </a:r>
          </a:p>
          <a:p>
            <a:pPr>
              <a:lnSpc>
                <a:spcPct val="90000"/>
              </a:lnSpc>
            </a:pPr>
            <a:r>
              <a:rPr lang="ja-JP" altLang="en-US" sz="2800" dirty="0"/>
              <a:t>虐待を受けた高齢者に対する保護の措置</a:t>
            </a:r>
          </a:p>
          <a:p>
            <a:pPr>
              <a:lnSpc>
                <a:spcPct val="90000"/>
              </a:lnSpc>
            </a:pPr>
            <a:r>
              <a:rPr lang="ja-JP" altLang="en-US" sz="2800" dirty="0"/>
              <a:t>養護者に対する支援の措置</a:t>
            </a:r>
          </a:p>
          <a:p>
            <a:pPr>
              <a:lnSpc>
                <a:spcPct val="90000"/>
              </a:lnSpc>
            </a:pPr>
            <a:r>
              <a:rPr lang="ja-JP" altLang="en-US" sz="2800" dirty="0"/>
              <a:t>国等の行政の責務等を定め</a:t>
            </a:r>
          </a:p>
          <a:p>
            <a:pPr>
              <a:lnSpc>
                <a:spcPct val="90000"/>
              </a:lnSpc>
              <a:spcBef>
                <a:spcPts val="1800"/>
              </a:spcBef>
              <a:buFontTx/>
              <a:buNone/>
            </a:pPr>
            <a:endParaRPr lang="ja-JP" altLang="en-US" dirty="0"/>
          </a:p>
          <a:p>
            <a:pPr>
              <a:lnSpc>
                <a:spcPct val="90000"/>
              </a:lnSpc>
            </a:pPr>
            <a:r>
              <a:rPr lang="ja-JP" altLang="en-US" sz="2800" dirty="0"/>
              <a:t>もって高齢者の権利利益</a:t>
            </a:r>
          </a:p>
          <a:p>
            <a:pPr>
              <a:lnSpc>
                <a:spcPct val="90000"/>
              </a:lnSpc>
              <a:buFontTx/>
              <a:buNone/>
            </a:pPr>
            <a:r>
              <a:rPr lang="ja-JP" altLang="en-US" sz="2800" dirty="0"/>
              <a:t>　　の擁護に資すること</a:t>
            </a:r>
          </a:p>
        </p:txBody>
      </p:sp>
      <p:pic>
        <p:nvPicPr>
          <p:cNvPr id="16388" name="Picture 4" descr="MCj034352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4267200"/>
            <a:ext cx="2590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5029200" y="6172200"/>
            <a:ext cx="342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800">
                <a:latin typeface="Arial" panose="020B0604020202020204" pitchFamily="34" charset="0"/>
              </a:rPr>
              <a:t>高齢者虐待防止法　第</a:t>
            </a:r>
            <a:r>
              <a:rPr lang="en-US" altLang="ja-JP" sz="1800">
                <a:latin typeface="Arial" panose="020B0604020202020204" pitchFamily="34" charset="0"/>
              </a:rPr>
              <a:t>1</a:t>
            </a:r>
            <a:r>
              <a:rPr lang="ja-JP" altLang="en-US" sz="1800">
                <a:latin typeface="Arial" panose="020B0604020202020204" pitchFamily="34" charset="0"/>
              </a:rPr>
              <a:t>条　目的</a:t>
            </a:r>
          </a:p>
        </p:txBody>
      </p:sp>
      <p:sp>
        <p:nvSpPr>
          <p:cNvPr id="16390" name="AutoShape 6"/>
          <p:cNvSpPr>
            <a:spLocks noChangeArrowheads="1"/>
          </p:cNvSpPr>
          <p:nvPr/>
        </p:nvSpPr>
        <p:spPr bwMode="auto">
          <a:xfrm rot="5400000">
            <a:off x="3304759" y="2771742"/>
            <a:ext cx="549965" cy="4953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000"/>
          </a:solidFill>
          <a:ln w="9525">
            <a:solidFill>
              <a:schemeClr val="tx1"/>
            </a:solidFill>
            <a:miter lim="800000"/>
            <a:headEnd/>
            <a:tailEnd/>
          </a:ln>
        </p:spPr>
        <p:txBody>
          <a:bodyPr wrap="none" anchor="ctr"/>
          <a:lstStyle/>
          <a:p>
            <a:endParaRPr lang="ja-JP" altLang="en-US"/>
          </a:p>
        </p:txBody>
      </p:sp>
      <p:sp>
        <p:nvSpPr>
          <p:cNvPr id="16391" name="AutoShape 7"/>
          <p:cNvSpPr>
            <a:spLocks noChangeArrowheads="1"/>
          </p:cNvSpPr>
          <p:nvPr/>
        </p:nvSpPr>
        <p:spPr bwMode="auto">
          <a:xfrm rot="5400000">
            <a:off x="3332091" y="4859337"/>
            <a:ext cx="609600" cy="6096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000"/>
          </a:solidFill>
          <a:ln w="9525">
            <a:solidFill>
              <a:schemeClr val="tx1"/>
            </a:solidFill>
            <a:miter lim="800000"/>
            <a:headEnd/>
            <a:tailEnd/>
          </a:ln>
        </p:spPr>
        <p:txBody>
          <a:bodyPr wrap="none" anchor="ctr"/>
          <a:lstStyle/>
          <a:p>
            <a:endParaRPr lang="ja-JP" altLang="en-US"/>
          </a:p>
        </p:txBody>
      </p:sp>
      <p:sp>
        <p:nvSpPr>
          <p:cNvPr id="16392" name="テキスト ボックス 7"/>
          <p:cNvSpPr txBox="1">
            <a:spLocks noChangeArrowheads="1"/>
          </p:cNvSpPr>
          <p:nvPr/>
        </p:nvSpPr>
        <p:spPr bwMode="auto">
          <a:xfrm>
            <a:off x="425726" y="1570798"/>
            <a:ext cx="592206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b="1" dirty="0">
                <a:latin typeface="Arial" panose="020B0604020202020204" pitchFamily="34" charset="0"/>
              </a:rPr>
              <a:t>法第</a:t>
            </a:r>
            <a:r>
              <a:rPr lang="en-US" altLang="ja-JP" sz="2800" b="1" dirty="0">
                <a:latin typeface="Arial" panose="020B0604020202020204" pitchFamily="34" charset="0"/>
              </a:rPr>
              <a:t>1</a:t>
            </a:r>
            <a:r>
              <a:rPr lang="ja-JP" altLang="en-US" sz="2800" b="1" dirty="0">
                <a:latin typeface="Arial" panose="020B0604020202020204" pitchFamily="34" charset="0"/>
              </a:rPr>
              <a:t>条（目的）</a:t>
            </a:r>
          </a:p>
        </p:txBody>
      </p:sp>
      <p:sp>
        <p:nvSpPr>
          <p:cNvPr id="16393" name="スライド番号プレースホルダ 8"/>
          <p:cNvSpPr>
            <a:spLocks noGrp="1"/>
          </p:cNvSpPr>
          <p:nvPr>
            <p:ph type="sldNum" sz="quarter" idx="12"/>
          </p:nvPr>
        </p:nvSpPr>
        <p:spPr bwMode="auto">
          <a:xfrm>
            <a:off x="6869596" y="6356350"/>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F168C-CEED-4553-A180-8B311AC3860F}" type="slidenum">
              <a:rPr lang="ja-JP" altLang="en-US" sz="1400" smtClean="0">
                <a:latin typeface="ＭＳ Ｐゴシック" panose="020B0600070205080204" pitchFamily="50" charset="-128"/>
              </a:rPr>
              <a:pPr>
                <a:spcBef>
                  <a:spcPct val="0"/>
                </a:spcBef>
                <a:buFontTx/>
                <a:buNone/>
              </a:pPr>
              <a:t>18</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383717206"/>
      </p:ext>
    </p:extLst>
  </p:cSld>
  <p:clrMapOvr>
    <a:masterClrMapping/>
  </p:clrMapOvr>
  <mc:AlternateContent xmlns:mc="http://schemas.openxmlformats.org/markup-compatibility/2006" xmlns:p14="http://schemas.microsoft.com/office/powerpoint/2010/main">
    <mc:Choice Requires="p14">
      <p:transition spd="slow" p14:dur="2000" advTm="44450"/>
    </mc:Choice>
    <mc:Fallback xmlns="">
      <p:transition spd="slow" advTm="4445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タイトル 1"/>
          <p:cNvSpPr>
            <a:spLocks noGrp="1"/>
          </p:cNvSpPr>
          <p:nvPr>
            <p:ph type="title" idx="4294967295"/>
          </p:nvPr>
        </p:nvSpPr>
        <p:spPr>
          <a:xfrm>
            <a:off x="914400" y="39756"/>
            <a:ext cx="7726363" cy="715963"/>
          </a:xfrm>
        </p:spPr>
        <p:txBody>
          <a:bodyPr>
            <a:normAutofit/>
          </a:bodyPr>
          <a:lstStyle/>
          <a:p>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　　</a:t>
            </a: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　高齢者虐待防止法の概要　</a:t>
            </a: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　</a:t>
            </a:r>
          </a:p>
        </p:txBody>
      </p:sp>
      <p:sp>
        <p:nvSpPr>
          <p:cNvPr id="18436" name="コンテンツ プレースホルダ 2"/>
          <p:cNvSpPr>
            <a:spLocks noGrp="1"/>
          </p:cNvSpPr>
          <p:nvPr>
            <p:ph idx="4294967295"/>
          </p:nvPr>
        </p:nvSpPr>
        <p:spPr>
          <a:xfrm>
            <a:off x="251460" y="762000"/>
            <a:ext cx="8664575" cy="5959476"/>
          </a:xfrm>
        </p:spPr>
        <p:txBody>
          <a:bodyPr>
            <a:normAutofit/>
          </a:bodyPr>
          <a:lstStyle/>
          <a:p>
            <a:pPr marL="457200" indent="-457200">
              <a:lnSpc>
                <a:spcPct val="100000"/>
              </a:lnSpc>
              <a:buFont typeface="+mj-ea"/>
              <a:buAutoNum type="circleNumDbPlain"/>
            </a:pPr>
            <a:r>
              <a:rPr lang="ja-JP" altLang="en-US" sz="2000" dirty="0">
                <a:latin typeface="ＭＳ Ｐゴシック" panose="020B0600070205080204" pitchFamily="50" charset="-128"/>
              </a:rPr>
              <a:t>高齢者の保護のみならず、養護者への支援も目的としている</a:t>
            </a:r>
          </a:p>
          <a:p>
            <a:pPr marL="457200" indent="-457200">
              <a:lnSpc>
                <a:spcPct val="100000"/>
              </a:lnSpc>
              <a:buFont typeface="+mj-ea"/>
              <a:buAutoNum type="circleNumDbPlain"/>
            </a:pPr>
            <a:r>
              <a:rPr lang="ja-JP" altLang="en-US" sz="2000" dirty="0">
                <a:latin typeface="ＭＳ Ｐゴシック" panose="020B0600070205080204" pitchFamily="50" charset="-128"/>
              </a:rPr>
              <a:t>「養護者による虐待」と</a:t>
            </a:r>
            <a:r>
              <a:rPr lang="ja-JP" altLang="en-US" sz="2000" u="sng" dirty="0">
                <a:solidFill>
                  <a:srgbClr val="FF0000"/>
                </a:solidFill>
                <a:latin typeface="ＭＳ Ｐゴシック" panose="020B0600070205080204" pitchFamily="50" charset="-128"/>
              </a:rPr>
              <a:t>「</a:t>
            </a:r>
            <a:r>
              <a:rPr lang="ja-JP" altLang="en-US" sz="2000" b="1" u="sng" dirty="0">
                <a:solidFill>
                  <a:srgbClr val="FF0000"/>
                </a:solidFill>
                <a:latin typeface="ＭＳ Ｐゴシック" panose="020B0600070205080204" pitchFamily="50" charset="-128"/>
              </a:rPr>
              <a:t>養介護施設従事者等による虐待</a:t>
            </a:r>
            <a:r>
              <a:rPr lang="ja-JP" altLang="en-US" sz="2000" u="sng" dirty="0">
                <a:solidFill>
                  <a:srgbClr val="FF0000"/>
                </a:solidFill>
                <a:latin typeface="ＭＳ Ｐゴシック" panose="020B0600070205080204" pitchFamily="50" charset="-128"/>
              </a:rPr>
              <a:t>」</a:t>
            </a:r>
            <a:r>
              <a:rPr lang="ja-JP" altLang="en-US" sz="2000" dirty="0">
                <a:latin typeface="ＭＳ Ｐゴシック" panose="020B0600070205080204" pitchFamily="50" charset="-128"/>
              </a:rPr>
              <a:t>への対応を規定している</a:t>
            </a:r>
          </a:p>
          <a:p>
            <a:pPr marL="457200" indent="-457200">
              <a:lnSpc>
                <a:spcPct val="100000"/>
              </a:lnSpc>
              <a:buFont typeface="+mj-ea"/>
              <a:buAutoNum type="circleNumDbPlain"/>
            </a:pPr>
            <a:r>
              <a:rPr lang="ja-JP" altLang="en-US" sz="2000" dirty="0">
                <a:latin typeface="ＭＳ Ｐゴシック" panose="020B0600070205080204" pitchFamily="50" charset="-128"/>
              </a:rPr>
              <a:t>虐待の</a:t>
            </a:r>
            <a:r>
              <a:rPr lang="en-US" altLang="ja-JP" sz="2000" b="1" u="sng" dirty="0">
                <a:solidFill>
                  <a:srgbClr val="FF0000"/>
                </a:solidFill>
                <a:latin typeface="ＭＳ Ｐゴシック" panose="020B0600070205080204" pitchFamily="50" charset="-128"/>
              </a:rPr>
              <a:t>5</a:t>
            </a:r>
            <a:r>
              <a:rPr lang="ja-JP" altLang="en-US" sz="2000" b="1" u="sng" dirty="0" err="1">
                <a:solidFill>
                  <a:srgbClr val="FF0000"/>
                </a:solidFill>
                <a:latin typeface="ＭＳ Ｐゴシック" panose="020B0600070205080204" pitchFamily="50" charset="-128"/>
              </a:rPr>
              <a:t>つの</a:t>
            </a:r>
            <a:r>
              <a:rPr lang="ja-JP" altLang="en-US" sz="2000" b="1" u="sng" dirty="0">
                <a:solidFill>
                  <a:srgbClr val="FF0000"/>
                </a:solidFill>
                <a:latin typeface="ＭＳ Ｐゴシック" panose="020B0600070205080204" pitchFamily="50" charset="-128"/>
              </a:rPr>
              <a:t>種類</a:t>
            </a:r>
            <a:r>
              <a:rPr lang="ja-JP" altLang="en-US" sz="2000" dirty="0">
                <a:latin typeface="ＭＳ Ｐゴシック" panose="020B0600070205080204" pitchFamily="50" charset="-128"/>
              </a:rPr>
              <a:t>を規定している</a:t>
            </a:r>
          </a:p>
          <a:p>
            <a:pPr marL="457200" indent="-457200">
              <a:lnSpc>
                <a:spcPct val="100000"/>
              </a:lnSpc>
              <a:buFont typeface="+mj-ea"/>
              <a:buAutoNum type="circleNumDbPlain"/>
            </a:pPr>
            <a:r>
              <a:rPr lang="ja-JP" altLang="en-US" sz="2000" dirty="0">
                <a:latin typeface="ＭＳ Ｐゴシック" panose="020B0600070205080204" pitchFamily="50" charset="-128"/>
              </a:rPr>
              <a:t>養護者による虐待は市町村・地域包括支援センターが対応する</a:t>
            </a:r>
            <a:endParaRPr lang="en-US" altLang="ja-JP" sz="2000" dirty="0">
              <a:latin typeface="ＭＳ Ｐゴシック" panose="020B0600070205080204" pitchFamily="50" charset="-128"/>
            </a:endParaRPr>
          </a:p>
          <a:p>
            <a:pPr marL="457200" indent="-457200">
              <a:lnSpc>
                <a:spcPct val="100000"/>
              </a:lnSpc>
              <a:buFont typeface="+mj-ea"/>
              <a:buAutoNum type="circleNumDbPlain"/>
            </a:pPr>
            <a:r>
              <a:rPr lang="ja-JP" altLang="en-US" sz="2000" b="1" u="sng" dirty="0">
                <a:solidFill>
                  <a:srgbClr val="FF0000"/>
                </a:solidFill>
                <a:latin typeface="ＭＳ Ｐゴシック" panose="020B0600070205080204" pitchFamily="50" charset="-128"/>
              </a:rPr>
              <a:t>養介護施設従事者等による虐待は、都道府県・市町村が対応</a:t>
            </a:r>
            <a:r>
              <a:rPr lang="ja-JP" altLang="en-US" sz="2000" dirty="0">
                <a:latin typeface="ＭＳ Ｐゴシック" panose="020B0600070205080204" pitchFamily="50" charset="-128"/>
              </a:rPr>
              <a:t>する</a:t>
            </a:r>
          </a:p>
          <a:p>
            <a:pPr marL="457200" indent="-457200">
              <a:lnSpc>
                <a:spcPct val="100000"/>
              </a:lnSpc>
              <a:buFont typeface="+mj-ea"/>
              <a:buAutoNum type="circleNumDbPlain"/>
            </a:pPr>
            <a:r>
              <a:rPr lang="ja-JP" altLang="en-US" sz="2000" dirty="0">
                <a:latin typeface="ＭＳ Ｐゴシック" panose="020B0600070205080204" pitchFamily="50" charset="-128"/>
              </a:rPr>
              <a:t>国や自治体に連携強化、体制整備、専門的人材の確保、広報啓発の責務を規定している</a:t>
            </a:r>
          </a:p>
          <a:p>
            <a:pPr marL="457200" indent="-457200">
              <a:lnSpc>
                <a:spcPct val="100000"/>
              </a:lnSpc>
              <a:buFont typeface="+mj-ea"/>
              <a:buAutoNum type="circleNumDbPlain"/>
            </a:pPr>
            <a:r>
              <a:rPr lang="ja-JP" altLang="en-US" sz="2000" b="1" u="sng" dirty="0">
                <a:solidFill>
                  <a:srgbClr val="FF0000"/>
                </a:solidFill>
                <a:latin typeface="ＭＳ Ｐゴシック" panose="020B0600070205080204" pitchFamily="50" charset="-128"/>
              </a:rPr>
              <a:t>介護・福祉・保健医療などの関係者には早期発見の努力、協力が求められている</a:t>
            </a:r>
          </a:p>
          <a:p>
            <a:pPr marL="457200" indent="-457200">
              <a:lnSpc>
                <a:spcPct val="100000"/>
              </a:lnSpc>
              <a:buFont typeface="+mj-ea"/>
              <a:buAutoNum type="circleNumDbPlain"/>
            </a:pPr>
            <a:r>
              <a:rPr lang="ja-JP" altLang="en-US" sz="2000" dirty="0">
                <a:latin typeface="ＭＳ Ｐゴシック" panose="020B0600070205080204" pitchFamily="50" charset="-128"/>
              </a:rPr>
              <a:t>市町村には立ち入り調査権、警察への援助要請、老人福祉法上の措置の実施、面会制限、成年後見の申立などの行政権限があることが規定されている。成年後見制度の利用促進が明記されている</a:t>
            </a:r>
            <a:endParaRPr lang="en-US" altLang="ja-JP" sz="2000" dirty="0">
              <a:latin typeface="ＭＳ Ｐゴシック" panose="020B0600070205080204" pitchFamily="50" charset="-128"/>
            </a:endParaRPr>
          </a:p>
          <a:p>
            <a:pPr marL="457200" indent="-457200">
              <a:lnSpc>
                <a:spcPct val="100000"/>
              </a:lnSpc>
              <a:buFont typeface="+mj-ea"/>
              <a:buAutoNum type="circleNumDbPlain"/>
            </a:pPr>
            <a:r>
              <a:rPr lang="ja-JP" altLang="en-US" sz="2000" dirty="0">
                <a:latin typeface="ＭＳ Ｐゴシック" panose="020B0600070205080204" pitchFamily="50" charset="-128"/>
              </a:rPr>
              <a:t>財産被害の防止も施策の一つとしている</a:t>
            </a:r>
            <a:endParaRPr lang="en-US" altLang="ja-JP" sz="2000" dirty="0">
              <a:latin typeface="ＭＳ Ｐゴシック" panose="020B0600070205080204" pitchFamily="50" charset="-128"/>
            </a:endParaRPr>
          </a:p>
          <a:p>
            <a:pPr marL="457200" indent="-457200">
              <a:lnSpc>
                <a:spcPct val="100000"/>
              </a:lnSpc>
              <a:buFont typeface="+mj-ea"/>
              <a:buAutoNum type="circleNumDbPlain"/>
            </a:pPr>
            <a:r>
              <a:rPr lang="ja-JP" altLang="en-US" sz="2000" dirty="0">
                <a:latin typeface="ＭＳ Ｐゴシック" panose="020B0600070205080204" pitchFamily="50" charset="-128"/>
              </a:rPr>
              <a:t>成年後見制度の利用促進が明記された</a:t>
            </a:r>
            <a:endParaRPr lang="en-US" altLang="ja-JP" sz="2000" dirty="0">
              <a:latin typeface="ＭＳ Ｐゴシック" panose="020B0600070205080204" pitchFamily="50" charset="-128"/>
            </a:endParaRPr>
          </a:p>
          <a:p>
            <a:pPr marL="457200" indent="-457200">
              <a:lnSpc>
                <a:spcPct val="100000"/>
              </a:lnSpc>
              <a:buFont typeface="+mj-ea"/>
              <a:buAutoNum type="circleNumDbPlain"/>
            </a:pPr>
            <a:endParaRPr lang="en-US" altLang="ja-JP" sz="2000" dirty="0">
              <a:latin typeface="ＭＳ Ｐゴシック" panose="020B0600070205080204" pitchFamily="50" charset="-128"/>
            </a:endParaRPr>
          </a:p>
          <a:p>
            <a:pPr>
              <a:lnSpc>
                <a:spcPct val="100000"/>
              </a:lnSpc>
            </a:pPr>
            <a:endParaRPr lang="ja-JP" altLang="en-US" sz="2000" dirty="0">
              <a:latin typeface="ＭＳ Ｐゴシック" panose="020B0600070205080204" pitchFamily="50" charset="-128"/>
            </a:endParaRPr>
          </a:p>
          <a:p>
            <a:endParaRPr lang="ja-JP" altLang="en-US" sz="2000" dirty="0">
              <a:latin typeface="ＭＳ Ｐゴシック" panose="020B0600070205080204" pitchFamily="50" charset="-128"/>
            </a:endParaRPr>
          </a:p>
          <a:p>
            <a:endParaRPr lang="ja-JP" altLang="en-US" sz="2000" dirty="0">
              <a:latin typeface="ＭＳ Ｐゴシック" panose="020B0600070205080204" pitchFamily="50" charset="-128"/>
            </a:endParaRPr>
          </a:p>
        </p:txBody>
      </p:sp>
      <p:sp>
        <p:nvSpPr>
          <p:cNvPr id="18434" name="スライド番号プレースホルダ 3"/>
          <p:cNvSpPr>
            <a:spLocks noGrp="1"/>
          </p:cNvSpPr>
          <p:nvPr>
            <p:ph type="sldNum" sz="quarter" idx="12"/>
          </p:nvPr>
        </p:nvSpPr>
        <p:spPr bwMode="auto">
          <a:xfrm>
            <a:off x="6583363" y="626491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EB087DD-CCAC-4E8A-8534-8BCCE5C2E496}" type="slidenum">
              <a:rPr lang="ja-JP" altLang="en-US" sz="1400" smtClean="0">
                <a:latin typeface="ＭＳ Ｐゴシック" panose="020B0600070205080204" pitchFamily="50" charset="-128"/>
              </a:rPr>
              <a:pPr>
                <a:spcBef>
                  <a:spcPct val="0"/>
                </a:spcBef>
                <a:buFontTx/>
                <a:buNone/>
              </a:pPr>
              <a:t>19</a:t>
            </a:fld>
            <a:endParaRPr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4186827376"/>
      </p:ext>
    </p:extLst>
  </p:cSld>
  <p:clrMapOvr>
    <a:masterClrMapping/>
  </p:clrMapOvr>
  <mc:AlternateContent xmlns:mc="http://schemas.openxmlformats.org/markup-compatibility/2006" xmlns:p14="http://schemas.microsoft.com/office/powerpoint/2010/main">
    <mc:Choice Requires="p14">
      <p:transition spd="slow" p14:dur="2000" advTm="136217"/>
    </mc:Choice>
    <mc:Fallback xmlns="">
      <p:transition spd="slow" advTm="13621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81213"/>
            <a:ext cx="7886700" cy="1325563"/>
          </a:xfrm>
        </p:spPr>
        <p:txBody>
          <a:bodyPr>
            <a:normAutofit/>
          </a:bodyPr>
          <a:lstStyle/>
          <a:p>
            <a:pPr algn="ctr"/>
            <a:r>
              <a:rPr kumimoji="1" lang="ja-JP" altLang="en-US" sz="3600" dirty="0">
                <a:solidFill>
                  <a:srgbClr val="0000FF"/>
                </a:solidFill>
              </a:rPr>
              <a:t>本日の研修内容とねらい</a:t>
            </a:r>
          </a:p>
        </p:txBody>
      </p:sp>
      <p:sp>
        <p:nvSpPr>
          <p:cNvPr id="3" name="コンテンツ プレースホルダー 2"/>
          <p:cNvSpPr>
            <a:spLocks noGrp="1"/>
          </p:cNvSpPr>
          <p:nvPr>
            <p:ph idx="1"/>
          </p:nvPr>
        </p:nvSpPr>
        <p:spPr>
          <a:xfrm>
            <a:off x="980311" y="1717357"/>
            <a:ext cx="7886700" cy="3306680"/>
          </a:xfrm>
        </p:spPr>
        <p:txBody>
          <a:bodyPr>
            <a:normAutofit/>
          </a:bodyPr>
          <a:lstStyle/>
          <a:p>
            <a:pPr marL="0" indent="0">
              <a:buNone/>
            </a:pPr>
            <a:r>
              <a:rPr kumimoji="1" lang="ja-JP" altLang="en-US" sz="2400" dirty="0"/>
              <a:t>１．支援者として目指すものは何かについて再確認</a:t>
            </a:r>
            <a:endParaRPr kumimoji="1" lang="en-US" altLang="ja-JP" sz="2400" dirty="0"/>
          </a:p>
          <a:p>
            <a:pPr marL="0" indent="0">
              <a:buNone/>
            </a:pPr>
            <a:r>
              <a:rPr lang="ja-JP" altLang="en-US" sz="2400" dirty="0"/>
              <a:t>　　</a:t>
            </a:r>
            <a:r>
              <a:rPr kumimoji="1" lang="ja-JP" altLang="en-US" sz="2400" dirty="0"/>
              <a:t>する</a:t>
            </a:r>
            <a:r>
              <a:rPr lang="ja-JP" altLang="en-US" sz="2400" dirty="0"/>
              <a:t>。</a:t>
            </a:r>
            <a:endParaRPr lang="en-US" altLang="ja-JP" sz="2400" dirty="0"/>
          </a:p>
          <a:p>
            <a:pPr marL="0" indent="0">
              <a:buNone/>
            </a:pPr>
            <a:r>
              <a:rPr lang="ja-JP" altLang="en-US" sz="2400" dirty="0"/>
              <a:t>　　　　⇒　</a:t>
            </a:r>
            <a:r>
              <a:rPr lang="ja-JP" altLang="en-US" sz="2400" b="1" dirty="0">
                <a:solidFill>
                  <a:srgbClr val="FF0000"/>
                </a:solidFill>
              </a:rPr>
              <a:t>「権利擁護」</a:t>
            </a:r>
            <a:r>
              <a:rPr lang="ja-JP" altLang="en-US" sz="2400" dirty="0"/>
              <a:t>について理解を深める</a:t>
            </a:r>
            <a:endParaRPr lang="en-US" altLang="ja-JP" sz="2400" dirty="0"/>
          </a:p>
          <a:p>
            <a:pPr marL="0" indent="0">
              <a:buNone/>
            </a:pPr>
            <a:endParaRPr lang="en-US" altLang="ja-JP" sz="2400" dirty="0"/>
          </a:p>
          <a:p>
            <a:pPr marL="0" indent="0">
              <a:buNone/>
            </a:pPr>
            <a:r>
              <a:rPr lang="ja-JP" altLang="en-US" sz="2400" dirty="0"/>
              <a:t>２．高齢者虐待防止法について理解する</a:t>
            </a:r>
            <a:endParaRPr lang="en-US" altLang="ja-JP" sz="2400" dirty="0"/>
          </a:p>
          <a:p>
            <a:pPr marL="0" indent="0">
              <a:buNone/>
            </a:pPr>
            <a:r>
              <a:rPr lang="ja-JP" altLang="en-US" sz="2400" dirty="0"/>
              <a:t>　　</a:t>
            </a:r>
            <a:endParaRPr lang="en-US" altLang="ja-JP" sz="2400" dirty="0"/>
          </a:p>
          <a:p>
            <a:pPr marL="0" indent="0">
              <a:buNone/>
            </a:pPr>
            <a:endParaRPr lang="en-US" altLang="ja-JP" sz="2400" dirty="0"/>
          </a:p>
          <a:p>
            <a:pPr marL="0" indent="0">
              <a:buNone/>
            </a:pPr>
            <a:endParaRPr kumimoji="1" lang="en-US" altLang="ja-JP" sz="2400" dirty="0"/>
          </a:p>
        </p:txBody>
      </p:sp>
      <p:sp>
        <p:nvSpPr>
          <p:cNvPr id="4" name="テキスト ボックス 3"/>
          <p:cNvSpPr txBox="1"/>
          <p:nvPr/>
        </p:nvSpPr>
        <p:spPr>
          <a:xfrm>
            <a:off x="7739270" y="6241774"/>
            <a:ext cx="776080" cy="307777"/>
          </a:xfrm>
          <a:prstGeom prst="rect">
            <a:avLst/>
          </a:prstGeom>
          <a:noFill/>
        </p:spPr>
        <p:txBody>
          <a:bodyPr wrap="square" rtlCol="0">
            <a:spAutoFit/>
          </a:bodyPr>
          <a:lstStyle/>
          <a:p>
            <a:r>
              <a:rPr kumimoji="1" lang="ja-JP" altLang="en-US" sz="1400" dirty="0"/>
              <a:t>３</a:t>
            </a:r>
          </a:p>
        </p:txBody>
      </p:sp>
      <p:sp>
        <p:nvSpPr>
          <p:cNvPr id="5" name="正方形/長方形 4"/>
          <p:cNvSpPr/>
          <p:nvPr/>
        </p:nvSpPr>
        <p:spPr>
          <a:xfrm>
            <a:off x="812480" y="4696294"/>
            <a:ext cx="5719899" cy="1754326"/>
          </a:xfrm>
          <a:prstGeom prst="rect">
            <a:avLst/>
          </a:prstGeom>
        </p:spPr>
        <p:txBody>
          <a:bodyPr wrap="square">
            <a:spAutoFit/>
          </a:bodyPr>
          <a:lstStyle/>
          <a:p>
            <a:pPr>
              <a:lnSpc>
                <a:spcPct val="150000"/>
              </a:lnSpc>
              <a:buFont typeface="Arial" panose="020B0604020202020204" pitchFamily="34" charset="0"/>
              <a:buNone/>
              <a:defRPr/>
            </a:pPr>
            <a:r>
              <a:rPr lang="ja-JP" altLang="en-US" sz="2400" b="1" u="sng" dirty="0">
                <a:solidFill>
                  <a:srgbClr val="FF0000"/>
                </a:solidFill>
              </a:rPr>
              <a:t>　職場が一致団結して、利用者の「権利擁護」について意識し、より良いサービス提供を目指す気持ちが更に高まる！</a:t>
            </a:r>
          </a:p>
        </p:txBody>
      </p:sp>
      <p:pic>
        <p:nvPicPr>
          <p:cNvPr id="6" name="図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31779" y="4625414"/>
            <a:ext cx="2014982" cy="20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下矢印 6"/>
          <p:cNvSpPr/>
          <p:nvPr/>
        </p:nvSpPr>
        <p:spPr>
          <a:xfrm>
            <a:off x="3583032" y="4212369"/>
            <a:ext cx="400611" cy="48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スライド番号プレースホルダー 7"/>
          <p:cNvSpPr>
            <a:spLocks noGrp="1"/>
          </p:cNvSpPr>
          <p:nvPr>
            <p:ph type="sldNum" sz="quarter" idx="12"/>
          </p:nvPr>
        </p:nvSpPr>
        <p:spPr>
          <a:xfrm>
            <a:off x="6809611" y="6356350"/>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2</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04639155"/>
      </p:ext>
    </p:extLst>
  </p:cSld>
  <p:clrMapOvr>
    <a:masterClrMapping/>
  </p:clrMapOvr>
  <mc:AlternateContent xmlns:mc="http://schemas.openxmlformats.org/markup-compatibility/2006" xmlns:p14="http://schemas.microsoft.com/office/powerpoint/2010/main">
    <mc:Choice Requires="p14">
      <p:transition spd="slow" p14:dur="2000" advTm="75325"/>
    </mc:Choice>
    <mc:Fallback xmlns="">
      <p:transition spd="slow" advTm="7532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2520016357"/>
              </p:ext>
            </p:extLst>
          </p:nvPr>
        </p:nvGraphicFramePr>
        <p:xfrm>
          <a:off x="340963" y="1566659"/>
          <a:ext cx="8477573" cy="4596758"/>
        </p:xfrm>
        <a:graphic>
          <a:graphicData uri="http://schemas.openxmlformats.org/drawingml/2006/table">
            <a:tbl>
              <a:tblPr firstRow="1" bandRow="1">
                <a:tableStyleId>{6E25E649-3F16-4E02-A733-19D2CDBF48F0}</a:tableStyleId>
              </a:tblPr>
              <a:tblGrid>
                <a:gridCol w="1387502">
                  <a:extLst>
                    <a:ext uri="{9D8B030D-6E8A-4147-A177-3AD203B41FA5}">
                      <a16:colId xmlns:a16="http://schemas.microsoft.com/office/drawing/2014/main" val="20000"/>
                    </a:ext>
                  </a:extLst>
                </a:gridCol>
                <a:gridCol w="2428126">
                  <a:extLst>
                    <a:ext uri="{9D8B030D-6E8A-4147-A177-3AD203B41FA5}">
                      <a16:colId xmlns:a16="http://schemas.microsoft.com/office/drawing/2014/main" val="20001"/>
                    </a:ext>
                  </a:extLst>
                </a:gridCol>
                <a:gridCol w="3121877">
                  <a:extLst>
                    <a:ext uri="{9D8B030D-6E8A-4147-A177-3AD203B41FA5}">
                      <a16:colId xmlns:a16="http://schemas.microsoft.com/office/drawing/2014/main" val="20002"/>
                    </a:ext>
                  </a:extLst>
                </a:gridCol>
                <a:gridCol w="1540068">
                  <a:extLst>
                    <a:ext uri="{9D8B030D-6E8A-4147-A177-3AD203B41FA5}">
                      <a16:colId xmlns:a16="http://schemas.microsoft.com/office/drawing/2014/main" val="20003"/>
                    </a:ext>
                  </a:extLst>
                </a:gridCol>
              </a:tblGrid>
              <a:tr h="1079571">
                <a:tc>
                  <a:txBody>
                    <a:bodyPr/>
                    <a:lstStyle/>
                    <a:p>
                      <a:endParaRPr lang="ja-JP" altLang="en-US" sz="1800" dirty="0">
                        <a:solidFill>
                          <a:schemeClr val="tx1"/>
                        </a:solidFill>
                      </a:endParaRP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dirty="0">
                          <a:solidFill>
                            <a:schemeClr val="tx1"/>
                          </a:solidFill>
                        </a:rPr>
                        <a:t>養介護施設</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dirty="0">
                          <a:solidFill>
                            <a:schemeClr val="tx1"/>
                          </a:solidFill>
                        </a:rPr>
                        <a:t>養介護事業</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dirty="0">
                          <a:solidFill>
                            <a:schemeClr val="tx1"/>
                          </a:solidFill>
                        </a:rPr>
                        <a:t>養介護施設</a:t>
                      </a:r>
                      <a:endParaRPr kumimoji="1" lang="en-US" altLang="ja-JP" sz="1800" dirty="0">
                        <a:solidFill>
                          <a:schemeClr val="tx1"/>
                        </a:solidFill>
                      </a:endParaRPr>
                    </a:p>
                    <a:p>
                      <a:r>
                        <a:rPr kumimoji="1" lang="ja-JP" altLang="en-US" sz="1800" dirty="0">
                          <a:solidFill>
                            <a:schemeClr val="tx1"/>
                          </a:solidFill>
                        </a:rPr>
                        <a:t>従事者等</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983384">
                <a:tc>
                  <a:txBody>
                    <a:bodyPr/>
                    <a:lstStyle/>
                    <a:p>
                      <a:r>
                        <a:rPr kumimoji="1" lang="ja-JP" altLang="en-US" sz="1800" dirty="0"/>
                        <a:t>老人福祉法による規定</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Arial" pitchFamily="34" charset="0"/>
                        <a:buChar char="•"/>
                      </a:pPr>
                      <a:r>
                        <a:rPr kumimoji="1" lang="ja-JP" altLang="en-US" sz="1800" dirty="0"/>
                        <a:t>老人福祉施設</a:t>
                      </a:r>
                      <a:endParaRPr kumimoji="1" lang="en-US" altLang="ja-JP" sz="1800" dirty="0"/>
                    </a:p>
                    <a:p>
                      <a:pPr>
                        <a:buFont typeface="Arial" pitchFamily="34" charset="0"/>
                        <a:buChar char="•"/>
                      </a:pPr>
                      <a:r>
                        <a:rPr kumimoji="1" lang="ja-JP" altLang="en-US" sz="1800" dirty="0"/>
                        <a:t>有料老人ホーム</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Arial" pitchFamily="34" charset="0"/>
                        <a:buChar char="•"/>
                      </a:pPr>
                      <a:r>
                        <a:rPr kumimoji="1" lang="ja-JP" altLang="en-US" sz="1800" dirty="0"/>
                        <a:t>老人居宅生活支援事業</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kumimoji="1" lang="ja-JP" altLang="en-US" sz="1800" dirty="0"/>
                        <a:t>「養介護施設」又は「養介護事業」の業務に従事する者</a:t>
                      </a:r>
                    </a:p>
                  </a:txBody>
                  <a:tcPr marT="45713" marB="45713"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33803">
                <a:tc>
                  <a:txBody>
                    <a:bodyPr/>
                    <a:lstStyle/>
                    <a:p>
                      <a:r>
                        <a:rPr kumimoji="1" lang="ja-JP" altLang="en-US" sz="1800" dirty="0"/>
                        <a:t>介護保険法による規定</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Arial" pitchFamily="34" charset="0"/>
                        <a:buChar char="•"/>
                      </a:pPr>
                      <a:r>
                        <a:rPr kumimoji="1" lang="ja-JP" altLang="en-US" sz="1800" dirty="0"/>
                        <a:t>介護老人福祉施設</a:t>
                      </a:r>
                      <a:endParaRPr kumimoji="1" lang="en-US" altLang="ja-JP" sz="1800" dirty="0"/>
                    </a:p>
                    <a:p>
                      <a:pPr>
                        <a:buFont typeface="Arial" pitchFamily="34" charset="0"/>
                        <a:buChar char="•"/>
                      </a:pPr>
                      <a:r>
                        <a:rPr kumimoji="1" lang="ja-JP" altLang="en-US" sz="1800" dirty="0"/>
                        <a:t>介護老人保健施設</a:t>
                      </a:r>
                      <a:endParaRPr kumimoji="1" lang="en-US" altLang="ja-JP" sz="1800" dirty="0"/>
                    </a:p>
                    <a:p>
                      <a:pPr>
                        <a:buFont typeface="Arial" pitchFamily="34" charset="0"/>
                        <a:buChar char="•"/>
                      </a:pPr>
                      <a:r>
                        <a:rPr kumimoji="1" lang="ja-JP" altLang="en-US" sz="1800" dirty="0"/>
                        <a:t>介護療養型医療施設</a:t>
                      </a:r>
                      <a:endParaRPr kumimoji="1" lang="en-US" altLang="ja-JP" sz="1800" dirty="0"/>
                    </a:p>
                    <a:p>
                      <a:pPr>
                        <a:buFont typeface="Arial" pitchFamily="34" charset="0"/>
                        <a:buChar char="•"/>
                      </a:pPr>
                      <a:r>
                        <a:rPr kumimoji="1" lang="ja-JP" altLang="en-US" sz="1800" dirty="0"/>
                        <a:t>介護医療院</a:t>
                      </a:r>
                      <a:endParaRPr kumimoji="1" lang="en-US" altLang="ja-JP" sz="1800" dirty="0"/>
                    </a:p>
                    <a:p>
                      <a:pPr marL="88900" indent="-88900">
                        <a:buFont typeface="Arial" pitchFamily="34" charset="0"/>
                        <a:buChar char="•"/>
                      </a:pPr>
                      <a:r>
                        <a:rPr kumimoji="1" lang="ja-JP" altLang="en-US" sz="1800" dirty="0"/>
                        <a:t>地域密着型介護老人福祉施設</a:t>
                      </a:r>
                      <a:endParaRPr kumimoji="1" lang="en-US" altLang="ja-JP" sz="1800" dirty="0"/>
                    </a:p>
                    <a:p>
                      <a:pPr>
                        <a:buFont typeface="Arial" pitchFamily="34" charset="0"/>
                        <a:buChar char="•"/>
                      </a:pPr>
                      <a:r>
                        <a:rPr kumimoji="1" lang="ja-JP" altLang="en-US" sz="1800" dirty="0"/>
                        <a:t>地域包括支援センター</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Arial" pitchFamily="34" charset="0"/>
                        <a:buChar char="•"/>
                      </a:pPr>
                      <a:r>
                        <a:rPr kumimoji="1" lang="ja-JP" altLang="en-US" sz="1800" dirty="0"/>
                        <a:t>居宅サービス事業</a:t>
                      </a:r>
                      <a:endParaRPr kumimoji="1" lang="en-US" altLang="ja-JP" sz="1800" dirty="0"/>
                    </a:p>
                    <a:p>
                      <a:pPr>
                        <a:buFont typeface="Arial" pitchFamily="34" charset="0"/>
                        <a:buChar char="•"/>
                      </a:pPr>
                      <a:r>
                        <a:rPr kumimoji="1" lang="ja-JP" altLang="en-US" sz="1800" dirty="0"/>
                        <a:t>地域密着型サービス事業</a:t>
                      </a:r>
                      <a:endParaRPr kumimoji="1" lang="en-US" altLang="ja-JP" sz="1800" dirty="0"/>
                    </a:p>
                    <a:p>
                      <a:pPr>
                        <a:buFont typeface="Arial" pitchFamily="34" charset="0"/>
                        <a:buChar char="•"/>
                      </a:pPr>
                      <a:r>
                        <a:rPr kumimoji="1" lang="ja-JP" altLang="en-US" sz="1800" dirty="0"/>
                        <a:t>居宅介護支援事業</a:t>
                      </a:r>
                      <a:endParaRPr kumimoji="1" lang="en-US" altLang="ja-JP" sz="1800" dirty="0"/>
                    </a:p>
                    <a:p>
                      <a:pPr marL="88900" indent="-88900">
                        <a:buFont typeface="Arial" pitchFamily="34" charset="0"/>
                        <a:buChar char="•"/>
                      </a:pPr>
                      <a:r>
                        <a:rPr kumimoji="1" lang="ja-JP" altLang="en-US" sz="1800" dirty="0"/>
                        <a:t>介護予防サービス事業</a:t>
                      </a:r>
                      <a:endParaRPr kumimoji="1" lang="en-US" altLang="ja-JP" sz="1800" dirty="0"/>
                    </a:p>
                    <a:p>
                      <a:pPr marL="88900" indent="-88900">
                        <a:buFont typeface="Arial" pitchFamily="34" charset="0"/>
                        <a:buChar char="•"/>
                      </a:pPr>
                      <a:r>
                        <a:rPr kumimoji="1" lang="ja-JP" altLang="en-US" sz="1800" dirty="0"/>
                        <a:t>地域密着型介護予防サービス事業</a:t>
                      </a:r>
                      <a:endParaRPr kumimoji="1" lang="en-US" altLang="ja-JP" sz="1800" dirty="0"/>
                    </a:p>
                    <a:p>
                      <a:pPr>
                        <a:buFont typeface="Arial" pitchFamily="34" charset="0"/>
                        <a:buChar char="•"/>
                      </a:pPr>
                      <a:r>
                        <a:rPr kumimoji="1" lang="ja-JP" altLang="en-US" sz="1800" dirty="0"/>
                        <a:t>予防介護支援事業</a:t>
                      </a:r>
                    </a:p>
                  </a:txBody>
                  <a:tcPr marT="45713" marB="4571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スライド番号プレースホルダー 7">
            <a:extLst>
              <a:ext uri="{FF2B5EF4-FFF2-40B4-BE49-F238E27FC236}">
                <a16:creationId xmlns:a16="http://schemas.microsoft.com/office/drawing/2014/main" id="{7D9FA63D-8C7A-4003-BCB3-4E3831DA6B53}"/>
              </a:ext>
            </a:extLst>
          </p:cNvPr>
          <p:cNvSpPr>
            <a:spLocks noGrp="1"/>
          </p:cNvSpPr>
          <p:nvPr>
            <p:ph type="sldNum" sz="quarter" idx="12"/>
          </p:nvPr>
        </p:nvSpPr>
        <p:spPr>
          <a:xfrm>
            <a:off x="7022034" y="6383950"/>
            <a:ext cx="20574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1CF334-2D5C-4859-84A6-CA7E6E43FAEB}" type="slidenum">
              <a:rPr kumimoji="1" lang="en-US" altLang="ja-JP" sz="14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bwMode="auto">
          <a:xfrm>
            <a:off x="214312" y="608729"/>
            <a:ext cx="8229600" cy="614363"/>
          </a:xfrm>
          <a:prstGeom prst="rect">
            <a:avLst/>
          </a:prstGeom>
          <a:noFill/>
          <a:ln w="9525">
            <a:noFill/>
            <a:miter lim="800000"/>
            <a:headEnd/>
            <a:tailEnd/>
          </a:ln>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0" cap="none" spc="0" normalizeH="0" baseline="0" noProof="0" dirty="0">
                <a:ln>
                  <a:noFill/>
                </a:ln>
                <a:solidFill>
                  <a:srgbClr val="0000FF"/>
                </a:solidFill>
                <a:effectLst/>
                <a:uLnTx/>
                <a:uFillTx/>
                <a:latin typeface="HGP創英角ﾎﾟｯﾌﾟ体" panose="040B0A00000000000000" pitchFamily="50" charset="-128"/>
                <a:ea typeface="HGP創英角ﾎﾟｯﾌﾟ体" panose="040B0A00000000000000" pitchFamily="50" charset="-128"/>
              </a:rPr>
              <a:t>「養介護施設・事業所」と「従事者等」の範囲</a:t>
            </a:r>
          </a:p>
        </p:txBody>
      </p:sp>
      <p:sp>
        <p:nvSpPr>
          <p:cNvPr id="46104" name="テキスト ボックス 6"/>
          <p:cNvSpPr txBox="1">
            <a:spLocks noChangeArrowheads="1"/>
          </p:cNvSpPr>
          <p:nvPr/>
        </p:nvSpPr>
        <p:spPr bwMode="auto">
          <a:xfrm>
            <a:off x="509586" y="6308867"/>
            <a:ext cx="87153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（出典：厚生労働省</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市町村・都道府県における高齢者虐待への対応と養護者支援について</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平成</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30</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月）</a:t>
            </a:r>
          </a:p>
        </p:txBody>
      </p:sp>
      <p:sp>
        <p:nvSpPr>
          <p:cNvPr id="4" name="角丸四角形吹き出し 3"/>
          <p:cNvSpPr/>
          <p:nvPr/>
        </p:nvSpPr>
        <p:spPr>
          <a:xfrm>
            <a:off x="7363136" y="4551229"/>
            <a:ext cx="1375196" cy="1296144"/>
          </a:xfrm>
          <a:prstGeom prst="wedgeRoundRectCallout">
            <a:avLst>
              <a:gd name="adj1" fmla="val -21155"/>
              <a:gd name="adj2" fmla="val -69337"/>
              <a:gd name="adj3" fmla="val 16667"/>
            </a:avLst>
          </a:prstGeom>
          <a:solidFill>
            <a:srgbClr val="FEFDCD"/>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3333FF"/>
                </a:solidFill>
                <a:effectLst/>
                <a:uLnTx/>
                <a:uFillTx/>
                <a:latin typeface="Calibri"/>
                <a:ea typeface="ＭＳ Ｐゴシック" panose="020B0600070205080204" pitchFamily="50" charset="-128"/>
                <a:cs typeface="+mn-cs"/>
              </a:rPr>
              <a:t>施設長</a:t>
            </a: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や事務職員等を含みます</a:t>
            </a:r>
          </a:p>
        </p:txBody>
      </p:sp>
      <p:sp>
        <p:nvSpPr>
          <p:cNvPr id="2" name="正方形/長方形 1"/>
          <p:cNvSpPr/>
          <p:nvPr/>
        </p:nvSpPr>
        <p:spPr>
          <a:xfrm>
            <a:off x="7279565" y="1113509"/>
            <a:ext cx="1681871" cy="369332"/>
          </a:xfrm>
          <a:prstGeom prst="rect">
            <a:avLst/>
          </a:prstGeom>
        </p:spPr>
        <p:txBody>
          <a:bodyPr wrap="none">
            <a:spAutoFit/>
          </a:bodyPr>
          <a:lstStyle/>
          <a:p>
            <a:r>
              <a:rPr lang="ja-JP" altLang="en-US" dirty="0">
                <a:solidFill>
                  <a:srgbClr val="0000FF"/>
                </a:solidFill>
                <a:latin typeface="+mn-ea"/>
              </a:rPr>
              <a:t>法第</a:t>
            </a:r>
            <a:r>
              <a:rPr lang="en-US" altLang="ja-JP" dirty="0">
                <a:solidFill>
                  <a:srgbClr val="0000FF"/>
                </a:solidFill>
                <a:latin typeface="+mn-ea"/>
              </a:rPr>
              <a:t>2</a:t>
            </a:r>
            <a:r>
              <a:rPr lang="ja-JP" altLang="en-US" dirty="0">
                <a:solidFill>
                  <a:srgbClr val="0000FF"/>
                </a:solidFill>
                <a:latin typeface="+mn-ea"/>
              </a:rPr>
              <a:t>条第</a:t>
            </a:r>
            <a:r>
              <a:rPr lang="en-US" altLang="ja-JP" dirty="0">
                <a:solidFill>
                  <a:srgbClr val="0000FF"/>
                </a:solidFill>
                <a:latin typeface="+mn-ea"/>
              </a:rPr>
              <a:t>5</a:t>
            </a:r>
            <a:r>
              <a:rPr lang="ja-JP" altLang="en-US" dirty="0">
                <a:solidFill>
                  <a:srgbClr val="0000FF"/>
                </a:solidFill>
                <a:latin typeface="+mn-ea"/>
              </a:rPr>
              <a:t>項</a:t>
            </a:r>
            <a:endParaRPr lang="ja-JP" altLang="en-US" dirty="0"/>
          </a:p>
        </p:txBody>
      </p:sp>
    </p:spTree>
    <p:extLst>
      <p:ext uri="{BB962C8B-B14F-4D97-AF65-F5344CB8AC3E}">
        <p14:creationId xmlns:p14="http://schemas.microsoft.com/office/powerpoint/2010/main" val="2524626503"/>
      </p:ext>
    </p:extLst>
  </p:cSld>
  <p:clrMapOvr>
    <a:masterClrMapping/>
  </p:clrMapOvr>
  <mc:AlternateContent xmlns:mc="http://schemas.openxmlformats.org/markup-compatibility/2006" xmlns:p14="http://schemas.microsoft.com/office/powerpoint/2010/main">
    <mc:Choice Requires="p14">
      <p:transition spd="slow" p14:dur="2000" advTm="115871"/>
    </mc:Choice>
    <mc:Fallback xmlns="">
      <p:transition spd="slow" advTm="11587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4294967295"/>
            <p:extLst>
              <p:ext uri="{D42A27DB-BD31-4B8C-83A1-F6EECF244321}">
                <p14:modId xmlns:p14="http://schemas.microsoft.com/office/powerpoint/2010/main" val="4141737277"/>
              </p:ext>
            </p:extLst>
          </p:nvPr>
        </p:nvGraphicFramePr>
        <p:xfrm>
          <a:off x="423861" y="1401803"/>
          <a:ext cx="8375448" cy="5103138"/>
        </p:xfrm>
        <a:graphic>
          <a:graphicData uri="http://schemas.openxmlformats.org/drawingml/2006/table">
            <a:tbl>
              <a:tblPr firstRow="1" bandRow="1">
                <a:tableStyleId>{5940675A-B579-460E-94D1-54222C63F5DA}</a:tableStyleId>
              </a:tblPr>
              <a:tblGrid>
                <a:gridCol w="2039209">
                  <a:extLst>
                    <a:ext uri="{9D8B030D-6E8A-4147-A177-3AD203B41FA5}">
                      <a16:colId xmlns:a16="http://schemas.microsoft.com/office/drawing/2014/main" val="20000"/>
                    </a:ext>
                  </a:extLst>
                </a:gridCol>
                <a:gridCol w="6336239">
                  <a:extLst>
                    <a:ext uri="{9D8B030D-6E8A-4147-A177-3AD203B41FA5}">
                      <a16:colId xmlns:a16="http://schemas.microsoft.com/office/drawing/2014/main" val="20001"/>
                    </a:ext>
                  </a:extLst>
                </a:gridCol>
              </a:tblGrid>
              <a:tr h="429338">
                <a:tc>
                  <a:txBody>
                    <a:bodyPr/>
                    <a:lstStyle/>
                    <a:p>
                      <a:endParaRPr kumimoji="1" lang="ja-JP" altLang="en-US" sz="2000" dirty="0">
                        <a:latin typeface="+mn-ea"/>
                        <a:ea typeface="+mn-ea"/>
                      </a:endParaRPr>
                    </a:p>
                  </a:txBody>
                  <a:tcPr marL="91437" marR="91437" marT="45724" marB="45724"/>
                </a:tc>
                <a:tc>
                  <a:txBody>
                    <a:bodyPr/>
                    <a:lstStyle/>
                    <a:p>
                      <a:pPr algn="ctr" eaLnBrk="1" hangingPunct="1">
                        <a:buFont typeface="Arial" panose="020B0604020202020204" pitchFamily="34" charset="0"/>
                        <a:buNone/>
                      </a:pPr>
                      <a:r>
                        <a:rPr lang="ja-JP" altLang="en-US" sz="2000" dirty="0">
                          <a:latin typeface="+mn-ea"/>
                          <a:ea typeface="+mn-ea"/>
                        </a:rPr>
                        <a:t>条　文</a:t>
                      </a:r>
                      <a:endParaRPr lang="en-US" altLang="ja-JP" sz="2000" dirty="0">
                        <a:latin typeface="+mn-ea"/>
                        <a:ea typeface="+mn-ea"/>
                      </a:endParaRPr>
                    </a:p>
                  </a:txBody>
                  <a:tcPr marL="91437" marR="91437" marT="45724" marB="45724" anchor="ctr"/>
                </a:tc>
                <a:extLst>
                  <a:ext uri="{0D108BD9-81ED-4DB2-BD59-A6C34878D82A}">
                    <a16:rowId xmlns:a16="http://schemas.microsoft.com/office/drawing/2014/main" val="10000"/>
                  </a:ext>
                </a:extLst>
              </a:tr>
              <a:tr h="759592">
                <a:tc>
                  <a:txBody>
                    <a:bodyPr/>
                    <a:lstStyle/>
                    <a:p>
                      <a:r>
                        <a:rPr kumimoji="1" lang="ja-JP" altLang="en-US" sz="2000" b="1" dirty="0">
                          <a:solidFill>
                            <a:srgbClr val="FF0000"/>
                          </a:solidFill>
                          <a:latin typeface="+mn-ea"/>
                          <a:ea typeface="+mn-ea"/>
                        </a:rPr>
                        <a:t>１．身体的虐待</a:t>
                      </a:r>
                    </a:p>
                  </a:txBody>
                  <a:tcPr marL="91437" marR="91437" marT="45724" marB="45724"/>
                </a:tc>
                <a:tc>
                  <a:txBody>
                    <a:bodyPr/>
                    <a:lstStyle/>
                    <a:p>
                      <a:pPr eaLnBrk="1" hangingPunct="1">
                        <a:buFont typeface="Arial" panose="020B0604020202020204" pitchFamily="34" charset="0"/>
                        <a:buNone/>
                      </a:pPr>
                      <a:r>
                        <a:rPr lang="ja-JP" altLang="en-US" sz="2000" dirty="0">
                          <a:latin typeface="+mn-ea"/>
                          <a:ea typeface="+mn-ea"/>
                        </a:rPr>
                        <a:t>高齢者の人体に外傷が生じ、又は生じるおそれのある暴行を加えること　　　</a:t>
                      </a:r>
                      <a:endParaRPr lang="en-US" altLang="ja-JP" sz="2000" dirty="0">
                        <a:latin typeface="+mn-ea"/>
                        <a:ea typeface="+mn-ea"/>
                      </a:endParaRPr>
                    </a:p>
                  </a:txBody>
                  <a:tcPr marL="91437" marR="91437" marT="45724" marB="45724"/>
                </a:tc>
                <a:extLst>
                  <a:ext uri="{0D108BD9-81ED-4DB2-BD59-A6C34878D82A}">
                    <a16:rowId xmlns:a16="http://schemas.microsoft.com/office/drawing/2014/main" val="10001"/>
                  </a:ext>
                </a:extLst>
              </a:tr>
              <a:tr h="1287998">
                <a:tc>
                  <a:txBody>
                    <a:bodyPr/>
                    <a:lstStyle/>
                    <a:p>
                      <a:r>
                        <a:rPr kumimoji="1" lang="ja-JP" altLang="en-US" sz="2000" b="1" dirty="0">
                          <a:solidFill>
                            <a:srgbClr val="FF0000"/>
                          </a:solidFill>
                          <a:latin typeface="+mn-ea"/>
                          <a:ea typeface="+mn-ea"/>
                        </a:rPr>
                        <a:t>２．介護・世話</a:t>
                      </a:r>
                      <a:endParaRPr kumimoji="1" lang="en-US" altLang="ja-JP" sz="2000" b="1" dirty="0">
                        <a:solidFill>
                          <a:srgbClr val="FF0000"/>
                        </a:solidFill>
                        <a:latin typeface="+mn-ea"/>
                        <a:ea typeface="+mn-ea"/>
                      </a:endParaRPr>
                    </a:p>
                    <a:p>
                      <a:r>
                        <a:rPr kumimoji="1" lang="ja-JP" altLang="en-US" sz="2000" b="1" dirty="0">
                          <a:solidFill>
                            <a:srgbClr val="FF0000"/>
                          </a:solidFill>
                          <a:latin typeface="+mn-ea"/>
                          <a:ea typeface="+mn-ea"/>
                        </a:rPr>
                        <a:t>　　の放棄放任</a:t>
                      </a:r>
                      <a:endParaRPr kumimoji="1" lang="en-US" altLang="ja-JP" sz="2000" b="1" dirty="0">
                        <a:solidFill>
                          <a:srgbClr val="FF0000"/>
                        </a:solidFill>
                        <a:latin typeface="+mn-ea"/>
                        <a:ea typeface="+mn-ea"/>
                      </a:endParaRPr>
                    </a:p>
                    <a:p>
                      <a:r>
                        <a:rPr kumimoji="1" lang="ja-JP" altLang="en-US" sz="2000" b="1" dirty="0">
                          <a:solidFill>
                            <a:srgbClr val="FF0000"/>
                          </a:solidFill>
                          <a:latin typeface="+mn-ea"/>
                          <a:ea typeface="+mn-ea"/>
                        </a:rPr>
                        <a:t>（ネグレクト）</a:t>
                      </a:r>
                    </a:p>
                  </a:txBody>
                  <a:tcPr marL="91437" marR="91437" marT="45724" marB="45724"/>
                </a:tc>
                <a:tc>
                  <a:txBody>
                    <a:bodyPr/>
                    <a:lstStyle/>
                    <a:p>
                      <a:pPr eaLnBrk="1" fontAlgn="auto" hangingPunct="1">
                        <a:lnSpc>
                          <a:spcPct val="120000"/>
                        </a:lnSpc>
                        <a:spcAft>
                          <a:spcPts val="0"/>
                        </a:spcAft>
                        <a:buFont typeface="Wingdings 2" pitchFamily="18" charset="2"/>
                        <a:buNone/>
                        <a:defRPr/>
                      </a:pPr>
                      <a:r>
                        <a:rPr lang="ja-JP" altLang="en-US" sz="2000" dirty="0">
                          <a:latin typeface="+mn-ea"/>
                          <a:ea typeface="+mn-ea"/>
                        </a:rPr>
                        <a:t>高齢者を衰弱させるような著しい減食又は長時間の放置その他の高齢者を養護すべき</a:t>
                      </a:r>
                      <a:r>
                        <a:rPr lang="ja-JP" altLang="en-US" sz="2000" b="0" dirty="0">
                          <a:solidFill>
                            <a:schemeClr val="tx1"/>
                          </a:solidFill>
                          <a:latin typeface="+mn-ea"/>
                          <a:ea typeface="+mn-ea"/>
                        </a:rPr>
                        <a:t>職務上の義務を著しく怠ること</a:t>
                      </a:r>
                      <a:r>
                        <a:rPr lang="ja-JP" altLang="en-US" sz="2000" dirty="0">
                          <a:latin typeface="+mn-ea"/>
                          <a:ea typeface="+mn-ea"/>
                        </a:rPr>
                        <a:t>　　 　　　</a:t>
                      </a:r>
                      <a:endParaRPr lang="en-US" altLang="ja-JP" sz="2000" dirty="0">
                        <a:latin typeface="+mn-ea"/>
                        <a:ea typeface="+mn-ea"/>
                      </a:endParaRPr>
                    </a:p>
                  </a:txBody>
                  <a:tcPr marL="91437" marR="91437" marT="45724" marB="45724"/>
                </a:tc>
                <a:extLst>
                  <a:ext uri="{0D108BD9-81ED-4DB2-BD59-A6C34878D82A}">
                    <a16:rowId xmlns:a16="http://schemas.microsoft.com/office/drawing/2014/main" val="10002"/>
                  </a:ext>
                </a:extLst>
              </a:tr>
              <a:tr h="990769">
                <a:tc>
                  <a:txBody>
                    <a:bodyPr/>
                    <a:lstStyle/>
                    <a:p>
                      <a:r>
                        <a:rPr kumimoji="1" lang="ja-JP" altLang="en-US" sz="2000" b="1" dirty="0">
                          <a:solidFill>
                            <a:srgbClr val="FF0000"/>
                          </a:solidFill>
                          <a:latin typeface="+mn-ea"/>
                          <a:ea typeface="+mn-ea"/>
                        </a:rPr>
                        <a:t>３．心理的虐待</a:t>
                      </a:r>
                    </a:p>
                  </a:txBody>
                  <a:tcPr marL="91437" marR="91437" marT="45724" marB="45724"/>
                </a:tc>
                <a:tc>
                  <a:txBody>
                    <a:bodyPr/>
                    <a:lstStyle/>
                    <a:p>
                      <a:pPr eaLnBrk="1" fontAlgn="auto" hangingPunct="1">
                        <a:lnSpc>
                          <a:spcPct val="90000"/>
                        </a:lnSpc>
                        <a:spcAft>
                          <a:spcPts val="0"/>
                        </a:spcAft>
                        <a:buFont typeface="Arial" charset="0"/>
                        <a:buNone/>
                        <a:defRPr/>
                      </a:pPr>
                      <a:r>
                        <a:rPr lang="ja-JP" altLang="en-US" sz="2000" dirty="0">
                          <a:latin typeface="+mn-ea"/>
                          <a:ea typeface="+mn-ea"/>
                        </a:rPr>
                        <a:t>高齢者に対する著しい暴言又は著しく拒絶的な対応その他の高齢者に著しい心理的</a:t>
                      </a:r>
                      <a:r>
                        <a:rPr lang="ja-JP" altLang="en-US" sz="2000" u="none" dirty="0">
                          <a:latin typeface="+mn-ea"/>
                          <a:ea typeface="+mn-ea"/>
                        </a:rPr>
                        <a:t>外傷を与える</a:t>
                      </a:r>
                      <a:r>
                        <a:rPr lang="ja-JP" altLang="en-US" sz="2000" dirty="0">
                          <a:latin typeface="+mn-ea"/>
                          <a:ea typeface="+mn-ea"/>
                        </a:rPr>
                        <a:t>言動を行うこと</a:t>
                      </a:r>
                      <a:endParaRPr lang="en-US" altLang="ja-JP" sz="2000" dirty="0">
                        <a:latin typeface="+mn-ea"/>
                        <a:ea typeface="+mn-ea"/>
                      </a:endParaRPr>
                    </a:p>
                  </a:txBody>
                  <a:tcPr marL="91437" marR="91437" marT="45724" marB="45724"/>
                </a:tc>
                <a:extLst>
                  <a:ext uri="{0D108BD9-81ED-4DB2-BD59-A6C34878D82A}">
                    <a16:rowId xmlns:a16="http://schemas.microsoft.com/office/drawing/2014/main" val="10003"/>
                  </a:ext>
                </a:extLst>
              </a:tr>
              <a:tr h="759592">
                <a:tc>
                  <a:txBody>
                    <a:bodyPr/>
                    <a:lstStyle/>
                    <a:p>
                      <a:r>
                        <a:rPr kumimoji="1" lang="ja-JP" altLang="en-US" sz="2000" b="1" dirty="0">
                          <a:solidFill>
                            <a:srgbClr val="FF0000"/>
                          </a:solidFill>
                          <a:latin typeface="+mn-ea"/>
                          <a:ea typeface="+mn-ea"/>
                        </a:rPr>
                        <a:t>４．性的虐待</a:t>
                      </a:r>
                    </a:p>
                  </a:txBody>
                  <a:tcPr marL="91437" marR="91437" marT="45724" marB="45724"/>
                </a:tc>
                <a:tc>
                  <a:txBody>
                    <a:bodyPr/>
                    <a:lstStyle/>
                    <a:p>
                      <a:pPr eaLnBrk="1" hangingPunct="1">
                        <a:buFontTx/>
                        <a:buNone/>
                        <a:defRPr/>
                      </a:pPr>
                      <a:r>
                        <a:rPr lang="ja-JP" altLang="en-US" sz="2000" dirty="0">
                          <a:latin typeface="+mn-ea"/>
                          <a:ea typeface="+mn-ea"/>
                        </a:rPr>
                        <a:t>高齢者にわいせつな行為をすること又は高齢者をしてわいせつな行為をさせること</a:t>
                      </a:r>
                      <a:endParaRPr kumimoji="1" lang="ja-JP" altLang="en-US" sz="2000" dirty="0">
                        <a:latin typeface="+mn-ea"/>
                        <a:ea typeface="+mn-ea"/>
                      </a:endParaRPr>
                    </a:p>
                  </a:txBody>
                  <a:tcPr marL="91437" marR="91437" marT="45724" marB="45724"/>
                </a:tc>
                <a:extLst>
                  <a:ext uri="{0D108BD9-81ED-4DB2-BD59-A6C34878D82A}">
                    <a16:rowId xmlns:a16="http://schemas.microsoft.com/office/drawing/2014/main" val="10004"/>
                  </a:ext>
                </a:extLst>
              </a:tr>
              <a:tr h="875849">
                <a:tc>
                  <a:txBody>
                    <a:bodyPr/>
                    <a:lstStyle/>
                    <a:p>
                      <a:r>
                        <a:rPr kumimoji="1" lang="ja-JP" altLang="en-US" sz="2000" b="1" dirty="0">
                          <a:solidFill>
                            <a:srgbClr val="FF0000"/>
                          </a:solidFill>
                          <a:latin typeface="+mn-ea"/>
                          <a:ea typeface="+mn-ea"/>
                        </a:rPr>
                        <a:t>５．経済的虐待</a:t>
                      </a:r>
                    </a:p>
                  </a:txBody>
                  <a:tcPr marL="91437" marR="91437" marT="45724" marB="45724"/>
                </a:tc>
                <a:tc>
                  <a:txBody>
                    <a:bodyPr/>
                    <a:lstStyle/>
                    <a:p>
                      <a:pPr eaLnBrk="1" hangingPunct="1">
                        <a:buFontTx/>
                        <a:buNone/>
                        <a:defRPr/>
                      </a:pPr>
                      <a:r>
                        <a:rPr lang="ja-JP" altLang="en-US" sz="2000" dirty="0">
                          <a:latin typeface="+mn-ea"/>
                          <a:ea typeface="+mn-ea"/>
                        </a:rPr>
                        <a:t>高齢者の財産を不当に処分することその他高齢者から不当に財産上の利益を得ること</a:t>
                      </a:r>
                      <a:endParaRPr kumimoji="1" lang="ja-JP" altLang="en-US" sz="2000" dirty="0">
                        <a:latin typeface="+mn-ea"/>
                        <a:ea typeface="+mn-ea"/>
                      </a:endParaRPr>
                    </a:p>
                  </a:txBody>
                  <a:tcPr marL="91437" marR="91437" marT="45724" marB="45724"/>
                </a:tc>
                <a:extLst>
                  <a:ext uri="{0D108BD9-81ED-4DB2-BD59-A6C34878D82A}">
                    <a16:rowId xmlns:a16="http://schemas.microsoft.com/office/drawing/2014/main" val="10005"/>
                  </a:ext>
                </a:extLst>
              </a:tr>
            </a:tbl>
          </a:graphicData>
        </a:graphic>
      </p:graphicFrame>
      <p:sp>
        <p:nvSpPr>
          <p:cNvPr id="24599" name="Rectangle 2"/>
          <p:cNvSpPr>
            <a:spLocks noGrp="1" noChangeArrowheads="1"/>
          </p:cNvSpPr>
          <p:nvPr>
            <p:ph type="title" idx="4294967295"/>
          </p:nvPr>
        </p:nvSpPr>
        <p:spPr>
          <a:xfrm>
            <a:off x="244272" y="431251"/>
            <a:ext cx="9107487" cy="635000"/>
          </a:xfrm>
        </p:spPr>
        <p:txBody>
          <a:bodyPr>
            <a:noAutofit/>
          </a:bodyPr>
          <a:lstStyle/>
          <a:p>
            <a:pPr eaLnBrk="1" hangingPunct="1"/>
            <a:r>
              <a:rPr lang="ja-JP" altLang="en-US" sz="3200" dirty="0">
                <a:solidFill>
                  <a:srgbClr val="0000FF"/>
                </a:solidFill>
                <a:latin typeface="HGP創英角ﾎﾟｯﾌﾟ体" panose="040B0A00000000000000" pitchFamily="50" charset="-128"/>
                <a:ea typeface="HGP創英角ﾎﾟｯﾌﾟ体" panose="040B0A00000000000000" pitchFamily="50" charset="-128"/>
              </a:rPr>
              <a:t>＜いかなる行為をすることが虐待になるのか？＞</a:t>
            </a:r>
          </a:p>
        </p:txBody>
      </p:sp>
      <p:sp>
        <p:nvSpPr>
          <p:cNvPr id="24600" name="テキスト ボックス 5"/>
          <p:cNvSpPr txBox="1">
            <a:spLocks noChangeArrowheads="1"/>
          </p:cNvSpPr>
          <p:nvPr/>
        </p:nvSpPr>
        <p:spPr bwMode="auto">
          <a:xfrm>
            <a:off x="796721" y="948983"/>
            <a:ext cx="80025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solidFill>
                  <a:srgbClr val="0000FF"/>
                </a:solidFill>
                <a:latin typeface="+mn-ea"/>
                <a:ea typeface="+mn-ea"/>
              </a:rPr>
              <a:t>　　　　　　　　　　　　　　　　　　　　　　法第２条第５項</a:t>
            </a:r>
          </a:p>
        </p:txBody>
      </p:sp>
      <p:sp>
        <p:nvSpPr>
          <p:cNvPr id="4" name="スライド番号プレースホルダー 3"/>
          <p:cNvSpPr>
            <a:spLocks noGrp="1"/>
          </p:cNvSpPr>
          <p:nvPr>
            <p:ph type="sldNum" sz="quarter" idx="12"/>
          </p:nvPr>
        </p:nvSpPr>
        <p:spPr>
          <a:xfrm>
            <a:off x="6842328" y="6522637"/>
            <a:ext cx="2057400" cy="365125"/>
          </a:xfrm>
        </p:spPr>
        <p:txBody>
          <a:bodyPr/>
          <a:lstStyle/>
          <a:p>
            <a:pPr>
              <a:defRPr/>
            </a:pPr>
            <a:fld id="{D73AC94C-CF41-4B10-85A8-23B5D35DD873}" type="slidenum">
              <a:rPr lang="en-US" altLang="ja-JP" sz="1400" smtClean="0">
                <a:solidFill>
                  <a:schemeClr val="tx1"/>
                </a:solidFill>
                <a:latin typeface="ＭＳ Ｐゴシック" panose="020B0600070205080204" pitchFamily="50" charset="-128"/>
                <a:ea typeface="ＭＳ Ｐゴシック" panose="020B0600070205080204" pitchFamily="50" charset="-128"/>
              </a:rPr>
              <a:pPr>
                <a:defRPr/>
              </a:pPr>
              <a:t>21</a:t>
            </a:fld>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56328015"/>
      </p:ext>
    </p:extLst>
  </p:cSld>
  <p:clrMapOvr>
    <a:masterClrMapping/>
  </p:clrMapOvr>
  <mc:AlternateContent xmlns:mc="http://schemas.openxmlformats.org/markup-compatibility/2006" xmlns:p14="http://schemas.microsoft.com/office/powerpoint/2010/main">
    <mc:Choice Requires="p14">
      <p:transition spd="slow" p14:dur="2000" advTm="168284"/>
    </mc:Choice>
    <mc:Fallback xmlns="">
      <p:transition spd="slow" advTm="16828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タイトル 1"/>
          <p:cNvSpPr>
            <a:spLocks noGrp="1"/>
          </p:cNvSpPr>
          <p:nvPr>
            <p:ph type="title" idx="4294967295"/>
          </p:nvPr>
        </p:nvSpPr>
        <p:spPr>
          <a:xfrm>
            <a:off x="457200" y="541857"/>
            <a:ext cx="8229600" cy="777875"/>
          </a:xfrm>
        </p:spPr>
        <p:txBody>
          <a:bodyPr>
            <a:normAutofit/>
          </a:bodyPr>
          <a:lstStyle/>
          <a:p>
            <a:r>
              <a:rPr lang="ja-JP" altLang="en-US" sz="3600" dirty="0">
                <a:solidFill>
                  <a:srgbClr val="0000FF"/>
                </a:solidFill>
              </a:rPr>
              <a:t>「高齢者虐待」のとらえ方</a:t>
            </a:r>
          </a:p>
        </p:txBody>
      </p:sp>
      <p:sp>
        <p:nvSpPr>
          <p:cNvPr id="89091" name="コンテンツ プレースホルダー 2"/>
          <p:cNvSpPr>
            <a:spLocks noGrp="1"/>
          </p:cNvSpPr>
          <p:nvPr>
            <p:ph idx="4294967295"/>
          </p:nvPr>
        </p:nvSpPr>
        <p:spPr>
          <a:xfrm>
            <a:off x="295275" y="1253530"/>
            <a:ext cx="8642350" cy="4895850"/>
          </a:xfrm>
        </p:spPr>
        <p:txBody>
          <a:bodyPr/>
          <a:lstStyle/>
          <a:p>
            <a:pPr marL="0" indent="0">
              <a:lnSpc>
                <a:spcPct val="100000"/>
              </a:lnSpc>
              <a:buFont typeface="Wingdings 2" panose="05020102010507070707" pitchFamily="18" charset="2"/>
              <a:buNone/>
            </a:pPr>
            <a:r>
              <a:rPr lang="ja-JP" altLang="en-US" sz="3600" dirty="0">
                <a:solidFill>
                  <a:srgbClr val="0070C0"/>
                </a:solidFill>
              </a:rPr>
              <a:t>　</a:t>
            </a:r>
            <a:r>
              <a:rPr lang="ja-JP" altLang="en-US" dirty="0"/>
              <a:t>高齢者が他者からの不適切な扱いにより</a:t>
            </a:r>
            <a:r>
              <a:rPr lang="ja-JP" altLang="en-US" dirty="0">
                <a:solidFill>
                  <a:srgbClr val="FF0000"/>
                </a:solidFill>
              </a:rPr>
              <a:t>権利利益を侵害</a:t>
            </a:r>
            <a:r>
              <a:rPr lang="ja-JP" altLang="en-US" dirty="0"/>
              <a:t>される</a:t>
            </a:r>
            <a:r>
              <a:rPr lang="ja-JP" altLang="en-US" u="sng" dirty="0"/>
              <a:t>状態</a:t>
            </a:r>
            <a:r>
              <a:rPr lang="ja-JP" altLang="en-US" dirty="0"/>
              <a:t>や</a:t>
            </a:r>
            <a:r>
              <a:rPr lang="ja-JP" altLang="en-US" dirty="0">
                <a:solidFill>
                  <a:srgbClr val="FF0000"/>
                </a:solidFill>
              </a:rPr>
              <a:t>生命、健康、生活が損なわれる</a:t>
            </a:r>
            <a:r>
              <a:rPr lang="ja-JP" altLang="en-US" dirty="0"/>
              <a:t>ような</a:t>
            </a:r>
            <a:r>
              <a:rPr lang="ja-JP" altLang="en-US" u="sng" dirty="0"/>
              <a:t>状態に置かれること</a:t>
            </a:r>
          </a:p>
          <a:p>
            <a:pPr marL="0" indent="0">
              <a:buFont typeface="Wingdings 2" panose="05020102010507070707" pitchFamily="18" charset="2"/>
              <a:buNone/>
            </a:pPr>
            <a:endParaRPr lang="ja-JP" altLang="en-US" dirty="0"/>
          </a:p>
        </p:txBody>
      </p:sp>
      <p:sp>
        <p:nvSpPr>
          <p:cNvPr id="4" name="正方形/長方形 3"/>
          <p:cNvSpPr/>
          <p:nvPr/>
        </p:nvSpPr>
        <p:spPr>
          <a:xfrm>
            <a:off x="295275" y="6224781"/>
            <a:ext cx="8202304" cy="420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000000"/>
                </a:solidFill>
              </a:rPr>
              <a:t>出典</a:t>
            </a:r>
            <a:r>
              <a:rPr lang="en-US" altLang="ja-JP" sz="1200" dirty="0">
                <a:solidFill>
                  <a:srgbClr val="000000"/>
                </a:solidFill>
              </a:rPr>
              <a:t>)</a:t>
            </a:r>
            <a:r>
              <a:rPr lang="ja-JP" altLang="en-US" sz="1200" dirty="0">
                <a:solidFill>
                  <a:srgbClr val="000000"/>
                </a:solidFill>
              </a:rPr>
              <a:t>日本社会福祉士会</a:t>
            </a:r>
            <a:r>
              <a:rPr lang="en-US" altLang="ja-JP" sz="1200" dirty="0">
                <a:solidFill>
                  <a:srgbClr val="000000"/>
                </a:solidFill>
              </a:rPr>
              <a:t>『</a:t>
            </a:r>
            <a:r>
              <a:rPr lang="ja-JP" altLang="en-US" sz="1200" dirty="0">
                <a:solidFill>
                  <a:srgbClr val="000000"/>
                </a:solidFill>
              </a:rPr>
              <a:t>市町村・地域包括支援センター・都道府県のための養護者による高齢者虐待対応の手引き</a:t>
            </a:r>
            <a:r>
              <a:rPr lang="en-US" altLang="ja-JP" sz="1200" dirty="0">
                <a:solidFill>
                  <a:srgbClr val="000000"/>
                </a:solidFill>
              </a:rPr>
              <a:t>』</a:t>
            </a:r>
            <a:endParaRPr lang="ja-JP" altLang="en-US" sz="1200" dirty="0">
              <a:solidFill>
                <a:srgbClr val="000000"/>
              </a:solidFill>
            </a:endParaRPr>
          </a:p>
        </p:txBody>
      </p:sp>
      <p:sp>
        <p:nvSpPr>
          <p:cNvPr id="5" name="角丸四角形吹き出し 4"/>
          <p:cNvSpPr/>
          <p:nvPr/>
        </p:nvSpPr>
        <p:spPr>
          <a:xfrm>
            <a:off x="655519" y="3542714"/>
            <a:ext cx="7832962" cy="2428790"/>
          </a:xfrm>
          <a:prstGeom prst="wedgeRoundRectCallout">
            <a:avLst>
              <a:gd name="adj1" fmla="val -20430"/>
              <a:gd name="adj2" fmla="val -78407"/>
              <a:gd name="adj3" fmla="val 16667"/>
            </a:avLst>
          </a:prstGeom>
          <a:solidFill>
            <a:srgbClr val="CCFF66">
              <a:alpha val="44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en-US" altLang="ja-JP" sz="2000" dirty="0">
                <a:solidFill>
                  <a:srgbClr val="FF0000"/>
                </a:solidFill>
              </a:rPr>
              <a:t>POINT</a:t>
            </a:r>
          </a:p>
          <a:p>
            <a:pPr algn="l" eaLnBrk="1" hangingPunct="1">
              <a:defRPr/>
            </a:pPr>
            <a:endParaRPr lang="en-US" altLang="ja-JP" sz="1000" dirty="0">
              <a:solidFill>
                <a:srgbClr val="FF0000"/>
              </a:solidFill>
            </a:endParaRPr>
          </a:p>
          <a:p>
            <a:pPr algn="l" eaLnBrk="1" hangingPunct="1">
              <a:defRPr/>
            </a:pPr>
            <a:r>
              <a:rPr lang="ja-JP" altLang="en-US" sz="2000" dirty="0">
                <a:solidFill>
                  <a:srgbClr val="000000"/>
                </a:solidFill>
              </a:rPr>
              <a:t>①高齢者に虐待を受けているという</a:t>
            </a:r>
            <a:r>
              <a:rPr lang="ja-JP" altLang="en-US" sz="2000" u="sng" dirty="0">
                <a:solidFill>
                  <a:srgbClr val="000000"/>
                </a:solidFill>
              </a:rPr>
              <a:t>認識や被害の訴えがあるか</a:t>
            </a:r>
            <a:endParaRPr lang="en-US" altLang="ja-JP" sz="2000" u="sng" dirty="0">
              <a:solidFill>
                <a:srgbClr val="000000"/>
              </a:solidFill>
            </a:endParaRPr>
          </a:p>
          <a:p>
            <a:pPr algn="l" eaLnBrk="1" hangingPunct="1">
              <a:defRPr/>
            </a:pPr>
            <a:r>
              <a:rPr lang="ja-JP" altLang="en-US" sz="2000" u="sng" dirty="0">
                <a:solidFill>
                  <a:srgbClr val="000000"/>
                </a:solidFill>
              </a:rPr>
              <a:t>　どうかは関係ない</a:t>
            </a:r>
          </a:p>
          <a:p>
            <a:pPr algn="l" eaLnBrk="1" hangingPunct="1">
              <a:defRPr/>
            </a:pPr>
            <a:r>
              <a:rPr lang="ja-JP" altLang="en-US" sz="2000" dirty="0">
                <a:solidFill>
                  <a:srgbClr val="000000"/>
                </a:solidFill>
              </a:rPr>
              <a:t>②虐待者に</a:t>
            </a:r>
            <a:r>
              <a:rPr lang="ja-JP" altLang="en-US" sz="2000" u="sng" dirty="0">
                <a:solidFill>
                  <a:srgbClr val="000000"/>
                </a:solidFill>
              </a:rPr>
              <a:t>虐待の認識や悪意があるかどうかは関係ない</a:t>
            </a:r>
          </a:p>
          <a:p>
            <a:pPr algn="l" eaLnBrk="1" hangingPunct="1">
              <a:defRPr/>
            </a:pPr>
            <a:r>
              <a:rPr lang="ja-JP" altLang="en-US" sz="2000" dirty="0">
                <a:solidFill>
                  <a:srgbClr val="000000"/>
                </a:solidFill>
              </a:rPr>
              <a:t>③虐待の</a:t>
            </a:r>
            <a:r>
              <a:rPr lang="ja-JP" altLang="en-US" sz="2000" u="sng" dirty="0">
                <a:solidFill>
                  <a:srgbClr val="000000"/>
                </a:solidFill>
              </a:rPr>
              <a:t>原因は問わない</a:t>
            </a:r>
          </a:p>
          <a:p>
            <a:pPr algn="l" eaLnBrk="1" hangingPunct="1">
              <a:defRPr/>
            </a:pPr>
            <a:r>
              <a:rPr lang="ja-JP" altLang="en-US" sz="2000" dirty="0">
                <a:solidFill>
                  <a:srgbClr val="000000"/>
                </a:solidFill>
              </a:rPr>
              <a:t>④虐待であるかどうかの</a:t>
            </a:r>
            <a:r>
              <a:rPr lang="ja-JP" altLang="en-US" sz="2000" u="sng" dirty="0">
                <a:solidFill>
                  <a:srgbClr val="000000"/>
                </a:solidFill>
              </a:rPr>
              <a:t>判断は自治体が行う</a:t>
            </a:r>
          </a:p>
        </p:txBody>
      </p:sp>
      <p:sp>
        <p:nvSpPr>
          <p:cNvPr id="2" name="スライド番号プレースホルダー 1"/>
          <p:cNvSpPr>
            <a:spLocks noGrp="1"/>
          </p:cNvSpPr>
          <p:nvPr>
            <p:ph type="sldNum" sz="quarter" idx="12"/>
          </p:nvPr>
        </p:nvSpPr>
        <p:spPr>
          <a:xfrm>
            <a:off x="6844665" y="6280151"/>
            <a:ext cx="2057400" cy="365125"/>
          </a:xfrm>
        </p:spPr>
        <p:txBody>
          <a:bodyPr/>
          <a:lstStyle/>
          <a:p>
            <a:pPr>
              <a:defRPr/>
            </a:pPr>
            <a:fld id="{D73AC94C-CF41-4B10-85A8-23B5D35DD873}" type="slidenum">
              <a:rPr lang="en-US" altLang="ja-JP" sz="1400" smtClean="0">
                <a:solidFill>
                  <a:schemeClr val="tx1"/>
                </a:solidFill>
                <a:latin typeface="ＭＳ Ｐゴシック" panose="020B0600070205080204" pitchFamily="50" charset="-128"/>
                <a:ea typeface="ＭＳ Ｐゴシック" panose="020B0600070205080204" pitchFamily="50" charset="-128"/>
              </a:rPr>
              <a:pPr>
                <a:defRPr/>
              </a:pPr>
              <a:t>22</a:t>
            </a:fld>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a:spLocks noChangeArrowheads="1"/>
          </p:cNvSpPr>
          <p:nvPr/>
        </p:nvSpPr>
        <p:spPr bwMode="auto">
          <a:xfrm>
            <a:off x="4312693" y="2852027"/>
            <a:ext cx="46249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（出典：厚生労働省</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市町村・都道府県における高齢者虐待への対応と養護者支援について</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平成</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30</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月</a:t>
            </a:r>
            <a:r>
              <a:rPr kumimoji="1" lang="ja-JP" altLang="en-US" sz="1400"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50" charset="-128"/>
                <a:cs typeface="+mn-cs"/>
              </a:rPr>
              <a:t>ｐ</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より）</a:t>
            </a:r>
          </a:p>
        </p:txBody>
      </p:sp>
    </p:spTree>
    <p:custDataLst>
      <p:tags r:id="rId1"/>
    </p:custDataLst>
    <p:extLst>
      <p:ext uri="{BB962C8B-B14F-4D97-AF65-F5344CB8AC3E}">
        <p14:creationId xmlns:p14="http://schemas.microsoft.com/office/powerpoint/2010/main" val="3759019128"/>
      </p:ext>
    </p:extLst>
  </p:cSld>
  <p:clrMapOvr>
    <a:masterClrMapping/>
  </p:clrMapOvr>
  <p:transition spd="slow" advTm="10857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4750" y="-29777"/>
            <a:ext cx="7886700" cy="1325563"/>
          </a:xfrm>
        </p:spPr>
        <p:txBody>
          <a:bodyPr>
            <a:normAutofit/>
          </a:bodyPr>
          <a:lstStyle/>
          <a:p>
            <a:r>
              <a:rPr kumimoji="1" lang="ja-JP" altLang="en-US" sz="3600" dirty="0">
                <a:solidFill>
                  <a:srgbClr val="0000FF"/>
                </a:solidFill>
              </a:rPr>
              <a:t>「身体拘束」と高齢</a:t>
            </a:r>
            <a:r>
              <a:rPr lang="ja-JP" altLang="en-US" sz="3600" dirty="0">
                <a:solidFill>
                  <a:srgbClr val="0000FF"/>
                </a:solidFill>
              </a:rPr>
              <a:t>者虐待の関係</a:t>
            </a:r>
            <a:endParaRPr kumimoji="1" lang="ja-JP" altLang="en-US" sz="3600" dirty="0">
              <a:solidFill>
                <a:srgbClr val="0000FF"/>
              </a:solidFill>
            </a:endParaRPr>
          </a:p>
        </p:txBody>
      </p:sp>
      <p:sp>
        <p:nvSpPr>
          <p:cNvPr id="3" name="コンテンツ プレースホルダー 2"/>
          <p:cNvSpPr>
            <a:spLocks noGrp="1"/>
          </p:cNvSpPr>
          <p:nvPr>
            <p:ph idx="1"/>
          </p:nvPr>
        </p:nvSpPr>
        <p:spPr>
          <a:xfrm>
            <a:off x="628650" y="3432380"/>
            <a:ext cx="7886700" cy="3060495"/>
          </a:xfrm>
        </p:spPr>
        <p:txBody>
          <a:bodyPr>
            <a:normAutofit/>
          </a:bodyPr>
          <a:lstStyle/>
          <a:p>
            <a:r>
              <a:rPr kumimoji="1" lang="ja-JP" altLang="en-US" sz="2400" u="sng" dirty="0">
                <a:solidFill>
                  <a:srgbClr val="FF0000"/>
                </a:solidFill>
              </a:rPr>
              <a:t>本人の意思に反して、自由な行動を制限、抑制する事すべて</a:t>
            </a:r>
            <a:r>
              <a:rPr kumimoji="1" lang="ja-JP" altLang="en-US" sz="2400" dirty="0"/>
              <a:t>が該当する。</a:t>
            </a:r>
            <a:endParaRPr kumimoji="1" lang="en-US" altLang="ja-JP" sz="2400" dirty="0"/>
          </a:p>
          <a:p>
            <a:r>
              <a:rPr lang="ja-JP" altLang="en-US" sz="2400" dirty="0"/>
              <a:t>例外要件を満たそうが、満たすまいが、</a:t>
            </a:r>
            <a:r>
              <a:rPr lang="ja-JP" altLang="en-US" sz="2400" u="sng" dirty="0">
                <a:solidFill>
                  <a:srgbClr val="FF0000"/>
                </a:solidFill>
              </a:rPr>
              <a:t>他者を縛るということは虐待以外の何ものでもなく</a:t>
            </a:r>
            <a:r>
              <a:rPr lang="ja-JP" altLang="en-US" sz="2400" dirty="0"/>
              <a:t>、行動制限や抑制といわれる。</a:t>
            </a:r>
            <a:endParaRPr kumimoji="1" lang="en-US" altLang="ja-JP" sz="2400" dirty="0"/>
          </a:p>
          <a:p>
            <a:r>
              <a:rPr lang="ja-JP" altLang="en-US" sz="2400" u="sng" dirty="0">
                <a:solidFill>
                  <a:srgbClr val="FF0000"/>
                </a:solidFill>
              </a:rPr>
              <a:t>「身体拘束ゼロへの手引き」</a:t>
            </a:r>
            <a:r>
              <a:rPr lang="ja-JP" altLang="en-US" sz="2400" u="sng" dirty="0"/>
              <a:t>は必読書である</a:t>
            </a:r>
            <a:r>
              <a:rPr lang="ja-JP" altLang="en-US" sz="2400" dirty="0"/>
              <a:t>。</a:t>
            </a:r>
            <a:endParaRPr kumimoji="1" lang="ja-JP" altLang="en-US" sz="2400" dirty="0"/>
          </a:p>
        </p:txBody>
      </p:sp>
      <p:sp>
        <p:nvSpPr>
          <p:cNvPr id="4" name="テキスト ボックス 3"/>
          <p:cNvSpPr txBox="1"/>
          <p:nvPr/>
        </p:nvSpPr>
        <p:spPr>
          <a:xfrm>
            <a:off x="628650" y="5942567"/>
            <a:ext cx="8434137" cy="369332"/>
          </a:xfrm>
          <a:prstGeom prst="rect">
            <a:avLst/>
          </a:prstGeom>
          <a:noFill/>
        </p:spPr>
        <p:txBody>
          <a:bodyPr wrap="square" rtlCol="0">
            <a:spAutoFit/>
          </a:bodyPr>
          <a:lstStyle/>
          <a:p>
            <a:r>
              <a:rPr kumimoji="1" lang="ja-JP" altLang="en-US" dirty="0"/>
              <a:t>柴尾慶次著「身体拘束は虐待」　高齢者虐待防止研究</a:t>
            </a:r>
            <a:r>
              <a:rPr kumimoji="1" lang="en-US" altLang="ja-JP" dirty="0"/>
              <a:t>Vol.13/</a:t>
            </a:r>
            <a:r>
              <a:rPr kumimoji="1" lang="ja-JP" altLang="en-US" dirty="0"/>
              <a:t>№１　</a:t>
            </a:r>
            <a:r>
              <a:rPr kumimoji="1" lang="en-US" altLang="ja-JP" dirty="0"/>
              <a:t>P.9</a:t>
            </a:r>
            <a:r>
              <a:rPr kumimoji="1" lang="ja-JP" altLang="en-US" dirty="0"/>
              <a:t>～</a:t>
            </a:r>
            <a:r>
              <a:rPr kumimoji="1" lang="en-US" altLang="ja-JP" dirty="0"/>
              <a:t>15</a:t>
            </a:r>
            <a:r>
              <a:rPr kumimoji="1" lang="ja-JP" altLang="en-US" dirty="0"/>
              <a:t>より</a:t>
            </a:r>
          </a:p>
        </p:txBody>
      </p:sp>
      <p:sp>
        <p:nvSpPr>
          <p:cNvPr id="5" name="スライド番号プレースホルダー 4"/>
          <p:cNvSpPr>
            <a:spLocks noGrp="1"/>
          </p:cNvSpPr>
          <p:nvPr>
            <p:ph type="sldNum" sz="quarter" idx="12"/>
          </p:nvPr>
        </p:nvSpPr>
        <p:spPr>
          <a:xfrm>
            <a:off x="7005387" y="6492875"/>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23</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628650" y="1306333"/>
            <a:ext cx="8296986" cy="1200329"/>
          </a:xfrm>
          <a:prstGeom prst="rect">
            <a:avLst/>
          </a:prstGeom>
          <a:noFill/>
        </p:spPr>
        <p:txBody>
          <a:bodyPr wrap="square" rtlCol="0">
            <a:spAutoFit/>
          </a:bodyPr>
          <a:lstStyle/>
          <a:p>
            <a:r>
              <a:rPr kumimoji="1" lang="ja-JP" altLang="en-US" sz="2400" dirty="0"/>
              <a:t>養介護施設従事者等による高齢者虐待類型（例）</a:t>
            </a:r>
            <a:endParaRPr kumimoji="1" lang="en-US" altLang="ja-JP" sz="2400" dirty="0"/>
          </a:p>
          <a:p>
            <a:r>
              <a:rPr lang="ja-JP" altLang="en-US" sz="2400" dirty="0"/>
              <a:t>　　■</a:t>
            </a:r>
            <a:r>
              <a:rPr lang="ja-JP" altLang="en-US" sz="2400" u="sng" dirty="0"/>
              <a:t>「緊急やむを得ない」場合</a:t>
            </a:r>
            <a:r>
              <a:rPr lang="ja-JP" altLang="en-US" sz="2400" dirty="0"/>
              <a:t>以外の身体拘束・抑制</a:t>
            </a:r>
            <a:endParaRPr kumimoji="1" lang="en-US" altLang="ja-JP" sz="2400" dirty="0"/>
          </a:p>
          <a:p>
            <a:r>
              <a:rPr lang="ja-JP" altLang="en-US" sz="2400" dirty="0"/>
              <a:t>　</a:t>
            </a:r>
            <a:endParaRPr kumimoji="1" lang="ja-JP" altLang="en-US" sz="2400" dirty="0"/>
          </a:p>
        </p:txBody>
      </p:sp>
      <p:sp>
        <p:nvSpPr>
          <p:cNvPr id="7" name="テキスト ボックス 6"/>
          <p:cNvSpPr txBox="1">
            <a:spLocks noChangeArrowheads="1"/>
          </p:cNvSpPr>
          <p:nvPr/>
        </p:nvSpPr>
        <p:spPr bwMode="auto">
          <a:xfrm>
            <a:off x="488030" y="2277992"/>
            <a:ext cx="87153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（出典：厚生労働省</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市町村・都道府県における高齢者虐待への対応と養護者支援について</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平成</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30</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a:t>
            </a:r>
            <a:r>
              <a:rPr kumimoji="1" lang="en-US" altLang="ja-JP"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3</a:t>
            </a:r>
            <a:r>
              <a:rPr kumimoji="1" lang="ja-JP"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月）</a:t>
            </a:r>
          </a:p>
        </p:txBody>
      </p:sp>
      <p:sp>
        <p:nvSpPr>
          <p:cNvPr id="8" name="角丸四角形 7"/>
          <p:cNvSpPr/>
          <p:nvPr/>
        </p:nvSpPr>
        <p:spPr>
          <a:xfrm>
            <a:off x="394760" y="1200763"/>
            <a:ext cx="8434490" cy="17332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94760" y="3257002"/>
            <a:ext cx="8460759" cy="3450313"/>
          </a:xfrm>
          <a:prstGeom prst="roundRect">
            <a:avLst>
              <a:gd name="adj" fmla="val 127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3422557"/>
      </p:ext>
    </p:extLst>
  </p:cSld>
  <p:clrMapOvr>
    <a:masterClrMapping/>
  </p:clrMapOvr>
  <mc:AlternateContent xmlns:mc="http://schemas.openxmlformats.org/markup-compatibility/2006" xmlns:p14="http://schemas.microsoft.com/office/powerpoint/2010/main">
    <mc:Choice Requires="p14">
      <p:transition spd="slow" p14:dur="2000" advTm="88247"/>
    </mc:Choice>
    <mc:Fallback xmlns="">
      <p:transition spd="slow" advTm="88247"/>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2813" y="23018"/>
            <a:ext cx="8001000" cy="762000"/>
          </a:xfrm>
        </p:spPr>
        <p:txBody>
          <a:bodyPr rtlCol="0">
            <a:normAutofit/>
          </a:bodyPr>
          <a:lstStyle/>
          <a:p>
            <a:pPr eaLnBrk="1" fontAlgn="auto" hangingPunct="1">
              <a:spcAft>
                <a:spcPts val="0"/>
              </a:spcAft>
              <a:defRPr/>
            </a:pPr>
            <a:r>
              <a:rPr lang="ja-JP" altLang="en-US" sz="3600" dirty="0">
                <a:solidFill>
                  <a:srgbClr val="0000FF"/>
                </a:solidFill>
                <a:latin typeface="+mj-ea"/>
              </a:rPr>
              <a:t>「身体拘束」について</a:t>
            </a:r>
          </a:p>
        </p:txBody>
      </p:sp>
      <p:sp>
        <p:nvSpPr>
          <p:cNvPr id="40963" name="Rectangle 3"/>
          <p:cNvSpPr>
            <a:spLocks noGrp="1" noChangeArrowheads="1"/>
          </p:cNvSpPr>
          <p:nvPr>
            <p:ph idx="1"/>
          </p:nvPr>
        </p:nvSpPr>
        <p:spPr>
          <a:xfrm>
            <a:off x="-36513" y="1600200"/>
            <a:ext cx="8229601" cy="4525963"/>
          </a:xfrm>
        </p:spPr>
        <p:txBody>
          <a:bodyPr/>
          <a:lstStyle/>
          <a:p>
            <a:pPr eaLnBrk="1" hangingPunct="1">
              <a:buFont typeface="Wingdings" panose="05000000000000000000" pitchFamily="2" charset="2"/>
              <a:buNone/>
            </a:pPr>
            <a:endParaRPr lang="en-US" altLang="ja-JP"/>
          </a:p>
          <a:p>
            <a:pPr eaLnBrk="1" hangingPunct="1">
              <a:buFont typeface="Wingdings" panose="05000000000000000000" pitchFamily="2" charset="2"/>
              <a:buNone/>
            </a:pPr>
            <a:endParaRPr lang="en-US" altLang="ja-JP"/>
          </a:p>
          <a:p>
            <a:pPr eaLnBrk="1" hangingPunct="1">
              <a:buFont typeface="Wingdings" panose="05000000000000000000" pitchFamily="2" charset="2"/>
              <a:buNone/>
            </a:pPr>
            <a:endParaRPr lang="en-US" altLang="ja-JP"/>
          </a:p>
          <a:p>
            <a:pPr eaLnBrk="1" hangingPunct="1">
              <a:buFont typeface="Wingdings" panose="05000000000000000000" pitchFamily="2" charset="2"/>
              <a:buNone/>
            </a:pPr>
            <a:endParaRPr lang="en-US" altLang="ja-JP"/>
          </a:p>
        </p:txBody>
      </p:sp>
      <p:sp>
        <p:nvSpPr>
          <p:cNvPr id="40964" name="Rectangle 4"/>
          <p:cNvSpPr>
            <a:spLocks noChangeArrowheads="1"/>
          </p:cNvSpPr>
          <p:nvPr/>
        </p:nvSpPr>
        <p:spPr bwMode="auto">
          <a:xfrm>
            <a:off x="438150" y="731836"/>
            <a:ext cx="8001000" cy="1498537"/>
          </a:xfrm>
          <a:prstGeom prst="rect">
            <a:avLst/>
          </a:prstGeom>
          <a:solidFill>
            <a:srgbClr val="FFCCFF"/>
          </a:solidFill>
          <a:ln w="38100" cmpd="dbl">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Arial" panose="020B0604020202020204" pitchFamily="34" charset="0"/>
                <a:ea typeface="HG丸ｺﾞｼｯｸM-PRO" panose="020F0600000000000000" pitchFamily="50" charset="-128"/>
              </a:rPr>
              <a:t>■</a:t>
            </a:r>
            <a:r>
              <a:rPr lang="ja-JP" altLang="en-US" sz="1800" dirty="0">
                <a:latin typeface="Arial" panose="020B0604020202020204" pitchFamily="34" charset="0"/>
                <a:ea typeface="HG丸ｺﾞｼｯｸM-PRO" panose="020F0600000000000000" pitchFamily="50" charset="-128"/>
              </a:rPr>
              <a:t>介護保険指定基準の身体拘束禁止規定</a:t>
            </a:r>
          </a:p>
          <a:p>
            <a:pPr eaLnBrk="1" hangingPunct="1">
              <a:spcBef>
                <a:spcPct val="0"/>
              </a:spcBef>
              <a:buFontTx/>
              <a:buNone/>
            </a:pPr>
            <a:r>
              <a:rPr lang="ja-JP" altLang="en-US" sz="1800" dirty="0">
                <a:latin typeface="Arial" panose="020B0604020202020204" pitchFamily="34" charset="0"/>
                <a:ea typeface="HG丸ｺﾞｼｯｸM-PRO" panose="020F0600000000000000" pitchFamily="50" charset="-128"/>
              </a:rPr>
              <a:t>「サービスの提供にあたっては、当該入所者（利用者）又は他の入所者</a:t>
            </a:r>
            <a:endParaRPr lang="en-US" altLang="ja-JP" sz="1800" dirty="0">
              <a:latin typeface="Arial" panose="020B0604020202020204" pitchFamily="34" charset="0"/>
              <a:ea typeface="HG丸ｺﾞｼｯｸM-PRO" panose="020F0600000000000000" pitchFamily="50" charset="-128"/>
            </a:endParaRPr>
          </a:p>
          <a:p>
            <a:pPr eaLnBrk="1" hangingPunct="1">
              <a:spcBef>
                <a:spcPct val="0"/>
              </a:spcBef>
              <a:buFontTx/>
              <a:buNone/>
            </a:pPr>
            <a:r>
              <a:rPr lang="ja-JP" altLang="en-US" sz="1800" dirty="0">
                <a:latin typeface="Arial" panose="020B0604020202020204" pitchFamily="34" charset="0"/>
                <a:ea typeface="HG丸ｺﾞｼｯｸM-PRO" panose="020F0600000000000000" pitchFamily="50" charset="-128"/>
              </a:rPr>
              <a:t>（利用者）等の生命又は身体を保護するため緊急やむを得ない場合を除く、</a:t>
            </a:r>
            <a:endParaRPr lang="en-US" altLang="ja-JP" sz="1800" dirty="0">
              <a:latin typeface="Arial" panose="020B0604020202020204" pitchFamily="34" charset="0"/>
              <a:ea typeface="HG丸ｺﾞｼｯｸM-PRO" panose="020F0600000000000000" pitchFamily="50" charset="-128"/>
            </a:endParaRPr>
          </a:p>
          <a:p>
            <a:pPr eaLnBrk="1" hangingPunct="1">
              <a:spcBef>
                <a:spcPct val="0"/>
              </a:spcBef>
              <a:buFontTx/>
              <a:buNone/>
            </a:pPr>
            <a:r>
              <a:rPr lang="ja-JP" altLang="en-US" sz="1800" u="sng" dirty="0">
                <a:latin typeface="Arial" panose="020B0604020202020204" pitchFamily="34" charset="0"/>
                <a:ea typeface="HG丸ｺﾞｼｯｸM-PRO" panose="020F0600000000000000" pitchFamily="50" charset="-128"/>
              </a:rPr>
              <a:t> 身体的拘束その他入所者（利用者）の行動を制限する行為を</a:t>
            </a:r>
            <a:r>
              <a:rPr lang="ja-JP" altLang="en-US" sz="1800" dirty="0">
                <a:latin typeface="Arial" panose="020B0604020202020204" pitchFamily="34" charset="0"/>
                <a:ea typeface="HG丸ｺﾞｼｯｸM-PRO" panose="020F0600000000000000" pitchFamily="50" charset="-128"/>
              </a:rPr>
              <a:t>行ってはなら</a:t>
            </a:r>
            <a:endParaRPr lang="en-US" altLang="ja-JP" sz="1800" dirty="0">
              <a:latin typeface="Arial" panose="020B0604020202020204" pitchFamily="34" charset="0"/>
              <a:ea typeface="HG丸ｺﾞｼｯｸM-PRO" panose="020F0600000000000000" pitchFamily="50" charset="-128"/>
            </a:endParaRPr>
          </a:p>
          <a:p>
            <a:pPr eaLnBrk="1" hangingPunct="1">
              <a:spcBef>
                <a:spcPct val="0"/>
              </a:spcBef>
              <a:buFontTx/>
              <a:buNone/>
            </a:pPr>
            <a:r>
              <a:rPr lang="ja-JP" altLang="en-US" sz="1800" dirty="0">
                <a:latin typeface="Arial" panose="020B0604020202020204" pitchFamily="34" charset="0"/>
                <a:ea typeface="HG丸ｺﾞｼｯｸM-PRO" panose="020F0600000000000000" pitchFamily="50" charset="-128"/>
              </a:rPr>
              <a:t> ない」</a:t>
            </a:r>
          </a:p>
        </p:txBody>
      </p:sp>
      <p:sp>
        <p:nvSpPr>
          <p:cNvPr id="40965" name="Text Box 5"/>
          <p:cNvSpPr txBox="1">
            <a:spLocks noChangeArrowheads="1"/>
          </p:cNvSpPr>
          <p:nvPr/>
        </p:nvSpPr>
        <p:spPr bwMode="auto">
          <a:xfrm>
            <a:off x="438150" y="2342351"/>
            <a:ext cx="8368966" cy="461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342900" indent="-342900" eaLnBrk="1" hangingPunct="1">
              <a:lnSpc>
                <a:spcPct val="70000"/>
              </a:lnSpc>
              <a:spcBef>
                <a:spcPct val="50000"/>
              </a:spcBef>
              <a:buFont typeface="+mj-ea"/>
              <a:buAutoNum type="circleNumDbPlain"/>
            </a:pPr>
            <a:r>
              <a:rPr lang="ja-JP" altLang="en-US" sz="1800" dirty="0">
                <a:latin typeface="Arial" panose="020B0604020202020204" pitchFamily="34" charset="0"/>
                <a:ea typeface="HG丸ｺﾞｼｯｸM-PRO" panose="020F0600000000000000" pitchFamily="50" charset="-128"/>
              </a:rPr>
              <a:t>徘徊しないように，車いすやいす、ベッドに体幹や四肢を</a:t>
            </a:r>
            <a:r>
              <a:rPr lang="ja-JP" altLang="en-US" sz="1800" dirty="0" err="1">
                <a:latin typeface="Arial" panose="020B0604020202020204" pitchFamily="34" charset="0"/>
                <a:ea typeface="HG丸ｺﾞｼｯｸM-PRO" panose="020F0600000000000000" pitchFamily="50" charset="-128"/>
              </a:rPr>
              <a:t>ひも</a:t>
            </a:r>
            <a:r>
              <a:rPr lang="ja-JP" altLang="en-US" sz="1800" dirty="0">
                <a:latin typeface="Arial" panose="020B0604020202020204" pitchFamily="34" charset="0"/>
                <a:ea typeface="HG丸ｺﾞｼｯｸM-PRO" panose="020F0600000000000000" pitchFamily="50" charset="-128"/>
              </a:rPr>
              <a:t>等で縛る</a:t>
            </a:r>
          </a:p>
          <a:p>
            <a:pPr marL="342900" indent="-342900" eaLnBrk="1" hangingPunct="1">
              <a:lnSpc>
                <a:spcPct val="70000"/>
              </a:lnSpc>
              <a:spcBef>
                <a:spcPct val="50000"/>
              </a:spcBef>
              <a:buFont typeface="+mj-ea"/>
              <a:buAutoNum type="circleNumDbPlain"/>
            </a:pPr>
            <a:r>
              <a:rPr lang="ja-JP" altLang="en-US" sz="1800" dirty="0">
                <a:latin typeface="Arial" panose="020B0604020202020204" pitchFamily="34" charset="0"/>
                <a:ea typeface="HG丸ｺﾞｼｯｸM-PRO" panose="020F0600000000000000" pitchFamily="50" charset="-128"/>
              </a:rPr>
              <a:t>転落しないように、ベッドに体幹や四肢を</a:t>
            </a:r>
            <a:r>
              <a:rPr lang="ja-JP" altLang="en-US" sz="1800" dirty="0" err="1">
                <a:latin typeface="Arial" panose="020B0604020202020204" pitchFamily="34" charset="0"/>
                <a:ea typeface="HG丸ｺﾞｼｯｸM-PRO" panose="020F0600000000000000" pitchFamily="50" charset="-128"/>
              </a:rPr>
              <a:t>ひも</a:t>
            </a:r>
            <a:r>
              <a:rPr lang="ja-JP" altLang="en-US" sz="1800" dirty="0">
                <a:latin typeface="Arial" panose="020B0604020202020204" pitchFamily="34" charset="0"/>
                <a:ea typeface="HG丸ｺﾞｼｯｸM-PRO" panose="020F0600000000000000" pitchFamily="50" charset="-128"/>
              </a:rPr>
              <a:t>等で縛る</a:t>
            </a:r>
          </a:p>
          <a:p>
            <a:pPr marL="342900" indent="-342900" eaLnBrk="1" hangingPunct="1">
              <a:lnSpc>
                <a:spcPct val="70000"/>
              </a:lnSpc>
              <a:spcBef>
                <a:spcPct val="50000"/>
              </a:spcBef>
              <a:buFont typeface="+mj-ea"/>
              <a:buAutoNum type="circleNumDbPlain"/>
            </a:pPr>
            <a:r>
              <a:rPr lang="ja-JP" altLang="en-US" sz="1800" dirty="0">
                <a:latin typeface="Arial" panose="020B0604020202020204" pitchFamily="34" charset="0"/>
                <a:ea typeface="HG丸ｺﾞｼｯｸM-PRO" panose="020F0600000000000000" pitchFamily="50" charset="-128"/>
              </a:rPr>
              <a:t>自分で降りられないように、ベッドを柵で囲む</a:t>
            </a:r>
          </a:p>
          <a:p>
            <a:pPr marL="342900" indent="-342900" eaLnBrk="1" hangingPunct="1">
              <a:lnSpc>
                <a:spcPct val="70000"/>
              </a:lnSpc>
              <a:spcBef>
                <a:spcPct val="50000"/>
              </a:spcBef>
              <a:buFont typeface="+mj-ea"/>
              <a:buAutoNum type="circleNumDbPlain"/>
            </a:pPr>
            <a:r>
              <a:rPr lang="ja-JP" altLang="en-US" sz="1800" dirty="0">
                <a:latin typeface="Arial" panose="020B0604020202020204" pitchFamily="34" charset="0"/>
                <a:ea typeface="HG丸ｺﾞｼｯｸM-PRO" panose="020F0600000000000000" pitchFamily="50" charset="-128"/>
              </a:rPr>
              <a:t>点滴・経鼻栄養等のチューブを抜かないように、四肢を</a:t>
            </a:r>
            <a:r>
              <a:rPr lang="ja-JP" altLang="en-US" sz="1800" dirty="0" err="1">
                <a:latin typeface="Arial" panose="020B0604020202020204" pitchFamily="34" charset="0"/>
                <a:ea typeface="HG丸ｺﾞｼｯｸM-PRO" panose="020F0600000000000000" pitchFamily="50" charset="-128"/>
              </a:rPr>
              <a:t>ひも</a:t>
            </a:r>
            <a:r>
              <a:rPr lang="ja-JP" altLang="en-US" sz="1800" dirty="0">
                <a:latin typeface="Arial" panose="020B0604020202020204" pitchFamily="34" charset="0"/>
                <a:ea typeface="HG丸ｺﾞｼｯｸM-PRO" panose="020F0600000000000000" pitchFamily="50" charset="-128"/>
              </a:rPr>
              <a:t>等で縛る</a:t>
            </a:r>
          </a:p>
          <a:p>
            <a:pPr marL="342900" indent="-342900">
              <a:lnSpc>
                <a:spcPct val="70000"/>
              </a:lnSpc>
              <a:spcBef>
                <a:spcPct val="50000"/>
              </a:spcBef>
              <a:buFont typeface="+mj-ea"/>
              <a:buAutoNum type="circleNumDbPlain"/>
            </a:pPr>
            <a:r>
              <a:rPr lang="ja-JP" altLang="en-US" sz="1800" dirty="0">
                <a:latin typeface="Arial" panose="020B0604020202020204" pitchFamily="34" charset="0"/>
                <a:ea typeface="HG丸ｺﾞｼｯｸM-PRO" panose="020F0600000000000000" pitchFamily="50" charset="-128"/>
              </a:rPr>
              <a:t>点滴・経鼻栄養等のチューブを抜かないように、または皮膚をかきむしら</a:t>
            </a:r>
            <a:endParaRPr lang="en-US" altLang="ja-JP" sz="1800" dirty="0">
              <a:latin typeface="Arial" panose="020B0604020202020204" pitchFamily="34" charset="0"/>
              <a:ea typeface="HG丸ｺﾞｼｯｸM-PRO" panose="020F0600000000000000" pitchFamily="50" charset="-128"/>
            </a:endParaRPr>
          </a:p>
          <a:p>
            <a:pPr>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　ないように、手指の機能を制限するミトン型の手袋等をつける。</a:t>
            </a:r>
            <a:endParaRPr lang="en-US" altLang="ja-JP" sz="1800" dirty="0">
              <a:latin typeface="Arial" panose="020B0604020202020204" pitchFamily="34" charset="0"/>
              <a:ea typeface="HG丸ｺﾞｼｯｸM-PRO" panose="020F0600000000000000" pitchFamily="50" charset="-128"/>
            </a:endParaRPr>
          </a:p>
          <a:p>
            <a:pPr>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⑥車いすやいすからずり落ちたり、立ち上がったりしないように、</a:t>
            </a:r>
            <a:r>
              <a:rPr lang="en-US" altLang="ja-JP" sz="1800" dirty="0">
                <a:latin typeface="Arial" panose="020B0604020202020204" pitchFamily="34" charset="0"/>
                <a:ea typeface="HG丸ｺﾞｼｯｸM-PRO" panose="020F0600000000000000" pitchFamily="50" charset="-128"/>
              </a:rPr>
              <a:t>Y</a:t>
            </a:r>
            <a:r>
              <a:rPr lang="ja-JP" altLang="en-US" sz="1800" dirty="0">
                <a:latin typeface="Arial" panose="020B0604020202020204" pitchFamily="34" charset="0"/>
                <a:ea typeface="HG丸ｺﾞｼｯｸM-PRO" panose="020F0600000000000000" pitchFamily="50" charset="-128"/>
              </a:rPr>
              <a:t>字型拘束帯</a:t>
            </a:r>
            <a:endParaRPr lang="en-US" altLang="ja-JP" sz="1800" dirty="0">
              <a:latin typeface="Arial" panose="020B0604020202020204" pitchFamily="34" charset="0"/>
              <a:ea typeface="HG丸ｺﾞｼｯｸM-PRO" panose="020F0600000000000000" pitchFamily="50" charset="-128"/>
            </a:endParaRPr>
          </a:p>
          <a:p>
            <a:pPr>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　や腰ベルト、車いすテーブルをつける。</a:t>
            </a:r>
            <a:endParaRPr lang="en-US" altLang="ja-JP" sz="1800" dirty="0">
              <a:latin typeface="Arial" panose="020B0604020202020204" pitchFamily="34" charset="0"/>
              <a:ea typeface="HG丸ｺﾞｼｯｸM-PRO" panose="020F0600000000000000" pitchFamily="50" charset="-128"/>
            </a:endParaRPr>
          </a:p>
          <a:p>
            <a:pPr>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⑦立ち上がる能力のある人の立ち上がりを妨げるようないすを使用する。</a:t>
            </a:r>
            <a:endParaRPr lang="en-US" altLang="ja-JP" sz="1800" dirty="0">
              <a:latin typeface="Arial" panose="020B0604020202020204" pitchFamily="34" charset="0"/>
              <a:ea typeface="HG丸ｺﾞｼｯｸM-PRO" panose="020F0600000000000000" pitchFamily="50" charset="-128"/>
            </a:endParaRPr>
          </a:p>
          <a:p>
            <a:pPr eaLnBrk="1" hangingPunct="1">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⑧脱衣やおむつはずしを制限するために、介護衣（つなぎ服）を着せる。</a:t>
            </a:r>
            <a:endParaRPr lang="en-US" altLang="ja-JP" sz="1800" dirty="0">
              <a:latin typeface="Arial" panose="020B0604020202020204" pitchFamily="34" charset="0"/>
              <a:ea typeface="HG丸ｺﾞｼｯｸM-PRO" panose="020F0600000000000000" pitchFamily="50" charset="-128"/>
            </a:endParaRPr>
          </a:p>
          <a:p>
            <a:pPr eaLnBrk="1" hangingPunct="1">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⑨他人への迷惑行為を防ぐために、ベッドなどに体幹や四肢を</a:t>
            </a:r>
            <a:r>
              <a:rPr lang="ja-JP" altLang="en-US" sz="1800" dirty="0" err="1">
                <a:latin typeface="Arial" panose="020B0604020202020204" pitchFamily="34" charset="0"/>
                <a:ea typeface="HG丸ｺﾞｼｯｸM-PRO" panose="020F0600000000000000" pitchFamily="50" charset="-128"/>
              </a:rPr>
              <a:t>ひも</a:t>
            </a:r>
            <a:r>
              <a:rPr lang="ja-JP" altLang="en-US" sz="1800" dirty="0">
                <a:latin typeface="Arial" panose="020B0604020202020204" pitchFamily="34" charset="0"/>
                <a:ea typeface="HG丸ｺﾞｼｯｸM-PRO" panose="020F0600000000000000" pitchFamily="50" charset="-128"/>
              </a:rPr>
              <a:t>等で縛る。</a:t>
            </a:r>
          </a:p>
          <a:p>
            <a:pPr eaLnBrk="1" hangingPunct="1">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⑩行動を落ち着かせるために、向精神薬を過剰に服用させる</a:t>
            </a:r>
          </a:p>
          <a:p>
            <a:pPr eaLnBrk="1" hangingPunct="1">
              <a:lnSpc>
                <a:spcPct val="70000"/>
              </a:lnSpc>
              <a:spcBef>
                <a:spcPct val="50000"/>
              </a:spcBef>
              <a:buNone/>
            </a:pPr>
            <a:r>
              <a:rPr lang="ja-JP" altLang="en-US" sz="1800" dirty="0">
                <a:latin typeface="Arial" panose="020B0604020202020204" pitchFamily="34" charset="0"/>
                <a:ea typeface="HG丸ｺﾞｼｯｸM-PRO" panose="020F0600000000000000" pitchFamily="50" charset="-128"/>
              </a:rPr>
              <a:t>⑪自分の意思で開けることのできない居室等に隔離する　　等</a:t>
            </a:r>
          </a:p>
          <a:p>
            <a:pPr eaLnBrk="1" hangingPunct="1">
              <a:lnSpc>
                <a:spcPct val="70000"/>
              </a:lnSpc>
              <a:spcBef>
                <a:spcPct val="50000"/>
              </a:spcBef>
              <a:buFontTx/>
              <a:buNone/>
            </a:pPr>
            <a:endParaRPr lang="en-US" altLang="ja-JP" sz="1800" dirty="0">
              <a:latin typeface="Arial" panose="020B0604020202020204" pitchFamily="34" charset="0"/>
              <a:ea typeface="HG丸ｺﾞｼｯｸM-PRO" panose="020F0600000000000000" pitchFamily="50" charset="-128"/>
            </a:endParaRPr>
          </a:p>
        </p:txBody>
      </p:sp>
      <p:sp>
        <p:nvSpPr>
          <p:cNvPr id="40966" name="Text Box 6"/>
          <p:cNvSpPr txBox="1">
            <a:spLocks noChangeArrowheads="1"/>
          </p:cNvSpPr>
          <p:nvPr/>
        </p:nvSpPr>
        <p:spPr bwMode="auto">
          <a:xfrm>
            <a:off x="1781908" y="6521059"/>
            <a:ext cx="68683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600" b="1" u="sng" dirty="0">
                <a:solidFill>
                  <a:srgbClr val="FF0000"/>
                </a:solidFill>
                <a:latin typeface="Arial" panose="020B0604020202020204" pitchFamily="34" charset="0"/>
                <a:ea typeface="HG丸ｺﾞｼｯｸM-PRO" panose="020F0600000000000000" pitchFamily="50" charset="-128"/>
              </a:rPr>
              <a:t>厚生労働省「身体拘束ゼロの手引き」（平成</a:t>
            </a:r>
            <a:r>
              <a:rPr lang="en-US" altLang="ja-JP" sz="1600" b="1" u="sng" dirty="0">
                <a:solidFill>
                  <a:srgbClr val="FF0000"/>
                </a:solidFill>
                <a:latin typeface="Arial" panose="020B0604020202020204" pitchFamily="34" charset="0"/>
                <a:ea typeface="HG丸ｺﾞｼｯｸM-PRO" panose="020F0600000000000000" pitchFamily="50" charset="-128"/>
              </a:rPr>
              <a:t>13</a:t>
            </a:r>
            <a:r>
              <a:rPr lang="ja-JP" altLang="en-US" sz="1600" b="1" u="sng" dirty="0">
                <a:solidFill>
                  <a:srgbClr val="FF0000"/>
                </a:solidFill>
                <a:latin typeface="Arial" panose="020B0604020202020204" pitchFamily="34" charset="0"/>
                <a:ea typeface="HG丸ｺﾞｼｯｸM-PRO" panose="020F0600000000000000" pitchFamily="50" charset="-128"/>
              </a:rPr>
              <a:t>年</a:t>
            </a:r>
            <a:r>
              <a:rPr lang="en-US" altLang="ja-JP" sz="1600" b="1" u="sng" dirty="0">
                <a:solidFill>
                  <a:srgbClr val="FF0000"/>
                </a:solidFill>
                <a:latin typeface="Arial" panose="020B0604020202020204" pitchFamily="34" charset="0"/>
                <a:ea typeface="HG丸ｺﾞｼｯｸM-PRO" panose="020F0600000000000000" pitchFamily="50" charset="-128"/>
              </a:rPr>
              <a:t>3</a:t>
            </a:r>
            <a:r>
              <a:rPr lang="ja-JP" altLang="en-US" sz="1600" b="1" u="sng" dirty="0">
                <a:solidFill>
                  <a:srgbClr val="FF0000"/>
                </a:solidFill>
                <a:latin typeface="Arial" panose="020B0604020202020204" pitchFamily="34" charset="0"/>
                <a:ea typeface="HG丸ｺﾞｼｯｸM-PRO" panose="020F0600000000000000" pitchFamily="50" charset="-128"/>
              </a:rPr>
              <a:t>月）より抜粋</a:t>
            </a:r>
          </a:p>
        </p:txBody>
      </p:sp>
      <p:sp>
        <p:nvSpPr>
          <p:cNvPr id="40967" name="スライド番号プレースホルダ 6"/>
          <p:cNvSpPr>
            <a:spLocks noGrp="1"/>
          </p:cNvSpPr>
          <p:nvPr>
            <p:ph type="sldNum" sz="quarter" idx="12"/>
          </p:nvPr>
        </p:nvSpPr>
        <p:spPr bwMode="auto">
          <a:xfrm>
            <a:off x="6828130" y="640908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F34D3EE-92D5-45A8-A56F-22F289CA20DC}" type="slidenum">
              <a:rPr lang="ja-JP" altLang="en-US" sz="1400" smtClean="0">
                <a:latin typeface="ＭＳ Ｐゴシック" panose="020B0600070205080204" pitchFamily="50" charset="-128"/>
              </a:rPr>
              <a:pPr>
                <a:spcBef>
                  <a:spcPct val="0"/>
                </a:spcBef>
                <a:buFontTx/>
                <a:buNone/>
              </a:pPr>
              <a:t>24</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2003890179"/>
      </p:ext>
    </p:extLst>
  </p:cSld>
  <p:clrMapOvr>
    <a:masterClrMapping/>
  </p:clrMapOvr>
  <mc:AlternateContent xmlns:mc="http://schemas.openxmlformats.org/markup-compatibility/2006" xmlns:p14="http://schemas.microsoft.com/office/powerpoint/2010/main">
    <mc:Choice Requires="p14">
      <p:transition spd="slow" p14:dur="2000" advTm="97338"/>
    </mc:Choice>
    <mc:Fallback xmlns="">
      <p:transition spd="slow" advTm="97338"/>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4294967295"/>
          </p:nvPr>
        </p:nvSpPr>
        <p:spPr>
          <a:xfrm>
            <a:off x="0" y="1600200"/>
            <a:ext cx="8229600" cy="4525963"/>
          </a:xfrm>
        </p:spPr>
        <p:txBody>
          <a:bodyPr/>
          <a:lstStyle/>
          <a:p>
            <a:pPr eaLnBrk="1" hangingPunct="1">
              <a:buFontTx/>
              <a:buNone/>
            </a:pPr>
            <a:endParaRPr lang="en-US" altLang="ja-JP" dirty="0"/>
          </a:p>
          <a:p>
            <a:pPr eaLnBrk="1" hangingPunct="1">
              <a:buFontTx/>
              <a:buNone/>
            </a:pPr>
            <a:endParaRPr lang="en-US" altLang="ja-JP" dirty="0"/>
          </a:p>
        </p:txBody>
      </p:sp>
      <p:sp>
        <p:nvSpPr>
          <p:cNvPr id="41987" name="Oval 7"/>
          <p:cNvSpPr>
            <a:spLocks noChangeArrowheads="1"/>
          </p:cNvSpPr>
          <p:nvPr/>
        </p:nvSpPr>
        <p:spPr bwMode="auto">
          <a:xfrm>
            <a:off x="2590800" y="2133600"/>
            <a:ext cx="3733800" cy="2133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Verdana" panose="020B0604030504040204" pitchFamily="34" charset="0"/>
            </a:endParaRPr>
          </a:p>
        </p:txBody>
      </p:sp>
      <p:sp>
        <p:nvSpPr>
          <p:cNvPr id="41988" name="Oval 8"/>
          <p:cNvSpPr>
            <a:spLocks noChangeArrowheads="1"/>
          </p:cNvSpPr>
          <p:nvPr/>
        </p:nvSpPr>
        <p:spPr bwMode="auto">
          <a:xfrm>
            <a:off x="1371600" y="3505200"/>
            <a:ext cx="3352800" cy="2133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Verdana" panose="020B0604030504040204" pitchFamily="34" charset="0"/>
            </a:endParaRPr>
          </a:p>
        </p:txBody>
      </p:sp>
      <p:sp>
        <p:nvSpPr>
          <p:cNvPr id="41989" name="Oval 9"/>
          <p:cNvSpPr>
            <a:spLocks noChangeArrowheads="1"/>
          </p:cNvSpPr>
          <p:nvPr/>
        </p:nvSpPr>
        <p:spPr bwMode="auto">
          <a:xfrm>
            <a:off x="4191000" y="3505200"/>
            <a:ext cx="3124200" cy="2057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Verdana" panose="020B0604030504040204" pitchFamily="34" charset="0"/>
            </a:endParaRPr>
          </a:p>
        </p:txBody>
      </p:sp>
      <p:sp>
        <p:nvSpPr>
          <p:cNvPr id="41990" name="Text Box 10"/>
          <p:cNvSpPr txBox="1">
            <a:spLocks noChangeArrowheads="1"/>
          </p:cNvSpPr>
          <p:nvPr/>
        </p:nvSpPr>
        <p:spPr bwMode="auto">
          <a:xfrm>
            <a:off x="3505200" y="2133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ja-JP" sz="1800">
              <a:latin typeface="Verdana" panose="020B0604030504040204" pitchFamily="34" charset="0"/>
              <a:ea typeface="ＭＳ ゴシック" panose="020B0609070205080204" pitchFamily="49" charset="-128"/>
            </a:endParaRPr>
          </a:p>
        </p:txBody>
      </p:sp>
      <p:sp>
        <p:nvSpPr>
          <p:cNvPr id="41991" name="Text Box 11"/>
          <p:cNvSpPr txBox="1">
            <a:spLocks noChangeArrowheads="1"/>
          </p:cNvSpPr>
          <p:nvPr/>
        </p:nvSpPr>
        <p:spPr bwMode="auto">
          <a:xfrm>
            <a:off x="2743200" y="2133600"/>
            <a:ext cx="342900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2400" b="1" u="sng">
                <a:solidFill>
                  <a:srgbClr val="FF0000"/>
                </a:solidFill>
                <a:latin typeface="Verdana" panose="020B0604030504040204" pitchFamily="34" charset="0"/>
                <a:ea typeface="ＭＳ ゴシック" panose="020B0609070205080204" pitchFamily="49" charset="-128"/>
              </a:rPr>
              <a:t>切迫性</a:t>
            </a:r>
          </a:p>
          <a:p>
            <a:pPr eaLnBrk="1" hangingPunct="1">
              <a:spcBef>
                <a:spcPct val="50000"/>
              </a:spcBef>
              <a:buFontTx/>
              <a:buNone/>
            </a:pPr>
            <a:r>
              <a:rPr lang="ja-JP" altLang="en-US" sz="1800">
                <a:latin typeface="Verdana" panose="020B0604030504040204" pitchFamily="34" charset="0"/>
                <a:ea typeface="ＭＳ ゴシック" panose="020B0609070205080204" pitchFamily="49" charset="-128"/>
              </a:rPr>
              <a:t>利用者本人または他の利用者等の生命または身体が危険にさらされる可能性が著しく高いこと</a:t>
            </a:r>
          </a:p>
          <a:p>
            <a:pPr eaLnBrk="1" hangingPunct="1">
              <a:spcBef>
                <a:spcPct val="50000"/>
              </a:spcBef>
              <a:buFontTx/>
              <a:buNone/>
            </a:pPr>
            <a:endParaRPr lang="en-US" altLang="ja-JP" sz="2000" b="1">
              <a:solidFill>
                <a:srgbClr val="FF0000"/>
              </a:solidFill>
              <a:latin typeface="Verdana" panose="020B0604030504040204" pitchFamily="34" charset="0"/>
              <a:ea typeface="ＭＳ ゴシック" panose="020B0609070205080204" pitchFamily="49" charset="-128"/>
            </a:endParaRPr>
          </a:p>
        </p:txBody>
      </p:sp>
      <p:sp>
        <p:nvSpPr>
          <p:cNvPr id="41992" name="Text Box 12"/>
          <p:cNvSpPr txBox="1">
            <a:spLocks noChangeArrowheads="1"/>
          </p:cNvSpPr>
          <p:nvPr/>
        </p:nvSpPr>
        <p:spPr bwMode="auto">
          <a:xfrm>
            <a:off x="1752600" y="3733800"/>
            <a:ext cx="2438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2400" b="1" u="sng">
                <a:solidFill>
                  <a:srgbClr val="FF0000"/>
                </a:solidFill>
                <a:latin typeface="Verdana" panose="020B0604030504040204" pitchFamily="34" charset="0"/>
                <a:ea typeface="ＭＳ ゴシック" panose="020B0609070205080204" pitchFamily="49" charset="-128"/>
              </a:rPr>
              <a:t>非代替性</a:t>
            </a:r>
          </a:p>
          <a:p>
            <a:pPr eaLnBrk="1" hangingPunct="1">
              <a:spcBef>
                <a:spcPct val="50000"/>
              </a:spcBef>
              <a:buFontTx/>
              <a:buNone/>
            </a:pPr>
            <a:r>
              <a:rPr lang="ja-JP" altLang="en-US" sz="1800">
                <a:latin typeface="Verdana" panose="020B0604030504040204" pitchFamily="34" charset="0"/>
                <a:ea typeface="ＭＳ ゴシック" panose="020B0609070205080204" pitchFamily="49" charset="-128"/>
              </a:rPr>
              <a:t>身体拘束その他の行動制限を行う以外に代替する介護方法がないこと</a:t>
            </a:r>
          </a:p>
        </p:txBody>
      </p:sp>
      <p:sp>
        <p:nvSpPr>
          <p:cNvPr id="41993" name="Text Box 13"/>
          <p:cNvSpPr txBox="1">
            <a:spLocks noChangeArrowheads="1"/>
          </p:cNvSpPr>
          <p:nvPr/>
        </p:nvSpPr>
        <p:spPr bwMode="auto">
          <a:xfrm>
            <a:off x="4876800" y="3886200"/>
            <a:ext cx="22098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2400" b="1">
                <a:solidFill>
                  <a:srgbClr val="FF0000"/>
                </a:solidFill>
                <a:latin typeface="Verdana" panose="020B0604030504040204" pitchFamily="34" charset="0"/>
                <a:ea typeface="ＭＳ ゴシック" panose="020B0609070205080204" pitchFamily="49" charset="-128"/>
              </a:rPr>
              <a:t>　</a:t>
            </a:r>
            <a:r>
              <a:rPr lang="ja-JP" altLang="en-US" sz="2400" b="1" u="sng">
                <a:solidFill>
                  <a:srgbClr val="FF0000"/>
                </a:solidFill>
                <a:latin typeface="Verdana" panose="020B0604030504040204" pitchFamily="34" charset="0"/>
                <a:ea typeface="ＭＳ ゴシック" panose="020B0609070205080204" pitchFamily="49" charset="-128"/>
              </a:rPr>
              <a:t>一時性</a:t>
            </a:r>
          </a:p>
          <a:p>
            <a:pPr eaLnBrk="1" hangingPunct="1">
              <a:spcBef>
                <a:spcPct val="50000"/>
              </a:spcBef>
              <a:buFontTx/>
              <a:buNone/>
            </a:pPr>
            <a:r>
              <a:rPr lang="ja-JP" altLang="en-US" sz="1800">
                <a:latin typeface="Verdana" panose="020B0604030504040204" pitchFamily="34" charset="0"/>
                <a:ea typeface="ＭＳ ゴシック" panose="020B0609070205080204" pitchFamily="49" charset="-128"/>
              </a:rPr>
              <a:t>身体拘束その他の行動制限が一時的なものであること</a:t>
            </a:r>
          </a:p>
        </p:txBody>
      </p:sp>
      <p:sp>
        <p:nvSpPr>
          <p:cNvPr id="41994" name="AutoShape 15"/>
          <p:cNvSpPr>
            <a:spLocks/>
          </p:cNvSpPr>
          <p:nvPr/>
        </p:nvSpPr>
        <p:spPr bwMode="auto">
          <a:xfrm>
            <a:off x="7162800" y="3086100"/>
            <a:ext cx="1809750" cy="685800"/>
          </a:xfrm>
          <a:prstGeom prst="borderCallout1">
            <a:avLst>
              <a:gd name="adj1" fmla="val 13634"/>
              <a:gd name="adj2" fmla="val -4597"/>
              <a:gd name="adj3" fmla="val 160037"/>
              <a:gd name="adj4" fmla="val -153833"/>
            </a:avLst>
          </a:prstGeom>
          <a:noFill/>
          <a:ln w="38100">
            <a:solidFill>
              <a:srgbClr val="7030A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Verdana" panose="020B0604030504040204" pitchFamily="34" charset="0"/>
                <a:ea typeface="ＭＳ ゴシック" panose="020B0609070205080204" pitchFamily="49" charset="-128"/>
              </a:rPr>
              <a:t>唯一この場合のみ認められる</a:t>
            </a:r>
          </a:p>
        </p:txBody>
      </p:sp>
      <p:sp>
        <p:nvSpPr>
          <p:cNvPr id="41995" name="AutoShape 16"/>
          <p:cNvSpPr>
            <a:spLocks noChangeArrowheads="1"/>
          </p:cNvSpPr>
          <p:nvPr/>
        </p:nvSpPr>
        <p:spPr bwMode="auto">
          <a:xfrm>
            <a:off x="3581400" y="3733800"/>
            <a:ext cx="304800" cy="304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41996" name="AutoShape 18"/>
          <p:cNvSpPr>
            <a:spLocks noChangeArrowheads="1"/>
          </p:cNvSpPr>
          <p:nvPr/>
        </p:nvSpPr>
        <p:spPr bwMode="auto">
          <a:xfrm>
            <a:off x="5181600" y="3810000"/>
            <a:ext cx="304800" cy="304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41997" name="AutoShape 19"/>
          <p:cNvSpPr>
            <a:spLocks noChangeArrowheads="1"/>
          </p:cNvSpPr>
          <p:nvPr/>
        </p:nvSpPr>
        <p:spPr bwMode="auto">
          <a:xfrm>
            <a:off x="4267200" y="4495800"/>
            <a:ext cx="304800" cy="304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41998" name="AutoShape 20"/>
          <p:cNvSpPr>
            <a:spLocks noChangeArrowheads="1"/>
          </p:cNvSpPr>
          <p:nvPr/>
        </p:nvSpPr>
        <p:spPr bwMode="auto">
          <a:xfrm>
            <a:off x="152400" y="2278063"/>
            <a:ext cx="2286000" cy="1106488"/>
          </a:xfrm>
          <a:prstGeom prst="wedgeRoundRectCallout">
            <a:avLst>
              <a:gd name="adj1" fmla="val 31315"/>
              <a:gd name="adj2" fmla="val 48102"/>
              <a:gd name="adj3" fmla="val 16667"/>
            </a:avLst>
          </a:prstGeom>
          <a:solidFill>
            <a:srgbClr val="FFFF99"/>
          </a:solidFill>
          <a:ln w="9525">
            <a:solidFill>
              <a:schemeClr val="tx1"/>
            </a:solidFill>
            <a:miter lim="800000"/>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600" dirty="0">
                <a:latin typeface="Verdana" panose="020B0604030504040204" pitchFamily="34" charset="0"/>
                <a:ea typeface="ＭＳ ゴシック" panose="020B0609070205080204" pitchFamily="49" charset="-128"/>
              </a:rPr>
              <a:t>3</a:t>
            </a:r>
            <a:r>
              <a:rPr lang="ja-JP" altLang="en-US" sz="1600" dirty="0">
                <a:latin typeface="Verdana" panose="020B0604030504040204" pitchFamily="34" charset="0"/>
                <a:ea typeface="ＭＳ ゴシック" panose="020B0609070205080204" pitchFamily="49" charset="-128"/>
              </a:rPr>
              <a:t>要件を委員会、チーム等施設全体で検討する手続きを決めておくこと</a:t>
            </a:r>
          </a:p>
        </p:txBody>
      </p:sp>
      <p:sp>
        <p:nvSpPr>
          <p:cNvPr id="41999" name="AutoShape 21"/>
          <p:cNvSpPr>
            <a:spLocks noChangeArrowheads="1"/>
          </p:cNvSpPr>
          <p:nvPr/>
        </p:nvSpPr>
        <p:spPr bwMode="auto">
          <a:xfrm>
            <a:off x="152400" y="5653088"/>
            <a:ext cx="3733800" cy="1145182"/>
          </a:xfrm>
          <a:prstGeom prst="wedgeRoundRectCallout">
            <a:avLst>
              <a:gd name="adj1" fmla="val 49736"/>
              <a:gd name="adj2" fmla="val -36306"/>
              <a:gd name="adj3" fmla="val 16667"/>
            </a:avLst>
          </a:prstGeom>
          <a:solidFill>
            <a:srgbClr val="FFFF99"/>
          </a:solidFill>
          <a:ln w="9525">
            <a:solidFill>
              <a:schemeClr val="tx1"/>
            </a:solidFill>
            <a:miter lim="800000"/>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dirty="0">
                <a:latin typeface="Verdana" panose="020B0604030504040204" pitchFamily="34" charset="0"/>
                <a:ea typeface="ＭＳ ゴシック" panose="020B0609070205080204" pitchFamily="49" charset="-128"/>
              </a:rPr>
              <a:t>利用者本人・家族に対し、拘束の内容、目的、理由、リスク、拘束する時間、時間帯、期間を詳細に説明。都度、個別に説明すること。</a:t>
            </a:r>
          </a:p>
        </p:txBody>
      </p:sp>
      <p:sp>
        <p:nvSpPr>
          <p:cNvPr id="42000" name="AutoShape 22"/>
          <p:cNvSpPr>
            <a:spLocks noChangeArrowheads="1"/>
          </p:cNvSpPr>
          <p:nvPr/>
        </p:nvSpPr>
        <p:spPr bwMode="auto">
          <a:xfrm>
            <a:off x="4808220" y="5753100"/>
            <a:ext cx="3962400" cy="912813"/>
          </a:xfrm>
          <a:prstGeom prst="wedgeRoundRectCallout">
            <a:avLst>
              <a:gd name="adj1" fmla="val 2449"/>
              <a:gd name="adj2" fmla="val -49981"/>
              <a:gd name="adj3" fmla="val 16667"/>
            </a:avLst>
          </a:prstGeom>
          <a:solidFill>
            <a:srgbClr val="FFFF99"/>
          </a:solidFill>
          <a:ln w="9525">
            <a:solidFill>
              <a:schemeClr val="tx1"/>
            </a:solidFill>
            <a:miter lim="800000"/>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dirty="0">
                <a:latin typeface="Verdana" panose="020B0604030504040204" pitchFamily="34" charset="0"/>
                <a:ea typeface="ＭＳ ゴシック" panose="020B0609070205080204" pitchFamily="49" charset="-128"/>
              </a:rPr>
              <a:t>緊急やむを得ない場合に該当するかを常に観察し、再検討し、該当しなくなった場合にはただちに解除すること</a:t>
            </a:r>
          </a:p>
        </p:txBody>
      </p:sp>
      <p:sp>
        <p:nvSpPr>
          <p:cNvPr id="42001" name="Text Box 19"/>
          <p:cNvSpPr txBox="1">
            <a:spLocks noChangeArrowheads="1"/>
          </p:cNvSpPr>
          <p:nvPr/>
        </p:nvSpPr>
        <p:spPr bwMode="auto">
          <a:xfrm>
            <a:off x="14288" y="705485"/>
            <a:ext cx="7148512"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1" eaLnBrk="1" hangingPunct="1">
              <a:spcBef>
                <a:spcPct val="0"/>
              </a:spcBef>
              <a:buFontTx/>
              <a:buNone/>
            </a:pPr>
            <a:r>
              <a:rPr lang="ja-JP" altLang="en-US" sz="1800" dirty="0">
                <a:latin typeface="Verdana" panose="020B0604030504040204" pitchFamily="34" charset="0"/>
                <a:ea typeface="ＭＳ ゴシック" panose="020B0609070205080204" pitchFamily="49" charset="-128"/>
              </a:rPr>
              <a:t>★３つ</a:t>
            </a:r>
            <a:r>
              <a:rPr lang="ja-JP" altLang="en-US" sz="1800" b="1" u="sng" dirty="0">
                <a:solidFill>
                  <a:srgbClr val="FF0000"/>
                </a:solidFill>
                <a:latin typeface="Verdana" panose="020B0604030504040204" pitchFamily="34" charset="0"/>
                <a:ea typeface="ＭＳ ゴシック" panose="020B0609070205080204" pitchFamily="49" charset="-128"/>
              </a:rPr>
              <a:t>全て</a:t>
            </a:r>
            <a:r>
              <a:rPr lang="ja-JP" altLang="en-US" sz="1800" dirty="0">
                <a:latin typeface="Verdana" panose="020B0604030504040204" pitchFamily="34" charset="0"/>
                <a:ea typeface="ＭＳ ゴシック" panose="020B0609070205080204" pitchFamily="49" charset="-128"/>
              </a:rPr>
              <a:t>に</a:t>
            </a:r>
            <a:r>
              <a:rPr lang="ja-JP" altLang="en-US" sz="1800" b="1" dirty="0">
                <a:solidFill>
                  <a:srgbClr val="FF3300"/>
                </a:solidFill>
                <a:latin typeface="Verdana" panose="020B0604030504040204" pitchFamily="34" charset="0"/>
                <a:ea typeface="ＭＳ ゴシック" panose="020B0609070205080204" pitchFamily="49" charset="-128"/>
              </a:rPr>
              <a:t>客観的に該当</a:t>
            </a:r>
            <a:r>
              <a:rPr lang="ja-JP" altLang="en-US" sz="1800" dirty="0">
                <a:latin typeface="Verdana" panose="020B0604030504040204" pitchFamily="34" charset="0"/>
                <a:ea typeface="ＭＳ ゴシック" panose="020B0609070205080204" pitchFamily="49" charset="-128"/>
              </a:rPr>
              <a:t>し、</a:t>
            </a:r>
            <a:r>
              <a:rPr lang="ja-JP" altLang="en-US" sz="1800" b="1" dirty="0">
                <a:solidFill>
                  <a:srgbClr val="FF3300"/>
                </a:solidFill>
                <a:latin typeface="Verdana" panose="020B0604030504040204" pitchFamily="34" charset="0"/>
                <a:ea typeface="ＭＳ ゴシック" panose="020B0609070205080204" pitchFamily="49" charset="-128"/>
              </a:rPr>
              <a:t>説明と理解</a:t>
            </a:r>
            <a:r>
              <a:rPr lang="ja-JP" altLang="en-US" sz="1800" dirty="0">
                <a:latin typeface="Verdana" panose="020B0604030504040204" pitchFamily="34" charset="0"/>
                <a:ea typeface="ＭＳ ゴシック" panose="020B0609070205080204" pitchFamily="49" charset="-128"/>
              </a:rPr>
              <a:t>、さらに</a:t>
            </a:r>
            <a:r>
              <a:rPr lang="ja-JP" altLang="en-US" sz="1800" b="1" u="sng" dirty="0">
                <a:solidFill>
                  <a:srgbClr val="FF0000"/>
                </a:solidFill>
                <a:latin typeface="Verdana" panose="020B0604030504040204" pitchFamily="34" charset="0"/>
                <a:ea typeface="ＭＳ ゴシック" panose="020B0609070205080204" pitchFamily="49" charset="-128"/>
              </a:rPr>
              <a:t>記録</a:t>
            </a:r>
            <a:r>
              <a:rPr lang="ja-JP" altLang="en-US" sz="1800" dirty="0">
                <a:latin typeface="Verdana" panose="020B0604030504040204" pitchFamily="34" charset="0"/>
                <a:ea typeface="ＭＳ ゴシック" panose="020B0609070205080204" pitchFamily="49" charset="-128"/>
              </a:rPr>
              <a:t>をして</a:t>
            </a:r>
            <a:endParaRPr lang="en-US" altLang="ja-JP" sz="1800" dirty="0">
              <a:latin typeface="Verdana" panose="020B0604030504040204" pitchFamily="34" charset="0"/>
              <a:ea typeface="ＭＳ ゴシック" panose="020B0609070205080204" pitchFamily="49" charset="-128"/>
            </a:endParaRPr>
          </a:p>
          <a:p>
            <a:pPr lvl="1" eaLnBrk="1" hangingPunct="1">
              <a:spcBef>
                <a:spcPct val="0"/>
              </a:spcBef>
              <a:buFontTx/>
              <a:buNone/>
            </a:pPr>
            <a:r>
              <a:rPr lang="ja-JP" altLang="en-US" sz="1800" dirty="0">
                <a:latin typeface="Verdana" panose="020B0604030504040204" pitchFamily="34" charset="0"/>
                <a:ea typeface="ＭＳ ゴシック" panose="020B0609070205080204" pitchFamily="49" charset="-128"/>
              </a:rPr>
              <a:t>　</a:t>
            </a:r>
            <a:r>
              <a:rPr lang="ja-JP" altLang="en-US" sz="1800" b="1" dirty="0">
                <a:solidFill>
                  <a:srgbClr val="FF0000"/>
                </a:solidFill>
                <a:latin typeface="Verdana" panose="020B0604030504040204" pitchFamily="34" charset="0"/>
                <a:ea typeface="ＭＳ ゴシック" panose="020B0609070205080204" pitchFamily="49" charset="-128"/>
              </a:rPr>
              <a:t>定期的に見直す</a:t>
            </a:r>
            <a:r>
              <a:rPr lang="ja-JP" altLang="en-US" sz="1800" dirty="0">
                <a:latin typeface="Verdana" panose="020B0604030504040204" pitchFamily="34" charset="0"/>
                <a:ea typeface="ＭＳ ゴシック" panose="020B0609070205080204" pitchFamily="49" charset="-128"/>
              </a:rPr>
              <a:t>必要あり</a:t>
            </a:r>
          </a:p>
          <a:p>
            <a:pPr lvl="1" eaLnBrk="1" hangingPunct="1">
              <a:spcBef>
                <a:spcPts val="600"/>
              </a:spcBef>
              <a:buFontTx/>
              <a:buNone/>
            </a:pPr>
            <a:r>
              <a:rPr lang="ja-JP" altLang="en-US" sz="1800" dirty="0">
                <a:latin typeface="Verdana" panose="020B0604030504040204" pitchFamily="34" charset="0"/>
                <a:ea typeface="ＭＳ ゴシック" panose="020B0609070205080204" pitchFamily="49" charset="-128"/>
              </a:rPr>
              <a:t>★適正な手続きのないものは</a:t>
            </a:r>
            <a:r>
              <a:rPr lang="ja-JP" altLang="en-US" sz="1800" b="1" dirty="0">
                <a:solidFill>
                  <a:srgbClr val="FF3300"/>
                </a:solidFill>
                <a:latin typeface="Verdana" panose="020B0604030504040204" pitchFamily="34" charset="0"/>
                <a:ea typeface="ＭＳ ゴシック" panose="020B0609070205080204" pitchFamily="49" charset="-128"/>
              </a:rPr>
              <a:t>虐待</a:t>
            </a:r>
            <a:r>
              <a:rPr lang="ja-JP" altLang="en-US" sz="1800" dirty="0">
                <a:latin typeface="Verdana" panose="020B0604030504040204" pitchFamily="34" charset="0"/>
                <a:ea typeface="ＭＳ ゴシック" panose="020B0609070205080204" pitchFamily="49" charset="-128"/>
              </a:rPr>
              <a:t>となる</a:t>
            </a:r>
          </a:p>
        </p:txBody>
      </p:sp>
      <p:sp>
        <p:nvSpPr>
          <p:cNvPr id="20" name="タイトル 1"/>
          <p:cNvSpPr txBox="1">
            <a:spLocks/>
          </p:cNvSpPr>
          <p:nvPr/>
        </p:nvSpPr>
        <p:spPr>
          <a:xfrm>
            <a:off x="366713" y="79375"/>
            <a:ext cx="7491412" cy="796925"/>
          </a:xfrm>
          <a:prstGeom prst="rect">
            <a:avLst/>
          </a:prstGeom>
        </p:spPr>
        <p:txBody>
          <a:bodyPr>
            <a:normAutofit/>
          </a:bodyPr>
          <a:lstStyle/>
          <a:p>
            <a:pPr eaLnBrk="1" fontAlgn="auto" hangingPunct="1">
              <a:spcAft>
                <a:spcPts val="0"/>
              </a:spcAft>
              <a:defRPr/>
            </a:pPr>
            <a:r>
              <a:rPr lang="en-US" altLang="ja-JP" sz="3200" dirty="0">
                <a:solidFill>
                  <a:srgbClr val="0000FF"/>
                </a:solidFill>
                <a:latin typeface="HGP創英角ﾎﾟｯﾌﾟ体" pitchFamily="50" charset="-128"/>
                <a:ea typeface="HGP創英角ﾎﾟｯﾌﾟ体" pitchFamily="50" charset="-128"/>
                <a:cs typeface="+mj-cs"/>
              </a:rPr>
              <a:t>《</a:t>
            </a:r>
            <a:r>
              <a:rPr lang="ja-JP" altLang="en-US" sz="3200" dirty="0">
                <a:solidFill>
                  <a:srgbClr val="0000FF"/>
                </a:solidFill>
                <a:latin typeface="HGP創英角ﾎﾟｯﾌﾟ体" pitchFamily="50" charset="-128"/>
                <a:ea typeface="HGP創英角ﾎﾟｯﾌﾟ体" pitchFamily="50" charset="-128"/>
                <a:cs typeface="+mj-cs"/>
              </a:rPr>
              <a:t>例外要件について　</a:t>
            </a:r>
            <a:r>
              <a:rPr lang="en-US" altLang="ja-JP" sz="3200" dirty="0">
                <a:solidFill>
                  <a:srgbClr val="0000FF"/>
                </a:solidFill>
                <a:latin typeface="HGP創英角ﾎﾟｯﾌﾟ体" pitchFamily="50" charset="-128"/>
                <a:ea typeface="HGP創英角ﾎﾟｯﾌﾟ体" pitchFamily="50" charset="-128"/>
                <a:cs typeface="+mj-cs"/>
              </a:rPr>
              <a:t>》</a:t>
            </a:r>
            <a:endParaRPr lang="ja-JP" altLang="en-US" sz="3200" dirty="0">
              <a:solidFill>
                <a:srgbClr val="0000FF"/>
              </a:solidFill>
              <a:latin typeface="HGP創英角ﾎﾟｯﾌﾟ体" pitchFamily="50" charset="-128"/>
              <a:ea typeface="HGP創英角ﾎﾟｯﾌﾟ体" pitchFamily="50" charset="-128"/>
              <a:cs typeface="+mj-cs"/>
            </a:endParaRPr>
          </a:p>
        </p:txBody>
      </p:sp>
      <p:sp>
        <p:nvSpPr>
          <p:cNvPr id="42003" name="スライド番号プレースホルダ 18"/>
          <p:cNvSpPr>
            <a:spLocks noGrp="1"/>
          </p:cNvSpPr>
          <p:nvPr>
            <p:ph type="sldNum" sz="quarter" idx="12"/>
          </p:nvPr>
        </p:nvSpPr>
        <p:spPr bwMode="auto">
          <a:xfrm>
            <a:off x="7086600" y="6492875"/>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5AF52EAB-31CD-4774-9601-FBD97B17C727}" type="slidenum">
              <a:rPr lang="ja-JP" altLang="en-US" sz="1400" smtClean="0">
                <a:latin typeface="ＭＳ Ｐゴシック" panose="020B0600070205080204" pitchFamily="50" charset="-128"/>
              </a:rPr>
              <a:pPr>
                <a:spcBef>
                  <a:spcPct val="0"/>
                </a:spcBef>
                <a:buFontTx/>
                <a:buNone/>
              </a:pPr>
              <a:t>25</a:t>
            </a:fld>
            <a:endParaRPr lang="ja-JP" altLang="en-US" sz="1400" dirty="0">
              <a:latin typeface="ＭＳ Ｐゴシック" panose="020B0600070205080204" pitchFamily="50" charset="-128"/>
            </a:endParaRPr>
          </a:p>
        </p:txBody>
      </p:sp>
      <p:sp>
        <p:nvSpPr>
          <p:cNvPr id="5" name="メモ 4"/>
          <p:cNvSpPr/>
          <p:nvPr/>
        </p:nvSpPr>
        <p:spPr>
          <a:xfrm>
            <a:off x="5981700" y="1225550"/>
            <a:ext cx="2990850" cy="1092200"/>
          </a:xfrm>
          <a:prstGeom prst="foldedCorner">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t"/>
          <a:lstStyle/>
          <a:p>
            <a:pPr algn="ctr" eaLnBrk="1" hangingPunct="1">
              <a:defRPr/>
            </a:pPr>
            <a:r>
              <a:rPr lang="ja-JP" altLang="en-US" sz="3200" dirty="0">
                <a:solidFill>
                  <a:srgbClr val="FF0000"/>
                </a:solidFill>
                <a:latin typeface="AR Pゴシック体S" panose="020B0600010101010101" pitchFamily="50" charset="-128"/>
                <a:ea typeface="AR Pゴシック体S" panose="020B0600010101010101" pitchFamily="50" charset="-128"/>
              </a:rPr>
              <a:t>根拠に基づく</a:t>
            </a:r>
            <a:endParaRPr lang="en-US" altLang="ja-JP" sz="3200" dirty="0">
              <a:solidFill>
                <a:srgbClr val="FF0000"/>
              </a:solidFill>
              <a:latin typeface="AR Pゴシック体S" panose="020B0600010101010101" pitchFamily="50" charset="-128"/>
              <a:ea typeface="AR Pゴシック体S" panose="020B0600010101010101" pitchFamily="50" charset="-128"/>
            </a:endParaRPr>
          </a:p>
          <a:p>
            <a:pPr algn="ctr" eaLnBrk="1" hangingPunct="1">
              <a:defRPr/>
            </a:pPr>
            <a:r>
              <a:rPr lang="ja-JP" altLang="en-US" sz="3200" dirty="0">
                <a:solidFill>
                  <a:srgbClr val="FF0000"/>
                </a:solidFill>
                <a:latin typeface="AR Pゴシック体S" panose="020B0600010101010101" pitchFamily="50" charset="-128"/>
                <a:ea typeface="AR Pゴシック体S" panose="020B0600010101010101" pitchFamily="50" charset="-128"/>
              </a:rPr>
              <a:t>ケアの実践！</a:t>
            </a:r>
          </a:p>
        </p:txBody>
      </p:sp>
      <p:sp>
        <p:nvSpPr>
          <p:cNvPr id="2" name="角丸四角形 1"/>
          <p:cNvSpPr/>
          <p:nvPr/>
        </p:nvSpPr>
        <p:spPr>
          <a:xfrm>
            <a:off x="366713" y="1881187"/>
            <a:ext cx="1823034" cy="3968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確認手続き</a:t>
            </a:r>
          </a:p>
        </p:txBody>
      </p:sp>
      <p:sp>
        <p:nvSpPr>
          <p:cNvPr id="25" name="角丸四角形 24"/>
          <p:cNvSpPr/>
          <p:nvPr/>
        </p:nvSpPr>
        <p:spPr>
          <a:xfrm>
            <a:off x="25811" y="5282130"/>
            <a:ext cx="1726789" cy="3968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説明と理解</a:t>
            </a:r>
            <a:endParaRPr kumimoji="1" lang="ja-JP" altLang="en-US" b="1" dirty="0">
              <a:solidFill>
                <a:srgbClr val="FF0000"/>
              </a:solidFill>
            </a:endParaRPr>
          </a:p>
        </p:txBody>
      </p:sp>
      <p:sp>
        <p:nvSpPr>
          <p:cNvPr id="26" name="角丸四角形 25"/>
          <p:cNvSpPr/>
          <p:nvPr/>
        </p:nvSpPr>
        <p:spPr>
          <a:xfrm>
            <a:off x="6873642" y="5320230"/>
            <a:ext cx="1917044" cy="43287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観察と要件解除</a:t>
            </a:r>
            <a:endParaRPr kumimoji="1" lang="ja-JP" altLang="en-US" b="1" dirty="0">
              <a:solidFill>
                <a:srgbClr val="FF0000"/>
              </a:solidFill>
            </a:endParaRPr>
          </a:p>
        </p:txBody>
      </p:sp>
    </p:spTree>
    <p:extLst>
      <p:ext uri="{BB962C8B-B14F-4D97-AF65-F5344CB8AC3E}">
        <p14:creationId xmlns:p14="http://schemas.microsoft.com/office/powerpoint/2010/main" val="2896288395"/>
      </p:ext>
    </p:extLst>
  </p:cSld>
  <p:clrMapOvr>
    <a:masterClrMapping/>
  </p:clrMapOvr>
  <mc:AlternateContent xmlns:mc="http://schemas.openxmlformats.org/markup-compatibility/2006" xmlns:p14="http://schemas.microsoft.com/office/powerpoint/2010/main">
    <mc:Choice Requires="p14">
      <p:transition spd="slow" p14:dur="2000" advTm="151684"/>
    </mc:Choice>
    <mc:Fallback xmlns="">
      <p:transition spd="slow" advTm="151684"/>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4294967295"/>
          </p:nvPr>
        </p:nvSpPr>
        <p:spPr>
          <a:xfrm>
            <a:off x="817292" y="1473072"/>
            <a:ext cx="7954749" cy="5572125"/>
          </a:xfrm>
        </p:spPr>
        <p:txBody>
          <a:bodyPr>
            <a:noAutofit/>
          </a:bodyPr>
          <a:lstStyle/>
          <a:p>
            <a:pPr marL="0" indent="0" eaLnBrk="1" hangingPunct="1">
              <a:lnSpc>
                <a:spcPct val="90000"/>
              </a:lnSpc>
              <a:buNone/>
            </a:pPr>
            <a:r>
              <a:rPr lang="ja-JP" altLang="en-US" sz="2400" u="sng" dirty="0">
                <a:ea typeface="HG丸ｺﾞｼｯｸM-PRO" panose="020F0600000000000000" pitchFamily="50" charset="-128"/>
              </a:rPr>
              <a:t>▶介護保険指定基準より</a:t>
            </a:r>
          </a:p>
          <a:p>
            <a:pPr marL="265113" indent="-265113" eaLnBrk="1" hangingPunct="1">
              <a:lnSpc>
                <a:spcPct val="100000"/>
              </a:lnSpc>
              <a:buFontTx/>
              <a:buNone/>
            </a:pPr>
            <a:r>
              <a:rPr lang="ja-JP" altLang="en-US" sz="2400" dirty="0">
                <a:ea typeface="HG丸ｺﾞｼｯｸM-PRO" panose="020F0600000000000000" pitchFamily="50" charset="-128"/>
              </a:rPr>
              <a:t>　「緊急やむを得ず身体拘束を行う場合には、その態様及び時間、その際の入所者（利用者</a:t>
            </a:r>
            <a:r>
              <a:rPr lang="en-US" altLang="ja-JP" sz="2400" dirty="0">
                <a:ea typeface="HG丸ｺﾞｼｯｸM-PRO" panose="020F0600000000000000" pitchFamily="50" charset="-128"/>
              </a:rPr>
              <a:t>)</a:t>
            </a:r>
            <a:r>
              <a:rPr lang="ja-JP" altLang="en-US" sz="2400" dirty="0">
                <a:ea typeface="HG丸ｺﾞｼｯｸM-PRO" panose="020F0600000000000000" pitchFamily="50" charset="-128"/>
              </a:rPr>
              <a:t>の心身の状況、並びに緊急やむを得ない理由を記録しなければならない」</a:t>
            </a:r>
            <a:endParaRPr lang="en-US" altLang="ja-JP" sz="2400" dirty="0">
              <a:ea typeface="HG丸ｺﾞｼｯｸM-PRO" panose="020F0600000000000000" pitchFamily="50" charset="-128"/>
            </a:endParaRPr>
          </a:p>
          <a:p>
            <a:pPr marL="265113" indent="-265113" eaLnBrk="1" hangingPunct="1">
              <a:lnSpc>
                <a:spcPct val="100000"/>
              </a:lnSpc>
              <a:buFontTx/>
              <a:buNone/>
            </a:pPr>
            <a:endParaRPr lang="en-US" altLang="ja-JP" sz="2400" dirty="0">
              <a:ea typeface="HG丸ｺﾞｼｯｸM-PRO" panose="020F0600000000000000" pitchFamily="50" charset="-128"/>
            </a:endParaRPr>
          </a:p>
          <a:p>
            <a:pPr marL="0" indent="0" eaLnBrk="1" hangingPunct="1">
              <a:lnSpc>
                <a:spcPct val="90000"/>
              </a:lnSpc>
              <a:spcBef>
                <a:spcPts val="1800"/>
              </a:spcBef>
              <a:buNone/>
            </a:pPr>
            <a:r>
              <a:rPr lang="ja-JP" altLang="en-US" sz="2400" u="sng" dirty="0">
                <a:ea typeface="HG丸ｺﾞｼｯｸM-PRO" panose="020F0600000000000000" pitchFamily="50" charset="-128"/>
              </a:rPr>
              <a:t>▶老人福祉法施行規則より</a:t>
            </a:r>
          </a:p>
          <a:p>
            <a:pPr marL="265113" indent="-265113" eaLnBrk="1" hangingPunct="1">
              <a:lnSpc>
                <a:spcPct val="100000"/>
              </a:lnSpc>
              <a:buFontTx/>
              <a:buNone/>
            </a:pPr>
            <a:r>
              <a:rPr lang="ja-JP" altLang="en-US" sz="2400" dirty="0">
                <a:ea typeface="HG丸ｺﾞｼｯｸM-PRO" panose="020F0600000000000000" pitchFamily="50" charset="-128"/>
              </a:rPr>
              <a:t>　　有料老人ホームの設置者が作成、保存すべき帳簿の記載事項として、「緊急やむを得ず入居者に身体的拘束を行った場合は、その態様及び時間、その際の入居者の心身の状況並びに緊急やむを得ない理由」が規定されている</a:t>
            </a:r>
            <a:endParaRPr lang="en-US" altLang="ja-JP" sz="2400" dirty="0">
              <a:ea typeface="HG丸ｺﾞｼｯｸM-PRO" panose="020F0600000000000000" pitchFamily="50" charset="-128"/>
            </a:endParaRPr>
          </a:p>
          <a:p>
            <a:pPr marL="265113" indent="-265113">
              <a:lnSpc>
                <a:spcPct val="100000"/>
              </a:lnSpc>
              <a:spcBef>
                <a:spcPts val="1800"/>
              </a:spcBef>
              <a:buNone/>
            </a:pPr>
            <a:endParaRPr lang="ja-JP" altLang="en-US" sz="2400" dirty="0">
              <a:ea typeface="HG丸ｺﾞｼｯｸM-PRO" panose="020F0600000000000000" pitchFamily="50" charset="-128"/>
            </a:endParaRPr>
          </a:p>
        </p:txBody>
      </p:sp>
      <p:sp>
        <p:nvSpPr>
          <p:cNvPr id="4" name="Rectangle 2"/>
          <p:cNvSpPr txBox="1">
            <a:spLocks noChangeArrowheads="1"/>
          </p:cNvSpPr>
          <p:nvPr/>
        </p:nvSpPr>
        <p:spPr>
          <a:xfrm>
            <a:off x="499226" y="387351"/>
            <a:ext cx="8001000" cy="762000"/>
          </a:xfrm>
          <a:prstGeom prst="rect">
            <a:avLst/>
          </a:prstGeom>
        </p:spPr>
        <p:txBody>
          <a:bodyPr/>
          <a:lstStyle/>
          <a:p>
            <a:pPr eaLnBrk="1" fontAlgn="auto" hangingPunct="1">
              <a:spcAft>
                <a:spcPts val="0"/>
              </a:spcAft>
              <a:defRPr/>
            </a:pPr>
            <a:r>
              <a:rPr lang="ja-JP" altLang="en-US" sz="3600" b="1" dirty="0">
                <a:solidFill>
                  <a:srgbClr val="0000FF"/>
                </a:solidFill>
                <a:latin typeface="HGP創英角ﾎﾟｯﾌﾟ体" pitchFamily="50" charset="-128"/>
                <a:ea typeface="HGP創英角ﾎﾟｯﾌﾟ体" pitchFamily="50" charset="-128"/>
                <a:cs typeface="+mj-cs"/>
              </a:rPr>
              <a:t>記録に関する義務付け</a:t>
            </a:r>
          </a:p>
        </p:txBody>
      </p:sp>
      <p:sp>
        <p:nvSpPr>
          <p:cNvPr id="50180" name="スライド番号プレースホルダ 4"/>
          <p:cNvSpPr>
            <a:spLocks noGrp="1"/>
          </p:cNvSpPr>
          <p:nvPr>
            <p:ph type="sldNum" sz="quarter" idx="12"/>
          </p:nvPr>
        </p:nvSpPr>
        <p:spPr bwMode="auto">
          <a:xfrm>
            <a:off x="6962042" y="63563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889E017-9081-4ECE-93C8-0EC21128D56B}" type="slidenum">
              <a:rPr lang="ja-JP" altLang="en-US" sz="1400" smtClean="0">
                <a:latin typeface="ＭＳ Ｐゴシック" panose="020B0600070205080204" pitchFamily="50" charset="-128"/>
              </a:rPr>
              <a:pPr>
                <a:spcBef>
                  <a:spcPct val="0"/>
                </a:spcBef>
                <a:buFontTx/>
                <a:buNone/>
              </a:pPr>
              <a:t>26</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1068006915"/>
      </p:ext>
    </p:extLst>
  </p:cSld>
  <p:clrMapOvr>
    <a:masterClrMapping/>
  </p:clrMapOvr>
  <mc:AlternateContent xmlns:mc="http://schemas.openxmlformats.org/markup-compatibility/2006" xmlns:p14="http://schemas.microsoft.com/office/powerpoint/2010/main">
    <mc:Choice Requires="p14">
      <p:transition spd="slow" p14:dur="2000" advTm="49830"/>
    </mc:Choice>
    <mc:Fallback xmlns="">
      <p:transition spd="slow" advTm="4983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solidFill>
                  <a:srgbClr val="0000FF"/>
                </a:solidFill>
              </a:rPr>
              <a:t>これって、本当にそうなの？</a:t>
            </a:r>
          </a:p>
        </p:txBody>
      </p:sp>
      <p:sp>
        <p:nvSpPr>
          <p:cNvPr id="3" name="コンテンツ プレースホルダー 2"/>
          <p:cNvSpPr>
            <a:spLocks noGrp="1"/>
          </p:cNvSpPr>
          <p:nvPr>
            <p:ph idx="1"/>
          </p:nvPr>
        </p:nvSpPr>
        <p:spPr>
          <a:xfrm>
            <a:off x="628650" y="2222667"/>
            <a:ext cx="7886700" cy="4351338"/>
          </a:xfrm>
        </p:spPr>
        <p:txBody>
          <a:bodyPr>
            <a:normAutofit/>
          </a:bodyPr>
          <a:lstStyle/>
          <a:p>
            <a:pPr marL="0" indent="0">
              <a:buNone/>
            </a:pPr>
            <a:r>
              <a:rPr kumimoji="1" lang="ja-JP" altLang="en-US" sz="3200" dirty="0"/>
              <a:t>①「身体拘束は本人の安全確保のために必要である」</a:t>
            </a:r>
            <a:endParaRPr kumimoji="1" lang="en-US" altLang="ja-JP" sz="3200" dirty="0"/>
          </a:p>
          <a:p>
            <a:pPr marL="0" indent="0">
              <a:buNone/>
            </a:pPr>
            <a:endParaRPr lang="en-US" altLang="ja-JP" sz="3200" dirty="0"/>
          </a:p>
          <a:p>
            <a:pPr marL="0" indent="0">
              <a:buNone/>
            </a:pPr>
            <a:endParaRPr kumimoji="1" lang="en-US" altLang="ja-JP" sz="3200" dirty="0"/>
          </a:p>
          <a:p>
            <a:pPr marL="0" indent="0">
              <a:buNone/>
            </a:pPr>
            <a:r>
              <a:rPr lang="ja-JP" altLang="en-US" sz="3200" dirty="0"/>
              <a:t>②「スタッフ不足などから身体拘束廃止は不可能である」</a:t>
            </a:r>
            <a:endParaRPr kumimoji="1" lang="ja-JP" altLang="en-US" sz="3200" dirty="0"/>
          </a:p>
        </p:txBody>
      </p:sp>
      <p:sp>
        <p:nvSpPr>
          <p:cNvPr id="4" name="スライド番号プレースホルダー 3"/>
          <p:cNvSpPr>
            <a:spLocks noGrp="1"/>
          </p:cNvSpPr>
          <p:nvPr>
            <p:ph type="sldNum" sz="quarter" idx="12"/>
          </p:nvPr>
        </p:nvSpPr>
        <p:spPr>
          <a:xfrm>
            <a:off x="6742527" y="6310311"/>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27</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37167453"/>
      </p:ext>
    </p:extLst>
  </p:cSld>
  <p:clrMapOvr>
    <a:masterClrMapping/>
  </p:clrMapOvr>
  <mc:AlternateContent xmlns:mc="http://schemas.openxmlformats.org/markup-compatibility/2006" xmlns:p14="http://schemas.microsoft.com/office/powerpoint/2010/main">
    <mc:Choice Requires="p14">
      <p:transition spd="slow" p14:dur="2000" advTm="36199"/>
    </mc:Choice>
    <mc:Fallback xmlns="">
      <p:transition spd="slow" advTm="3619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652" y="2889618"/>
            <a:ext cx="5603875" cy="3924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7107" name="Text Box 3"/>
          <p:cNvSpPr txBox="1">
            <a:spLocks noChangeArrowheads="1"/>
          </p:cNvSpPr>
          <p:nvPr/>
        </p:nvSpPr>
        <p:spPr bwMode="auto">
          <a:xfrm>
            <a:off x="204787" y="8687"/>
            <a:ext cx="8713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50000"/>
              </a:spcBef>
              <a:buFontTx/>
              <a:buNone/>
            </a:pPr>
            <a:r>
              <a:rPr lang="ja-JP" altLang="en-US" sz="2000" dirty="0">
                <a:latin typeface="Arial" panose="020B0604020202020204" pitchFamily="34" charset="0"/>
                <a:ea typeface="HG丸ｺﾞｼｯｸM-PRO" panose="020F0600000000000000" pitchFamily="50" charset="-128"/>
              </a:rPr>
              <a:t>ケガの予防や認知症の行動障害の防止策と思われがちな「身体拘束」だが、問題となっている行動の目的や意味が理解されず、適切な介護や支援が行われないことで、高齢者本人の　状態はむしろ悪化し、心身に重大な影響が生じることが明らかになっている</a:t>
            </a:r>
          </a:p>
        </p:txBody>
      </p:sp>
      <p:sp>
        <p:nvSpPr>
          <p:cNvPr id="8" name="角丸四角形吹き出し 7"/>
          <p:cNvSpPr/>
          <p:nvPr/>
        </p:nvSpPr>
        <p:spPr>
          <a:xfrm>
            <a:off x="278088" y="1421180"/>
            <a:ext cx="3558829" cy="1468438"/>
          </a:xfrm>
          <a:prstGeom prst="wedgeRoundRectCallout">
            <a:avLst>
              <a:gd name="adj1" fmla="val 4002"/>
              <a:gd name="adj2" fmla="val 36954"/>
              <a:gd name="adj3" fmla="val 16667"/>
            </a:avLst>
          </a:prstGeom>
          <a:solidFill>
            <a:srgbClr val="E8C2DD">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rPr>
              <a:t>・</a:t>
            </a:r>
            <a:r>
              <a:rPr lang="ja-JP" altLang="en-US" sz="1600" dirty="0">
                <a:solidFill>
                  <a:schemeClr val="tx1"/>
                </a:solidFill>
              </a:rPr>
              <a:t>ベルト、柵、紐等による行動制限</a:t>
            </a:r>
          </a:p>
          <a:p>
            <a:pPr>
              <a:defRPr/>
            </a:pPr>
            <a:r>
              <a:rPr lang="ja-JP" altLang="en-US" sz="1600" dirty="0">
                <a:solidFill>
                  <a:schemeClr val="tx1"/>
                </a:solidFill>
              </a:rPr>
              <a:t>・つなぎ服やミトン型手袋の使用</a:t>
            </a:r>
          </a:p>
          <a:p>
            <a:pPr>
              <a:defRPr/>
            </a:pPr>
            <a:r>
              <a:rPr lang="ja-JP" altLang="en-US" sz="1600" dirty="0">
                <a:solidFill>
                  <a:schemeClr val="tx1"/>
                </a:solidFill>
              </a:rPr>
              <a:t>・立ち上がりを妨げる椅子の使用</a:t>
            </a:r>
          </a:p>
          <a:p>
            <a:pPr>
              <a:defRPr/>
            </a:pPr>
            <a:r>
              <a:rPr lang="ja-JP" altLang="en-US" sz="1600" dirty="0">
                <a:solidFill>
                  <a:schemeClr val="tx1"/>
                </a:solidFill>
              </a:rPr>
              <a:t>・向精神薬等の過剰服用</a:t>
            </a:r>
          </a:p>
          <a:p>
            <a:pPr>
              <a:defRPr/>
            </a:pPr>
            <a:r>
              <a:rPr lang="ja-JP" altLang="en-US" sz="1600" dirty="0">
                <a:solidFill>
                  <a:schemeClr val="tx1"/>
                </a:solidFill>
              </a:rPr>
              <a:t>・鍵つき居室等への隔離</a:t>
            </a:r>
          </a:p>
        </p:txBody>
      </p:sp>
      <p:sp>
        <p:nvSpPr>
          <p:cNvPr id="9" name="角丸四角形吹き出し 8"/>
          <p:cNvSpPr/>
          <p:nvPr/>
        </p:nvSpPr>
        <p:spPr>
          <a:xfrm>
            <a:off x="5654399" y="1978343"/>
            <a:ext cx="3071813" cy="979487"/>
          </a:xfrm>
          <a:prstGeom prst="wedgeRoundRectCallout">
            <a:avLst>
              <a:gd name="adj1" fmla="val -80185"/>
              <a:gd name="adj2" fmla="val 122662"/>
              <a:gd name="adj3" fmla="val 16667"/>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筋力低下、関節の拘縮、心肺</a:t>
            </a:r>
            <a:r>
              <a:rPr lang="ja-JP" altLang="en-US" u="sng" dirty="0">
                <a:solidFill>
                  <a:schemeClr val="tx1"/>
                </a:solidFill>
              </a:rPr>
              <a:t>機能の低下などを招く</a:t>
            </a:r>
          </a:p>
        </p:txBody>
      </p:sp>
      <p:sp>
        <p:nvSpPr>
          <p:cNvPr id="10" name="角丸四角形吹き出し 9"/>
          <p:cNvSpPr/>
          <p:nvPr/>
        </p:nvSpPr>
        <p:spPr>
          <a:xfrm>
            <a:off x="6226175" y="3187700"/>
            <a:ext cx="2692400" cy="1944688"/>
          </a:xfrm>
          <a:prstGeom prst="wedgeRoundRectCallout">
            <a:avLst>
              <a:gd name="adj1" fmla="val -73585"/>
              <a:gd name="adj2" fmla="val 14810"/>
              <a:gd name="adj3" fmla="val 16667"/>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u="sng" dirty="0">
                <a:solidFill>
                  <a:schemeClr val="tx1"/>
                </a:solidFill>
              </a:rPr>
              <a:t>不安や怒り、屈辱、諦め等から</a:t>
            </a:r>
            <a:r>
              <a:rPr lang="ja-JP" altLang="en-US" dirty="0">
                <a:solidFill>
                  <a:schemeClr val="tx1"/>
                </a:solidFill>
              </a:rPr>
              <a:t>、</a:t>
            </a:r>
          </a:p>
          <a:p>
            <a:pPr>
              <a:defRPr/>
            </a:pPr>
            <a:r>
              <a:rPr lang="ja-JP" altLang="en-US" dirty="0">
                <a:solidFill>
                  <a:schemeClr val="tx1"/>
                </a:solidFill>
              </a:rPr>
              <a:t>・</a:t>
            </a:r>
            <a:r>
              <a:rPr lang="ja-JP" altLang="en-US" u="sng" dirty="0">
                <a:solidFill>
                  <a:schemeClr val="tx1"/>
                </a:solidFill>
              </a:rPr>
              <a:t>認知症の進行や周辺症状の増悪を招く</a:t>
            </a:r>
          </a:p>
          <a:p>
            <a:pPr>
              <a:defRPr/>
            </a:pPr>
            <a:r>
              <a:rPr lang="ja-JP" altLang="en-US" u="sng" dirty="0">
                <a:solidFill>
                  <a:schemeClr val="tx1"/>
                </a:solidFill>
              </a:rPr>
              <a:t>・意欲が低下し、結果的にＡＤＬの低下を招く</a:t>
            </a:r>
          </a:p>
        </p:txBody>
      </p:sp>
      <p:sp>
        <p:nvSpPr>
          <p:cNvPr id="12" name="角丸四角形吹き出し 11"/>
          <p:cNvSpPr/>
          <p:nvPr/>
        </p:nvSpPr>
        <p:spPr>
          <a:xfrm>
            <a:off x="6043426" y="5349728"/>
            <a:ext cx="2782887" cy="1285875"/>
          </a:xfrm>
          <a:prstGeom prst="wedgeRoundRectCallout">
            <a:avLst>
              <a:gd name="adj1" fmla="val -72387"/>
              <a:gd name="adj2" fmla="val -38041"/>
              <a:gd name="adj3" fmla="val 16667"/>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u="sng" dirty="0">
                <a:solidFill>
                  <a:schemeClr val="tx1"/>
                </a:solidFill>
              </a:rPr>
              <a:t>拘束しているが故に、</a:t>
            </a:r>
          </a:p>
          <a:p>
            <a:pPr>
              <a:defRPr/>
            </a:pPr>
            <a:r>
              <a:rPr lang="ja-JP" altLang="en-US" sz="1600" u="sng" dirty="0">
                <a:solidFill>
                  <a:schemeClr val="tx1"/>
                </a:solidFill>
              </a:rPr>
              <a:t>無理な立ち上がりや柵の乗り越え等により、</a:t>
            </a:r>
          </a:p>
          <a:p>
            <a:pPr>
              <a:defRPr/>
            </a:pPr>
            <a:r>
              <a:rPr lang="ja-JP" altLang="en-US" sz="1600" u="sng" dirty="0">
                <a:solidFill>
                  <a:schemeClr val="tx1"/>
                </a:solidFill>
              </a:rPr>
              <a:t>重大な事故が起きる危険も</a:t>
            </a:r>
          </a:p>
        </p:txBody>
      </p:sp>
      <p:sp>
        <p:nvSpPr>
          <p:cNvPr id="47112" name="テキスト ボックス 1"/>
          <p:cNvSpPr txBox="1">
            <a:spLocks noChangeArrowheads="1"/>
          </p:cNvSpPr>
          <p:nvPr/>
        </p:nvSpPr>
        <p:spPr bwMode="auto">
          <a:xfrm>
            <a:off x="0" y="6620559"/>
            <a:ext cx="3674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Arial" panose="020B0604020202020204" pitchFamily="34" charset="0"/>
              </a:rPr>
              <a:t>東京都「高齢者虐待防止と権利擁護」より引用</a:t>
            </a:r>
          </a:p>
        </p:txBody>
      </p:sp>
      <p:sp>
        <p:nvSpPr>
          <p:cNvPr id="4" name="対角する 2 つの角を切り取った四角形 3"/>
          <p:cNvSpPr/>
          <p:nvPr/>
        </p:nvSpPr>
        <p:spPr>
          <a:xfrm>
            <a:off x="5070325" y="1159358"/>
            <a:ext cx="3655887" cy="725153"/>
          </a:xfrm>
          <a:prstGeom prst="snip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rPr>
              <a:t>「一時的」のつもりが「常時」の拘束⇒死期を早める</a:t>
            </a:r>
          </a:p>
        </p:txBody>
      </p:sp>
      <p:sp>
        <p:nvSpPr>
          <p:cNvPr id="2" name="スライド番号プレースホルダー 1"/>
          <p:cNvSpPr>
            <a:spLocks noGrp="1"/>
          </p:cNvSpPr>
          <p:nvPr>
            <p:ph type="sldNum" sz="quarter" idx="12"/>
          </p:nvPr>
        </p:nvSpPr>
        <p:spPr>
          <a:xfrm>
            <a:off x="7086600" y="6448303"/>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28</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禁止 2"/>
          <p:cNvSpPr/>
          <p:nvPr/>
        </p:nvSpPr>
        <p:spPr>
          <a:xfrm>
            <a:off x="4675295" y="1453928"/>
            <a:ext cx="405335" cy="403148"/>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62341885"/>
      </p:ext>
    </p:extLst>
  </p:cSld>
  <p:clrMapOvr>
    <a:masterClrMapping/>
  </p:clrMapOvr>
  <mc:AlternateContent xmlns:mc="http://schemas.openxmlformats.org/markup-compatibility/2006" xmlns:p14="http://schemas.microsoft.com/office/powerpoint/2010/main">
    <mc:Choice Requires="p14">
      <p:transition spd="slow" p14:dur="2000" advTm="136300"/>
    </mc:Choice>
    <mc:Fallback xmlns="">
      <p:transition spd="slow" advTm="1363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853" y="220747"/>
            <a:ext cx="8190497" cy="1325563"/>
          </a:xfrm>
        </p:spPr>
        <p:txBody>
          <a:bodyPr>
            <a:normAutofit/>
          </a:bodyPr>
          <a:lstStyle/>
          <a:p>
            <a:r>
              <a:rPr lang="ja-JP" altLang="en-US" sz="3200" dirty="0">
                <a:solidFill>
                  <a:srgbClr val="0000FF"/>
                </a:solidFill>
              </a:rPr>
              <a:t>身体拘束廃止に向けて</a:t>
            </a:r>
            <a:r>
              <a:rPr lang="en-US" altLang="ja-JP" sz="3200" dirty="0">
                <a:solidFill>
                  <a:srgbClr val="0000FF"/>
                </a:solidFill>
              </a:rPr>
              <a:t>5</a:t>
            </a:r>
            <a:r>
              <a:rPr lang="ja-JP" altLang="en-US" sz="3200" dirty="0" err="1">
                <a:solidFill>
                  <a:srgbClr val="0000FF"/>
                </a:solidFill>
              </a:rPr>
              <a:t>つの</a:t>
            </a:r>
            <a:r>
              <a:rPr lang="ja-JP" altLang="en-US" sz="3200" dirty="0">
                <a:solidFill>
                  <a:srgbClr val="0000FF"/>
                </a:solidFill>
              </a:rPr>
              <a:t>方針を確認する</a:t>
            </a:r>
            <a:endParaRPr kumimoji="1" lang="ja-JP" altLang="en-US" sz="3200" dirty="0">
              <a:solidFill>
                <a:srgbClr val="0000FF"/>
              </a:solidFill>
            </a:endParaRPr>
          </a:p>
        </p:txBody>
      </p:sp>
      <p:sp>
        <p:nvSpPr>
          <p:cNvPr id="3" name="コンテンツ プレースホルダー 2"/>
          <p:cNvSpPr>
            <a:spLocks noGrp="1"/>
          </p:cNvSpPr>
          <p:nvPr>
            <p:ph idx="1"/>
          </p:nvPr>
        </p:nvSpPr>
        <p:spPr>
          <a:xfrm>
            <a:off x="781050" y="1938335"/>
            <a:ext cx="7886700" cy="4351338"/>
          </a:xfrm>
        </p:spPr>
        <p:txBody>
          <a:bodyPr>
            <a:normAutofit/>
          </a:bodyPr>
          <a:lstStyle/>
          <a:p>
            <a:pPr marL="0" indent="0">
              <a:buNone/>
            </a:pPr>
            <a:r>
              <a:rPr lang="ja-JP" altLang="en-US" sz="2400" dirty="0"/>
              <a:t>①トップが決意し、施設や病院が一丸となって取り組む</a:t>
            </a:r>
            <a:endParaRPr lang="en-US" altLang="ja-JP" sz="2400" dirty="0"/>
          </a:p>
          <a:p>
            <a:pPr marL="0" indent="0">
              <a:buNone/>
            </a:pPr>
            <a:r>
              <a:rPr kumimoji="1" lang="ja-JP" altLang="en-US" sz="2400" dirty="0"/>
              <a:t>②みんなで議論し、共通の意識をもつ</a:t>
            </a:r>
            <a:endParaRPr kumimoji="1" lang="en-US" altLang="ja-JP" sz="2400" dirty="0"/>
          </a:p>
          <a:p>
            <a:pPr marL="0" indent="0">
              <a:buNone/>
            </a:pPr>
            <a:r>
              <a:rPr lang="ja-JP" altLang="en-US" sz="2400" dirty="0"/>
              <a:t>③まず、身体拘束を必要としない状態の実現をめざす</a:t>
            </a:r>
            <a:endParaRPr lang="en-US" altLang="ja-JP" sz="2400" dirty="0"/>
          </a:p>
          <a:p>
            <a:pPr marL="0" indent="0">
              <a:buNone/>
            </a:pPr>
            <a:r>
              <a:rPr lang="ja-JP" altLang="en-US" sz="2400" dirty="0"/>
              <a:t>④事故の起きない環境を整備し、柔軟な応援体制を確保</a:t>
            </a:r>
            <a:endParaRPr lang="en-US" altLang="ja-JP" sz="2400" dirty="0"/>
          </a:p>
          <a:p>
            <a:pPr marL="0" indent="0">
              <a:buNone/>
            </a:pPr>
            <a:r>
              <a:rPr lang="ja-JP" altLang="en-US" sz="2400" dirty="0"/>
              <a:t>　する</a:t>
            </a:r>
            <a:endParaRPr lang="en-US" altLang="ja-JP" sz="2400" dirty="0"/>
          </a:p>
          <a:p>
            <a:pPr marL="0" indent="0">
              <a:buNone/>
            </a:pPr>
            <a:r>
              <a:rPr lang="ja-JP" altLang="en-US" sz="2400" dirty="0"/>
              <a:t>⑤常に代替的な方法を考え、身体拘束するケースは極め</a:t>
            </a:r>
            <a:endParaRPr lang="en-US" altLang="ja-JP" sz="2400" dirty="0"/>
          </a:p>
          <a:p>
            <a:pPr marL="0" indent="0">
              <a:buNone/>
            </a:pPr>
            <a:r>
              <a:rPr lang="ja-JP" altLang="en-US" sz="2400" dirty="0"/>
              <a:t>　</a:t>
            </a:r>
            <a:r>
              <a:rPr lang="ja-JP" altLang="en-US" sz="2400" dirty="0" err="1"/>
              <a:t>て</a:t>
            </a:r>
            <a:r>
              <a:rPr lang="ja-JP" altLang="en-US" sz="2400" dirty="0"/>
              <a:t>限定的に</a:t>
            </a:r>
            <a:endParaRPr lang="en-US" altLang="ja-JP" sz="2400" dirty="0"/>
          </a:p>
        </p:txBody>
      </p:sp>
      <p:sp>
        <p:nvSpPr>
          <p:cNvPr id="4" name="テキスト ボックス 3"/>
          <p:cNvSpPr txBox="1"/>
          <p:nvPr/>
        </p:nvSpPr>
        <p:spPr>
          <a:xfrm>
            <a:off x="1402350" y="6016407"/>
            <a:ext cx="6686550" cy="338554"/>
          </a:xfrm>
          <a:prstGeom prst="rect">
            <a:avLst/>
          </a:prstGeom>
          <a:noFill/>
        </p:spPr>
        <p:txBody>
          <a:bodyPr wrap="square" rtlCol="0">
            <a:spAutoFit/>
          </a:bodyPr>
          <a:lstStyle/>
          <a:p>
            <a:r>
              <a:rPr kumimoji="1" lang="ja-JP" altLang="en-US" sz="1600" dirty="0"/>
              <a:t>厚生労働省「身体拘束ゼロの手引き」（平成</a:t>
            </a:r>
            <a:r>
              <a:rPr kumimoji="1" lang="en-US" altLang="ja-JP" sz="1600" dirty="0"/>
              <a:t>13</a:t>
            </a:r>
            <a:r>
              <a:rPr kumimoji="1" lang="ja-JP" altLang="en-US" sz="1600" dirty="0"/>
              <a:t>年</a:t>
            </a:r>
            <a:r>
              <a:rPr kumimoji="1" lang="en-US" altLang="ja-JP" sz="1600" dirty="0"/>
              <a:t>3</a:t>
            </a:r>
            <a:r>
              <a:rPr kumimoji="1" lang="ja-JP" altLang="en-US" sz="1600" dirty="0"/>
              <a:t>月）</a:t>
            </a:r>
            <a:r>
              <a:rPr kumimoji="1" lang="en-US" altLang="ja-JP" sz="1600" dirty="0"/>
              <a:t>P.10</a:t>
            </a:r>
            <a:r>
              <a:rPr kumimoji="1" lang="ja-JP" altLang="en-US" sz="1600" dirty="0"/>
              <a:t>～</a:t>
            </a:r>
            <a:r>
              <a:rPr kumimoji="1" lang="en-US" altLang="ja-JP" sz="1600" dirty="0"/>
              <a:t>12</a:t>
            </a:r>
            <a:r>
              <a:rPr kumimoji="1" lang="ja-JP" altLang="en-US" sz="1600" dirty="0"/>
              <a:t>より</a:t>
            </a:r>
          </a:p>
        </p:txBody>
      </p:sp>
      <p:sp>
        <p:nvSpPr>
          <p:cNvPr id="5" name="スライド番号プレースホルダー 4"/>
          <p:cNvSpPr>
            <a:spLocks noGrp="1"/>
          </p:cNvSpPr>
          <p:nvPr>
            <p:ph type="sldNum" sz="quarter" idx="12"/>
          </p:nvPr>
        </p:nvSpPr>
        <p:spPr>
          <a:xfrm>
            <a:off x="6809557" y="6420249"/>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29</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624294" y="1612988"/>
            <a:ext cx="8242663" cy="4058331"/>
          </a:xfrm>
          <a:prstGeom prst="roundRect">
            <a:avLst>
              <a:gd name="adj" fmla="val 94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1944958"/>
      </p:ext>
    </p:extLst>
  </p:cSld>
  <p:clrMapOvr>
    <a:masterClrMapping/>
  </p:clrMapOvr>
  <mc:AlternateContent xmlns:mc="http://schemas.openxmlformats.org/markup-compatibility/2006" xmlns:p14="http://schemas.microsoft.com/office/powerpoint/2010/main">
    <mc:Choice Requires="p14">
      <p:transition spd="slow" p14:dur="2000" advTm="118688"/>
    </mc:Choice>
    <mc:Fallback xmlns="">
      <p:transition spd="slow" advTm="1186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2150" y="1012826"/>
            <a:ext cx="7886700" cy="4498974"/>
          </a:xfrm>
        </p:spPr>
        <p:txBody>
          <a:bodyPr>
            <a:normAutofit/>
          </a:bodyPr>
          <a:lstStyle/>
          <a:p>
            <a:pPr marL="514350" indent="-514350"/>
            <a:r>
              <a:rPr lang="ja-JP" altLang="en-US" sz="3600" dirty="0">
                <a:solidFill>
                  <a:srgbClr val="0000CC"/>
                </a:solidFill>
              </a:rPr>
              <a:t>１．支援者として目指すべきものは何かについて再確認する</a:t>
            </a:r>
            <a:r>
              <a:rPr lang="en-US" altLang="ja-JP" sz="3600" dirty="0">
                <a:solidFill>
                  <a:srgbClr val="0000CC"/>
                </a:solidFill>
              </a:rPr>
              <a:t/>
            </a:r>
            <a:br>
              <a:rPr lang="en-US" altLang="ja-JP" sz="3600" dirty="0">
                <a:solidFill>
                  <a:srgbClr val="0000CC"/>
                </a:solidFill>
              </a:rPr>
            </a:br>
            <a:r>
              <a:rPr lang="ja-JP" altLang="en-US" sz="3600" dirty="0">
                <a:solidFill>
                  <a:srgbClr val="0000CC"/>
                </a:solidFill>
              </a:rPr>
              <a:t>　　</a:t>
            </a:r>
            <a:r>
              <a:rPr lang="en-US" altLang="ja-JP" sz="3600" dirty="0">
                <a:solidFill>
                  <a:srgbClr val="0000CC"/>
                </a:solidFill>
              </a:rPr>
              <a:t/>
            </a:r>
            <a:br>
              <a:rPr lang="en-US" altLang="ja-JP" sz="3600" dirty="0">
                <a:solidFill>
                  <a:srgbClr val="0000CC"/>
                </a:solidFill>
              </a:rPr>
            </a:br>
            <a:r>
              <a:rPr lang="ja-JP" altLang="en-US" sz="3600" dirty="0">
                <a:solidFill>
                  <a:srgbClr val="0000CC"/>
                </a:solidFill>
              </a:rPr>
              <a:t>⇒　「権利擁護」について</a:t>
            </a:r>
            <a:r>
              <a:rPr lang="en-US" altLang="ja-JP" sz="3600" dirty="0">
                <a:solidFill>
                  <a:srgbClr val="0000CC"/>
                </a:solidFill>
              </a:rPr>
              <a:t/>
            </a:r>
            <a:br>
              <a:rPr lang="en-US" altLang="ja-JP" sz="3600" dirty="0">
                <a:solidFill>
                  <a:srgbClr val="0000CC"/>
                </a:solidFill>
              </a:rPr>
            </a:br>
            <a:r>
              <a:rPr lang="ja-JP" altLang="en-US" sz="3600" dirty="0">
                <a:solidFill>
                  <a:srgbClr val="0000CC"/>
                </a:solidFill>
              </a:rPr>
              <a:t>　　　　　　　理解を深める</a:t>
            </a:r>
            <a:r>
              <a:rPr lang="en-US" altLang="ja-JP" sz="3600" dirty="0"/>
              <a:t/>
            </a:r>
            <a:br>
              <a:rPr lang="en-US" altLang="ja-JP" sz="3600" dirty="0"/>
            </a:br>
            <a:endParaRPr kumimoji="1" lang="ja-JP" altLang="en-US" sz="3600" dirty="0"/>
          </a:p>
        </p:txBody>
      </p:sp>
      <p:sp>
        <p:nvSpPr>
          <p:cNvPr id="3" name="スライド番号プレースホルダー 2"/>
          <p:cNvSpPr>
            <a:spLocks noGrp="1"/>
          </p:cNvSpPr>
          <p:nvPr>
            <p:ph type="sldNum" sz="quarter" idx="12"/>
          </p:nvPr>
        </p:nvSpPr>
        <p:spPr>
          <a:xfrm>
            <a:off x="6389370" y="6173471"/>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3</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85240"/>
      </p:ext>
    </p:extLst>
  </p:cSld>
  <p:clrMapOvr>
    <a:masterClrMapping/>
  </p:clrMapOvr>
  <mc:AlternateContent xmlns:mc="http://schemas.openxmlformats.org/markup-compatibility/2006" xmlns:p14="http://schemas.microsoft.com/office/powerpoint/2010/main">
    <mc:Choice Requires="p14">
      <p:transition spd="slow" p14:dur="2000" advTm="12250"/>
    </mc:Choice>
    <mc:Fallback xmlns="">
      <p:transition spd="slow" advTm="1225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544133" y="69467"/>
            <a:ext cx="8229600" cy="937524"/>
          </a:xfrm>
        </p:spPr>
        <p:txBody>
          <a:bodyPr/>
          <a:lstStyle/>
          <a:p>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　</a:t>
            </a: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　なぜ、そこまで求められるのか？　</a:t>
            </a: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endParaRPr lang="ja-JP" altLang="en-US" sz="3600" dirty="0">
              <a:solidFill>
                <a:srgbClr val="0000FF"/>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611188" y="2471598"/>
            <a:ext cx="8461513" cy="3240089"/>
          </a:xfrm>
        </p:spPr>
        <p:txBody>
          <a:bodyPr>
            <a:normAutofit/>
          </a:bodyPr>
          <a:lstStyle/>
          <a:p>
            <a:pPr>
              <a:lnSpc>
                <a:spcPts val="2300"/>
              </a:lnSpc>
              <a:defRPr/>
            </a:pPr>
            <a:r>
              <a:rPr lang="ja-JP" altLang="en-US" sz="2400" dirty="0"/>
              <a:t>「人身の自由」は基本的人権の一つである！</a:t>
            </a:r>
            <a:endParaRPr lang="en-US" altLang="ja-JP" sz="2400" dirty="0"/>
          </a:p>
          <a:p>
            <a:pPr>
              <a:lnSpc>
                <a:spcPts val="2300"/>
              </a:lnSpc>
              <a:defRPr/>
            </a:pPr>
            <a:r>
              <a:rPr lang="ja-JP" altLang="en-US" sz="2400" dirty="0"/>
              <a:t>日本国憲法第</a:t>
            </a:r>
            <a:r>
              <a:rPr lang="en-US" altLang="ja-JP" sz="2400" dirty="0"/>
              <a:t>18</a:t>
            </a:r>
            <a:r>
              <a:rPr lang="ja-JP" altLang="en-US" sz="2400" dirty="0"/>
              <a:t>条（人身の自由）</a:t>
            </a:r>
            <a:endParaRPr lang="en-US" altLang="ja-JP" sz="2400" dirty="0"/>
          </a:p>
          <a:p>
            <a:pPr marL="0" indent="0">
              <a:lnSpc>
                <a:spcPts val="2300"/>
              </a:lnSpc>
              <a:buFont typeface="Arial" panose="020B0604020202020204" pitchFamily="34" charset="0"/>
              <a:buNone/>
              <a:defRPr/>
            </a:pPr>
            <a:r>
              <a:rPr lang="ja-JP" altLang="en-US" sz="2400" dirty="0"/>
              <a:t>　　何人も、いかなる奴隷的拘束も受けない</a:t>
            </a:r>
            <a:endParaRPr lang="en-US" altLang="ja-JP" sz="2400" dirty="0"/>
          </a:p>
          <a:p>
            <a:pPr>
              <a:lnSpc>
                <a:spcPts val="2300"/>
              </a:lnSpc>
              <a:defRPr/>
            </a:pPr>
            <a:r>
              <a:rPr lang="ja-JP" altLang="en-US" sz="2400" dirty="0"/>
              <a:t>日本国憲法第</a:t>
            </a:r>
            <a:r>
              <a:rPr lang="en-US" altLang="ja-JP" sz="2400" dirty="0"/>
              <a:t>31</a:t>
            </a:r>
            <a:r>
              <a:rPr lang="ja-JP" altLang="en-US" sz="2400" dirty="0"/>
              <a:t>条（適正手続）</a:t>
            </a:r>
            <a:endParaRPr lang="en-US" altLang="ja-JP" sz="2400" dirty="0"/>
          </a:p>
          <a:p>
            <a:pPr marL="0" indent="0">
              <a:lnSpc>
                <a:spcPts val="2300"/>
              </a:lnSpc>
              <a:buFont typeface="Arial" panose="020B0604020202020204" pitchFamily="34" charset="0"/>
              <a:buNone/>
              <a:defRPr/>
            </a:pPr>
            <a:r>
              <a:rPr lang="ja-JP" altLang="en-US" sz="2400" dirty="0"/>
              <a:t>　　何人も、法律の定める手続きによらなければ、その</a:t>
            </a:r>
            <a:endParaRPr lang="en-US" altLang="ja-JP" sz="2400" dirty="0"/>
          </a:p>
          <a:p>
            <a:pPr marL="0" indent="0">
              <a:lnSpc>
                <a:spcPts val="2300"/>
              </a:lnSpc>
              <a:buFont typeface="Arial" panose="020B0604020202020204" pitchFamily="34" charset="0"/>
              <a:buNone/>
              <a:defRPr/>
            </a:pPr>
            <a:r>
              <a:rPr lang="ja-JP" altLang="en-US" sz="2400" dirty="0"/>
              <a:t>　　生命若しくは自由を奪われ、又はその他の刑罰を</a:t>
            </a:r>
            <a:endParaRPr lang="en-US" altLang="ja-JP" sz="2400" dirty="0"/>
          </a:p>
          <a:p>
            <a:pPr marL="0" indent="0">
              <a:lnSpc>
                <a:spcPts val="2300"/>
              </a:lnSpc>
              <a:buFont typeface="Arial" panose="020B0604020202020204" pitchFamily="34" charset="0"/>
              <a:buNone/>
              <a:defRPr/>
            </a:pPr>
            <a:r>
              <a:rPr lang="ja-JP" altLang="en-US" sz="2400" dirty="0"/>
              <a:t>　　科せられない。</a:t>
            </a:r>
          </a:p>
        </p:txBody>
      </p:sp>
      <p:sp>
        <p:nvSpPr>
          <p:cNvPr id="51204" name="スライド番号プレースホルダー 3"/>
          <p:cNvSpPr>
            <a:spLocks noGrp="1"/>
          </p:cNvSpPr>
          <p:nvPr>
            <p:ph type="sldNum" sz="quarter" idx="12"/>
          </p:nvPr>
        </p:nvSpPr>
        <p:spPr bwMode="auto">
          <a:xfrm>
            <a:off x="7015301" y="6538913"/>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F01609-3DFD-4949-A656-87AC93F01D68}" type="slidenum">
              <a:rPr lang="ja-JP" altLang="en-US" sz="1400" smtClean="0">
                <a:latin typeface="ＭＳ Ｐゴシック" panose="020B0600070205080204" pitchFamily="50" charset="-128"/>
              </a:rPr>
              <a:pPr>
                <a:spcBef>
                  <a:spcPct val="0"/>
                </a:spcBef>
                <a:buFontTx/>
                <a:buNone/>
              </a:pPr>
              <a:t>30</a:t>
            </a:fld>
            <a:endParaRPr lang="ja-JP" altLang="en-US" sz="1400" dirty="0">
              <a:latin typeface="ＭＳ Ｐゴシック" panose="020B0600070205080204" pitchFamily="50" charset="-128"/>
            </a:endParaRPr>
          </a:p>
        </p:txBody>
      </p:sp>
      <p:sp>
        <p:nvSpPr>
          <p:cNvPr id="5" name="角丸四角形 4"/>
          <p:cNvSpPr/>
          <p:nvPr/>
        </p:nvSpPr>
        <p:spPr>
          <a:xfrm>
            <a:off x="466209" y="5426076"/>
            <a:ext cx="8307524"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dirty="0">
                <a:solidFill>
                  <a:schemeClr val="tx1"/>
                </a:solidFill>
              </a:rPr>
              <a:t>身体拘束は憲法第</a:t>
            </a:r>
            <a:r>
              <a:rPr lang="en-US" altLang="ja-JP" sz="2400" dirty="0">
                <a:solidFill>
                  <a:schemeClr val="tx1"/>
                </a:solidFill>
              </a:rPr>
              <a:t>18</a:t>
            </a:r>
            <a:r>
              <a:rPr lang="ja-JP" altLang="en-US" sz="2400" dirty="0">
                <a:solidFill>
                  <a:schemeClr val="tx1"/>
                </a:solidFill>
              </a:rPr>
              <a:t>条を侵害する行為</a:t>
            </a:r>
            <a:endParaRPr lang="en-US" altLang="ja-JP" sz="2400" dirty="0">
              <a:solidFill>
                <a:schemeClr val="tx1"/>
              </a:solidFill>
            </a:endParaRPr>
          </a:p>
          <a:p>
            <a:pPr>
              <a:defRPr/>
            </a:pPr>
            <a:r>
              <a:rPr lang="ja-JP" altLang="en-US" sz="2400" dirty="0">
                <a:solidFill>
                  <a:schemeClr val="tx1"/>
                </a:solidFill>
              </a:rPr>
              <a:t>そのため、法律に定める手続き（厳格なチェックや手続き）が必要となる</a:t>
            </a:r>
          </a:p>
        </p:txBody>
      </p:sp>
      <p:sp>
        <p:nvSpPr>
          <p:cNvPr id="2" name="テキスト ボックス 1"/>
          <p:cNvSpPr txBox="1"/>
          <p:nvPr/>
        </p:nvSpPr>
        <p:spPr>
          <a:xfrm>
            <a:off x="756167" y="1079256"/>
            <a:ext cx="8017566" cy="830997"/>
          </a:xfrm>
          <a:prstGeom prst="rect">
            <a:avLst/>
          </a:prstGeom>
          <a:noFill/>
        </p:spPr>
        <p:txBody>
          <a:bodyPr wrap="square" rtlCol="0">
            <a:spAutoFit/>
          </a:bodyPr>
          <a:lstStyle/>
          <a:p>
            <a:r>
              <a:rPr kumimoji="1" lang="ja-JP" altLang="en-US" sz="2400" dirty="0"/>
              <a:t>身体拘束が</a:t>
            </a:r>
            <a:r>
              <a:rPr lang="ja-JP" altLang="en-US" sz="2400" dirty="0"/>
              <a:t>もたらす３</a:t>
            </a:r>
            <a:r>
              <a:rPr kumimoji="1" lang="ja-JP" altLang="en-US" sz="2400" dirty="0"/>
              <a:t>つの弊害　　　</a:t>
            </a:r>
            <a:endParaRPr kumimoji="1" lang="en-US" altLang="ja-JP" sz="2400" dirty="0"/>
          </a:p>
          <a:p>
            <a:r>
              <a:rPr lang="ja-JP" altLang="en-US" sz="2400" dirty="0"/>
              <a:t>　　　　　　　</a:t>
            </a:r>
            <a:r>
              <a:rPr kumimoji="1" lang="ja-JP" altLang="en-US" sz="2400" dirty="0"/>
              <a:t>身体的弊害・精神的弊害・社会的弊害</a:t>
            </a:r>
          </a:p>
        </p:txBody>
      </p:sp>
      <p:sp>
        <p:nvSpPr>
          <p:cNvPr id="4" name="角丸四角形 3"/>
          <p:cNvSpPr/>
          <p:nvPr/>
        </p:nvSpPr>
        <p:spPr>
          <a:xfrm>
            <a:off x="611188" y="993047"/>
            <a:ext cx="7777438" cy="937524"/>
          </a:xfrm>
          <a:prstGeom prst="roundRect">
            <a:avLst/>
          </a:prstGeom>
          <a:noFill/>
          <a:ln w="28575">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上矢印 5"/>
          <p:cNvSpPr/>
          <p:nvPr/>
        </p:nvSpPr>
        <p:spPr>
          <a:xfrm>
            <a:off x="4035321" y="2016780"/>
            <a:ext cx="365229" cy="45481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12348675"/>
      </p:ext>
    </p:extLst>
  </p:cSld>
  <p:clrMapOvr>
    <a:masterClrMapping/>
  </p:clrMapOvr>
  <mc:AlternateContent xmlns:mc="http://schemas.openxmlformats.org/markup-compatibility/2006" xmlns:p14="http://schemas.microsoft.com/office/powerpoint/2010/main">
    <mc:Choice Requires="p14">
      <p:transition spd="slow" p14:dur="2000" advTm="118302"/>
    </mc:Choice>
    <mc:Fallback xmlns="">
      <p:transition spd="slow" advTm="118302"/>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614363" y="-39189"/>
            <a:ext cx="8205786" cy="1143001"/>
          </a:xfrm>
        </p:spPr>
        <p:txBody>
          <a:bodyPr/>
          <a:lstStyle/>
          <a:p>
            <a:pPr eaLnBrk="1" hangingPunct="1"/>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600" dirty="0">
                <a:solidFill>
                  <a:srgbClr val="0000FF"/>
                </a:solidFill>
                <a:latin typeface="HGP創英角ﾎﾟｯﾌﾟ体" panose="040B0A00000000000000" pitchFamily="50" charset="-128"/>
                <a:ea typeface="HGP創英角ﾎﾟｯﾌﾟ体" panose="040B0A00000000000000" pitchFamily="50" charset="-128"/>
              </a:rPr>
              <a:t>　早期発見の責務と施策への協力　</a:t>
            </a:r>
            <a:r>
              <a:rPr lang="en-US" altLang="ja-JP" sz="3600" dirty="0">
                <a:solidFill>
                  <a:srgbClr val="0000FF"/>
                </a:solidFill>
                <a:latin typeface="HGP創英角ﾎﾟｯﾌﾟ体" panose="040B0A00000000000000" pitchFamily="50" charset="-128"/>
                <a:ea typeface="HGP創英角ﾎﾟｯﾌﾟ体" panose="040B0A00000000000000" pitchFamily="50" charset="-128"/>
              </a:rPr>
              <a:t>》</a:t>
            </a:r>
            <a:endParaRPr lang="ja-JP" altLang="en-US" sz="3600" dirty="0">
              <a:solidFill>
                <a:srgbClr val="0000FF"/>
              </a:solidFill>
              <a:latin typeface="HGP創英角ﾎﾟｯﾌﾟ体" panose="040B0A00000000000000" pitchFamily="50" charset="-128"/>
              <a:ea typeface="HGP創英角ﾎﾟｯﾌﾟ体" panose="040B0A00000000000000" pitchFamily="50" charset="-128"/>
            </a:endParaRPr>
          </a:p>
        </p:txBody>
      </p:sp>
      <p:sp>
        <p:nvSpPr>
          <p:cNvPr id="34819" name="コンテンツ プレースホルダ 2"/>
          <p:cNvSpPr>
            <a:spLocks noGrp="1"/>
          </p:cNvSpPr>
          <p:nvPr>
            <p:ph idx="1"/>
          </p:nvPr>
        </p:nvSpPr>
        <p:spPr>
          <a:xfrm>
            <a:off x="614362" y="1085851"/>
            <a:ext cx="8205787" cy="5410200"/>
          </a:xfrm>
        </p:spPr>
        <p:txBody>
          <a:bodyPr>
            <a:normAutofit/>
          </a:bodyPr>
          <a:lstStyle/>
          <a:p>
            <a:pPr marL="0" indent="0">
              <a:buNone/>
            </a:pPr>
            <a:r>
              <a:rPr lang="ja-JP" altLang="en-US" sz="2200" dirty="0"/>
              <a:t>法第</a:t>
            </a:r>
            <a:r>
              <a:rPr lang="en-US" altLang="ja-JP" sz="2200" dirty="0"/>
              <a:t>5</a:t>
            </a:r>
            <a:r>
              <a:rPr lang="ja-JP" altLang="en-US" sz="2200" dirty="0"/>
              <a:t>条</a:t>
            </a:r>
            <a:endParaRPr lang="en-US" altLang="ja-JP" sz="2200" dirty="0"/>
          </a:p>
          <a:p>
            <a:pPr>
              <a:lnSpc>
                <a:spcPct val="100000"/>
              </a:lnSpc>
            </a:pPr>
            <a:r>
              <a:rPr lang="ja-JP" altLang="en-US" sz="2200" dirty="0"/>
              <a:t>養介護施設、病院、保健所その他高齢者の福祉に業務上関係のある団体及び養介護施設従事者等、医師、保健師、弁護士その他高齢者の福祉に職務上関係のある者は、</a:t>
            </a:r>
            <a:r>
              <a:rPr lang="ja-JP" altLang="en-US" sz="2200" u="sng" dirty="0">
                <a:solidFill>
                  <a:srgbClr val="FF0000"/>
                </a:solidFill>
              </a:rPr>
              <a:t>高齢者虐待を発見しやすい立場にあることを自覚し、高齢者虐待の早期発見に努めなければならない</a:t>
            </a:r>
            <a:r>
              <a:rPr lang="ja-JP" altLang="en-US" sz="2200" dirty="0"/>
              <a:t>。</a:t>
            </a:r>
          </a:p>
          <a:p>
            <a:pPr>
              <a:lnSpc>
                <a:spcPct val="100000"/>
              </a:lnSpc>
            </a:pPr>
            <a:r>
              <a:rPr lang="ja-JP" altLang="en-US" sz="2200" b="1" dirty="0"/>
              <a:t>２ </a:t>
            </a:r>
            <a:r>
              <a:rPr lang="ja-JP" altLang="en-US" sz="2200" dirty="0"/>
              <a:t>　前項に規定する者は、国及び地方公共団体が講ずる高齢者虐待の防止のための啓発活動及び高齢者虐待を受けた高齢者の保護のための施策に</a:t>
            </a:r>
            <a:r>
              <a:rPr lang="ja-JP" altLang="en-US" sz="2200" u="sng" dirty="0">
                <a:solidFill>
                  <a:srgbClr val="FF0000"/>
                </a:solidFill>
              </a:rPr>
              <a:t>協力するよう努めなければならない</a:t>
            </a:r>
            <a:r>
              <a:rPr lang="ja-JP" altLang="en-US" sz="2200" dirty="0"/>
              <a:t>。</a:t>
            </a:r>
          </a:p>
        </p:txBody>
      </p:sp>
      <p:sp>
        <p:nvSpPr>
          <p:cNvPr id="27652" name="スライド番号プレースホルダ 3"/>
          <p:cNvSpPr>
            <a:spLocks noGrp="1"/>
          </p:cNvSpPr>
          <p:nvPr>
            <p:ph type="sldNum" sz="quarter" idx="12"/>
          </p:nvPr>
        </p:nvSpPr>
        <p:spPr bwMode="auto">
          <a:xfrm>
            <a:off x="7018020" y="64960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238BA64-9DD9-4BA3-ADAF-DA6DD101BA0C}" type="slidenum">
              <a:rPr lang="ja-JP" altLang="en-US" sz="1400" smtClean="0">
                <a:latin typeface="ＭＳ Ｐゴシック" panose="020B0600070205080204" pitchFamily="50" charset="-128"/>
              </a:rPr>
              <a:pPr>
                <a:spcBef>
                  <a:spcPct val="0"/>
                </a:spcBef>
                <a:buFontTx/>
                <a:buNone/>
              </a:pPr>
              <a:t>31</a:t>
            </a:fld>
            <a:endParaRPr lang="ja-JP" altLang="en-US" sz="1400" dirty="0">
              <a:latin typeface="ＭＳ Ｐゴシック" panose="020B0600070205080204" pitchFamily="50" charset="-128"/>
            </a:endParaRPr>
          </a:p>
        </p:txBody>
      </p:sp>
      <p:sp>
        <p:nvSpPr>
          <p:cNvPr id="2" name="テキスト ボックス 1"/>
          <p:cNvSpPr txBox="1"/>
          <p:nvPr/>
        </p:nvSpPr>
        <p:spPr>
          <a:xfrm>
            <a:off x="384175" y="4739621"/>
            <a:ext cx="8375650" cy="1938992"/>
          </a:xfrm>
          <a:prstGeom prst="rect">
            <a:avLst/>
          </a:prstGeom>
          <a:noFill/>
        </p:spPr>
        <p:txBody>
          <a:bodyPr wrap="square" rtlCol="0">
            <a:spAutoFit/>
          </a:bodyPr>
          <a:lstStyle/>
          <a:p>
            <a:r>
              <a:rPr kumimoji="1" lang="ja-JP" altLang="en-US" sz="2000" dirty="0"/>
              <a:t>★養護者による高齢者虐待　⇐　予防、早期発見、相談・通報、解消へ</a:t>
            </a:r>
            <a:endParaRPr kumimoji="1" lang="en-US" altLang="ja-JP" sz="2000" dirty="0"/>
          </a:p>
          <a:p>
            <a:r>
              <a:rPr lang="ja-JP" altLang="en-US" sz="2000" dirty="0"/>
              <a:t>　　　　　　　　　　　　　　　</a:t>
            </a:r>
            <a:r>
              <a:rPr kumimoji="1" lang="ja-JP" altLang="en-US" sz="2000" dirty="0"/>
              <a:t>の協力</a:t>
            </a:r>
            <a:endParaRPr kumimoji="1" lang="en-US" altLang="ja-JP" sz="2000" dirty="0"/>
          </a:p>
          <a:p>
            <a:endParaRPr kumimoji="1" lang="en-US" altLang="ja-JP" sz="2000" dirty="0"/>
          </a:p>
          <a:p>
            <a:r>
              <a:rPr kumimoji="1" lang="ja-JP" altLang="en-US" sz="2000" dirty="0"/>
              <a:t>★養介護施設従事者等による高齢者虐待</a:t>
            </a:r>
            <a:endParaRPr kumimoji="1" lang="en-US" altLang="ja-JP" sz="2000" dirty="0"/>
          </a:p>
          <a:p>
            <a:r>
              <a:rPr lang="ja-JP" altLang="en-US" sz="2000" dirty="0"/>
              <a:t>　　　　　　　　　　　　　⇐　起こさない！</a:t>
            </a:r>
            <a:endParaRPr lang="en-US" altLang="ja-JP" sz="2000" dirty="0"/>
          </a:p>
          <a:p>
            <a:r>
              <a:rPr lang="ja-JP" altLang="en-US" sz="2000" dirty="0"/>
              <a:t>　　　　　　　　　　　　　　　発生させない職場作り</a:t>
            </a:r>
            <a:endParaRPr lang="en-US" altLang="ja-JP" sz="2000" dirty="0"/>
          </a:p>
        </p:txBody>
      </p:sp>
      <p:sp>
        <p:nvSpPr>
          <p:cNvPr id="3" name="角丸四角形 2"/>
          <p:cNvSpPr/>
          <p:nvPr/>
        </p:nvSpPr>
        <p:spPr>
          <a:xfrm>
            <a:off x="177800" y="4559300"/>
            <a:ext cx="8642349" cy="216217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1116344"/>
      </p:ext>
    </p:extLst>
  </p:cSld>
  <p:clrMapOvr>
    <a:masterClrMapping/>
  </p:clrMapOvr>
  <mc:AlternateContent xmlns:mc="http://schemas.openxmlformats.org/markup-compatibility/2006" xmlns:p14="http://schemas.microsoft.com/office/powerpoint/2010/main">
    <mc:Choice Requires="p14">
      <p:transition spd="slow" p14:dur="2000" advTm="72525"/>
    </mc:Choice>
    <mc:Fallback xmlns="">
      <p:transition spd="slow" advTm="7252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タイトル 1"/>
          <p:cNvSpPr>
            <a:spLocks noGrp="1"/>
          </p:cNvSpPr>
          <p:nvPr>
            <p:ph type="title"/>
          </p:nvPr>
        </p:nvSpPr>
        <p:spPr>
          <a:xfrm>
            <a:off x="614364" y="-74616"/>
            <a:ext cx="8205786" cy="1143001"/>
          </a:xfrm>
        </p:spPr>
        <p:txBody>
          <a:bodyPr>
            <a:normAutofit/>
          </a:bodyPr>
          <a:lstStyle/>
          <a:p>
            <a:pPr eaLnBrk="1" hangingPunct="1"/>
            <a:r>
              <a:rPr lang="en-US" altLang="ja-JP" sz="32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200" dirty="0">
                <a:solidFill>
                  <a:srgbClr val="0000FF"/>
                </a:solidFill>
                <a:latin typeface="HGP創英角ﾎﾟｯﾌﾟ体" panose="040B0A00000000000000" pitchFamily="50" charset="-128"/>
                <a:ea typeface="HGP創英角ﾎﾟｯﾌﾟ体" panose="040B0A00000000000000" pitchFamily="50" charset="-128"/>
              </a:rPr>
              <a:t>　通報について　</a:t>
            </a:r>
            <a:r>
              <a:rPr lang="en-US" altLang="ja-JP" sz="3200" dirty="0">
                <a:solidFill>
                  <a:srgbClr val="0000FF"/>
                </a:solidFill>
                <a:latin typeface="HGP創英角ﾎﾟｯﾌﾟ体" panose="040B0A00000000000000" pitchFamily="50" charset="-128"/>
                <a:ea typeface="HGP創英角ﾎﾟｯﾌﾟ体" panose="040B0A00000000000000" pitchFamily="50" charset="-128"/>
              </a:rPr>
              <a:t>》</a:t>
            </a:r>
            <a:endParaRPr lang="ja-JP" altLang="en-US" sz="3200" dirty="0">
              <a:solidFill>
                <a:srgbClr val="0000FF"/>
              </a:solidFill>
              <a:latin typeface="HGP創英角ﾎﾟｯﾌﾟ体" panose="040B0A00000000000000" pitchFamily="50" charset="-128"/>
              <a:ea typeface="HGP創英角ﾎﾟｯﾌﾟ体" panose="040B0A00000000000000" pitchFamily="50" charset="-128"/>
            </a:endParaRPr>
          </a:p>
        </p:txBody>
      </p:sp>
      <p:sp>
        <p:nvSpPr>
          <p:cNvPr id="34819" name="コンテンツ プレースホルダ 2"/>
          <p:cNvSpPr>
            <a:spLocks noGrp="1"/>
          </p:cNvSpPr>
          <p:nvPr>
            <p:ph idx="1"/>
          </p:nvPr>
        </p:nvSpPr>
        <p:spPr>
          <a:xfrm>
            <a:off x="614363" y="981074"/>
            <a:ext cx="8205787" cy="5740401"/>
          </a:xfrm>
        </p:spPr>
        <p:txBody>
          <a:bodyPr>
            <a:normAutofit/>
          </a:bodyPr>
          <a:lstStyle/>
          <a:p>
            <a:pPr marL="0" indent="0" eaLnBrk="1" hangingPunct="1">
              <a:buNone/>
              <a:defRPr/>
            </a:pPr>
            <a:r>
              <a:rPr lang="ja-JP" altLang="en-US" sz="2000" u="sng" dirty="0"/>
              <a:t>法第</a:t>
            </a:r>
            <a:r>
              <a:rPr lang="en-US" altLang="ja-JP" sz="2000" u="sng" dirty="0"/>
              <a:t>21</a:t>
            </a:r>
            <a:r>
              <a:rPr lang="ja-JP" altLang="en-US" sz="2000" u="sng" dirty="0"/>
              <a:t>条　養介護施設従事者等による高齢者虐待に係る通報等</a:t>
            </a:r>
            <a:endParaRPr lang="en-US" altLang="ja-JP" sz="2000" b="1" u="sng" dirty="0">
              <a:solidFill>
                <a:srgbClr val="FF0000"/>
              </a:solidFill>
            </a:endParaRPr>
          </a:p>
          <a:p>
            <a:pPr>
              <a:lnSpc>
                <a:spcPts val="2700"/>
              </a:lnSpc>
            </a:pPr>
            <a:r>
              <a:rPr lang="ja-JP" altLang="en-US" sz="2000" b="1" u="sng" dirty="0">
                <a:solidFill>
                  <a:srgbClr val="FF0000"/>
                </a:solidFill>
              </a:rPr>
              <a:t>養介護施設従事者等は</a:t>
            </a:r>
            <a:r>
              <a:rPr lang="ja-JP" altLang="en-US" sz="2000" dirty="0"/>
              <a:t>、当該養介護施設従事者等がその業務に従事している養介護施設又は養介護事業（当該養介護施設の設置者若しくは当該養介護事業を行う者が設置する養介護施設又はこれらの者が行う養介護事業を含む。）において業務に従事する</a:t>
            </a:r>
            <a:r>
              <a:rPr lang="ja-JP" altLang="en-US" sz="2000" b="1" u="sng" dirty="0">
                <a:solidFill>
                  <a:srgbClr val="FF0000"/>
                </a:solidFill>
              </a:rPr>
              <a:t>養介護施設従事者等による高齢者虐待を受けたと思われる</a:t>
            </a:r>
            <a:r>
              <a:rPr lang="ja-JP" altLang="en-US" sz="2000" dirty="0"/>
              <a:t>高齢者を発見した場合は、</a:t>
            </a:r>
            <a:r>
              <a:rPr lang="ja-JP" altLang="en-US" sz="2000" b="1" u="sng" dirty="0">
                <a:solidFill>
                  <a:srgbClr val="FF0000"/>
                </a:solidFill>
              </a:rPr>
              <a:t>速やかに、これを市町村に通報しなければならない。</a:t>
            </a:r>
          </a:p>
          <a:p>
            <a:pPr>
              <a:lnSpc>
                <a:spcPts val="2700"/>
              </a:lnSpc>
            </a:pPr>
            <a:r>
              <a:rPr lang="ja-JP" altLang="en-US" sz="2000" b="1" dirty="0"/>
              <a:t>２ </a:t>
            </a:r>
            <a:r>
              <a:rPr lang="ja-JP" altLang="en-US" sz="2000" dirty="0"/>
              <a:t>　前項に定める場合のほか、養介護施設従事者等による高齢者虐待を受けたと思われる高齢者を発見した者は、</a:t>
            </a:r>
            <a:r>
              <a:rPr lang="ja-JP" altLang="en-US" sz="2000" u="sng" dirty="0">
                <a:solidFill>
                  <a:srgbClr val="FF0000"/>
                </a:solidFill>
              </a:rPr>
              <a:t>当該高齢者の生命又は身体に重大な危険が生じている場合は、速やかに、これを市町村に通報しなければならない。</a:t>
            </a:r>
          </a:p>
          <a:p>
            <a:pPr>
              <a:lnSpc>
                <a:spcPts val="2700"/>
              </a:lnSpc>
            </a:pPr>
            <a:r>
              <a:rPr lang="ja-JP" altLang="en-US" sz="2000" b="1" dirty="0"/>
              <a:t>３ </a:t>
            </a:r>
            <a:r>
              <a:rPr lang="ja-JP" altLang="en-US" sz="2000" dirty="0"/>
              <a:t>　前二項に定める場合のほか、養介護施設従事者等による高齢者虐待を受けたと思われる高齢者を発見した者は、</a:t>
            </a:r>
            <a:r>
              <a:rPr lang="ja-JP" altLang="en-US" sz="2000" u="sng" dirty="0">
                <a:solidFill>
                  <a:srgbClr val="FF0000"/>
                </a:solidFill>
              </a:rPr>
              <a:t>速やかに</a:t>
            </a:r>
            <a:r>
              <a:rPr lang="ja-JP" altLang="en-US" sz="2000" dirty="0"/>
              <a:t>、これを市町村に通報するよう努めなければならない。</a:t>
            </a:r>
          </a:p>
        </p:txBody>
      </p:sp>
      <p:sp>
        <p:nvSpPr>
          <p:cNvPr id="27652"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238BA64-9DD9-4BA3-ADAF-DA6DD101BA0C}" type="slidenum">
              <a:rPr lang="ja-JP" altLang="en-US" sz="1400" smtClean="0">
                <a:latin typeface="ＭＳ Ｐゴシック" panose="020B0600070205080204" pitchFamily="50" charset="-128"/>
              </a:rPr>
              <a:pPr>
                <a:spcBef>
                  <a:spcPct val="0"/>
                </a:spcBef>
                <a:buFontTx/>
                <a:buNone/>
              </a:pPr>
              <a:t>32</a:t>
            </a:fld>
            <a:endParaRPr lang="ja-JP" altLang="en-US" sz="1400" dirty="0">
              <a:latin typeface="ＭＳ Ｐゴシック" panose="020B0600070205080204" pitchFamily="50" charset="-128"/>
            </a:endParaRPr>
          </a:p>
        </p:txBody>
      </p:sp>
      <p:sp>
        <p:nvSpPr>
          <p:cNvPr id="2" name="角丸四角形 1"/>
          <p:cNvSpPr/>
          <p:nvPr/>
        </p:nvSpPr>
        <p:spPr>
          <a:xfrm>
            <a:off x="5336381" y="172240"/>
            <a:ext cx="2243137" cy="6492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solidFill>
                  <a:srgbClr val="FF33CC"/>
                </a:solidFill>
              </a:rPr>
              <a:t>通報義務</a:t>
            </a:r>
          </a:p>
        </p:txBody>
      </p:sp>
      <p:sp>
        <p:nvSpPr>
          <p:cNvPr id="3" name="テキスト ボックス 2"/>
          <p:cNvSpPr txBox="1"/>
          <p:nvPr/>
        </p:nvSpPr>
        <p:spPr>
          <a:xfrm>
            <a:off x="614362" y="6356351"/>
            <a:ext cx="7667897" cy="369332"/>
          </a:xfrm>
          <a:prstGeom prst="rect">
            <a:avLst/>
          </a:prstGeom>
          <a:noFill/>
        </p:spPr>
        <p:txBody>
          <a:bodyPr wrap="square" rtlCol="0">
            <a:spAutoFit/>
          </a:bodyPr>
          <a:lstStyle/>
          <a:p>
            <a:r>
              <a:rPr kumimoji="1" lang="en-US" altLang="ja-JP" dirty="0"/>
              <a:t>※</a:t>
            </a:r>
            <a:r>
              <a:rPr kumimoji="1" lang="ja-JP" altLang="en-US" u="sng" dirty="0"/>
              <a:t>第</a:t>
            </a:r>
            <a:r>
              <a:rPr kumimoji="1" lang="en-US" altLang="ja-JP" u="sng" dirty="0"/>
              <a:t>7</a:t>
            </a:r>
            <a:r>
              <a:rPr kumimoji="1" lang="ja-JP" altLang="en-US" u="sng" dirty="0"/>
              <a:t>条　養護者による高齢者虐待に係る通報等</a:t>
            </a:r>
            <a:r>
              <a:rPr kumimoji="1" lang="ja-JP" altLang="en-US" dirty="0"/>
              <a:t>　においても同様</a:t>
            </a:r>
          </a:p>
        </p:txBody>
      </p:sp>
    </p:spTree>
    <p:extLst>
      <p:ext uri="{BB962C8B-B14F-4D97-AF65-F5344CB8AC3E}">
        <p14:creationId xmlns:p14="http://schemas.microsoft.com/office/powerpoint/2010/main" val="2901696988"/>
      </p:ext>
    </p:extLst>
  </p:cSld>
  <p:clrMapOvr>
    <a:masterClrMapping/>
  </p:clrMapOvr>
  <mc:AlternateContent xmlns:mc="http://schemas.openxmlformats.org/markup-compatibility/2006" xmlns:p14="http://schemas.microsoft.com/office/powerpoint/2010/main">
    <mc:Choice Requires="p14">
      <p:transition spd="slow" p14:dur="2000" advTm="84130"/>
    </mc:Choice>
    <mc:Fallback xmlns="">
      <p:transition spd="slow" advTm="8413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826294" y="58737"/>
            <a:ext cx="7499350" cy="796925"/>
          </a:xfrm>
        </p:spPr>
        <p:txBody>
          <a:bodyPr>
            <a:normAutofit/>
          </a:bodyPr>
          <a:lstStyle/>
          <a:p>
            <a:pPr algn="ctr" eaLnBrk="1" hangingPunct="1"/>
            <a:r>
              <a:rPr lang="en-US" altLang="ja-JP" sz="32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200" dirty="0">
                <a:solidFill>
                  <a:srgbClr val="0000FF"/>
                </a:solidFill>
                <a:latin typeface="HGP創英角ﾎﾟｯﾌﾟ体" panose="040B0A00000000000000" pitchFamily="50" charset="-128"/>
                <a:ea typeface="HGP創英角ﾎﾟｯﾌﾟ体" panose="040B0A00000000000000" pitchFamily="50" charset="-128"/>
              </a:rPr>
              <a:t>　通報について　</a:t>
            </a:r>
            <a:r>
              <a:rPr lang="en-US" altLang="ja-JP" sz="3200" dirty="0">
                <a:solidFill>
                  <a:srgbClr val="0000FF"/>
                </a:solidFill>
                <a:latin typeface="HGP創英角ﾎﾟｯﾌﾟ体" panose="040B0A00000000000000" pitchFamily="50" charset="-128"/>
                <a:ea typeface="HGP創英角ﾎﾟｯﾌﾟ体" panose="040B0A00000000000000" pitchFamily="50" charset="-128"/>
              </a:rPr>
              <a:t>》</a:t>
            </a:r>
            <a:endParaRPr lang="ja-JP" altLang="en-US" sz="3200" dirty="0">
              <a:solidFill>
                <a:srgbClr val="0000FF"/>
              </a:solidFill>
              <a:latin typeface="HGP創英角ﾎﾟｯﾌﾟ体" panose="040B0A00000000000000" pitchFamily="50" charset="-128"/>
              <a:ea typeface="HGP創英角ﾎﾟｯﾌﾟ体" panose="040B0A00000000000000" pitchFamily="50" charset="-128"/>
            </a:endParaRPr>
          </a:p>
        </p:txBody>
      </p:sp>
      <p:sp>
        <p:nvSpPr>
          <p:cNvPr id="28675" name="コンテンツ プレースホルダ 2"/>
          <p:cNvSpPr>
            <a:spLocks noGrp="1"/>
          </p:cNvSpPr>
          <p:nvPr>
            <p:ph idx="1"/>
          </p:nvPr>
        </p:nvSpPr>
        <p:spPr>
          <a:xfrm>
            <a:off x="327025" y="908050"/>
            <a:ext cx="8497888" cy="5761038"/>
          </a:xfrm>
        </p:spPr>
        <p:txBody>
          <a:bodyPr>
            <a:normAutofit fontScale="85000" lnSpcReduction="20000"/>
          </a:bodyPr>
          <a:lstStyle/>
          <a:p>
            <a:pPr marL="0" indent="0" eaLnBrk="1" hangingPunct="1">
              <a:buNone/>
            </a:pPr>
            <a:r>
              <a:rPr lang="ja-JP" altLang="en-US" sz="2400" dirty="0"/>
              <a:t>法第</a:t>
            </a:r>
            <a:r>
              <a:rPr lang="en-US" altLang="ja-JP" sz="2400" dirty="0"/>
              <a:t>21</a:t>
            </a:r>
            <a:r>
              <a:rPr lang="ja-JP" altLang="en-US" sz="2400" dirty="0"/>
              <a:t>条第</a:t>
            </a:r>
            <a:r>
              <a:rPr lang="en-US" altLang="ja-JP" sz="2400" dirty="0"/>
              <a:t>6</a:t>
            </a:r>
            <a:r>
              <a:rPr lang="ja-JP" altLang="en-US" sz="2400" dirty="0"/>
              <a:t>項</a:t>
            </a:r>
            <a:endParaRPr lang="en-US" altLang="ja-JP" sz="2400" dirty="0"/>
          </a:p>
          <a:p>
            <a:pPr>
              <a:lnSpc>
                <a:spcPct val="120000"/>
              </a:lnSpc>
            </a:pPr>
            <a:r>
              <a:rPr lang="ja-JP" altLang="en-US" sz="2400" u="sng" dirty="0">
                <a:hlinkClick r:id="rId3"/>
              </a:rPr>
              <a:t>刑法</a:t>
            </a:r>
            <a:r>
              <a:rPr lang="ja-JP" altLang="en-US" sz="2400" u="sng" dirty="0"/>
              <a:t> </a:t>
            </a:r>
            <a:r>
              <a:rPr lang="ja-JP" altLang="en-US" sz="2400" dirty="0"/>
              <a:t>の秘密漏示罪の規定その他の守秘義務に関する法律の規定は、第一項から第三項までの規定による通報（虚偽であるもの及び過失によるものを除く。次項において同じ。）をすることを妨げるものと解釈してはならない。</a:t>
            </a:r>
            <a:endParaRPr lang="en-US" altLang="ja-JP" sz="2400" dirty="0"/>
          </a:p>
          <a:p>
            <a:pPr marL="0" indent="0">
              <a:buNone/>
            </a:pPr>
            <a:r>
              <a:rPr lang="ja-JP" altLang="en-US" sz="2400" dirty="0"/>
              <a:t>　　　⇒</a:t>
            </a:r>
            <a:endParaRPr lang="en-US" altLang="ja-JP" sz="2400" dirty="0"/>
          </a:p>
          <a:p>
            <a:pPr marL="0" indent="0">
              <a:buNone/>
            </a:pPr>
            <a:endParaRPr lang="en-US" altLang="ja-JP" sz="2400" dirty="0"/>
          </a:p>
          <a:p>
            <a:r>
              <a:rPr lang="ja-JP" altLang="en-US" sz="2400" dirty="0"/>
              <a:t>法第</a:t>
            </a:r>
            <a:r>
              <a:rPr lang="en-US" altLang="ja-JP" sz="2400" dirty="0"/>
              <a:t>21</a:t>
            </a:r>
            <a:r>
              <a:rPr lang="ja-JP" altLang="en-US" sz="2400" dirty="0"/>
              <a:t>条第</a:t>
            </a:r>
            <a:r>
              <a:rPr lang="en-US" altLang="ja-JP" sz="2400" dirty="0"/>
              <a:t>7</a:t>
            </a:r>
            <a:r>
              <a:rPr lang="ja-JP" altLang="en-US" sz="2400" dirty="0"/>
              <a:t>項</a:t>
            </a:r>
          </a:p>
          <a:p>
            <a:pPr marL="0" indent="0">
              <a:buNone/>
            </a:pPr>
            <a:r>
              <a:rPr lang="ja-JP" altLang="en-US" sz="2400" dirty="0"/>
              <a:t>　　養介護施設従事者等は、第一項から第三項までの規定による</a:t>
            </a:r>
            <a:r>
              <a:rPr lang="ja-JP" altLang="en-US" sz="2400" u="sng" dirty="0"/>
              <a:t>通報を</a:t>
            </a:r>
            <a:endParaRPr lang="en-US" altLang="ja-JP" sz="2400" u="sng" dirty="0"/>
          </a:p>
          <a:p>
            <a:pPr marL="0" indent="0">
              <a:buNone/>
            </a:pPr>
            <a:r>
              <a:rPr lang="ja-JP" altLang="en-US" sz="2400" dirty="0"/>
              <a:t>　　</a:t>
            </a:r>
            <a:r>
              <a:rPr lang="ja-JP" altLang="en-US" sz="2400" u="sng" dirty="0"/>
              <a:t>したことを理由として、解雇その他不利益な取扱いを受けない</a:t>
            </a:r>
            <a:r>
              <a:rPr lang="ja-JP" altLang="en-US" sz="2400" dirty="0"/>
              <a:t>。</a:t>
            </a:r>
            <a:endParaRPr lang="en-US" altLang="ja-JP" sz="2400" dirty="0"/>
          </a:p>
          <a:p>
            <a:pPr marL="0" indent="0">
              <a:buNone/>
            </a:pPr>
            <a:r>
              <a:rPr lang="ja-JP" altLang="en-US" sz="2400" dirty="0"/>
              <a:t>　　　⇒不利益取扱い（解雇、降格、減給など）の禁止</a:t>
            </a:r>
            <a:endParaRPr lang="en-US" altLang="ja-JP" sz="2400" dirty="0"/>
          </a:p>
          <a:p>
            <a:pPr marL="0" indent="0">
              <a:buNone/>
            </a:pPr>
            <a:r>
              <a:rPr lang="ja-JP" altLang="en-US" sz="2400" dirty="0"/>
              <a:t>　　　　ただし、「虚偽」「過失」を除く</a:t>
            </a:r>
            <a:endParaRPr lang="en-US" altLang="ja-JP" sz="2400" dirty="0"/>
          </a:p>
          <a:p>
            <a:pPr eaLnBrk="1" hangingPunct="1">
              <a:lnSpc>
                <a:spcPct val="120000"/>
              </a:lnSpc>
              <a:buFont typeface="Arial" panose="020B0604020202020204" pitchFamily="34" charset="0"/>
              <a:buNone/>
            </a:pPr>
            <a:r>
              <a:rPr lang="ja-JP" altLang="en-US" sz="2400" dirty="0"/>
              <a:t>・公益通報者に対する保護規定</a:t>
            </a:r>
            <a:endParaRPr lang="en-US" altLang="ja-JP" sz="2400" dirty="0"/>
          </a:p>
          <a:p>
            <a:pPr eaLnBrk="1" hangingPunct="1">
              <a:lnSpc>
                <a:spcPct val="120000"/>
              </a:lnSpc>
              <a:buFont typeface="Arial" panose="020B0604020202020204" pitchFamily="34" charset="0"/>
              <a:buNone/>
            </a:pPr>
            <a:r>
              <a:rPr lang="ja-JP" altLang="en-US" sz="2400" dirty="0"/>
              <a:t>　　　①解雇の無効</a:t>
            </a:r>
            <a:endParaRPr lang="en-US" altLang="ja-JP" sz="2400" dirty="0"/>
          </a:p>
          <a:p>
            <a:pPr eaLnBrk="1" hangingPunct="1">
              <a:lnSpc>
                <a:spcPct val="120000"/>
              </a:lnSpc>
              <a:buFont typeface="Arial" panose="020B0604020202020204" pitchFamily="34" charset="0"/>
              <a:buNone/>
            </a:pPr>
            <a:r>
              <a:rPr lang="ja-JP" altLang="en-US" sz="2400" dirty="0"/>
              <a:t>　　　②その他不利益な取り扱いの禁止</a:t>
            </a:r>
            <a:endParaRPr lang="en-US" altLang="ja-JP" sz="2400" dirty="0"/>
          </a:p>
          <a:p>
            <a:pPr eaLnBrk="1" hangingPunct="1">
              <a:lnSpc>
                <a:spcPct val="120000"/>
              </a:lnSpc>
              <a:buFont typeface="Arial" panose="020B0604020202020204" pitchFamily="34" charset="0"/>
              <a:buNone/>
            </a:pPr>
            <a:r>
              <a:rPr lang="ja-JP" altLang="en-US" sz="2400" dirty="0"/>
              <a:t>・通報した者を特定させる情報は洩らさない　　法第</a:t>
            </a:r>
            <a:r>
              <a:rPr lang="en-US" altLang="ja-JP" sz="2400" dirty="0"/>
              <a:t>23</a:t>
            </a:r>
            <a:r>
              <a:rPr lang="ja-JP" altLang="en-US" sz="2400" dirty="0"/>
              <a:t>条</a:t>
            </a:r>
            <a:endParaRPr lang="en-US" altLang="ja-JP" sz="2800" dirty="0"/>
          </a:p>
        </p:txBody>
      </p:sp>
      <p:sp>
        <p:nvSpPr>
          <p:cNvPr id="28676" name="AutoShape 4"/>
          <p:cNvSpPr>
            <a:spLocks noChangeArrowheads="1"/>
          </p:cNvSpPr>
          <p:nvPr/>
        </p:nvSpPr>
        <p:spPr bwMode="auto">
          <a:xfrm>
            <a:off x="1576769" y="2584174"/>
            <a:ext cx="7061820" cy="569843"/>
          </a:xfrm>
          <a:prstGeom prst="roundRect">
            <a:avLst>
              <a:gd name="adj" fmla="val 16667"/>
            </a:avLst>
          </a:prstGeom>
          <a:solidFill>
            <a:srgbClr val="FBC5E9"/>
          </a:solidFill>
          <a:ln w="57150" cmpd="thinThick">
            <a:solidFill>
              <a:schemeClr val="accent2"/>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rgbClr val="FF0000"/>
                </a:solidFill>
                <a:latin typeface="Arial" panose="020B0604020202020204" pitchFamily="34" charset="0"/>
                <a:ea typeface="ＭＳ ゴシック" panose="020B0609070205080204" pitchFamily="49" charset="-128"/>
              </a:rPr>
              <a:t>通報義務（法第</a:t>
            </a:r>
            <a:r>
              <a:rPr lang="en-US" altLang="ja-JP" sz="2400" b="1" dirty="0">
                <a:solidFill>
                  <a:srgbClr val="FF0000"/>
                </a:solidFill>
                <a:latin typeface="Arial" panose="020B0604020202020204" pitchFamily="34" charset="0"/>
                <a:ea typeface="ＭＳ ゴシック" panose="020B0609070205080204" pitchFamily="49" charset="-128"/>
              </a:rPr>
              <a:t>21</a:t>
            </a:r>
            <a:r>
              <a:rPr lang="ja-JP" altLang="en-US" sz="2400" b="1" dirty="0">
                <a:solidFill>
                  <a:srgbClr val="FF0000"/>
                </a:solidFill>
                <a:latin typeface="Arial" panose="020B0604020202020204" pitchFamily="34" charset="0"/>
                <a:ea typeface="ＭＳ ゴシック" panose="020B0609070205080204" pitchFamily="49" charset="-128"/>
              </a:rPr>
              <a:t>条）＞　業務上の守秘義務</a:t>
            </a:r>
          </a:p>
        </p:txBody>
      </p:sp>
      <p:sp>
        <p:nvSpPr>
          <p:cNvPr id="28677"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59FCEE60-7E96-4F2A-A955-EAB31D89882D}" type="slidenum">
              <a:rPr lang="ja-JP" altLang="en-US" sz="1400" smtClean="0">
                <a:latin typeface="ＭＳ Ｐゴシック" panose="020B0600070205080204" pitchFamily="50" charset="-128"/>
              </a:rPr>
              <a:pPr>
                <a:spcBef>
                  <a:spcPct val="0"/>
                </a:spcBef>
                <a:buFontTx/>
                <a:buNone/>
              </a:pPr>
              <a:t>33</a:t>
            </a:fld>
            <a:endParaRPr lang="ja-JP" altLang="en-US" sz="1400" dirty="0">
              <a:latin typeface="ＭＳ Ｐゴシック" panose="020B0600070205080204" pitchFamily="50" charset="-128"/>
            </a:endParaRPr>
          </a:p>
        </p:txBody>
      </p:sp>
      <p:sp>
        <p:nvSpPr>
          <p:cNvPr id="2" name="テキスト ボックス 1"/>
          <p:cNvSpPr txBox="1"/>
          <p:nvPr/>
        </p:nvSpPr>
        <p:spPr>
          <a:xfrm>
            <a:off x="4060916" y="855662"/>
            <a:ext cx="4454434" cy="369332"/>
          </a:xfrm>
          <a:prstGeom prst="rect">
            <a:avLst/>
          </a:prstGeom>
          <a:noFill/>
        </p:spPr>
        <p:txBody>
          <a:bodyPr wrap="square" rtlCol="0">
            <a:spAutoFit/>
          </a:bodyPr>
          <a:lstStyle/>
          <a:p>
            <a:r>
              <a:rPr kumimoji="1" lang="ja-JP" altLang="en-US" dirty="0"/>
              <a:t>（</a:t>
            </a:r>
            <a:r>
              <a:rPr kumimoji="1" lang="en-US" altLang="ja-JP" dirty="0"/>
              <a:t>※</a:t>
            </a:r>
            <a:r>
              <a:rPr kumimoji="1" lang="ja-JP" altLang="en-US" dirty="0"/>
              <a:t>法第</a:t>
            </a:r>
            <a:r>
              <a:rPr kumimoji="1" lang="en-US" altLang="ja-JP" dirty="0"/>
              <a:t>7</a:t>
            </a:r>
            <a:r>
              <a:rPr kumimoji="1" lang="ja-JP" altLang="en-US" dirty="0"/>
              <a:t>条　第</a:t>
            </a:r>
            <a:r>
              <a:rPr kumimoji="1" lang="en-US" altLang="ja-JP" dirty="0"/>
              <a:t>3</a:t>
            </a:r>
            <a:r>
              <a:rPr kumimoji="1" lang="ja-JP" altLang="en-US" dirty="0"/>
              <a:t>項　同様の規定）</a:t>
            </a:r>
          </a:p>
        </p:txBody>
      </p:sp>
    </p:spTree>
    <p:extLst>
      <p:ext uri="{BB962C8B-B14F-4D97-AF65-F5344CB8AC3E}">
        <p14:creationId xmlns:p14="http://schemas.microsoft.com/office/powerpoint/2010/main" val="2000338354"/>
      </p:ext>
    </p:extLst>
  </p:cSld>
  <p:clrMapOvr>
    <a:masterClrMapping/>
  </p:clrMapOvr>
  <mc:AlternateContent xmlns:mc="http://schemas.openxmlformats.org/markup-compatibility/2006" xmlns:p14="http://schemas.microsoft.com/office/powerpoint/2010/main">
    <mc:Choice Requires="p14">
      <p:transition spd="slow" p14:dur="2000" advTm="96388"/>
    </mc:Choice>
    <mc:Fallback xmlns="">
      <p:transition spd="slow" advTm="96388"/>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bwMode="auto">
          <a:xfrm>
            <a:off x="6835323" y="6356351"/>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8D98F9B0-95A0-4F14-9135-166A0D2A1DEA}" type="slidenum">
              <a:rPr lang="en-US" altLang="ja-JP" sz="1400" smtClean="0">
                <a:latin typeface="ＭＳ Ｐゴシック" panose="020B0600070205080204" pitchFamily="50" charset="-128"/>
              </a:rPr>
              <a:pPr>
                <a:spcBef>
                  <a:spcPct val="0"/>
                </a:spcBef>
                <a:buFontTx/>
                <a:buNone/>
              </a:pPr>
              <a:t>34</a:t>
            </a:fld>
            <a:endParaRPr lang="en-US" altLang="ja-JP" sz="1400" dirty="0">
              <a:latin typeface="ＭＳ Ｐゴシック" panose="020B0600070205080204" pitchFamily="50" charset="-128"/>
            </a:endParaRPr>
          </a:p>
        </p:txBody>
      </p:sp>
      <p:sp>
        <p:nvSpPr>
          <p:cNvPr id="29699" name="タイトル 1"/>
          <p:cNvSpPr>
            <a:spLocks noGrp="1"/>
          </p:cNvSpPr>
          <p:nvPr>
            <p:ph type="title"/>
          </p:nvPr>
        </p:nvSpPr>
        <p:spPr>
          <a:xfrm>
            <a:off x="228600" y="228600"/>
            <a:ext cx="8915400" cy="762000"/>
          </a:xfrm>
        </p:spPr>
        <p:txBody>
          <a:bodyPr/>
          <a:lstStyle/>
          <a:p>
            <a:r>
              <a:rPr lang="en-US" altLang="ja-JP" sz="3600" b="1"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600" b="1" dirty="0">
                <a:solidFill>
                  <a:srgbClr val="0000FF"/>
                </a:solidFill>
                <a:latin typeface="HGP創英角ﾎﾟｯﾌﾟ体" panose="040B0A00000000000000" pitchFamily="50" charset="-128"/>
                <a:ea typeface="HGP創英角ﾎﾟｯﾌﾟ体" panose="040B0A00000000000000" pitchFamily="50" charset="-128"/>
              </a:rPr>
              <a:t>虐待対応と個人情報の取り扱いについて</a:t>
            </a:r>
            <a:r>
              <a:rPr lang="en-US" altLang="ja-JP" sz="3600" b="1" dirty="0">
                <a:solidFill>
                  <a:srgbClr val="0000FF"/>
                </a:solidFill>
                <a:latin typeface="HGP創英角ﾎﾟｯﾌﾟ体" panose="040B0A00000000000000" pitchFamily="50" charset="-128"/>
                <a:ea typeface="HGP創英角ﾎﾟｯﾌﾟ体" panose="040B0A00000000000000" pitchFamily="50" charset="-128"/>
              </a:rPr>
              <a:t>》</a:t>
            </a:r>
            <a:endParaRPr lang="ja-JP" altLang="en-US" sz="3600" b="1" dirty="0">
              <a:solidFill>
                <a:srgbClr val="0000FF"/>
              </a:solidFill>
              <a:latin typeface="HGP創英角ﾎﾟｯﾌﾟ体" panose="040B0A00000000000000" pitchFamily="50" charset="-128"/>
              <a:ea typeface="HGP創英角ﾎﾟｯﾌﾟ体" panose="040B0A00000000000000" pitchFamily="50" charset="-128"/>
            </a:endParaRPr>
          </a:p>
        </p:txBody>
      </p:sp>
      <p:sp>
        <p:nvSpPr>
          <p:cNvPr id="29700" name="コンテンツ プレースホルダ 2"/>
          <p:cNvSpPr>
            <a:spLocks noGrp="1"/>
          </p:cNvSpPr>
          <p:nvPr>
            <p:ph idx="1"/>
          </p:nvPr>
        </p:nvSpPr>
        <p:spPr>
          <a:xfrm>
            <a:off x="449178" y="990600"/>
            <a:ext cx="8486275" cy="5786921"/>
          </a:xfrm>
        </p:spPr>
        <p:txBody>
          <a:bodyPr>
            <a:noAutofit/>
          </a:bodyPr>
          <a:lstStyle/>
          <a:p>
            <a:pPr>
              <a:lnSpc>
                <a:spcPct val="110000"/>
              </a:lnSpc>
              <a:spcBef>
                <a:spcPct val="0"/>
              </a:spcBef>
              <a:buFontTx/>
              <a:buNone/>
            </a:pPr>
            <a:r>
              <a:rPr lang="ja-JP" altLang="ja-JP" sz="2000" dirty="0"/>
              <a:t>○個人情報保護法では、本人の同意</a:t>
            </a:r>
            <a:r>
              <a:rPr lang="ja-JP" altLang="en-US" sz="2000" dirty="0"/>
              <a:t>無しの「</a:t>
            </a:r>
            <a:r>
              <a:rPr lang="ja-JP" altLang="ja-JP" sz="2000" dirty="0"/>
              <a:t>利用目的による制限</a:t>
            </a:r>
            <a:r>
              <a:rPr lang="ja-JP" altLang="en-US" sz="2000" dirty="0"/>
              <a:t>（</a:t>
            </a:r>
            <a:r>
              <a:rPr lang="en-US" altLang="ja-JP" sz="2000" dirty="0"/>
              <a:t>16</a:t>
            </a:r>
            <a:r>
              <a:rPr lang="ja-JP" altLang="en-US" sz="2000" dirty="0"/>
              <a:t>条）」「</a:t>
            </a:r>
            <a:r>
              <a:rPr lang="ja-JP" altLang="ja-JP" sz="2000" dirty="0"/>
              <a:t>第三者提供の制限</a:t>
            </a:r>
            <a:r>
              <a:rPr lang="ja-JP" altLang="en-US" sz="2000" dirty="0"/>
              <a:t>（</a:t>
            </a:r>
            <a:r>
              <a:rPr lang="ja-JP" altLang="ja-JP" sz="2000" dirty="0"/>
              <a:t>第</a:t>
            </a:r>
            <a:r>
              <a:rPr lang="en-US" altLang="ja-JP" sz="2000" dirty="0"/>
              <a:t>23</a:t>
            </a:r>
            <a:r>
              <a:rPr lang="ja-JP" altLang="ja-JP" sz="2000" dirty="0"/>
              <a:t>条）</a:t>
            </a:r>
            <a:r>
              <a:rPr lang="ja-JP" altLang="en-US" sz="2000" dirty="0"/>
              <a:t>」</a:t>
            </a:r>
            <a:r>
              <a:rPr lang="ja-JP" altLang="ja-JP" sz="2000" dirty="0"/>
              <a:t>を義務づけてい</a:t>
            </a:r>
            <a:r>
              <a:rPr lang="ja-JP" altLang="en-US" sz="2000" dirty="0"/>
              <a:t>る</a:t>
            </a:r>
            <a:endParaRPr lang="en-US" altLang="ja-JP" sz="2000" dirty="0"/>
          </a:p>
          <a:p>
            <a:pPr>
              <a:lnSpc>
                <a:spcPct val="110000"/>
              </a:lnSpc>
              <a:spcBef>
                <a:spcPct val="0"/>
              </a:spcBef>
              <a:buFontTx/>
              <a:buNone/>
            </a:pPr>
            <a:r>
              <a:rPr lang="ja-JP" altLang="en-US" sz="2000" b="1" u="sng" dirty="0">
                <a:solidFill>
                  <a:srgbClr val="FF0000"/>
                </a:solidFill>
              </a:rPr>
              <a:t>〇個人情報保護法の例外規定（個人情報保護法第</a:t>
            </a:r>
            <a:r>
              <a:rPr lang="en-US" altLang="ja-JP" sz="2000" b="1" u="sng" dirty="0">
                <a:solidFill>
                  <a:srgbClr val="FF0000"/>
                </a:solidFill>
              </a:rPr>
              <a:t>16</a:t>
            </a:r>
            <a:r>
              <a:rPr lang="ja-JP" altLang="en-US" sz="2000" b="1" u="sng" dirty="0">
                <a:solidFill>
                  <a:srgbClr val="FF0000"/>
                </a:solidFill>
              </a:rPr>
              <a:t>条第</a:t>
            </a:r>
            <a:r>
              <a:rPr lang="en-US" altLang="ja-JP" sz="2000" b="1" u="sng" dirty="0">
                <a:solidFill>
                  <a:srgbClr val="FF0000"/>
                </a:solidFill>
              </a:rPr>
              <a:t>3</a:t>
            </a:r>
            <a:r>
              <a:rPr lang="ja-JP" altLang="en-US" sz="2000" b="1" u="sng" dirty="0">
                <a:solidFill>
                  <a:srgbClr val="FF0000"/>
                </a:solidFill>
              </a:rPr>
              <a:t>項、第</a:t>
            </a:r>
            <a:r>
              <a:rPr lang="en-US" altLang="ja-JP" sz="2000" b="1" u="sng" dirty="0">
                <a:solidFill>
                  <a:srgbClr val="FF0000"/>
                </a:solidFill>
              </a:rPr>
              <a:t>23</a:t>
            </a:r>
            <a:r>
              <a:rPr lang="ja-JP" altLang="en-US" sz="2000" b="1" u="sng" dirty="0">
                <a:solidFill>
                  <a:srgbClr val="FF0000"/>
                </a:solidFill>
              </a:rPr>
              <a:t>条第</a:t>
            </a:r>
            <a:r>
              <a:rPr lang="en-US" altLang="ja-JP" sz="2000" b="1" u="sng" dirty="0">
                <a:solidFill>
                  <a:srgbClr val="FF0000"/>
                </a:solidFill>
              </a:rPr>
              <a:t>1</a:t>
            </a:r>
            <a:r>
              <a:rPr lang="ja-JP" altLang="en-US" sz="2000" b="1" u="sng" dirty="0">
                <a:solidFill>
                  <a:srgbClr val="FF0000"/>
                </a:solidFill>
              </a:rPr>
              <a:t>項）</a:t>
            </a:r>
            <a:endParaRPr lang="en-US" altLang="ja-JP" sz="2000" b="1" u="sng" dirty="0">
              <a:solidFill>
                <a:srgbClr val="FF0000"/>
              </a:solidFill>
            </a:endParaRPr>
          </a:p>
          <a:p>
            <a:pPr>
              <a:lnSpc>
                <a:spcPct val="110000"/>
              </a:lnSpc>
              <a:spcBef>
                <a:spcPct val="0"/>
              </a:spcBef>
              <a:buFontTx/>
              <a:buNone/>
            </a:pPr>
            <a:endParaRPr lang="en-US" altLang="ja-JP" sz="2000" b="1" dirty="0"/>
          </a:p>
          <a:p>
            <a:pPr>
              <a:lnSpc>
                <a:spcPct val="110000"/>
              </a:lnSpc>
              <a:spcBef>
                <a:spcPct val="0"/>
              </a:spcBef>
              <a:buFontTx/>
              <a:buNone/>
            </a:pPr>
            <a:r>
              <a:rPr lang="ja-JP" altLang="ja-JP" sz="2000" dirty="0"/>
              <a:t>一　法令に基づく場合</a:t>
            </a:r>
            <a:endParaRPr lang="en-US" altLang="ja-JP" sz="2000" dirty="0"/>
          </a:p>
          <a:p>
            <a:pPr>
              <a:lnSpc>
                <a:spcPct val="110000"/>
              </a:lnSpc>
              <a:spcBef>
                <a:spcPct val="0"/>
              </a:spcBef>
              <a:buFontTx/>
              <a:buNone/>
            </a:pPr>
            <a:r>
              <a:rPr lang="ja-JP" altLang="en-US" sz="1800" dirty="0"/>
              <a:t>　　⇒高齢者虐待防止法第</a:t>
            </a:r>
            <a:r>
              <a:rPr lang="en-US" altLang="ja-JP" sz="1800" dirty="0"/>
              <a:t>21</a:t>
            </a:r>
            <a:r>
              <a:rPr lang="ja-JP" altLang="en-US" sz="1800" dirty="0"/>
              <a:t>条（養介護施設従事者等による高齢者虐待に係る</a:t>
            </a:r>
            <a:endParaRPr lang="en-US" altLang="ja-JP" sz="1800" dirty="0"/>
          </a:p>
          <a:p>
            <a:pPr>
              <a:lnSpc>
                <a:spcPct val="110000"/>
              </a:lnSpc>
              <a:spcBef>
                <a:spcPct val="0"/>
              </a:spcBef>
              <a:buFontTx/>
              <a:buNone/>
            </a:pPr>
            <a:r>
              <a:rPr lang="ja-JP" altLang="en-US" sz="1800" dirty="0"/>
              <a:t>　　　通報等）</a:t>
            </a:r>
            <a:endParaRPr lang="ja-JP" altLang="ja-JP" sz="1800" dirty="0"/>
          </a:p>
          <a:p>
            <a:pPr>
              <a:lnSpc>
                <a:spcPct val="110000"/>
              </a:lnSpc>
              <a:spcBef>
                <a:spcPct val="0"/>
              </a:spcBef>
              <a:buFontTx/>
              <a:buNone/>
            </a:pPr>
            <a:r>
              <a:rPr lang="ja-JP" altLang="ja-JP" sz="2000" dirty="0"/>
              <a:t>二　人の生命、身体または財産の保護のために必要がある場合であって、</a:t>
            </a:r>
            <a:endParaRPr lang="en-US" altLang="ja-JP" sz="2000" dirty="0"/>
          </a:p>
          <a:p>
            <a:pPr>
              <a:lnSpc>
                <a:spcPct val="110000"/>
              </a:lnSpc>
              <a:spcBef>
                <a:spcPct val="0"/>
              </a:spcBef>
              <a:buFontTx/>
              <a:buNone/>
            </a:pPr>
            <a:r>
              <a:rPr lang="ja-JP" altLang="en-US" sz="2000" dirty="0"/>
              <a:t>　　</a:t>
            </a:r>
            <a:r>
              <a:rPr lang="ja-JP" altLang="ja-JP" sz="2000" dirty="0"/>
              <a:t>本人の同意を得ることが困難であるとき。</a:t>
            </a:r>
            <a:endParaRPr lang="en-US" altLang="ja-JP" sz="2000" dirty="0"/>
          </a:p>
          <a:p>
            <a:pPr>
              <a:lnSpc>
                <a:spcPct val="110000"/>
              </a:lnSpc>
              <a:spcBef>
                <a:spcPct val="0"/>
              </a:spcBef>
              <a:buFontTx/>
              <a:buNone/>
            </a:pPr>
            <a:r>
              <a:rPr lang="ja-JP" altLang="en-US" sz="2000" dirty="0"/>
              <a:t>　　　</a:t>
            </a:r>
            <a:r>
              <a:rPr lang="ja-JP" altLang="en-US" sz="1800" dirty="0"/>
              <a:t>⇒虐待により本人の生命等を保護するための対応が必要であるが、</a:t>
            </a:r>
            <a:endParaRPr lang="en-US" altLang="ja-JP" sz="1800" dirty="0"/>
          </a:p>
          <a:p>
            <a:pPr>
              <a:lnSpc>
                <a:spcPct val="110000"/>
              </a:lnSpc>
              <a:spcBef>
                <a:spcPct val="0"/>
              </a:spcBef>
              <a:buFontTx/>
              <a:buNone/>
            </a:pPr>
            <a:r>
              <a:rPr lang="ja-JP" altLang="en-US" sz="1800" dirty="0"/>
              <a:t>　　　　 本人が意識不明又は認知症により同意の確認が困難な場合等</a:t>
            </a:r>
            <a:endParaRPr lang="ja-JP" altLang="ja-JP" sz="1800" dirty="0"/>
          </a:p>
          <a:p>
            <a:pPr>
              <a:lnSpc>
                <a:spcPct val="110000"/>
              </a:lnSpc>
              <a:spcBef>
                <a:spcPct val="0"/>
              </a:spcBef>
              <a:buFontTx/>
              <a:buNone/>
            </a:pPr>
            <a:r>
              <a:rPr lang="ja-JP" altLang="ja-JP" sz="2000" dirty="0"/>
              <a:t>四　国の機関もしくは地方公共団体またはその委託を受けた者が</a:t>
            </a:r>
            <a:r>
              <a:rPr lang="ja-JP" altLang="ja-JP" sz="2000" u="sng" dirty="0"/>
              <a:t>法令の</a:t>
            </a:r>
            <a:endParaRPr lang="en-US" altLang="ja-JP" sz="2000" u="sng" dirty="0"/>
          </a:p>
          <a:p>
            <a:pPr>
              <a:lnSpc>
                <a:spcPct val="110000"/>
              </a:lnSpc>
              <a:spcBef>
                <a:spcPct val="0"/>
              </a:spcBef>
              <a:buFontTx/>
              <a:buNone/>
            </a:pPr>
            <a:r>
              <a:rPr lang="ja-JP" altLang="en-US" sz="2000" dirty="0"/>
              <a:t>　　</a:t>
            </a:r>
            <a:r>
              <a:rPr lang="ja-JP" altLang="ja-JP" sz="2000" u="sng" dirty="0"/>
              <a:t>定める事務を遂行すること</a:t>
            </a:r>
            <a:r>
              <a:rPr lang="ja-JP" altLang="ja-JP" sz="2000" dirty="0"/>
              <a:t>に対して</a:t>
            </a:r>
            <a:r>
              <a:rPr lang="ja-JP" altLang="ja-JP" sz="2000" u="sng" dirty="0"/>
              <a:t>協力する必要がある場合</a:t>
            </a:r>
            <a:r>
              <a:rPr lang="ja-JP" altLang="ja-JP" sz="2000" dirty="0"/>
              <a:t>であっ</a:t>
            </a:r>
            <a:endParaRPr lang="en-US" altLang="ja-JP" sz="2000" dirty="0"/>
          </a:p>
          <a:p>
            <a:pPr>
              <a:lnSpc>
                <a:spcPct val="110000"/>
              </a:lnSpc>
              <a:spcBef>
                <a:spcPct val="0"/>
              </a:spcBef>
              <a:buFontTx/>
              <a:buNone/>
            </a:pPr>
            <a:r>
              <a:rPr lang="ja-JP" altLang="en-US" sz="2000" dirty="0"/>
              <a:t>　　</a:t>
            </a:r>
            <a:r>
              <a:rPr lang="ja-JP" altLang="ja-JP" sz="2000" dirty="0"/>
              <a:t>て、本人の同意を得ることにより当該事務の遂行に支障を及ぼす</a:t>
            </a:r>
            <a:r>
              <a:rPr lang="ja-JP" altLang="ja-JP" sz="2000" dirty="0" err="1"/>
              <a:t>お</a:t>
            </a:r>
            <a:endParaRPr lang="en-US" altLang="ja-JP" sz="2000" dirty="0"/>
          </a:p>
          <a:p>
            <a:pPr>
              <a:lnSpc>
                <a:spcPct val="110000"/>
              </a:lnSpc>
              <a:spcBef>
                <a:spcPct val="0"/>
              </a:spcBef>
              <a:buFontTx/>
              <a:buNone/>
            </a:pPr>
            <a:r>
              <a:rPr lang="ja-JP" altLang="en-US" sz="2000" dirty="0"/>
              <a:t>　　</a:t>
            </a:r>
            <a:r>
              <a:rPr lang="ja-JP" altLang="ja-JP" sz="2000" dirty="0"/>
              <a:t>それがあるとき。</a:t>
            </a:r>
            <a:endParaRPr lang="ja-JP" altLang="en-US" sz="2000" dirty="0"/>
          </a:p>
        </p:txBody>
      </p:sp>
      <p:sp>
        <p:nvSpPr>
          <p:cNvPr id="2" name="線吹き出し 1 (枠付き) 1"/>
          <p:cNvSpPr/>
          <p:nvPr/>
        </p:nvSpPr>
        <p:spPr>
          <a:xfrm>
            <a:off x="3014692" y="6008677"/>
            <a:ext cx="2319130" cy="788503"/>
          </a:xfrm>
          <a:prstGeom prst="borderCallout1">
            <a:avLst>
              <a:gd name="adj1" fmla="val -257"/>
              <a:gd name="adj2" fmla="val 42976"/>
              <a:gd name="adj3" fmla="val -53934"/>
              <a:gd name="adj4" fmla="val 330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法第</a:t>
            </a:r>
            <a:r>
              <a:rPr lang="en-US" altLang="ja-JP" dirty="0">
                <a:solidFill>
                  <a:schemeClr val="tx1"/>
                </a:solidFill>
              </a:rPr>
              <a:t>24</a:t>
            </a:r>
            <a:r>
              <a:rPr lang="ja-JP" altLang="en-US" dirty="0">
                <a:solidFill>
                  <a:schemeClr val="tx1"/>
                </a:solidFill>
              </a:rPr>
              <a:t>条</a:t>
            </a:r>
            <a:r>
              <a:rPr kumimoji="1" lang="ja-JP" altLang="en-US" dirty="0">
                <a:solidFill>
                  <a:schemeClr val="tx1"/>
                </a:solidFill>
              </a:rPr>
              <a:t>　通報を受けた場合の措置</a:t>
            </a:r>
          </a:p>
        </p:txBody>
      </p:sp>
      <p:sp>
        <p:nvSpPr>
          <p:cNvPr id="3" name="線吹き出し 1 (枠付き) 2"/>
          <p:cNvSpPr/>
          <p:nvPr/>
        </p:nvSpPr>
        <p:spPr>
          <a:xfrm>
            <a:off x="5420907" y="6007914"/>
            <a:ext cx="2928731" cy="788504"/>
          </a:xfrm>
          <a:prstGeom prst="borderCallout1">
            <a:avLst>
              <a:gd name="adj1" fmla="val -473"/>
              <a:gd name="adj2" fmla="val 41893"/>
              <a:gd name="adj3" fmla="val -55432"/>
              <a:gd name="adj4" fmla="val 3498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法第</a:t>
            </a:r>
            <a:r>
              <a:rPr lang="en-US" altLang="ja-JP" dirty="0">
                <a:solidFill>
                  <a:schemeClr val="tx1"/>
                </a:solidFill>
              </a:rPr>
              <a:t>5</a:t>
            </a:r>
            <a:r>
              <a:rPr lang="ja-JP" altLang="en-US" dirty="0">
                <a:solidFill>
                  <a:schemeClr val="tx1"/>
                </a:solidFill>
              </a:rPr>
              <a:t>条第</a:t>
            </a:r>
            <a:r>
              <a:rPr lang="en-US" altLang="ja-JP" dirty="0">
                <a:solidFill>
                  <a:schemeClr val="tx1"/>
                </a:solidFill>
              </a:rPr>
              <a:t>2</a:t>
            </a:r>
            <a:r>
              <a:rPr lang="ja-JP" altLang="en-US" dirty="0">
                <a:solidFill>
                  <a:schemeClr val="tx1"/>
                </a:solidFill>
              </a:rPr>
              <a:t>項　保健医療福祉関係者の協力義務</a:t>
            </a:r>
            <a:endParaRPr kumimoji="1" lang="ja-JP" altLang="en-US" dirty="0">
              <a:solidFill>
                <a:schemeClr val="tx1"/>
              </a:solidFill>
            </a:endParaRPr>
          </a:p>
        </p:txBody>
      </p:sp>
    </p:spTree>
    <p:extLst>
      <p:ext uri="{BB962C8B-B14F-4D97-AF65-F5344CB8AC3E}">
        <p14:creationId xmlns:p14="http://schemas.microsoft.com/office/powerpoint/2010/main" val="652745606"/>
      </p:ext>
    </p:extLst>
  </p:cSld>
  <p:clrMapOvr>
    <a:masterClrMapping/>
  </p:clrMapOvr>
  <mc:AlternateContent xmlns:mc="http://schemas.openxmlformats.org/markup-compatibility/2006" xmlns:p14="http://schemas.microsoft.com/office/powerpoint/2010/main">
    <mc:Choice Requires="p14">
      <p:transition spd="slow" p14:dur="2000" advTm="161016"/>
    </mc:Choice>
    <mc:Fallback xmlns="">
      <p:transition spd="slow" advTm="161016"/>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20675" y="0"/>
            <a:ext cx="8448675" cy="900113"/>
          </a:xfrm>
        </p:spPr>
        <p:txBody>
          <a:bodyPr/>
          <a:lstStyle/>
          <a:p>
            <a:pPr algn="l" eaLnBrk="1" hangingPunct="1"/>
            <a:r>
              <a:rPr lang="ja-JP" altLang="en-US" sz="3200" dirty="0">
                <a:solidFill>
                  <a:srgbClr val="0000FF"/>
                </a:solidFill>
                <a:latin typeface="HGP創英角ﾎﾟｯﾌﾟ体" panose="040B0A00000000000000" pitchFamily="50" charset="-128"/>
                <a:ea typeface="HGP創英角ﾎﾟｯﾌﾟ体" panose="040B0A00000000000000" pitchFamily="50" charset="-128"/>
              </a:rPr>
              <a:t>「虐待かもしれない」を含めるのはなぜ？</a:t>
            </a:r>
          </a:p>
        </p:txBody>
      </p:sp>
      <p:sp>
        <p:nvSpPr>
          <p:cNvPr id="22531" name="Rectangle 3"/>
          <p:cNvSpPr>
            <a:spLocks noGrp="1" noChangeArrowheads="1"/>
          </p:cNvSpPr>
          <p:nvPr>
            <p:ph idx="1"/>
          </p:nvPr>
        </p:nvSpPr>
        <p:spPr>
          <a:xfrm>
            <a:off x="258763" y="914400"/>
            <a:ext cx="8780734" cy="5380038"/>
          </a:xfrm>
        </p:spPr>
        <p:txBody>
          <a:bodyPr>
            <a:normAutofit fontScale="92500"/>
          </a:bodyPr>
          <a:lstStyle/>
          <a:p>
            <a:pPr eaLnBrk="1" hangingPunct="1">
              <a:lnSpc>
                <a:spcPct val="90000"/>
              </a:lnSpc>
              <a:defRPr/>
            </a:pPr>
            <a:r>
              <a:rPr lang="ja-JP" altLang="en-US" sz="2800" b="1" u="sng" dirty="0"/>
              <a:t>高齢者の権利擁護の重要性</a:t>
            </a:r>
          </a:p>
          <a:p>
            <a:pPr marL="457200" lvl="1" indent="0" eaLnBrk="1" hangingPunct="1">
              <a:lnSpc>
                <a:spcPct val="90000"/>
              </a:lnSpc>
              <a:buFont typeface="Arial" panose="020B0604020202020204" pitchFamily="34" charset="0"/>
              <a:buNone/>
              <a:defRPr/>
            </a:pPr>
            <a:r>
              <a:rPr lang="ja-JP" altLang="en-US" dirty="0"/>
              <a:t>　</a:t>
            </a:r>
            <a:r>
              <a:rPr lang="ja-JP" altLang="en-US" sz="2400" dirty="0"/>
              <a:t>高齢者に対して行われている今現在の権利侵害から、高</a:t>
            </a:r>
            <a:endParaRPr lang="en-US" altLang="ja-JP" sz="2400" dirty="0"/>
          </a:p>
          <a:p>
            <a:pPr marL="457200" lvl="1" indent="0" eaLnBrk="1" hangingPunct="1">
              <a:lnSpc>
                <a:spcPct val="90000"/>
              </a:lnSpc>
              <a:buFont typeface="Arial" panose="020B0604020202020204" pitchFamily="34" charset="0"/>
              <a:buNone/>
              <a:defRPr/>
            </a:pPr>
            <a:r>
              <a:rPr lang="ja-JP" altLang="en-US" sz="2400" dirty="0"/>
              <a:t>　齢者を救済しその権利を護ることは極めて重要だから</a:t>
            </a:r>
          </a:p>
          <a:p>
            <a:pPr eaLnBrk="1" hangingPunct="1">
              <a:lnSpc>
                <a:spcPct val="90000"/>
              </a:lnSpc>
              <a:defRPr/>
            </a:pPr>
            <a:r>
              <a:rPr lang="ja-JP" altLang="en-US" sz="2800" b="1" u="sng" dirty="0"/>
              <a:t>虐待の再発防止</a:t>
            </a:r>
            <a:endParaRPr lang="en-US" altLang="ja-JP" sz="2800" b="1" u="sng" dirty="0"/>
          </a:p>
          <a:p>
            <a:pPr marL="0" indent="0" eaLnBrk="1" hangingPunct="1">
              <a:lnSpc>
                <a:spcPct val="90000"/>
              </a:lnSpc>
              <a:buFont typeface="Arial" panose="020B0604020202020204" pitchFamily="34" charset="0"/>
              <a:buNone/>
              <a:defRPr/>
            </a:pPr>
            <a:r>
              <a:rPr lang="ja-JP" altLang="en-US" b="1" dirty="0"/>
              <a:t>　　</a:t>
            </a:r>
            <a:r>
              <a:rPr lang="ja-JP" altLang="en-US" sz="2400" dirty="0"/>
              <a:t>虐待をした職員の個人的問題としてだけとらえるのではなく、</a:t>
            </a:r>
            <a:endParaRPr lang="en-US" altLang="ja-JP" sz="2400" dirty="0"/>
          </a:p>
          <a:p>
            <a:pPr marL="0" indent="0" eaLnBrk="1" hangingPunct="1">
              <a:lnSpc>
                <a:spcPct val="90000"/>
              </a:lnSpc>
              <a:buFont typeface="Arial" panose="020B0604020202020204" pitchFamily="34" charset="0"/>
              <a:buNone/>
              <a:defRPr/>
            </a:pPr>
            <a:r>
              <a:rPr lang="ja-JP" altLang="en-US" sz="2400" dirty="0"/>
              <a:t>　　 研修体制、利用者への対応、運営体制といった</a:t>
            </a:r>
            <a:r>
              <a:rPr lang="ja-JP" altLang="en-US" sz="2400" b="1" u="sng" dirty="0">
                <a:solidFill>
                  <a:srgbClr val="FF0000"/>
                </a:solidFill>
              </a:rPr>
              <a:t>事業所運</a:t>
            </a:r>
            <a:endParaRPr lang="en-US" altLang="ja-JP" sz="2400" b="1" u="sng" dirty="0">
              <a:solidFill>
                <a:srgbClr val="FF0000"/>
              </a:solidFill>
            </a:endParaRPr>
          </a:p>
          <a:p>
            <a:pPr marL="0" indent="0" eaLnBrk="1" hangingPunct="1">
              <a:lnSpc>
                <a:spcPct val="90000"/>
              </a:lnSpc>
              <a:buFont typeface="Arial" panose="020B0604020202020204" pitchFamily="34" charset="0"/>
              <a:buNone/>
              <a:defRPr/>
            </a:pPr>
            <a:r>
              <a:rPr lang="ja-JP" altLang="en-US" sz="2400" b="1" dirty="0">
                <a:solidFill>
                  <a:srgbClr val="FF0000"/>
                </a:solidFill>
              </a:rPr>
              <a:t>　　 </a:t>
            </a:r>
            <a:r>
              <a:rPr lang="ja-JP" altLang="en-US" sz="2400" b="1" u="sng" dirty="0">
                <a:solidFill>
                  <a:srgbClr val="FF0000"/>
                </a:solidFill>
              </a:rPr>
              <a:t>営としての問題</a:t>
            </a:r>
            <a:r>
              <a:rPr lang="ja-JP" altLang="en-US" sz="2400" dirty="0"/>
              <a:t>としてとらえ、</a:t>
            </a:r>
            <a:r>
              <a:rPr lang="ja-JP" altLang="en-US" sz="2400" b="1" u="sng" dirty="0">
                <a:solidFill>
                  <a:srgbClr val="FF3300"/>
                </a:solidFill>
              </a:rPr>
              <a:t>虐待を起こさない体制づくり</a:t>
            </a:r>
            <a:endParaRPr lang="en-US" altLang="ja-JP" sz="2400" b="1" u="sng" dirty="0">
              <a:solidFill>
                <a:srgbClr val="FF3300"/>
              </a:solidFill>
            </a:endParaRPr>
          </a:p>
          <a:p>
            <a:pPr marL="0" indent="0" eaLnBrk="1" hangingPunct="1">
              <a:lnSpc>
                <a:spcPct val="90000"/>
              </a:lnSpc>
              <a:buFont typeface="Arial" panose="020B0604020202020204" pitchFamily="34" charset="0"/>
              <a:buNone/>
              <a:defRPr/>
            </a:pPr>
            <a:r>
              <a:rPr lang="ja-JP" altLang="en-US" sz="2400" b="1" dirty="0">
                <a:solidFill>
                  <a:srgbClr val="FF3300"/>
                </a:solidFill>
              </a:rPr>
              <a:t>　　 </a:t>
            </a:r>
            <a:r>
              <a:rPr lang="ja-JP" altLang="en-US" sz="2400" b="1" u="sng" dirty="0">
                <a:solidFill>
                  <a:srgbClr val="FF3300"/>
                </a:solidFill>
              </a:rPr>
              <a:t>や、ケアの質の改善・向上</a:t>
            </a:r>
            <a:r>
              <a:rPr lang="ja-JP" altLang="en-US" sz="2400" dirty="0"/>
              <a:t>を目的とした法律であるから</a:t>
            </a:r>
            <a:endParaRPr lang="en-US" altLang="ja-JP" b="1" u="sng" dirty="0"/>
          </a:p>
          <a:p>
            <a:pPr eaLnBrk="1" hangingPunct="1">
              <a:lnSpc>
                <a:spcPct val="90000"/>
              </a:lnSpc>
              <a:defRPr/>
            </a:pPr>
            <a:r>
              <a:rPr lang="ja-JP" altLang="en-US" sz="2800" b="1" u="sng" dirty="0"/>
              <a:t>職場の労働環境改善につながる</a:t>
            </a:r>
            <a:endParaRPr lang="en-US" altLang="ja-JP" sz="2800" b="1" u="sng" dirty="0"/>
          </a:p>
          <a:p>
            <a:pPr marL="0" indent="0" eaLnBrk="1" hangingPunct="1">
              <a:lnSpc>
                <a:spcPct val="90000"/>
              </a:lnSpc>
              <a:buFont typeface="Arial" panose="020B0604020202020204" pitchFamily="34" charset="0"/>
              <a:buNone/>
              <a:defRPr/>
            </a:pPr>
            <a:r>
              <a:rPr lang="ja-JP" altLang="en-US" sz="2800" dirty="0"/>
              <a:t>　　</a:t>
            </a:r>
            <a:r>
              <a:rPr lang="ja-JP" altLang="en-US" sz="2400" dirty="0"/>
              <a:t>場合によっては職員の人生を変えてしまうことにもつながり</a:t>
            </a:r>
            <a:endParaRPr lang="en-US" altLang="ja-JP" sz="2400" dirty="0"/>
          </a:p>
          <a:p>
            <a:pPr marL="0" indent="0" eaLnBrk="1" hangingPunct="1">
              <a:lnSpc>
                <a:spcPct val="90000"/>
              </a:lnSpc>
              <a:buFont typeface="Arial" panose="020B0604020202020204" pitchFamily="34" charset="0"/>
              <a:buNone/>
              <a:defRPr/>
            </a:pPr>
            <a:r>
              <a:rPr lang="ja-JP" altLang="en-US" sz="2400" dirty="0"/>
              <a:t>　　 かねない。いち早い改善が労働者にとって働きやすい環境造</a:t>
            </a:r>
            <a:endParaRPr lang="en-US" altLang="ja-JP" sz="2400" dirty="0"/>
          </a:p>
          <a:p>
            <a:pPr marL="0" indent="0" eaLnBrk="1" hangingPunct="1">
              <a:lnSpc>
                <a:spcPct val="90000"/>
              </a:lnSpc>
              <a:buFont typeface="Arial" panose="020B0604020202020204" pitchFamily="34" charset="0"/>
              <a:buNone/>
              <a:defRPr/>
            </a:pPr>
            <a:r>
              <a:rPr lang="ja-JP" altLang="en-US" sz="2400" dirty="0"/>
              <a:t>　　 りになり、行政が職場改善を手伝ってくれることになる</a:t>
            </a:r>
          </a:p>
        </p:txBody>
      </p:sp>
      <p:sp>
        <p:nvSpPr>
          <p:cNvPr id="35844" name="スライド番号プレースホルダ 3"/>
          <p:cNvSpPr>
            <a:spLocks noGrp="1"/>
          </p:cNvSpPr>
          <p:nvPr>
            <p:ph type="sldNum" sz="quarter" idx="12"/>
          </p:nvPr>
        </p:nvSpPr>
        <p:spPr bwMode="auto">
          <a:xfrm>
            <a:off x="6832600" y="6374446"/>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BB251B8-6CE2-476C-B618-008BBA87069A}" type="slidenum">
              <a:rPr lang="ja-JP" altLang="en-US" sz="1400" smtClean="0">
                <a:latin typeface="ＭＳ Ｐゴシック" panose="020B0600070205080204" pitchFamily="50" charset="-128"/>
              </a:rPr>
              <a:pPr>
                <a:spcBef>
                  <a:spcPct val="0"/>
                </a:spcBef>
                <a:buFontTx/>
                <a:buNone/>
              </a:pPr>
              <a:t>35</a:t>
            </a:fld>
            <a:endParaRPr lang="ja-JP" altLang="en-US" sz="1400" dirty="0">
              <a:latin typeface="ＭＳ Ｐゴシック" panose="020B0600070205080204" pitchFamily="50" charset="-128"/>
            </a:endParaRPr>
          </a:p>
        </p:txBody>
      </p:sp>
      <p:sp>
        <p:nvSpPr>
          <p:cNvPr id="35845" name="テキスト ボックス 4"/>
          <p:cNvSpPr txBox="1">
            <a:spLocks noChangeArrowheads="1"/>
          </p:cNvSpPr>
          <p:nvPr/>
        </p:nvSpPr>
        <p:spPr bwMode="auto">
          <a:xfrm>
            <a:off x="184150" y="6247446"/>
            <a:ext cx="85693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300" dirty="0">
                <a:latin typeface="Arial" panose="020B0604020202020204" pitchFamily="34" charset="0"/>
              </a:rPr>
              <a:t>公益社団法人　あい権利擁護支援ネット　作成</a:t>
            </a:r>
            <a:endParaRPr lang="en-US" altLang="ja-JP" sz="1300" dirty="0">
              <a:latin typeface="Arial" panose="020B0604020202020204" pitchFamily="34" charset="0"/>
            </a:endParaRPr>
          </a:p>
          <a:p>
            <a:pPr>
              <a:spcBef>
                <a:spcPct val="0"/>
              </a:spcBef>
              <a:buFontTx/>
              <a:buNone/>
            </a:pPr>
            <a:r>
              <a:rPr lang="ja-JP" altLang="en-US" sz="1300" dirty="0">
                <a:latin typeface="Arial" panose="020B0604020202020204" pitchFamily="34" charset="0"/>
              </a:rPr>
              <a:t>平成</a:t>
            </a:r>
            <a:r>
              <a:rPr lang="en-US" altLang="ja-JP" sz="1300" dirty="0">
                <a:latin typeface="Arial" panose="020B0604020202020204" pitchFamily="34" charset="0"/>
              </a:rPr>
              <a:t>29</a:t>
            </a:r>
            <a:r>
              <a:rPr lang="ja-JP" altLang="en-US" sz="1300" dirty="0">
                <a:latin typeface="Arial" panose="020B0604020202020204" pitchFamily="34" charset="0"/>
              </a:rPr>
              <a:t>年度東京都高齢者権利擁護推進事業　介護サービス事業管理者高齢者権利擁護研修　居宅系　の資料より</a:t>
            </a:r>
          </a:p>
        </p:txBody>
      </p:sp>
    </p:spTree>
    <p:extLst>
      <p:ext uri="{BB962C8B-B14F-4D97-AF65-F5344CB8AC3E}">
        <p14:creationId xmlns:p14="http://schemas.microsoft.com/office/powerpoint/2010/main" val="1670065368"/>
      </p:ext>
    </p:extLst>
  </p:cSld>
  <p:clrMapOvr>
    <a:masterClrMapping/>
  </p:clrMapOvr>
  <mc:AlternateContent xmlns:mc="http://schemas.openxmlformats.org/markup-compatibility/2006" xmlns:p14="http://schemas.microsoft.com/office/powerpoint/2010/main">
    <mc:Choice Requires="p14">
      <p:transition spd="slow" p14:dur="2000" advTm="157500"/>
    </mc:Choice>
    <mc:Fallback xmlns="">
      <p:transition spd="slow" advTm="1575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5943" y="260350"/>
            <a:ext cx="8948057" cy="936625"/>
          </a:xfrm>
        </p:spPr>
        <p:txBody>
          <a:bodyPr>
            <a:normAutofit/>
          </a:bodyPr>
          <a:lstStyle/>
          <a:p>
            <a:pPr eaLnBrk="1" hangingPunct="1"/>
            <a:r>
              <a:rPr lang="en-US" altLang="ja-JP" sz="30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000" dirty="0">
                <a:solidFill>
                  <a:srgbClr val="0000FF"/>
                </a:solidFill>
                <a:latin typeface="HGP創英角ﾎﾟｯﾌﾟ体" panose="040B0A00000000000000" pitchFamily="50" charset="-128"/>
                <a:ea typeface="HGP創英角ﾎﾟｯﾌﾟ体" panose="040B0A00000000000000" pitchFamily="50" charset="-128"/>
              </a:rPr>
              <a:t>養介護施設従事者等による高齢者虐待対応の流れ</a:t>
            </a:r>
            <a:r>
              <a:rPr lang="en-US" altLang="ja-JP" sz="30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3000" dirty="0">
                <a:solidFill>
                  <a:srgbClr val="0000FF"/>
                </a:solidFill>
                <a:latin typeface="HGP創英角ﾎﾟｯﾌﾟ体" panose="040B0A00000000000000" pitchFamily="50" charset="-128"/>
                <a:ea typeface="HGP創英角ﾎﾟｯﾌﾟ体" panose="040B0A00000000000000" pitchFamily="50" charset="-128"/>
              </a:rPr>
              <a:t>　</a:t>
            </a:r>
            <a:endParaRPr lang="ja-JP" altLang="en-US" sz="3000" u="sng" dirty="0">
              <a:solidFill>
                <a:srgbClr val="0000FF"/>
              </a:solidFill>
              <a:latin typeface="+mn-ea"/>
              <a:ea typeface="+mn-ea"/>
            </a:endParaRPr>
          </a:p>
        </p:txBody>
      </p:sp>
      <p:sp>
        <p:nvSpPr>
          <p:cNvPr id="33795" name="Rectangle 3"/>
          <p:cNvSpPr>
            <a:spLocks noGrp="1" noChangeArrowheads="1"/>
          </p:cNvSpPr>
          <p:nvPr>
            <p:ph idx="1"/>
          </p:nvPr>
        </p:nvSpPr>
        <p:spPr>
          <a:xfrm>
            <a:off x="343590" y="1458913"/>
            <a:ext cx="8686800" cy="5661025"/>
          </a:xfrm>
        </p:spPr>
        <p:txBody>
          <a:bodyPr>
            <a:normAutofit fontScale="92500"/>
          </a:bodyPr>
          <a:lstStyle/>
          <a:p>
            <a:pPr eaLnBrk="1" hangingPunct="1">
              <a:buFont typeface="Wingdings" panose="05000000000000000000" pitchFamily="2" charset="2"/>
              <a:buNone/>
            </a:pPr>
            <a:r>
              <a:rPr lang="en-US" altLang="ja-JP" sz="2800" dirty="0"/>
              <a:t>①</a:t>
            </a:r>
            <a:r>
              <a:rPr lang="ja-JP" altLang="en-US" sz="2800" dirty="0"/>
              <a:t>通報先･･･施設・事業所所在地の区市町村</a:t>
            </a:r>
            <a:endParaRPr lang="ja-JP" altLang="en-US" sz="2800" strike="sngStrike" dirty="0"/>
          </a:p>
          <a:p>
            <a:pPr eaLnBrk="1" hangingPunct="1">
              <a:buFont typeface="Wingdings" panose="05000000000000000000" pitchFamily="2" charset="2"/>
              <a:buNone/>
            </a:pPr>
            <a:r>
              <a:rPr lang="ja-JP" altLang="en-US" sz="2800" dirty="0"/>
              <a:t>②事実確認・・・</a:t>
            </a:r>
            <a:r>
              <a:rPr lang="ja-JP" altLang="en-US" dirty="0"/>
              <a:t>区</a:t>
            </a:r>
            <a:r>
              <a:rPr lang="ja-JP" altLang="en-US" sz="2800" dirty="0"/>
              <a:t>市町村⇒</a:t>
            </a:r>
            <a:r>
              <a:rPr lang="ja-JP" altLang="en-US" sz="2800" b="1" dirty="0">
                <a:solidFill>
                  <a:srgbClr val="FF0000"/>
                </a:solidFill>
              </a:rPr>
              <a:t>区市町村が行う調査に協力</a:t>
            </a:r>
          </a:p>
          <a:p>
            <a:pPr eaLnBrk="1" hangingPunct="1">
              <a:buFont typeface="Wingdings" panose="05000000000000000000" pitchFamily="2" charset="2"/>
              <a:buNone/>
            </a:pPr>
            <a:r>
              <a:rPr lang="ja-JP" altLang="en-US" sz="2800" dirty="0"/>
              <a:t>③個別ケース会議・・・区市町村</a:t>
            </a:r>
          </a:p>
          <a:p>
            <a:pPr eaLnBrk="1" hangingPunct="1">
              <a:buFont typeface="Wingdings" panose="05000000000000000000" pitchFamily="2" charset="2"/>
              <a:buNone/>
            </a:pPr>
            <a:r>
              <a:rPr lang="ja-JP" altLang="en-US" sz="2800" dirty="0"/>
              <a:t>④事実が確認された場合　</a:t>
            </a:r>
            <a:r>
              <a:rPr lang="ja-JP" altLang="en-US" sz="2800" b="1" dirty="0">
                <a:solidFill>
                  <a:srgbClr val="FF0000"/>
                </a:solidFill>
              </a:rPr>
              <a:t>区市町村から事業者に対して指導があり、事業者は虐待解消のための「虐待防止改善計画」を作成し提出、計画にそって改善し報告</a:t>
            </a:r>
          </a:p>
          <a:p>
            <a:pPr eaLnBrk="1" hangingPunct="1">
              <a:buFont typeface="Wingdings" panose="05000000000000000000" pitchFamily="2" charset="2"/>
              <a:buNone/>
            </a:pPr>
            <a:r>
              <a:rPr lang="ja-JP" altLang="en-US" sz="2800" dirty="0"/>
              <a:t>⑤区市町村は都へ報告を行い、都は公表</a:t>
            </a:r>
          </a:p>
          <a:p>
            <a:pPr eaLnBrk="1" hangingPunct="1">
              <a:buFont typeface="Wingdings" panose="05000000000000000000" pitchFamily="2" charset="2"/>
              <a:buNone/>
            </a:pPr>
            <a:r>
              <a:rPr lang="ja-JP" altLang="en-US" sz="2400" dirty="0"/>
              <a:t>　　養介護施設従事者等による高齢者虐待の状況 （被虐待者の属性、虐待の種別、事業者の種別、虐待者の職種を公表、事業者名・施設名の公表は無い）</a:t>
            </a:r>
          </a:p>
          <a:p>
            <a:pPr eaLnBrk="1" hangingPunct="1">
              <a:buFont typeface="Wingdings" panose="05000000000000000000" pitchFamily="2" charset="2"/>
              <a:buNone/>
            </a:pPr>
            <a:endParaRPr lang="ja-JP" altLang="en-US" sz="2000" dirty="0"/>
          </a:p>
          <a:p>
            <a:pPr eaLnBrk="1" hangingPunct="1">
              <a:buFont typeface="Wingdings" panose="05000000000000000000" pitchFamily="2" charset="2"/>
              <a:buNone/>
            </a:pPr>
            <a:r>
              <a:rPr lang="en-US" altLang="ja-JP" sz="2000" dirty="0"/>
              <a:t>※</a:t>
            </a:r>
            <a:r>
              <a:rPr lang="ja-JP" altLang="en-US" sz="2000" dirty="0"/>
              <a:t>運営上の問題が大きい場合は、都道府県により介護保険法上の勧告が出されたり、指定の効力停止処分などをされることもある。</a:t>
            </a:r>
          </a:p>
        </p:txBody>
      </p:sp>
      <p:sp>
        <p:nvSpPr>
          <p:cNvPr id="33796"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A21B9C9-7479-4E76-B69E-2D88BAA6669F}" type="slidenum">
              <a:rPr lang="ja-JP" altLang="en-US" sz="1400" smtClean="0">
                <a:latin typeface="ＭＳ Ｐゴシック" panose="020B0600070205080204" pitchFamily="50" charset="-128"/>
              </a:rPr>
              <a:pPr>
                <a:spcBef>
                  <a:spcPct val="0"/>
                </a:spcBef>
                <a:buFontTx/>
                <a:buNone/>
              </a:pPr>
              <a:t>36</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2324540240"/>
      </p:ext>
    </p:extLst>
  </p:cSld>
  <p:clrMapOvr>
    <a:masterClrMapping/>
  </p:clrMapOvr>
  <mc:AlternateContent xmlns:mc="http://schemas.openxmlformats.org/markup-compatibility/2006" xmlns:p14="http://schemas.microsoft.com/office/powerpoint/2010/main">
    <mc:Choice Requires="p14">
      <p:transition spd="slow" p14:dur="2000" advTm="175741"/>
    </mc:Choice>
    <mc:Fallback xmlns="">
      <p:transition spd="slow" advTm="175741"/>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9F41B-1F52-4EB6-88A3-FBA916E32DE9}"/>
              </a:ext>
            </a:extLst>
          </p:cNvPr>
          <p:cNvSpPr>
            <a:spLocks noGrp="1"/>
          </p:cNvSpPr>
          <p:nvPr>
            <p:ph type="title"/>
          </p:nvPr>
        </p:nvSpPr>
        <p:spPr>
          <a:xfrm>
            <a:off x="370860" y="377512"/>
            <a:ext cx="8686800" cy="1371600"/>
          </a:xfrm>
        </p:spPr>
        <p:txBody>
          <a:bodyPr>
            <a:normAutofit/>
          </a:bodyPr>
          <a:lstStyle/>
          <a:p>
            <a:r>
              <a:rPr lang="ja-JP" altLang="en-US" sz="3200" dirty="0">
                <a:solidFill>
                  <a:srgbClr val="0000FF"/>
                </a:solidFill>
                <a:latin typeface="Arial" panose="020B0604020202020204" pitchFamily="34" charset="0"/>
              </a:rPr>
              <a:t>松江市「指定介護老人福祉施設に対する指定の一部効力停止」処分</a:t>
            </a:r>
            <a:endParaRPr kumimoji="1" lang="ja-JP" altLang="en-US" sz="3200" dirty="0">
              <a:solidFill>
                <a:srgbClr val="0000FF"/>
              </a:solidFill>
            </a:endParaRPr>
          </a:p>
        </p:txBody>
      </p:sp>
      <p:sp>
        <p:nvSpPr>
          <p:cNvPr id="3" name="コンテンツ プレースホルダー 2">
            <a:extLst>
              <a:ext uri="{FF2B5EF4-FFF2-40B4-BE49-F238E27FC236}">
                <a16:creationId xmlns:a16="http://schemas.microsoft.com/office/drawing/2014/main" id="{A9E8D36D-CEAF-4CDB-9A8F-21DF09AD7BDD}"/>
              </a:ext>
            </a:extLst>
          </p:cNvPr>
          <p:cNvSpPr>
            <a:spLocks noGrp="1"/>
          </p:cNvSpPr>
          <p:nvPr>
            <p:ph idx="1"/>
          </p:nvPr>
        </p:nvSpPr>
        <p:spPr>
          <a:xfrm>
            <a:off x="370860" y="1711891"/>
            <a:ext cx="8363272" cy="4871683"/>
          </a:xfrm>
        </p:spPr>
        <p:txBody>
          <a:bodyPr>
            <a:noAutofit/>
          </a:bodyPr>
          <a:lstStyle/>
          <a:p>
            <a:pPr>
              <a:lnSpc>
                <a:spcPts val="2800"/>
              </a:lnSpc>
            </a:pPr>
            <a:r>
              <a:rPr lang="ja-JP" altLang="en-US" sz="2200" u="sng" dirty="0">
                <a:solidFill>
                  <a:srgbClr val="FF0000"/>
                </a:solidFill>
                <a:latin typeface="Arial" panose="020B0604020202020204" pitchFamily="34" charset="0"/>
              </a:rPr>
              <a:t>処分理由：人格尊重義務違反（介護保険法第</a:t>
            </a:r>
            <a:r>
              <a:rPr lang="en-US" altLang="ja-JP" sz="2200" u="sng" dirty="0">
                <a:solidFill>
                  <a:srgbClr val="FF0000"/>
                </a:solidFill>
                <a:latin typeface="Arial" panose="020B0604020202020204" pitchFamily="34" charset="0"/>
              </a:rPr>
              <a:t>88</a:t>
            </a:r>
            <a:r>
              <a:rPr lang="ja-JP" altLang="en-US" sz="2200" u="sng" dirty="0">
                <a:solidFill>
                  <a:srgbClr val="FF0000"/>
                </a:solidFill>
                <a:latin typeface="Arial" panose="020B0604020202020204" pitchFamily="34" charset="0"/>
              </a:rPr>
              <a:t>条第</a:t>
            </a:r>
            <a:r>
              <a:rPr lang="en-US" altLang="ja-JP" sz="2200" u="sng" dirty="0">
                <a:solidFill>
                  <a:srgbClr val="FF0000"/>
                </a:solidFill>
                <a:latin typeface="Arial" panose="020B0604020202020204" pitchFamily="34" charset="0"/>
              </a:rPr>
              <a:t>6</a:t>
            </a:r>
            <a:r>
              <a:rPr lang="ja-JP" altLang="en-US" sz="2200" u="sng" dirty="0">
                <a:solidFill>
                  <a:srgbClr val="FF0000"/>
                </a:solidFill>
                <a:latin typeface="Arial" panose="020B0604020202020204" pitchFamily="34" charset="0"/>
              </a:rPr>
              <a:t>項）</a:t>
            </a:r>
            <a:endParaRPr lang="en-US" altLang="ja-JP" sz="2200" u="sng" dirty="0">
              <a:solidFill>
                <a:srgbClr val="FF0000"/>
              </a:solidFill>
              <a:latin typeface="Arial" panose="020B0604020202020204" pitchFamily="34" charset="0"/>
            </a:endParaRPr>
          </a:p>
          <a:p>
            <a:pPr marL="0" indent="0">
              <a:lnSpc>
                <a:spcPts val="2800"/>
              </a:lnSpc>
              <a:buNone/>
            </a:pPr>
            <a:r>
              <a:rPr lang="ja-JP" altLang="en-US" sz="2200" dirty="0">
                <a:latin typeface="Arial" panose="020B0604020202020204" pitchFamily="34" charset="0"/>
              </a:rPr>
              <a:t>　平成</a:t>
            </a:r>
            <a:r>
              <a:rPr lang="en-US" altLang="ja-JP" sz="2200" dirty="0">
                <a:latin typeface="Arial" panose="020B0604020202020204" pitchFamily="34" charset="0"/>
              </a:rPr>
              <a:t>31</a:t>
            </a:r>
            <a:r>
              <a:rPr lang="ja-JP" altLang="en-US" sz="2200" dirty="0">
                <a:latin typeface="Arial" panose="020B0604020202020204" pitchFamily="34" charset="0"/>
              </a:rPr>
              <a:t>年</a:t>
            </a:r>
            <a:r>
              <a:rPr lang="en-US" altLang="ja-JP" sz="2200" dirty="0">
                <a:latin typeface="Arial" panose="020B0604020202020204" pitchFamily="34" charset="0"/>
              </a:rPr>
              <a:t>1</a:t>
            </a:r>
            <a:r>
              <a:rPr lang="ja-JP" altLang="en-US" sz="2200" dirty="0">
                <a:latin typeface="Arial" panose="020B0604020202020204" pitchFamily="34" charset="0"/>
              </a:rPr>
              <a:t>月</a:t>
            </a:r>
            <a:r>
              <a:rPr lang="en-US" altLang="ja-JP" sz="2200" dirty="0">
                <a:latin typeface="Arial" panose="020B0604020202020204" pitchFamily="34" charset="0"/>
              </a:rPr>
              <a:t>17</a:t>
            </a:r>
            <a:r>
              <a:rPr lang="ja-JP" altLang="en-US" sz="2200" dirty="0">
                <a:latin typeface="Arial" panose="020B0604020202020204" pitchFamily="34" charset="0"/>
              </a:rPr>
              <a:t>日（木）</a:t>
            </a:r>
            <a:r>
              <a:rPr lang="en-US" altLang="ja-JP" sz="2200" dirty="0">
                <a:latin typeface="Arial" panose="020B0604020202020204" pitchFamily="34" charset="0"/>
              </a:rPr>
              <a:t>23</a:t>
            </a:r>
            <a:r>
              <a:rPr lang="ja-JP" altLang="en-US" sz="2200" dirty="0">
                <a:latin typeface="Arial" panose="020B0604020202020204" pitchFamily="34" charset="0"/>
              </a:rPr>
              <a:t>時頃、従業者</a:t>
            </a:r>
            <a:r>
              <a:rPr lang="en-US" altLang="ja-JP" sz="2200" dirty="0">
                <a:latin typeface="Arial" panose="020B0604020202020204" pitchFamily="34" charset="0"/>
              </a:rPr>
              <a:t>1</a:t>
            </a:r>
            <a:r>
              <a:rPr lang="ja-JP" altLang="en-US" sz="2200" dirty="0">
                <a:latin typeface="Arial" panose="020B0604020202020204" pitchFamily="34" charset="0"/>
              </a:rPr>
              <a:t>名は、サービス提供中の</a:t>
            </a:r>
            <a:r>
              <a:rPr lang="ja-JP" altLang="en-US" sz="2200" u="sng" dirty="0">
                <a:latin typeface="Arial" panose="020B0604020202020204" pitchFamily="34" charset="0"/>
              </a:rPr>
              <a:t>入居者がベッドから転落し負傷した可能性があるにもかかわらず、入居者をベッドに戻したのち約</a:t>
            </a:r>
            <a:r>
              <a:rPr lang="en-US" altLang="ja-JP" sz="2200" u="sng" dirty="0">
                <a:latin typeface="Arial" panose="020B0604020202020204" pitchFamily="34" charset="0"/>
              </a:rPr>
              <a:t>3</a:t>
            </a:r>
            <a:r>
              <a:rPr lang="ja-JP" altLang="en-US" sz="2200" u="sng" dirty="0">
                <a:latin typeface="Arial" panose="020B0604020202020204" pitchFamily="34" charset="0"/>
              </a:rPr>
              <a:t>時間放置し、救急対応や必要とされる介護や世話等の職務上の義務を著しく怠った</a:t>
            </a:r>
            <a:r>
              <a:rPr lang="ja-JP" altLang="en-US" sz="2200" dirty="0">
                <a:latin typeface="Arial" panose="020B0604020202020204" pitchFamily="34" charset="0"/>
              </a:rPr>
              <a:t>。このことは介護・世話の放棄・放任に該当し、介護保険法第</a:t>
            </a:r>
            <a:r>
              <a:rPr lang="en-US" altLang="ja-JP" sz="2200" dirty="0">
                <a:latin typeface="Arial" panose="020B0604020202020204" pitchFamily="34" charset="0"/>
              </a:rPr>
              <a:t>88</a:t>
            </a:r>
            <a:r>
              <a:rPr lang="ja-JP" altLang="en-US" sz="2200" dirty="0">
                <a:latin typeface="Arial" panose="020B0604020202020204" pitchFamily="34" charset="0"/>
              </a:rPr>
              <a:t>条第</a:t>
            </a:r>
            <a:r>
              <a:rPr lang="en-US" altLang="ja-JP" sz="2200" dirty="0">
                <a:latin typeface="Arial" panose="020B0604020202020204" pitchFamily="34" charset="0"/>
              </a:rPr>
              <a:t>6</a:t>
            </a:r>
            <a:r>
              <a:rPr lang="ja-JP" altLang="en-US" sz="2200" dirty="0">
                <a:latin typeface="Arial" panose="020B0604020202020204" pitchFamily="34" charset="0"/>
              </a:rPr>
              <a:t>項の「指定介護老人福祉施設の開設者は、要介護者の人格を尊重するとともに、この法律又はこの法律に基づく命令を遵守し、要介護者のため忠実にその職務を遂行しなければならない。」の規定に違反し、同法第</a:t>
            </a:r>
            <a:r>
              <a:rPr lang="en-US" altLang="ja-JP" sz="2200" dirty="0">
                <a:latin typeface="Arial" panose="020B0604020202020204" pitchFamily="34" charset="0"/>
              </a:rPr>
              <a:t>92</a:t>
            </a:r>
            <a:r>
              <a:rPr lang="ja-JP" altLang="en-US" sz="2200" dirty="0">
                <a:latin typeface="Arial" panose="020B0604020202020204" pitchFamily="34" charset="0"/>
              </a:rPr>
              <a:t>条第</a:t>
            </a:r>
            <a:r>
              <a:rPr lang="en-US" altLang="ja-JP" sz="2200" dirty="0">
                <a:latin typeface="Arial" panose="020B0604020202020204" pitchFamily="34" charset="0"/>
              </a:rPr>
              <a:t>1</a:t>
            </a:r>
            <a:r>
              <a:rPr lang="ja-JP" altLang="en-US" sz="2200" dirty="0">
                <a:latin typeface="Arial" panose="020B0604020202020204" pitchFamily="34" charset="0"/>
              </a:rPr>
              <a:t>項第</a:t>
            </a:r>
            <a:r>
              <a:rPr lang="en-US" altLang="ja-JP" sz="2200" dirty="0">
                <a:latin typeface="Arial" panose="020B0604020202020204" pitchFamily="34" charset="0"/>
              </a:rPr>
              <a:t>4</a:t>
            </a:r>
            <a:r>
              <a:rPr lang="ja-JP" altLang="en-US" sz="2200" dirty="0">
                <a:latin typeface="Arial" panose="020B0604020202020204" pitchFamily="34" charset="0"/>
              </a:rPr>
              <a:t>号に規定される処分の要件に該当する。</a:t>
            </a:r>
            <a:endParaRPr lang="en-US" altLang="ja-JP" sz="2200" u="sng" dirty="0">
              <a:solidFill>
                <a:srgbClr val="FF0000"/>
              </a:solidFill>
              <a:latin typeface="Arial" panose="020B0604020202020204" pitchFamily="34" charset="0"/>
            </a:endParaRPr>
          </a:p>
          <a:p>
            <a:pPr>
              <a:lnSpc>
                <a:spcPts val="2800"/>
              </a:lnSpc>
            </a:pPr>
            <a:r>
              <a:rPr lang="ja-JP" altLang="en-US" sz="2200" u="sng" dirty="0">
                <a:solidFill>
                  <a:srgbClr val="FF0000"/>
                </a:solidFill>
                <a:latin typeface="Arial" panose="020B0604020202020204" pitchFamily="34" charset="0"/>
              </a:rPr>
              <a:t>指定の一部の効力の停止</a:t>
            </a:r>
            <a:r>
              <a:rPr lang="ja-JP" altLang="en-US" sz="2200" dirty="0">
                <a:latin typeface="Arial" panose="020B0604020202020204" pitchFamily="34" charset="0"/>
              </a:rPr>
              <a:t>（新規利用者の受入停止、</a:t>
            </a:r>
            <a:r>
              <a:rPr lang="en-US" altLang="ja-JP" sz="2200" dirty="0">
                <a:latin typeface="Arial" panose="020B0604020202020204" pitchFamily="34" charset="0"/>
              </a:rPr>
              <a:t>8</a:t>
            </a:r>
            <a:r>
              <a:rPr lang="ja-JP" altLang="en-US" sz="2200" dirty="0">
                <a:latin typeface="Arial" panose="020B0604020202020204" pitchFamily="34" charset="0"/>
              </a:rPr>
              <a:t>月</a:t>
            </a:r>
            <a:r>
              <a:rPr lang="en-US" altLang="ja-JP" sz="2200" dirty="0">
                <a:latin typeface="Arial" panose="020B0604020202020204" pitchFamily="34" charset="0"/>
              </a:rPr>
              <a:t>1</a:t>
            </a:r>
            <a:r>
              <a:rPr lang="ja-JP" altLang="en-US" sz="2200" dirty="0">
                <a:latin typeface="Arial" panose="020B0604020202020204" pitchFamily="34" charset="0"/>
              </a:rPr>
              <a:t>日から</a:t>
            </a:r>
            <a:r>
              <a:rPr lang="en-US" altLang="ja-JP" sz="2200" dirty="0">
                <a:latin typeface="Arial" panose="020B0604020202020204" pitchFamily="34" charset="0"/>
              </a:rPr>
              <a:t>8</a:t>
            </a:r>
            <a:r>
              <a:rPr lang="ja-JP" altLang="en-US" sz="2200" dirty="0">
                <a:latin typeface="Arial" panose="020B0604020202020204" pitchFamily="34" charset="0"/>
              </a:rPr>
              <a:t>月</a:t>
            </a:r>
            <a:r>
              <a:rPr lang="en-US" altLang="ja-JP" sz="2200" dirty="0">
                <a:latin typeface="Arial" panose="020B0604020202020204" pitchFamily="34" charset="0"/>
              </a:rPr>
              <a:t>31</a:t>
            </a:r>
            <a:r>
              <a:rPr lang="ja-JP" altLang="en-US" sz="2200" dirty="0">
                <a:latin typeface="Arial" panose="020B0604020202020204" pitchFamily="34" charset="0"/>
              </a:rPr>
              <a:t>日）</a:t>
            </a:r>
            <a:r>
              <a:rPr lang="ja-JP" altLang="en-US" sz="2200" dirty="0">
                <a:solidFill>
                  <a:schemeClr val="bg2">
                    <a:lumMod val="60000"/>
                    <a:lumOff val="40000"/>
                  </a:schemeClr>
                </a:solidFill>
                <a:latin typeface="Arial" panose="020B0604020202020204" pitchFamily="34" charset="0"/>
              </a:rPr>
              <a:t>　</a:t>
            </a:r>
            <a:endParaRPr lang="en-US" altLang="ja-JP" sz="2200" dirty="0">
              <a:solidFill>
                <a:schemeClr val="bg2">
                  <a:lumMod val="60000"/>
                  <a:lumOff val="40000"/>
                </a:schemeClr>
              </a:solidFill>
              <a:latin typeface="Arial" panose="020B0604020202020204" pitchFamily="34" charset="0"/>
            </a:endParaRPr>
          </a:p>
        </p:txBody>
      </p:sp>
      <p:sp>
        <p:nvSpPr>
          <p:cNvPr id="9" name="スライド番号プレースホルダー 8">
            <a:extLst>
              <a:ext uri="{FF2B5EF4-FFF2-40B4-BE49-F238E27FC236}">
                <a16:creationId xmlns:a16="http://schemas.microsoft.com/office/drawing/2014/main" id="{A6E90509-6870-4994-8CD0-CB54C4FF0BD6}"/>
              </a:ext>
            </a:extLst>
          </p:cNvPr>
          <p:cNvSpPr>
            <a:spLocks noGrp="1"/>
          </p:cNvSpPr>
          <p:nvPr>
            <p:ph type="sldNum" sz="quarter" idx="12"/>
          </p:nvPr>
        </p:nvSpPr>
        <p:spPr>
          <a:xfrm>
            <a:off x="8215518" y="6368553"/>
            <a:ext cx="762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1CF334-2D5C-4859-84A6-CA7E6E43FAEB}" type="slidenum">
              <a:rPr kumimoji="0" lang="en-US" altLang="ja-JP" sz="14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4" name="テキスト ボックス 3"/>
          <p:cNvSpPr txBox="1"/>
          <p:nvPr/>
        </p:nvSpPr>
        <p:spPr>
          <a:xfrm>
            <a:off x="5346915" y="1201904"/>
            <a:ext cx="3387217" cy="369332"/>
          </a:xfrm>
          <a:prstGeom prst="rect">
            <a:avLst/>
          </a:prstGeom>
          <a:noFill/>
        </p:spPr>
        <p:txBody>
          <a:bodyPr wrap="square" rtlCol="0">
            <a:spAutoFit/>
          </a:bodyPr>
          <a:lstStyle/>
          <a:p>
            <a:r>
              <a:rPr kumimoji="1" lang="ja-JP" altLang="en-US" dirty="0"/>
              <a:t>処分年月日：令和元年</a:t>
            </a:r>
            <a:r>
              <a:rPr lang="en-US" altLang="ja-JP" dirty="0"/>
              <a:t>7</a:t>
            </a:r>
            <a:r>
              <a:rPr kumimoji="1" lang="ja-JP" altLang="en-US" dirty="0"/>
              <a:t>月</a:t>
            </a:r>
            <a:r>
              <a:rPr kumimoji="1" lang="en-US" altLang="ja-JP" dirty="0"/>
              <a:t>8</a:t>
            </a:r>
            <a:r>
              <a:rPr kumimoji="1" lang="ja-JP" altLang="en-US" dirty="0"/>
              <a:t>日</a:t>
            </a:r>
          </a:p>
        </p:txBody>
      </p:sp>
      <p:sp>
        <p:nvSpPr>
          <p:cNvPr id="10" name="テキスト ボックス 9"/>
          <p:cNvSpPr txBox="1"/>
          <p:nvPr/>
        </p:nvSpPr>
        <p:spPr>
          <a:xfrm>
            <a:off x="3766087" y="6376769"/>
            <a:ext cx="4695987" cy="369332"/>
          </a:xfrm>
          <a:prstGeom prst="rect">
            <a:avLst/>
          </a:prstGeom>
          <a:noFill/>
        </p:spPr>
        <p:txBody>
          <a:bodyPr wrap="square" rtlCol="0">
            <a:spAutoFit/>
          </a:bodyPr>
          <a:lstStyle/>
          <a:p>
            <a:r>
              <a:rPr kumimoji="1" lang="ja-JP" altLang="en-US" dirty="0"/>
              <a:t>松江市報道資料（令和元年</a:t>
            </a:r>
            <a:r>
              <a:rPr kumimoji="1" lang="en-US" altLang="ja-JP" dirty="0"/>
              <a:t>7</a:t>
            </a:r>
            <a:r>
              <a:rPr kumimoji="1" lang="ja-JP" altLang="en-US" dirty="0"/>
              <a:t>月</a:t>
            </a:r>
            <a:r>
              <a:rPr kumimoji="1" lang="en-US" altLang="ja-JP" dirty="0"/>
              <a:t>9</a:t>
            </a:r>
            <a:r>
              <a:rPr kumimoji="1" lang="ja-JP" altLang="en-US" dirty="0"/>
              <a:t>日）より</a:t>
            </a:r>
          </a:p>
        </p:txBody>
      </p:sp>
    </p:spTree>
    <p:extLst>
      <p:ext uri="{BB962C8B-B14F-4D97-AF65-F5344CB8AC3E}">
        <p14:creationId xmlns:p14="http://schemas.microsoft.com/office/powerpoint/2010/main" val="1417667370"/>
      </p:ext>
    </p:extLst>
  </p:cSld>
  <p:clrMapOvr>
    <a:masterClrMapping/>
  </p:clrMapOvr>
  <mc:AlternateContent xmlns:mc="http://schemas.openxmlformats.org/markup-compatibility/2006" xmlns:p14="http://schemas.microsoft.com/office/powerpoint/2010/main">
    <mc:Choice Requires="p14">
      <p:transition spd="med" p14:dur="700" advTm="139338">
        <p:fade/>
      </p:transition>
    </mc:Choice>
    <mc:Fallback xmlns="">
      <p:transition spd="med" advTm="139338">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5130" y="439568"/>
            <a:ext cx="8229600" cy="1143000"/>
          </a:xfrm>
        </p:spPr>
        <p:txBody>
          <a:bodyPr>
            <a:normAutofit/>
          </a:bodyPr>
          <a:lstStyle/>
          <a:p>
            <a:pPr>
              <a:defRPr/>
            </a:pPr>
            <a:r>
              <a:rPr lang="ja-JP" altLang="en-US" sz="3000" dirty="0">
                <a:solidFill>
                  <a:srgbClr val="0000FF"/>
                </a:solidFill>
              </a:rPr>
              <a:t>広島市による指定認知症対応型共同生活介護</a:t>
            </a:r>
            <a:r>
              <a:rPr lang="en-US" altLang="ja-JP" sz="3000" dirty="0">
                <a:solidFill>
                  <a:srgbClr val="0000FF"/>
                </a:solidFill>
              </a:rPr>
              <a:t/>
            </a:r>
            <a:br>
              <a:rPr lang="en-US" altLang="ja-JP" sz="3000" dirty="0">
                <a:solidFill>
                  <a:srgbClr val="0000FF"/>
                </a:solidFill>
              </a:rPr>
            </a:br>
            <a:r>
              <a:rPr lang="ja-JP" altLang="en-US" sz="3000" dirty="0">
                <a:solidFill>
                  <a:srgbClr val="0000FF"/>
                </a:solidFill>
              </a:rPr>
              <a:t>に対する指定の一部効力停止処分</a:t>
            </a:r>
          </a:p>
        </p:txBody>
      </p:sp>
      <p:sp>
        <p:nvSpPr>
          <p:cNvPr id="3" name="コンテンツ プレースホルダー 2"/>
          <p:cNvSpPr>
            <a:spLocks noGrp="1"/>
          </p:cNvSpPr>
          <p:nvPr>
            <p:ph idx="1"/>
          </p:nvPr>
        </p:nvSpPr>
        <p:spPr>
          <a:xfrm>
            <a:off x="294467" y="1489784"/>
            <a:ext cx="8518064" cy="5587565"/>
          </a:xfrm>
        </p:spPr>
        <p:txBody>
          <a:bodyPr>
            <a:normAutofit/>
          </a:bodyPr>
          <a:lstStyle/>
          <a:p>
            <a:pPr>
              <a:lnSpc>
                <a:spcPts val="2800"/>
              </a:lnSpc>
            </a:pPr>
            <a:r>
              <a:rPr lang="ja-JP" altLang="en-US" sz="2200" u="sng" dirty="0">
                <a:solidFill>
                  <a:srgbClr val="FF0000"/>
                </a:solidFill>
                <a:latin typeface="Arial" panose="020B0604020202020204" pitchFamily="34" charset="0"/>
              </a:rPr>
              <a:t>処分理由：人格尊重義務違反（利用者に対する性的虐待）</a:t>
            </a:r>
            <a:endParaRPr lang="en-US" altLang="ja-JP" sz="2200" u="sng" dirty="0">
              <a:solidFill>
                <a:srgbClr val="FF0000"/>
              </a:solidFill>
              <a:latin typeface="Arial" panose="020B0604020202020204" pitchFamily="34" charset="0"/>
            </a:endParaRPr>
          </a:p>
          <a:p>
            <a:pPr marL="0" indent="0">
              <a:lnSpc>
                <a:spcPts val="2800"/>
              </a:lnSpc>
              <a:buNone/>
            </a:pPr>
            <a:r>
              <a:rPr lang="ja-JP" altLang="en-US" sz="2200" dirty="0">
                <a:latin typeface="Arial" panose="020B0604020202020204" pitchFamily="34" charset="0"/>
              </a:rPr>
              <a:t>平成</a:t>
            </a:r>
            <a:r>
              <a:rPr lang="en-US" altLang="ja-JP" sz="2200" dirty="0">
                <a:latin typeface="Arial" panose="020B0604020202020204" pitchFamily="34" charset="0"/>
              </a:rPr>
              <a:t>28</a:t>
            </a:r>
            <a:r>
              <a:rPr lang="ja-JP" altLang="en-US" sz="2200" dirty="0">
                <a:latin typeface="Arial" panose="020B0604020202020204" pitchFamily="34" charset="0"/>
              </a:rPr>
              <a:t>年</a:t>
            </a:r>
            <a:r>
              <a:rPr lang="en-US" altLang="ja-JP" sz="2200" dirty="0">
                <a:latin typeface="Arial" panose="020B0604020202020204" pitchFamily="34" charset="0"/>
              </a:rPr>
              <a:t>11</a:t>
            </a:r>
            <a:r>
              <a:rPr lang="ja-JP" altLang="en-US" sz="2200" dirty="0">
                <a:latin typeface="Arial" panose="020B0604020202020204" pitchFamily="34" charset="0"/>
              </a:rPr>
              <a:t>月に、当時の当該事業者の代表者が</a:t>
            </a:r>
            <a:r>
              <a:rPr lang="en-US" altLang="ja-JP" sz="2200" dirty="0">
                <a:latin typeface="Arial" panose="020B0604020202020204" pitchFamily="34" charset="0"/>
              </a:rPr>
              <a:t>1</a:t>
            </a:r>
            <a:r>
              <a:rPr lang="ja-JP" altLang="en-US" sz="2200" dirty="0">
                <a:latin typeface="Arial" panose="020B0604020202020204" pitchFamily="34" charset="0"/>
              </a:rPr>
              <a:t>人の利用者に対し、当該利用者が重度の認知症のため心身喪失の状態にあることに乗じて、</a:t>
            </a:r>
            <a:r>
              <a:rPr lang="ja-JP" altLang="en-US" sz="2200" u="sng" dirty="0">
                <a:latin typeface="Arial" panose="020B0604020202020204" pitchFamily="34" charset="0"/>
              </a:rPr>
              <a:t>複数回にわたり高齢者虐待（性的虐待）を行った</a:t>
            </a:r>
            <a:r>
              <a:rPr lang="ja-JP" altLang="en-US" sz="2200" dirty="0">
                <a:latin typeface="Arial" panose="020B0604020202020204" pitchFamily="34" charset="0"/>
              </a:rPr>
              <a:t>ことが認められた。このことは、介護保険法第</a:t>
            </a:r>
            <a:r>
              <a:rPr lang="en-US" altLang="ja-JP" sz="2200" dirty="0">
                <a:latin typeface="Arial" panose="020B0604020202020204" pitchFamily="34" charset="0"/>
              </a:rPr>
              <a:t>78</a:t>
            </a:r>
            <a:r>
              <a:rPr lang="ja-JP" altLang="en-US" sz="2200" dirty="0">
                <a:latin typeface="Arial" panose="020B0604020202020204" pitchFamily="34" charset="0"/>
              </a:rPr>
              <a:t>条の４第</a:t>
            </a:r>
            <a:r>
              <a:rPr lang="en-US" altLang="ja-JP" sz="2200" dirty="0">
                <a:latin typeface="Arial" panose="020B0604020202020204" pitchFamily="34" charset="0"/>
              </a:rPr>
              <a:t>8</a:t>
            </a:r>
            <a:r>
              <a:rPr lang="ja-JP" altLang="en-US" sz="2200" dirty="0">
                <a:latin typeface="Arial" panose="020B0604020202020204" pitchFamily="34" charset="0"/>
              </a:rPr>
              <a:t>項の「指定地域密着型サービス事業者は、要介護者の人格を尊重するとともに、この法律又はこの法律に基づく命令を遵守し、要介護者のため忠実にその職務を遂行しなければならない。」の規定に違反し、同法第</a:t>
            </a:r>
            <a:r>
              <a:rPr lang="en-US" altLang="ja-JP" sz="2200" dirty="0">
                <a:latin typeface="Arial" panose="020B0604020202020204" pitchFamily="34" charset="0"/>
              </a:rPr>
              <a:t>78</a:t>
            </a:r>
            <a:r>
              <a:rPr lang="ja-JP" altLang="en-US" sz="2200" dirty="0">
                <a:latin typeface="Arial" panose="020B0604020202020204" pitchFamily="34" charset="0"/>
              </a:rPr>
              <a:t>条の</a:t>
            </a:r>
            <a:r>
              <a:rPr lang="en-US" altLang="ja-JP" sz="2200" dirty="0">
                <a:latin typeface="Arial" panose="020B0604020202020204" pitchFamily="34" charset="0"/>
              </a:rPr>
              <a:t>10</a:t>
            </a:r>
            <a:r>
              <a:rPr lang="ja-JP" altLang="en-US" sz="2200" dirty="0">
                <a:latin typeface="Arial" panose="020B0604020202020204" pitchFamily="34" charset="0"/>
              </a:rPr>
              <a:t>第</a:t>
            </a:r>
            <a:r>
              <a:rPr lang="en-US" altLang="ja-JP" sz="2200" dirty="0">
                <a:latin typeface="Arial" panose="020B0604020202020204" pitchFamily="34" charset="0"/>
              </a:rPr>
              <a:t>6</a:t>
            </a:r>
            <a:r>
              <a:rPr lang="ja-JP" altLang="en-US" sz="2200" dirty="0">
                <a:latin typeface="Arial" panose="020B0604020202020204" pitchFamily="34" charset="0"/>
              </a:rPr>
              <a:t>号に規定される指定の取消し等の要件に該当する。</a:t>
            </a:r>
            <a:endParaRPr lang="en-US" altLang="ja-JP" sz="2200" dirty="0">
              <a:latin typeface="Arial" panose="020B0604020202020204" pitchFamily="34" charset="0"/>
            </a:endParaRPr>
          </a:p>
          <a:p>
            <a:pPr marL="0" indent="0">
              <a:lnSpc>
                <a:spcPts val="2800"/>
              </a:lnSpc>
              <a:spcBef>
                <a:spcPts val="600"/>
              </a:spcBef>
              <a:buNone/>
            </a:pPr>
            <a:r>
              <a:rPr lang="ja-JP" altLang="en-US" sz="2200" dirty="0">
                <a:latin typeface="Arial" panose="020B0604020202020204" pitchFamily="34" charset="0"/>
              </a:rPr>
              <a:t>　なお、元代表者は当該虐待を行ったことを否認していたが、平成</a:t>
            </a:r>
            <a:r>
              <a:rPr lang="en-US" altLang="ja-JP" sz="2200" dirty="0">
                <a:latin typeface="Arial" panose="020B0604020202020204" pitchFamily="34" charset="0"/>
              </a:rPr>
              <a:t>30</a:t>
            </a:r>
            <a:r>
              <a:rPr lang="ja-JP" altLang="en-US" sz="2200" dirty="0">
                <a:latin typeface="Arial" panose="020B0604020202020204" pitchFamily="34" charset="0"/>
              </a:rPr>
              <a:t>年</a:t>
            </a:r>
            <a:r>
              <a:rPr lang="en-US" altLang="ja-JP" sz="2200" dirty="0">
                <a:latin typeface="Arial" panose="020B0604020202020204" pitchFamily="34" charset="0"/>
              </a:rPr>
              <a:t>9</a:t>
            </a:r>
            <a:r>
              <a:rPr lang="ja-JP" altLang="en-US" sz="2200" dirty="0">
                <a:latin typeface="Arial" panose="020B0604020202020204" pitchFamily="34" charset="0"/>
              </a:rPr>
              <a:t>月</a:t>
            </a:r>
            <a:r>
              <a:rPr lang="en-US" altLang="ja-JP" sz="2200" dirty="0">
                <a:latin typeface="Arial" panose="020B0604020202020204" pitchFamily="34" charset="0"/>
              </a:rPr>
              <a:t>18</a:t>
            </a:r>
            <a:r>
              <a:rPr lang="ja-JP" altLang="en-US" sz="2200" dirty="0">
                <a:latin typeface="Arial" panose="020B0604020202020204" pitchFamily="34" charset="0"/>
              </a:rPr>
              <a:t>日に刑が確定した（準強姦未遂罪、懲役</a:t>
            </a:r>
            <a:r>
              <a:rPr lang="en-US" altLang="ja-JP" sz="2200" dirty="0">
                <a:latin typeface="Arial" panose="020B0604020202020204" pitchFamily="34" charset="0"/>
              </a:rPr>
              <a:t>2</a:t>
            </a:r>
            <a:r>
              <a:rPr lang="ja-JP" altLang="en-US" sz="2200" dirty="0">
                <a:latin typeface="Arial" panose="020B0604020202020204" pitchFamily="34" charset="0"/>
              </a:rPr>
              <a:t>年</a:t>
            </a:r>
            <a:r>
              <a:rPr lang="en-US" altLang="ja-JP" sz="2200" dirty="0">
                <a:latin typeface="Arial" panose="020B0604020202020204" pitchFamily="34" charset="0"/>
              </a:rPr>
              <a:t>6</a:t>
            </a:r>
            <a:r>
              <a:rPr lang="ja-JP" altLang="en-US" sz="2200" dirty="0">
                <a:latin typeface="Arial" panose="020B0604020202020204" pitchFamily="34" charset="0"/>
              </a:rPr>
              <a:t>か月）ため、この時期に処分を行うものである。</a:t>
            </a:r>
            <a:endParaRPr lang="en-US" altLang="ja-JP" sz="2200" dirty="0">
              <a:latin typeface="Arial" panose="020B0604020202020204" pitchFamily="34" charset="0"/>
            </a:endParaRPr>
          </a:p>
          <a:p>
            <a:pPr marL="0" indent="0">
              <a:lnSpc>
                <a:spcPts val="2800"/>
              </a:lnSpc>
              <a:buNone/>
            </a:pPr>
            <a:r>
              <a:rPr lang="ja-JP" altLang="en-US" sz="2200" dirty="0">
                <a:latin typeface="Arial" panose="020B0604020202020204" pitchFamily="34" charset="0"/>
              </a:rPr>
              <a:t>・</a:t>
            </a:r>
            <a:r>
              <a:rPr lang="ja-JP" altLang="en-US" sz="2200" u="sng" dirty="0">
                <a:solidFill>
                  <a:srgbClr val="FF0000"/>
                </a:solidFill>
                <a:latin typeface="Arial" panose="020B0604020202020204" pitchFamily="34" charset="0"/>
              </a:rPr>
              <a:t>指定の一部効力の停止</a:t>
            </a:r>
            <a:r>
              <a:rPr lang="ja-JP" altLang="en-US" sz="2200" dirty="0">
                <a:latin typeface="Arial" panose="020B0604020202020204" pitchFamily="34" charset="0"/>
              </a:rPr>
              <a:t>（利用者の新規受入停止及び介護報酬請求上限</a:t>
            </a:r>
            <a:r>
              <a:rPr lang="en-US" altLang="ja-JP" sz="2200" dirty="0">
                <a:latin typeface="Arial" panose="020B0604020202020204" pitchFamily="34" charset="0"/>
              </a:rPr>
              <a:t>8</a:t>
            </a:r>
            <a:r>
              <a:rPr lang="ja-JP" altLang="en-US" sz="2200" dirty="0">
                <a:latin typeface="Arial" panose="020B0604020202020204" pitchFamily="34" charset="0"/>
              </a:rPr>
              <a:t>割）</a:t>
            </a:r>
            <a:r>
              <a:rPr lang="en-US" altLang="ja-JP" sz="2200" dirty="0">
                <a:latin typeface="Arial" panose="020B0604020202020204" pitchFamily="34" charset="0"/>
              </a:rPr>
              <a:t>6</a:t>
            </a:r>
            <a:r>
              <a:rPr lang="ja-JP" altLang="en-US" sz="2200" dirty="0">
                <a:latin typeface="Arial" panose="020B0604020202020204" pitchFamily="34" charset="0"/>
              </a:rPr>
              <a:t>か月間</a:t>
            </a:r>
            <a:endParaRPr lang="en-US" altLang="ja-JP" sz="2200" dirty="0">
              <a:latin typeface="Arial" panose="020B0604020202020204" pitchFamily="34" charset="0"/>
            </a:endParaRPr>
          </a:p>
        </p:txBody>
      </p:sp>
      <p:sp>
        <p:nvSpPr>
          <p:cNvPr id="5" name="テキスト ボックス 4"/>
          <p:cNvSpPr txBox="1">
            <a:spLocks noChangeArrowheads="1"/>
          </p:cNvSpPr>
          <p:nvPr/>
        </p:nvSpPr>
        <p:spPr bwMode="auto">
          <a:xfrm>
            <a:off x="4651348" y="6549856"/>
            <a:ext cx="39554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600" dirty="0">
                <a:solidFill>
                  <a:prstClr val="black"/>
                </a:solidFill>
              </a:rPr>
              <a:t>広島市</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報道資料（平成</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31</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年</a:t>
            </a:r>
            <a:r>
              <a:rPr lang="en-US" altLang="ja-JP" sz="1600" noProof="0" dirty="0">
                <a:solidFill>
                  <a:prstClr val="black"/>
                </a:solidFill>
              </a:rPr>
              <a:t>2</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月</a:t>
            </a:r>
            <a:r>
              <a:rPr lang="en-US" altLang="ja-JP" sz="1600" dirty="0">
                <a:solidFill>
                  <a:prstClr val="black"/>
                </a:solidFill>
              </a:rPr>
              <a:t>8</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日）より</a:t>
            </a:r>
          </a:p>
        </p:txBody>
      </p:sp>
      <p:sp>
        <p:nvSpPr>
          <p:cNvPr id="9" name="スライド番号プレースホルダー 8">
            <a:extLst>
              <a:ext uri="{FF2B5EF4-FFF2-40B4-BE49-F238E27FC236}">
                <a16:creationId xmlns:a16="http://schemas.microsoft.com/office/drawing/2014/main" id="{C98BB10F-DD40-4991-BB32-4B2812968B4D}"/>
              </a:ext>
            </a:extLst>
          </p:cNvPr>
          <p:cNvSpPr>
            <a:spLocks noGrp="1"/>
          </p:cNvSpPr>
          <p:nvPr>
            <p:ph type="sldNum" sz="quarter" idx="12"/>
          </p:nvPr>
        </p:nvSpPr>
        <p:spPr>
          <a:xfrm>
            <a:off x="8196870" y="6465056"/>
            <a:ext cx="762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1CF334-2D5C-4859-84A6-CA7E6E43FAEB}" type="slidenum">
              <a:rPr kumimoji="0" lang="en-US" altLang="ja-JP" sz="14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6019853" y="1084940"/>
            <a:ext cx="3289248" cy="369332"/>
          </a:xfrm>
          <a:prstGeom prst="rect">
            <a:avLst/>
          </a:prstGeom>
          <a:noFill/>
        </p:spPr>
        <p:txBody>
          <a:bodyPr wrap="square" rtlCol="0">
            <a:spAutoFit/>
          </a:bodyPr>
          <a:lstStyle/>
          <a:p>
            <a:r>
              <a:rPr kumimoji="1" lang="ja-JP" altLang="en-US" dirty="0"/>
              <a:t>処分年月日：平成</a:t>
            </a:r>
            <a:r>
              <a:rPr kumimoji="1" lang="en-US" altLang="ja-JP" dirty="0"/>
              <a:t>31</a:t>
            </a:r>
            <a:r>
              <a:rPr kumimoji="1" lang="ja-JP" altLang="en-US" dirty="0"/>
              <a:t>年</a:t>
            </a:r>
            <a:r>
              <a:rPr kumimoji="1" lang="en-US" altLang="ja-JP" dirty="0"/>
              <a:t>2</a:t>
            </a:r>
            <a:r>
              <a:rPr kumimoji="1" lang="ja-JP" altLang="en-US" dirty="0"/>
              <a:t>月</a:t>
            </a:r>
            <a:r>
              <a:rPr lang="en-US" altLang="ja-JP" dirty="0"/>
              <a:t>8</a:t>
            </a:r>
            <a:r>
              <a:rPr kumimoji="1" lang="ja-JP" altLang="en-US" dirty="0"/>
              <a:t>日</a:t>
            </a:r>
          </a:p>
        </p:txBody>
      </p:sp>
    </p:spTree>
    <p:extLst>
      <p:ext uri="{BB962C8B-B14F-4D97-AF65-F5344CB8AC3E}">
        <p14:creationId xmlns:p14="http://schemas.microsoft.com/office/powerpoint/2010/main" val="2734742425"/>
      </p:ext>
    </p:extLst>
  </p:cSld>
  <p:clrMapOvr>
    <a:masterClrMapping/>
  </p:clrMapOvr>
  <mc:AlternateContent xmlns:mc="http://schemas.openxmlformats.org/markup-compatibility/2006" xmlns:p14="http://schemas.microsoft.com/office/powerpoint/2010/main">
    <mc:Choice Requires="p14">
      <p:transition spd="med" p14:dur="700" advTm="106778">
        <p:fade/>
      </p:transition>
    </mc:Choice>
    <mc:Fallback xmlns="">
      <p:transition spd="med" advTm="106778">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normAutofit fontScale="90000"/>
          </a:bodyPr>
          <a:lstStyle/>
          <a:p>
            <a:r>
              <a:rPr lang="ja-JP" altLang="en-US" dirty="0">
                <a:solidFill>
                  <a:srgbClr val="0000FF"/>
                </a:solidFill>
              </a:rPr>
              <a:t>虐待事案に対する行政の対応傾向</a:t>
            </a:r>
            <a:endParaRPr kumimoji="1" lang="ja-JP" altLang="en-US" dirty="0">
              <a:solidFill>
                <a:srgbClr val="0000FF"/>
              </a:solidFill>
            </a:endParaRPr>
          </a:p>
        </p:txBody>
      </p:sp>
      <p:sp>
        <p:nvSpPr>
          <p:cNvPr id="3" name="コンテンツ プレースホルダー 2"/>
          <p:cNvSpPr>
            <a:spLocks noGrp="1"/>
          </p:cNvSpPr>
          <p:nvPr>
            <p:ph idx="1"/>
          </p:nvPr>
        </p:nvSpPr>
        <p:spPr>
          <a:xfrm>
            <a:off x="354360" y="1331640"/>
            <a:ext cx="8435280" cy="5256020"/>
          </a:xfrm>
        </p:spPr>
        <p:txBody>
          <a:bodyPr>
            <a:noAutofit/>
          </a:bodyPr>
          <a:lstStyle/>
          <a:p>
            <a:r>
              <a:rPr lang="ja-JP" altLang="en-US" sz="2800" dirty="0"/>
              <a:t>虐待認定＝公示ではないが、自治体による「改善命令」「指定の停止」等の</a:t>
            </a:r>
            <a:r>
              <a:rPr lang="ja-JP" altLang="en-US" sz="2800" u="sng" dirty="0">
                <a:solidFill>
                  <a:srgbClr val="FF0000"/>
                </a:solidFill>
              </a:rPr>
              <a:t>行政処分</a:t>
            </a:r>
            <a:r>
              <a:rPr lang="ja-JP" altLang="en-US" sz="2800" dirty="0"/>
              <a:t>が出されると公示される</a:t>
            </a:r>
          </a:p>
          <a:p>
            <a:r>
              <a:rPr lang="ja-JP" altLang="en-US" sz="2800" dirty="0"/>
              <a:t>虐待認定　</a:t>
            </a:r>
            <a:r>
              <a:rPr lang="en-US" altLang="ja-JP" sz="2800" dirty="0"/>
              <a:t>+</a:t>
            </a:r>
            <a:r>
              <a:rPr lang="ja-JP" altLang="en-US" sz="2800" dirty="0"/>
              <a:t>　行政による処分</a:t>
            </a:r>
          </a:p>
          <a:p>
            <a:pPr lvl="1"/>
            <a:r>
              <a:rPr lang="ja-JP" altLang="en-US" sz="2800" dirty="0"/>
              <a:t>自治体によって「虐待は</a:t>
            </a:r>
            <a:r>
              <a:rPr lang="ja-JP" altLang="en-US" sz="2800" u="sng" dirty="0">
                <a:solidFill>
                  <a:srgbClr val="FF0000"/>
                </a:solidFill>
              </a:rPr>
              <a:t>人格尊重義務違反</a:t>
            </a:r>
            <a:r>
              <a:rPr lang="ja-JP" altLang="en-US" sz="2800" dirty="0"/>
              <a:t>」ととらえ、</a:t>
            </a:r>
            <a:r>
              <a:rPr lang="ja-JP" altLang="en-US" sz="2800" u="sng" dirty="0">
                <a:solidFill>
                  <a:srgbClr val="FF0000"/>
                </a:solidFill>
              </a:rPr>
              <a:t>行政処分</a:t>
            </a:r>
            <a:r>
              <a:rPr lang="ja-JP" altLang="en-US" sz="2800" dirty="0"/>
              <a:t>を出すようになってきている</a:t>
            </a:r>
          </a:p>
          <a:p>
            <a:r>
              <a:rPr lang="ja-JP" altLang="en-US" sz="2800" dirty="0"/>
              <a:t>虐待行為だけでなく、</a:t>
            </a:r>
            <a:r>
              <a:rPr lang="ja-JP" altLang="en-US" sz="2800" u="sng" dirty="0">
                <a:solidFill>
                  <a:srgbClr val="FF0000"/>
                </a:solidFill>
              </a:rPr>
              <a:t>管理職や専門職の責任、施設の義務を問う対応</a:t>
            </a:r>
            <a:r>
              <a:rPr lang="ja-JP" altLang="en-US" sz="2800" dirty="0"/>
              <a:t>がされるようになってきた</a:t>
            </a:r>
          </a:p>
          <a:p>
            <a:pPr lvl="1"/>
            <a:r>
              <a:rPr lang="ja-JP" altLang="en-US" sz="2800" dirty="0"/>
              <a:t>虐待行為の放置を「管理職の職務を著しく怠る</a:t>
            </a:r>
            <a:r>
              <a:rPr lang="en-US" altLang="ja-JP" sz="2800" dirty="0"/>
              <a:t>『</a:t>
            </a:r>
            <a:r>
              <a:rPr lang="ja-JP" altLang="en-US" sz="2800" dirty="0"/>
              <a:t>放棄・放任</a:t>
            </a:r>
            <a:r>
              <a:rPr lang="en-US" altLang="ja-JP" sz="2800" dirty="0"/>
              <a:t>』</a:t>
            </a:r>
            <a:r>
              <a:rPr lang="ja-JP" altLang="en-US" sz="2800" dirty="0"/>
              <a:t>」ととらえる事案が出ている</a:t>
            </a:r>
          </a:p>
          <a:p>
            <a:pPr lvl="1"/>
            <a:r>
              <a:rPr lang="ja-JP" altLang="en-US" sz="2800" dirty="0"/>
              <a:t>通報義務違反や高齢者虐待防止法措置違反</a:t>
            </a:r>
          </a:p>
          <a:p>
            <a:endParaRPr kumimoji="1" lang="ja-JP" altLang="en-US"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1CF334-2D5C-4859-84A6-CA7E6E43FAEB}" type="slidenum">
              <a:rPr kumimoji="0" lang="en-US" altLang="ja-JP" sz="14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37441915"/>
      </p:ext>
    </p:extLst>
  </p:cSld>
  <p:clrMapOvr>
    <a:masterClrMapping/>
  </p:clrMapOvr>
  <mc:AlternateContent xmlns:mc="http://schemas.openxmlformats.org/markup-compatibility/2006" xmlns:p14="http://schemas.microsoft.com/office/powerpoint/2010/main">
    <mc:Choice Requires="p14">
      <p:transition spd="med" p14:dur="700" advTm="88442">
        <p:fade/>
      </p:transition>
    </mc:Choice>
    <mc:Fallback xmlns="">
      <p:transition spd="med" advTm="88442">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325563"/>
          </a:xfrm>
        </p:spPr>
        <p:txBody>
          <a:bodyPr>
            <a:normAutofit/>
          </a:bodyPr>
          <a:lstStyle/>
          <a:p>
            <a:r>
              <a:rPr kumimoji="1" lang="ja-JP" altLang="en-US" sz="3600" dirty="0">
                <a:solidFill>
                  <a:srgbClr val="0000CC"/>
                </a:solidFill>
              </a:rPr>
              <a:t>「利用者の権利擁護」ときいて</a:t>
            </a:r>
            <a:r>
              <a:rPr kumimoji="1" lang="en-US" altLang="ja-JP" sz="3600" dirty="0">
                <a:solidFill>
                  <a:srgbClr val="0000CC"/>
                </a:solidFill>
              </a:rPr>
              <a:t>…</a:t>
            </a:r>
            <a:endParaRPr kumimoji="1" lang="ja-JP" altLang="en-US" sz="3600" dirty="0">
              <a:solidFill>
                <a:srgbClr val="0000CC"/>
              </a:solidFill>
            </a:endParaRPr>
          </a:p>
        </p:txBody>
      </p:sp>
      <p:sp>
        <p:nvSpPr>
          <p:cNvPr id="3" name="コンテンツ プレースホルダー 2"/>
          <p:cNvSpPr>
            <a:spLocks noGrp="1"/>
          </p:cNvSpPr>
          <p:nvPr>
            <p:ph idx="1"/>
          </p:nvPr>
        </p:nvSpPr>
        <p:spPr>
          <a:xfrm>
            <a:off x="628650" y="1185545"/>
            <a:ext cx="7886700" cy="4351338"/>
          </a:xfrm>
        </p:spPr>
        <p:txBody>
          <a:bodyPr>
            <a:normAutofit/>
          </a:bodyPr>
          <a:lstStyle/>
          <a:p>
            <a:r>
              <a:rPr lang="ja-JP" altLang="en-US" sz="2400" dirty="0"/>
              <a:t>権利擁護実践の業務としてどのようなことをしていますか？</a:t>
            </a:r>
            <a:endParaRPr lang="en-US" altLang="ja-JP" sz="2400" dirty="0"/>
          </a:p>
          <a:p>
            <a:r>
              <a:rPr kumimoji="1" lang="ja-JP" altLang="en-US" sz="2400" dirty="0"/>
              <a:t>権利擁護を意識して何か気を付けていることや、配慮していることなどありますか？</a:t>
            </a:r>
            <a:endParaRPr kumimoji="1" lang="en-US" altLang="ja-JP" sz="2400" dirty="0"/>
          </a:p>
          <a:p>
            <a:r>
              <a:rPr kumimoji="1" lang="ja-JP" altLang="en-US" sz="2400" dirty="0"/>
              <a:t>利用者さんの権利擁護のために、職場全体で取り組んでいることなどありますか？</a:t>
            </a: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kumimoji="1" lang="ja-JP" altLang="en-US" sz="2400" dirty="0"/>
          </a:p>
        </p:txBody>
      </p:sp>
      <p:sp>
        <p:nvSpPr>
          <p:cNvPr id="4" name="スライド番号プレースホルダー 3"/>
          <p:cNvSpPr>
            <a:spLocks noGrp="1"/>
          </p:cNvSpPr>
          <p:nvPr>
            <p:ph type="sldNum" sz="quarter" idx="12"/>
          </p:nvPr>
        </p:nvSpPr>
        <p:spPr>
          <a:xfrm>
            <a:off x="7040880" y="6538913"/>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4</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388619" y="3566160"/>
            <a:ext cx="8446771" cy="3155316"/>
          </a:xfrm>
          <a:prstGeom prst="roundRect">
            <a:avLst>
              <a:gd name="adj" fmla="val 341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0411585"/>
      </p:ext>
    </p:extLst>
  </p:cSld>
  <p:clrMapOvr>
    <a:masterClrMapping/>
  </p:clrMapOvr>
  <mc:AlternateContent xmlns:mc="http://schemas.openxmlformats.org/markup-compatibility/2006" xmlns:p14="http://schemas.microsoft.com/office/powerpoint/2010/main">
    <mc:Choice Requires="p14">
      <p:transition spd="slow" p14:dur="2000" advTm="144477"/>
    </mc:Choice>
    <mc:Fallback xmlns="">
      <p:transition spd="slow" advTm="14447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59080" y="0"/>
            <a:ext cx="8229600" cy="1143000"/>
          </a:xfrm>
        </p:spPr>
        <p:txBody>
          <a:bodyPr>
            <a:noAutofit/>
          </a:bodyPr>
          <a:lstStyle/>
          <a:p>
            <a:r>
              <a:rPr lang="ja-JP" altLang="en-US" sz="2800" b="1" dirty="0">
                <a:solidFill>
                  <a:srgbClr val="000000"/>
                </a:solidFill>
                <a:latin typeface="Arial"/>
                <a:ea typeface="ＭＳ Ｐゴシック"/>
              </a:rPr>
              <a:t>養介護施設従事者等による虐待の推移と事実認定率</a:t>
            </a:r>
            <a:br>
              <a:rPr lang="ja-JP" altLang="en-US" sz="2800" b="1" dirty="0">
                <a:solidFill>
                  <a:srgbClr val="000000"/>
                </a:solidFill>
                <a:latin typeface="Arial"/>
                <a:ea typeface="ＭＳ Ｐゴシック"/>
              </a:rPr>
            </a:br>
            <a:endParaRPr kumimoji="1" lang="ja-JP" altLang="en-US" sz="2800" b="1" dirty="0"/>
          </a:p>
        </p:txBody>
      </p:sp>
      <p:sp>
        <p:nvSpPr>
          <p:cNvPr id="11" name="正方形/長方形 10"/>
          <p:cNvSpPr/>
          <p:nvPr/>
        </p:nvSpPr>
        <p:spPr>
          <a:xfrm>
            <a:off x="1687287" y="544486"/>
            <a:ext cx="7392753" cy="430887"/>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panose="020B0600070205080204" pitchFamily="50" charset="-128"/>
                <a:cs typeface="+mn-cs"/>
              </a:rPr>
              <a:t>（</a:t>
            </a:r>
            <a:r>
              <a:rPr kumimoji="1" lang="en-US" altLang="ja-JP" sz="1100" b="0" i="0" u="none" strike="noStrike" kern="1200" cap="none" spc="0" normalizeH="0" baseline="0" noProof="0" dirty="0">
                <a:ln>
                  <a:noFill/>
                </a:ln>
                <a:solidFill>
                  <a:srgbClr val="000000"/>
                </a:solidFill>
                <a:effectLst/>
                <a:uLnTx/>
                <a:uFillTx/>
                <a:latin typeface="Arial"/>
                <a:ea typeface="ＭＳ Ｐゴシック" panose="020B0600070205080204" pitchFamily="50" charset="-128"/>
                <a:cs typeface="+mn-cs"/>
              </a:rPr>
              <a:t>H18-30</a:t>
            </a:r>
            <a:r>
              <a:rPr kumimoji="1" lang="ja-JP" altLang="en-US" sz="1100" b="0" i="0" u="none" strike="noStrike" kern="1200" cap="none" spc="0" normalizeH="0" baseline="0" noProof="0" dirty="0">
                <a:ln>
                  <a:noFill/>
                </a:ln>
                <a:solidFill>
                  <a:srgbClr val="000000"/>
                </a:solidFill>
                <a:effectLst/>
                <a:uLnTx/>
                <a:uFillTx/>
                <a:latin typeface="Arial"/>
                <a:ea typeface="ＭＳ Ｐゴシック" panose="020B0600070205080204" pitchFamily="50" charset="-128"/>
                <a:cs typeface="+mn-cs"/>
              </a:rPr>
              <a:t>年度厚生労働省「高齢者虐待の防止、高齢者の養護者に対する支援等に関する法律に基づく</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panose="020B0600070205080204" pitchFamily="50" charset="-128"/>
                <a:cs typeface="+mn-cs"/>
              </a:rPr>
              <a:t>　　　　　　　　　　　　　　対応状況等に関する調査結果」（以降、「調査結果」と略）、東京都発表「調査結果」より再構成）</a:t>
            </a:r>
          </a:p>
        </p:txBody>
      </p:sp>
      <p:sp>
        <p:nvSpPr>
          <p:cNvPr id="4" name="正方形/長方形 3"/>
          <p:cNvSpPr/>
          <p:nvPr/>
        </p:nvSpPr>
        <p:spPr>
          <a:xfrm>
            <a:off x="1054827" y="736644"/>
            <a:ext cx="1264920" cy="289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全国</a:t>
            </a:r>
          </a:p>
        </p:txBody>
      </p:sp>
      <p:sp>
        <p:nvSpPr>
          <p:cNvPr id="12" name="正方形/長方形 11"/>
          <p:cNvSpPr/>
          <p:nvPr/>
        </p:nvSpPr>
        <p:spPr>
          <a:xfrm>
            <a:off x="1054827" y="3639754"/>
            <a:ext cx="1264920" cy="289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東京都</a:t>
            </a:r>
          </a:p>
        </p:txBody>
      </p:sp>
      <p:pic>
        <p:nvPicPr>
          <p:cNvPr id="3" name="図 2"/>
          <p:cNvPicPr>
            <a:picLocks noChangeAspect="1"/>
          </p:cNvPicPr>
          <p:nvPr/>
        </p:nvPicPr>
        <p:blipFill>
          <a:blip r:embed="rId3"/>
          <a:stretch>
            <a:fillRect/>
          </a:stretch>
        </p:blipFill>
        <p:spPr>
          <a:xfrm>
            <a:off x="395536" y="1143000"/>
            <a:ext cx="8291264" cy="2915175"/>
          </a:xfrm>
          <a:prstGeom prst="rect">
            <a:avLst/>
          </a:prstGeom>
        </p:spPr>
      </p:pic>
      <p:pic>
        <p:nvPicPr>
          <p:cNvPr id="6" name="図 5"/>
          <p:cNvPicPr>
            <a:picLocks noChangeAspect="1"/>
          </p:cNvPicPr>
          <p:nvPr/>
        </p:nvPicPr>
        <p:blipFill>
          <a:blip r:embed="rId4"/>
          <a:stretch>
            <a:fillRect/>
          </a:stretch>
        </p:blipFill>
        <p:spPr>
          <a:xfrm>
            <a:off x="611560" y="4067876"/>
            <a:ext cx="8136904" cy="2790124"/>
          </a:xfrm>
          <a:prstGeom prst="rect">
            <a:avLst/>
          </a:prstGeom>
        </p:spPr>
      </p:pic>
      <p:sp>
        <p:nvSpPr>
          <p:cNvPr id="13" name="正方形/長方形 12"/>
          <p:cNvSpPr/>
          <p:nvPr/>
        </p:nvSpPr>
        <p:spPr>
          <a:xfrm>
            <a:off x="977647" y="3835932"/>
            <a:ext cx="1264920" cy="289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東京都</a:t>
            </a:r>
          </a:p>
        </p:txBody>
      </p:sp>
      <p:sp>
        <p:nvSpPr>
          <p:cNvPr id="14" name="角丸四角形吹き出し 13"/>
          <p:cNvSpPr/>
          <p:nvPr/>
        </p:nvSpPr>
        <p:spPr>
          <a:xfrm>
            <a:off x="1075020" y="1129722"/>
            <a:ext cx="6156522" cy="621951"/>
          </a:xfrm>
          <a:prstGeom prst="wedgeRoundRectCallout">
            <a:avLst>
              <a:gd name="adj1" fmla="val -21677"/>
              <a:gd name="adj2" fmla="val 129815"/>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市町村が事実確認を行った</a:t>
            </a:r>
            <a:r>
              <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2,064</a:t>
            </a: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件のうち、「判断に至らなかった」</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事例は</a:t>
            </a:r>
            <a:r>
              <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555</a:t>
            </a: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件（</a:t>
            </a:r>
            <a:r>
              <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26.8</a:t>
            </a: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％）⇒高齢者虐待事案の</a:t>
            </a:r>
            <a:r>
              <a:rPr kumimoji="1" lang="ja-JP" altLang="en-US" sz="1600" b="1" i="0" u="none" strike="noStrike" kern="1200" cap="none" spc="0" normalizeH="0" baseline="0" noProof="0" dirty="0">
                <a:ln>
                  <a:noFill/>
                </a:ln>
                <a:solidFill>
                  <a:srgbClr val="3333FF"/>
                </a:solidFill>
                <a:effectLst/>
                <a:uLnTx/>
                <a:uFillTx/>
                <a:latin typeface="Calibri"/>
                <a:ea typeface="ＭＳ Ｐゴシック" panose="020B0600070205080204" pitchFamily="50" charset="-128"/>
                <a:cs typeface="+mn-cs"/>
              </a:rPr>
              <a:t>潜在化</a:t>
            </a:r>
          </a:p>
        </p:txBody>
      </p:sp>
      <p:sp>
        <p:nvSpPr>
          <p:cNvPr id="9" name="スライド番号プレースホルダー 8">
            <a:extLst>
              <a:ext uri="{FF2B5EF4-FFF2-40B4-BE49-F238E27FC236}">
                <a16:creationId xmlns:a16="http://schemas.microsoft.com/office/drawing/2014/main" id="{FA0F261B-E3D2-4558-8FF1-37206ED649CC}"/>
              </a:ext>
            </a:extLst>
          </p:cNvPr>
          <p:cNvSpPr>
            <a:spLocks noGrp="1"/>
          </p:cNvSpPr>
          <p:nvPr>
            <p:ph type="sldNum" sz="quarter" idx="4294967295"/>
          </p:nvPr>
        </p:nvSpPr>
        <p:spPr>
          <a:xfrm>
            <a:off x="673224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83676B-00D7-42EB-B876-22B6D3F634C7}" type="slidenum">
              <a:rPr kumimoji="1" lang="en-US" altLang="ja-JP" sz="1400" b="0" i="0" u="none" strike="noStrike" kern="1200" cap="none" spc="0" normalizeH="0" baseline="0" noProof="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en-US" altLang="ja-JP"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endParaRPr>
          </a:p>
        </p:txBody>
      </p:sp>
    </p:spTree>
    <p:extLst>
      <p:ext uri="{BB962C8B-B14F-4D97-AF65-F5344CB8AC3E}">
        <p14:creationId xmlns:p14="http://schemas.microsoft.com/office/powerpoint/2010/main" val="833089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2800" y="116632"/>
            <a:ext cx="8229600" cy="1143000"/>
          </a:xfrm>
        </p:spPr>
        <p:txBody>
          <a:bodyPr>
            <a:normAutofit fontScale="90000"/>
          </a:bodyPr>
          <a:lstStyle/>
          <a:p>
            <a:r>
              <a:rPr kumimoji="1" lang="ja-JP" altLang="en-US" sz="4000" dirty="0"/>
              <a:t>平成</a:t>
            </a:r>
            <a:r>
              <a:rPr kumimoji="1" lang="en-US" altLang="ja-JP" sz="4000" dirty="0"/>
              <a:t>30</a:t>
            </a:r>
            <a:r>
              <a:rPr kumimoji="1" lang="ja-JP" altLang="en-US" sz="4000" dirty="0"/>
              <a:t>年度調査の概要と傾向（全国）</a:t>
            </a:r>
          </a:p>
        </p:txBody>
      </p:sp>
      <p:sp>
        <p:nvSpPr>
          <p:cNvPr id="3" name="コンテンツ プレースホルダー 2"/>
          <p:cNvSpPr>
            <a:spLocks noGrp="1"/>
          </p:cNvSpPr>
          <p:nvPr>
            <p:ph idx="1"/>
          </p:nvPr>
        </p:nvSpPr>
        <p:spPr>
          <a:xfrm>
            <a:off x="198252" y="1106506"/>
            <a:ext cx="8747495" cy="5487726"/>
          </a:xfrm>
        </p:spPr>
        <p:txBody>
          <a:bodyPr>
            <a:normAutofit/>
          </a:bodyPr>
          <a:lstStyle/>
          <a:p>
            <a:pPr eaLnBrk="1">
              <a:buFont typeface="Wingdings" panose="05000000000000000000" pitchFamily="2" charset="2"/>
              <a:buChar char="Ø"/>
            </a:pPr>
            <a:r>
              <a:rPr lang="ja-JP" altLang="en-US" sz="2400" dirty="0"/>
              <a:t>相談・通報者：</a:t>
            </a:r>
            <a:r>
              <a:rPr lang="ja-JP" altLang="en-US" sz="2400" u="sng" dirty="0"/>
              <a:t>当該施設職員（</a:t>
            </a:r>
            <a:r>
              <a:rPr lang="en-US" altLang="ja-JP" sz="2400" u="sng" dirty="0"/>
              <a:t>21.6</a:t>
            </a:r>
            <a:r>
              <a:rPr lang="ja-JP" altLang="en-US" sz="2400" u="sng" dirty="0"/>
              <a:t>％）、当該施設元職員（</a:t>
            </a:r>
            <a:r>
              <a:rPr lang="en-US" altLang="ja-JP" sz="2400" u="sng" dirty="0"/>
              <a:t>7.6</a:t>
            </a:r>
            <a:r>
              <a:rPr lang="ja-JP" altLang="en-US" sz="2400" u="sng" dirty="0"/>
              <a:t>％）、当該施設・事業所の管理者（</a:t>
            </a:r>
            <a:r>
              <a:rPr lang="en-US" altLang="ja-JP" sz="2400" u="sng" dirty="0"/>
              <a:t>15.3</a:t>
            </a:r>
            <a:r>
              <a:rPr lang="ja-JP" altLang="en-US" sz="2400" u="sng" dirty="0"/>
              <a:t>％）</a:t>
            </a:r>
            <a:r>
              <a:rPr lang="ja-JP" altLang="en-US" sz="2400" dirty="0"/>
              <a:t>、家族・親族（</a:t>
            </a:r>
            <a:r>
              <a:rPr lang="en-US" altLang="ja-JP" sz="2400" dirty="0"/>
              <a:t>19.7</a:t>
            </a:r>
            <a:r>
              <a:rPr lang="ja-JP" altLang="en-US" sz="2400" dirty="0"/>
              <a:t>％）</a:t>
            </a:r>
            <a:endParaRPr lang="en-US" altLang="ja-JP" sz="2400" dirty="0"/>
          </a:p>
          <a:p>
            <a:pPr eaLnBrk="1">
              <a:buFont typeface="Wingdings" panose="05000000000000000000" pitchFamily="2" charset="2"/>
              <a:buChar char="Ø"/>
            </a:pPr>
            <a:endParaRPr lang="en-US" altLang="ja-JP" sz="2400" dirty="0"/>
          </a:p>
          <a:p>
            <a:pPr eaLnBrk="1">
              <a:buFont typeface="Wingdings" panose="05000000000000000000" pitchFamily="2" charset="2"/>
              <a:buChar char="Ø"/>
            </a:pPr>
            <a:r>
              <a:rPr kumimoji="1" lang="ja-JP" altLang="en-US" sz="2400" dirty="0"/>
              <a:t>施設等種別：最も多いのが特別養護老人</a:t>
            </a:r>
            <a:r>
              <a:rPr lang="ja-JP" altLang="en-US" sz="2400" dirty="0"/>
              <a:t>ホーム（</a:t>
            </a:r>
            <a:r>
              <a:rPr lang="en-US" altLang="ja-JP" sz="2400" dirty="0"/>
              <a:t>34.9</a:t>
            </a:r>
            <a:r>
              <a:rPr lang="ja-JP" altLang="en-US" sz="2400" dirty="0"/>
              <a:t>％）</a:t>
            </a:r>
            <a:endParaRPr lang="en-US" altLang="ja-JP" sz="2400" dirty="0"/>
          </a:p>
          <a:p>
            <a:pPr lvl="1" eaLnBrk="1"/>
            <a:r>
              <a:rPr kumimoji="1" lang="ja-JP" altLang="en-US" dirty="0">
                <a:solidFill>
                  <a:srgbClr val="0000FF"/>
                </a:solidFill>
              </a:rPr>
              <a:t>介護保険</a:t>
            </a:r>
            <a:r>
              <a:rPr kumimoji="1" lang="en-US" altLang="ja-JP" dirty="0">
                <a:solidFill>
                  <a:srgbClr val="0000FF"/>
                </a:solidFill>
              </a:rPr>
              <a:t>3</a:t>
            </a:r>
            <a:r>
              <a:rPr kumimoji="1" lang="ja-JP" altLang="en-US" dirty="0">
                <a:solidFill>
                  <a:srgbClr val="0000FF"/>
                </a:solidFill>
              </a:rPr>
              <a:t>施設</a:t>
            </a:r>
            <a:r>
              <a:rPr lang="ja-JP" altLang="en-US" dirty="0">
                <a:solidFill>
                  <a:srgbClr val="0000FF"/>
                </a:solidFill>
              </a:rPr>
              <a:t>（</a:t>
            </a:r>
            <a:r>
              <a:rPr lang="en-US" altLang="ja-JP" dirty="0">
                <a:solidFill>
                  <a:srgbClr val="0000FF"/>
                </a:solidFill>
              </a:rPr>
              <a:t>44.1</a:t>
            </a:r>
            <a:r>
              <a:rPr kumimoji="1" lang="ja-JP" altLang="en-US" dirty="0">
                <a:solidFill>
                  <a:srgbClr val="0000FF"/>
                </a:solidFill>
              </a:rPr>
              <a:t>％）</a:t>
            </a:r>
            <a:endParaRPr kumimoji="1" lang="en-US" altLang="ja-JP" dirty="0">
              <a:solidFill>
                <a:srgbClr val="0000FF"/>
              </a:solidFill>
            </a:endParaRPr>
          </a:p>
          <a:p>
            <a:pPr lvl="1" eaLnBrk="1"/>
            <a:r>
              <a:rPr lang="en-US" altLang="ja-JP" dirty="0">
                <a:solidFill>
                  <a:srgbClr val="0000FF"/>
                </a:solidFill>
              </a:rPr>
              <a:t>GH</a:t>
            </a:r>
            <a:r>
              <a:rPr lang="ja-JP" altLang="en-US" dirty="0">
                <a:solidFill>
                  <a:srgbClr val="0000FF"/>
                </a:solidFill>
              </a:rPr>
              <a:t>・</a:t>
            </a:r>
            <a:r>
              <a:rPr lang="ja-JP" altLang="en-US" dirty="0"/>
              <a:t>小規模多機能居宅機能</a:t>
            </a:r>
            <a:r>
              <a:rPr lang="ja-JP" altLang="en-US" dirty="0">
                <a:solidFill>
                  <a:srgbClr val="0000FF"/>
                </a:solidFill>
              </a:rPr>
              <a:t>（</a:t>
            </a:r>
            <a:r>
              <a:rPr lang="en-US" altLang="ja-JP" dirty="0">
                <a:solidFill>
                  <a:srgbClr val="0000FF"/>
                </a:solidFill>
              </a:rPr>
              <a:t>16.8</a:t>
            </a:r>
            <a:r>
              <a:rPr lang="ja-JP" altLang="en-US" dirty="0">
                <a:solidFill>
                  <a:srgbClr val="0000FF"/>
                </a:solidFill>
              </a:rPr>
              <a:t>％）</a:t>
            </a:r>
            <a:endParaRPr lang="en-US" altLang="ja-JP" dirty="0">
              <a:solidFill>
                <a:srgbClr val="0000FF"/>
              </a:solidFill>
            </a:endParaRPr>
          </a:p>
          <a:p>
            <a:pPr lvl="1" eaLnBrk="1"/>
            <a:r>
              <a:rPr kumimoji="1" lang="ja-JP" altLang="en-US" dirty="0"/>
              <a:t>居宅系：訪問介護、通所介護、居宅介護支援（</a:t>
            </a:r>
            <a:r>
              <a:rPr kumimoji="1" lang="en-US" altLang="ja-JP" dirty="0"/>
              <a:t>10.1</a:t>
            </a:r>
            <a:r>
              <a:rPr kumimoji="1" lang="ja-JP" altLang="en-US" dirty="0"/>
              <a:t>％）</a:t>
            </a:r>
            <a:endParaRPr kumimoji="1" lang="en-US" altLang="ja-JP" dirty="0"/>
          </a:p>
          <a:p>
            <a:pPr>
              <a:buFont typeface="Wingdings" panose="05000000000000000000" pitchFamily="2" charset="2"/>
              <a:buChar char="Ø"/>
            </a:pPr>
            <a:r>
              <a:rPr lang="ja-JP" altLang="en-US" sz="2400" dirty="0"/>
              <a:t>虐待類型：身体的虐待（</a:t>
            </a:r>
            <a:r>
              <a:rPr lang="en-US" altLang="ja-JP" sz="2400" dirty="0"/>
              <a:t>57.5</a:t>
            </a:r>
            <a:r>
              <a:rPr lang="ja-JP" altLang="en-US" sz="2400" dirty="0"/>
              <a:t>％）、心理的虐待（</a:t>
            </a:r>
            <a:r>
              <a:rPr lang="en-US" altLang="ja-JP" sz="2400" dirty="0"/>
              <a:t>27.1</a:t>
            </a:r>
            <a:r>
              <a:rPr lang="ja-JP" altLang="en-US" sz="2400" dirty="0"/>
              <a:t>％）、介護等放棄（</a:t>
            </a:r>
            <a:r>
              <a:rPr lang="en-US" altLang="ja-JP" sz="2400" dirty="0"/>
              <a:t>19.2</a:t>
            </a:r>
            <a:r>
              <a:rPr lang="ja-JP" altLang="en-US" sz="2400" dirty="0"/>
              <a:t>％）、経済的虐待（</a:t>
            </a:r>
            <a:r>
              <a:rPr lang="en-US" altLang="ja-JP" sz="2400" dirty="0"/>
              <a:t>5.8</a:t>
            </a:r>
            <a:r>
              <a:rPr lang="ja-JP" altLang="en-US" sz="2400" dirty="0"/>
              <a:t>％）、性的虐待（</a:t>
            </a:r>
            <a:r>
              <a:rPr lang="en-US" altLang="ja-JP" sz="2400" dirty="0"/>
              <a:t>5.4</a:t>
            </a:r>
            <a:r>
              <a:rPr lang="ja-JP" altLang="en-US" sz="2400" dirty="0"/>
              <a:t>％）　　</a:t>
            </a:r>
            <a:r>
              <a:rPr lang="en-US" altLang="ja-JP" sz="1800" dirty="0"/>
              <a:t>※</a:t>
            </a:r>
            <a:r>
              <a:rPr lang="ja-JP" altLang="en-US" sz="1800" dirty="0">
                <a:latin typeface="+mn-ea"/>
              </a:rPr>
              <a:t>被虐待高齢者のうち</a:t>
            </a:r>
            <a:r>
              <a:rPr lang="ja-JP" altLang="en-US" sz="1800" u="sng" dirty="0">
                <a:latin typeface="+mn-ea"/>
              </a:rPr>
              <a:t>「身体拘束あり」は</a:t>
            </a:r>
            <a:r>
              <a:rPr lang="en-US" altLang="ja-JP" sz="1800" u="sng" dirty="0">
                <a:latin typeface="+mn-ea"/>
              </a:rPr>
              <a:t>203</a:t>
            </a:r>
            <a:r>
              <a:rPr lang="ja-JP" altLang="en-US" sz="1800" u="sng" dirty="0">
                <a:latin typeface="+mn-ea"/>
              </a:rPr>
              <a:t>人（</a:t>
            </a:r>
            <a:r>
              <a:rPr lang="en-US" altLang="ja-JP" sz="1800" u="sng" dirty="0">
                <a:latin typeface="+mn-ea"/>
              </a:rPr>
              <a:t>21.9</a:t>
            </a:r>
            <a:r>
              <a:rPr lang="ja-JP" altLang="en-US" sz="1800" u="sng" dirty="0">
                <a:latin typeface="+mn-ea"/>
              </a:rPr>
              <a:t>％）</a:t>
            </a:r>
            <a:endParaRPr lang="en-US" altLang="ja-JP" sz="1800" u="sng" dirty="0"/>
          </a:p>
          <a:p>
            <a:pPr eaLnBrk="1">
              <a:buFont typeface="Wingdings" panose="05000000000000000000" pitchFamily="2" charset="2"/>
              <a:buChar char="Ø"/>
            </a:pPr>
            <a:r>
              <a:rPr kumimoji="1" lang="ja-JP" altLang="en-US" sz="2400" dirty="0"/>
              <a:t>虐待者：介護職（</a:t>
            </a:r>
            <a:r>
              <a:rPr kumimoji="1" lang="en-US" altLang="ja-JP" sz="2400" dirty="0"/>
              <a:t>84.1</a:t>
            </a:r>
            <a:r>
              <a:rPr kumimoji="1" lang="ja-JP" altLang="en-US" sz="2400" dirty="0"/>
              <a:t>％）、看護職（</a:t>
            </a:r>
            <a:r>
              <a:rPr lang="en-US" altLang="ja-JP" sz="2400" dirty="0"/>
              <a:t>4.3</a:t>
            </a:r>
            <a:r>
              <a:rPr lang="ja-JP" altLang="en-US" sz="2400" dirty="0"/>
              <a:t>％</a:t>
            </a:r>
            <a:r>
              <a:rPr kumimoji="1" lang="ja-JP" altLang="en-US" sz="2400" dirty="0"/>
              <a:t>）、</a:t>
            </a:r>
            <a:r>
              <a:rPr kumimoji="1" lang="ja-JP" altLang="en-US" sz="2400" u="sng" dirty="0"/>
              <a:t>管理職（</a:t>
            </a:r>
            <a:r>
              <a:rPr kumimoji="1" lang="en-US" altLang="ja-JP" sz="2400" u="sng" dirty="0"/>
              <a:t>2.9</a:t>
            </a:r>
            <a:r>
              <a:rPr kumimoji="1" lang="ja-JP" altLang="en-US" sz="2400" u="sng" dirty="0"/>
              <a:t>％）施設長（</a:t>
            </a:r>
            <a:r>
              <a:rPr lang="en-US" altLang="ja-JP" sz="2400" u="sng" dirty="0"/>
              <a:t>3.9</a:t>
            </a:r>
            <a:r>
              <a:rPr kumimoji="1" lang="ja-JP" altLang="en-US" sz="2400" u="sng" dirty="0"/>
              <a:t>％）、経営者・開設者（</a:t>
            </a:r>
            <a:r>
              <a:rPr lang="en-US" altLang="ja-JP" sz="2400" u="sng" dirty="0"/>
              <a:t>0.8</a:t>
            </a:r>
            <a:r>
              <a:rPr kumimoji="1" lang="ja-JP" altLang="en-US" sz="2400" u="sng" dirty="0"/>
              <a:t>％）</a:t>
            </a:r>
          </a:p>
        </p:txBody>
      </p:sp>
      <p:sp>
        <p:nvSpPr>
          <p:cNvPr id="5" name="テキスト ボックス 8">
            <a:extLst>
              <a:ext uri="{FF2B5EF4-FFF2-40B4-BE49-F238E27FC236}">
                <a16:creationId xmlns:a16="http://schemas.microsoft.com/office/drawing/2014/main" id="{71D28F3C-A52D-4A3F-A37A-3F7A7DD7CF90}"/>
              </a:ext>
            </a:extLst>
          </p:cNvPr>
          <p:cNvSpPr txBox="1">
            <a:spLocks noChangeArrowheads="1"/>
          </p:cNvSpPr>
          <p:nvPr/>
        </p:nvSpPr>
        <p:spPr bwMode="auto">
          <a:xfrm>
            <a:off x="337292" y="6305523"/>
            <a:ext cx="8469414" cy="271162"/>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lIns="85664" tIns="42830" rIns="85664" bIns="42830">
            <a:spAutoFit/>
          </a:bodyPr>
          <a:lstStyle>
            <a:lvl1pPr eaLnBrk="0" hangingPunct="0">
              <a:spcBef>
                <a:spcPts val="600"/>
              </a:spcBef>
              <a:buClr>
                <a:schemeClr val="accent1"/>
              </a:buClr>
              <a:buSzPct val="70000"/>
              <a:buFont typeface="Wingdings" pitchFamily="2" charset="2"/>
              <a:buChar char=""/>
              <a:defRPr kumimoji="1" sz="2400">
                <a:solidFill>
                  <a:schemeClr val="tx1"/>
                </a:solidFill>
                <a:latin typeface="Century Schoolbook" pitchFamily="18" charset="0"/>
                <a:ea typeface="ＭＳ Ｐ明朝" charset="-128"/>
              </a:defRPr>
            </a:lvl1pPr>
            <a:lvl2pPr marL="742950" indent="-285750" eaLnBrk="0" hangingPunct="0">
              <a:spcBef>
                <a:spcPct val="20000"/>
              </a:spcBef>
              <a:buClr>
                <a:schemeClr val="accent1"/>
              </a:buClr>
              <a:buSzPct val="80000"/>
              <a:buFont typeface="Wingdings 2" pitchFamily="18" charset="2"/>
              <a:buChar char=""/>
              <a:defRPr kumimoji="1" sz="2100">
                <a:solidFill>
                  <a:schemeClr val="tx1"/>
                </a:solidFill>
                <a:latin typeface="Century Schoolbook" pitchFamily="18" charset="0"/>
                <a:ea typeface="ＭＳ Ｐ明朝" charset="-128"/>
              </a:defRPr>
            </a:lvl2pPr>
            <a:lvl3pPr marL="1143000" indent="-228600" eaLnBrk="0" hangingPunct="0">
              <a:spcBef>
                <a:spcPct val="20000"/>
              </a:spcBef>
              <a:buClr>
                <a:srgbClr val="E0752F"/>
              </a:buClr>
              <a:buSzPct val="60000"/>
              <a:buFont typeface="Wingdings" pitchFamily="2" charset="2"/>
              <a:buChar char=""/>
              <a:defRPr kumimoji="1">
                <a:solidFill>
                  <a:schemeClr val="tx1"/>
                </a:solidFill>
                <a:latin typeface="Century Schoolbook" pitchFamily="18" charset="0"/>
                <a:ea typeface="ＭＳ Ｐ明朝" charset="-128"/>
              </a:defRPr>
            </a:lvl3pPr>
            <a:lvl4pPr marL="1600200" indent="-228600" eaLnBrk="0" hangingPunct="0">
              <a:spcBef>
                <a:spcPct val="20000"/>
              </a:spcBef>
              <a:buClr>
                <a:srgbClr val="FEC3AE"/>
              </a:buClr>
              <a:buSzPct val="60000"/>
              <a:buFont typeface="Wingdings" pitchFamily="2" charset="2"/>
              <a:buChar char=""/>
              <a:defRPr kumimoji="1">
                <a:solidFill>
                  <a:schemeClr val="tx1"/>
                </a:solidFill>
                <a:latin typeface="Century Schoolbook" pitchFamily="18" charset="0"/>
                <a:ea typeface="ＭＳ Ｐ明朝" charset="-128"/>
              </a:defRPr>
            </a:lvl4pPr>
            <a:lvl5pPr marL="2057400" indent="-228600" eaLnBrk="0" hangingPunct="0">
              <a:spcBef>
                <a:spcPct val="20000"/>
              </a:spcBef>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5pPr>
            <a:lvl6pPr marL="25146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6pPr>
            <a:lvl7pPr marL="29718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7pPr>
            <a:lvl8pPr marL="34290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8pPr>
            <a:lvl9pPr marL="38862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厚生労働省老健局「高齢者虐待の実態把握等のための調査研究事業　報告書」（令和</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2</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年</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3</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月）</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p.11</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20</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30</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33</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、より一部引用</a:t>
            </a:r>
          </a:p>
        </p:txBody>
      </p:sp>
      <p:sp>
        <p:nvSpPr>
          <p:cNvPr id="6" name="スライド番号プレースホルダー 1">
            <a:extLst>
              <a:ext uri="{FF2B5EF4-FFF2-40B4-BE49-F238E27FC236}">
                <a16:creationId xmlns:a16="http://schemas.microsoft.com/office/drawing/2014/main" id="{7DD4FB4E-7889-4E3B-B068-D41B650D0F57}"/>
              </a:ext>
            </a:extLst>
          </p:cNvPr>
          <p:cNvSpPr txBox="1">
            <a:spLocks/>
          </p:cNvSpPr>
          <p:nvPr/>
        </p:nvSpPr>
        <p:spPr>
          <a:xfrm>
            <a:off x="7961497" y="6394123"/>
            <a:ext cx="98425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400" kern="1200">
                <a:solidFill>
                  <a:schemeClr val="tx1">
                    <a:tint val="75000"/>
                  </a:schemeClr>
                </a:solidFill>
                <a:latin typeface="Arial" charset="0"/>
                <a:ea typeface="ＭＳ Ｐゴシック" pitchFamily="50"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pitchFamily="50" charset="-128"/>
                <a:cs typeface="+mn-cs"/>
              </a:defRPr>
            </a:lvl5pPr>
            <a:lvl6pPr marL="2286000" algn="l" defTabSz="914400" rtl="0" eaLnBrk="1" latinLnBrk="0" hangingPunct="1">
              <a:defRPr kumimoji="1" sz="2200" kern="1200">
                <a:solidFill>
                  <a:schemeClr val="tx1"/>
                </a:solidFill>
                <a:latin typeface="Arial" charset="0"/>
                <a:ea typeface="ＭＳ Ｐゴシック" pitchFamily="50" charset="-128"/>
                <a:cs typeface="+mn-cs"/>
              </a:defRPr>
            </a:lvl6pPr>
            <a:lvl7pPr marL="2743200" algn="l" defTabSz="914400" rtl="0" eaLnBrk="1" latinLnBrk="0" hangingPunct="1">
              <a:defRPr kumimoji="1" sz="2200" kern="1200">
                <a:solidFill>
                  <a:schemeClr val="tx1"/>
                </a:solidFill>
                <a:latin typeface="Arial" charset="0"/>
                <a:ea typeface="ＭＳ Ｐゴシック" pitchFamily="50" charset="-128"/>
                <a:cs typeface="+mn-cs"/>
              </a:defRPr>
            </a:lvl7pPr>
            <a:lvl8pPr marL="3200400" algn="l" defTabSz="914400" rtl="0" eaLnBrk="1" latinLnBrk="0" hangingPunct="1">
              <a:defRPr kumimoji="1" sz="2200" kern="1200">
                <a:solidFill>
                  <a:schemeClr val="tx1"/>
                </a:solidFill>
                <a:latin typeface="Arial" charset="0"/>
                <a:ea typeface="ＭＳ Ｐゴシック" pitchFamily="50" charset="-128"/>
                <a:cs typeface="+mn-cs"/>
              </a:defRPr>
            </a:lvl8pPr>
            <a:lvl9pPr marL="3657600" algn="l" defTabSz="914400" rtl="0" eaLnBrk="1" latinLnBrk="0" hangingPunct="1">
              <a:defRPr kumimoji="1" sz="2200" kern="1200">
                <a:solidFill>
                  <a:schemeClr val="tx1"/>
                </a:solidFill>
                <a:latin typeface="Arial" charset="0"/>
                <a:ea typeface="ＭＳ Ｐゴシック" pitchFamily="50" charset="-128"/>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F83676B-00D7-42EB-B876-22B6D3F634C7}" type="slidenum">
              <a:rPr kumimoji="1" lang="en-US" altLang="ja-JP" sz="1400" b="0" i="0" u="none" strike="noStrike" kern="1200" cap="none" spc="0" normalizeH="0" baseline="0" noProof="0" smtClean="0">
                <a:ln>
                  <a:noFill/>
                </a:ln>
                <a:solidFill>
                  <a:srgbClr val="000000"/>
                </a:solidFill>
                <a:effectLst/>
                <a:uLnTx/>
                <a:uFillTx/>
                <a:latin typeface="ＭＳ Ｐゴシック" panose="020B0600070205080204"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1" lang="en-US" altLang="ja-JP" sz="1400" b="0" i="0" u="none" strike="noStrike" kern="1200" cap="none" spc="0" normalizeH="0" baseline="0" noProof="0" dirty="0">
              <a:ln>
                <a:noFill/>
              </a:ln>
              <a:solidFill>
                <a:srgbClr val="000000"/>
              </a:solidFill>
              <a:effectLst/>
              <a:uLnTx/>
              <a:uFillTx/>
              <a:latin typeface="ＭＳ Ｐゴシック" panose="020B0600070205080204" pitchFamily="50" charset="-128"/>
              <a:cs typeface="Arial" panose="020B0604020202020204" pitchFamily="34" charset="0"/>
            </a:endParaRPr>
          </a:p>
        </p:txBody>
      </p:sp>
      <p:sp>
        <p:nvSpPr>
          <p:cNvPr id="4" name="吹き出し: 角を丸めた四角形 3">
            <a:extLst>
              <a:ext uri="{FF2B5EF4-FFF2-40B4-BE49-F238E27FC236}">
                <a16:creationId xmlns:a16="http://schemas.microsoft.com/office/drawing/2014/main" id="{9E485717-83E0-4186-8AE1-953733547507}"/>
              </a:ext>
            </a:extLst>
          </p:cNvPr>
          <p:cNvSpPr/>
          <p:nvPr/>
        </p:nvSpPr>
        <p:spPr>
          <a:xfrm>
            <a:off x="5508104" y="2017554"/>
            <a:ext cx="3437643" cy="463903"/>
          </a:xfrm>
          <a:prstGeom prst="wedgeRoundRectCallout">
            <a:avLst>
              <a:gd name="adj1" fmla="val -45878"/>
              <a:gd name="adj2" fmla="val -10308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施設・事業所関係者が</a:t>
            </a:r>
            <a:r>
              <a:rPr kumimoji="1" lang="en-US" altLang="ja-JP"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44.5</a:t>
            </a:r>
            <a:r>
              <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p:txBody>
      </p:sp>
    </p:spTree>
    <p:extLst>
      <p:ext uri="{BB962C8B-B14F-4D97-AF65-F5344CB8AC3E}">
        <p14:creationId xmlns:p14="http://schemas.microsoft.com/office/powerpoint/2010/main" val="2350283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7500"/>
            <a:ext cx="7886700" cy="1325563"/>
          </a:xfrm>
        </p:spPr>
        <p:txBody>
          <a:bodyPr>
            <a:normAutofit/>
          </a:bodyPr>
          <a:lstStyle/>
          <a:p>
            <a:r>
              <a:rPr kumimoji="1" lang="ja-JP" altLang="en-US" sz="3600" dirty="0">
                <a:solidFill>
                  <a:srgbClr val="0000FF"/>
                </a:solidFill>
              </a:rPr>
              <a:t>虐待の発生要因</a:t>
            </a:r>
          </a:p>
        </p:txBody>
      </p:sp>
      <p:sp>
        <p:nvSpPr>
          <p:cNvPr id="3" name="コンテンツ プレースホルダー 2"/>
          <p:cNvSpPr>
            <a:spLocks noGrp="1"/>
          </p:cNvSpPr>
          <p:nvPr>
            <p:ph idx="1"/>
          </p:nvPr>
        </p:nvSpPr>
        <p:spPr>
          <a:xfrm>
            <a:off x="422812" y="945397"/>
            <a:ext cx="8648055" cy="5322354"/>
          </a:xfrm>
        </p:spPr>
        <p:txBody>
          <a:bodyPr>
            <a:noAutofit/>
          </a:bodyPr>
          <a:lstStyle/>
          <a:p>
            <a:pPr>
              <a:buFont typeface="Wingdings" panose="05000000000000000000" pitchFamily="2" charset="2"/>
              <a:buChar char="Ø"/>
            </a:pPr>
            <a:r>
              <a:rPr kumimoji="1" lang="ja-JP" altLang="en-US" sz="2100" dirty="0"/>
              <a:t>「教育。知識。介護技術等に関する問題」（</a:t>
            </a:r>
            <a:r>
              <a:rPr kumimoji="1" lang="en-US" altLang="ja-JP" sz="2100" dirty="0"/>
              <a:t>58.1%</a:t>
            </a:r>
            <a:r>
              <a:rPr kumimoji="1" lang="ja-JP" altLang="en-US" sz="2100" dirty="0"/>
              <a:t>）</a:t>
            </a:r>
            <a:endParaRPr kumimoji="1" lang="en-US" altLang="ja-JP" sz="2100" dirty="0"/>
          </a:p>
          <a:p>
            <a:pPr marL="0" indent="0">
              <a:buNone/>
            </a:pPr>
            <a:r>
              <a:rPr lang="ja-JP" altLang="en-US" sz="2100" dirty="0"/>
              <a:t>　　・「職員の虐待防止・権利擁護・身体拘束に関する知識・意識の</a:t>
            </a:r>
            <a:endParaRPr lang="en-US" altLang="ja-JP" sz="2100" dirty="0"/>
          </a:p>
          <a:p>
            <a:pPr marL="0" indent="0">
              <a:buNone/>
            </a:pPr>
            <a:r>
              <a:rPr lang="ja-JP" altLang="en-US" sz="2100" dirty="0"/>
              <a:t>　　　　不足」</a:t>
            </a:r>
            <a:r>
              <a:rPr lang="en-US" altLang="ja-JP" sz="2100" dirty="0"/>
              <a:t>(36.9%)</a:t>
            </a:r>
          </a:p>
          <a:p>
            <a:pPr marL="0" indent="0">
              <a:buNone/>
            </a:pPr>
            <a:r>
              <a:rPr lang="ja-JP" altLang="en-US" sz="2100" dirty="0"/>
              <a:t>　　・「組織の教育体制、職員教育の不備等」（</a:t>
            </a:r>
            <a:r>
              <a:rPr lang="en-US" altLang="ja-JP" sz="2100" dirty="0"/>
              <a:t>27.1%</a:t>
            </a:r>
            <a:r>
              <a:rPr lang="ja-JP" altLang="en-US" sz="2100" dirty="0"/>
              <a:t>）</a:t>
            </a:r>
            <a:endParaRPr lang="en-US" altLang="ja-JP" sz="2100" dirty="0"/>
          </a:p>
          <a:p>
            <a:pPr marL="0" indent="0">
              <a:buNone/>
            </a:pPr>
            <a:r>
              <a:rPr lang="ja-JP" altLang="en-US" sz="2100" dirty="0"/>
              <a:t>　　・「職員の高齢者介護に関する知識・技術の不足」（</a:t>
            </a:r>
            <a:r>
              <a:rPr lang="en-US" altLang="ja-JP" sz="2100" dirty="0"/>
              <a:t>17.9%</a:t>
            </a:r>
            <a:r>
              <a:rPr lang="ja-JP" altLang="en-US" sz="2100" dirty="0"/>
              <a:t>）</a:t>
            </a:r>
            <a:endParaRPr lang="en-US" altLang="ja-JP" sz="2100" dirty="0"/>
          </a:p>
          <a:p>
            <a:pPr>
              <a:buFont typeface="Wingdings" panose="05000000000000000000" pitchFamily="2" charset="2"/>
              <a:buChar char="Ø"/>
            </a:pPr>
            <a:r>
              <a:rPr lang="ja-JP" altLang="en-US" sz="2100" dirty="0"/>
              <a:t>「職員のストレスや感情コントロールの問題」（</a:t>
            </a:r>
            <a:r>
              <a:rPr lang="en-US" altLang="ja-JP" sz="2100" dirty="0"/>
              <a:t>24.6%</a:t>
            </a:r>
            <a:r>
              <a:rPr lang="ja-JP" altLang="en-US" sz="2100" dirty="0"/>
              <a:t>）</a:t>
            </a:r>
            <a:endParaRPr lang="en-US" altLang="ja-JP" sz="2100" dirty="0"/>
          </a:p>
          <a:p>
            <a:pPr>
              <a:buFont typeface="Wingdings" panose="05000000000000000000" pitchFamily="2" charset="2"/>
              <a:buChar char="Ø"/>
            </a:pPr>
            <a:r>
              <a:rPr kumimoji="1" lang="ja-JP" altLang="en-US" sz="2100" dirty="0"/>
              <a:t>「倫理観や理念の欠如」（</a:t>
            </a:r>
            <a:r>
              <a:rPr kumimoji="1" lang="en-US" altLang="ja-JP" sz="2100" dirty="0"/>
              <a:t>10.7%</a:t>
            </a:r>
            <a:r>
              <a:rPr kumimoji="1" lang="ja-JP" altLang="en-US" sz="2100" dirty="0"/>
              <a:t>）</a:t>
            </a:r>
            <a:endParaRPr kumimoji="1" lang="en-US" altLang="ja-JP" sz="2100" dirty="0"/>
          </a:p>
          <a:p>
            <a:pPr>
              <a:buFont typeface="Wingdings" panose="05000000000000000000" pitchFamily="2" charset="2"/>
              <a:buChar char="Ø"/>
            </a:pPr>
            <a:r>
              <a:rPr lang="ja-JP" altLang="en-US" sz="2100" dirty="0"/>
              <a:t>「人員不足や人員配置の問題及び関連する多忙さ」（</a:t>
            </a:r>
            <a:r>
              <a:rPr lang="en-US" altLang="ja-JP" sz="2100" dirty="0"/>
              <a:t>10.7%</a:t>
            </a:r>
            <a:r>
              <a:rPr lang="ja-JP" altLang="en-US" sz="2100" dirty="0"/>
              <a:t>）</a:t>
            </a:r>
            <a:endParaRPr lang="en-US" altLang="ja-JP" sz="2100" dirty="0"/>
          </a:p>
          <a:p>
            <a:pPr marL="0" indent="0">
              <a:buNone/>
            </a:pPr>
            <a:r>
              <a:rPr lang="ja-JP" altLang="en-US" sz="2100" dirty="0"/>
              <a:t>　→</a:t>
            </a:r>
            <a:r>
              <a:rPr lang="ja-JP" altLang="en-US" sz="2100" u="sng" dirty="0">
                <a:solidFill>
                  <a:srgbClr val="FF0000"/>
                </a:solidFill>
              </a:rPr>
              <a:t>組織としての教育・管理体制面での課題</a:t>
            </a:r>
            <a:r>
              <a:rPr lang="ja-JP" altLang="en-US" sz="2100" dirty="0"/>
              <a:t>が指摘されている</a:t>
            </a:r>
            <a:endParaRPr lang="en-US" altLang="ja-JP" sz="2100" dirty="0"/>
          </a:p>
          <a:p>
            <a:pPr marL="0" indent="0">
              <a:buNone/>
            </a:pPr>
            <a:r>
              <a:rPr lang="ja-JP" altLang="en-US" sz="2100" dirty="0"/>
              <a:t>発生要因と虐待類型との関係で見ると・・・</a:t>
            </a:r>
            <a:endParaRPr lang="en-US" altLang="ja-JP" sz="2100" dirty="0"/>
          </a:p>
          <a:p>
            <a:pPr>
              <a:buFont typeface="Wingdings" panose="05000000000000000000" pitchFamily="2" charset="2"/>
              <a:buChar char="Ø"/>
            </a:pPr>
            <a:r>
              <a:rPr kumimoji="1" lang="ja-JP" altLang="en-US" sz="2100" dirty="0"/>
              <a:t>身体的虐待では「職員のストレスや感情コントロール問題」が最多</a:t>
            </a:r>
            <a:endParaRPr kumimoji="1" lang="en-US" altLang="ja-JP" sz="2100" dirty="0"/>
          </a:p>
          <a:p>
            <a:pPr>
              <a:buFont typeface="Wingdings" panose="05000000000000000000" pitchFamily="2" charset="2"/>
              <a:buChar char="Ø"/>
            </a:pPr>
            <a:r>
              <a:rPr lang="ja-JP" altLang="en-US" sz="2100" dirty="0"/>
              <a:t>介護放棄では「教育・知識・介護技術等に関する問題」が最多</a:t>
            </a:r>
            <a:endParaRPr lang="en-US" altLang="ja-JP" sz="2100" dirty="0"/>
          </a:p>
          <a:p>
            <a:pPr>
              <a:buFont typeface="Wingdings" panose="05000000000000000000" pitchFamily="2" charset="2"/>
              <a:buChar char="Ø"/>
            </a:pPr>
            <a:r>
              <a:rPr kumimoji="1" lang="ja-JP" altLang="en-US" sz="2100" dirty="0"/>
              <a:t>経済的虐待では「倫理観や理念の欠如」の割合が高い</a:t>
            </a:r>
          </a:p>
        </p:txBody>
      </p:sp>
      <p:sp>
        <p:nvSpPr>
          <p:cNvPr id="4" name="スライド番号プレースホルダー 3"/>
          <p:cNvSpPr>
            <a:spLocks noGrp="1"/>
          </p:cNvSpPr>
          <p:nvPr>
            <p:ph type="sldNum" sz="quarter" idx="12"/>
          </p:nvPr>
        </p:nvSpPr>
        <p:spPr>
          <a:xfrm>
            <a:off x="6663788" y="6267751"/>
            <a:ext cx="2057400" cy="365125"/>
          </a:xfrm>
        </p:spPr>
        <p:txBody>
          <a:bodyPr/>
          <a:lstStyle/>
          <a:p>
            <a:fld id="{07443D91-420B-47ED-AA9D-EBA2C913323B}"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42</a:t>
            </a:fld>
            <a:endParaRPr kumimoji="1" lang="ja-JP" altLang="en-US" sz="1400">
              <a:solidFill>
                <a:schemeClr val="tx1"/>
              </a:solidFill>
              <a:latin typeface="ＭＳ Ｐゴシック" panose="020B0600070205080204" pitchFamily="50" charset="-128"/>
              <a:ea typeface="ＭＳ Ｐゴシック" panose="020B0600070205080204" pitchFamily="50" charset="-128"/>
            </a:endParaRPr>
          </a:p>
        </p:txBody>
      </p:sp>
      <p:sp>
        <p:nvSpPr>
          <p:cNvPr id="5" name="テキスト ボックス 8">
            <a:extLst>
              <a:ext uri="{FF2B5EF4-FFF2-40B4-BE49-F238E27FC236}">
                <a16:creationId xmlns:a16="http://schemas.microsoft.com/office/drawing/2014/main" id="{FF828703-4257-48C7-96F5-E4C213274E4D}"/>
              </a:ext>
            </a:extLst>
          </p:cNvPr>
          <p:cNvSpPr txBox="1">
            <a:spLocks noChangeArrowheads="1"/>
          </p:cNvSpPr>
          <p:nvPr/>
        </p:nvSpPr>
        <p:spPr bwMode="auto">
          <a:xfrm>
            <a:off x="628648" y="6450314"/>
            <a:ext cx="8236381" cy="271162"/>
          </a:xfrm>
          <a:prstGeom prst="rect">
            <a:avLst/>
          </a:prstGeom>
          <a:noFill/>
          <a:ln w="15875">
            <a:noFill/>
            <a:miter lim="800000"/>
            <a:headEnd/>
            <a:tailEnd/>
          </a:ln>
          <a:extLst>
            <a:ext uri="{909E8E84-426E-40DD-AFC4-6F175D3DCCD1}">
              <a14:hiddenFill xmlns:a14="http://schemas.microsoft.com/office/drawing/2010/main">
                <a:solidFill>
                  <a:srgbClr val="FFFFFF"/>
                </a:solidFill>
              </a14:hiddenFill>
            </a:ext>
          </a:extLst>
        </p:spPr>
        <p:txBody>
          <a:bodyPr wrap="square" lIns="85664" tIns="42830" rIns="85664" bIns="42830">
            <a:spAutoFit/>
          </a:bodyPr>
          <a:lstStyle>
            <a:lvl1pPr eaLnBrk="0" hangingPunct="0">
              <a:spcBef>
                <a:spcPts val="600"/>
              </a:spcBef>
              <a:buClr>
                <a:schemeClr val="accent1"/>
              </a:buClr>
              <a:buSzPct val="70000"/>
              <a:buFont typeface="Wingdings" pitchFamily="2" charset="2"/>
              <a:buChar char=""/>
              <a:defRPr kumimoji="1" sz="2400">
                <a:solidFill>
                  <a:schemeClr val="tx1"/>
                </a:solidFill>
                <a:latin typeface="Century Schoolbook" pitchFamily="18" charset="0"/>
                <a:ea typeface="ＭＳ Ｐ明朝" charset="-128"/>
              </a:defRPr>
            </a:lvl1pPr>
            <a:lvl2pPr marL="742950" indent="-285750" eaLnBrk="0" hangingPunct="0">
              <a:spcBef>
                <a:spcPct val="20000"/>
              </a:spcBef>
              <a:buClr>
                <a:schemeClr val="accent1"/>
              </a:buClr>
              <a:buSzPct val="80000"/>
              <a:buFont typeface="Wingdings 2" pitchFamily="18" charset="2"/>
              <a:buChar char=""/>
              <a:defRPr kumimoji="1" sz="2100">
                <a:solidFill>
                  <a:schemeClr val="tx1"/>
                </a:solidFill>
                <a:latin typeface="Century Schoolbook" pitchFamily="18" charset="0"/>
                <a:ea typeface="ＭＳ Ｐ明朝" charset="-128"/>
              </a:defRPr>
            </a:lvl2pPr>
            <a:lvl3pPr marL="1143000" indent="-228600" eaLnBrk="0" hangingPunct="0">
              <a:spcBef>
                <a:spcPct val="20000"/>
              </a:spcBef>
              <a:buClr>
                <a:srgbClr val="E0752F"/>
              </a:buClr>
              <a:buSzPct val="60000"/>
              <a:buFont typeface="Wingdings" pitchFamily="2" charset="2"/>
              <a:buChar char=""/>
              <a:defRPr kumimoji="1">
                <a:solidFill>
                  <a:schemeClr val="tx1"/>
                </a:solidFill>
                <a:latin typeface="Century Schoolbook" pitchFamily="18" charset="0"/>
                <a:ea typeface="ＭＳ Ｐ明朝" charset="-128"/>
              </a:defRPr>
            </a:lvl3pPr>
            <a:lvl4pPr marL="1600200" indent="-228600" eaLnBrk="0" hangingPunct="0">
              <a:spcBef>
                <a:spcPct val="20000"/>
              </a:spcBef>
              <a:buClr>
                <a:srgbClr val="FEC3AE"/>
              </a:buClr>
              <a:buSzPct val="60000"/>
              <a:buFont typeface="Wingdings" pitchFamily="2" charset="2"/>
              <a:buChar char=""/>
              <a:defRPr kumimoji="1">
                <a:solidFill>
                  <a:schemeClr val="tx1"/>
                </a:solidFill>
                <a:latin typeface="Century Schoolbook" pitchFamily="18" charset="0"/>
                <a:ea typeface="ＭＳ Ｐ明朝" charset="-128"/>
              </a:defRPr>
            </a:lvl4pPr>
            <a:lvl5pPr marL="2057400" indent="-228600" eaLnBrk="0" hangingPunct="0">
              <a:spcBef>
                <a:spcPct val="20000"/>
              </a:spcBef>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5pPr>
            <a:lvl6pPr marL="25146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6pPr>
            <a:lvl7pPr marL="29718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7pPr>
            <a:lvl8pPr marL="34290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8pPr>
            <a:lvl9pPr marL="38862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entury Schoolbook" pitchFamily="18" charset="0"/>
                <a:ea typeface="ＭＳ Ｐ明朝"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厚生労働省老健局「高齢者虐待の実態把握等のための調査研究事業　報告書」令和</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2</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年</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3</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月　</a:t>
            </a:r>
            <a:r>
              <a:rPr kumimoji="1" lang="en-US" altLang="ja-JP" sz="1200" b="0" i="0" u="none" strike="noStrike" kern="0" cap="none" spc="0" normalizeH="0" baseline="0" noProof="0" dirty="0">
                <a:ln>
                  <a:noFill/>
                </a:ln>
                <a:solidFill>
                  <a:srgbClr val="000000"/>
                </a:solidFill>
                <a:effectLst/>
                <a:uLnTx/>
                <a:uFillTx/>
                <a:latin typeface="Arial" charset="0"/>
                <a:ea typeface="ＭＳ Ｐゴシック" charset="-128"/>
                <a:cs typeface="+mn-cs"/>
              </a:rPr>
              <a:t>p.36</a:t>
            </a:r>
            <a:r>
              <a:rPr kumimoji="1" lang="ja-JP" altLang="en-US" sz="1200" b="0" i="0" u="none" strike="noStrike" kern="0" cap="none" spc="0" normalizeH="0" baseline="0" noProof="0" dirty="0">
                <a:ln>
                  <a:noFill/>
                </a:ln>
                <a:solidFill>
                  <a:srgbClr val="000000"/>
                </a:solidFill>
                <a:effectLst/>
                <a:uLnTx/>
                <a:uFillTx/>
                <a:latin typeface="Arial" charset="0"/>
                <a:ea typeface="ＭＳ Ｐゴシック" charset="-128"/>
                <a:cs typeface="+mn-cs"/>
              </a:rPr>
              <a:t>より引用</a:t>
            </a:r>
          </a:p>
        </p:txBody>
      </p:sp>
    </p:spTree>
    <p:extLst>
      <p:ext uri="{BB962C8B-B14F-4D97-AF65-F5344CB8AC3E}">
        <p14:creationId xmlns:p14="http://schemas.microsoft.com/office/powerpoint/2010/main" val="2931130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373528" y="399909"/>
            <a:ext cx="8743776" cy="796925"/>
          </a:xfrm>
        </p:spPr>
        <p:txBody>
          <a:bodyPr>
            <a:normAutofit fontScale="90000"/>
          </a:bodyPr>
          <a:lstStyle/>
          <a:p>
            <a:pPr eaLnBrk="1" hangingPunct="1">
              <a:lnSpc>
                <a:spcPct val="100000"/>
              </a:lnSpc>
              <a:spcBef>
                <a:spcPts val="600"/>
              </a:spcBef>
              <a:spcAft>
                <a:spcPts val="600"/>
              </a:spcAft>
            </a:pPr>
            <a:r>
              <a:rPr lang="ja-JP" altLang="en-US" sz="4000" dirty="0">
                <a:latin typeface="HGP創英角ﾎﾟｯﾌﾟ体" panose="040B0A00000000000000" pitchFamily="50" charset="-128"/>
                <a:ea typeface="HGP創英角ﾎﾟｯﾌﾟ体" panose="040B0A00000000000000" pitchFamily="50" charset="-128"/>
              </a:rPr>
              <a:t>　　　</a:t>
            </a:r>
            <a:r>
              <a:rPr lang="ja-JP" altLang="en-US" sz="4000" dirty="0">
                <a:solidFill>
                  <a:srgbClr val="0000FF"/>
                </a:solidFill>
                <a:latin typeface="HGP創英角ﾎﾟｯﾌﾟ体" panose="040B0A00000000000000" pitchFamily="50" charset="-128"/>
                <a:ea typeface="HGP創英角ﾎﾟｯﾌﾟ体" panose="040B0A00000000000000" pitchFamily="50" charset="-128"/>
              </a:rPr>
              <a:t>　　　</a:t>
            </a:r>
            <a:r>
              <a:rPr lang="en-US" altLang="ja-JP" sz="4000" dirty="0">
                <a:solidFill>
                  <a:srgbClr val="0000FF"/>
                </a:solidFill>
                <a:latin typeface="HGP創英角ﾎﾟｯﾌﾟ体" panose="040B0A00000000000000" pitchFamily="50" charset="-128"/>
                <a:ea typeface="HGP創英角ﾎﾟｯﾌﾟ体" panose="040B0A00000000000000" pitchFamily="50" charset="-128"/>
              </a:rPr>
              <a:t>《</a:t>
            </a:r>
            <a:r>
              <a:rPr lang="ja-JP" altLang="en-US" sz="4000" dirty="0">
                <a:solidFill>
                  <a:srgbClr val="0000FF"/>
                </a:solidFill>
                <a:latin typeface="HGP創英角ﾎﾟｯﾌﾟ体" panose="040B0A00000000000000" pitchFamily="50" charset="-128"/>
                <a:ea typeface="HGP創英角ﾎﾟｯﾌﾟ体" panose="040B0A00000000000000" pitchFamily="50" charset="-128"/>
              </a:rPr>
              <a:t>　施設・事業所の責務　</a:t>
            </a:r>
            <a:r>
              <a:rPr lang="en-US" altLang="ja-JP" sz="4000" dirty="0">
                <a:solidFill>
                  <a:srgbClr val="0000FF"/>
                </a:solidFill>
                <a:latin typeface="HGP創英角ﾎﾟｯﾌﾟ体" panose="040B0A00000000000000" pitchFamily="50" charset="-128"/>
                <a:ea typeface="HGP創英角ﾎﾟｯﾌﾟ体" panose="040B0A00000000000000" pitchFamily="50" charset="-128"/>
              </a:rPr>
              <a:t>》</a:t>
            </a:r>
            <a:r>
              <a:rPr lang="en-US" altLang="ja-JP" sz="2200" dirty="0">
                <a:latin typeface="HGP創英角ﾎﾟｯﾌﾟ体" panose="040B0A00000000000000" pitchFamily="50" charset="-128"/>
                <a:ea typeface="HGP創英角ﾎﾟｯﾌﾟ体" panose="040B0A00000000000000" pitchFamily="50" charset="-128"/>
              </a:rPr>
              <a:t/>
            </a:r>
            <a:br>
              <a:rPr lang="en-US" altLang="ja-JP" sz="2200" dirty="0">
                <a:latin typeface="HGP創英角ﾎﾟｯﾌﾟ体" panose="040B0A00000000000000" pitchFamily="50" charset="-128"/>
                <a:ea typeface="HGP創英角ﾎﾟｯﾌﾟ体" panose="040B0A00000000000000" pitchFamily="50" charset="-128"/>
              </a:rPr>
            </a:br>
            <a:r>
              <a:rPr lang="en-US" altLang="ja-JP" sz="2200" dirty="0">
                <a:latin typeface="HGP創英角ﾎﾟｯﾌﾟ体" panose="040B0A00000000000000" pitchFamily="50" charset="-128"/>
                <a:ea typeface="HGP創英角ﾎﾟｯﾌﾟ体" panose="040B0A00000000000000" pitchFamily="50" charset="-128"/>
              </a:rPr>
              <a:t/>
            </a:r>
            <a:br>
              <a:rPr lang="en-US" altLang="ja-JP" sz="2200" dirty="0">
                <a:latin typeface="HGP創英角ﾎﾟｯﾌﾟ体" panose="040B0A00000000000000" pitchFamily="50" charset="-128"/>
                <a:ea typeface="HGP創英角ﾎﾟｯﾌﾟ体" panose="040B0A00000000000000" pitchFamily="50" charset="-128"/>
              </a:rPr>
            </a:br>
            <a:r>
              <a:rPr lang="ja-JP" altLang="en-US" sz="2200" u="sng" dirty="0">
                <a:latin typeface="+mn-ea"/>
                <a:ea typeface="+mn-ea"/>
              </a:rPr>
              <a:t>法第</a:t>
            </a:r>
            <a:r>
              <a:rPr lang="en-US" altLang="ja-JP" sz="2200" u="sng" dirty="0">
                <a:latin typeface="+mn-ea"/>
                <a:ea typeface="+mn-ea"/>
              </a:rPr>
              <a:t>20</a:t>
            </a:r>
            <a:r>
              <a:rPr lang="ja-JP" altLang="en-US" sz="2200" u="sng" dirty="0">
                <a:latin typeface="+mn-ea"/>
                <a:ea typeface="+mn-ea"/>
              </a:rPr>
              <a:t>条（養介護施設従事者等による高齢者虐待の防止等のための措置）</a:t>
            </a:r>
          </a:p>
        </p:txBody>
      </p:sp>
      <p:sp>
        <p:nvSpPr>
          <p:cNvPr id="3" name="コンテンツ プレースホルダ 2"/>
          <p:cNvSpPr>
            <a:spLocks noGrp="1"/>
          </p:cNvSpPr>
          <p:nvPr>
            <p:ph idx="1"/>
          </p:nvPr>
        </p:nvSpPr>
        <p:spPr>
          <a:xfrm>
            <a:off x="585372" y="1590121"/>
            <a:ext cx="8320087" cy="3896279"/>
          </a:xfrm>
        </p:spPr>
        <p:txBody>
          <a:bodyPr rtlCol="0">
            <a:normAutofit lnSpcReduction="10000"/>
          </a:bodyPr>
          <a:lstStyle/>
          <a:p>
            <a:pPr marL="82296" indent="0" eaLnBrk="1" fontAlgn="auto" hangingPunct="1">
              <a:lnSpc>
                <a:spcPct val="110000"/>
              </a:lnSpc>
              <a:spcAft>
                <a:spcPts val="0"/>
              </a:spcAft>
              <a:buNone/>
              <a:defRPr/>
            </a:pPr>
            <a:r>
              <a:rPr lang="ja-JP" altLang="en-US" sz="2400" dirty="0">
                <a:latin typeface="+mn-ea"/>
              </a:rPr>
              <a:t>①養介護施設従事者等への研修の実施</a:t>
            </a:r>
            <a:endParaRPr lang="en-US" altLang="ja-JP" sz="2400" dirty="0">
              <a:latin typeface="+mn-ea"/>
            </a:endParaRPr>
          </a:p>
          <a:p>
            <a:pPr marL="82296" indent="0" eaLnBrk="1" fontAlgn="auto" hangingPunct="1">
              <a:lnSpc>
                <a:spcPct val="110000"/>
              </a:lnSpc>
              <a:spcAft>
                <a:spcPts val="0"/>
              </a:spcAft>
              <a:buNone/>
              <a:defRPr/>
            </a:pPr>
            <a:r>
              <a:rPr lang="ja-JP" altLang="en-US" sz="2400" dirty="0">
                <a:latin typeface="+mn-ea"/>
              </a:rPr>
              <a:t>②苦情処理体制の整備</a:t>
            </a:r>
            <a:endParaRPr lang="en-US" altLang="ja-JP" sz="2400" dirty="0">
              <a:latin typeface="+mn-ea"/>
            </a:endParaRPr>
          </a:p>
          <a:p>
            <a:pPr marL="82296" indent="0" eaLnBrk="1" fontAlgn="auto" hangingPunct="1">
              <a:lnSpc>
                <a:spcPct val="110000"/>
              </a:lnSpc>
              <a:spcAft>
                <a:spcPts val="0"/>
              </a:spcAft>
              <a:buNone/>
              <a:defRPr/>
            </a:pPr>
            <a:r>
              <a:rPr lang="ja-JP" altLang="en-US" sz="2400" dirty="0">
                <a:latin typeface="+mn-ea"/>
              </a:rPr>
              <a:t>　　・苦情解決の仕組みの整備、「苦情は宝物」</a:t>
            </a:r>
            <a:endParaRPr lang="en-US" altLang="ja-JP" sz="2400" dirty="0">
              <a:latin typeface="+mn-ea"/>
            </a:endParaRPr>
          </a:p>
          <a:p>
            <a:pPr marL="80963" indent="0" eaLnBrk="1" fontAlgn="auto" hangingPunct="1">
              <a:lnSpc>
                <a:spcPct val="110000"/>
              </a:lnSpc>
              <a:spcAft>
                <a:spcPts val="0"/>
              </a:spcAft>
              <a:buNone/>
              <a:defRPr/>
            </a:pPr>
            <a:r>
              <a:rPr lang="ja-JP" altLang="en-US" sz="2400" dirty="0">
                <a:latin typeface="+mn-ea"/>
              </a:rPr>
              <a:t>③その他養介護施設従事者等による高齢者虐待防止のため</a:t>
            </a:r>
            <a:endParaRPr lang="en-US" altLang="ja-JP" sz="2400" dirty="0">
              <a:latin typeface="+mn-ea"/>
            </a:endParaRPr>
          </a:p>
          <a:p>
            <a:pPr marL="80963" indent="0" eaLnBrk="1" fontAlgn="auto" hangingPunct="1">
              <a:lnSpc>
                <a:spcPct val="110000"/>
              </a:lnSpc>
              <a:spcAft>
                <a:spcPts val="0"/>
              </a:spcAft>
              <a:buNone/>
              <a:defRPr/>
            </a:pPr>
            <a:r>
              <a:rPr lang="ja-JP" altLang="en-US" sz="2400" dirty="0">
                <a:latin typeface="+mn-ea"/>
              </a:rPr>
              <a:t>　の措置を講じる</a:t>
            </a:r>
            <a:r>
              <a:rPr lang="en-US" altLang="ja-JP" sz="2400" dirty="0"/>
              <a:t> </a:t>
            </a:r>
          </a:p>
          <a:p>
            <a:pPr marL="80963" indent="0" eaLnBrk="1" fontAlgn="auto" hangingPunct="1">
              <a:lnSpc>
                <a:spcPct val="110000"/>
              </a:lnSpc>
              <a:spcAft>
                <a:spcPts val="0"/>
              </a:spcAft>
              <a:buNone/>
              <a:defRPr/>
            </a:pPr>
            <a:r>
              <a:rPr lang="ja-JP" altLang="en-US" sz="2400" dirty="0"/>
              <a:t>　　　・内部統制、　チェック体制、　メンタルヘルス、</a:t>
            </a:r>
            <a:endParaRPr lang="en-US" altLang="ja-JP" sz="2400" dirty="0"/>
          </a:p>
          <a:p>
            <a:pPr marL="80963" indent="0" eaLnBrk="1" fontAlgn="auto" hangingPunct="1">
              <a:lnSpc>
                <a:spcPct val="110000"/>
              </a:lnSpc>
              <a:spcAft>
                <a:spcPts val="0"/>
              </a:spcAft>
              <a:buNone/>
              <a:defRPr/>
            </a:pPr>
            <a:r>
              <a:rPr lang="ja-JP" altLang="en-US" sz="2400" dirty="0"/>
              <a:t>　　　　ストレスマネジメント　　等々</a:t>
            </a:r>
            <a:endParaRPr lang="en-US" altLang="ja-JP" sz="2400" dirty="0"/>
          </a:p>
          <a:p>
            <a:pPr marL="365760" indent="-283464" eaLnBrk="1" fontAlgn="auto" hangingPunct="1">
              <a:spcAft>
                <a:spcPts val="0"/>
              </a:spcAft>
              <a:buFont typeface="Wingdings 2"/>
              <a:buNone/>
              <a:defRPr/>
            </a:pPr>
            <a:r>
              <a:rPr lang="ja-JP" altLang="en-US" sz="2200" dirty="0"/>
              <a:t>　　　　　　　　　　　　　　　</a:t>
            </a:r>
          </a:p>
        </p:txBody>
      </p:sp>
      <p:sp>
        <p:nvSpPr>
          <p:cNvPr id="4" name="角丸四角形 3"/>
          <p:cNvSpPr/>
          <p:nvPr/>
        </p:nvSpPr>
        <p:spPr>
          <a:xfrm>
            <a:off x="770905" y="5148470"/>
            <a:ext cx="7482164" cy="15458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t>　</a:t>
            </a:r>
            <a:r>
              <a:rPr lang="ja-JP" altLang="en-US" sz="2400" b="1" dirty="0">
                <a:solidFill>
                  <a:srgbClr val="FF0000"/>
                </a:solidFill>
              </a:rPr>
              <a:t>高齢者虐待の防止・発見・対応の責任は、従事者個々人の問題だけではなく、施設・事業所そのものにある！</a:t>
            </a:r>
          </a:p>
        </p:txBody>
      </p:sp>
      <p:sp>
        <p:nvSpPr>
          <p:cNvPr id="26629" name="スライド番号プレースホルダ 4"/>
          <p:cNvSpPr>
            <a:spLocks noGrp="1"/>
          </p:cNvSpPr>
          <p:nvPr>
            <p:ph type="sldNum" sz="quarter" idx="12"/>
          </p:nvPr>
        </p:nvSpPr>
        <p:spPr bwMode="auto">
          <a:xfrm>
            <a:off x="6848059" y="627552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EAAD225E-144B-435F-A67C-5BC498AC7ED6}" type="slidenum">
              <a:rPr lang="ja-JP" altLang="en-US" sz="1400" smtClean="0">
                <a:latin typeface="ＭＳ Ｐゴシック" panose="020B0600070205080204" pitchFamily="50" charset="-128"/>
              </a:rPr>
              <a:pPr>
                <a:spcBef>
                  <a:spcPct val="0"/>
                </a:spcBef>
                <a:buFontTx/>
                <a:buNone/>
              </a:pPr>
              <a:t>43</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3727961410"/>
      </p:ext>
    </p:extLst>
  </p:cSld>
  <p:clrMapOvr>
    <a:masterClrMapping/>
  </p:clrMapOvr>
  <mc:AlternateContent xmlns:mc="http://schemas.openxmlformats.org/markup-compatibility/2006" xmlns:p14="http://schemas.microsoft.com/office/powerpoint/2010/main">
    <mc:Choice Requires="p14">
      <p:transition spd="slow" p14:dur="2000" advTm="61513"/>
    </mc:Choice>
    <mc:Fallback xmlns="">
      <p:transition spd="slow" advTm="61513"/>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680" y="159357"/>
            <a:ext cx="8686800" cy="883568"/>
          </a:xfrm>
        </p:spPr>
        <p:txBody>
          <a:bodyPr>
            <a:noAutofit/>
          </a:bodyPr>
          <a:lstStyle/>
          <a:p>
            <a:pPr algn="ctr" eaLnBrk="1" hangingPunct="1"/>
            <a:r>
              <a:rPr lang="ja-JP" altLang="en-US" sz="3200" dirty="0">
                <a:solidFill>
                  <a:srgbClr val="0000FF"/>
                </a:solidFill>
                <a:cs typeface="Meiryo UI" panose="020B0604030504040204" pitchFamily="50" charset="-128"/>
              </a:rPr>
              <a:t>身体拘束の適正化に係る事業者の義務</a:t>
            </a:r>
            <a:r>
              <a:rPr lang="en-US" altLang="ja-JP" sz="3200" dirty="0">
                <a:solidFill>
                  <a:srgbClr val="0000FF"/>
                </a:solidFill>
                <a:cs typeface="Meiryo UI" panose="020B0604030504040204" pitchFamily="50" charset="-128"/>
              </a:rPr>
              <a:t/>
            </a:r>
            <a:br>
              <a:rPr lang="en-US" altLang="ja-JP" sz="3200" dirty="0">
                <a:solidFill>
                  <a:srgbClr val="0000FF"/>
                </a:solidFill>
                <a:cs typeface="Meiryo UI" panose="020B0604030504040204" pitchFamily="50" charset="-128"/>
              </a:rPr>
            </a:br>
            <a:r>
              <a:rPr lang="ja-JP" altLang="en-US" sz="3200" dirty="0">
                <a:solidFill>
                  <a:srgbClr val="0000FF"/>
                </a:solidFill>
                <a:cs typeface="Meiryo UI" panose="020B0604030504040204" pitchFamily="50" charset="-128"/>
              </a:rPr>
              <a:t>＜施設系サービス・居住系サービス＞</a:t>
            </a:r>
          </a:p>
        </p:txBody>
      </p:sp>
      <p:sp>
        <p:nvSpPr>
          <p:cNvPr id="9219" name="Rectangle 3"/>
          <p:cNvSpPr>
            <a:spLocks noGrp="1" noChangeArrowheads="1"/>
          </p:cNvSpPr>
          <p:nvPr>
            <p:ph idx="1"/>
          </p:nvPr>
        </p:nvSpPr>
        <p:spPr>
          <a:xfrm>
            <a:off x="300608" y="1216216"/>
            <a:ext cx="8496944" cy="3887762"/>
          </a:xfrm>
        </p:spPr>
        <p:txBody>
          <a:bodyPr>
            <a:noAutofit/>
          </a:bodyPr>
          <a:lstStyle/>
          <a:p>
            <a:pPr eaLnBrk="1" hangingPunct="1">
              <a:lnSpc>
                <a:spcPct val="110000"/>
              </a:lnSpc>
            </a:pPr>
            <a:r>
              <a:rPr lang="ja-JP" altLang="en-US" sz="2200" dirty="0">
                <a:latin typeface="+mn-ea"/>
              </a:rPr>
              <a:t>身体的拘束等を行う場合には、その</a:t>
            </a:r>
            <a:r>
              <a:rPr lang="ja-JP" altLang="en-US" sz="2200" b="1" u="sng" dirty="0">
                <a:solidFill>
                  <a:srgbClr val="FF0000"/>
                </a:solidFill>
                <a:latin typeface="+mn-ea"/>
              </a:rPr>
              <a:t>態様・時間・入所者の心身の状況・緊急やむを得ない理由を記録する</a:t>
            </a:r>
            <a:r>
              <a:rPr lang="ja-JP" altLang="en-US" sz="2200" dirty="0">
                <a:latin typeface="+mn-ea"/>
              </a:rPr>
              <a:t>こと</a:t>
            </a:r>
          </a:p>
          <a:p>
            <a:pPr eaLnBrk="1" hangingPunct="1">
              <a:lnSpc>
                <a:spcPct val="110000"/>
              </a:lnSpc>
            </a:pPr>
            <a:r>
              <a:rPr lang="ja-JP" altLang="en-US" sz="2200" b="1" u="sng" dirty="0">
                <a:solidFill>
                  <a:srgbClr val="FF0000"/>
                </a:solidFill>
                <a:latin typeface="+mn-ea"/>
              </a:rPr>
              <a:t>身体的拘束等の適正化のための対策を検討する委員会（</a:t>
            </a:r>
            <a:r>
              <a:rPr lang="en-US" altLang="ja-JP" sz="2200" b="1" u="sng" dirty="0">
                <a:solidFill>
                  <a:srgbClr val="FF0000"/>
                </a:solidFill>
                <a:latin typeface="+mn-ea"/>
              </a:rPr>
              <a:t>※</a:t>
            </a:r>
            <a:r>
              <a:rPr lang="ja-JP" altLang="en-US" sz="2200" b="1" u="sng" dirty="0">
                <a:solidFill>
                  <a:srgbClr val="FF0000"/>
                </a:solidFill>
                <a:latin typeface="+mn-ea"/>
              </a:rPr>
              <a:t>）を</a:t>
            </a:r>
            <a:r>
              <a:rPr lang="en-US" altLang="ja-JP" sz="2200" b="1" u="sng" dirty="0">
                <a:solidFill>
                  <a:srgbClr val="FF0000"/>
                </a:solidFill>
                <a:latin typeface="+mn-ea"/>
              </a:rPr>
              <a:t>3</a:t>
            </a:r>
            <a:r>
              <a:rPr lang="ja-JP" altLang="en-US" sz="2200" b="1" u="sng" dirty="0">
                <a:solidFill>
                  <a:srgbClr val="FF0000"/>
                </a:solidFill>
                <a:latin typeface="+mn-ea"/>
              </a:rPr>
              <a:t>月に</a:t>
            </a:r>
            <a:r>
              <a:rPr lang="en-US" altLang="ja-JP" sz="2200" b="1" u="sng" dirty="0">
                <a:solidFill>
                  <a:srgbClr val="FF0000"/>
                </a:solidFill>
                <a:latin typeface="+mn-ea"/>
              </a:rPr>
              <a:t>1</a:t>
            </a:r>
            <a:r>
              <a:rPr lang="ja-JP" altLang="en-US" sz="2200" b="1" u="sng" dirty="0">
                <a:solidFill>
                  <a:srgbClr val="FF0000"/>
                </a:solidFill>
                <a:latin typeface="+mn-ea"/>
              </a:rPr>
              <a:t>回以上開催</a:t>
            </a:r>
            <a:r>
              <a:rPr lang="ja-JP" altLang="en-US" sz="2200" dirty="0">
                <a:latin typeface="+mn-ea"/>
              </a:rPr>
              <a:t>するとともに、その結果について、</a:t>
            </a:r>
            <a:r>
              <a:rPr lang="ja-JP" altLang="en-US" sz="2200" b="1" u="sng" dirty="0">
                <a:solidFill>
                  <a:srgbClr val="FF0000"/>
                </a:solidFill>
                <a:latin typeface="+mn-ea"/>
              </a:rPr>
              <a:t>介護職員その他従業者に周知徹底</a:t>
            </a:r>
            <a:r>
              <a:rPr lang="ja-JP" altLang="en-US" sz="2200" dirty="0">
                <a:latin typeface="+mn-ea"/>
              </a:rPr>
              <a:t>を図ること</a:t>
            </a:r>
            <a:endParaRPr lang="en-US" altLang="ja-JP" sz="2200" dirty="0">
              <a:latin typeface="+mn-ea"/>
            </a:endParaRPr>
          </a:p>
          <a:p>
            <a:pPr marL="0" indent="0" eaLnBrk="1" hangingPunct="1">
              <a:lnSpc>
                <a:spcPct val="110000"/>
              </a:lnSpc>
              <a:spcBef>
                <a:spcPts val="1200"/>
              </a:spcBef>
              <a:buNone/>
            </a:pPr>
            <a:r>
              <a:rPr lang="ja-JP" altLang="en-US" sz="2200" dirty="0">
                <a:latin typeface="+mn-ea"/>
              </a:rPr>
              <a:t>　</a:t>
            </a:r>
            <a:r>
              <a:rPr lang="ja-JP" altLang="en-US" sz="1600" dirty="0">
                <a:latin typeface="+mn-ea"/>
              </a:rPr>
              <a:t>　</a:t>
            </a:r>
            <a:r>
              <a:rPr lang="en-US" altLang="ja-JP" sz="1600" dirty="0">
                <a:latin typeface="+mn-ea"/>
              </a:rPr>
              <a:t>※</a:t>
            </a:r>
            <a:r>
              <a:rPr lang="ja-JP" altLang="en-US" sz="1600" dirty="0">
                <a:latin typeface="+mn-ea"/>
              </a:rPr>
              <a:t>地域密着型介護老人福祉施設入所者生活介護、認知症対応型共同生活介護、</a:t>
            </a:r>
            <a:endParaRPr lang="en-US" altLang="ja-JP" sz="1600" dirty="0">
              <a:latin typeface="+mn-ea"/>
            </a:endParaRPr>
          </a:p>
          <a:p>
            <a:pPr marL="0" indent="0" eaLnBrk="1" hangingPunct="1">
              <a:lnSpc>
                <a:spcPct val="110000"/>
              </a:lnSpc>
              <a:spcBef>
                <a:spcPts val="0"/>
              </a:spcBef>
              <a:buNone/>
            </a:pPr>
            <a:r>
              <a:rPr lang="ja-JP" altLang="en-US" sz="1600" dirty="0">
                <a:latin typeface="+mn-ea"/>
              </a:rPr>
              <a:t>　　　地域密着型特定施設入居者生活介護においては、運営推進会議の活用可。</a:t>
            </a:r>
            <a:endParaRPr lang="ja-JP" altLang="en-US" sz="2200" dirty="0">
              <a:latin typeface="+mn-ea"/>
            </a:endParaRPr>
          </a:p>
          <a:p>
            <a:pPr eaLnBrk="1" hangingPunct="1">
              <a:lnSpc>
                <a:spcPct val="110000"/>
              </a:lnSpc>
            </a:pPr>
            <a:r>
              <a:rPr lang="ja-JP" altLang="en-US" sz="2200" dirty="0">
                <a:latin typeface="+mn-ea"/>
              </a:rPr>
              <a:t>身体的拘束等の適正化のための</a:t>
            </a:r>
            <a:r>
              <a:rPr lang="ja-JP" altLang="en-US" sz="2200" b="1" u="sng" dirty="0">
                <a:solidFill>
                  <a:srgbClr val="FF0000"/>
                </a:solidFill>
                <a:latin typeface="+mn-ea"/>
              </a:rPr>
              <a:t>指針を整備</a:t>
            </a:r>
            <a:r>
              <a:rPr lang="ja-JP" altLang="en-US" sz="2200" dirty="0">
                <a:latin typeface="+mn-ea"/>
              </a:rPr>
              <a:t>すること</a:t>
            </a:r>
            <a:endParaRPr lang="en-US" altLang="ja-JP" sz="2200" dirty="0">
              <a:latin typeface="+mn-ea"/>
            </a:endParaRPr>
          </a:p>
          <a:p>
            <a:pPr eaLnBrk="1" hangingPunct="1">
              <a:lnSpc>
                <a:spcPct val="110000"/>
              </a:lnSpc>
              <a:spcBef>
                <a:spcPts val="1800"/>
              </a:spcBef>
            </a:pPr>
            <a:r>
              <a:rPr lang="ja-JP" altLang="en-US" sz="2200" dirty="0">
                <a:latin typeface="+mn-ea"/>
              </a:rPr>
              <a:t>介護職員その他の従業者に対し、</a:t>
            </a:r>
            <a:r>
              <a:rPr lang="ja-JP" altLang="en-US" sz="2200" b="1" u="sng" dirty="0">
                <a:solidFill>
                  <a:srgbClr val="FF0000"/>
                </a:solidFill>
                <a:latin typeface="+mn-ea"/>
              </a:rPr>
              <a:t>身体的拘束等の適正化のための研修を定期的に実施</a:t>
            </a:r>
            <a:r>
              <a:rPr lang="ja-JP" altLang="en-US" sz="2200" dirty="0">
                <a:latin typeface="+mn-ea"/>
              </a:rPr>
              <a:t>すること（年</a:t>
            </a:r>
            <a:r>
              <a:rPr lang="en-US" altLang="ja-JP" sz="2200" dirty="0">
                <a:latin typeface="+mn-ea"/>
              </a:rPr>
              <a:t>2</a:t>
            </a:r>
            <a:r>
              <a:rPr lang="ja-JP" altLang="en-US" sz="2200" dirty="0">
                <a:latin typeface="+mn-ea"/>
              </a:rPr>
              <a:t>回以上）</a:t>
            </a:r>
          </a:p>
        </p:txBody>
      </p:sp>
      <p:sp>
        <p:nvSpPr>
          <p:cNvPr id="2" name="テキスト ボックス 1"/>
          <p:cNvSpPr txBox="1"/>
          <p:nvPr/>
        </p:nvSpPr>
        <p:spPr>
          <a:xfrm>
            <a:off x="457200" y="5674818"/>
            <a:ext cx="7992888" cy="864096"/>
          </a:xfrm>
          <a:prstGeom prst="rect">
            <a:avLst/>
          </a:prstGeom>
          <a:noFill/>
          <a:ln w="6350" cmpd="sng">
            <a:solidFill>
              <a:schemeClr val="tx1"/>
            </a:solidFill>
            <a:prstDash val="dash"/>
          </a:ln>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上記の基準を満たさない場合、「身体拘束廃止未実施減算」として、所定単位数の</a:t>
            </a:r>
            <a:r>
              <a:rPr kumimoji="1" lang="en-US" altLang="ja-JP" sz="2000"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100</a:t>
            </a:r>
            <a:r>
              <a:rPr kumimoji="1" lang="ja-JP" altLang="en-US" sz="2000"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分の</a:t>
            </a:r>
            <a:r>
              <a:rPr kumimoji="1" lang="en-US" altLang="ja-JP" sz="2000"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10</a:t>
            </a:r>
            <a:r>
              <a:rPr kumimoji="1" lang="ja-JP" altLang="en-US" sz="2000"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に相当する単位数を所定単位から減算</a:t>
            </a:r>
          </a:p>
        </p:txBody>
      </p:sp>
      <p:sp>
        <p:nvSpPr>
          <p:cNvPr id="6" name="スライド番号プレースホルダー 5">
            <a:extLst>
              <a:ext uri="{FF2B5EF4-FFF2-40B4-BE49-F238E27FC236}">
                <a16:creationId xmlns:a16="http://schemas.microsoft.com/office/drawing/2014/main" id="{376AE1E4-36BF-48C6-8D07-E0EEDCD014B5}"/>
              </a:ext>
            </a:extLst>
          </p:cNvPr>
          <p:cNvSpPr>
            <a:spLocks noGrp="1"/>
          </p:cNvSpPr>
          <p:nvPr>
            <p:ph type="sldNum" sz="quarter" idx="12"/>
          </p:nvPr>
        </p:nvSpPr>
        <p:spPr>
          <a:xfrm>
            <a:off x="8130480" y="6376243"/>
            <a:ext cx="762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01CF334-2D5C-4859-84A6-CA7E6E43FAEB}" type="slidenum">
              <a:rPr kumimoji="0" lang="en-US" altLang="ja-JP" sz="14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16528669"/>
      </p:ext>
    </p:extLst>
  </p:cSld>
  <p:clrMapOvr>
    <a:masterClrMapping/>
  </p:clrMapOvr>
  <mc:AlternateContent xmlns:mc="http://schemas.openxmlformats.org/markup-compatibility/2006" xmlns:p14="http://schemas.microsoft.com/office/powerpoint/2010/main">
    <mc:Choice Requires="p14">
      <p:transition spd="med" p14:dur="700" advTm="123771">
        <p:fade/>
      </p:transition>
    </mc:Choice>
    <mc:Fallback xmlns="">
      <p:transition spd="med" advTm="123771">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304800" y="741842"/>
            <a:ext cx="8534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tabLst>
                <a:tab pos="2286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2286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2286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最期まで“人”として、“その人らしく“生きていく。</a:t>
            </a:r>
            <a:endParaRPr lang="en-US" altLang="ja-JP" sz="28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eaLnBrk="1" hangingPunct="1">
              <a:spcBef>
                <a:spcPct val="0"/>
              </a:spcBef>
              <a:buFontTx/>
              <a:buNone/>
            </a:pPr>
            <a:r>
              <a:rPr lang="ja-JP" altLang="en-US" sz="28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その一</a:t>
            </a:r>
            <a:r>
              <a:rPr lang="ja-JP" altLang="en-US" sz="2800" dirty="0" err="1">
                <a:latin typeface="HGP創英角ﾎﾟｯﾌﾟ体" panose="040B0A00000000000000" pitchFamily="50" charset="-128"/>
                <a:ea typeface="HGP創英角ﾎﾟｯﾌﾟ体" panose="040B0A00000000000000" pitchFamily="50" charset="-128"/>
                <a:cs typeface="Times New Roman" panose="02020603050405020304" pitchFamily="18" charset="0"/>
              </a:rPr>
              <a:t>こま</a:t>
            </a:r>
            <a:r>
              <a:rPr lang="ja-JP" altLang="en-US" sz="28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一こまに寄り添わせていただく充実感と</a:t>
            </a:r>
            <a:endParaRPr lang="en-US" altLang="ja-JP" sz="28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eaLnBrk="1" hangingPunct="1">
              <a:spcBef>
                <a:spcPct val="0"/>
              </a:spcBef>
              <a:buFontTx/>
              <a:buNone/>
            </a:pPr>
            <a:r>
              <a:rPr lang="ja-JP" altLang="en-US" sz="28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責任の重大さを意識しながら仕事に取り組む　＞</a:t>
            </a:r>
          </a:p>
          <a:p>
            <a:pPr>
              <a:spcBef>
                <a:spcPct val="0"/>
              </a:spcBef>
              <a:buFont typeface="HG丸ｺﾞｼｯｸM-PRO" panose="020F0600000000000000" pitchFamily="50" charset="-128"/>
              <a:buChar char="・"/>
            </a:pPr>
            <a:endPar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endParaRPr>
          </a:p>
          <a:p>
            <a:pPr>
              <a:spcBef>
                <a:spcPct val="0"/>
              </a:spcBef>
              <a:buFont typeface="HG丸ｺﾞｼｯｸM-PRO" panose="020F0600000000000000" pitchFamily="50" charset="-128"/>
              <a:buChar char="・"/>
            </a:pP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その人の人格・人権を尊重する、権利行使を支援する</a:t>
            </a:r>
            <a:endParaRPr lang="ja-JP" altLang="en-US" sz="2400" dirty="0">
              <a:latin typeface="Arial" panose="020B0604020202020204" pitchFamily="34" charset="0"/>
              <a:ea typeface="HGP創英角ﾎﾟｯﾌﾟ体" panose="040B0A00000000000000" pitchFamily="50" charset="-128"/>
              <a:cs typeface="Times New Roman" panose="02020603050405020304" pitchFamily="18" charset="0"/>
            </a:endParaRPr>
          </a:p>
          <a:p>
            <a:pPr>
              <a:spcBef>
                <a:spcPct val="0"/>
              </a:spcBef>
              <a:buFont typeface="HG丸ｺﾞｼｯｸM-PRO" panose="020F0600000000000000" pitchFamily="50" charset="-128"/>
              <a:buChar char="・"/>
            </a:pP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人が尊厳を持って生きていくためには</a:t>
            </a:r>
            <a:r>
              <a:rPr lang="en-US" altLang="ja-JP" sz="2400" dirty="0">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安心して</a:t>
            </a:r>
            <a:r>
              <a:rPr lang="en-US" altLang="ja-JP" sz="2400" dirty="0">
                <a:latin typeface="Century" panose="02040604050505020304" pitchFamily="18" charset="0"/>
                <a:ea typeface="HGP創英角ﾎﾟｯﾌﾟ体" panose="040B0A00000000000000" pitchFamily="50" charset="-128"/>
                <a:cs typeface="Times New Roman" panose="02020603050405020304" pitchFamily="18" charset="0"/>
              </a:rPr>
              <a:t>』</a:t>
            </a:r>
          </a:p>
          <a:p>
            <a:pPr>
              <a:spcBef>
                <a:spcPct val="0"/>
              </a:spcBef>
              <a:buFont typeface="HG丸ｺﾞｼｯｸM-PRO" panose="020F0600000000000000" pitchFamily="50" charset="-128"/>
              <a:buNone/>
            </a:pP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　</a:t>
            </a:r>
            <a:r>
              <a:rPr lang="en-US" altLang="ja-JP" sz="2400" dirty="0">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自信を持って</a:t>
            </a:r>
            <a:r>
              <a:rPr lang="en-US" altLang="ja-JP" sz="2400" dirty="0">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自由に生きる権利</a:t>
            </a:r>
            <a:r>
              <a:rPr lang="en-US" altLang="ja-JP" sz="2400" dirty="0">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が保たれる環境を整備する　　</a:t>
            </a:r>
            <a:endParaRPr lang="en-US" altLang="ja-JP" sz="2400" dirty="0">
              <a:latin typeface="Century" panose="02040604050505020304" pitchFamily="18" charset="0"/>
              <a:ea typeface="HGP創英角ﾎﾟｯﾌﾟ体" panose="040B0A00000000000000" pitchFamily="50" charset="-128"/>
              <a:cs typeface="Times New Roman" panose="02020603050405020304" pitchFamily="18" charset="0"/>
            </a:endParaRPr>
          </a:p>
          <a:p>
            <a:pPr>
              <a:spcBef>
                <a:spcPct val="0"/>
              </a:spcBef>
              <a:buFont typeface="HG丸ｺﾞｼｯｸM-PRO" panose="020F0600000000000000" pitchFamily="50" charset="-128"/>
              <a:buNone/>
            </a:pPr>
            <a:r>
              <a:rPr lang="ja-JP" altLang="en-US" sz="2400" dirty="0">
                <a:latin typeface="Century" panose="02040604050505020304" pitchFamily="18" charset="0"/>
                <a:ea typeface="HGP創英角ﾎﾟｯﾌﾟ体" panose="040B0A00000000000000" pitchFamily="50" charset="-128"/>
                <a:cs typeface="Times New Roman" panose="02020603050405020304" pitchFamily="18" charset="0"/>
              </a:rPr>
              <a:t>　ことが重要であることを意識する</a:t>
            </a:r>
            <a:endParaRPr lang="ja-JP" altLang="en-US" sz="2400" dirty="0">
              <a:latin typeface="Arial" panose="020B0604020202020204" pitchFamily="34" charset="0"/>
              <a:ea typeface="HGP創英角ﾎﾟｯﾌﾟ体" panose="040B0A00000000000000" pitchFamily="50" charset="-128"/>
              <a:cs typeface="Times New Roman" panose="02020603050405020304" pitchFamily="18" charset="0"/>
            </a:endParaRPr>
          </a:p>
          <a:p>
            <a:pPr>
              <a:spcBef>
                <a:spcPct val="0"/>
              </a:spcBef>
              <a:buFontTx/>
              <a:buNone/>
            </a:pPr>
            <a:endParaRPr lang="en-US" altLang="ja-JP" sz="2400" dirty="0">
              <a:latin typeface="Arial" panose="020B0604020202020204" pitchFamily="34" charset="0"/>
              <a:ea typeface="HGP創英角ﾎﾟｯﾌﾟ体" panose="040B0A00000000000000" pitchFamily="50" charset="-128"/>
              <a:cs typeface="Times New Roman" panose="02020603050405020304" pitchFamily="18" charset="0"/>
            </a:endParaRPr>
          </a:p>
        </p:txBody>
      </p:sp>
      <p:sp>
        <p:nvSpPr>
          <p:cNvPr id="64515" name="Rectangle 3"/>
          <p:cNvSpPr>
            <a:spLocks noChangeArrowheads="1"/>
          </p:cNvSpPr>
          <p:nvPr/>
        </p:nvSpPr>
        <p:spPr bwMode="auto">
          <a:xfrm>
            <a:off x="349250" y="3858379"/>
            <a:ext cx="4711546"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tabLst>
                <a:tab pos="2286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2286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2286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22860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000" dirty="0">
              <a:latin typeface="Century" panose="02040604050505020304" pitchFamily="18" charset="0"/>
              <a:cs typeface="Times New Roman" panose="02020603050405020304" pitchFamily="18" charset="0"/>
            </a:endParaRPr>
          </a:p>
          <a:p>
            <a:pPr>
              <a:spcBef>
                <a:spcPct val="0"/>
              </a:spcBef>
              <a:buFontTx/>
              <a:buNone/>
            </a:pPr>
            <a:r>
              <a:rPr lang="ja-JP" altLang="en-US" sz="2400" dirty="0">
                <a:latin typeface="Century" panose="02040604050505020304" pitchFamily="18" charset="0"/>
                <a:cs typeface="Times New Roman" panose="02020603050405020304" pitchFamily="18" charset="0"/>
              </a:rPr>
              <a:t>・</a:t>
            </a:r>
            <a:r>
              <a:rPr lang="ja-JP" altLang="en-US" sz="24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使命は利用者の権利を護り、</a:t>
            </a:r>
            <a:endParaRPr lang="en-US" altLang="ja-JP" sz="24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spcBef>
                <a:spcPct val="0"/>
              </a:spcBef>
              <a:buFontTx/>
              <a:buNone/>
            </a:pPr>
            <a:r>
              <a:rPr lang="ja-JP" altLang="en-US" sz="24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最善の利益を追求すること</a:t>
            </a:r>
          </a:p>
          <a:p>
            <a:pPr>
              <a:spcBef>
                <a:spcPct val="0"/>
              </a:spcBef>
              <a:buFontTx/>
              <a:buNone/>
            </a:pPr>
            <a:endParaRPr lang="en-US" altLang="ja-JP" sz="2400" dirty="0">
              <a:latin typeface="Arial" panose="020B0604020202020204" pitchFamily="34" charset="0"/>
              <a:cs typeface="Times New Roman" panose="02020603050405020304" pitchFamily="18" charset="0"/>
            </a:endParaRPr>
          </a:p>
        </p:txBody>
      </p:sp>
      <p:sp>
        <p:nvSpPr>
          <p:cNvPr id="64516" name="Rectangle 4"/>
          <p:cNvSpPr>
            <a:spLocks noChangeArrowheads="1"/>
          </p:cNvSpPr>
          <p:nvPr/>
        </p:nvSpPr>
        <p:spPr bwMode="auto">
          <a:xfrm>
            <a:off x="228600" y="4970929"/>
            <a:ext cx="5410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dirty="0">
                <a:latin typeface="Century" panose="02040604050505020304" pitchFamily="18" charset="0"/>
                <a:cs typeface="Times New Roman" panose="02020603050405020304" pitchFamily="18" charset="0"/>
              </a:rPr>
              <a:t>福祉専門職は人間の</a:t>
            </a:r>
            <a:r>
              <a:rPr lang="ja-JP" altLang="en-US" sz="2400" b="1" u="sng" dirty="0">
                <a:solidFill>
                  <a:schemeClr val="accent6">
                    <a:lumMod val="75000"/>
                  </a:schemeClr>
                </a:solidFill>
                <a:latin typeface="Century" panose="02040604050505020304" pitchFamily="18" charset="0"/>
                <a:cs typeface="Times New Roman" panose="02020603050405020304" pitchFamily="18" charset="0"/>
              </a:rPr>
              <a:t>弱さ</a:t>
            </a:r>
            <a:r>
              <a:rPr lang="ja-JP" altLang="en-US" sz="2400" dirty="0">
                <a:latin typeface="Century" panose="02040604050505020304" pitchFamily="18" charset="0"/>
                <a:cs typeface="Times New Roman" panose="02020603050405020304" pitchFamily="18" charset="0"/>
              </a:rPr>
              <a:t>に関わる仕事　</a:t>
            </a:r>
            <a:endParaRPr lang="ja-JP" altLang="en-US" sz="2400" dirty="0">
              <a:latin typeface="Arial" panose="020B0604020202020204" pitchFamily="34" charset="0"/>
              <a:cs typeface="Times New Roman" panose="02020603050405020304" pitchFamily="18" charset="0"/>
            </a:endParaRPr>
          </a:p>
          <a:p>
            <a:pPr eaLnBrk="1" hangingPunct="1">
              <a:spcBef>
                <a:spcPct val="0"/>
              </a:spcBef>
              <a:buFontTx/>
              <a:buNone/>
            </a:pPr>
            <a:endParaRPr lang="ja-JP" altLang="en-US" sz="2400" dirty="0">
              <a:latin typeface="Arial" panose="020B0604020202020204" pitchFamily="34" charset="0"/>
              <a:cs typeface="Times New Roman" panose="02020603050405020304" pitchFamily="18" charset="0"/>
            </a:endParaRPr>
          </a:p>
          <a:p>
            <a:pPr eaLnBrk="1" hangingPunct="1">
              <a:spcBef>
                <a:spcPct val="0"/>
              </a:spcBef>
              <a:buFontTx/>
              <a:buNone/>
            </a:pPr>
            <a:r>
              <a:rPr lang="ja-JP" altLang="en-US" sz="2400" dirty="0">
                <a:latin typeface="Century" panose="02040604050505020304" pitchFamily="18" charset="0"/>
                <a:cs typeface="Times New Roman" panose="02020603050405020304" pitchFamily="18" charset="0"/>
              </a:rPr>
              <a:t>（肉体的弱さ・社会的弱さ・</a:t>
            </a:r>
          </a:p>
          <a:p>
            <a:pPr eaLnBrk="1" hangingPunct="1">
              <a:spcBef>
                <a:spcPct val="0"/>
              </a:spcBef>
              <a:buFontTx/>
              <a:buNone/>
            </a:pPr>
            <a:r>
              <a:rPr lang="ja-JP" altLang="en-US" sz="2400" dirty="0">
                <a:latin typeface="Century" panose="02040604050505020304" pitchFamily="18" charset="0"/>
                <a:cs typeface="Times New Roman" panose="02020603050405020304" pitchFamily="18" charset="0"/>
              </a:rPr>
              <a:t>　　　　精神的弱さ・生活上の弱さ）</a:t>
            </a:r>
            <a:endParaRPr lang="ja-JP" altLang="en-US" sz="2400" dirty="0">
              <a:latin typeface="Arial" panose="020B0604020202020204" pitchFamily="34" charset="0"/>
              <a:cs typeface="Times New Roman" panose="02020603050405020304" pitchFamily="18" charset="0"/>
            </a:endParaRPr>
          </a:p>
          <a:p>
            <a:pPr>
              <a:spcBef>
                <a:spcPct val="0"/>
              </a:spcBef>
              <a:buFontTx/>
              <a:buNone/>
            </a:pPr>
            <a:endParaRPr lang="en-US" altLang="ja-JP" sz="2400" dirty="0">
              <a:latin typeface="Arial" panose="020B0604020202020204" pitchFamily="34" charset="0"/>
              <a:cs typeface="Times New Roman" panose="02020603050405020304" pitchFamily="18" charset="0"/>
            </a:endParaRPr>
          </a:p>
        </p:txBody>
      </p:sp>
      <p:sp>
        <p:nvSpPr>
          <p:cNvPr id="64517" name="AutoShape 6"/>
          <p:cNvSpPr>
            <a:spLocks noChangeArrowheads="1"/>
          </p:cNvSpPr>
          <p:nvPr/>
        </p:nvSpPr>
        <p:spPr bwMode="auto">
          <a:xfrm>
            <a:off x="5181447" y="3610707"/>
            <a:ext cx="3657754" cy="3239379"/>
          </a:xfrm>
          <a:prstGeom prst="irregularSeal1">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800" b="1" u="sng" dirty="0">
                <a:solidFill>
                  <a:srgbClr val="FF0000"/>
                </a:solidFill>
                <a:latin typeface="Arial" panose="020B0604020202020204" pitchFamily="34" charset="0"/>
              </a:rPr>
              <a:t>弱さに付け込む強者</a:t>
            </a:r>
            <a:endParaRPr lang="ja-JP" altLang="en-US" sz="2800" dirty="0">
              <a:solidFill>
                <a:srgbClr val="FF0000"/>
              </a:solidFill>
              <a:latin typeface="Arial" panose="020B0604020202020204" pitchFamily="34" charset="0"/>
            </a:endParaRPr>
          </a:p>
          <a:p>
            <a:pPr algn="ctr" eaLnBrk="1" hangingPunct="1">
              <a:spcBef>
                <a:spcPct val="0"/>
              </a:spcBef>
              <a:buFontTx/>
              <a:buNone/>
            </a:pPr>
            <a:r>
              <a:rPr lang="ja-JP" altLang="en-US" sz="2200" dirty="0">
                <a:latin typeface="Arial" panose="020B0604020202020204" pitchFamily="34" charset="0"/>
              </a:rPr>
              <a:t>になってしまう可能性が</a:t>
            </a:r>
          </a:p>
          <a:p>
            <a:pPr algn="ctr" eaLnBrk="1" hangingPunct="1">
              <a:spcBef>
                <a:spcPct val="0"/>
              </a:spcBef>
              <a:buFontTx/>
              <a:buNone/>
            </a:pPr>
            <a:r>
              <a:rPr lang="ja-JP" altLang="en-US" sz="2200" dirty="0">
                <a:latin typeface="Arial" panose="020B0604020202020204" pitchFamily="34" charset="0"/>
              </a:rPr>
              <a:t>大きいことを認識！</a:t>
            </a:r>
          </a:p>
        </p:txBody>
      </p:sp>
      <p:sp>
        <p:nvSpPr>
          <p:cNvPr id="64518" name="AutoShape 7"/>
          <p:cNvSpPr>
            <a:spLocks noChangeArrowheads="1"/>
          </p:cNvSpPr>
          <p:nvPr/>
        </p:nvSpPr>
        <p:spPr bwMode="auto">
          <a:xfrm>
            <a:off x="3276600" y="5408613"/>
            <a:ext cx="228600" cy="304800"/>
          </a:xfrm>
          <a:prstGeom prst="upArrow">
            <a:avLst>
              <a:gd name="adj1" fmla="val 50000"/>
              <a:gd name="adj2" fmla="val 33333"/>
            </a:avLst>
          </a:prstGeom>
          <a:solidFill>
            <a:schemeClr val="accent1"/>
          </a:solidFill>
          <a:ln w="9525">
            <a:solidFill>
              <a:schemeClr val="tx1"/>
            </a:solidFill>
            <a:miter lim="800000"/>
            <a:headEnd/>
            <a:tailEnd/>
          </a:ln>
        </p:spPr>
        <p:txBody>
          <a:bodyPr vert="eaVert"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64519" name="スライド番号プレースホルダ 6"/>
          <p:cNvSpPr>
            <a:spLocks noGrp="1"/>
          </p:cNvSpPr>
          <p:nvPr>
            <p:ph type="sldNum" sz="quarter" idx="12"/>
          </p:nvPr>
        </p:nvSpPr>
        <p:spPr bwMode="auto">
          <a:xfrm>
            <a:off x="6705600" y="62642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1E9F837E-9173-49CD-9303-4338CC091511}" type="slidenum">
              <a:rPr lang="ja-JP" altLang="en-US" sz="1400" smtClean="0">
                <a:latin typeface="ＭＳ Ｐゴシック" panose="020B0600070205080204" pitchFamily="50" charset="-128"/>
              </a:rPr>
              <a:pPr>
                <a:spcBef>
                  <a:spcPct val="0"/>
                </a:spcBef>
                <a:buFontTx/>
                <a:buNone/>
              </a:pPr>
              <a:t>45</a:t>
            </a:fld>
            <a:endParaRPr lang="ja-JP" altLang="en-US" sz="1400" dirty="0">
              <a:latin typeface="ＭＳ Ｐゴシック" panose="020B0600070205080204" pitchFamily="50" charset="-128"/>
            </a:endParaRPr>
          </a:p>
        </p:txBody>
      </p:sp>
      <p:sp>
        <p:nvSpPr>
          <p:cNvPr id="64520" name="Rectangle 2"/>
          <p:cNvSpPr txBox="1">
            <a:spLocks noChangeArrowheads="1"/>
          </p:cNvSpPr>
          <p:nvPr/>
        </p:nvSpPr>
        <p:spPr bwMode="auto">
          <a:xfrm>
            <a:off x="71438" y="66675"/>
            <a:ext cx="88931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3600" b="1" dirty="0">
                <a:solidFill>
                  <a:srgbClr val="0000FF"/>
                </a:solidFill>
                <a:latin typeface="HGP創英角ﾎﾟｯﾌﾟ体" panose="040B0A00000000000000" pitchFamily="50" charset="-128"/>
                <a:ea typeface="HGP創英角ﾎﾟｯﾌﾟ体" panose="040B0A00000000000000" pitchFamily="50" charset="-128"/>
              </a:rPr>
              <a:t>「私たちは大丈夫！」胸を張って言うために</a:t>
            </a:r>
            <a:r>
              <a:rPr lang="en-US" altLang="ja-JP" sz="3600" b="1" dirty="0">
                <a:solidFill>
                  <a:srgbClr val="0000FF"/>
                </a:solidFill>
                <a:latin typeface="HGP創英角ﾎﾟｯﾌﾟ体" panose="040B0A00000000000000" pitchFamily="50" charset="-128"/>
                <a:ea typeface="HGP創英角ﾎﾟｯﾌﾟ体" panose="040B0A00000000000000" pitchFamily="50" charset="-128"/>
              </a:rPr>
              <a:t>…</a:t>
            </a:r>
          </a:p>
        </p:txBody>
      </p:sp>
    </p:spTree>
    <p:extLst>
      <p:ext uri="{BB962C8B-B14F-4D97-AF65-F5344CB8AC3E}">
        <p14:creationId xmlns:p14="http://schemas.microsoft.com/office/powerpoint/2010/main" val="4041679695"/>
      </p:ext>
    </p:extLst>
  </p:cSld>
  <p:clrMapOvr>
    <a:masterClrMapping/>
  </p:clrMapOvr>
  <mc:AlternateContent xmlns:mc="http://schemas.openxmlformats.org/markup-compatibility/2006" xmlns:p14="http://schemas.microsoft.com/office/powerpoint/2010/main">
    <mc:Choice Requires="p14">
      <p:transition spd="slow" p14:dur="2000" advTm="183729"/>
    </mc:Choice>
    <mc:Fallback xmlns="">
      <p:transition spd="slow" advTm="183729"/>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4246" y="177009"/>
            <a:ext cx="8409753" cy="2852737"/>
          </a:xfrm>
        </p:spPr>
        <p:txBody>
          <a:bodyPr>
            <a:normAutofit/>
          </a:bodyPr>
          <a:lstStyle/>
          <a:p>
            <a:r>
              <a:rPr kumimoji="1" lang="ja-JP" altLang="en-US" sz="4400" dirty="0">
                <a:solidFill>
                  <a:srgbClr val="5D32FC"/>
                </a:solidFill>
              </a:rPr>
              <a:t>研修企画のファシリテーション</a:t>
            </a:r>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r>
              <a:rPr kumimoji="1" lang="en-US" altLang="ja-JP" sz="1600" b="1" dirty="0">
                <a:solidFill>
                  <a:schemeClr val="tx1"/>
                </a:solidFill>
                <a:latin typeface="+mn-ea"/>
              </a:rPr>
              <a:t>1</a:t>
            </a:r>
            <a:endParaRPr kumimoji="1" lang="ja-JP" altLang="en-US" sz="1600" b="1" dirty="0">
              <a:solidFill>
                <a:schemeClr val="tx1"/>
              </a:solidFill>
              <a:latin typeface="+mn-ea"/>
            </a:endParaRPr>
          </a:p>
        </p:txBody>
      </p:sp>
    </p:spTree>
    <p:extLst>
      <p:ext uri="{BB962C8B-B14F-4D97-AF65-F5344CB8AC3E}">
        <p14:creationId xmlns:p14="http://schemas.microsoft.com/office/powerpoint/2010/main" val="8276647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1"/>
          <p:cNvSpPr>
            <a:spLocks noGrp="1"/>
          </p:cNvSpPr>
          <p:nvPr>
            <p:ph type="sldNum" sz="quarter" idx="12"/>
          </p:nvPr>
        </p:nvSpPr>
        <p:spPr bwMode="auto">
          <a:xfrm>
            <a:off x="6635750" y="625477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50000"/>
              </a:spcBef>
              <a:buFontTx/>
              <a:buNone/>
            </a:pPr>
            <a:r>
              <a:rPr lang="en-US" altLang="ja-JP" sz="1600" dirty="0">
                <a:latin typeface="+mn-ea"/>
                <a:ea typeface="+mn-ea"/>
              </a:rPr>
              <a:t>2</a:t>
            </a:r>
          </a:p>
        </p:txBody>
      </p:sp>
      <p:sp>
        <p:nvSpPr>
          <p:cNvPr id="26627" name="Rectangle 4"/>
          <p:cNvSpPr>
            <a:spLocks noChangeArrowheads="1"/>
          </p:cNvSpPr>
          <p:nvPr/>
        </p:nvSpPr>
        <p:spPr bwMode="auto">
          <a:xfrm>
            <a:off x="499244" y="3150451"/>
            <a:ext cx="845978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dirty="0">
                <a:solidFill>
                  <a:srgbClr val="FF0000"/>
                </a:solidFill>
                <a:latin typeface="Times New Roman" panose="02020603050405020304" pitchFamily="18" charset="0"/>
                <a:ea typeface="HGP創英角ｺﾞｼｯｸUB" panose="020B0900000000000000" pitchFamily="50" charset="-128"/>
              </a:rPr>
              <a:t>●</a:t>
            </a:r>
            <a:r>
              <a:rPr lang="ja-JP" altLang="en-US" sz="2800" dirty="0">
                <a:latin typeface="+mn-ea"/>
                <a:ea typeface="+mn-ea"/>
              </a:rPr>
              <a:t>場を活き活きさせるために、意見や方向性を交通</a:t>
            </a:r>
            <a:endParaRPr lang="en-US" altLang="ja-JP" sz="2800" dirty="0">
              <a:latin typeface="+mn-ea"/>
              <a:ea typeface="+mn-ea"/>
            </a:endParaRPr>
          </a:p>
          <a:p>
            <a:pPr eaLnBrk="1" hangingPunct="1">
              <a:spcBef>
                <a:spcPct val="0"/>
              </a:spcBef>
              <a:buFontTx/>
              <a:buNone/>
            </a:pPr>
            <a:r>
              <a:rPr lang="ja-JP" altLang="en-US" sz="2800" dirty="0">
                <a:latin typeface="+mn-ea"/>
                <a:ea typeface="+mn-ea"/>
              </a:rPr>
              <a:t>　整理して、より良いものを生み出すために</a:t>
            </a:r>
            <a:r>
              <a:rPr lang="ja-JP" altLang="en-US" sz="2800" dirty="0" err="1">
                <a:latin typeface="+mn-ea"/>
                <a:ea typeface="+mn-ea"/>
              </a:rPr>
              <a:t>支援す</a:t>
            </a:r>
            <a:endParaRPr lang="en-US" altLang="ja-JP" sz="2800" dirty="0">
              <a:latin typeface="+mn-ea"/>
              <a:ea typeface="+mn-ea"/>
            </a:endParaRPr>
          </a:p>
          <a:p>
            <a:pPr eaLnBrk="1" hangingPunct="1">
              <a:spcBef>
                <a:spcPct val="0"/>
              </a:spcBef>
              <a:buFontTx/>
              <a:buNone/>
            </a:pPr>
            <a:r>
              <a:rPr lang="ja-JP" altLang="en-US" sz="2800" dirty="0">
                <a:latin typeface="+mn-ea"/>
                <a:ea typeface="+mn-ea"/>
              </a:rPr>
              <a:t>　</a:t>
            </a:r>
            <a:r>
              <a:rPr lang="ja-JP" altLang="en-US" sz="2800" dirty="0" err="1">
                <a:latin typeface="+mn-ea"/>
                <a:ea typeface="+mn-ea"/>
              </a:rPr>
              <a:t>る</a:t>
            </a:r>
            <a:r>
              <a:rPr lang="ja-JP" altLang="en-US" sz="2800" dirty="0">
                <a:latin typeface="+mn-ea"/>
                <a:ea typeface="+mn-ea"/>
              </a:rPr>
              <a:t>ことである。</a:t>
            </a:r>
            <a:endParaRPr lang="en-US" altLang="ja-JP" sz="2800" dirty="0">
              <a:latin typeface="+mn-ea"/>
              <a:ea typeface="+mn-ea"/>
            </a:endParaRPr>
          </a:p>
          <a:p>
            <a:pPr eaLnBrk="1" hangingPunct="1">
              <a:spcBef>
                <a:spcPct val="0"/>
              </a:spcBef>
              <a:buFontTx/>
              <a:buNone/>
            </a:pPr>
            <a:r>
              <a:rPr lang="ja-JP" altLang="en-US" sz="1600" dirty="0">
                <a:latin typeface="Times New Roman" panose="02020603050405020304" pitchFamily="18" charset="0"/>
                <a:ea typeface="HGP創英角ｺﾞｼｯｸUB" panose="020B0900000000000000" pitchFamily="50" charset="-128"/>
              </a:rPr>
              <a:t>　　</a:t>
            </a:r>
            <a:endParaRPr lang="en-US" altLang="ja-JP" sz="1600" dirty="0">
              <a:latin typeface="Times New Roman" panose="02020603050405020304" pitchFamily="18" charset="0"/>
              <a:ea typeface="HGP創英角ｺﾞｼｯｸUB" panose="020B0900000000000000" pitchFamily="50" charset="-128"/>
            </a:endParaRPr>
          </a:p>
          <a:p>
            <a:pPr eaLnBrk="1" hangingPunct="1">
              <a:spcBef>
                <a:spcPct val="0"/>
              </a:spcBef>
              <a:buFontTx/>
              <a:buNone/>
            </a:pPr>
            <a:r>
              <a:rPr lang="ja-JP" altLang="en-US" sz="1600" dirty="0">
                <a:latin typeface="Times New Roman" panose="02020603050405020304" pitchFamily="18" charset="0"/>
                <a:ea typeface="HGP創英角ｺﾞｼｯｸUB" panose="020B0900000000000000" pitchFamily="50" charset="-128"/>
              </a:rPr>
              <a:t>　　　　　　　　　　　　　　　　　　　　　　　　　　　　（</a:t>
            </a:r>
            <a:r>
              <a:rPr lang="en-US" altLang="ja-JP" sz="1600" dirty="0">
                <a:latin typeface="HGP創英角ｺﾞｼｯｸUB" panose="020B0900000000000000" pitchFamily="50" charset="-128"/>
                <a:ea typeface="HGP創英角ｺﾞｼｯｸUB" panose="020B0900000000000000" pitchFamily="50" charset="-128"/>
              </a:rPr>
              <a:t>2009.08.29『</a:t>
            </a:r>
            <a:r>
              <a:rPr lang="ja-JP" altLang="en-US" sz="1600" dirty="0">
                <a:latin typeface="HGP創英角ｺﾞｼｯｸUB" panose="020B0900000000000000" pitchFamily="50" charset="-128"/>
                <a:ea typeface="HGP創英角ｺﾞｼｯｸUB" panose="020B0900000000000000" pitchFamily="50" charset="-128"/>
              </a:rPr>
              <a:t>ファシリテーションガーデン</a:t>
            </a:r>
            <a:r>
              <a:rPr lang="en-US" altLang="ja-JP" sz="1600" dirty="0">
                <a:latin typeface="HGP創英角ｺﾞｼｯｸUB" panose="020B0900000000000000" pitchFamily="50" charset="-128"/>
                <a:ea typeface="HGP創英角ｺﾞｼｯｸUB" panose="020B0900000000000000" pitchFamily="50" charset="-128"/>
              </a:rPr>
              <a:t>Ⅱ』</a:t>
            </a:r>
            <a:r>
              <a:rPr lang="ja-JP" altLang="en-US" sz="1600" dirty="0">
                <a:latin typeface="HGP創英角ｺﾞｼｯｸUB" panose="020B0900000000000000" pitchFamily="50" charset="-128"/>
                <a:ea typeface="HGP創英角ｺﾞｼｯｸUB" panose="020B0900000000000000" pitchFamily="50" charset="-128"/>
              </a:rPr>
              <a:t>にて）</a:t>
            </a:r>
            <a:r>
              <a:rPr lang="ja-JP" altLang="en-US" sz="2400" dirty="0">
                <a:latin typeface="Times New Roman" panose="02020603050405020304" pitchFamily="18" charset="0"/>
                <a:ea typeface="HGP創英角ｺﾞｼｯｸUB" panose="020B0900000000000000" pitchFamily="50" charset="-128"/>
              </a:rPr>
              <a:t/>
            </a:r>
            <a:br>
              <a:rPr lang="ja-JP" altLang="en-US" sz="2400" dirty="0">
                <a:latin typeface="Times New Roman" panose="02020603050405020304" pitchFamily="18" charset="0"/>
                <a:ea typeface="HGP創英角ｺﾞｼｯｸUB" panose="020B0900000000000000" pitchFamily="50" charset="-128"/>
              </a:rPr>
            </a:br>
            <a:endParaRPr lang="ja-JP" altLang="en-US" sz="2400" dirty="0">
              <a:latin typeface="Times New Roman" panose="02020603050405020304" pitchFamily="18" charset="0"/>
              <a:ea typeface="HGP創英角ｺﾞｼｯｸUB" panose="020B0900000000000000" pitchFamily="50" charset="-128"/>
            </a:endParaRPr>
          </a:p>
        </p:txBody>
      </p:sp>
      <p:sp>
        <p:nvSpPr>
          <p:cNvPr id="26629" name="Rectangle 3"/>
          <p:cNvSpPr>
            <a:spLocks noChangeArrowheads="1"/>
          </p:cNvSpPr>
          <p:nvPr/>
        </p:nvSpPr>
        <p:spPr bwMode="auto">
          <a:xfrm>
            <a:off x="685289" y="420665"/>
            <a:ext cx="76657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179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1" eaLnBrk="1" hangingPunct="1">
              <a:buFontTx/>
              <a:buNone/>
            </a:pPr>
            <a:r>
              <a:rPr lang="ja-JP" altLang="en-US" sz="3600" dirty="0">
                <a:solidFill>
                  <a:srgbClr val="5D32FC"/>
                </a:solidFill>
                <a:latin typeface="HGS創英角ﾎﾟｯﾌﾟ体" panose="040B0A00000000000000" pitchFamily="50" charset="-128"/>
                <a:ea typeface="HGS創英角ﾎﾟｯﾌﾟ体" panose="040B0A00000000000000" pitchFamily="50" charset="-128"/>
              </a:rPr>
              <a:t>ファシリテーションとは？</a:t>
            </a:r>
          </a:p>
        </p:txBody>
      </p:sp>
      <p:sp>
        <p:nvSpPr>
          <p:cNvPr id="26630" name="Rectangle 4"/>
          <p:cNvSpPr>
            <a:spLocks noChangeArrowheads="1"/>
          </p:cNvSpPr>
          <p:nvPr/>
        </p:nvSpPr>
        <p:spPr bwMode="auto">
          <a:xfrm>
            <a:off x="468312" y="1260162"/>
            <a:ext cx="845978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dirty="0">
                <a:solidFill>
                  <a:srgbClr val="FF0000"/>
                </a:solidFill>
                <a:latin typeface="Times New Roman" panose="02020603050405020304" pitchFamily="18" charset="0"/>
                <a:ea typeface="HGP創英角ｺﾞｼｯｸUB" panose="020B0900000000000000" pitchFamily="50" charset="-128"/>
              </a:rPr>
              <a:t>●</a:t>
            </a:r>
            <a:r>
              <a:rPr lang="ja-JP" altLang="en-US" sz="2800" dirty="0">
                <a:latin typeface="+mn-ea"/>
                <a:ea typeface="+mn-ea"/>
              </a:rPr>
              <a:t>人々の活動が容易にできるよう支援し、うまく</a:t>
            </a:r>
            <a:r>
              <a:rPr lang="ja-JP" altLang="en-US" sz="2800" dirty="0" err="1">
                <a:latin typeface="+mn-ea"/>
                <a:ea typeface="+mn-ea"/>
              </a:rPr>
              <a:t>こ</a:t>
            </a:r>
            <a:endParaRPr lang="en-US" altLang="ja-JP" sz="2800" dirty="0">
              <a:latin typeface="+mn-ea"/>
              <a:ea typeface="+mn-ea"/>
            </a:endParaRPr>
          </a:p>
          <a:p>
            <a:pPr eaLnBrk="1" hangingPunct="1">
              <a:spcBef>
                <a:spcPct val="0"/>
              </a:spcBef>
              <a:buFontTx/>
              <a:buNone/>
            </a:pPr>
            <a:r>
              <a:rPr lang="ja-JP" altLang="en-US" sz="2800" dirty="0">
                <a:latin typeface="+mn-ea"/>
                <a:ea typeface="+mn-ea"/>
              </a:rPr>
              <a:t>　とが運ぶよう舵取りすることである。</a:t>
            </a:r>
            <a:endParaRPr lang="en-US" altLang="ja-JP" sz="2800" dirty="0">
              <a:latin typeface="+mn-ea"/>
              <a:ea typeface="+mn-ea"/>
            </a:endParaRPr>
          </a:p>
          <a:p>
            <a:pPr eaLnBrk="1" hangingPunct="1">
              <a:spcBef>
                <a:spcPct val="0"/>
              </a:spcBef>
              <a:buFontTx/>
              <a:buNone/>
            </a:pPr>
            <a:r>
              <a:rPr lang="ja-JP" altLang="en-US" sz="1600" dirty="0">
                <a:latin typeface="Times New Roman" panose="02020603050405020304" pitchFamily="18" charset="0"/>
                <a:ea typeface="HGP創英角ｺﾞｼｯｸUB" panose="020B0900000000000000" pitchFamily="50" charset="-128"/>
              </a:rPr>
              <a:t>　　　</a:t>
            </a:r>
            <a:endParaRPr lang="en-US" altLang="ja-JP" sz="1600" dirty="0">
              <a:latin typeface="Times New Roman" panose="02020603050405020304" pitchFamily="18" charset="0"/>
              <a:ea typeface="HGP創英角ｺﾞｼｯｸUB" panose="020B0900000000000000" pitchFamily="50" charset="-128"/>
            </a:endParaRPr>
          </a:p>
          <a:p>
            <a:pPr eaLnBrk="1" hangingPunct="1">
              <a:spcBef>
                <a:spcPct val="0"/>
              </a:spcBef>
              <a:buFontTx/>
              <a:buNone/>
            </a:pPr>
            <a:r>
              <a:rPr lang="ja-JP" altLang="en-US" sz="1600" dirty="0">
                <a:latin typeface="Times New Roman" panose="02020603050405020304" pitchFamily="18" charset="0"/>
                <a:ea typeface="HGP創英角ｺﾞｼｯｸUB" panose="020B0900000000000000" pitchFamily="50" charset="-128"/>
              </a:rPr>
              <a:t>　　　　　　　　　　　　　　　　　　　　　　　　　　　　　　　（日本ファシリテーション協会公式</a:t>
            </a:r>
            <a:r>
              <a:rPr lang="en-US" altLang="ja-JP" sz="1600" dirty="0">
                <a:latin typeface="Times New Roman" panose="02020603050405020304" pitchFamily="18" charset="0"/>
                <a:ea typeface="HGP創英角ｺﾞｼｯｸUB" panose="020B0900000000000000" pitchFamily="50" charset="-128"/>
              </a:rPr>
              <a:t>HP</a:t>
            </a:r>
            <a:r>
              <a:rPr lang="ja-JP" altLang="en-US" sz="1600" dirty="0">
                <a:latin typeface="HGP創英角ｺﾞｼｯｸUB" panose="020B0900000000000000" pitchFamily="50" charset="-128"/>
                <a:ea typeface="HGP創英角ｺﾞｼｯｸUB" panose="020B0900000000000000" pitchFamily="50" charset="-128"/>
              </a:rPr>
              <a:t>より）</a:t>
            </a:r>
            <a:endParaRPr lang="ja-JP" altLang="en-US" sz="2400" dirty="0">
              <a:latin typeface="Times New Roman" panose="02020603050405020304" pitchFamily="18" charset="0"/>
              <a:ea typeface="HGP創英角ｺﾞｼｯｸUB" panose="020B0900000000000000" pitchFamily="50" charset="-128"/>
            </a:endParaRPr>
          </a:p>
        </p:txBody>
      </p:sp>
      <p:sp>
        <p:nvSpPr>
          <p:cNvPr id="26631" name="Rectangle 3"/>
          <p:cNvSpPr>
            <a:spLocks noChangeArrowheads="1"/>
          </p:cNvSpPr>
          <p:nvPr/>
        </p:nvSpPr>
        <p:spPr bwMode="auto">
          <a:xfrm>
            <a:off x="0" y="5433219"/>
            <a:ext cx="8786813"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lvl="1" eaLnBrk="1" hangingPunct="1">
              <a:spcBef>
                <a:spcPct val="50000"/>
              </a:spcBef>
              <a:buFontTx/>
              <a:buNone/>
            </a:pP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2400" dirty="0">
                <a:latin typeface="+mn-ea"/>
                <a:ea typeface="+mn-ea"/>
              </a:rPr>
              <a:t>その役割を担う人を</a:t>
            </a:r>
            <a:endParaRPr lang="en-US" altLang="ja-JP" sz="2400" dirty="0">
              <a:latin typeface="+mn-ea"/>
              <a:ea typeface="+mn-ea"/>
            </a:endParaRPr>
          </a:p>
          <a:p>
            <a:pPr lvl="1" eaLnBrk="1" hangingPunct="1">
              <a:spcBef>
                <a:spcPct val="50000"/>
              </a:spcBef>
              <a:buFontTx/>
              <a:buNone/>
            </a:pPr>
            <a:r>
              <a:rPr lang="ja-JP" altLang="en-US" sz="2400" dirty="0">
                <a:solidFill>
                  <a:schemeClr val="accent2"/>
                </a:solidFill>
                <a:latin typeface="HGP創英角ｺﾞｼｯｸUB" panose="020B0900000000000000" pitchFamily="50" charset="-128"/>
                <a:ea typeface="HGP創英角ｺﾞｼｯｸUB" panose="020B0900000000000000" pitchFamily="50" charset="-128"/>
              </a:rPr>
              <a:t>　</a:t>
            </a:r>
            <a:r>
              <a:rPr lang="ja-JP" altLang="en-US" sz="2400" dirty="0">
                <a:latin typeface="HGP創英角ｺﾞｼｯｸUB" panose="020B0900000000000000" pitchFamily="50" charset="-128"/>
                <a:ea typeface="HGP創英角ｺﾞｼｯｸUB" panose="020B0900000000000000" pitchFamily="50" charset="-128"/>
              </a:rPr>
              <a:t>　　　　　　</a:t>
            </a:r>
            <a:r>
              <a:rPr lang="ja-JP" altLang="en-US" sz="3600" dirty="0">
                <a:solidFill>
                  <a:srgbClr val="FF0000"/>
                </a:solidFill>
                <a:latin typeface="HGS創英角ﾎﾟｯﾌﾟ体" panose="040B0A00000000000000" pitchFamily="50" charset="-128"/>
                <a:ea typeface="HGS創英角ﾎﾟｯﾌﾟ体" panose="040B0A00000000000000" pitchFamily="50" charset="-128"/>
              </a:rPr>
              <a:t>ファシリテーター</a:t>
            </a: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 </a:t>
            </a:r>
            <a:r>
              <a:rPr lang="ja-JP" altLang="en-US" sz="2400" dirty="0">
                <a:latin typeface="+mn-ea"/>
                <a:ea typeface="+mn-ea"/>
              </a:rPr>
              <a:t>とよびます</a:t>
            </a:r>
            <a:r>
              <a:rPr lang="ja-JP" altLang="en-US" sz="2400" dirty="0">
                <a:latin typeface="HGP創英角ｺﾞｼｯｸUB" panose="020B0900000000000000" pitchFamily="50" charset="-128"/>
                <a:ea typeface="HGP創英角ｺﾞｼｯｸUB" panose="020B0900000000000000" pitchFamily="50" charset="-128"/>
              </a:rPr>
              <a:t>。</a:t>
            </a:r>
            <a:endParaRPr lang="en-US" altLang="ja-JP" sz="2400" dirty="0">
              <a:latin typeface="HGP創英角ｺﾞｼｯｸUB" panose="020B0900000000000000" pitchFamily="50" charset="-128"/>
              <a:ea typeface="HGP創英角ｺﾞｼｯｸUB" panose="020B0900000000000000" pitchFamily="50" charset="-128"/>
            </a:endParaRPr>
          </a:p>
          <a:p>
            <a:pPr lvl="1" eaLnBrk="1" hangingPunct="1">
              <a:spcBef>
                <a:spcPct val="50000"/>
              </a:spcBef>
              <a:buFontTx/>
              <a:buNone/>
            </a:pPr>
            <a:endParaRPr lang="ja-JP" altLang="en-US" sz="2400" dirty="0">
              <a:latin typeface="HGP創英角ｺﾞｼｯｸUB" panose="020B0900000000000000" pitchFamily="50" charset="-128"/>
              <a:ea typeface="HGP創英角ｺﾞｼｯｸUB" panose="020B0900000000000000" pitchFamily="50" charset="-128"/>
            </a:endParaRPr>
          </a:p>
        </p:txBody>
      </p:sp>
      <p:sp>
        <p:nvSpPr>
          <p:cNvPr id="2" name="角丸四角形 1"/>
          <p:cNvSpPr/>
          <p:nvPr/>
        </p:nvSpPr>
        <p:spPr>
          <a:xfrm>
            <a:off x="1544340" y="2292825"/>
            <a:ext cx="2345272" cy="79745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rgbClr val="FF0000"/>
                </a:solidFill>
                <a:latin typeface="AR P丸ゴシック体E" panose="020B0600010101010101" pitchFamily="50" charset="-128"/>
                <a:ea typeface="AR P丸ゴシック体E" panose="020B0600010101010101" pitchFamily="50" charset="-128"/>
              </a:rPr>
              <a:t>容易にする</a:t>
            </a:r>
          </a:p>
        </p:txBody>
      </p:sp>
      <p:sp>
        <p:nvSpPr>
          <p:cNvPr id="8" name="角丸四角形 7"/>
          <p:cNvSpPr/>
          <p:nvPr/>
        </p:nvSpPr>
        <p:spPr>
          <a:xfrm>
            <a:off x="1544340" y="4544705"/>
            <a:ext cx="2495397" cy="71803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0000"/>
                </a:solidFill>
                <a:latin typeface="AR P丸ゴシック体E" panose="020B0600010101010101" pitchFamily="50" charset="-128"/>
                <a:ea typeface="AR P丸ゴシック体E" panose="020B0600010101010101" pitchFamily="50" charset="-128"/>
              </a:rPr>
              <a:t>促進</a:t>
            </a:r>
            <a:r>
              <a:rPr kumimoji="1" lang="ja-JP" altLang="en-US" sz="2800" dirty="0">
                <a:solidFill>
                  <a:srgbClr val="FF0000"/>
                </a:solidFill>
                <a:latin typeface="AR P丸ゴシック体E" panose="020B0600010101010101" pitchFamily="50" charset="-128"/>
                <a:ea typeface="AR P丸ゴシック体E" panose="020B0600010101010101" pitchFamily="50" charset="-128"/>
              </a:rPr>
              <a:t>する</a:t>
            </a:r>
          </a:p>
        </p:txBody>
      </p:sp>
    </p:spTree>
    <p:extLst>
      <p:ext uri="{BB962C8B-B14F-4D97-AF65-F5344CB8AC3E}">
        <p14:creationId xmlns:p14="http://schemas.microsoft.com/office/powerpoint/2010/main" val="41123453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a:xfrm>
            <a:off x="583324" y="175391"/>
            <a:ext cx="9195405" cy="1143001"/>
          </a:xfrm>
        </p:spPr>
        <p:txBody>
          <a:bodyPr>
            <a:normAutofit/>
          </a:bodyPr>
          <a:lstStyle/>
          <a:p>
            <a:r>
              <a:rPr lang="ja-JP" altLang="en-US" sz="3200" dirty="0">
                <a:solidFill>
                  <a:srgbClr val="5D32FC"/>
                </a:solidFill>
                <a:latin typeface="HGS創英角ﾎﾟｯﾌﾟ体" panose="040B0A00000000000000" pitchFamily="50" charset="-128"/>
                <a:ea typeface="HGS創英角ﾎﾟｯﾌﾟ体" panose="040B0A00000000000000" pitchFamily="50" charset="-128"/>
              </a:rPr>
              <a:t>ファシリテーターの役割（研修の場合）</a:t>
            </a:r>
          </a:p>
        </p:txBody>
      </p:sp>
      <p:sp>
        <p:nvSpPr>
          <p:cNvPr id="2" name="スライド番号プレースホルダー 1"/>
          <p:cNvSpPr>
            <a:spLocks noGrp="1"/>
          </p:cNvSpPr>
          <p:nvPr>
            <p:ph type="sldNum" sz="quarter" idx="12"/>
          </p:nvPr>
        </p:nvSpPr>
        <p:spPr>
          <a:xfrm>
            <a:off x="6457950" y="6233404"/>
            <a:ext cx="2057400" cy="365125"/>
          </a:xfrm>
        </p:spPr>
        <p:txBody>
          <a:bodyPr/>
          <a:lstStyle/>
          <a:p>
            <a:r>
              <a:rPr kumimoji="1" lang="en-US" altLang="ja-JP" dirty="0">
                <a:solidFill>
                  <a:schemeClr val="tx1">
                    <a:lumMod val="95000"/>
                    <a:lumOff val="5000"/>
                  </a:schemeClr>
                </a:solidFill>
                <a:latin typeface="+mn-ea"/>
              </a:rPr>
              <a:t>3</a:t>
            </a:r>
            <a:endParaRPr kumimoji="1" lang="ja-JP" altLang="en-US" dirty="0">
              <a:solidFill>
                <a:schemeClr val="tx1">
                  <a:lumMod val="95000"/>
                  <a:lumOff val="5000"/>
                </a:schemeClr>
              </a:solidFill>
              <a:latin typeface="+mn-ea"/>
            </a:endParaRPr>
          </a:p>
        </p:txBody>
      </p:sp>
      <p:sp>
        <p:nvSpPr>
          <p:cNvPr id="39940" name="正方形/長方形 6"/>
          <p:cNvSpPr>
            <a:spLocks noChangeArrowheads="1"/>
          </p:cNvSpPr>
          <p:nvPr/>
        </p:nvSpPr>
        <p:spPr bwMode="auto">
          <a:xfrm>
            <a:off x="341376" y="1359852"/>
            <a:ext cx="7278624" cy="4832092"/>
          </a:xfrm>
          <a:prstGeom prst="rect">
            <a:avLst/>
          </a:prstGeom>
          <a:noFill/>
          <a:ln w="9525">
            <a:noFill/>
            <a:miter lim="800000"/>
            <a:headEnd/>
            <a:tailEnd/>
          </a:ln>
        </p:spPr>
        <p:txBody>
          <a:bodyPr wrap="square">
            <a:spAutoFit/>
          </a:bodyPr>
          <a:lstStyle/>
          <a:p>
            <a:r>
              <a:rPr lang="ja-JP" altLang="en-US" sz="2400" dirty="0">
                <a:solidFill>
                  <a:srgbClr val="000000"/>
                </a:solidFill>
                <a:latin typeface="+mn-ea"/>
              </a:rPr>
              <a:t>①　研修（学びの場）を前に</a:t>
            </a:r>
            <a:r>
              <a:rPr lang="ja-JP" altLang="en-US" sz="2400" dirty="0">
                <a:solidFill>
                  <a:srgbClr val="FF0000"/>
                </a:solidFill>
                <a:latin typeface="+mn-ea"/>
              </a:rPr>
              <a:t>「進める」</a:t>
            </a:r>
            <a:endParaRPr lang="en-US" altLang="ja-JP" sz="2400" dirty="0">
              <a:solidFill>
                <a:srgbClr val="FF0000"/>
              </a:solidFill>
              <a:latin typeface="+mn-ea"/>
            </a:endParaRPr>
          </a:p>
          <a:p>
            <a:r>
              <a:rPr lang="ja-JP" altLang="en-US" sz="2800" dirty="0">
                <a:solidFill>
                  <a:srgbClr val="000000"/>
                </a:solidFill>
                <a:latin typeface="+mn-ea"/>
              </a:rPr>
              <a:t>　　</a:t>
            </a:r>
            <a:r>
              <a:rPr lang="ja-JP" altLang="en-US" sz="2000" dirty="0">
                <a:solidFill>
                  <a:srgbClr val="000000"/>
                </a:solidFill>
                <a:latin typeface="+mn-ea"/>
              </a:rPr>
              <a:t>時間内に、目的に沿って話し合いをゴールに到達さ</a:t>
            </a:r>
            <a:endParaRPr lang="en-US" altLang="ja-JP" sz="2000" dirty="0">
              <a:solidFill>
                <a:srgbClr val="000000"/>
              </a:solidFill>
              <a:latin typeface="+mn-ea"/>
            </a:endParaRPr>
          </a:p>
          <a:p>
            <a:r>
              <a:rPr lang="ja-JP" altLang="en-US" sz="2000" dirty="0">
                <a:solidFill>
                  <a:srgbClr val="000000"/>
                </a:solidFill>
                <a:latin typeface="+mn-ea"/>
              </a:rPr>
              <a:t>　　 せる。</a:t>
            </a:r>
            <a:endParaRPr lang="en-US" altLang="ja-JP" sz="2000" dirty="0">
              <a:solidFill>
                <a:srgbClr val="000000"/>
              </a:solidFill>
              <a:latin typeface="+mn-ea"/>
            </a:endParaRPr>
          </a:p>
          <a:p>
            <a:endParaRPr lang="en-US" altLang="ja-JP" sz="2000" dirty="0">
              <a:solidFill>
                <a:srgbClr val="000000"/>
              </a:solidFill>
              <a:latin typeface="+mn-ea"/>
            </a:endParaRPr>
          </a:p>
          <a:p>
            <a:r>
              <a:rPr lang="ja-JP" altLang="en-US" sz="2400" dirty="0">
                <a:solidFill>
                  <a:srgbClr val="000000"/>
                </a:solidFill>
                <a:latin typeface="+mn-ea"/>
              </a:rPr>
              <a:t>②　学びの内容を</a:t>
            </a:r>
            <a:r>
              <a:rPr lang="ja-JP" altLang="en-US" sz="2400" dirty="0">
                <a:solidFill>
                  <a:srgbClr val="FF0000"/>
                </a:solidFill>
                <a:latin typeface="+mn-ea"/>
              </a:rPr>
              <a:t>「深める」</a:t>
            </a:r>
            <a:endParaRPr lang="en-US" altLang="ja-JP" sz="2400" dirty="0">
              <a:solidFill>
                <a:srgbClr val="FF0000"/>
              </a:solidFill>
              <a:latin typeface="+mn-ea"/>
            </a:endParaRPr>
          </a:p>
          <a:p>
            <a:r>
              <a:rPr lang="ja-JP" altLang="en-US" sz="2800" dirty="0">
                <a:solidFill>
                  <a:srgbClr val="000000"/>
                </a:solidFill>
                <a:latin typeface="+mn-ea"/>
              </a:rPr>
              <a:t>　　</a:t>
            </a:r>
            <a:r>
              <a:rPr lang="ja-JP" altLang="en-US" sz="2000" dirty="0">
                <a:solidFill>
                  <a:srgbClr val="000000"/>
                </a:solidFill>
                <a:latin typeface="+mn-ea"/>
              </a:rPr>
              <a:t>多角的な視点から質の高い意見をたくさん引き出し、</a:t>
            </a:r>
            <a:endParaRPr lang="en-US" altLang="ja-JP" sz="2000" dirty="0">
              <a:solidFill>
                <a:srgbClr val="000000"/>
              </a:solidFill>
              <a:latin typeface="+mn-ea"/>
            </a:endParaRPr>
          </a:p>
          <a:p>
            <a:r>
              <a:rPr lang="ja-JP" altLang="en-US" sz="2000" dirty="0">
                <a:solidFill>
                  <a:srgbClr val="000000"/>
                </a:solidFill>
                <a:latin typeface="+mn-ea"/>
              </a:rPr>
              <a:t>　　 かみ合った議論を展開させる　</a:t>
            </a:r>
            <a:endParaRPr lang="en-US" altLang="ja-JP" sz="2000" dirty="0">
              <a:solidFill>
                <a:srgbClr val="000000"/>
              </a:solidFill>
              <a:latin typeface="+mn-ea"/>
            </a:endParaRPr>
          </a:p>
          <a:p>
            <a:r>
              <a:rPr lang="ja-JP" altLang="en-US" sz="2000" dirty="0">
                <a:solidFill>
                  <a:srgbClr val="000000"/>
                </a:solidFill>
                <a:latin typeface="+mn-ea"/>
              </a:rPr>
              <a:t>　</a:t>
            </a:r>
            <a:endParaRPr lang="en-US" altLang="ja-JP" sz="2000" dirty="0">
              <a:solidFill>
                <a:srgbClr val="000000"/>
              </a:solidFill>
              <a:latin typeface="+mn-ea"/>
            </a:endParaRPr>
          </a:p>
          <a:p>
            <a:r>
              <a:rPr lang="ja-JP" altLang="en-US" sz="2400" dirty="0">
                <a:solidFill>
                  <a:srgbClr val="000000"/>
                </a:solidFill>
                <a:latin typeface="+mn-ea"/>
              </a:rPr>
              <a:t>③　参加者のコミュニケーションを</a:t>
            </a:r>
            <a:r>
              <a:rPr lang="ja-JP" altLang="en-US" sz="2400" dirty="0">
                <a:solidFill>
                  <a:srgbClr val="FF0000"/>
                </a:solidFill>
                <a:latin typeface="+mn-ea"/>
              </a:rPr>
              <a:t>「つなぐ」</a:t>
            </a:r>
            <a:endParaRPr lang="en-US" altLang="ja-JP" sz="2400" dirty="0">
              <a:solidFill>
                <a:srgbClr val="FF0000"/>
              </a:solidFill>
              <a:latin typeface="+mn-ea"/>
            </a:endParaRPr>
          </a:p>
          <a:p>
            <a:r>
              <a:rPr lang="ja-JP" altLang="en-US" sz="2800" dirty="0">
                <a:solidFill>
                  <a:srgbClr val="000000"/>
                </a:solidFill>
                <a:latin typeface="+mn-ea"/>
              </a:rPr>
              <a:t>　　</a:t>
            </a:r>
            <a:r>
              <a:rPr lang="ja-JP" altLang="en-US" sz="2000" dirty="0">
                <a:solidFill>
                  <a:srgbClr val="000000"/>
                </a:solidFill>
                <a:latin typeface="+mn-ea"/>
              </a:rPr>
              <a:t>全員が安心して活発に本音を語れるように、コミュ</a:t>
            </a:r>
            <a:endParaRPr lang="en-US" altLang="ja-JP" sz="2000" dirty="0">
              <a:solidFill>
                <a:srgbClr val="000000"/>
              </a:solidFill>
              <a:latin typeface="+mn-ea"/>
            </a:endParaRPr>
          </a:p>
          <a:p>
            <a:r>
              <a:rPr lang="ja-JP" altLang="en-US" sz="2000" dirty="0">
                <a:solidFill>
                  <a:srgbClr val="000000"/>
                </a:solidFill>
                <a:latin typeface="+mn-ea"/>
              </a:rPr>
              <a:t>　　 ニケーションの架け橋となる</a:t>
            </a:r>
            <a:endParaRPr lang="en-US" altLang="ja-JP" sz="2000" dirty="0">
              <a:solidFill>
                <a:srgbClr val="000000"/>
              </a:solidFill>
              <a:latin typeface="+mn-ea"/>
            </a:endParaRPr>
          </a:p>
          <a:p>
            <a:r>
              <a:rPr lang="ja-JP" altLang="en-US" sz="2400" dirty="0">
                <a:solidFill>
                  <a:srgbClr val="000000"/>
                </a:solidFill>
                <a:latin typeface="+mn-ea"/>
              </a:rPr>
              <a:t>　　</a:t>
            </a:r>
            <a:endParaRPr lang="en-US" altLang="ja-JP" sz="2400" dirty="0">
              <a:solidFill>
                <a:srgbClr val="000000"/>
              </a:solidFill>
              <a:latin typeface="+mn-ea"/>
            </a:endParaRPr>
          </a:p>
          <a:p>
            <a:r>
              <a:rPr lang="ja-JP" altLang="en-US" sz="2400" dirty="0">
                <a:solidFill>
                  <a:srgbClr val="000000"/>
                </a:solidFill>
                <a:latin typeface="+mn-ea"/>
              </a:rPr>
              <a:t>　　　　</a:t>
            </a:r>
            <a:r>
              <a:rPr lang="ja-JP" altLang="en-US" sz="2800" dirty="0">
                <a:solidFill>
                  <a:srgbClr val="C00000"/>
                </a:solidFill>
                <a:latin typeface="+mn-ea"/>
              </a:rPr>
              <a:t>　　　　</a:t>
            </a:r>
            <a:r>
              <a:rPr lang="ja-JP" altLang="en-US" sz="2800" dirty="0">
                <a:solidFill>
                  <a:srgbClr val="000000"/>
                </a:solidFill>
                <a:latin typeface="+mn-ea"/>
              </a:rPr>
              <a:t>　　　　　　　　　　</a:t>
            </a:r>
            <a:endParaRPr lang="en-US" altLang="ja-JP" sz="2800" dirty="0">
              <a:solidFill>
                <a:srgbClr val="000000"/>
              </a:solidFill>
              <a:latin typeface="+mn-ea"/>
            </a:endParaRPr>
          </a:p>
        </p:txBody>
      </p:sp>
      <p:sp>
        <p:nvSpPr>
          <p:cNvPr id="4" name="テキスト ボックス 3"/>
          <p:cNvSpPr txBox="1"/>
          <p:nvPr/>
        </p:nvSpPr>
        <p:spPr>
          <a:xfrm>
            <a:off x="8207574" y="618528"/>
            <a:ext cx="584775" cy="5563908"/>
          </a:xfrm>
          <a:prstGeom prst="rect">
            <a:avLst/>
          </a:prstGeom>
          <a:noFill/>
        </p:spPr>
        <p:txBody>
          <a:bodyPr vert="eaVert" wrap="square" rtlCol="0">
            <a:spAutoFit/>
          </a:bodyPr>
          <a:lstStyle/>
          <a:p>
            <a:r>
              <a:rPr lang="ja-JP" altLang="en-US" sz="2600" dirty="0">
                <a:solidFill>
                  <a:srgbClr val="C00000"/>
                </a:solidFill>
                <a:latin typeface="+mn-ea"/>
              </a:rPr>
              <a:t>参加者の納得感・満足感をうみ出す</a:t>
            </a:r>
            <a:endParaRPr kumimoji="1" lang="ja-JP" altLang="en-US" sz="2600" dirty="0">
              <a:latin typeface="+mn-ea"/>
            </a:endParaRPr>
          </a:p>
        </p:txBody>
      </p:sp>
      <p:sp>
        <p:nvSpPr>
          <p:cNvPr id="3" name="右大かっこ 2"/>
          <p:cNvSpPr/>
          <p:nvPr/>
        </p:nvSpPr>
        <p:spPr>
          <a:xfrm>
            <a:off x="7025578" y="1405350"/>
            <a:ext cx="334571" cy="4236276"/>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矢印 5"/>
          <p:cNvSpPr/>
          <p:nvPr/>
        </p:nvSpPr>
        <p:spPr>
          <a:xfrm>
            <a:off x="7486650" y="3084576"/>
            <a:ext cx="720924" cy="438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930028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0" y="146006"/>
            <a:ext cx="9253182" cy="1143000"/>
          </a:xfrm>
        </p:spPr>
        <p:txBody>
          <a:bodyPr>
            <a:noAutofit/>
          </a:bodyPr>
          <a:lstStyle/>
          <a:p>
            <a:pPr eaLnBrk="1" hangingPunct="1"/>
            <a:r>
              <a:rPr lang="ja-JP" altLang="en-US" sz="4000" dirty="0">
                <a:solidFill>
                  <a:srgbClr val="5D32FC"/>
                </a:solidFill>
                <a:latin typeface="+mj-ea"/>
              </a:rPr>
              <a:t>ファシリテーションの</a:t>
            </a:r>
            <a:r>
              <a:rPr lang="en-US" altLang="ja-JP" sz="4000" dirty="0">
                <a:solidFill>
                  <a:srgbClr val="5D32FC"/>
                </a:solidFill>
                <a:latin typeface="+mj-ea"/>
              </a:rPr>
              <a:t>4</a:t>
            </a:r>
            <a:r>
              <a:rPr lang="ja-JP" altLang="en-US" sz="4000" dirty="0" err="1">
                <a:solidFill>
                  <a:srgbClr val="5D32FC"/>
                </a:solidFill>
                <a:latin typeface="+mj-ea"/>
              </a:rPr>
              <a:t>つの</a:t>
            </a:r>
            <a:r>
              <a:rPr lang="ja-JP" altLang="en-US" sz="4000" dirty="0">
                <a:solidFill>
                  <a:srgbClr val="5D32FC"/>
                </a:solidFill>
                <a:latin typeface="+mj-ea"/>
              </a:rPr>
              <a:t>基本スキル</a:t>
            </a:r>
            <a:br>
              <a:rPr lang="ja-JP" altLang="en-US" sz="4000" dirty="0">
                <a:solidFill>
                  <a:srgbClr val="5D32FC"/>
                </a:solidFill>
                <a:latin typeface="+mj-ea"/>
              </a:rPr>
            </a:br>
            <a:endParaRPr lang="ja-JP" altLang="en-US" sz="4000" dirty="0">
              <a:solidFill>
                <a:srgbClr val="5D32FC"/>
              </a:solidFill>
              <a:latin typeface="+mj-ea"/>
            </a:endParaRPr>
          </a:p>
        </p:txBody>
      </p:sp>
      <p:sp>
        <p:nvSpPr>
          <p:cNvPr id="2" name="スライド番号プレースホルダー 1"/>
          <p:cNvSpPr>
            <a:spLocks noGrp="1"/>
          </p:cNvSpPr>
          <p:nvPr>
            <p:ph type="sldNum" sz="quarter" idx="12"/>
          </p:nvPr>
        </p:nvSpPr>
        <p:spPr>
          <a:xfrm>
            <a:off x="6957812" y="6480175"/>
            <a:ext cx="2057400" cy="365125"/>
          </a:xfrm>
        </p:spPr>
        <p:txBody>
          <a:bodyPr/>
          <a:lstStyle/>
          <a:p>
            <a:r>
              <a:rPr kumimoji="1" lang="en-US" altLang="ja-JP" dirty="0">
                <a:solidFill>
                  <a:schemeClr val="tx1">
                    <a:lumMod val="95000"/>
                    <a:lumOff val="5000"/>
                  </a:schemeClr>
                </a:solidFill>
                <a:latin typeface="+mn-ea"/>
              </a:rPr>
              <a:t>4</a:t>
            </a:r>
            <a:endParaRPr kumimoji="1" lang="ja-JP" altLang="en-US" dirty="0">
              <a:solidFill>
                <a:schemeClr val="tx1">
                  <a:lumMod val="95000"/>
                  <a:lumOff val="5000"/>
                </a:schemeClr>
              </a:solidFill>
              <a:latin typeface="+mn-ea"/>
            </a:endParaRPr>
          </a:p>
        </p:txBody>
      </p:sp>
      <p:graphicFrame>
        <p:nvGraphicFramePr>
          <p:cNvPr id="3" name="図表 2">
            <a:extLst>
              <a:ext uri="{FF2B5EF4-FFF2-40B4-BE49-F238E27FC236}">
                <a16:creationId xmlns:a16="http://schemas.microsoft.com/office/drawing/2014/main" id="{05FD242F-F7F5-4221-B273-57FA852284F1}"/>
              </a:ext>
            </a:extLst>
          </p:cNvPr>
          <p:cNvGraphicFramePr/>
          <p:nvPr>
            <p:extLst>
              <p:ext uri="{D42A27DB-BD31-4B8C-83A1-F6EECF244321}">
                <p14:modId xmlns:p14="http://schemas.microsoft.com/office/powerpoint/2010/main" val="1113776772"/>
              </p:ext>
            </p:extLst>
          </p:nvPr>
        </p:nvGraphicFramePr>
        <p:xfrm>
          <a:off x="239758" y="856615"/>
          <a:ext cx="8664483" cy="5727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926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2" y="158750"/>
            <a:ext cx="8510588" cy="868363"/>
          </a:xfrm>
        </p:spPr>
        <p:txBody>
          <a:bodyPr rtlCol="0">
            <a:normAutofit fontScale="90000"/>
          </a:bodyPr>
          <a:lstStyle/>
          <a:p>
            <a:pPr eaLnBrk="1" fontAlgn="auto" hangingPunct="1">
              <a:spcAft>
                <a:spcPts val="0"/>
              </a:spcAft>
              <a:defRPr/>
            </a:pPr>
            <a:r>
              <a:rPr lang="ja-JP" altLang="en-US" sz="4000" dirty="0">
                <a:solidFill>
                  <a:srgbClr val="0000CC"/>
                </a:solidFill>
                <a:latin typeface="HGS創英角ﾎﾟｯﾌﾟ体" pitchFamily="50" charset="-128"/>
                <a:ea typeface="HGS創英角ﾎﾟｯﾌﾟ体" pitchFamily="50" charset="-128"/>
              </a:rPr>
              <a:t>支援者として目指すべきものは何か？！</a:t>
            </a:r>
            <a:endParaRPr lang="ja-JP" altLang="en-US" dirty="0">
              <a:solidFill>
                <a:srgbClr val="0000CC"/>
              </a:solidFill>
              <a:latin typeface="HGS創英角ﾎﾟｯﾌﾟ体" pitchFamily="50" charset="-128"/>
              <a:ea typeface="HGS創英角ﾎﾟｯﾌﾟ体" pitchFamily="50" charset="-128"/>
            </a:endParaRPr>
          </a:p>
        </p:txBody>
      </p:sp>
      <p:sp>
        <p:nvSpPr>
          <p:cNvPr id="10243" name="Rectangle 3"/>
          <p:cNvSpPr>
            <a:spLocks noGrp="1" noChangeArrowheads="1"/>
          </p:cNvSpPr>
          <p:nvPr>
            <p:ph idx="1"/>
          </p:nvPr>
        </p:nvSpPr>
        <p:spPr>
          <a:xfrm>
            <a:off x="468312" y="1184910"/>
            <a:ext cx="8196716" cy="5632450"/>
          </a:xfrm>
        </p:spPr>
        <p:txBody>
          <a:bodyPr>
            <a:noAutofit/>
          </a:bodyPr>
          <a:lstStyle/>
          <a:p>
            <a:pPr eaLnBrk="1" hangingPunct="1">
              <a:lnSpc>
                <a:spcPct val="100000"/>
              </a:lnSpc>
              <a:buFont typeface="Wingdings 2" panose="05020102010507070707" pitchFamily="18" charset="2"/>
              <a:buNone/>
            </a:pPr>
            <a:r>
              <a:rPr lang="ja-JP" altLang="en-US" sz="2000" b="1" dirty="0"/>
              <a:t>▶　介護保険法第</a:t>
            </a:r>
            <a:r>
              <a:rPr lang="en-US" altLang="ja-JP" sz="2000" b="1" dirty="0"/>
              <a:t>1</a:t>
            </a:r>
            <a:r>
              <a:rPr lang="ja-JP" altLang="en-US" sz="2000" b="1" dirty="0"/>
              <a:t>条　（目的）</a:t>
            </a:r>
            <a:endParaRPr lang="en-US" altLang="ja-JP" sz="2000" b="1" dirty="0"/>
          </a:p>
          <a:p>
            <a:pPr eaLnBrk="1" hangingPunct="1">
              <a:lnSpc>
                <a:spcPct val="100000"/>
              </a:lnSpc>
              <a:spcBef>
                <a:spcPts val="600"/>
              </a:spcBef>
              <a:buFont typeface="Wingdings 2" panose="05020102010507070707" pitchFamily="18" charset="2"/>
              <a:buNone/>
            </a:pPr>
            <a:r>
              <a:rPr lang="ja-JP" altLang="en-US" sz="2000" dirty="0">
                <a:latin typeface="ＭＳ Ｐゴシック" panose="020B0600070205080204" pitchFamily="50" charset="-128"/>
              </a:rPr>
              <a:t>　「</a:t>
            </a:r>
            <a:r>
              <a:rPr lang="en-US" altLang="ja-JP" sz="2000" dirty="0">
                <a:latin typeface="ＭＳ Ｐゴシック" panose="020B0600070205080204" pitchFamily="50" charset="-128"/>
              </a:rPr>
              <a:t>…</a:t>
            </a:r>
            <a:r>
              <a:rPr lang="ja-JP" altLang="en-US" sz="2000" dirty="0">
                <a:latin typeface="ＭＳ Ｐゴシック" panose="020B0600070205080204" pitchFamily="50" charset="-128"/>
              </a:rPr>
              <a:t>これらの者が</a:t>
            </a:r>
            <a:r>
              <a:rPr lang="ja-JP" altLang="en-US" sz="2000" b="1" u="sng" dirty="0">
                <a:solidFill>
                  <a:srgbClr val="FF3300"/>
                </a:solidFill>
                <a:latin typeface="ＭＳ Ｐゴシック" panose="020B0600070205080204" pitchFamily="50" charset="-128"/>
              </a:rPr>
              <a:t>尊厳を保持</a:t>
            </a:r>
            <a:r>
              <a:rPr lang="ja-JP" altLang="en-US" sz="2000" dirty="0">
                <a:latin typeface="ＭＳ Ｐゴシック" panose="020B0600070205080204" pitchFamily="50" charset="-128"/>
              </a:rPr>
              <a:t>し、その</a:t>
            </a:r>
            <a:r>
              <a:rPr lang="ja-JP" altLang="en-US" sz="2000" b="1" u="sng" dirty="0">
                <a:solidFill>
                  <a:srgbClr val="FF0000"/>
                </a:solidFill>
                <a:latin typeface="ＭＳ Ｐゴシック" panose="020B0600070205080204" pitchFamily="50" charset="-128"/>
              </a:rPr>
              <a:t>有する能力に応じ自立した日</a:t>
            </a:r>
            <a:endParaRPr lang="en-US" altLang="ja-JP" sz="2000" b="1" u="sng" dirty="0">
              <a:solidFill>
                <a:srgbClr val="FF0000"/>
              </a:solidFill>
              <a:latin typeface="ＭＳ Ｐゴシック" panose="020B0600070205080204" pitchFamily="50" charset="-128"/>
            </a:endParaRPr>
          </a:p>
          <a:p>
            <a:pPr eaLnBrk="1" hangingPunct="1">
              <a:lnSpc>
                <a:spcPct val="100000"/>
              </a:lnSpc>
              <a:spcBef>
                <a:spcPts val="600"/>
              </a:spcBef>
              <a:buFont typeface="Wingdings 2" panose="05020102010507070707" pitchFamily="18" charset="2"/>
              <a:buNone/>
            </a:pPr>
            <a:r>
              <a:rPr lang="ja-JP" altLang="en-US" sz="2000" b="1" dirty="0">
                <a:solidFill>
                  <a:srgbClr val="FF0000"/>
                </a:solidFill>
                <a:latin typeface="ＭＳ Ｐゴシック" panose="020B0600070205080204" pitchFamily="50" charset="-128"/>
              </a:rPr>
              <a:t>　</a:t>
            </a:r>
            <a:r>
              <a:rPr lang="ja-JP" altLang="en-US" sz="2000" b="1" u="sng" dirty="0">
                <a:solidFill>
                  <a:srgbClr val="FF0000"/>
                </a:solidFill>
                <a:latin typeface="ＭＳ Ｐゴシック" panose="020B0600070205080204" pitchFamily="50" charset="-128"/>
              </a:rPr>
              <a:t>常生活を営むことができるよう</a:t>
            </a:r>
            <a:r>
              <a:rPr lang="ja-JP" altLang="en-US" sz="2000" u="sng" dirty="0">
                <a:latin typeface="ＭＳ Ｐゴシック" panose="020B0600070205080204" pitchFamily="50" charset="-128"/>
              </a:rPr>
              <a:t>、</a:t>
            </a:r>
            <a:r>
              <a:rPr lang="ja-JP" altLang="en-US" sz="2000" dirty="0">
                <a:latin typeface="ＭＳ Ｐゴシック" panose="020B0600070205080204" pitchFamily="50" charset="-128"/>
              </a:rPr>
              <a:t>必要な保健医療サービス及び福祉</a:t>
            </a:r>
            <a:endParaRPr lang="en-US" altLang="ja-JP" sz="2000" dirty="0">
              <a:latin typeface="ＭＳ Ｐゴシック" panose="020B0600070205080204" pitchFamily="50" charset="-128"/>
            </a:endParaRPr>
          </a:p>
          <a:p>
            <a:pPr eaLnBrk="1" hangingPunct="1">
              <a:lnSpc>
                <a:spcPct val="100000"/>
              </a:lnSpc>
              <a:spcBef>
                <a:spcPts val="600"/>
              </a:spcBef>
              <a:buFont typeface="Wingdings 2" panose="05020102010507070707" pitchFamily="18" charset="2"/>
              <a:buNone/>
            </a:pPr>
            <a:r>
              <a:rPr lang="ja-JP" altLang="en-US" sz="2000" dirty="0">
                <a:latin typeface="ＭＳ Ｐゴシック" panose="020B0600070205080204" pitchFamily="50" charset="-128"/>
              </a:rPr>
              <a:t>　サービスに係る給付を行うため、</a:t>
            </a:r>
            <a:r>
              <a:rPr lang="en-US" altLang="ja-JP" sz="2000" dirty="0">
                <a:latin typeface="ＭＳ Ｐゴシック" panose="020B0600070205080204" pitchFamily="50" charset="-128"/>
              </a:rPr>
              <a:t>…</a:t>
            </a:r>
            <a:r>
              <a:rPr lang="ja-JP" altLang="en-US" sz="2000" dirty="0">
                <a:latin typeface="ＭＳ Ｐゴシック" panose="020B0600070205080204" pitchFamily="50" charset="-128"/>
              </a:rPr>
              <a:t>」</a:t>
            </a:r>
            <a:endParaRPr lang="en-US" altLang="ja-JP" sz="2000" dirty="0">
              <a:latin typeface="ＭＳ Ｐゴシック" panose="020B0600070205080204" pitchFamily="50" charset="-128"/>
            </a:endParaRPr>
          </a:p>
          <a:p>
            <a:pPr marL="0" indent="0">
              <a:lnSpc>
                <a:spcPct val="100000"/>
              </a:lnSpc>
              <a:spcBef>
                <a:spcPts val="1800"/>
              </a:spcBef>
              <a:buNone/>
            </a:pPr>
            <a:r>
              <a:rPr lang="ja-JP" altLang="en-US" sz="2000" b="1" dirty="0"/>
              <a:t>▶　老人福祉法　</a:t>
            </a:r>
            <a:r>
              <a:rPr lang="en-US" altLang="ja-JP" sz="2000" b="1" dirty="0"/>
              <a:t>(</a:t>
            </a:r>
            <a:r>
              <a:rPr lang="ja-JP" altLang="en-US" sz="2000" b="1" dirty="0"/>
              <a:t>目的</a:t>
            </a:r>
            <a:r>
              <a:rPr lang="en-US" altLang="ja-JP" sz="2000" b="1" dirty="0"/>
              <a:t>)</a:t>
            </a:r>
          </a:p>
          <a:p>
            <a:pPr marL="0" indent="0">
              <a:lnSpc>
                <a:spcPct val="100000"/>
              </a:lnSpc>
              <a:buNone/>
            </a:pPr>
            <a:r>
              <a:rPr lang="ja-JP" altLang="en-US" sz="2000" dirty="0"/>
              <a:t>　第一条　この法律は、老人の福祉に関する原理を明らかに</a:t>
            </a:r>
            <a:r>
              <a:rPr lang="ja-JP" altLang="en-US" sz="2000" dirty="0" err="1"/>
              <a:t>するとと</a:t>
            </a:r>
            <a:endParaRPr lang="en-US" altLang="ja-JP" sz="2000" dirty="0"/>
          </a:p>
          <a:p>
            <a:pPr marL="0" indent="0">
              <a:lnSpc>
                <a:spcPct val="100000"/>
              </a:lnSpc>
              <a:buNone/>
            </a:pPr>
            <a:r>
              <a:rPr lang="ja-JP" altLang="en-US" sz="2000" dirty="0"/>
              <a:t>　もに、老人に対し、その</a:t>
            </a:r>
            <a:r>
              <a:rPr lang="ja-JP" altLang="en-US" sz="2000" b="1" u="sng" dirty="0">
                <a:solidFill>
                  <a:srgbClr val="FF0000"/>
                </a:solidFill>
              </a:rPr>
              <a:t>心身の健康の保持及び生活の安定</a:t>
            </a:r>
            <a:r>
              <a:rPr lang="ja-JP" altLang="en-US" sz="2000" dirty="0"/>
              <a:t>のために</a:t>
            </a:r>
            <a:endParaRPr lang="en-US" altLang="ja-JP" sz="2000" dirty="0"/>
          </a:p>
          <a:p>
            <a:pPr marL="0" indent="0">
              <a:lnSpc>
                <a:spcPct val="100000"/>
              </a:lnSpc>
              <a:buNone/>
            </a:pPr>
            <a:r>
              <a:rPr lang="ja-JP" altLang="en-US" sz="2000" dirty="0"/>
              <a:t>　必要な措置を講じ、もって老人の福祉を図ることを目的とする。</a:t>
            </a:r>
          </a:p>
          <a:p>
            <a:pPr marL="0" indent="0">
              <a:lnSpc>
                <a:spcPct val="100000"/>
              </a:lnSpc>
              <a:buNone/>
            </a:pPr>
            <a:r>
              <a:rPr lang="ja-JP" altLang="en-US" sz="2000" dirty="0"/>
              <a:t>　</a:t>
            </a:r>
            <a:r>
              <a:rPr lang="en-US" altLang="ja-JP" sz="2000" b="1" dirty="0"/>
              <a:t>(</a:t>
            </a:r>
            <a:r>
              <a:rPr lang="ja-JP" altLang="en-US" sz="2000" b="1" dirty="0"/>
              <a:t>基本的理念</a:t>
            </a:r>
            <a:r>
              <a:rPr lang="en-US" altLang="ja-JP" sz="2000" b="1" dirty="0"/>
              <a:t>)</a:t>
            </a:r>
          </a:p>
          <a:p>
            <a:pPr marL="0" indent="0">
              <a:lnSpc>
                <a:spcPct val="100000"/>
              </a:lnSpc>
              <a:spcBef>
                <a:spcPts val="600"/>
              </a:spcBef>
              <a:buNone/>
            </a:pPr>
            <a:r>
              <a:rPr lang="ja-JP" altLang="en-US" sz="2000" dirty="0"/>
              <a:t>　第二条　老人は、多年にわたり社会の進展に寄与してきた者とし</a:t>
            </a:r>
            <a:endParaRPr lang="en-US" altLang="ja-JP" sz="2000" dirty="0"/>
          </a:p>
          <a:p>
            <a:pPr marL="0" indent="0">
              <a:lnSpc>
                <a:spcPct val="100000"/>
              </a:lnSpc>
              <a:spcBef>
                <a:spcPts val="600"/>
              </a:spcBef>
              <a:buNone/>
            </a:pPr>
            <a:r>
              <a:rPr lang="ja-JP" altLang="en-US" sz="2000" dirty="0"/>
              <a:t>　て、かつ、豊富な知識と経験を有する者として</a:t>
            </a:r>
            <a:r>
              <a:rPr lang="ja-JP" altLang="en-US" sz="2000" b="1" u="sng" dirty="0">
                <a:solidFill>
                  <a:srgbClr val="FF0000"/>
                </a:solidFill>
              </a:rPr>
              <a:t>敬愛</a:t>
            </a:r>
            <a:r>
              <a:rPr lang="ja-JP" altLang="en-US" sz="2000" b="1" u="sng" dirty="0" err="1">
                <a:solidFill>
                  <a:srgbClr val="FF0000"/>
                </a:solidFill>
              </a:rPr>
              <a:t>されるととも</a:t>
            </a:r>
            <a:endParaRPr lang="en-US" altLang="ja-JP" sz="2000" b="1" u="sng" dirty="0">
              <a:solidFill>
                <a:srgbClr val="FF0000"/>
              </a:solidFill>
            </a:endParaRPr>
          </a:p>
          <a:p>
            <a:pPr marL="0" indent="0">
              <a:lnSpc>
                <a:spcPct val="100000"/>
              </a:lnSpc>
              <a:spcBef>
                <a:spcPts val="600"/>
              </a:spcBef>
              <a:buNone/>
            </a:pPr>
            <a:r>
              <a:rPr lang="ja-JP" altLang="en-US" sz="2000" b="1" dirty="0">
                <a:solidFill>
                  <a:srgbClr val="FF0000"/>
                </a:solidFill>
              </a:rPr>
              <a:t>　</a:t>
            </a:r>
            <a:r>
              <a:rPr lang="ja-JP" altLang="en-US" sz="2000" b="1" u="sng" dirty="0">
                <a:solidFill>
                  <a:srgbClr val="FF0000"/>
                </a:solidFill>
              </a:rPr>
              <a:t>に、生きがいを持てる健全で安らかな生活を保障される</a:t>
            </a:r>
            <a:r>
              <a:rPr lang="ja-JP" altLang="en-US" sz="2000" dirty="0"/>
              <a:t>ものと</a:t>
            </a:r>
            <a:r>
              <a:rPr lang="ja-JP" altLang="en-US" sz="2000" dirty="0" err="1"/>
              <a:t>す</a:t>
            </a:r>
            <a:endParaRPr lang="en-US" altLang="ja-JP" sz="2000" dirty="0"/>
          </a:p>
          <a:p>
            <a:pPr marL="0" indent="0">
              <a:lnSpc>
                <a:spcPct val="100000"/>
              </a:lnSpc>
              <a:spcBef>
                <a:spcPts val="600"/>
              </a:spcBef>
              <a:buNone/>
            </a:pPr>
            <a:r>
              <a:rPr lang="ja-JP" altLang="en-US" sz="2000" dirty="0"/>
              <a:t>　る。</a:t>
            </a:r>
          </a:p>
          <a:p>
            <a:pPr eaLnBrk="1" hangingPunct="1">
              <a:lnSpc>
                <a:spcPct val="100000"/>
              </a:lnSpc>
              <a:buFont typeface="Wingdings 2" panose="05020102010507070707" pitchFamily="18" charset="2"/>
              <a:buNone/>
            </a:pPr>
            <a:endParaRPr lang="ja-JP" altLang="en-US" sz="2000" dirty="0">
              <a:latin typeface="ＭＳ Ｐゴシック" panose="020B0600070205080204" pitchFamily="50" charset="-128"/>
            </a:endParaRPr>
          </a:p>
        </p:txBody>
      </p:sp>
      <p:sp>
        <p:nvSpPr>
          <p:cNvPr id="10244" name="スライド番号プレースホルダ 3"/>
          <p:cNvSpPr>
            <a:spLocks noGrp="1"/>
          </p:cNvSpPr>
          <p:nvPr>
            <p:ph type="sldNum" sz="quarter" idx="12"/>
          </p:nvPr>
        </p:nvSpPr>
        <p:spPr bwMode="auto">
          <a:xfrm>
            <a:off x="6730274" y="6452235"/>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87B76FB6-175C-41A1-9BD6-DB3CFB9985B7}" type="slidenum">
              <a:rPr lang="ja-JP" altLang="en-US" sz="1400" smtClean="0">
                <a:latin typeface="ＭＳ Ｐゴシック" panose="020B0600070205080204" pitchFamily="50" charset="-128"/>
              </a:rPr>
              <a:pPr>
                <a:spcBef>
                  <a:spcPct val="0"/>
                </a:spcBef>
                <a:buFontTx/>
                <a:buNone/>
              </a:pPr>
              <a:t>5</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1171715895"/>
      </p:ext>
    </p:extLst>
  </p:cSld>
  <p:clrMapOvr>
    <a:masterClrMapping/>
  </p:clrMapOvr>
  <mc:AlternateContent xmlns:mc="http://schemas.openxmlformats.org/markup-compatibility/2006" xmlns:p14="http://schemas.microsoft.com/office/powerpoint/2010/main">
    <mc:Choice Requires="p14">
      <p:transition spd="slow" p14:dur="2000" advTm="75854"/>
    </mc:Choice>
    <mc:Fallback xmlns="">
      <p:transition spd="slow" advTm="75854"/>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947" y="156417"/>
            <a:ext cx="8410073" cy="1022684"/>
          </a:xfrm>
        </p:spPr>
        <p:txBody>
          <a:bodyPr>
            <a:normAutofit fontScale="90000"/>
          </a:bodyPr>
          <a:lstStyle/>
          <a:p>
            <a:r>
              <a:rPr lang="ja-JP" altLang="en-US" sz="3600" dirty="0">
                <a:solidFill>
                  <a:srgbClr val="5D32FC"/>
                </a:solidFill>
              </a:rPr>
              <a:t>“学ぶ”ために、なぜ、わざわざ集まって</a:t>
            </a:r>
            <a:r>
              <a:rPr lang="en-US" altLang="ja-JP" sz="3600" dirty="0">
                <a:solidFill>
                  <a:srgbClr val="5D32FC"/>
                </a:solidFill>
              </a:rPr>
              <a:t/>
            </a:r>
            <a:br>
              <a:rPr lang="en-US" altLang="ja-JP" sz="3600" dirty="0">
                <a:solidFill>
                  <a:srgbClr val="5D32FC"/>
                </a:solidFill>
              </a:rPr>
            </a:br>
            <a:r>
              <a:rPr lang="ja-JP" altLang="en-US" sz="3600" dirty="0">
                <a:solidFill>
                  <a:srgbClr val="5D32FC"/>
                </a:solidFill>
              </a:rPr>
              <a:t>研修を行うのか？</a:t>
            </a:r>
            <a:endParaRPr kumimoji="1" lang="ja-JP" altLang="en-US" sz="3600" dirty="0">
              <a:solidFill>
                <a:srgbClr val="5D32FC"/>
              </a:solidFill>
            </a:endParaRPr>
          </a:p>
        </p:txBody>
      </p:sp>
      <p:sp>
        <p:nvSpPr>
          <p:cNvPr id="3" name="コンテンツ プレースホルダー 2"/>
          <p:cNvSpPr>
            <a:spLocks noGrp="1"/>
          </p:cNvSpPr>
          <p:nvPr>
            <p:ph idx="1"/>
          </p:nvPr>
        </p:nvSpPr>
        <p:spPr>
          <a:xfrm>
            <a:off x="496302" y="1219362"/>
            <a:ext cx="8178466" cy="5502114"/>
          </a:xfrm>
        </p:spPr>
        <p:txBody>
          <a:bodyPr>
            <a:noAutofit/>
          </a:bodyPr>
          <a:lstStyle/>
          <a:p>
            <a:pPr marL="0" indent="0">
              <a:lnSpc>
                <a:spcPts val="2200"/>
              </a:lnSpc>
              <a:buNone/>
            </a:pPr>
            <a:r>
              <a:rPr kumimoji="1" lang="ja-JP" altLang="en-US" sz="2000" dirty="0"/>
              <a:t>①一人で行うことには限界⇒みんなの協働作業で、</a:t>
            </a:r>
            <a:r>
              <a:rPr kumimoji="1" lang="en-US" altLang="ja-JP" sz="2000" dirty="0"/>
              <a:t>1</a:t>
            </a:r>
            <a:r>
              <a:rPr kumimoji="1" lang="ja-JP" altLang="en-US" sz="2000" dirty="0"/>
              <a:t>人ではできない</a:t>
            </a:r>
            <a:endParaRPr kumimoji="1" lang="en-US" altLang="ja-JP" sz="2000" dirty="0"/>
          </a:p>
          <a:p>
            <a:pPr marL="0" indent="0">
              <a:lnSpc>
                <a:spcPts val="2200"/>
              </a:lnSpc>
              <a:buNone/>
            </a:pPr>
            <a:r>
              <a:rPr lang="ja-JP" altLang="en-US" sz="2000" dirty="0"/>
              <a:t>　</a:t>
            </a:r>
            <a:r>
              <a:rPr kumimoji="1" lang="ja-JP" altLang="en-US" sz="2000" dirty="0"/>
              <a:t>体験が味わえる。深い気づきが得られる。</a:t>
            </a:r>
            <a:endParaRPr kumimoji="1" lang="en-US" altLang="ja-JP" sz="2000" dirty="0"/>
          </a:p>
          <a:p>
            <a:pPr marL="0" indent="0">
              <a:lnSpc>
                <a:spcPts val="2200"/>
              </a:lnSpc>
              <a:buNone/>
            </a:pPr>
            <a:r>
              <a:rPr lang="ja-JP" altLang="en-US" sz="2000" dirty="0"/>
              <a:t>②みんなで考えることで相互作用を起こすことができる。</a:t>
            </a:r>
            <a:endParaRPr lang="en-US" altLang="ja-JP" sz="2000" dirty="0"/>
          </a:p>
          <a:p>
            <a:pPr marL="0" indent="0">
              <a:lnSpc>
                <a:spcPts val="2200"/>
              </a:lnSpc>
              <a:buNone/>
            </a:pPr>
            <a:r>
              <a:rPr lang="ja-JP" altLang="en-US" sz="2000" dirty="0"/>
              <a:t>　豊かな知恵が得られる。</a:t>
            </a:r>
            <a:endParaRPr lang="en-US" altLang="ja-JP" sz="2000" dirty="0"/>
          </a:p>
          <a:p>
            <a:pPr marL="0" indent="0">
              <a:lnSpc>
                <a:spcPts val="2200"/>
              </a:lnSpc>
              <a:buNone/>
            </a:pPr>
            <a:r>
              <a:rPr kumimoji="1" lang="ja-JP" altLang="en-US" sz="2000" dirty="0"/>
              <a:t>③仲間が得られる⇒対話の相手ができる。⇒「独りではない」ことを</a:t>
            </a:r>
            <a:endParaRPr kumimoji="1" lang="en-US" altLang="ja-JP" sz="2000" dirty="0"/>
          </a:p>
          <a:p>
            <a:pPr marL="0" indent="0">
              <a:lnSpc>
                <a:spcPts val="2200"/>
              </a:lnSpc>
              <a:buNone/>
            </a:pPr>
            <a:r>
              <a:rPr lang="ja-JP" altLang="en-US" sz="2000" dirty="0"/>
              <a:t>　</a:t>
            </a:r>
            <a:r>
              <a:rPr kumimoji="1" lang="ja-JP" altLang="en-US" sz="2000" dirty="0"/>
              <a:t>確認できる</a:t>
            </a:r>
            <a:endParaRPr lang="en-US" altLang="ja-JP" sz="2000" dirty="0"/>
          </a:p>
          <a:p>
            <a:pPr marL="0" indent="0">
              <a:lnSpc>
                <a:spcPct val="120000"/>
              </a:lnSpc>
              <a:buNone/>
            </a:pPr>
            <a:r>
              <a:rPr lang="en-US" altLang="ja-JP" dirty="0">
                <a:latin typeface="+mj-ea"/>
                <a:ea typeface="+mj-ea"/>
              </a:rPr>
              <a:t>《</a:t>
            </a:r>
            <a:r>
              <a:rPr lang="ja-JP" altLang="en-US" dirty="0">
                <a:latin typeface="+mj-ea"/>
                <a:ea typeface="+mj-ea"/>
              </a:rPr>
              <a:t>　研修実施の意義　</a:t>
            </a:r>
            <a:r>
              <a:rPr lang="en-US" altLang="ja-JP" dirty="0">
                <a:latin typeface="+mj-ea"/>
                <a:ea typeface="+mj-ea"/>
              </a:rPr>
              <a:t>》</a:t>
            </a:r>
          </a:p>
          <a:p>
            <a:pPr marL="0" indent="0">
              <a:lnSpc>
                <a:spcPts val="2200"/>
              </a:lnSpc>
              <a:buNone/>
            </a:pPr>
            <a:r>
              <a:rPr lang="ja-JP" altLang="en-US" sz="2000" dirty="0"/>
              <a:t>　職場内での</a:t>
            </a:r>
            <a:r>
              <a:rPr lang="ja-JP" altLang="en-US" sz="2000" b="1" dirty="0">
                <a:solidFill>
                  <a:srgbClr val="FF0000"/>
                </a:solidFill>
              </a:rPr>
              <a:t>つながり</a:t>
            </a:r>
            <a:r>
              <a:rPr lang="ja-JP" altLang="en-US" sz="2000" dirty="0"/>
              <a:t>を造り、</a:t>
            </a:r>
            <a:r>
              <a:rPr lang="ja-JP" altLang="en-US" sz="2000" b="1" dirty="0">
                <a:solidFill>
                  <a:srgbClr val="FF0000"/>
                </a:solidFill>
              </a:rPr>
              <a:t>個人と組織を元気にする</a:t>
            </a:r>
            <a:r>
              <a:rPr lang="ja-JP" altLang="en-US" sz="2000" dirty="0"/>
              <a:t>ための貴重な</a:t>
            </a:r>
            <a:endParaRPr lang="en-US" altLang="ja-JP" sz="2000" dirty="0"/>
          </a:p>
          <a:p>
            <a:pPr marL="0" indent="0">
              <a:lnSpc>
                <a:spcPts val="2200"/>
              </a:lnSpc>
              <a:buNone/>
            </a:pPr>
            <a:r>
              <a:rPr lang="ja-JP" altLang="en-US" sz="2000" dirty="0"/>
              <a:t>　場となる。</a:t>
            </a:r>
            <a:endParaRPr lang="en-US" altLang="ja-JP" sz="2000" dirty="0"/>
          </a:p>
          <a:p>
            <a:pPr marL="0" indent="0">
              <a:lnSpc>
                <a:spcPts val="2200"/>
              </a:lnSpc>
              <a:buNone/>
            </a:pPr>
            <a:r>
              <a:rPr lang="ja-JP" altLang="en-US" sz="2000" dirty="0"/>
              <a:t>　研修の中で</a:t>
            </a:r>
            <a:r>
              <a:rPr lang="ja-JP" altLang="en-US" sz="2000" dirty="0">
                <a:solidFill>
                  <a:srgbClr val="FF0000"/>
                </a:solidFill>
                <a:latin typeface="+mj-ea"/>
                <a:ea typeface="+mj-ea"/>
              </a:rPr>
              <a:t>「対話する」「相互作用を生み出す」「つながりを紡ぎ</a:t>
            </a:r>
            <a:endParaRPr lang="en-US" altLang="ja-JP" sz="2000" dirty="0">
              <a:solidFill>
                <a:srgbClr val="FF0000"/>
              </a:solidFill>
              <a:latin typeface="+mj-ea"/>
              <a:ea typeface="+mj-ea"/>
            </a:endParaRPr>
          </a:p>
          <a:p>
            <a:pPr marL="0" indent="0">
              <a:lnSpc>
                <a:spcPts val="2200"/>
              </a:lnSpc>
              <a:buNone/>
            </a:pPr>
            <a:r>
              <a:rPr lang="ja-JP" altLang="en-US" sz="2000" dirty="0">
                <a:solidFill>
                  <a:srgbClr val="FF0000"/>
                </a:solidFill>
                <a:latin typeface="+mj-ea"/>
                <a:ea typeface="+mj-ea"/>
              </a:rPr>
              <a:t>　出していく」</a:t>
            </a:r>
            <a:r>
              <a:rPr lang="ja-JP" altLang="en-US" sz="2000" dirty="0"/>
              <a:t>ことができるかがカギ</a:t>
            </a:r>
            <a:endParaRPr lang="en-US" altLang="ja-JP" sz="2000" dirty="0"/>
          </a:p>
          <a:p>
            <a:pPr marL="0" indent="0">
              <a:buNone/>
            </a:pPr>
            <a:r>
              <a:rPr lang="ja-JP" altLang="en-US" sz="2000" dirty="0"/>
              <a:t>　</a:t>
            </a:r>
            <a:endParaRPr kumimoji="1" lang="ja-JP" altLang="en-US" sz="2000" dirty="0"/>
          </a:p>
        </p:txBody>
      </p:sp>
      <p:sp>
        <p:nvSpPr>
          <p:cNvPr id="4" name="スライド番号プレースホルダー 3"/>
          <p:cNvSpPr>
            <a:spLocks noGrp="1"/>
          </p:cNvSpPr>
          <p:nvPr>
            <p:ph type="sldNum" sz="quarter" idx="12"/>
          </p:nvPr>
        </p:nvSpPr>
        <p:spPr>
          <a:xfrm>
            <a:off x="6590298" y="6293097"/>
            <a:ext cx="2057400" cy="365125"/>
          </a:xfrm>
        </p:spPr>
        <p:txBody>
          <a:bodyPr/>
          <a:lstStyle/>
          <a:p>
            <a:r>
              <a:rPr kumimoji="1" lang="en-US" altLang="ja-JP" dirty="0">
                <a:solidFill>
                  <a:schemeClr val="tx1">
                    <a:lumMod val="95000"/>
                    <a:lumOff val="5000"/>
                  </a:schemeClr>
                </a:solidFill>
                <a:latin typeface="+mn-ea"/>
              </a:rPr>
              <a:t>5</a:t>
            </a:r>
            <a:endParaRPr kumimoji="1" lang="ja-JP" altLang="en-US" dirty="0">
              <a:solidFill>
                <a:schemeClr val="tx1">
                  <a:lumMod val="95000"/>
                  <a:lumOff val="5000"/>
                </a:schemeClr>
              </a:solidFill>
              <a:latin typeface="+mn-ea"/>
            </a:endParaRPr>
          </a:p>
        </p:txBody>
      </p:sp>
      <p:sp>
        <p:nvSpPr>
          <p:cNvPr id="5" name="テキスト ボックス 4"/>
          <p:cNvSpPr txBox="1"/>
          <p:nvPr/>
        </p:nvSpPr>
        <p:spPr>
          <a:xfrm>
            <a:off x="1063940" y="6094741"/>
            <a:ext cx="7299772" cy="523220"/>
          </a:xfrm>
          <a:prstGeom prst="rect">
            <a:avLst/>
          </a:prstGeom>
          <a:noFill/>
        </p:spPr>
        <p:txBody>
          <a:bodyPr wrap="square" rtlCol="0">
            <a:spAutoFit/>
          </a:bodyPr>
          <a:lstStyle/>
          <a:p>
            <a:r>
              <a:rPr kumimoji="1" lang="ja-JP" altLang="en-US" sz="1400" dirty="0"/>
              <a:t>参考：堀公俊＋加留部貴行著「組織・人材開発を促進する教育研修ファシリテーター」</a:t>
            </a:r>
            <a:endParaRPr kumimoji="1" lang="en-US" altLang="ja-JP" sz="1400" dirty="0"/>
          </a:p>
          <a:p>
            <a:r>
              <a:rPr lang="ja-JP" altLang="en-US" sz="1400" dirty="0"/>
              <a:t>　　　</a:t>
            </a:r>
            <a:r>
              <a:rPr kumimoji="1" lang="ja-JP" altLang="en-US" sz="1400" dirty="0"/>
              <a:t>日本経済新聞出版社　</a:t>
            </a:r>
          </a:p>
        </p:txBody>
      </p:sp>
    </p:spTree>
    <p:extLst>
      <p:ext uri="{BB962C8B-B14F-4D97-AF65-F5344CB8AC3E}">
        <p14:creationId xmlns:p14="http://schemas.microsoft.com/office/powerpoint/2010/main" val="42553783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0499" y="124492"/>
            <a:ext cx="8498806" cy="1325563"/>
          </a:xfrm>
        </p:spPr>
        <p:txBody>
          <a:bodyPr>
            <a:noAutofit/>
          </a:bodyPr>
          <a:lstStyle/>
          <a:p>
            <a:r>
              <a:rPr kumimoji="1" lang="ja-JP" altLang="en-US" sz="2800" dirty="0">
                <a:solidFill>
                  <a:srgbClr val="5D32FC"/>
                </a:solidFill>
              </a:rPr>
              <a:t>参加者が</a:t>
            </a:r>
            <a:r>
              <a:rPr kumimoji="1" lang="ja-JP" altLang="en-US" sz="2800" dirty="0">
                <a:solidFill>
                  <a:srgbClr val="0070C0"/>
                </a:solidFill>
              </a:rPr>
              <a:t>、</a:t>
            </a:r>
            <a:r>
              <a:rPr kumimoji="1" lang="en-US" altLang="ja-JP" sz="2800" dirty="0">
                <a:solidFill>
                  <a:srgbClr val="FF3399"/>
                </a:solidFill>
              </a:rPr>
              <a:t/>
            </a:r>
            <a:br>
              <a:rPr kumimoji="1" lang="en-US" altLang="ja-JP" sz="2800" dirty="0">
                <a:solidFill>
                  <a:srgbClr val="FF3399"/>
                </a:solidFill>
              </a:rPr>
            </a:br>
            <a:r>
              <a:rPr kumimoji="1" lang="ja-JP" altLang="en-US" sz="2800" dirty="0">
                <a:solidFill>
                  <a:srgbClr val="FF3399"/>
                </a:solidFill>
              </a:rPr>
              <a:t>「面白い」「身についた」「役に立った」</a:t>
            </a:r>
            <a:r>
              <a:rPr kumimoji="1" lang="ja-JP" altLang="en-US" sz="2800" dirty="0"/>
              <a:t>と感じる研修を実施するために</a:t>
            </a:r>
            <a:r>
              <a:rPr lang="ja-JP" altLang="en-US" sz="2800" dirty="0"/>
              <a:t>、大切にしたい</a:t>
            </a:r>
            <a:r>
              <a:rPr lang="en-US" altLang="ja-JP" sz="2800" dirty="0"/>
              <a:t>3</a:t>
            </a:r>
            <a:r>
              <a:rPr lang="ja-JP" altLang="en-US" sz="2800" dirty="0" err="1"/>
              <a:t>つの</a:t>
            </a:r>
            <a:r>
              <a:rPr lang="ja-JP" altLang="en-US" sz="2800" dirty="0"/>
              <a:t>方向性</a:t>
            </a:r>
            <a:endParaRPr kumimoji="1" lang="ja-JP" altLang="en-US" sz="2800" dirty="0"/>
          </a:p>
        </p:txBody>
      </p:sp>
      <p:sp>
        <p:nvSpPr>
          <p:cNvPr id="3" name="コンテンツ プレースホルダー 2"/>
          <p:cNvSpPr>
            <a:spLocks noGrp="1"/>
          </p:cNvSpPr>
          <p:nvPr>
            <p:ph idx="1"/>
          </p:nvPr>
        </p:nvSpPr>
        <p:spPr>
          <a:xfrm>
            <a:off x="380499" y="1556886"/>
            <a:ext cx="8623634" cy="4137619"/>
          </a:xfrm>
        </p:spPr>
        <p:txBody>
          <a:bodyPr>
            <a:noAutofit/>
          </a:bodyPr>
          <a:lstStyle/>
          <a:p>
            <a:pPr marL="0" indent="0">
              <a:buNone/>
            </a:pPr>
            <a:r>
              <a:rPr lang="ja-JP" altLang="en-US" sz="2000" u="sng" dirty="0">
                <a:solidFill>
                  <a:srgbClr val="FF0000"/>
                </a:solidFill>
              </a:rPr>
              <a:t>①</a:t>
            </a:r>
            <a:r>
              <a:rPr kumimoji="1" lang="ja-JP" altLang="en-US" sz="2000" u="sng" dirty="0">
                <a:solidFill>
                  <a:srgbClr val="FF0000"/>
                </a:solidFill>
              </a:rPr>
              <a:t>　一方通行の学びから相互作用を活用する学びへ</a:t>
            </a:r>
            <a:endParaRPr kumimoji="1" lang="en-US" altLang="ja-JP" sz="2000" u="sng" dirty="0">
              <a:solidFill>
                <a:srgbClr val="FF0000"/>
              </a:solidFill>
            </a:endParaRPr>
          </a:p>
          <a:p>
            <a:pPr indent="36513"/>
            <a:r>
              <a:rPr lang="ja-JP" altLang="en-US" sz="2000" dirty="0"/>
              <a:t>講義をひたすら聴くのではなく、</a:t>
            </a:r>
            <a:r>
              <a:rPr lang="ja-JP" altLang="en-US" sz="2000" b="1" u="sng" dirty="0">
                <a:solidFill>
                  <a:srgbClr val="0070C0"/>
                </a:solidFill>
              </a:rPr>
              <a:t>発言する・意見交換する</a:t>
            </a:r>
            <a:endParaRPr lang="en-US" altLang="ja-JP" sz="2000" b="1" u="sng" dirty="0">
              <a:solidFill>
                <a:srgbClr val="0070C0"/>
              </a:solidFill>
            </a:endParaRPr>
          </a:p>
          <a:p>
            <a:pPr indent="36513"/>
            <a:r>
              <a:rPr kumimoji="1" lang="ja-JP" altLang="en-US" sz="2000" dirty="0"/>
              <a:t>他の参加者の意見を聞くことで気づきを得て、更に思考を深めていく</a:t>
            </a:r>
            <a:endParaRPr kumimoji="1" lang="en-US" altLang="ja-JP" sz="2000" dirty="0"/>
          </a:p>
          <a:p>
            <a:pPr indent="36513"/>
            <a:r>
              <a:rPr lang="ja-JP" altLang="en-US" sz="2000" dirty="0"/>
              <a:t>コミュニケーションが促され、モチベーションアップにつながる</a:t>
            </a:r>
            <a:endParaRPr kumimoji="1" lang="en-US" altLang="ja-JP" sz="2000" dirty="0"/>
          </a:p>
          <a:p>
            <a:pPr marL="0" indent="0">
              <a:buNone/>
            </a:pPr>
            <a:r>
              <a:rPr lang="ja-JP" altLang="en-US" sz="2000" u="sng" dirty="0">
                <a:solidFill>
                  <a:srgbClr val="FF0000"/>
                </a:solidFill>
              </a:rPr>
              <a:t>②　知識偏重から体験尊重へ</a:t>
            </a:r>
            <a:endParaRPr lang="en-US" altLang="ja-JP" sz="2000" u="sng" dirty="0">
              <a:solidFill>
                <a:srgbClr val="FF0000"/>
              </a:solidFill>
            </a:endParaRPr>
          </a:p>
          <a:p>
            <a:pPr indent="36513">
              <a:lnSpc>
                <a:spcPct val="100000"/>
              </a:lnSpc>
            </a:pPr>
            <a:r>
              <a:rPr lang="ja-JP" altLang="en-US" sz="2000" dirty="0"/>
              <a:t>知識として得たことを</a:t>
            </a:r>
            <a:r>
              <a:rPr lang="ja-JP" altLang="en-US" sz="2000" b="1" u="sng" dirty="0">
                <a:solidFill>
                  <a:srgbClr val="0070C0"/>
                </a:solidFill>
              </a:rPr>
              <a:t>演習を通して体験</a:t>
            </a:r>
            <a:r>
              <a:rPr lang="ja-JP" altLang="en-US" sz="2000" dirty="0"/>
              <a:t>し、共感、仲間の存在を</a:t>
            </a:r>
            <a:endParaRPr lang="en-US" altLang="ja-JP" sz="2000" dirty="0"/>
          </a:p>
          <a:p>
            <a:pPr indent="0">
              <a:lnSpc>
                <a:spcPct val="100000"/>
              </a:lnSpc>
              <a:spcBef>
                <a:spcPts val="300"/>
              </a:spcBef>
              <a:buNone/>
            </a:pPr>
            <a:r>
              <a:rPr lang="ja-JP" altLang="en-US" sz="2000" dirty="0"/>
              <a:t> 実感・互いに承認しあえる</a:t>
            </a:r>
            <a:endParaRPr lang="en-US" altLang="ja-JP" sz="2000" dirty="0"/>
          </a:p>
          <a:p>
            <a:pPr indent="36513"/>
            <a:r>
              <a:rPr lang="ja-JP" altLang="en-US" sz="2000" dirty="0"/>
              <a:t>体験を通して習熟度が高まる</a:t>
            </a:r>
            <a:endParaRPr lang="en-US" altLang="ja-JP" sz="2000" dirty="0"/>
          </a:p>
          <a:p>
            <a:pPr marL="0" indent="0">
              <a:buNone/>
            </a:pPr>
            <a:r>
              <a:rPr lang="ja-JP" altLang="en-US" sz="2000" u="sng" dirty="0">
                <a:solidFill>
                  <a:srgbClr val="FF0000"/>
                </a:solidFill>
              </a:rPr>
              <a:t>③　抽象的思考から具体的思考へ</a:t>
            </a:r>
            <a:endParaRPr lang="en-US" altLang="ja-JP" sz="2000" u="sng" dirty="0">
              <a:solidFill>
                <a:srgbClr val="FF0000"/>
              </a:solidFill>
            </a:endParaRPr>
          </a:p>
          <a:p>
            <a:pPr indent="-47625"/>
            <a:r>
              <a:rPr lang="ja-JP" altLang="en-US" sz="2000" dirty="0"/>
              <a:t>目標に合致したテーマや課題を通して、</a:t>
            </a:r>
            <a:r>
              <a:rPr lang="ja-JP" altLang="en-US" sz="2000" b="1" u="sng" dirty="0">
                <a:solidFill>
                  <a:srgbClr val="0070C0"/>
                </a:solidFill>
              </a:rPr>
              <a:t>実践的で具体的な思考</a:t>
            </a:r>
            <a:r>
              <a:rPr lang="ja-JP" altLang="en-US" sz="2000" dirty="0"/>
              <a:t>を求められる</a:t>
            </a:r>
            <a:endParaRPr lang="en-US" altLang="ja-JP" sz="2000" dirty="0"/>
          </a:p>
          <a:p>
            <a:pPr marL="180975" indent="0">
              <a:buNone/>
            </a:pPr>
            <a:endParaRPr lang="en-US" altLang="ja-JP" sz="2000" dirty="0"/>
          </a:p>
          <a:p>
            <a:endParaRPr kumimoji="1" lang="ja-JP" altLang="en-US" sz="2000" dirty="0"/>
          </a:p>
        </p:txBody>
      </p:sp>
      <p:sp>
        <p:nvSpPr>
          <p:cNvPr id="4" name="スライド番号プレースホルダー 3"/>
          <p:cNvSpPr>
            <a:spLocks noGrp="1"/>
          </p:cNvSpPr>
          <p:nvPr>
            <p:ph type="sldNum" sz="quarter" idx="12"/>
          </p:nvPr>
        </p:nvSpPr>
        <p:spPr>
          <a:xfrm>
            <a:off x="6842399" y="6359710"/>
            <a:ext cx="2057400" cy="365125"/>
          </a:xfrm>
        </p:spPr>
        <p:txBody>
          <a:bodyPr/>
          <a:lstStyle/>
          <a:p>
            <a:r>
              <a:rPr kumimoji="1" lang="en-US" altLang="ja-JP" dirty="0">
                <a:solidFill>
                  <a:schemeClr val="tx1">
                    <a:lumMod val="95000"/>
                    <a:lumOff val="5000"/>
                  </a:schemeClr>
                </a:solidFill>
                <a:latin typeface="+mn-ea"/>
              </a:rPr>
              <a:t>6</a:t>
            </a:r>
            <a:endParaRPr kumimoji="1" lang="ja-JP" altLang="en-US" dirty="0">
              <a:solidFill>
                <a:schemeClr val="tx1">
                  <a:lumMod val="95000"/>
                  <a:lumOff val="5000"/>
                </a:schemeClr>
              </a:solidFill>
              <a:latin typeface="+mn-ea"/>
            </a:endParaRPr>
          </a:p>
        </p:txBody>
      </p:sp>
      <p:sp>
        <p:nvSpPr>
          <p:cNvPr id="5" name="テキスト ボックス 4"/>
          <p:cNvSpPr txBox="1"/>
          <p:nvPr/>
        </p:nvSpPr>
        <p:spPr>
          <a:xfrm>
            <a:off x="708229" y="5840944"/>
            <a:ext cx="8071945" cy="646331"/>
          </a:xfrm>
          <a:prstGeom prst="rect">
            <a:avLst/>
          </a:prstGeom>
          <a:noFill/>
        </p:spPr>
        <p:txBody>
          <a:bodyPr wrap="square" rtlCol="0">
            <a:spAutoFit/>
          </a:bodyPr>
          <a:lstStyle/>
          <a:p>
            <a:r>
              <a:rPr kumimoji="1" lang="ja-JP" altLang="en-US" sz="2000" b="1" u="sng" dirty="0">
                <a:solidFill>
                  <a:srgbClr val="FF3399"/>
                </a:solidFill>
              </a:rPr>
              <a:t>★「研修中の記憶と、現場での判断をつなげていくことが必要」</a:t>
            </a:r>
            <a:endParaRPr kumimoji="1" lang="en-US" altLang="ja-JP" sz="2000" b="1" u="sng" dirty="0">
              <a:solidFill>
                <a:srgbClr val="FF3399"/>
              </a:solidFill>
            </a:endParaRPr>
          </a:p>
          <a:p>
            <a:r>
              <a:rPr kumimoji="1" lang="ja-JP" altLang="en-US" sz="1600" dirty="0"/>
              <a:t>　　　　　　　　　　　　林田俊弘「鼻めがねという暴力」</a:t>
            </a:r>
            <a:r>
              <a:rPr kumimoji="1" lang="en-US" altLang="ja-JP" sz="1600" dirty="0"/>
              <a:t>2016</a:t>
            </a:r>
            <a:r>
              <a:rPr kumimoji="1" lang="ja-JP" altLang="en-US" sz="1600" dirty="0"/>
              <a:t>年　</a:t>
            </a:r>
            <a:r>
              <a:rPr kumimoji="1" lang="ja-JP" altLang="en-US" sz="1600" dirty="0" err="1"/>
              <a:t>ｐ</a:t>
            </a:r>
            <a:r>
              <a:rPr lang="ja-JP" altLang="en-US" sz="1600" dirty="0"/>
              <a:t>、</a:t>
            </a:r>
            <a:r>
              <a:rPr lang="en-US" altLang="ja-JP" sz="1600" dirty="0"/>
              <a:t>122</a:t>
            </a:r>
            <a:r>
              <a:rPr lang="ja-JP" altLang="en-US" sz="1600" dirty="0"/>
              <a:t>より</a:t>
            </a:r>
            <a:endParaRPr kumimoji="1" lang="ja-JP" altLang="en-US" sz="1600" dirty="0"/>
          </a:p>
        </p:txBody>
      </p:sp>
      <p:sp>
        <p:nvSpPr>
          <p:cNvPr id="6" name="角丸四角形 5"/>
          <p:cNvSpPr/>
          <p:nvPr/>
        </p:nvSpPr>
        <p:spPr>
          <a:xfrm>
            <a:off x="650327" y="5785945"/>
            <a:ext cx="7851227" cy="7563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17889191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93830" y="6321869"/>
            <a:ext cx="2057400" cy="365125"/>
          </a:xfrm>
        </p:spPr>
        <p:txBody>
          <a:bodyPr/>
          <a:lstStyle/>
          <a:p>
            <a:r>
              <a:rPr kumimoji="1" lang="en-US" altLang="ja-JP" dirty="0">
                <a:solidFill>
                  <a:schemeClr val="tx1">
                    <a:lumMod val="95000"/>
                    <a:lumOff val="5000"/>
                  </a:schemeClr>
                </a:solidFill>
                <a:latin typeface="+mn-ea"/>
              </a:rPr>
              <a:t>7</a:t>
            </a:r>
            <a:endParaRPr kumimoji="1" lang="ja-JP" altLang="en-US" dirty="0">
              <a:solidFill>
                <a:schemeClr val="tx1">
                  <a:lumMod val="95000"/>
                  <a:lumOff val="5000"/>
                </a:schemeClr>
              </a:solidFill>
              <a:latin typeface="+mn-ea"/>
            </a:endParaRPr>
          </a:p>
        </p:txBody>
      </p:sp>
      <p:grpSp>
        <p:nvGrpSpPr>
          <p:cNvPr id="6" name="グループ化 5"/>
          <p:cNvGrpSpPr/>
          <p:nvPr/>
        </p:nvGrpSpPr>
        <p:grpSpPr>
          <a:xfrm>
            <a:off x="658728" y="846678"/>
            <a:ext cx="7667124" cy="6158458"/>
            <a:chOff x="658728" y="846678"/>
            <a:chExt cx="7667124" cy="6158458"/>
          </a:xfrm>
        </p:grpSpPr>
        <p:sp>
          <p:nvSpPr>
            <p:cNvPr id="5" name="円/楕円 4"/>
            <p:cNvSpPr/>
            <p:nvPr/>
          </p:nvSpPr>
          <p:spPr>
            <a:xfrm>
              <a:off x="3139490" y="1147343"/>
              <a:ext cx="3167314" cy="295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①聴く</a:t>
              </a:r>
              <a:endParaRPr kumimoji="1" lang="en-US" altLang="ja-JP" sz="2400" dirty="0">
                <a:solidFill>
                  <a:schemeClr val="tx1"/>
                </a:solidFill>
              </a:endParaRPr>
            </a:p>
            <a:p>
              <a:pPr algn="ctr"/>
              <a:r>
                <a:rPr lang="ja-JP" altLang="en-US" sz="2400" dirty="0">
                  <a:solidFill>
                    <a:schemeClr val="tx1"/>
                  </a:solidFill>
                </a:rPr>
                <a:t>②見る　</a:t>
              </a:r>
              <a:endParaRPr lang="en-US" altLang="ja-JP" sz="2400" dirty="0">
                <a:solidFill>
                  <a:schemeClr val="tx1"/>
                </a:solidFill>
              </a:endParaRPr>
            </a:p>
            <a:p>
              <a:pPr algn="ctr"/>
              <a:r>
                <a:rPr kumimoji="1" lang="ja-JP" altLang="en-US" sz="2400" dirty="0">
                  <a:solidFill>
                    <a:schemeClr val="tx1"/>
                  </a:solidFill>
                </a:rPr>
                <a:t>　③考える</a:t>
              </a:r>
              <a:endParaRPr kumimoji="1" lang="en-US" altLang="ja-JP" sz="2400" dirty="0">
                <a:solidFill>
                  <a:schemeClr val="tx1"/>
                </a:solidFill>
              </a:endParaRPr>
            </a:p>
            <a:p>
              <a:pPr algn="ctr"/>
              <a:endParaRPr kumimoji="1" lang="en-US" altLang="ja-JP" sz="2400" dirty="0">
                <a:solidFill>
                  <a:schemeClr val="tx1"/>
                </a:solidFill>
              </a:endParaRPr>
            </a:p>
            <a:p>
              <a:endParaRPr kumimoji="1" lang="ja-JP" altLang="en-US" sz="2400" dirty="0">
                <a:solidFill>
                  <a:schemeClr val="tx1"/>
                </a:solidFill>
              </a:endParaRPr>
            </a:p>
          </p:txBody>
        </p:sp>
        <p:sp>
          <p:nvSpPr>
            <p:cNvPr id="8" name="円/楕円 7"/>
            <p:cNvSpPr/>
            <p:nvPr/>
          </p:nvSpPr>
          <p:spPr>
            <a:xfrm>
              <a:off x="4319336" y="3204244"/>
              <a:ext cx="3167314" cy="295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　④話し合う</a:t>
              </a:r>
              <a:endParaRPr kumimoji="1" lang="en-US" altLang="ja-JP" sz="2400" dirty="0">
                <a:solidFill>
                  <a:schemeClr val="tx1"/>
                </a:solidFill>
              </a:endParaRPr>
            </a:p>
            <a:p>
              <a:pPr algn="ctr"/>
              <a:r>
                <a:rPr lang="ja-JP" altLang="en-US" sz="2400" dirty="0">
                  <a:solidFill>
                    <a:schemeClr val="tx1"/>
                  </a:solidFill>
                </a:rPr>
                <a:t>　⑤体験する</a:t>
              </a:r>
              <a:endParaRPr lang="en-US" altLang="ja-JP" sz="2400" dirty="0">
                <a:solidFill>
                  <a:schemeClr val="tx1"/>
                </a:solidFill>
              </a:endParaRPr>
            </a:p>
            <a:p>
              <a:pPr algn="ctr"/>
              <a:r>
                <a:rPr kumimoji="1" lang="ja-JP" altLang="en-US" sz="2400" dirty="0">
                  <a:solidFill>
                    <a:schemeClr val="tx1"/>
                  </a:solidFill>
                </a:rPr>
                <a:t>　⑥創作する</a:t>
              </a:r>
            </a:p>
          </p:txBody>
        </p:sp>
        <p:sp>
          <p:nvSpPr>
            <p:cNvPr id="9" name="円/楕円 8"/>
            <p:cNvSpPr/>
            <p:nvPr/>
          </p:nvSpPr>
          <p:spPr>
            <a:xfrm>
              <a:off x="1706980" y="3204244"/>
              <a:ext cx="3167314" cy="295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⑦分かち合う</a:t>
              </a:r>
              <a:endParaRPr lang="en-US" altLang="ja-JP" sz="2400" dirty="0">
                <a:solidFill>
                  <a:schemeClr val="tx1"/>
                </a:solidFill>
              </a:endParaRPr>
            </a:p>
            <a:p>
              <a:r>
                <a:rPr lang="ja-JP" altLang="en-US" sz="2400" dirty="0">
                  <a:solidFill>
                    <a:schemeClr val="tx1"/>
                  </a:solidFill>
                </a:rPr>
                <a:t>⑧内省する</a:t>
              </a:r>
              <a:endParaRPr lang="en-US" altLang="ja-JP" sz="2400" dirty="0">
                <a:solidFill>
                  <a:schemeClr val="tx1"/>
                </a:solidFill>
              </a:endParaRPr>
            </a:p>
            <a:p>
              <a:r>
                <a:rPr kumimoji="1" lang="ja-JP" altLang="en-US" sz="2400" dirty="0">
                  <a:solidFill>
                    <a:schemeClr val="tx1"/>
                  </a:solidFill>
                </a:rPr>
                <a:t>⑨深め合う</a:t>
              </a:r>
            </a:p>
          </p:txBody>
        </p:sp>
        <p:sp>
          <p:nvSpPr>
            <p:cNvPr id="11" name="角丸四角形 10"/>
            <p:cNvSpPr/>
            <p:nvPr/>
          </p:nvSpPr>
          <p:spPr>
            <a:xfrm>
              <a:off x="3789949" y="846678"/>
              <a:ext cx="1768641" cy="60132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講義</a:t>
              </a:r>
            </a:p>
          </p:txBody>
        </p:sp>
        <p:sp>
          <p:nvSpPr>
            <p:cNvPr id="12" name="角丸四角形 11"/>
            <p:cNvSpPr/>
            <p:nvPr/>
          </p:nvSpPr>
          <p:spPr>
            <a:xfrm>
              <a:off x="6741443" y="5462337"/>
              <a:ext cx="1584409" cy="53340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演習</a:t>
              </a:r>
            </a:p>
          </p:txBody>
        </p:sp>
        <p:sp>
          <p:nvSpPr>
            <p:cNvPr id="13" name="角丸四角形 12"/>
            <p:cNvSpPr/>
            <p:nvPr/>
          </p:nvSpPr>
          <p:spPr>
            <a:xfrm>
              <a:off x="658728" y="5378115"/>
              <a:ext cx="1903999" cy="53340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振り返り</a:t>
              </a:r>
            </a:p>
          </p:txBody>
        </p:sp>
        <p:sp>
          <p:nvSpPr>
            <p:cNvPr id="14" name="角丸四角形 13"/>
            <p:cNvSpPr/>
            <p:nvPr/>
          </p:nvSpPr>
          <p:spPr>
            <a:xfrm>
              <a:off x="3789949" y="3011905"/>
              <a:ext cx="1684421" cy="1395872"/>
            </a:xfrm>
            <a:prstGeom prst="roundRect">
              <a:avLst>
                <a:gd name="adj" fmla="val 50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a:solidFill>
                    <a:srgbClr val="FF0000"/>
                  </a:solidFill>
                </a:rPr>
                <a:t>気づく</a:t>
              </a:r>
              <a:endParaRPr kumimoji="1" lang="en-US" altLang="ja-JP" sz="2400" b="1" dirty="0">
                <a:solidFill>
                  <a:srgbClr val="FF0000"/>
                </a:solidFill>
              </a:endParaRPr>
            </a:p>
            <a:p>
              <a:pPr algn="ctr"/>
              <a:r>
                <a:rPr lang="ja-JP" altLang="en-US" sz="2400" b="1" dirty="0">
                  <a:solidFill>
                    <a:srgbClr val="FF0000"/>
                  </a:solidFill>
                </a:rPr>
                <a:t>学ぶ</a:t>
              </a:r>
              <a:endParaRPr lang="en-US" altLang="ja-JP" sz="2400" b="1" dirty="0">
                <a:solidFill>
                  <a:srgbClr val="FF0000"/>
                </a:solidFill>
              </a:endParaRPr>
            </a:p>
            <a:p>
              <a:pPr algn="ctr"/>
              <a:r>
                <a:rPr lang="ja-JP" altLang="en-US" sz="2400" b="1" dirty="0">
                  <a:solidFill>
                    <a:srgbClr val="FF0000"/>
                  </a:solidFill>
                </a:rPr>
                <a:t>変わる</a:t>
              </a:r>
              <a:endParaRPr kumimoji="1" lang="ja-JP" altLang="en-US" sz="2400" b="1" dirty="0">
                <a:solidFill>
                  <a:srgbClr val="FF0000"/>
                </a:solidFill>
              </a:endParaRPr>
            </a:p>
          </p:txBody>
        </p:sp>
        <p:pic>
          <p:nvPicPr>
            <p:cNvPr id="15" name="図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09501" flipH="1">
              <a:off x="6382001" y="1852863"/>
              <a:ext cx="1316821" cy="1592545"/>
            </a:xfrm>
            <a:prstGeom prst="rect">
              <a:avLst/>
            </a:prstGeom>
          </p:spPr>
        </p:pic>
        <p:pic>
          <p:nvPicPr>
            <p:cNvPr id="16" name="図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263569" flipH="1">
              <a:off x="3922377" y="5555997"/>
              <a:ext cx="1311803" cy="1586476"/>
            </a:xfrm>
            <a:prstGeom prst="rect">
              <a:avLst/>
            </a:prstGeom>
          </p:spPr>
        </p:pic>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4583888" flipH="1">
              <a:off x="1379707" y="1924247"/>
              <a:ext cx="1390487" cy="1681636"/>
            </a:xfrm>
            <a:prstGeom prst="rect">
              <a:avLst/>
            </a:prstGeom>
          </p:spPr>
        </p:pic>
      </p:grpSp>
      <p:sp>
        <p:nvSpPr>
          <p:cNvPr id="2" name="テキスト ボックス 1"/>
          <p:cNvSpPr txBox="1"/>
          <p:nvPr/>
        </p:nvSpPr>
        <p:spPr>
          <a:xfrm>
            <a:off x="341376" y="353568"/>
            <a:ext cx="3340608" cy="584775"/>
          </a:xfrm>
          <a:prstGeom prst="rect">
            <a:avLst/>
          </a:prstGeom>
          <a:noFill/>
        </p:spPr>
        <p:txBody>
          <a:bodyPr wrap="square" rtlCol="0">
            <a:spAutoFit/>
          </a:bodyPr>
          <a:lstStyle/>
          <a:p>
            <a:r>
              <a:rPr kumimoji="1" lang="ja-JP" altLang="en-US" sz="3200" dirty="0">
                <a:solidFill>
                  <a:srgbClr val="5D32FC"/>
                </a:solidFill>
                <a:latin typeface="HGP創英角ﾎﾟｯﾌﾟ体" panose="040B0A00000000000000" pitchFamily="50" charset="-128"/>
                <a:ea typeface="HGP創英角ﾎﾟｯﾌﾟ体" panose="040B0A00000000000000" pitchFamily="50" charset="-128"/>
              </a:rPr>
              <a:t>研修のスタイル</a:t>
            </a:r>
          </a:p>
        </p:txBody>
      </p:sp>
      <p:sp>
        <p:nvSpPr>
          <p:cNvPr id="3" name="テキスト ボックス 2"/>
          <p:cNvSpPr txBox="1"/>
          <p:nvPr/>
        </p:nvSpPr>
        <p:spPr>
          <a:xfrm>
            <a:off x="6050468" y="353568"/>
            <a:ext cx="2872364" cy="954107"/>
          </a:xfrm>
          <a:prstGeom prst="rect">
            <a:avLst/>
          </a:prstGeom>
          <a:noFill/>
        </p:spPr>
        <p:txBody>
          <a:bodyPr wrap="square" rtlCol="0">
            <a:spAutoFit/>
          </a:bodyPr>
          <a:lstStyle/>
          <a:p>
            <a:r>
              <a:rPr kumimoji="1" lang="ja-JP" altLang="en-US" sz="1400" dirty="0"/>
              <a:t>堀公俊＋加留部貴行著「組織・人材開発を促進する教育研修ファシリテーター」日本経済新聞出版社　</a:t>
            </a:r>
            <a:r>
              <a:rPr kumimoji="1" lang="en-US" altLang="ja-JP" sz="1400" dirty="0"/>
              <a:t>P.</a:t>
            </a:r>
            <a:r>
              <a:rPr kumimoji="1" lang="ja-JP" altLang="en-US" sz="1400" dirty="0"/>
              <a:t>３１を参考に一部修正</a:t>
            </a:r>
          </a:p>
        </p:txBody>
      </p:sp>
    </p:spTree>
    <p:extLst>
      <p:ext uri="{BB962C8B-B14F-4D97-AF65-F5344CB8AC3E}">
        <p14:creationId xmlns:p14="http://schemas.microsoft.com/office/powerpoint/2010/main" val="1780451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4266" y="133479"/>
            <a:ext cx="7886700" cy="890650"/>
          </a:xfrm>
        </p:spPr>
        <p:txBody>
          <a:bodyPr>
            <a:normAutofit/>
          </a:bodyPr>
          <a:lstStyle/>
          <a:p>
            <a:r>
              <a:rPr kumimoji="1" lang="ja-JP" altLang="en-US" sz="3600" dirty="0">
                <a:solidFill>
                  <a:srgbClr val="5D32FC"/>
                </a:solidFill>
              </a:rPr>
              <a:t>研修企画をするときのポイント</a:t>
            </a:r>
          </a:p>
        </p:txBody>
      </p:sp>
      <p:sp>
        <p:nvSpPr>
          <p:cNvPr id="3" name="コンテンツ プレースホルダー 2"/>
          <p:cNvSpPr>
            <a:spLocks noGrp="1"/>
          </p:cNvSpPr>
          <p:nvPr>
            <p:ph idx="1"/>
          </p:nvPr>
        </p:nvSpPr>
        <p:spPr>
          <a:xfrm>
            <a:off x="482346" y="1036321"/>
            <a:ext cx="8344662" cy="5685155"/>
          </a:xfrm>
        </p:spPr>
        <p:txBody>
          <a:bodyPr>
            <a:normAutofit/>
          </a:bodyPr>
          <a:lstStyle/>
          <a:p>
            <a:pPr marL="0" indent="0">
              <a:buNone/>
            </a:pPr>
            <a:r>
              <a:rPr kumimoji="1" lang="ja-JP" altLang="en-US" dirty="0"/>
              <a:t>★</a:t>
            </a:r>
            <a:r>
              <a:rPr kumimoji="1" lang="ja-JP" altLang="en-US" sz="2400" dirty="0"/>
              <a:t>研修の</a:t>
            </a:r>
            <a:r>
              <a:rPr kumimoji="1" lang="ja-JP" altLang="en-US" sz="2400" b="1" u="sng" dirty="0">
                <a:solidFill>
                  <a:srgbClr val="FF0000"/>
                </a:solidFill>
              </a:rPr>
              <a:t>コンセプト</a:t>
            </a:r>
            <a:r>
              <a:rPr kumimoji="1" lang="ja-JP" altLang="en-US" sz="2400" dirty="0"/>
              <a:t>（研修の</a:t>
            </a:r>
            <a:r>
              <a:rPr kumimoji="1" lang="ja-JP" altLang="en-US" sz="2400" u="sng" dirty="0">
                <a:solidFill>
                  <a:srgbClr val="FF0000"/>
                </a:solidFill>
              </a:rPr>
              <a:t>「あり方」</a:t>
            </a:r>
            <a:r>
              <a:rPr kumimoji="1" lang="ja-JP" altLang="en-US" sz="2400" u="sng" dirty="0"/>
              <a:t>や</a:t>
            </a:r>
            <a:r>
              <a:rPr kumimoji="1" lang="ja-JP" altLang="en-US" sz="2400" u="sng" dirty="0">
                <a:solidFill>
                  <a:srgbClr val="FF0000"/>
                </a:solidFill>
              </a:rPr>
              <a:t>「やり方」</a:t>
            </a:r>
            <a:r>
              <a:rPr kumimoji="1" lang="ja-JP" altLang="en-US" sz="2400" dirty="0"/>
              <a:t>）</a:t>
            </a:r>
            <a:endParaRPr kumimoji="1" lang="en-US" altLang="ja-JP" sz="2400" dirty="0"/>
          </a:p>
          <a:p>
            <a:pPr marL="0" indent="0">
              <a:buNone/>
            </a:pPr>
            <a:r>
              <a:rPr lang="ja-JP" altLang="en-US" sz="2400" dirty="0"/>
              <a:t>　</a:t>
            </a:r>
            <a:r>
              <a:rPr kumimoji="1" lang="ja-JP" altLang="en-US" sz="2400" dirty="0"/>
              <a:t>を決める　⇐　</a:t>
            </a:r>
            <a:r>
              <a:rPr kumimoji="1" lang="ja-JP" altLang="en-US" sz="2400" b="1" dirty="0">
                <a:solidFill>
                  <a:srgbClr val="0070C0"/>
                </a:solidFill>
              </a:rPr>
              <a:t>ここを絶対に外さない！</a:t>
            </a:r>
            <a:r>
              <a:rPr lang="ja-JP" altLang="en-US" sz="2400" u="sng" dirty="0">
                <a:solidFill>
                  <a:srgbClr val="FF0000"/>
                </a:solidFill>
              </a:rPr>
              <a:t>５</a:t>
            </a:r>
            <a:r>
              <a:rPr lang="en-US" altLang="ja-JP" sz="2400" u="sng" dirty="0">
                <a:solidFill>
                  <a:srgbClr val="FF0000"/>
                </a:solidFill>
              </a:rPr>
              <a:t>W</a:t>
            </a:r>
            <a:r>
              <a:rPr lang="ja-JP" altLang="en-US" sz="2400" u="sng" dirty="0">
                <a:solidFill>
                  <a:srgbClr val="FF0000"/>
                </a:solidFill>
              </a:rPr>
              <a:t>１</a:t>
            </a:r>
            <a:r>
              <a:rPr lang="en-US" altLang="ja-JP" sz="2400" u="sng" dirty="0">
                <a:solidFill>
                  <a:srgbClr val="FF0000"/>
                </a:solidFill>
              </a:rPr>
              <a:t>H</a:t>
            </a:r>
            <a:r>
              <a:rPr lang="ja-JP" altLang="en-US" sz="2400" dirty="0"/>
              <a:t>で考える</a:t>
            </a:r>
            <a:endParaRPr lang="en-US" altLang="ja-JP" sz="2400" dirty="0"/>
          </a:p>
          <a:p>
            <a:pPr marL="0" indent="0">
              <a:buNone/>
            </a:pPr>
            <a:r>
              <a:rPr kumimoji="1" lang="ja-JP" altLang="en-US" sz="2400" b="1" u="sng" dirty="0">
                <a:solidFill>
                  <a:srgbClr val="FF0000"/>
                </a:solidFill>
              </a:rPr>
              <a:t>①</a:t>
            </a:r>
            <a:r>
              <a:rPr kumimoji="1" lang="en-US" altLang="ja-JP" sz="2400" b="1" u="sng" dirty="0">
                <a:solidFill>
                  <a:srgbClr val="FF0000"/>
                </a:solidFill>
              </a:rPr>
              <a:t>Why</a:t>
            </a:r>
            <a:r>
              <a:rPr kumimoji="1" lang="ja-JP" altLang="en-US" sz="2400" b="1" u="sng" dirty="0">
                <a:solidFill>
                  <a:srgbClr val="FF0000"/>
                </a:solidFill>
              </a:rPr>
              <a:t>（なぜ研修をするのか？）⇒研修の目的</a:t>
            </a:r>
            <a:endParaRPr kumimoji="1" lang="en-US" altLang="ja-JP" sz="2400" b="1" u="sng" dirty="0">
              <a:solidFill>
                <a:srgbClr val="FF0000"/>
              </a:solidFill>
            </a:endParaRPr>
          </a:p>
          <a:p>
            <a:pPr marL="0" indent="0">
              <a:buNone/>
            </a:pPr>
            <a:r>
              <a:rPr lang="ja-JP" altLang="en-US" sz="2400" dirty="0"/>
              <a:t>　職場の現状アセスメントが必要（課題、問題点の認識）</a:t>
            </a:r>
            <a:endParaRPr lang="en-US" altLang="ja-JP" sz="2400" dirty="0"/>
          </a:p>
          <a:p>
            <a:pPr marL="0" indent="0">
              <a:buNone/>
            </a:pPr>
            <a:r>
              <a:rPr lang="ja-JP" altLang="en-US" sz="2400" dirty="0"/>
              <a:t>⇒・研修という手段を通して目指したいこと、克服したい</a:t>
            </a:r>
            <a:endParaRPr lang="en-US" altLang="ja-JP" sz="2400" dirty="0"/>
          </a:p>
          <a:p>
            <a:pPr marL="0" indent="0">
              <a:buNone/>
            </a:pPr>
            <a:r>
              <a:rPr lang="ja-JP" altLang="en-US" sz="2400" dirty="0"/>
              <a:t>　　こと、解決したいことを明確にしておくことが重要。</a:t>
            </a:r>
            <a:endParaRPr lang="en-US" altLang="ja-JP" sz="2400" dirty="0"/>
          </a:p>
          <a:p>
            <a:pPr marL="0" indent="0">
              <a:buNone/>
            </a:pPr>
            <a:r>
              <a:rPr lang="ja-JP" altLang="en-US" sz="2400" dirty="0"/>
              <a:t>　　主催サイド（意思決定者、運営者、当日スタッフ間で</a:t>
            </a:r>
            <a:endParaRPr lang="en-US" altLang="ja-JP" sz="2400" dirty="0"/>
          </a:p>
          <a:p>
            <a:pPr marL="0" indent="0">
              <a:buNone/>
            </a:pPr>
            <a:r>
              <a:rPr lang="ja-JP" altLang="en-US" sz="2400" dirty="0">
                <a:solidFill>
                  <a:srgbClr val="FF0000"/>
                </a:solidFill>
              </a:rPr>
              <a:t>　　</a:t>
            </a:r>
            <a:r>
              <a:rPr lang="ja-JP" altLang="en-US" sz="2400" u="sng" dirty="0">
                <a:solidFill>
                  <a:srgbClr val="FF0000"/>
                </a:solidFill>
              </a:rPr>
              <a:t>共有</a:t>
            </a:r>
            <a:r>
              <a:rPr lang="ja-JP" altLang="en-US" sz="2400" dirty="0"/>
              <a:t>が不可欠）</a:t>
            </a:r>
            <a:endParaRPr lang="en-US" altLang="ja-JP" sz="2400" dirty="0"/>
          </a:p>
          <a:p>
            <a:pPr marL="0" indent="0">
              <a:buNone/>
            </a:pPr>
            <a:r>
              <a:rPr kumimoji="1" lang="ja-JP" altLang="en-US" sz="2400" dirty="0"/>
              <a:t>　・研修を行う意義や理由をプロジェクト全体で考える</a:t>
            </a:r>
            <a:endParaRPr kumimoji="1" lang="en-US" altLang="ja-JP" sz="2400" dirty="0"/>
          </a:p>
          <a:p>
            <a:pPr marL="0" indent="0">
              <a:buNone/>
            </a:pPr>
            <a:r>
              <a:rPr lang="ja-JP" altLang="en-US" sz="2400" dirty="0"/>
              <a:t>　・ここをしっかりやっておかないと、やらされ感に</a:t>
            </a:r>
            <a:r>
              <a:rPr lang="ja-JP" altLang="en-US" sz="2400" dirty="0" err="1"/>
              <a:t>つな</a:t>
            </a:r>
            <a:endParaRPr lang="en-US" altLang="ja-JP" sz="2400" dirty="0"/>
          </a:p>
          <a:p>
            <a:pPr marL="0" indent="0">
              <a:buNone/>
            </a:pPr>
            <a:r>
              <a:rPr lang="ja-JP" altLang="en-US" sz="2400" dirty="0"/>
              <a:t>　　がったり、一貫性を欠く。ブレる。</a:t>
            </a:r>
            <a:endParaRPr lang="en-US" altLang="ja-JP" sz="2400" dirty="0"/>
          </a:p>
          <a:p>
            <a:pPr marL="0" indent="0">
              <a:buNone/>
            </a:pPr>
            <a:r>
              <a:rPr kumimoji="1" lang="ja-JP" altLang="en-US" sz="2400" dirty="0"/>
              <a:t>　・研修の</a:t>
            </a:r>
            <a:r>
              <a:rPr kumimoji="1" lang="ja-JP" altLang="en-US" sz="2400" u="sng" dirty="0">
                <a:solidFill>
                  <a:srgbClr val="FF0000"/>
                </a:solidFill>
              </a:rPr>
              <a:t>位置づけ</a:t>
            </a:r>
            <a:r>
              <a:rPr kumimoji="1" lang="ja-JP" altLang="en-US" sz="2400" dirty="0"/>
              <a:t>も明確にしておく。体系の中で捉える</a:t>
            </a:r>
          </a:p>
        </p:txBody>
      </p:sp>
      <p:sp>
        <p:nvSpPr>
          <p:cNvPr id="4" name="スライド番号プレースホルダー 3"/>
          <p:cNvSpPr>
            <a:spLocks noGrp="1"/>
          </p:cNvSpPr>
          <p:nvPr>
            <p:ph type="sldNum" sz="quarter" idx="12"/>
          </p:nvPr>
        </p:nvSpPr>
        <p:spPr>
          <a:xfrm>
            <a:off x="6795008" y="6391275"/>
            <a:ext cx="2057400" cy="365125"/>
          </a:xfrm>
        </p:spPr>
        <p:txBody>
          <a:bodyPr/>
          <a:lstStyle/>
          <a:p>
            <a:r>
              <a:rPr kumimoji="1" lang="en-US" altLang="ja-JP" dirty="0">
                <a:solidFill>
                  <a:schemeClr val="tx1">
                    <a:lumMod val="95000"/>
                    <a:lumOff val="5000"/>
                  </a:schemeClr>
                </a:solidFill>
                <a:latin typeface="+mn-ea"/>
              </a:rPr>
              <a:t>8</a:t>
            </a:r>
            <a:endParaRPr kumimoji="1" lang="ja-JP" altLang="en-US" dirty="0">
              <a:solidFill>
                <a:schemeClr val="tx1">
                  <a:lumMod val="95000"/>
                  <a:lumOff val="5000"/>
                </a:schemeClr>
              </a:solidFill>
              <a:latin typeface="+mn-ea"/>
            </a:endParaRPr>
          </a:p>
        </p:txBody>
      </p:sp>
    </p:spTree>
    <p:extLst>
      <p:ext uri="{BB962C8B-B14F-4D97-AF65-F5344CB8AC3E}">
        <p14:creationId xmlns:p14="http://schemas.microsoft.com/office/powerpoint/2010/main" val="20949218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9194" y="435736"/>
            <a:ext cx="8625078" cy="6160135"/>
          </a:xfrm>
        </p:spPr>
        <p:txBody>
          <a:bodyPr>
            <a:normAutofit lnSpcReduction="10000"/>
          </a:bodyPr>
          <a:lstStyle/>
          <a:p>
            <a:pPr marL="0" indent="0">
              <a:buNone/>
            </a:pPr>
            <a:r>
              <a:rPr kumimoji="1" lang="ja-JP" altLang="en-US" sz="2400" u="sng" dirty="0">
                <a:solidFill>
                  <a:srgbClr val="FF0000"/>
                </a:solidFill>
              </a:rPr>
              <a:t>②</a:t>
            </a:r>
            <a:r>
              <a:rPr kumimoji="1" lang="en-US" altLang="ja-JP" sz="2400" u="sng" dirty="0">
                <a:solidFill>
                  <a:srgbClr val="FF0000"/>
                </a:solidFill>
              </a:rPr>
              <a:t>Who</a:t>
            </a:r>
            <a:r>
              <a:rPr kumimoji="1" lang="ja-JP" altLang="en-US" sz="2400" u="sng" dirty="0">
                <a:solidFill>
                  <a:srgbClr val="FF0000"/>
                </a:solidFill>
              </a:rPr>
              <a:t>（対象者は誰？誰に呼びかけるのか？）</a:t>
            </a:r>
            <a:endParaRPr kumimoji="1" lang="en-US" altLang="ja-JP" sz="2400" u="sng" dirty="0">
              <a:solidFill>
                <a:srgbClr val="FF0000"/>
              </a:solidFill>
            </a:endParaRPr>
          </a:p>
          <a:p>
            <a:pPr marL="0" indent="0">
              <a:buNone/>
            </a:pPr>
            <a:r>
              <a:rPr lang="ja-JP" altLang="en-US" sz="2400" dirty="0"/>
              <a:t>⇒・目的、ねらいにかなった人たちを絞り込む</a:t>
            </a:r>
            <a:endParaRPr lang="en-US" altLang="ja-JP" sz="2400" dirty="0"/>
          </a:p>
          <a:p>
            <a:pPr marL="0" indent="0">
              <a:buNone/>
            </a:pPr>
            <a:endParaRPr lang="en-US" altLang="ja-JP" sz="2400" dirty="0"/>
          </a:p>
          <a:p>
            <a:pPr marL="0" indent="0">
              <a:buNone/>
            </a:pPr>
            <a:r>
              <a:rPr kumimoji="1" lang="ja-JP" altLang="en-US" sz="2400" u="sng" dirty="0">
                <a:solidFill>
                  <a:srgbClr val="FF0000"/>
                </a:solidFill>
              </a:rPr>
              <a:t>③</a:t>
            </a:r>
            <a:r>
              <a:rPr kumimoji="1" lang="en-US" altLang="ja-JP" sz="2400" u="sng" dirty="0">
                <a:solidFill>
                  <a:srgbClr val="FF0000"/>
                </a:solidFill>
              </a:rPr>
              <a:t>What(</a:t>
            </a:r>
            <a:r>
              <a:rPr kumimoji="1" lang="ja-JP" altLang="en-US" sz="2400" u="sng" dirty="0">
                <a:solidFill>
                  <a:srgbClr val="FF0000"/>
                </a:solidFill>
              </a:rPr>
              <a:t>今回の研修で何を目指すのか？）</a:t>
            </a:r>
            <a:endParaRPr kumimoji="1" lang="en-US" altLang="ja-JP" sz="2400" u="sng" dirty="0">
              <a:solidFill>
                <a:srgbClr val="FF0000"/>
              </a:solidFill>
            </a:endParaRPr>
          </a:p>
          <a:p>
            <a:pPr marL="0" indent="0">
              <a:buNone/>
            </a:pPr>
            <a:r>
              <a:rPr lang="ja-JP" altLang="en-US" sz="2400" dirty="0"/>
              <a:t>⇒・ゴール（目標、到達点、成果物＝参加者にどこまで　</a:t>
            </a:r>
            <a:endParaRPr lang="en-US" altLang="ja-JP" sz="2400" dirty="0"/>
          </a:p>
          <a:p>
            <a:pPr marL="0" indent="0">
              <a:buNone/>
            </a:pPr>
            <a:r>
              <a:rPr lang="ja-JP" altLang="en-US" sz="2400" dirty="0"/>
              <a:t>　　やってほしいのか、どこにたどり着いてほしいのか、</a:t>
            </a:r>
            <a:endParaRPr lang="en-US" altLang="ja-JP" sz="2400" dirty="0"/>
          </a:p>
          <a:p>
            <a:pPr marL="0" indent="0">
              <a:buNone/>
            </a:pPr>
            <a:r>
              <a:rPr lang="ja-JP" altLang="en-US" sz="2400" dirty="0"/>
              <a:t>　　何を伝えたいのか）が見えないと、プログラムの内容</a:t>
            </a:r>
            <a:endParaRPr lang="en-US" altLang="ja-JP" sz="2400" dirty="0"/>
          </a:p>
          <a:p>
            <a:pPr marL="0" indent="0">
              <a:buNone/>
            </a:pPr>
            <a:r>
              <a:rPr lang="ja-JP" altLang="en-US" sz="2400" dirty="0"/>
              <a:t>　　が定まらない。</a:t>
            </a:r>
            <a:endParaRPr lang="en-US" altLang="ja-JP" sz="2400" dirty="0"/>
          </a:p>
          <a:p>
            <a:pPr marL="0" indent="0">
              <a:buNone/>
            </a:pPr>
            <a:r>
              <a:rPr lang="ja-JP" altLang="en-US" sz="2400" dirty="0"/>
              <a:t>　・ゴールの例</a:t>
            </a:r>
            <a:endParaRPr lang="en-US" altLang="ja-JP" sz="2400" dirty="0"/>
          </a:p>
          <a:p>
            <a:pPr marL="0" indent="0">
              <a:buNone/>
            </a:pPr>
            <a:r>
              <a:rPr lang="ja-JP" altLang="en-US" sz="2400" dirty="0"/>
              <a:t>　　「虐待防止法を理解する」</a:t>
            </a:r>
            <a:endParaRPr lang="en-US" altLang="ja-JP" sz="2400" dirty="0"/>
          </a:p>
          <a:p>
            <a:pPr marL="0" indent="0">
              <a:buNone/>
            </a:pPr>
            <a:r>
              <a:rPr lang="ja-JP" altLang="en-US" sz="2400" dirty="0"/>
              <a:t>　　「効果的な会議進行のヒントが得られる」や、</a:t>
            </a:r>
            <a:endParaRPr lang="en-US" altLang="ja-JP" sz="2400" dirty="0"/>
          </a:p>
          <a:p>
            <a:pPr marL="0" indent="0">
              <a:buNone/>
            </a:pPr>
            <a:r>
              <a:rPr lang="ja-JP" altLang="en-US" sz="2400" dirty="0"/>
              <a:t>　　「みんなが明るい気持ちになる」「笑顔で声を</a:t>
            </a:r>
            <a:r>
              <a:rPr lang="ja-JP" altLang="en-US" sz="2400" dirty="0" err="1"/>
              <a:t>かけな</a:t>
            </a:r>
            <a:r>
              <a:rPr lang="ja-JP" altLang="en-US" sz="2400" dirty="0"/>
              <a:t>が</a:t>
            </a:r>
            <a:endParaRPr lang="en-US" altLang="ja-JP" sz="2400" dirty="0"/>
          </a:p>
          <a:p>
            <a:pPr marL="0" indent="0">
              <a:buNone/>
            </a:pPr>
            <a:r>
              <a:rPr lang="ja-JP" altLang="en-US" sz="2400" dirty="0"/>
              <a:t>　　　ら帰って行く」「自分の役割がわかってすっきりとし</a:t>
            </a:r>
            <a:endParaRPr lang="en-US" altLang="ja-JP" sz="2400" dirty="0"/>
          </a:p>
          <a:p>
            <a:pPr marL="0" indent="0">
              <a:buNone/>
            </a:pPr>
            <a:r>
              <a:rPr lang="ja-JP" altLang="en-US" sz="2400" dirty="0"/>
              <a:t>　　　</a:t>
            </a:r>
            <a:r>
              <a:rPr lang="ja-JP" altLang="en-US" sz="2400" dirty="0" err="1"/>
              <a:t>た</a:t>
            </a:r>
            <a:r>
              <a:rPr lang="ja-JP" altLang="en-US" sz="2400" dirty="0"/>
              <a:t>気分になる」など終了時をイメージした状態も</a:t>
            </a:r>
            <a:r>
              <a:rPr lang="en-US" altLang="ja-JP" sz="2400" dirty="0"/>
              <a:t>OK</a:t>
            </a:r>
          </a:p>
          <a:p>
            <a:pPr marL="0" indent="0">
              <a:buNone/>
            </a:pPr>
            <a:endParaRPr lang="en-US" altLang="ja-JP" sz="2400" dirty="0"/>
          </a:p>
          <a:p>
            <a:pPr marL="0" indent="0">
              <a:buNone/>
            </a:pPr>
            <a:endParaRPr kumimoji="1" lang="en-US" altLang="ja-JP" sz="2400" dirty="0"/>
          </a:p>
          <a:p>
            <a:pPr marL="0" indent="0">
              <a:buNone/>
            </a:pPr>
            <a:endParaRPr kumimoji="1" lang="ja-JP" altLang="en-US" sz="2400" dirty="0"/>
          </a:p>
        </p:txBody>
      </p:sp>
      <p:sp>
        <p:nvSpPr>
          <p:cNvPr id="4" name="スライド番号プレースホルダー 3"/>
          <p:cNvSpPr>
            <a:spLocks noGrp="1"/>
          </p:cNvSpPr>
          <p:nvPr>
            <p:ph type="sldNum" sz="quarter" idx="12"/>
          </p:nvPr>
        </p:nvSpPr>
        <p:spPr>
          <a:xfrm>
            <a:off x="6584950" y="6267451"/>
            <a:ext cx="2057400" cy="365125"/>
          </a:xfrm>
        </p:spPr>
        <p:txBody>
          <a:bodyPr/>
          <a:lstStyle/>
          <a:p>
            <a:r>
              <a:rPr kumimoji="1" lang="en-US" altLang="ja-JP" dirty="0">
                <a:solidFill>
                  <a:schemeClr val="tx1">
                    <a:lumMod val="95000"/>
                    <a:lumOff val="5000"/>
                  </a:schemeClr>
                </a:solidFill>
                <a:latin typeface="+mn-ea"/>
              </a:rPr>
              <a:t>9</a:t>
            </a:r>
            <a:endParaRPr kumimoji="1" lang="ja-JP" altLang="en-US" dirty="0">
              <a:solidFill>
                <a:schemeClr val="tx1">
                  <a:lumMod val="95000"/>
                  <a:lumOff val="5000"/>
                </a:schemeClr>
              </a:solidFill>
              <a:latin typeface="+mn-ea"/>
            </a:endParaRPr>
          </a:p>
        </p:txBody>
      </p:sp>
    </p:spTree>
    <p:extLst>
      <p:ext uri="{BB962C8B-B14F-4D97-AF65-F5344CB8AC3E}">
        <p14:creationId xmlns:p14="http://schemas.microsoft.com/office/powerpoint/2010/main" val="140747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1386" y="362584"/>
            <a:ext cx="8325572" cy="4823027"/>
          </a:xfrm>
        </p:spPr>
        <p:txBody>
          <a:bodyPr>
            <a:normAutofit/>
          </a:bodyPr>
          <a:lstStyle/>
          <a:p>
            <a:pPr marL="0" indent="0">
              <a:buNone/>
            </a:pPr>
            <a:r>
              <a:rPr kumimoji="1" lang="ja-JP" altLang="en-US" sz="2400" u="sng" dirty="0">
                <a:solidFill>
                  <a:srgbClr val="FF0000"/>
                </a:solidFill>
              </a:rPr>
              <a:t>④</a:t>
            </a:r>
            <a:r>
              <a:rPr kumimoji="1" lang="en-US" altLang="ja-JP" sz="2400" u="sng" dirty="0">
                <a:solidFill>
                  <a:srgbClr val="FF0000"/>
                </a:solidFill>
              </a:rPr>
              <a:t>When</a:t>
            </a:r>
            <a:r>
              <a:rPr kumimoji="1" lang="ja-JP" altLang="en-US" sz="2400" u="sng" dirty="0">
                <a:solidFill>
                  <a:srgbClr val="FF0000"/>
                </a:solidFill>
              </a:rPr>
              <a:t>（いつ研修を行うのか？）</a:t>
            </a:r>
            <a:endParaRPr kumimoji="1" lang="en-US" altLang="ja-JP" sz="2400" u="sng" dirty="0">
              <a:solidFill>
                <a:srgbClr val="FF0000"/>
              </a:solidFill>
            </a:endParaRPr>
          </a:p>
          <a:p>
            <a:pPr marL="0" indent="0">
              <a:buNone/>
            </a:pPr>
            <a:r>
              <a:rPr lang="ja-JP" altLang="en-US" sz="2400" dirty="0"/>
              <a:t>⇒・研修の日取り、所要時間、日数等を考える</a:t>
            </a:r>
            <a:endParaRPr lang="en-US" altLang="ja-JP" sz="2400" dirty="0"/>
          </a:p>
          <a:p>
            <a:pPr marL="0" indent="0">
              <a:buNone/>
            </a:pPr>
            <a:r>
              <a:rPr kumimoji="1" lang="ja-JP" altLang="en-US" sz="2400" dirty="0"/>
              <a:t>　・準備の都合、集まりやすさ、負担感、予算等考慮</a:t>
            </a:r>
            <a:endParaRPr kumimoji="1" lang="en-US" altLang="ja-JP" sz="2400" dirty="0"/>
          </a:p>
          <a:p>
            <a:pPr marL="0" indent="0">
              <a:buNone/>
            </a:pPr>
            <a:r>
              <a:rPr lang="ja-JP" altLang="en-US" sz="2400" u="sng" dirty="0">
                <a:solidFill>
                  <a:srgbClr val="FF0000"/>
                </a:solidFill>
              </a:rPr>
              <a:t>⑤</a:t>
            </a:r>
            <a:r>
              <a:rPr lang="en-US" altLang="ja-JP" sz="2400" u="sng" dirty="0">
                <a:solidFill>
                  <a:srgbClr val="FF0000"/>
                </a:solidFill>
              </a:rPr>
              <a:t>Where</a:t>
            </a:r>
            <a:r>
              <a:rPr lang="ja-JP" altLang="en-US" sz="2400" u="sng" dirty="0">
                <a:solidFill>
                  <a:srgbClr val="FF0000"/>
                </a:solidFill>
              </a:rPr>
              <a:t>（どこで研修を行うのか？）</a:t>
            </a:r>
            <a:endParaRPr lang="en-US" altLang="ja-JP" sz="2400" u="sng" dirty="0">
              <a:solidFill>
                <a:srgbClr val="FF0000"/>
              </a:solidFill>
            </a:endParaRPr>
          </a:p>
          <a:p>
            <a:pPr marL="0" indent="0">
              <a:buNone/>
            </a:pPr>
            <a:r>
              <a:rPr lang="ja-JP" altLang="en-US" sz="2400" dirty="0"/>
              <a:t>⇒・参加者数、集まりやすさ、座席との関係など考慮</a:t>
            </a:r>
            <a:endParaRPr lang="en-US" altLang="ja-JP" sz="2400" dirty="0"/>
          </a:p>
          <a:p>
            <a:pPr marL="0" indent="0">
              <a:buNone/>
            </a:pPr>
            <a:r>
              <a:rPr kumimoji="1" lang="ja-JP" altLang="en-US" sz="2400" u="sng" dirty="0">
                <a:solidFill>
                  <a:srgbClr val="FF0000"/>
                </a:solidFill>
              </a:rPr>
              <a:t>⑥</a:t>
            </a:r>
            <a:r>
              <a:rPr kumimoji="1" lang="en-US" altLang="ja-JP" sz="2400" u="sng" dirty="0">
                <a:solidFill>
                  <a:srgbClr val="FF0000"/>
                </a:solidFill>
              </a:rPr>
              <a:t>How(</a:t>
            </a:r>
            <a:r>
              <a:rPr kumimoji="1" lang="ja-JP" altLang="en-US" sz="2400" u="sng" dirty="0">
                <a:solidFill>
                  <a:srgbClr val="FF0000"/>
                </a:solidFill>
              </a:rPr>
              <a:t>どんな研修を行うのか？）</a:t>
            </a:r>
            <a:endParaRPr kumimoji="1" lang="en-US" altLang="ja-JP" sz="2400" u="sng" dirty="0">
              <a:solidFill>
                <a:srgbClr val="FF0000"/>
              </a:solidFill>
            </a:endParaRPr>
          </a:p>
          <a:p>
            <a:pPr marL="0" indent="0">
              <a:buNone/>
            </a:pPr>
            <a:r>
              <a:rPr kumimoji="1" lang="ja-JP" altLang="en-US" sz="2400" dirty="0"/>
              <a:t>⇒・ゴールにたどり着くための研修のやり方。</a:t>
            </a:r>
            <a:endParaRPr kumimoji="1" lang="en-US" altLang="ja-JP" sz="2400" dirty="0"/>
          </a:p>
          <a:p>
            <a:pPr marL="0" indent="0">
              <a:buNone/>
            </a:pPr>
            <a:r>
              <a:rPr lang="ja-JP" altLang="en-US" sz="2400" dirty="0"/>
              <a:t>　・大方の方針：人数、時間、場所に影響を及ぼす</a:t>
            </a:r>
            <a:endParaRPr lang="en-US" altLang="ja-JP" sz="2400" dirty="0"/>
          </a:p>
          <a:p>
            <a:pPr marL="0" indent="0">
              <a:buNone/>
            </a:pPr>
            <a:r>
              <a:rPr lang="ja-JP" altLang="en-US" sz="2400" dirty="0"/>
              <a:t>　　　　　→　研修プログラムつくり　　　</a:t>
            </a:r>
            <a:endParaRPr lang="en-US" altLang="ja-JP" sz="2400" dirty="0"/>
          </a:p>
          <a:p>
            <a:pPr marL="0" indent="0">
              <a:buNone/>
            </a:pPr>
            <a:r>
              <a:rPr kumimoji="1" lang="ja-JP" altLang="en-US" sz="2400" dirty="0"/>
              <a:t>　・</a:t>
            </a:r>
            <a:r>
              <a:rPr lang="ja-JP" altLang="en-US" sz="2400" dirty="0"/>
              <a:t>内部講師</a:t>
            </a:r>
            <a:r>
              <a:rPr lang="en-US" altLang="ja-JP" sz="2400" dirty="0"/>
              <a:t>or</a:t>
            </a:r>
            <a:r>
              <a:rPr kumimoji="1" lang="ja-JP" altLang="en-US" sz="2400" dirty="0"/>
              <a:t>外部講師（選定、依頼、予算等の問題も）</a:t>
            </a:r>
          </a:p>
        </p:txBody>
      </p:sp>
      <p:sp>
        <p:nvSpPr>
          <p:cNvPr id="4" name="スライド番号プレースホルダー 3"/>
          <p:cNvSpPr>
            <a:spLocks noGrp="1"/>
          </p:cNvSpPr>
          <p:nvPr>
            <p:ph type="sldNum" sz="quarter" idx="12"/>
          </p:nvPr>
        </p:nvSpPr>
        <p:spPr>
          <a:xfrm>
            <a:off x="6677667" y="6173788"/>
            <a:ext cx="2057400" cy="365125"/>
          </a:xfrm>
        </p:spPr>
        <p:txBody>
          <a:bodyPr/>
          <a:lstStyle/>
          <a:p>
            <a:r>
              <a:rPr kumimoji="1" lang="en-US" altLang="ja-JP" dirty="0">
                <a:solidFill>
                  <a:schemeClr val="tx1">
                    <a:lumMod val="95000"/>
                    <a:lumOff val="5000"/>
                  </a:schemeClr>
                </a:solidFill>
                <a:latin typeface="+mn-ea"/>
              </a:rPr>
              <a:t>10</a:t>
            </a:r>
            <a:endParaRPr kumimoji="1" lang="ja-JP" altLang="en-US" dirty="0">
              <a:solidFill>
                <a:schemeClr val="tx1">
                  <a:lumMod val="95000"/>
                  <a:lumOff val="5000"/>
                </a:schemeClr>
              </a:solidFill>
              <a:latin typeface="+mn-ea"/>
            </a:endParaRPr>
          </a:p>
        </p:txBody>
      </p:sp>
      <p:sp>
        <p:nvSpPr>
          <p:cNvPr id="5" name="下矢印 4"/>
          <p:cNvSpPr/>
          <p:nvPr/>
        </p:nvSpPr>
        <p:spPr>
          <a:xfrm>
            <a:off x="4391526" y="5065295"/>
            <a:ext cx="649706" cy="577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179235" y="5894686"/>
            <a:ext cx="6809874" cy="461665"/>
          </a:xfrm>
          <a:prstGeom prst="rect">
            <a:avLst/>
          </a:prstGeom>
          <a:noFill/>
        </p:spPr>
        <p:txBody>
          <a:bodyPr wrap="square" rtlCol="0">
            <a:spAutoFit/>
          </a:bodyPr>
          <a:lstStyle/>
          <a:p>
            <a:pPr algn="ctr"/>
            <a:r>
              <a:rPr kumimoji="1" lang="ja-JP" altLang="en-US" sz="2400" dirty="0"/>
              <a:t>研修タイトルを仮</a:t>
            </a:r>
            <a:r>
              <a:rPr kumimoji="1" lang="ja-JP" altLang="en-US" sz="2400"/>
              <a:t>決めする</a:t>
            </a:r>
            <a:endParaRPr kumimoji="1" lang="en-US" altLang="ja-JP" sz="2400" dirty="0"/>
          </a:p>
        </p:txBody>
      </p:sp>
    </p:spTree>
    <p:extLst>
      <p:ext uri="{BB962C8B-B14F-4D97-AF65-F5344CB8AC3E}">
        <p14:creationId xmlns:p14="http://schemas.microsoft.com/office/powerpoint/2010/main" val="33211880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844" y="184650"/>
            <a:ext cx="7937834" cy="777874"/>
          </a:xfrm>
        </p:spPr>
        <p:txBody>
          <a:bodyPr>
            <a:normAutofit/>
          </a:bodyPr>
          <a:lstStyle/>
          <a:p>
            <a:r>
              <a:rPr kumimoji="1" lang="ja-JP" altLang="en-US" sz="3600" dirty="0">
                <a:solidFill>
                  <a:srgbClr val="5D32FC"/>
                </a:solidFill>
              </a:rPr>
              <a:t>研修プログラムをデザインする</a:t>
            </a:r>
          </a:p>
        </p:txBody>
      </p:sp>
      <p:graphicFrame>
        <p:nvGraphicFramePr>
          <p:cNvPr id="5" name="コンテンツ プレースホルダー 4"/>
          <p:cNvGraphicFramePr>
            <a:graphicFrameLocks noGrp="1"/>
          </p:cNvGraphicFramePr>
          <p:nvPr>
            <p:ph idx="1"/>
          </p:nvPr>
        </p:nvGraphicFramePr>
        <p:xfrm>
          <a:off x="577516" y="1046748"/>
          <a:ext cx="2827421" cy="5674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a:xfrm>
            <a:off x="6915150" y="6356351"/>
            <a:ext cx="2057400" cy="365125"/>
          </a:xfrm>
        </p:spPr>
        <p:txBody>
          <a:bodyPr/>
          <a:lstStyle/>
          <a:p>
            <a:r>
              <a:rPr kumimoji="1" lang="en-US" altLang="ja-JP" dirty="0">
                <a:solidFill>
                  <a:schemeClr val="tx1">
                    <a:lumMod val="95000"/>
                    <a:lumOff val="5000"/>
                  </a:schemeClr>
                </a:solidFill>
                <a:latin typeface="+mn-ea"/>
              </a:rPr>
              <a:t>11</a:t>
            </a:r>
            <a:endParaRPr kumimoji="1" lang="ja-JP" altLang="en-US" dirty="0">
              <a:solidFill>
                <a:schemeClr val="tx1">
                  <a:lumMod val="95000"/>
                  <a:lumOff val="5000"/>
                </a:schemeClr>
              </a:solidFill>
              <a:latin typeface="+mn-ea"/>
            </a:endParaRPr>
          </a:p>
        </p:txBody>
      </p:sp>
      <p:grpSp>
        <p:nvGrpSpPr>
          <p:cNvPr id="6" name="グループ化 5"/>
          <p:cNvGrpSpPr/>
          <p:nvPr/>
        </p:nvGrpSpPr>
        <p:grpSpPr>
          <a:xfrm>
            <a:off x="4268220" y="2324017"/>
            <a:ext cx="4584026" cy="3272590"/>
            <a:chOff x="1059258" y="990072"/>
            <a:chExt cx="7266594" cy="6158458"/>
          </a:xfrm>
        </p:grpSpPr>
        <p:sp>
          <p:nvSpPr>
            <p:cNvPr id="7" name="円/楕円 6"/>
            <p:cNvSpPr/>
            <p:nvPr/>
          </p:nvSpPr>
          <p:spPr>
            <a:xfrm>
              <a:off x="3139489" y="1290738"/>
              <a:ext cx="3167313" cy="295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①聴く</a:t>
              </a:r>
              <a:endParaRPr kumimoji="1" lang="en-US" altLang="ja-JP" sz="1600" dirty="0">
                <a:solidFill>
                  <a:schemeClr val="tx1"/>
                </a:solidFill>
              </a:endParaRPr>
            </a:p>
            <a:p>
              <a:pPr algn="ctr"/>
              <a:r>
                <a:rPr lang="ja-JP" altLang="en-US" sz="1600" dirty="0">
                  <a:solidFill>
                    <a:schemeClr val="tx1"/>
                  </a:solidFill>
                </a:rPr>
                <a:t>②見る　</a:t>
              </a:r>
              <a:endParaRPr lang="en-US" altLang="ja-JP" sz="1600" dirty="0">
                <a:solidFill>
                  <a:schemeClr val="tx1"/>
                </a:solidFill>
              </a:endParaRPr>
            </a:p>
            <a:p>
              <a:pPr algn="ctr"/>
              <a:r>
                <a:rPr kumimoji="1" lang="ja-JP" altLang="en-US" sz="1600" dirty="0">
                  <a:solidFill>
                    <a:schemeClr val="tx1"/>
                  </a:solidFill>
                </a:rPr>
                <a:t>　③考える</a:t>
              </a:r>
              <a:endParaRPr kumimoji="1" lang="en-US" altLang="ja-JP" sz="1600" dirty="0">
                <a:solidFill>
                  <a:schemeClr val="tx1"/>
                </a:solidFill>
              </a:endParaRPr>
            </a:p>
            <a:p>
              <a:pPr algn="ctr"/>
              <a:endParaRPr kumimoji="1" lang="en-US" altLang="ja-JP" sz="1600" dirty="0">
                <a:solidFill>
                  <a:schemeClr val="tx1"/>
                </a:solidFill>
              </a:endParaRPr>
            </a:p>
            <a:p>
              <a:endParaRPr kumimoji="1" lang="ja-JP" altLang="en-US" sz="1600" dirty="0">
                <a:solidFill>
                  <a:schemeClr val="tx1"/>
                </a:solidFill>
              </a:endParaRPr>
            </a:p>
          </p:txBody>
        </p:sp>
        <p:sp>
          <p:nvSpPr>
            <p:cNvPr id="8" name="円/楕円 7"/>
            <p:cNvSpPr/>
            <p:nvPr/>
          </p:nvSpPr>
          <p:spPr>
            <a:xfrm>
              <a:off x="4319336" y="3347638"/>
              <a:ext cx="3167313" cy="295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　④話し合う</a:t>
              </a:r>
              <a:endParaRPr kumimoji="1" lang="en-US" altLang="ja-JP" sz="1600" dirty="0">
                <a:solidFill>
                  <a:schemeClr val="tx1"/>
                </a:solidFill>
              </a:endParaRPr>
            </a:p>
            <a:p>
              <a:pPr algn="ctr"/>
              <a:r>
                <a:rPr lang="ja-JP" altLang="en-US" sz="1600" dirty="0">
                  <a:solidFill>
                    <a:schemeClr val="tx1"/>
                  </a:solidFill>
                </a:rPr>
                <a:t>　⑤体験する</a:t>
              </a:r>
              <a:endParaRPr lang="en-US" altLang="ja-JP" sz="1600" dirty="0">
                <a:solidFill>
                  <a:schemeClr val="tx1"/>
                </a:solidFill>
              </a:endParaRPr>
            </a:p>
            <a:p>
              <a:pPr algn="ctr"/>
              <a:r>
                <a:rPr kumimoji="1" lang="ja-JP" altLang="en-US" sz="1600" dirty="0">
                  <a:solidFill>
                    <a:schemeClr val="tx1"/>
                  </a:solidFill>
                </a:rPr>
                <a:t>　⑥創作する</a:t>
              </a:r>
            </a:p>
          </p:txBody>
        </p:sp>
        <p:sp>
          <p:nvSpPr>
            <p:cNvPr id="9" name="円/楕円 8"/>
            <p:cNvSpPr/>
            <p:nvPr/>
          </p:nvSpPr>
          <p:spPr>
            <a:xfrm>
              <a:off x="1694901" y="3347638"/>
              <a:ext cx="3167313" cy="295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⑦分かち合う</a:t>
              </a:r>
              <a:endParaRPr lang="en-US" altLang="ja-JP" sz="1600" dirty="0">
                <a:solidFill>
                  <a:schemeClr val="tx1"/>
                </a:solidFill>
              </a:endParaRPr>
            </a:p>
            <a:p>
              <a:r>
                <a:rPr lang="ja-JP" altLang="en-US" sz="1600" dirty="0">
                  <a:solidFill>
                    <a:schemeClr val="tx1"/>
                  </a:solidFill>
                </a:rPr>
                <a:t>⑧内省する</a:t>
              </a:r>
              <a:endParaRPr lang="en-US" altLang="ja-JP" sz="1600" dirty="0">
                <a:solidFill>
                  <a:schemeClr val="tx1"/>
                </a:solidFill>
              </a:endParaRPr>
            </a:p>
            <a:p>
              <a:r>
                <a:rPr kumimoji="1" lang="ja-JP" altLang="en-US" sz="1600" dirty="0">
                  <a:solidFill>
                    <a:schemeClr val="tx1"/>
                  </a:solidFill>
                </a:rPr>
                <a:t>⑨深め合う</a:t>
              </a:r>
            </a:p>
          </p:txBody>
        </p:sp>
        <p:sp>
          <p:nvSpPr>
            <p:cNvPr id="10" name="角丸四角形 9"/>
            <p:cNvSpPr/>
            <p:nvPr/>
          </p:nvSpPr>
          <p:spPr>
            <a:xfrm>
              <a:off x="3789949" y="990072"/>
              <a:ext cx="1768642" cy="60132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講義</a:t>
              </a:r>
            </a:p>
          </p:txBody>
        </p:sp>
        <p:sp>
          <p:nvSpPr>
            <p:cNvPr id="11" name="角丸四角形 10"/>
            <p:cNvSpPr/>
            <p:nvPr/>
          </p:nvSpPr>
          <p:spPr>
            <a:xfrm>
              <a:off x="6741442" y="5605730"/>
              <a:ext cx="1584410" cy="53340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演習</a:t>
              </a:r>
            </a:p>
          </p:txBody>
        </p:sp>
        <p:sp>
          <p:nvSpPr>
            <p:cNvPr id="12" name="角丸四角形 11"/>
            <p:cNvSpPr/>
            <p:nvPr/>
          </p:nvSpPr>
          <p:spPr>
            <a:xfrm>
              <a:off x="1059258" y="5589434"/>
              <a:ext cx="2122566" cy="53339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振り返り</a:t>
              </a:r>
            </a:p>
          </p:txBody>
        </p:sp>
        <p:sp>
          <p:nvSpPr>
            <p:cNvPr id="13" name="角丸四角形 12"/>
            <p:cNvSpPr/>
            <p:nvPr/>
          </p:nvSpPr>
          <p:spPr>
            <a:xfrm>
              <a:off x="3789949" y="3155300"/>
              <a:ext cx="1684421" cy="1395872"/>
            </a:xfrm>
            <a:prstGeom prst="roundRect">
              <a:avLst>
                <a:gd name="adj" fmla="val 50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a:solidFill>
                    <a:srgbClr val="FF0000"/>
                  </a:solidFill>
                </a:rPr>
                <a:t>気づく</a:t>
              </a:r>
              <a:endParaRPr kumimoji="1" lang="en-US" altLang="ja-JP" sz="1600" dirty="0">
                <a:solidFill>
                  <a:srgbClr val="FF0000"/>
                </a:solidFill>
              </a:endParaRPr>
            </a:p>
            <a:p>
              <a:pPr algn="ctr"/>
              <a:r>
                <a:rPr lang="ja-JP" altLang="en-US" sz="1600" dirty="0">
                  <a:solidFill>
                    <a:srgbClr val="FF0000"/>
                  </a:solidFill>
                </a:rPr>
                <a:t>学ぶ</a:t>
              </a:r>
              <a:endParaRPr lang="en-US" altLang="ja-JP" sz="1600" dirty="0">
                <a:solidFill>
                  <a:srgbClr val="FF0000"/>
                </a:solidFill>
              </a:endParaRPr>
            </a:p>
            <a:p>
              <a:pPr algn="ctr"/>
              <a:r>
                <a:rPr lang="ja-JP" altLang="en-US" sz="1600" dirty="0">
                  <a:solidFill>
                    <a:srgbClr val="FF0000"/>
                  </a:solidFill>
                </a:rPr>
                <a:t>変わる</a:t>
              </a:r>
              <a:endParaRPr kumimoji="1" lang="ja-JP" altLang="en-US" sz="1600" dirty="0">
                <a:solidFill>
                  <a:srgbClr val="FF0000"/>
                </a:solidFill>
              </a:endParaRPr>
            </a:p>
          </p:txBody>
        </p:sp>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09501" flipH="1">
              <a:off x="6382002" y="1996256"/>
              <a:ext cx="1316822" cy="1592546"/>
            </a:xfrm>
            <a:prstGeom prst="rect">
              <a:avLst/>
            </a:prstGeom>
          </p:spPr>
        </p:pic>
        <p:pic>
          <p:nvPicPr>
            <p:cNvPr id="15" name="図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7263569" flipH="1">
              <a:off x="3922377" y="5699391"/>
              <a:ext cx="1311803" cy="1586475"/>
            </a:xfrm>
            <a:prstGeom prst="rect">
              <a:avLst/>
            </a:prstGeom>
          </p:spPr>
        </p:pic>
        <p:pic>
          <p:nvPicPr>
            <p:cNvPr id="16" name="図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4583888" flipH="1">
              <a:off x="1379707" y="2067640"/>
              <a:ext cx="1390486" cy="1681636"/>
            </a:xfrm>
            <a:prstGeom prst="rect">
              <a:avLst/>
            </a:prstGeom>
          </p:spPr>
        </p:pic>
      </p:grpSp>
      <p:sp>
        <p:nvSpPr>
          <p:cNvPr id="17" name="線吹き出し 1 (枠付き) 16"/>
          <p:cNvSpPr/>
          <p:nvPr/>
        </p:nvSpPr>
        <p:spPr>
          <a:xfrm>
            <a:off x="4164313" y="945632"/>
            <a:ext cx="4647659" cy="1082841"/>
          </a:xfrm>
          <a:prstGeom prst="borderCallout1">
            <a:avLst>
              <a:gd name="adj1" fmla="val 34074"/>
              <a:gd name="adj2" fmla="val -146"/>
              <a:gd name="adj3" fmla="val 33666"/>
              <a:gd name="adj4" fmla="val -164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研修のねらい、進め方の共有、参加者に全体像をつかんでもらう。アイスブレイク、ルールの周知など</a:t>
            </a:r>
          </a:p>
        </p:txBody>
      </p:sp>
      <p:sp>
        <p:nvSpPr>
          <p:cNvPr id="18" name="線吹き出し 1 (枠付き) 17"/>
          <p:cNvSpPr/>
          <p:nvPr/>
        </p:nvSpPr>
        <p:spPr>
          <a:xfrm>
            <a:off x="4164313" y="5823284"/>
            <a:ext cx="4176462" cy="898192"/>
          </a:xfrm>
          <a:prstGeom prst="borderCallout1">
            <a:avLst>
              <a:gd name="adj1" fmla="val 52238"/>
              <a:gd name="adj2" fmla="val -267"/>
              <a:gd name="adj3" fmla="val 52221"/>
              <a:gd name="adj4" fmla="val -181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成果や学習を確認する。「振り返り」を大切に。研修のまとめ。次のステップへのつなぎ（ベビーステップ等）</a:t>
            </a:r>
          </a:p>
        </p:txBody>
      </p:sp>
      <p:sp>
        <p:nvSpPr>
          <p:cNvPr id="19" name="正方形/長方形 18"/>
          <p:cNvSpPr/>
          <p:nvPr/>
        </p:nvSpPr>
        <p:spPr>
          <a:xfrm>
            <a:off x="4164313" y="2247817"/>
            <a:ext cx="4719369" cy="33829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a:cxnSpLocks/>
          </p:cNvCxnSpPr>
          <p:nvPr/>
        </p:nvCxnSpPr>
        <p:spPr>
          <a:xfrm>
            <a:off x="3366837" y="3836886"/>
            <a:ext cx="797476"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604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7" y="153987"/>
            <a:ext cx="7886700" cy="897254"/>
          </a:xfrm>
        </p:spPr>
        <p:txBody>
          <a:bodyPr>
            <a:normAutofit/>
          </a:bodyPr>
          <a:lstStyle/>
          <a:p>
            <a:r>
              <a:rPr kumimoji="1" lang="ja-JP" altLang="en-US" sz="3600" dirty="0">
                <a:solidFill>
                  <a:srgbClr val="5D32FC"/>
                </a:solidFill>
              </a:rPr>
              <a:t>研修ファシリテーターの役割</a:t>
            </a:r>
          </a:p>
        </p:txBody>
      </p:sp>
      <p:sp>
        <p:nvSpPr>
          <p:cNvPr id="3" name="コンテンツ プレースホルダー 2"/>
          <p:cNvSpPr>
            <a:spLocks noGrp="1"/>
          </p:cNvSpPr>
          <p:nvPr>
            <p:ph idx="1"/>
          </p:nvPr>
        </p:nvSpPr>
        <p:spPr>
          <a:xfrm>
            <a:off x="615950" y="1051241"/>
            <a:ext cx="8294633" cy="5319396"/>
          </a:xfrm>
        </p:spPr>
        <p:txBody>
          <a:bodyPr>
            <a:normAutofit/>
          </a:bodyPr>
          <a:lstStyle/>
          <a:p>
            <a:pPr marL="0" indent="0">
              <a:buNone/>
            </a:pPr>
            <a:r>
              <a:rPr kumimoji="1" lang="ja-JP" altLang="en-US" sz="2400" dirty="0"/>
              <a:t>①研修企画者として研修をデザインする</a:t>
            </a:r>
            <a:endParaRPr kumimoji="1" lang="en-US" altLang="ja-JP" sz="2400" dirty="0"/>
          </a:p>
          <a:p>
            <a:pPr marL="0" indent="0">
              <a:spcBef>
                <a:spcPts val="1800"/>
              </a:spcBef>
              <a:buNone/>
            </a:pPr>
            <a:r>
              <a:rPr lang="ja-JP" altLang="en-US" sz="2400" dirty="0"/>
              <a:t>②研修講師として研修の舵取りをする</a:t>
            </a:r>
            <a:endParaRPr lang="en-US" altLang="ja-JP" sz="2400" dirty="0"/>
          </a:p>
          <a:p>
            <a:pPr marL="0" indent="0">
              <a:buNone/>
            </a:pPr>
            <a:r>
              <a:rPr lang="ja-JP" altLang="en-US" sz="2400" dirty="0"/>
              <a:t>　（講師を依頼する場合もあり）</a:t>
            </a:r>
            <a:endParaRPr lang="en-US" altLang="ja-JP" sz="2400" dirty="0"/>
          </a:p>
          <a:p>
            <a:pPr marL="0" indent="0">
              <a:spcBef>
                <a:spcPts val="1800"/>
              </a:spcBef>
              <a:buNone/>
            </a:pPr>
            <a:r>
              <a:rPr lang="ja-JP" altLang="en-US" sz="2400" dirty="0"/>
              <a:t>③参加者の学びの活動を「支援する」</a:t>
            </a:r>
            <a:endParaRPr lang="en-US" altLang="ja-JP" sz="2400" dirty="0"/>
          </a:p>
          <a:p>
            <a:pPr marL="0" indent="0">
              <a:buNone/>
            </a:pPr>
            <a:r>
              <a:rPr kumimoji="1" lang="ja-JP" altLang="en-US" sz="2400" dirty="0"/>
              <a:t>　＝「促進する」「容易にする」「円滑にする」</a:t>
            </a:r>
            <a:endParaRPr lang="en-US" altLang="ja-JP" sz="2400" dirty="0"/>
          </a:p>
          <a:p>
            <a:pPr marL="0" indent="0">
              <a:buNone/>
            </a:pPr>
            <a:r>
              <a:rPr lang="ja-JP" altLang="en-US" sz="2400" dirty="0"/>
              <a:t>　すなわち、</a:t>
            </a:r>
            <a:r>
              <a:rPr kumimoji="1" lang="ja-JP" altLang="en-US" sz="2400" u="sng" dirty="0"/>
              <a:t>目指すべきところ・ことを明示</a:t>
            </a:r>
            <a:r>
              <a:rPr kumimoji="1" lang="ja-JP" altLang="en-US" sz="2400" dirty="0"/>
              <a:t>し</a:t>
            </a:r>
            <a:r>
              <a:rPr lang="ja-JP" altLang="en-US" sz="2400" dirty="0"/>
              <a:t>て、そこに</a:t>
            </a:r>
            <a:endParaRPr lang="en-US" altLang="ja-JP" sz="2400" dirty="0"/>
          </a:p>
          <a:p>
            <a:pPr marL="0" indent="0">
              <a:buNone/>
            </a:pPr>
            <a:r>
              <a:rPr lang="ja-JP" altLang="en-US" sz="2400" dirty="0"/>
              <a:t>　たどり着くために</a:t>
            </a:r>
            <a:r>
              <a:rPr lang="ja-JP" altLang="en-US" sz="2400" u="sng" dirty="0"/>
              <a:t>何をすれば良いのかを的確に伝え</a:t>
            </a:r>
            <a:r>
              <a:rPr lang="ja-JP" altLang="en-US" sz="2400" dirty="0"/>
              <a:t>、</a:t>
            </a:r>
            <a:endParaRPr lang="en-US" altLang="ja-JP" sz="2400" dirty="0"/>
          </a:p>
          <a:p>
            <a:pPr marL="0" indent="0">
              <a:buNone/>
            </a:pPr>
            <a:r>
              <a:rPr lang="ja-JP" altLang="en-US" sz="2400" dirty="0"/>
              <a:t>　その</a:t>
            </a:r>
            <a:r>
              <a:rPr lang="ja-JP" altLang="en-US" sz="2400" u="sng" dirty="0"/>
              <a:t>プロセスが滞りなく進むよう</a:t>
            </a:r>
            <a:r>
              <a:rPr lang="ja-JP" altLang="en-US" sz="2400" dirty="0"/>
              <a:t>に支援していく</a:t>
            </a:r>
            <a:endParaRPr lang="en-US" altLang="ja-JP" sz="2400" dirty="0"/>
          </a:p>
          <a:p>
            <a:pPr marL="0" indent="0">
              <a:spcBef>
                <a:spcPts val="1800"/>
              </a:spcBef>
              <a:buNone/>
            </a:pPr>
            <a:r>
              <a:rPr lang="ja-JP" altLang="en-US" sz="2400" dirty="0"/>
              <a:t>④</a:t>
            </a:r>
            <a:r>
              <a:rPr kumimoji="1" lang="ja-JP" altLang="en-US" sz="2400" dirty="0"/>
              <a:t>個人の</a:t>
            </a:r>
            <a:r>
              <a:rPr lang="ja-JP" altLang="en-US" sz="2400" dirty="0"/>
              <a:t>主体性（やる気）を引き出していく</a:t>
            </a:r>
            <a:endParaRPr lang="en-US" altLang="ja-JP" sz="2400" dirty="0"/>
          </a:p>
          <a:p>
            <a:pPr marL="0" indent="0">
              <a:spcBef>
                <a:spcPts val="1800"/>
              </a:spcBef>
              <a:buNone/>
            </a:pPr>
            <a:r>
              <a:rPr kumimoji="1" lang="ja-JP" altLang="en-US" sz="2400" dirty="0"/>
              <a:t>⑤グループの相互の助け合いが働くように仕掛けていく（学び合いの場を支援していく）</a:t>
            </a:r>
          </a:p>
        </p:txBody>
      </p:sp>
      <p:sp>
        <p:nvSpPr>
          <p:cNvPr id="4" name="スライド番号プレースホルダー 3"/>
          <p:cNvSpPr>
            <a:spLocks noGrp="1"/>
          </p:cNvSpPr>
          <p:nvPr>
            <p:ph type="sldNum" sz="quarter" idx="12"/>
          </p:nvPr>
        </p:nvSpPr>
        <p:spPr/>
        <p:txBody>
          <a:bodyPr/>
          <a:lstStyle/>
          <a:p>
            <a:r>
              <a:rPr kumimoji="1" lang="en-US" altLang="ja-JP" dirty="0">
                <a:solidFill>
                  <a:schemeClr val="tx1">
                    <a:lumMod val="95000"/>
                    <a:lumOff val="5000"/>
                  </a:schemeClr>
                </a:solidFill>
                <a:latin typeface="+mn-ea"/>
              </a:rPr>
              <a:t>12</a:t>
            </a:r>
            <a:endParaRPr kumimoji="1" lang="ja-JP" altLang="en-US" dirty="0">
              <a:solidFill>
                <a:schemeClr val="tx1">
                  <a:lumMod val="95000"/>
                  <a:lumOff val="5000"/>
                </a:schemeClr>
              </a:solidFill>
              <a:latin typeface="+mn-ea"/>
            </a:endParaRPr>
          </a:p>
        </p:txBody>
      </p:sp>
    </p:spTree>
    <p:extLst>
      <p:ext uri="{BB962C8B-B14F-4D97-AF65-F5344CB8AC3E}">
        <p14:creationId xmlns:p14="http://schemas.microsoft.com/office/powerpoint/2010/main" val="18810627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1593342" y="4462022"/>
            <a:ext cx="454533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518922" y="76011"/>
            <a:ext cx="7886700" cy="829690"/>
          </a:xfrm>
        </p:spPr>
        <p:txBody>
          <a:bodyPr>
            <a:normAutofit/>
          </a:bodyPr>
          <a:lstStyle/>
          <a:p>
            <a:r>
              <a:rPr kumimoji="1" lang="ja-JP" altLang="en-US" sz="3200" dirty="0">
                <a:solidFill>
                  <a:srgbClr val="5D32FC"/>
                </a:solidFill>
              </a:rPr>
              <a:t>研修をやりっぱなしにしない！</a:t>
            </a:r>
          </a:p>
        </p:txBody>
      </p:sp>
      <p:sp>
        <p:nvSpPr>
          <p:cNvPr id="3" name="コンテンツ プレースホルダー 2"/>
          <p:cNvSpPr>
            <a:spLocks noGrp="1"/>
          </p:cNvSpPr>
          <p:nvPr>
            <p:ph idx="1"/>
          </p:nvPr>
        </p:nvSpPr>
        <p:spPr>
          <a:xfrm>
            <a:off x="628650" y="728002"/>
            <a:ext cx="7886700" cy="4982146"/>
          </a:xfrm>
        </p:spPr>
        <p:txBody>
          <a:bodyPr>
            <a:normAutofit/>
          </a:bodyPr>
          <a:lstStyle/>
          <a:p>
            <a:r>
              <a:rPr kumimoji="1" lang="ja-JP" altLang="en-US" sz="2000" dirty="0"/>
              <a:t>アンケートを実施しましょう</a:t>
            </a:r>
            <a:endParaRPr kumimoji="1" lang="en-US" altLang="ja-JP" sz="2000" dirty="0"/>
          </a:p>
          <a:p>
            <a:r>
              <a:rPr lang="ja-JP" altLang="en-US" sz="2000" dirty="0"/>
              <a:t>主催者にとって重要⇔参加者に過度の負担にならない工夫が必要</a:t>
            </a:r>
            <a:endParaRPr lang="en-US" altLang="ja-JP" sz="2000" dirty="0"/>
          </a:p>
          <a:p>
            <a:pPr marL="0" indent="0">
              <a:buNone/>
            </a:pPr>
            <a:endParaRPr kumimoji="1" lang="ja-JP" altLang="en-US" sz="2000" dirty="0"/>
          </a:p>
        </p:txBody>
      </p:sp>
      <p:sp>
        <p:nvSpPr>
          <p:cNvPr id="4" name="スライド番号プレースホルダー 3"/>
          <p:cNvSpPr>
            <a:spLocks noGrp="1"/>
          </p:cNvSpPr>
          <p:nvPr>
            <p:ph type="sldNum" sz="quarter" idx="12"/>
          </p:nvPr>
        </p:nvSpPr>
        <p:spPr/>
        <p:txBody>
          <a:bodyPr/>
          <a:lstStyle/>
          <a:p>
            <a:r>
              <a:rPr kumimoji="1" lang="en-US" altLang="ja-JP" dirty="0">
                <a:solidFill>
                  <a:schemeClr val="tx1">
                    <a:lumMod val="95000"/>
                    <a:lumOff val="5000"/>
                  </a:schemeClr>
                </a:solidFill>
                <a:latin typeface="+mn-ea"/>
              </a:rPr>
              <a:t>13</a:t>
            </a:r>
            <a:endParaRPr kumimoji="1" lang="ja-JP" altLang="en-US" dirty="0">
              <a:solidFill>
                <a:schemeClr val="tx1">
                  <a:lumMod val="95000"/>
                  <a:lumOff val="5000"/>
                </a:schemeClr>
              </a:solidFill>
              <a:latin typeface="+mn-ea"/>
            </a:endParaRPr>
          </a:p>
        </p:txBody>
      </p:sp>
      <p:sp>
        <p:nvSpPr>
          <p:cNvPr id="5" name="正方形/長方形 4"/>
          <p:cNvSpPr/>
          <p:nvPr/>
        </p:nvSpPr>
        <p:spPr>
          <a:xfrm>
            <a:off x="582548" y="1499690"/>
            <a:ext cx="6903339" cy="5323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965424" y="1609266"/>
            <a:ext cx="3262432" cy="338554"/>
          </a:xfrm>
          <a:prstGeom prst="rect">
            <a:avLst/>
          </a:prstGeom>
          <a:noFill/>
        </p:spPr>
        <p:txBody>
          <a:bodyPr wrap="none" rtlCol="0">
            <a:spAutoFit/>
          </a:bodyPr>
          <a:lstStyle/>
          <a:p>
            <a:r>
              <a:rPr lang="ja-JP" altLang="en-US" sz="1600" dirty="0"/>
              <a:t>高齢者虐待防止研修　アンケート</a:t>
            </a:r>
            <a:endParaRPr kumimoji="1" lang="ja-JP" altLang="en-US" sz="1600" dirty="0"/>
          </a:p>
        </p:txBody>
      </p:sp>
      <p:sp>
        <p:nvSpPr>
          <p:cNvPr id="7" name="テキスト ボックス 6"/>
          <p:cNvSpPr txBox="1"/>
          <p:nvPr/>
        </p:nvSpPr>
        <p:spPr>
          <a:xfrm>
            <a:off x="950976" y="1987282"/>
            <a:ext cx="5925312" cy="738664"/>
          </a:xfrm>
          <a:prstGeom prst="rect">
            <a:avLst/>
          </a:prstGeom>
          <a:noFill/>
        </p:spPr>
        <p:txBody>
          <a:bodyPr wrap="square" rtlCol="0">
            <a:spAutoFit/>
          </a:bodyPr>
          <a:lstStyle/>
          <a:p>
            <a:r>
              <a:rPr kumimoji="1" lang="ja-JP" altLang="en-US" sz="1400" dirty="0"/>
              <a:t>これからの研修をより良くしていくために率直なご意見をお聞かせください。各々の項目の１～５のいずれかに〇を付け、その理由をご記入ください。ご協力よろしくお願いいたします。</a:t>
            </a:r>
          </a:p>
        </p:txBody>
      </p:sp>
      <p:sp>
        <p:nvSpPr>
          <p:cNvPr id="8" name="角丸四角形 7"/>
          <p:cNvSpPr/>
          <p:nvPr/>
        </p:nvSpPr>
        <p:spPr>
          <a:xfrm>
            <a:off x="1853184" y="1573403"/>
            <a:ext cx="3486912" cy="4089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997077" y="2652794"/>
            <a:ext cx="6291072" cy="5478423"/>
          </a:xfrm>
          <a:prstGeom prst="rect">
            <a:avLst/>
          </a:prstGeom>
          <a:noFill/>
        </p:spPr>
        <p:txBody>
          <a:bodyPr wrap="square" rtlCol="0">
            <a:spAutoFit/>
          </a:bodyPr>
          <a:lstStyle/>
          <a:p>
            <a:r>
              <a:rPr kumimoji="1" lang="ja-JP" altLang="en-US" sz="1400" dirty="0"/>
              <a:t>１．この研修に参加して良かったですか？</a:t>
            </a:r>
            <a:endParaRPr kumimoji="1" lang="en-US" altLang="ja-JP" sz="1400" dirty="0"/>
          </a:p>
          <a:p>
            <a:r>
              <a:rPr lang="ja-JP" altLang="en-US" sz="1400" dirty="0"/>
              <a:t>　　良かった　　　　　　　　　　　　　　　　　　　　良くなかった</a:t>
            </a:r>
            <a:endParaRPr lang="en-US" altLang="ja-JP" sz="1400" dirty="0"/>
          </a:p>
          <a:p>
            <a:r>
              <a:rPr lang="ja-JP" altLang="en-US" sz="1400" dirty="0"/>
              <a:t>　　　</a:t>
            </a:r>
            <a:endParaRPr lang="en-US" altLang="ja-JP" sz="1400" dirty="0"/>
          </a:p>
          <a:p>
            <a:endParaRPr lang="en-US" altLang="ja-JP" sz="1400" dirty="0"/>
          </a:p>
          <a:p>
            <a:r>
              <a:rPr lang="ja-JP" altLang="en-US" sz="1400" dirty="0"/>
              <a:t>　　その理由（　　　　　　　　　　　　　　　　　　　　　　　）</a:t>
            </a:r>
            <a:endParaRPr lang="en-US" altLang="ja-JP" sz="1400" dirty="0"/>
          </a:p>
          <a:p>
            <a:r>
              <a:rPr lang="ja-JP" altLang="en-US" sz="1400" dirty="0"/>
              <a:t>２．この研修の中身は理解できましたか？</a:t>
            </a:r>
            <a:endParaRPr lang="en-US" altLang="ja-JP" sz="1400" dirty="0"/>
          </a:p>
          <a:p>
            <a:r>
              <a:rPr lang="ja-JP" altLang="en-US" sz="1400" dirty="0"/>
              <a:t>　　理解できた　　　　　　　　　　　　　　　　　　　理解できなかった</a:t>
            </a:r>
            <a:endParaRPr lang="en-US" altLang="ja-JP" sz="1400" dirty="0"/>
          </a:p>
          <a:p>
            <a:endParaRPr lang="en-US" altLang="ja-JP" sz="1400" dirty="0"/>
          </a:p>
          <a:p>
            <a:r>
              <a:rPr lang="ja-JP" altLang="en-US" sz="1400" dirty="0"/>
              <a:t>　</a:t>
            </a:r>
            <a:endParaRPr lang="en-US" altLang="ja-JP" sz="1400" dirty="0"/>
          </a:p>
          <a:p>
            <a:r>
              <a:rPr lang="ja-JP" altLang="en-US" sz="1400" dirty="0"/>
              <a:t>　　その理由（　　　　　　　　　　　　　　　　　　　　　　　）</a:t>
            </a:r>
            <a:endParaRPr lang="en-US" altLang="ja-JP" sz="1400" dirty="0"/>
          </a:p>
          <a:p>
            <a:r>
              <a:rPr lang="ja-JP" altLang="en-US" sz="1400" dirty="0"/>
              <a:t>３．この研修で得たことは今後のあなたにとって役に立ちそうですか？</a:t>
            </a:r>
            <a:endParaRPr lang="en-US" altLang="ja-JP" sz="1400" dirty="0"/>
          </a:p>
          <a:p>
            <a:r>
              <a:rPr lang="ja-JP" altLang="en-US" sz="1400" dirty="0"/>
              <a:t>　　役に立つ　　　　　　　　　　　　　　　　　　　　役に立たない</a:t>
            </a:r>
            <a:endParaRPr lang="en-US" altLang="ja-JP" sz="1400" dirty="0"/>
          </a:p>
          <a:p>
            <a:endParaRPr lang="en-US" altLang="ja-JP" sz="1400" dirty="0"/>
          </a:p>
          <a:p>
            <a:r>
              <a:rPr lang="ja-JP" altLang="en-US" sz="1400" dirty="0"/>
              <a:t>　　</a:t>
            </a:r>
            <a:endParaRPr lang="en-US" altLang="ja-JP" sz="1400" dirty="0"/>
          </a:p>
          <a:p>
            <a:r>
              <a:rPr lang="ja-JP" altLang="en-US" sz="1400" dirty="0"/>
              <a:t>　　その理由（　　　　　　　　　　　　　　　　　　　　　　　）</a:t>
            </a:r>
            <a:endParaRPr lang="en-US" altLang="ja-JP" sz="1400" dirty="0"/>
          </a:p>
          <a:p>
            <a:r>
              <a:rPr lang="ja-JP" altLang="en-US" sz="1400" dirty="0"/>
              <a:t>４．その他、研修の運営や進め方などに対しまして、お気づきの点がありましたらご自由にご記入ください。</a:t>
            </a:r>
            <a:endParaRPr lang="en-US" altLang="ja-JP" sz="1400" dirty="0"/>
          </a:p>
          <a:p>
            <a:r>
              <a:rPr lang="ja-JP" altLang="en-US" sz="1400" dirty="0"/>
              <a:t>　　（　　　　　　　　　　　　　　　　　　　　　　　　　　　）</a:t>
            </a:r>
            <a:endParaRPr lang="en-US" altLang="ja-JP" sz="1400" dirty="0"/>
          </a:p>
          <a:p>
            <a:r>
              <a:rPr lang="ja-JP" altLang="en-US" sz="1400" dirty="0"/>
              <a:t>　　　　　　　　　　　　　　　　　　　ご協力ありがとうございました。</a:t>
            </a:r>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r>
              <a:rPr kumimoji="1" lang="ja-JP" altLang="en-US" sz="1400" dirty="0"/>
              <a:t>　　</a:t>
            </a:r>
          </a:p>
        </p:txBody>
      </p:sp>
      <p:cxnSp>
        <p:nvCxnSpPr>
          <p:cNvPr id="17" name="直線コネクタ 16"/>
          <p:cNvCxnSpPr/>
          <p:nvPr/>
        </p:nvCxnSpPr>
        <p:spPr>
          <a:xfrm>
            <a:off x="1389271" y="3288012"/>
            <a:ext cx="4864608"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bwMode="gray">
          <a:xfrm>
            <a:off x="1377696" y="3112446"/>
            <a:ext cx="316992" cy="327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1" name="正方形/長方形 20"/>
          <p:cNvSpPr/>
          <p:nvPr/>
        </p:nvSpPr>
        <p:spPr bwMode="gray">
          <a:xfrm>
            <a:off x="1476565" y="3142940"/>
            <a:ext cx="316992" cy="321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４</a:t>
            </a:r>
            <a:endParaRPr kumimoji="1" lang="ja-JP" altLang="en-US" sz="1400" dirty="0">
              <a:solidFill>
                <a:schemeClr val="tx1"/>
              </a:solidFill>
            </a:endParaRPr>
          </a:p>
        </p:txBody>
      </p:sp>
      <p:sp>
        <p:nvSpPr>
          <p:cNvPr id="22" name="正方形/長方形 21"/>
          <p:cNvSpPr/>
          <p:nvPr/>
        </p:nvSpPr>
        <p:spPr bwMode="gray">
          <a:xfrm>
            <a:off x="4574050" y="3134145"/>
            <a:ext cx="316992" cy="327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２</a:t>
            </a:r>
            <a:endParaRPr kumimoji="1" lang="ja-JP" altLang="en-US" sz="1400" dirty="0">
              <a:solidFill>
                <a:schemeClr val="tx1"/>
              </a:solidFill>
            </a:endParaRPr>
          </a:p>
        </p:txBody>
      </p:sp>
      <p:sp>
        <p:nvSpPr>
          <p:cNvPr id="23" name="正方形/長方形 22"/>
          <p:cNvSpPr/>
          <p:nvPr/>
        </p:nvSpPr>
        <p:spPr bwMode="gray">
          <a:xfrm>
            <a:off x="3000109" y="3154597"/>
            <a:ext cx="316992" cy="327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３</a:t>
            </a:r>
            <a:endParaRPr kumimoji="1" lang="ja-JP" altLang="en-US" sz="1400" dirty="0">
              <a:solidFill>
                <a:schemeClr val="tx1"/>
              </a:solidFill>
            </a:endParaRPr>
          </a:p>
        </p:txBody>
      </p:sp>
      <p:sp>
        <p:nvSpPr>
          <p:cNvPr id="24" name="正方形/長方形 23"/>
          <p:cNvSpPr/>
          <p:nvPr/>
        </p:nvSpPr>
        <p:spPr bwMode="gray">
          <a:xfrm>
            <a:off x="5925312" y="3129043"/>
            <a:ext cx="316992" cy="327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１</a:t>
            </a:r>
            <a:endParaRPr kumimoji="1" lang="ja-JP" altLang="en-US" sz="1400" dirty="0">
              <a:solidFill>
                <a:schemeClr val="tx1"/>
              </a:solidFill>
            </a:endParaRPr>
          </a:p>
        </p:txBody>
      </p:sp>
      <p:sp>
        <p:nvSpPr>
          <p:cNvPr id="29" name="正方形/長方形 28"/>
          <p:cNvSpPr/>
          <p:nvPr/>
        </p:nvSpPr>
        <p:spPr bwMode="gray">
          <a:xfrm>
            <a:off x="1534234" y="4303045"/>
            <a:ext cx="316992" cy="310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４</a:t>
            </a:r>
            <a:endParaRPr kumimoji="1" lang="ja-JP" altLang="en-US" sz="1400" dirty="0">
              <a:solidFill>
                <a:schemeClr val="tx1"/>
              </a:solidFill>
            </a:endParaRPr>
          </a:p>
        </p:txBody>
      </p:sp>
      <p:sp>
        <p:nvSpPr>
          <p:cNvPr id="30" name="正方形/長方形 29"/>
          <p:cNvSpPr/>
          <p:nvPr/>
        </p:nvSpPr>
        <p:spPr bwMode="gray">
          <a:xfrm>
            <a:off x="4546251" y="4263071"/>
            <a:ext cx="316992" cy="316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２</a:t>
            </a:r>
            <a:endParaRPr kumimoji="1" lang="ja-JP" altLang="en-US" sz="1400" dirty="0">
              <a:solidFill>
                <a:schemeClr val="tx1"/>
              </a:solidFill>
            </a:endParaRPr>
          </a:p>
        </p:txBody>
      </p:sp>
      <p:sp>
        <p:nvSpPr>
          <p:cNvPr id="31" name="正方形/長方形 30"/>
          <p:cNvSpPr/>
          <p:nvPr/>
        </p:nvSpPr>
        <p:spPr bwMode="gray">
          <a:xfrm>
            <a:off x="3019658" y="4299997"/>
            <a:ext cx="316992" cy="316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３</a:t>
            </a:r>
            <a:endParaRPr kumimoji="1" lang="ja-JP" altLang="en-US" sz="1400" dirty="0">
              <a:solidFill>
                <a:schemeClr val="tx1"/>
              </a:solidFill>
            </a:endParaRPr>
          </a:p>
        </p:txBody>
      </p:sp>
      <p:sp>
        <p:nvSpPr>
          <p:cNvPr id="32" name="正方形/長方形 31"/>
          <p:cNvSpPr/>
          <p:nvPr/>
        </p:nvSpPr>
        <p:spPr bwMode="gray">
          <a:xfrm>
            <a:off x="5980176" y="4270748"/>
            <a:ext cx="316992" cy="316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１</a:t>
            </a:r>
            <a:endParaRPr kumimoji="1" lang="ja-JP" altLang="en-US" sz="1400" dirty="0">
              <a:solidFill>
                <a:schemeClr val="tx1"/>
              </a:solidFill>
            </a:endParaRPr>
          </a:p>
        </p:txBody>
      </p:sp>
      <p:cxnSp>
        <p:nvCxnSpPr>
          <p:cNvPr id="34" name="直線コネクタ 33"/>
          <p:cNvCxnSpPr/>
          <p:nvPr/>
        </p:nvCxnSpPr>
        <p:spPr bwMode="gray">
          <a:xfrm>
            <a:off x="1481328" y="5537867"/>
            <a:ext cx="4864608"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bwMode="gray">
          <a:xfrm>
            <a:off x="1481328" y="5384954"/>
            <a:ext cx="316992" cy="305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36" name="正方形/長方形 35"/>
          <p:cNvSpPr/>
          <p:nvPr/>
        </p:nvSpPr>
        <p:spPr bwMode="gray">
          <a:xfrm>
            <a:off x="1527429" y="5412691"/>
            <a:ext cx="316992" cy="299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４</a:t>
            </a:r>
            <a:endParaRPr kumimoji="1" lang="ja-JP" altLang="en-US" sz="1400" dirty="0">
              <a:solidFill>
                <a:schemeClr val="tx1"/>
              </a:solidFill>
            </a:endParaRPr>
          </a:p>
        </p:txBody>
      </p:sp>
      <p:sp>
        <p:nvSpPr>
          <p:cNvPr id="37" name="正方形/長方形 36"/>
          <p:cNvSpPr/>
          <p:nvPr/>
        </p:nvSpPr>
        <p:spPr bwMode="gray">
          <a:xfrm>
            <a:off x="4586008" y="5348693"/>
            <a:ext cx="316992" cy="305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２</a:t>
            </a:r>
            <a:endParaRPr kumimoji="1" lang="ja-JP" altLang="en-US" sz="1400" dirty="0">
              <a:solidFill>
                <a:schemeClr val="tx1"/>
              </a:solidFill>
            </a:endParaRPr>
          </a:p>
        </p:txBody>
      </p:sp>
      <p:sp>
        <p:nvSpPr>
          <p:cNvPr id="38" name="正方形/長方形 37"/>
          <p:cNvSpPr/>
          <p:nvPr/>
        </p:nvSpPr>
        <p:spPr bwMode="gray">
          <a:xfrm>
            <a:off x="3033668" y="5333979"/>
            <a:ext cx="316992" cy="305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３</a:t>
            </a:r>
            <a:endParaRPr kumimoji="1" lang="ja-JP" altLang="en-US" sz="1400" dirty="0">
              <a:solidFill>
                <a:schemeClr val="tx1"/>
              </a:solidFill>
            </a:endParaRPr>
          </a:p>
        </p:txBody>
      </p:sp>
      <p:sp>
        <p:nvSpPr>
          <p:cNvPr id="39" name="正方形/長方形 38"/>
          <p:cNvSpPr/>
          <p:nvPr/>
        </p:nvSpPr>
        <p:spPr bwMode="gray">
          <a:xfrm>
            <a:off x="6028944" y="5400430"/>
            <a:ext cx="316992" cy="305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１</a:t>
            </a:r>
            <a:endParaRPr kumimoji="1" lang="ja-JP" altLang="en-US" sz="1400" dirty="0">
              <a:solidFill>
                <a:schemeClr val="tx1"/>
              </a:solidFill>
            </a:endParaRPr>
          </a:p>
        </p:txBody>
      </p:sp>
      <p:sp>
        <p:nvSpPr>
          <p:cNvPr id="40" name="角丸四角形 39"/>
          <p:cNvSpPr/>
          <p:nvPr/>
        </p:nvSpPr>
        <p:spPr>
          <a:xfrm>
            <a:off x="397256" y="1490187"/>
            <a:ext cx="963168" cy="411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例</a:t>
            </a:r>
          </a:p>
        </p:txBody>
      </p:sp>
    </p:spTree>
    <p:extLst>
      <p:ext uri="{BB962C8B-B14F-4D97-AF65-F5344CB8AC3E}">
        <p14:creationId xmlns:p14="http://schemas.microsoft.com/office/powerpoint/2010/main" val="16765157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009934"/>
          </a:xfrm>
        </p:spPr>
        <p:txBody>
          <a:bodyPr>
            <a:normAutofit/>
          </a:bodyPr>
          <a:lstStyle/>
          <a:p>
            <a:pPr algn="ctr"/>
            <a:r>
              <a:rPr kumimoji="1" lang="ja-JP" altLang="en-US" sz="3600" dirty="0">
                <a:solidFill>
                  <a:srgbClr val="0070C0"/>
                </a:solidFill>
              </a:rPr>
              <a:t>参考文献</a:t>
            </a:r>
          </a:p>
        </p:txBody>
      </p:sp>
      <p:sp>
        <p:nvSpPr>
          <p:cNvPr id="3" name="コンテンツ プレースホルダー 2"/>
          <p:cNvSpPr>
            <a:spLocks noGrp="1"/>
          </p:cNvSpPr>
          <p:nvPr>
            <p:ph idx="1"/>
          </p:nvPr>
        </p:nvSpPr>
        <p:spPr>
          <a:xfrm>
            <a:off x="452920" y="854242"/>
            <a:ext cx="8570368" cy="6003758"/>
          </a:xfrm>
        </p:spPr>
        <p:txBody>
          <a:bodyPr>
            <a:normAutofit fontScale="85000" lnSpcReduction="20000"/>
          </a:bodyPr>
          <a:lstStyle/>
          <a:p>
            <a:pPr marL="0" indent="0">
              <a:buNone/>
            </a:pPr>
            <a:r>
              <a:rPr kumimoji="1" lang="ja-JP" altLang="en-US" sz="2400" dirty="0"/>
              <a:t>①堀公俊「ファシリテーション入門」日本経済新聞出版社</a:t>
            </a:r>
            <a:endParaRPr kumimoji="1" lang="en-US" altLang="ja-JP" sz="2400" dirty="0"/>
          </a:p>
          <a:p>
            <a:pPr marL="0" indent="0">
              <a:buNone/>
            </a:pPr>
            <a:r>
              <a:rPr lang="ja-JP" altLang="en-US" sz="2400" dirty="0"/>
              <a:t>②堀公俊「ワークショップ入門」日本経済新聞出版社</a:t>
            </a:r>
            <a:endParaRPr lang="en-US" altLang="ja-JP" sz="2400" dirty="0"/>
          </a:p>
          <a:p>
            <a:pPr marL="0" indent="0">
              <a:buNone/>
            </a:pPr>
            <a:r>
              <a:rPr kumimoji="1" lang="ja-JP" altLang="en-US" sz="2400" dirty="0"/>
              <a:t>③堀公俊「ワクワク会議」日本経済新聞出版社</a:t>
            </a:r>
            <a:endParaRPr kumimoji="1" lang="en-US" altLang="ja-JP" sz="2400" dirty="0"/>
          </a:p>
          <a:p>
            <a:pPr marL="0" indent="0">
              <a:buNone/>
            </a:pPr>
            <a:r>
              <a:rPr lang="ja-JP" altLang="en-US" sz="2400" dirty="0"/>
              <a:t>④青木将幸「リラックスと集中を一瞬でつくるアイスブレイクベス</a:t>
            </a:r>
            <a:endParaRPr lang="en-US" altLang="ja-JP" sz="2400" dirty="0"/>
          </a:p>
          <a:p>
            <a:pPr marL="0" indent="0">
              <a:buNone/>
            </a:pPr>
            <a:r>
              <a:rPr lang="ja-JP" altLang="en-US" sz="2400" dirty="0"/>
              <a:t>　ト５０」ほんの森出版</a:t>
            </a:r>
            <a:endParaRPr lang="en-US" altLang="ja-JP" sz="2400" dirty="0"/>
          </a:p>
          <a:p>
            <a:pPr marL="0" indent="0">
              <a:buNone/>
            </a:pPr>
            <a:r>
              <a:rPr lang="ja-JP" altLang="en-US" sz="2400" dirty="0"/>
              <a:t>⑤</a:t>
            </a:r>
            <a:r>
              <a:rPr kumimoji="1" lang="ja-JP" altLang="en-US" sz="2400" dirty="0"/>
              <a:t>中野民夫他「ファシリテーション　</a:t>
            </a:r>
            <a:r>
              <a:rPr lang="ja-JP" altLang="en-US" sz="2400" dirty="0"/>
              <a:t>実践</a:t>
            </a:r>
            <a:r>
              <a:rPr kumimoji="1" lang="ja-JP" altLang="en-US" sz="2400" dirty="0"/>
              <a:t>から学ぶスキルとここ</a:t>
            </a:r>
            <a:endParaRPr kumimoji="1" lang="en-US" altLang="ja-JP" sz="2400" dirty="0"/>
          </a:p>
          <a:p>
            <a:pPr marL="0" indent="0">
              <a:buNone/>
            </a:pPr>
            <a:r>
              <a:rPr lang="ja-JP" altLang="en-US" sz="2400" dirty="0"/>
              <a:t>　</a:t>
            </a:r>
            <a:r>
              <a:rPr kumimoji="1" lang="ja-JP" altLang="en-US" sz="2400" dirty="0"/>
              <a:t>ろ」岩波書店</a:t>
            </a:r>
            <a:endParaRPr kumimoji="1" lang="en-US" altLang="ja-JP" sz="2400" dirty="0"/>
          </a:p>
          <a:p>
            <a:pPr marL="0" indent="0">
              <a:buNone/>
            </a:pPr>
            <a:r>
              <a:rPr lang="ja-JP" altLang="en-US" sz="2400" dirty="0"/>
              <a:t>⑥堀公俊監訳「ビジュアル・ミーティング」朝日新聞出版</a:t>
            </a:r>
            <a:endParaRPr lang="en-US" altLang="ja-JP" sz="2400" dirty="0"/>
          </a:p>
          <a:p>
            <a:pPr marL="0" indent="0">
              <a:buNone/>
            </a:pPr>
            <a:r>
              <a:rPr lang="ja-JP" altLang="en-US" sz="2400" dirty="0"/>
              <a:t>⑦堀公俊著「ビジネス・フレームワーク」日経文庫</a:t>
            </a:r>
            <a:endParaRPr lang="en-US" altLang="ja-JP" sz="2400" dirty="0"/>
          </a:p>
          <a:p>
            <a:pPr marL="0" indent="0">
              <a:buNone/>
            </a:pPr>
            <a:r>
              <a:rPr lang="ja-JP" altLang="en-US" sz="2400" dirty="0"/>
              <a:t>⑧</a:t>
            </a:r>
            <a:r>
              <a:rPr kumimoji="1" lang="ja-JP" altLang="en-US" sz="2400" dirty="0"/>
              <a:t>堀公俊＋加留部貴行「組織・人材開発を促進する　教育研修</a:t>
            </a:r>
            <a:endParaRPr kumimoji="1" lang="en-US" altLang="ja-JP" sz="2400" dirty="0"/>
          </a:p>
          <a:p>
            <a:pPr marL="0" indent="0">
              <a:buNone/>
            </a:pPr>
            <a:r>
              <a:rPr lang="ja-JP" altLang="en-US" sz="2400" dirty="0"/>
              <a:t>　</a:t>
            </a:r>
            <a:r>
              <a:rPr kumimoji="1" lang="ja-JP" altLang="en-US" sz="2400" dirty="0"/>
              <a:t>ファシリテーター」日本経済新聞出版社</a:t>
            </a:r>
            <a:endParaRPr kumimoji="1" lang="en-US" altLang="ja-JP" sz="2400" dirty="0"/>
          </a:p>
          <a:p>
            <a:pPr marL="0" indent="0">
              <a:buNone/>
            </a:pPr>
            <a:r>
              <a:rPr lang="ja-JP" altLang="en-US" sz="2400" dirty="0"/>
              <a:t>⑨</a:t>
            </a:r>
            <a:r>
              <a:rPr lang="ja-JP" altLang="en-US" sz="2400" dirty="0" err="1"/>
              <a:t>ちょん</a:t>
            </a:r>
            <a:r>
              <a:rPr lang="ja-JP" altLang="en-US" sz="2400" dirty="0"/>
              <a:t>せいこ「人やまちが元気になるファシリテーター入門講</a:t>
            </a:r>
            <a:endParaRPr lang="en-US" altLang="ja-JP" sz="2400" dirty="0"/>
          </a:p>
          <a:p>
            <a:pPr marL="0" indent="0">
              <a:buNone/>
            </a:pPr>
            <a:r>
              <a:rPr lang="ja-JP" altLang="en-US" sz="2400" dirty="0"/>
              <a:t>　座」解放出版社</a:t>
            </a:r>
            <a:endParaRPr lang="en-US" altLang="ja-JP" sz="2400" dirty="0"/>
          </a:p>
          <a:p>
            <a:pPr marL="0" indent="0">
              <a:buNone/>
            </a:pPr>
            <a:r>
              <a:rPr lang="ja-JP" altLang="en-US" sz="2400" dirty="0"/>
              <a:t>⑩</a:t>
            </a:r>
            <a:r>
              <a:rPr lang="ja-JP" altLang="en-US" sz="2400" dirty="0" err="1"/>
              <a:t>ちょん</a:t>
            </a:r>
            <a:r>
              <a:rPr lang="ja-JP" altLang="en-US" sz="2400" dirty="0"/>
              <a:t>せいこ「元気になる会議　ホワイトボード・ミーティン</a:t>
            </a:r>
            <a:endParaRPr lang="en-US" altLang="ja-JP" sz="2400" dirty="0"/>
          </a:p>
          <a:p>
            <a:pPr marL="0" indent="0">
              <a:buNone/>
            </a:pPr>
            <a:r>
              <a:rPr lang="ja-JP" altLang="en-US" sz="2400" dirty="0"/>
              <a:t>　グのすすめ方」解放出版社</a:t>
            </a:r>
            <a:endParaRPr lang="en-US" altLang="ja-JP" sz="2400" dirty="0"/>
          </a:p>
          <a:p>
            <a:pPr marL="0" indent="0">
              <a:buNone/>
            </a:pPr>
            <a:r>
              <a:rPr lang="ja-JP" altLang="en-US" sz="2400" dirty="0"/>
              <a:t>⑪</a:t>
            </a:r>
            <a:r>
              <a:rPr kumimoji="1" lang="ja-JP" altLang="en-US" sz="2400" dirty="0" err="1"/>
              <a:t>ちょん</a:t>
            </a:r>
            <a:r>
              <a:rPr kumimoji="1" lang="ja-JP" altLang="en-US" sz="2400" dirty="0"/>
              <a:t>せいこ他「ファシリテーターになろう　６つの技術と１０</a:t>
            </a:r>
            <a:endParaRPr kumimoji="1" lang="en-US" altLang="ja-JP" sz="2400" dirty="0"/>
          </a:p>
          <a:p>
            <a:pPr marL="0" indent="0">
              <a:buNone/>
            </a:pPr>
            <a:r>
              <a:rPr lang="ja-JP" altLang="en-US" sz="2400" dirty="0"/>
              <a:t>　</a:t>
            </a:r>
            <a:r>
              <a:rPr kumimoji="1" lang="ja-JP" altLang="en-US" sz="2400" dirty="0"/>
              <a:t>のアクティビティ」解放出版社</a:t>
            </a:r>
            <a:endParaRPr kumimoji="1" lang="en-US" altLang="ja-JP" sz="2400" dirty="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r>
              <a:rPr lang="en-US" altLang="ja-JP" dirty="0">
                <a:solidFill>
                  <a:schemeClr val="tx1">
                    <a:lumMod val="95000"/>
                    <a:lumOff val="5000"/>
                  </a:schemeClr>
                </a:solidFill>
                <a:latin typeface="+mn-ea"/>
              </a:rPr>
              <a:t>14</a:t>
            </a:r>
            <a:endParaRPr lang="ja-JP" altLang="en-US" dirty="0">
              <a:solidFill>
                <a:schemeClr val="tx1">
                  <a:lumMod val="95000"/>
                  <a:lumOff val="5000"/>
                </a:schemeClr>
              </a:solidFill>
              <a:latin typeface="+mn-ea"/>
            </a:endParaRPr>
          </a:p>
        </p:txBody>
      </p:sp>
    </p:spTree>
    <p:extLst>
      <p:ext uri="{BB962C8B-B14F-4D97-AF65-F5344CB8AC3E}">
        <p14:creationId xmlns:p14="http://schemas.microsoft.com/office/powerpoint/2010/main" val="355692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1"/>
          <p:cNvSpPr>
            <a:spLocks noGrp="1"/>
          </p:cNvSpPr>
          <p:nvPr>
            <p:ph type="sldNum" sz="quarter" idx="12"/>
          </p:nvPr>
        </p:nvSpPr>
        <p:spPr bwMode="auto">
          <a:xfrm>
            <a:off x="6943725" y="6367684"/>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E21B850-DF4B-4645-9CEE-52EE78B08F93}" type="slidenum">
              <a:rPr lang="ja-JP" altLang="en-US" sz="1400" smtClean="0">
                <a:latin typeface="ＭＳ Ｐゴシック" panose="020B0600070205080204" pitchFamily="50" charset="-128"/>
              </a:rPr>
              <a:pPr>
                <a:spcBef>
                  <a:spcPct val="0"/>
                </a:spcBef>
                <a:buFontTx/>
                <a:buNone/>
              </a:pPr>
              <a:t>6</a:t>
            </a:fld>
            <a:endParaRPr lang="en-US" altLang="ja-JP" sz="1400" dirty="0">
              <a:latin typeface="ＭＳ Ｐゴシック" panose="020B0600070205080204" pitchFamily="50" charset="-128"/>
            </a:endParaRPr>
          </a:p>
        </p:txBody>
      </p:sp>
      <p:sp>
        <p:nvSpPr>
          <p:cNvPr id="3" name="テキスト ボックス 2"/>
          <p:cNvSpPr txBox="1"/>
          <p:nvPr/>
        </p:nvSpPr>
        <p:spPr>
          <a:xfrm>
            <a:off x="295116" y="119330"/>
            <a:ext cx="8698230" cy="5262979"/>
          </a:xfrm>
          <a:prstGeom prst="rect">
            <a:avLst/>
          </a:prstGeom>
          <a:noFill/>
        </p:spPr>
        <p:txBody>
          <a:bodyPr wrap="square">
            <a:spAutoFit/>
          </a:bodyPr>
          <a:lstStyle/>
          <a:p>
            <a:pPr eaLnBrk="1" hangingPunct="1">
              <a:defRPr/>
            </a:pPr>
            <a:r>
              <a:rPr lang="ja-JP" altLang="en-US" sz="2800" u="wavyHeavy" dirty="0">
                <a:latin typeface="+mn-ea"/>
                <a:ea typeface="+mn-ea"/>
              </a:rPr>
              <a:t>基本的人権の中核は</a:t>
            </a:r>
            <a:r>
              <a:rPr lang="ja-JP" altLang="en-US" sz="3200" b="1" u="wavyHeavy" dirty="0">
                <a:solidFill>
                  <a:srgbClr val="FF0000"/>
                </a:solidFill>
                <a:latin typeface="+mn-ea"/>
                <a:ea typeface="+mn-ea"/>
              </a:rPr>
              <a:t>“個人の尊厳”</a:t>
            </a:r>
            <a:endParaRPr lang="en-US" altLang="ja-JP" sz="3200" b="1" u="wavyHeavy" dirty="0">
              <a:solidFill>
                <a:srgbClr val="FF0000"/>
              </a:solidFill>
              <a:latin typeface="+mn-ea"/>
              <a:ea typeface="+mn-ea"/>
            </a:endParaRPr>
          </a:p>
          <a:p>
            <a:pPr eaLnBrk="1" hangingPunct="1">
              <a:defRPr/>
            </a:pPr>
            <a:r>
              <a:rPr lang="ja-JP" altLang="en-US" sz="2400" dirty="0">
                <a:latin typeface="+mn-ea"/>
                <a:ea typeface="+mn-ea"/>
              </a:rPr>
              <a:t>　</a:t>
            </a:r>
            <a:r>
              <a:rPr lang="ja-JP" altLang="en-US" sz="2400" u="wavyHeavy" dirty="0">
                <a:latin typeface="+mn-ea"/>
                <a:ea typeface="+mn-ea"/>
              </a:rPr>
              <a:t>～「すべて国民は，個人として尊重される」～</a:t>
            </a:r>
            <a:r>
              <a:rPr lang="en-US" altLang="ja-JP" sz="1600" u="wavyHeavy" dirty="0">
                <a:latin typeface="+mn-ea"/>
                <a:ea typeface="+mn-ea"/>
              </a:rPr>
              <a:t>【</a:t>
            </a:r>
            <a:r>
              <a:rPr lang="ja-JP" altLang="en-US" sz="1600" u="wavyHeavy" dirty="0">
                <a:latin typeface="+mn-ea"/>
                <a:ea typeface="+mn-ea"/>
              </a:rPr>
              <a:t>憲法第１３条</a:t>
            </a:r>
            <a:r>
              <a:rPr lang="en-US" altLang="ja-JP" sz="1600" u="wavyHeavy" dirty="0">
                <a:latin typeface="+mn-ea"/>
                <a:ea typeface="+mn-ea"/>
              </a:rPr>
              <a:t>】</a:t>
            </a:r>
          </a:p>
          <a:p>
            <a:pPr eaLnBrk="1" hangingPunct="1">
              <a:defRPr/>
            </a:pPr>
            <a:r>
              <a:rPr lang="ja-JP" altLang="en-US" sz="2400" dirty="0">
                <a:latin typeface="+mn-ea"/>
              </a:rPr>
              <a:t>一人ひとりが皆</a:t>
            </a:r>
            <a:r>
              <a:rPr lang="ja-JP" altLang="en-US" sz="2800" b="1" u="sng" dirty="0">
                <a:solidFill>
                  <a:srgbClr val="FF0000"/>
                </a:solidFill>
                <a:latin typeface="+mn-ea"/>
                <a:ea typeface="+mn-ea"/>
              </a:rPr>
              <a:t>「価値ある存在」</a:t>
            </a:r>
            <a:r>
              <a:rPr lang="ja-JP" altLang="en-US" sz="2400" dirty="0">
                <a:latin typeface="+mn-ea"/>
                <a:ea typeface="+mn-ea"/>
              </a:rPr>
              <a:t>であり、</a:t>
            </a:r>
            <a:endParaRPr lang="en-US" altLang="ja-JP" sz="2400" dirty="0">
              <a:latin typeface="+mn-ea"/>
              <a:ea typeface="+mn-ea"/>
            </a:endParaRPr>
          </a:p>
          <a:p>
            <a:pPr eaLnBrk="1" hangingPunct="1">
              <a:defRPr/>
            </a:pPr>
            <a:r>
              <a:rPr lang="ja-JP" altLang="en-US" sz="2400" dirty="0">
                <a:latin typeface="+mn-ea"/>
                <a:ea typeface="+mn-ea"/>
              </a:rPr>
              <a:t>　　＝　一人一人の</a:t>
            </a:r>
            <a:r>
              <a:rPr lang="ja-JP" altLang="en-US" sz="2800" b="1" u="sng" dirty="0">
                <a:solidFill>
                  <a:srgbClr val="FF0000"/>
                </a:solidFill>
                <a:latin typeface="+mn-ea"/>
                <a:ea typeface="+mn-ea"/>
              </a:rPr>
              <a:t>「幸せ」</a:t>
            </a:r>
            <a:r>
              <a:rPr lang="ja-JP" altLang="en-US" sz="2400" dirty="0">
                <a:latin typeface="+mn-ea"/>
                <a:ea typeface="+mn-ea"/>
              </a:rPr>
              <a:t>を尊重しよう</a:t>
            </a:r>
            <a:endParaRPr lang="en-US" altLang="ja-JP" sz="2400" dirty="0">
              <a:latin typeface="+mn-ea"/>
              <a:ea typeface="+mn-ea"/>
            </a:endParaRPr>
          </a:p>
          <a:p>
            <a:pPr eaLnBrk="1" hangingPunct="1">
              <a:spcBef>
                <a:spcPts val="600"/>
              </a:spcBef>
              <a:spcAft>
                <a:spcPts val="600"/>
              </a:spcAft>
              <a:defRPr/>
            </a:pPr>
            <a:r>
              <a:rPr lang="ja-JP" altLang="en-US" sz="2400" dirty="0">
                <a:latin typeface="+mn-ea"/>
                <a:ea typeface="+mn-ea"/>
              </a:rPr>
              <a:t>　　　　　↓</a:t>
            </a:r>
            <a:endParaRPr lang="en-US" altLang="ja-JP" sz="2400" dirty="0">
              <a:latin typeface="+mn-ea"/>
              <a:ea typeface="+mn-ea"/>
            </a:endParaRPr>
          </a:p>
          <a:p>
            <a:pPr eaLnBrk="1" hangingPunct="1">
              <a:defRPr/>
            </a:pPr>
            <a:r>
              <a:rPr lang="ja-JP" altLang="en-US" sz="2400" dirty="0">
                <a:latin typeface="+mn-ea"/>
                <a:ea typeface="+mn-ea"/>
              </a:rPr>
              <a:t>　</a:t>
            </a:r>
            <a:r>
              <a:rPr lang="ja-JP" altLang="en-US" sz="2300" dirty="0">
                <a:latin typeface="+mn-ea"/>
              </a:rPr>
              <a:t>誰にも邪魔されたり、</a:t>
            </a:r>
            <a:endParaRPr lang="en-US" altLang="ja-JP" sz="2300" dirty="0">
              <a:latin typeface="+mn-ea"/>
            </a:endParaRPr>
          </a:p>
          <a:p>
            <a:pPr eaLnBrk="1" hangingPunct="1">
              <a:defRPr/>
            </a:pPr>
            <a:r>
              <a:rPr lang="ja-JP" altLang="en-US" sz="2300" dirty="0">
                <a:latin typeface="+mn-ea"/>
                <a:ea typeface="ＭＳ Ｐゴシック" charset="-128"/>
              </a:rPr>
              <a:t>　</a:t>
            </a:r>
            <a:r>
              <a:rPr lang="ja-JP" altLang="en-US" sz="2300" dirty="0">
                <a:latin typeface="+mn-ea"/>
              </a:rPr>
              <a:t>介入されたりすることなく、</a:t>
            </a:r>
            <a:endParaRPr lang="en-US" altLang="ja-JP" sz="2300" dirty="0">
              <a:latin typeface="+mn-ea"/>
            </a:endParaRPr>
          </a:p>
          <a:p>
            <a:pPr eaLnBrk="1" hangingPunct="1">
              <a:defRPr/>
            </a:pPr>
            <a:r>
              <a:rPr lang="ja-JP" altLang="en-US" sz="2300" dirty="0">
                <a:latin typeface="+mn-ea"/>
              </a:rPr>
              <a:t>　自分の考えを表明し、</a:t>
            </a:r>
            <a:endParaRPr lang="en-US" altLang="ja-JP" sz="2300" dirty="0">
              <a:latin typeface="+mn-ea"/>
            </a:endParaRPr>
          </a:p>
          <a:p>
            <a:pPr eaLnBrk="1" hangingPunct="1">
              <a:defRPr/>
            </a:pPr>
            <a:r>
              <a:rPr lang="ja-JP" altLang="en-US" sz="2300" dirty="0">
                <a:latin typeface="+mn-ea"/>
                <a:ea typeface="ＭＳ Ｐゴシック" charset="-128"/>
              </a:rPr>
              <a:t>　</a:t>
            </a:r>
            <a:r>
              <a:rPr lang="ja-JP" altLang="en-US" sz="2300" b="1" u="sng" dirty="0">
                <a:solidFill>
                  <a:srgbClr val="FF33CC"/>
                </a:solidFill>
                <a:latin typeface="+mn-ea"/>
              </a:rPr>
              <a:t>納得のいく生活</a:t>
            </a:r>
            <a:r>
              <a:rPr lang="ja-JP" altLang="en-US" sz="2300" dirty="0">
                <a:latin typeface="+mn-ea"/>
              </a:rPr>
              <a:t>を送ること</a:t>
            </a:r>
            <a:endParaRPr lang="en-US" altLang="ja-JP" sz="2300" dirty="0">
              <a:latin typeface="+mn-ea"/>
            </a:endParaRPr>
          </a:p>
          <a:p>
            <a:pPr eaLnBrk="1" hangingPunct="1">
              <a:spcBef>
                <a:spcPts val="600"/>
              </a:spcBef>
              <a:defRPr/>
            </a:pPr>
            <a:r>
              <a:rPr lang="ja-JP" altLang="en-US" sz="2400" dirty="0">
                <a:latin typeface="+mn-ea"/>
                <a:ea typeface="+mn-ea"/>
              </a:rPr>
              <a:t>　　　　　　　　　　　</a:t>
            </a:r>
            <a:endParaRPr lang="en-US" altLang="ja-JP" sz="2400" dirty="0">
              <a:latin typeface="+mn-ea"/>
              <a:ea typeface="+mn-ea"/>
            </a:endParaRPr>
          </a:p>
          <a:p>
            <a:pPr eaLnBrk="1" hangingPunct="1">
              <a:defRPr/>
            </a:pPr>
            <a:r>
              <a:rPr lang="ja-JP" altLang="en-US" sz="2400" dirty="0">
                <a:latin typeface="+mn-ea"/>
                <a:ea typeface="+mn-ea"/>
              </a:rPr>
              <a:t>　</a:t>
            </a:r>
            <a:r>
              <a:rPr lang="ja-JP" altLang="en-US" sz="2200" dirty="0">
                <a:latin typeface="+mn-ea"/>
                <a:ea typeface="+mn-ea"/>
              </a:rPr>
              <a:t>日頃から、利用者の思いを聴き、何を生きる喜びとし、何を自分らしさとしているのかを</a:t>
            </a:r>
            <a:r>
              <a:rPr lang="ja-JP" altLang="en-US" sz="2200" u="sng" dirty="0">
                <a:latin typeface="+mn-ea"/>
                <a:ea typeface="+mn-ea"/>
              </a:rPr>
              <a:t>対話し、観察・理解</a:t>
            </a:r>
            <a:r>
              <a:rPr lang="ja-JP" altLang="en-US" sz="2200" dirty="0">
                <a:latin typeface="+mn-ea"/>
                <a:ea typeface="+mn-ea"/>
              </a:rPr>
              <a:t>し、それを</a:t>
            </a:r>
            <a:r>
              <a:rPr lang="ja-JP" altLang="en-US" sz="2200" u="sng" dirty="0">
                <a:latin typeface="+mn-ea"/>
                <a:ea typeface="+mn-ea"/>
              </a:rPr>
              <a:t>実現できるように支援</a:t>
            </a:r>
            <a:r>
              <a:rPr lang="ja-JP" altLang="en-US" sz="2200" dirty="0">
                <a:latin typeface="+mn-ea"/>
                <a:ea typeface="+mn-ea"/>
              </a:rPr>
              <a:t>することが利用者個人の尊厳を保障することにつながる。</a:t>
            </a:r>
          </a:p>
        </p:txBody>
      </p:sp>
      <p:sp>
        <p:nvSpPr>
          <p:cNvPr id="4" name="下矢印 3"/>
          <p:cNvSpPr/>
          <p:nvPr/>
        </p:nvSpPr>
        <p:spPr>
          <a:xfrm rot="16200000">
            <a:off x="4475163" y="27559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mn-ea"/>
            </a:endParaRPr>
          </a:p>
        </p:txBody>
      </p:sp>
      <p:sp>
        <p:nvSpPr>
          <p:cNvPr id="11269" name="テキスト ボックス 4"/>
          <p:cNvSpPr txBox="1">
            <a:spLocks noChangeArrowheads="1"/>
          </p:cNvSpPr>
          <p:nvPr/>
        </p:nvSpPr>
        <p:spPr bwMode="auto">
          <a:xfrm>
            <a:off x="4910138" y="2811463"/>
            <a:ext cx="3070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800" b="1" u="sng" dirty="0">
                <a:solidFill>
                  <a:srgbClr val="FF33CC"/>
                </a:solidFill>
                <a:latin typeface="+mn-ea"/>
                <a:ea typeface="+mn-ea"/>
              </a:rPr>
              <a:t>自分らしさの実現</a:t>
            </a:r>
          </a:p>
        </p:txBody>
      </p:sp>
      <p:sp>
        <p:nvSpPr>
          <p:cNvPr id="6" name="角丸四角形 5"/>
          <p:cNvSpPr/>
          <p:nvPr/>
        </p:nvSpPr>
        <p:spPr>
          <a:xfrm>
            <a:off x="407471" y="2332038"/>
            <a:ext cx="3816350" cy="1584325"/>
          </a:xfrm>
          <a:prstGeom prst="roundRect">
            <a:avLst>
              <a:gd name="adj" fmla="val 12754"/>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角丸四角形 6"/>
          <p:cNvSpPr/>
          <p:nvPr/>
        </p:nvSpPr>
        <p:spPr>
          <a:xfrm>
            <a:off x="275351" y="4053899"/>
            <a:ext cx="8669497" cy="1366837"/>
          </a:xfrm>
          <a:prstGeom prst="roundRect">
            <a:avLst>
              <a:gd name="adj" fmla="val 744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下矢印 7"/>
          <p:cNvSpPr/>
          <p:nvPr/>
        </p:nvSpPr>
        <p:spPr>
          <a:xfrm>
            <a:off x="5795963" y="3411538"/>
            <a:ext cx="288925"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9" name="対角する 2 つの角を丸めた四角形 8"/>
          <p:cNvSpPr/>
          <p:nvPr/>
        </p:nvSpPr>
        <p:spPr>
          <a:xfrm>
            <a:off x="3795671" y="6165683"/>
            <a:ext cx="4840287" cy="576263"/>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b="1" dirty="0">
                <a:solidFill>
                  <a:srgbClr val="002060"/>
                </a:solidFill>
              </a:rPr>
              <a:t>個別性の高いケアの実践</a:t>
            </a:r>
          </a:p>
        </p:txBody>
      </p:sp>
      <p:pic>
        <p:nvPicPr>
          <p:cNvPr id="11274" name="図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1529478"/>
            <a:ext cx="11461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吹き出し 11"/>
          <p:cNvSpPr/>
          <p:nvPr/>
        </p:nvSpPr>
        <p:spPr>
          <a:xfrm>
            <a:off x="8010525" y="1123950"/>
            <a:ext cx="954088" cy="2287588"/>
          </a:xfrm>
          <a:prstGeom prst="wedgeRoundRectCallout">
            <a:avLst>
              <a:gd name="adj1" fmla="val -96090"/>
              <a:gd name="adj2" fmla="val -5548"/>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2000" dirty="0">
                <a:solidFill>
                  <a:schemeClr val="accent4">
                    <a:lumMod val="50000"/>
                  </a:schemeClr>
                </a:solidFill>
                <a:latin typeface="HGP創英角ﾎﾟｯﾌﾟ体" panose="040B0A00000000000000" pitchFamily="50" charset="-128"/>
                <a:ea typeface="HGP創英角ﾎﾟｯﾌﾟ体" panose="040B0A00000000000000" pitchFamily="50" charset="-128"/>
              </a:rPr>
              <a:t>ただ、「生かされている」のではない！</a:t>
            </a:r>
          </a:p>
        </p:txBody>
      </p:sp>
      <p:sp>
        <p:nvSpPr>
          <p:cNvPr id="13" name="対角する 2 つの角を丸めた四角形 12"/>
          <p:cNvSpPr/>
          <p:nvPr/>
        </p:nvSpPr>
        <p:spPr>
          <a:xfrm>
            <a:off x="323850" y="5521325"/>
            <a:ext cx="6764338" cy="576263"/>
          </a:xfrm>
          <a:prstGeom prst="round2Diag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FF0000"/>
                </a:solidFill>
              </a:rPr>
              <a:t>人を見る・生活を見る・生き様を見る</a:t>
            </a:r>
          </a:p>
        </p:txBody>
      </p:sp>
      <p:sp>
        <p:nvSpPr>
          <p:cNvPr id="2" name="右カーブ矢印 1"/>
          <p:cNvSpPr/>
          <p:nvPr/>
        </p:nvSpPr>
        <p:spPr>
          <a:xfrm rot="18734524">
            <a:off x="3117100" y="6177192"/>
            <a:ext cx="435286" cy="689592"/>
          </a:xfrm>
          <a:prstGeom prst="curv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650320994"/>
      </p:ext>
    </p:extLst>
  </p:cSld>
  <p:clrMapOvr>
    <a:masterClrMapping/>
  </p:clrMapOvr>
  <mc:AlternateContent xmlns:mc="http://schemas.openxmlformats.org/markup-compatibility/2006" xmlns:p14="http://schemas.microsoft.com/office/powerpoint/2010/main">
    <mc:Choice Requires="p14">
      <p:transition spd="slow" p14:dur="2000" advTm="211791"/>
    </mc:Choice>
    <mc:Fallback xmlns="">
      <p:transition spd="slow" advTm="21179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C479FA5-E49E-4F7D-886E-8DB912E8BD8F}"/>
              </a:ext>
            </a:extLst>
          </p:cNvPr>
          <p:cNvSpPr>
            <a:spLocks noGrp="1"/>
          </p:cNvSpPr>
          <p:nvPr>
            <p:ph type="sldNum" sz="quarter" idx="12"/>
          </p:nvPr>
        </p:nvSpPr>
        <p:spPr>
          <a:xfrm>
            <a:off x="6743700" y="6345236"/>
            <a:ext cx="2057400" cy="365125"/>
          </a:xfrm>
        </p:spPr>
        <p:txBody>
          <a:bodyPr/>
          <a:lstStyle/>
          <a:p>
            <a:pPr>
              <a:defRPr/>
            </a:pPr>
            <a:fld id="{CCCD0285-E18C-4D32-B0B8-26FD6ACD19B7}" type="slidenum">
              <a:rPr lang="en-US" altLang="ja-JP" sz="1400" smtClean="0">
                <a:solidFill>
                  <a:schemeClr val="tx1"/>
                </a:solidFill>
                <a:latin typeface="ＭＳ Ｐゴシック" panose="020B0600070205080204" pitchFamily="50" charset="-128"/>
                <a:ea typeface="ＭＳ Ｐゴシック" panose="020B0600070205080204" pitchFamily="50" charset="-128"/>
              </a:rPr>
              <a:pPr>
                <a:defRPr/>
              </a:pPr>
              <a:t>7</a:t>
            </a:fld>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1266" name="Rectangle 2">
            <a:extLst>
              <a:ext uri="{FF2B5EF4-FFF2-40B4-BE49-F238E27FC236}">
                <a16:creationId xmlns:a16="http://schemas.microsoft.com/office/drawing/2014/main" id="{79708015-BBE5-4CE3-BE44-EA1687C80BA5}"/>
              </a:ext>
            </a:extLst>
          </p:cNvPr>
          <p:cNvSpPr>
            <a:spLocks noGrp="1" noChangeArrowheads="1"/>
          </p:cNvSpPr>
          <p:nvPr>
            <p:ph type="title" idx="4294967295"/>
          </p:nvPr>
        </p:nvSpPr>
        <p:spPr>
          <a:xfrm>
            <a:off x="0" y="285750"/>
            <a:ext cx="8229600" cy="1000125"/>
          </a:xfrm>
        </p:spPr>
        <p:txBody>
          <a:bodyPr/>
          <a:lstStyle/>
          <a:p>
            <a:pPr eaLnBrk="1" fontAlgn="auto" hangingPunct="1">
              <a:spcAft>
                <a:spcPts val="0"/>
              </a:spcAft>
              <a:defRPr/>
            </a:pPr>
            <a:r>
              <a:rPr lang="ja-JP" altLang="en-US" sz="3200" dirty="0">
                <a:solidFill>
                  <a:schemeClr val="tx1"/>
                </a:solidFill>
                <a:latin typeface="+mn-ea"/>
                <a:ea typeface="+mn-ea"/>
              </a:rPr>
              <a:t>「</a:t>
            </a:r>
            <a:r>
              <a:rPr lang="ja-JP" altLang="en-US" sz="3200" b="1" dirty="0">
                <a:solidFill>
                  <a:schemeClr val="tx1"/>
                </a:solidFill>
                <a:latin typeface="+mn-ea"/>
                <a:ea typeface="+mn-ea"/>
              </a:rPr>
              <a:t>尊厳が保持される生活</a:t>
            </a:r>
            <a:r>
              <a:rPr lang="ja-JP" altLang="en-US" sz="3200" dirty="0">
                <a:solidFill>
                  <a:schemeClr val="tx1"/>
                </a:solidFill>
                <a:latin typeface="+mn-ea"/>
                <a:ea typeface="+mn-ea"/>
              </a:rPr>
              <a:t>」、「</a:t>
            </a:r>
            <a:r>
              <a:rPr lang="ja-JP" altLang="en-US" sz="3200" b="1" dirty="0">
                <a:solidFill>
                  <a:schemeClr val="tx1"/>
                </a:solidFill>
                <a:latin typeface="+mn-ea"/>
                <a:ea typeface="+mn-ea"/>
              </a:rPr>
              <a:t>自立生活</a:t>
            </a:r>
            <a:r>
              <a:rPr lang="ja-JP" altLang="en-US" sz="3200" dirty="0">
                <a:solidFill>
                  <a:schemeClr val="tx1"/>
                </a:solidFill>
                <a:latin typeface="+mn-ea"/>
                <a:ea typeface="+mn-ea"/>
              </a:rPr>
              <a:t>」</a:t>
            </a:r>
            <a:br>
              <a:rPr lang="ja-JP" altLang="en-US" sz="3200" dirty="0">
                <a:solidFill>
                  <a:schemeClr val="tx1"/>
                </a:solidFill>
                <a:latin typeface="+mn-ea"/>
                <a:ea typeface="+mn-ea"/>
              </a:rPr>
            </a:br>
            <a:r>
              <a:rPr lang="ja-JP" altLang="en-US" sz="3200" dirty="0">
                <a:solidFill>
                  <a:schemeClr val="tx1"/>
                </a:solidFill>
                <a:latin typeface="+mn-ea"/>
                <a:ea typeface="+mn-ea"/>
              </a:rPr>
              <a:t>　を実現するために欠かせないもの・・・</a:t>
            </a:r>
          </a:p>
        </p:txBody>
      </p:sp>
      <p:sp>
        <p:nvSpPr>
          <p:cNvPr id="13315" name="Rectangle 3">
            <a:extLst>
              <a:ext uri="{FF2B5EF4-FFF2-40B4-BE49-F238E27FC236}">
                <a16:creationId xmlns:a16="http://schemas.microsoft.com/office/drawing/2014/main" id="{F41BD51F-50C0-49A7-86B8-B5AB50D05C4F}"/>
              </a:ext>
            </a:extLst>
          </p:cNvPr>
          <p:cNvSpPr>
            <a:spLocks noGrp="1" noChangeArrowheads="1"/>
          </p:cNvSpPr>
          <p:nvPr>
            <p:ph type="body" idx="4294967295"/>
          </p:nvPr>
        </p:nvSpPr>
        <p:spPr>
          <a:xfrm>
            <a:off x="381000" y="1619251"/>
            <a:ext cx="8763000" cy="4648200"/>
          </a:xfrm>
        </p:spPr>
        <p:txBody>
          <a:bodyPr>
            <a:normAutofit/>
          </a:bodyPr>
          <a:lstStyle/>
          <a:p>
            <a:pPr marL="92075" indent="-92075" algn="ctr" eaLnBrk="1" hangingPunct="1">
              <a:lnSpc>
                <a:spcPct val="80000"/>
              </a:lnSpc>
              <a:buFontTx/>
              <a:buNone/>
              <a:defRPr/>
            </a:pPr>
            <a:r>
              <a:rPr lang="ja-JP" altLang="en-US" sz="2600" dirty="0">
                <a:latin typeface="+mn-ea"/>
              </a:rPr>
              <a:t>　自分の人生の</a:t>
            </a:r>
            <a:r>
              <a:rPr lang="ja-JP" altLang="en-US" sz="2600" u="sng" dirty="0">
                <a:solidFill>
                  <a:srgbClr val="FF0000"/>
                </a:solidFill>
                <a:latin typeface="+mn-ea"/>
              </a:rPr>
              <a:t>主役</a:t>
            </a:r>
            <a:r>
              <a:rPr lang="ja-JP" altLang="en-US" sz="2600" dirty="0">
                <a:latin typeface="+mn-ea"/>
              </a:rPr>
              <a:t>となって生活していけること</a:t>
            </a:r>
          </a:p>
          <a:p>
            <a:pPr marL="92075" indent="-92075" algn="ctr" eaLnBrk="1" hangingPunct="1">
              <a:lnSpc>
                <a:spcPct val="80000"/>
              </a:lnSpc>
              <a:spcBef>
                <a:spcPts val="1800"/>
              </a:spcBef>
              <a:buFontTx/>
              <a:buNone/>
              <a:defRPr/>
            </a:pPr>
            <a:r>
              <a:rPr lang="ja-JP" altLang="en-US" sz="2600" dirty="0">
                <a:latin typeface="+mn-ea"/>
              </a:rPr>
              <a:t>　</a:t>
            </a:r>
          </a:p>
          <a:p>
            <a:pPr marL="92075" indent="-92075">
              <a:lnSpc>
                <a:spcPct val="100000"/>
              </a:lnSpc>
              <a:buNone/>
              <a:defRPr/>
            </a:pPr>
            <a:r>
              <a:rPr lang="ja-JP" altLang="en-US" sz="2600" dirty="0">
                <a:latin typeface="+mn-ea"/>
              </a:rPr>
              <a:t>　適切に支援を受けながら（活用しながら）、</a:t>
            </a:r>
            <a:r>
              <a:rPr lang="ja-JP" altLang="en-US" sz="2600" u="sng" dirty="0">
                <a:solidFill>
                  <a:srgbClr val="FF0000"/>
                </a:solidFill>
                <a:latin typeface="+mn-ea"/>
              </a:rPr>
              <a:t>考えを自由に表出し</a:t>
            </a:r>
            <a:r>
              <a:rPr lang="ja-JP" altLang="en-US" sz="2600" dirty="0">
                <a:latin typeface="+mn-ea"/>
              </a:rPr>
              <a:t>、</a:t>
            </a:r>
            <a:r>
              <a:rPr lang="ja-JP" altLang="en-US" sz="2600" u="sng" dirty="0">
                <a:solidFill>
                  <a:srgbClr val="FF0000"/>
                </a:solidFill>
                <a:latin typeface="+mn-ea"/>
              </a:rPr>
              <a:t>自分の気持ちを確認しながら</a:t>
            </a:r>
            <a:r>
              <a:rPr lang="ja-JP" altLang="en-US" sz="2600" dirty="0">
                <a:latin typeface="+mn-ea"/>
              </a:rPr>
              <a:t>、</a:t>
            </a:r>
            <a:r>
              <a:rPr lang="ja-JP" altLang="en-US" sz="2600" u="sng" dirty="0">
                <a:solidFill>
                  <a:srgbClr val="FF0000"/>
                </a:solidFill>
                <a:latin typeface="+mn-ea"/>
              </a:rPr>
              <a:t>自分らしく生きていく事を実現する</a:t>
            </a:r>
            <a:r>
              <a:rPr lang="ja-JP" altLang="en-US" sz="2600" dirty="0">
                <a:latin typeface="+mn-ea"/>
              </a:rPr>
              <a:t>こと</a:t>
            </a:r>
          </a:p>
          <a:p>
            <a:pPr marL="92075" indent="-92075" eaLnBrk="1" hangingPunct="1">
              <a:lnSpc>
                <a:spcPct val="80000"/>
              </a:lnSpc>
              <a:buFontTx/>
              <a:buNone/>
              <a:defRPr/>
            </a:pPr>
            <a:r>
              <a:rPr lang="ja-JP" altLang="en-US" sz="2600" dirty="0">
                <a:latin typeface="+mn-ea"/>
              </a:rPr>
              <a:t>　　　　　</a:t>
            </a:r>
            <a:endParaRPr lang="en-US" altLang="ja-JP" sz="2600" dirty="0">
              <a:latin typeface="+mn-ea"/>
            </a:endParaRPr>
          </a:p>
          <a:p>
            <a:pPr marL="92075" indent="-92075" eaLnBrk="1" hangingPunct="1">
              <a:lnSpc>
                <a:spcPct val="80000"/>
              </a:lnSpc>
              <a:buFontTx/>
              <a:buNone/>
              <a:defRPr/>
            </a:pPr>
            <a:r>
              <a:rPr lang="ja-JP" altLang="en-US" sz="2600" dirty="0">
                <a:latin typeface="+mn-ea"/>
              </a:rPr>
              <a:t>　　　　</a:t>
            </a:r>
          </a:p>
          <a:p>
            <a:pPr marL="92075" indent="-92075" eaLnBrk="1" hangingPunct="1">
              <a:lnSpc>
                <a:spcPct val="80000"/>
              </a:lnSpc>
              <a:buFontTx/>
              <a:buNone/>
              <a:defRPr/>
            </a:pPr>
            <a:r>
              <a:rPr lang="ja-JP" altLang="en-US" sz="2600" u="sng" dirty="0">
                <a:solidFill>
                  <a:srgbClr val="FF0000"/>
                </a:solidFill>
                <a:latin typeface="+mn-ea"/>
              </a:rPr>
              <a:t>自己選択・自己決定</a:t>
            </a:r>
            <a:r>
              <a:rPr lang="ja-JP" altLang="en-US" sz="2600" dirty="0">
                <a:latin typeface="+mn-ea"/>
              </a:rPr>
              <a:t>をし、主体的に生きていけること</a:t>
            </a:r>
          </a:p>
          <a:p>
            <a:pPr marL="92075" indent="-92075" eaLnBrk="1" hangingPunct="1">
              <a:lnSpc>
                <a:spcPct val="80000"/>
              </a:lnSpc>
              <a:buFontTx/>
              <a:buNone/>
              <a:defRPr/>
            </a:pPr>
            <a:r>
              <a:rPr lang="ja-JP" altLang="en-US" sz="2600" u="sng" dirty="0">
                <a:solidFill>
                  <a:srgbClr val="FF0000"/>
                </a:solidFill>
                <a:latin typeface="+mn-ea"/>
              </a:rPr>
              <a:t>自分の権利</a:t>
            </a:r>
            <a:r>
              <a:rPr lang="ja-JP" altLang="en-US" sz="2600" dirty="0">
                <a:latin typeface="+mn-ea"/>
              </a:rPr>
              <a:t>を</a:t>
            </a:r>
            <a:r>
              <a:rPr lang="ja-JP" altLang="en-US" sz="2600" u="sng" dirty="0">
                <a:solidFill>
                  <a:srgbClr val="FF0000"/>
                </a:solidFill>
                <a:latin typeface="+mn-ea"/>
              </a:rPr>
              <a:t>自由に行使</a:t>
            </a:r>
            <a:r>
              <a:rPr lang="ja-JP" altLang="en-US" sz="2600" dirty="0">
                <a:latin typeface="+mn-ea"/>
              </a:rPr>
              <a:t>して生きていけること</a:t>
            </a:r>
          </a:p>
        </p:txBody>
      </p:sp>
      <p:sp>
        <p:nvSpPr>
          <p:cNvPr id="13316" name="AutoShape 4">
            <a:extLst>
              <a:ext uri="{FF2B5EF4-FFF2-40B4-BE49-F238E27FC236}">
                <a16:creationId xmlns:a16="http://schemas.microsoft.com/office/drawing/2014/main" id="{A1ACDE06-A35D-4E40-B992-723625016851}"/>
              </a:ext>
            </a:extLst>
          </p:cNvPr>
          <p:cNvSpPr>
            <a:spLocks noChangeArrowheads="1"/>
          </p:cNvSpPr>
          <p:nvPr/>
        </p:nvSpPr>
        <p:spPr bwMode="auto">
          <a:xfrm>
            <a:off x="3657601" y="2108199"/>
            <a:ext cx="330200" cy="481013"/>
          </a:xfrm>
          <a:prstGeom prst="downArrow">
            <a:avLst>
              <a:gd name="adj1" fmla="val 50000"/>
              <a:gd name="adj2" fmla="val 45000"/>
            </a:avLst>
          </a:prstGeom>
          <a:solidFill>
            <a:schemeClr val="accent1"/>
          </a:solidFill>
          <a:ln w="9525">
            <a:solidFill>
              <a:schemeClr val="tx1"/>
            </a:solidFill>
            <a:miter lim="800000"/>
            <a:headEnd/>
            <a:tailEnd/>
          </a:ln>
        </p:spPr>
        <p:txBody>
          <a:bodyPr vert="eaVert"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mn-ea"/>
              <a:ea typeface="+mn-ea"/>
            </a:endParaRPr>
          </a:p>
        </p:txBody>
      </p:sp>
      <p:sp>
        <p:nvSpPr>
          <p:cNvPr id="13317" name="AutoShape 5">
            <a:extLst>
              <a:ext uri="{FF2B5EF4-FFF2-40B4-BE49-F238E27FC236}">
                <a16:creationId xmlns:a16="http://schemas.microsoft.com/office/drawing/2014/main" id="{53CC36E2-4D4D-4AAD-B76B-84A3B22936FD}"/>
              </a:ext>
            </a:extLst>
          </p:cNvPr>
          <p:cNvSpPr>
            <a:spLocks noChangeArrowheads="1"/>
          </p:cNvSpPr>
          <p:nvPr/>
        </p:nvSpPr>
        <p:spPr bwMode="auto">
          <a:xfrm>
            <a:off x="1422400" y="3968577"/>
            <a:ext cx="368300" cy="720000"/>
          </a:xfrm>
          <a:prstGeom prst="downArrow">
            <a:avLst>
              <a:gd name="adj1" fmla="val 50000"/>
              <a:gd name="adj2" fmla="val 45000"/>
            </a:avLst>
          </a:prstGeom>
          <a:solidFill>
            <a:schemeClr val="accent1"/>
          </a:solidFill>
          <a:ln w="9525">
            <a:solidFill>
              <a:schemeClr val="tx1"/>
            </a:solidFill>
            <a:miter lim="800000"/>
            <a:headEnd/>
            <a:tailEnd/>
          </a:ln>
        </p:spPr>
        <p:txBody>
          <a:bodyPr vert="eaVert"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mn-ea"/>
              <a:ea typeface="+mn-ea"/>
            </a:endParaRPr>
          </a:p>
        </p:txBody>
      </p:sp>
      <p:sp>
        <p:nvSpPr>
          <p:cNvPr id="7" name="角丸四角形 6">
            <a:extLst>
              <a:ext uri="{FF2B5EF4-FFF2-40B4-BE49-F238E27FC236}">
                <a16:creationId xmlns:a16="http://schemas.microsoft.com/office/drawing/2014/main" id="{1116A896-7A4C-4BF2-944E-0CF40D610AD0}"/>
              </a:ext>
            </a:extLst>
          </p:cNvPr>
          <p:cNvSpPr/>
          <p:nvPr/>
        </p:nvSpPr>
        <p:spPr>
          <a:xfrm>
            <a:off x="514350" y="5767387"/>
            <a:ext cx="7715250" cy="7604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b="1" dirty="0">
                <a:solidFill>
                  <a:srgbClr val="FF0000"/>
                </a:solidFill>
                <a:latin typeface="+mn-ea"/>
              </a:rPr>
              <a:t>私たちの使命　＝　利用者の権利擁護</a:t>
            </a:r>
            <a:endParaRPr lang="en-US" altLang="ja-JP" sz="3200" b="1" dirty="0">
              <a:solidFill>
                <a:srgbClr val="FF0000"/>
              </a:solidFill>
              <a:latin typeface="+mn-ea"/>
            </a:endParaRPr>
          </a:p>
        </p:txBody>
      </p:sp>
      <p:sp>
        <p:nvSpPr>
          <p:cNvPr id="3" name="角丸四角形 2"/>
          <p:cNvSpPr/>
          <p:nvPr/>
        </p:nvSpPr>
        <p:spPr>
          <a:xfrm>
            <a:off x="3822701" y="3854449"/>
            <a:ext cx="4883149" cy="6477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indent="-92075">
              <a:lnSpc>
                <a:spcPct val="80000"/>
              </a:lnSpc>
              <a:defRPr/>
            </a:pPr>
            <a:r>
              <a:rPr lang="ja-JP" altLang="en-US" sz="2800" b="1" u="sng" dirty="0">
                <a:solidFill>
                  <a:schemeClr val="tx2">
                    <a:lumMod val="75000"/>
                  </a:schemeClr>
                </a:solidFill>
                <a:latin typeface="+mj-ea"/>
              </a:rPr>
              <a:t>「</a:t>
            </a:r>
            <a:r>
              <a:rPr lang="ja-JP" altLang="en-US" sz="2800" u="sng" dirty="0">
                <a:solidFill>
                  <a:schemeClr val="tx2">
                    <a:lumMod val="75000"/>
                  </a:schemeClr>
                </a:solidFill>
                <a:latin typeface="+mj-ea"/>
                <a:ea typeface="+mj-ea"/>
              </a:rPr>
              <a:t>意思決定支援」の重要</a:t>
            </a:r>
            <a:r>
              <a:rPr lang="ja-JP" altLang="en-US" sz="2800" dirty="0">
                <a:solidFill>
                  <a:schemeClr val="tx2">
                    <a:lumMod val="75000"/>
                  </a:schemeClr>
                </a:solidFill>
                <a:latin typeface="+mj-ea"/>
                <a:ea typeface="+mj-ea"/>
              </a:rPr>
              <a:t>性</a:t>
            </a:r>
            <a:r>
              <a:rPr lang="ja-JP" altLang="en-US" sz="2800" u="sng" dirty="0">
                <a:solidFill>
                  <a:schemeClr val="tx2">
                    <a:lumMod val="75000"/>
                  </a:schemeClr>
                </a:solidFill>
                <a:latin typeface="+mj-ea"/>
                <a:ea typeface="+mj-ea"/>
              </a:rPr>
              <a:t>　　　</a:t>
            </a:r>
            <a:endParaRPr lang="en-US" altLang="ja-JP" sz="2800" u="sng" dirty="0">
              <a:solidFill>
                <a:schemeClr val="tx2">
                  <a:lumMod val="75000"/>
                </a:schemeClr>
              </a:solidFill>
              <a:latin typeface="+mj-ea"/>
              <a:ea typeface="+mj-ea"/>
            </a:endParaRPr>
          </a:p>
        </p:txBody>
      </p:sp>
    </p:spTree>
    <p:extLst>
      <p:ext uri="{BB962C8B-B14F-4D97-AF65-F5344CB8AC3E}">
        <p14:creationId xmlns:p14="http://schemas.microsoft.com/office/powerpoint/2010/main" val="1565330436"/>
      </p:ext>
    </p:extLst>
  </p:cSld>
  <p:clrMapOvr>
    <a:masterClrMapping/>
  </p:clrMapOvr>
  <mc:AlternateContent xmlns:mc="http://schemas.openxmlformats.org/markup-compatibility/2006" xmlns:p14="http://schemas.microsoft.com/office/powerpoint/2010/main">
    <mc:Choice Requires="p14">
      <p:transition spd="slow" p14:dur="2000" advTm="88927"/>
    </mc:Choice>
    <mc:Fallback xmlns="">
      <p:transition spd="slow" advTm="8892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8257" y="313906"/>
            <a:ext cx="9073715" cy="715962"/>
          </a:xfrm>
        </p:spPr>
        <p:txBody>
          <a:bodyPr rtlCol="0">
            <a:noAutofit/>
          </a:bodyPr>
          <a:lstStyle/>
          <a:p>
            <a:pPr eaLnBrk="1" fontAlgn="auto" hangingPunct="1">
              <a:spcAft>
                <a:spcPts val="0"/>
              </a:spcAft>
              <a:defRPr/>
            </a:pPr>
            <a:r>
              <a:rPr lang="ja-JP" altLang="en-US" sz="3600" dirty="0">
                <a:solidFill>
                  <a:srgbClr val="0000FF"/>
                </a:solidFill>
                <a:latin typeface="+mj-ea"/>
              </a:rPr>
              <a:t>権利擁護を実践するために、支援者は</a:t>
            </a:r>
            <a:r>
              <a:rPr lang="en-US" altLang="ja-JP" sz="3600" dirty="0">
                <a:solidFill>
                  <a:srgbClr val="0000FF"/>
                </a:solidFill>
                <a:latin typeface="+mj-ea"/>
              </a:rPr>
              <a:t>…</a:t>
            </a:r>
            <a:endParaRPr lang="ja-JP" altLang="en-US" sz="3600" dirty="0">
              <a:solidFill>
                <a:srgbClr val="0000FF"/>
              </a:solidFill>
              <a:latin typeface="+mj-ea"/>
            </a:endParaRPr>
          </a:p>
        </p:txBody>
      </p:sp>
      <p:sp>
        <p:nvSpPr>
          <p:cNvPr id="12291" name="Text Box 5"/>
          <p:cNvSpPr txBox="1">
            <a:spLocks noChangeArrowheads="1"/>
          </p:cNvSpPr>
          <p:nvPr/>
        </p:nvSpPr>
        <p:spPr bwMode="auto">
          <a:xfrm>
            <a:off x="318257" y="1156002"/>
            <a:ext cx="8570794" cy="592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365125" indent="-282575" algn="l" eaLnBrk="1" hangingPunct="1">
              <a:buFontTx/>
              <a:buNone/>
            </a:pPr>
            <a:r>
              <a:rPr lang="ja-JP" altLang="en-US" sz="2600" dirty="0">
                <a:latin typeface="+mn-ea"/>
                <a:ea typeface="+mn-ea"/>
              </a:rPr>
              <a:t>①～③について認識を深めておくことが不可欠！</a:t>
            </a:r>
            <a:endParaRPr lang="en-US" altLang="ja-JP" sz="2600" dirty="0">
              <a:latin typeface="+mn-ea"/>
              <a:ea typeface="+mn-ea"/>
            </a:endParaRPr>
          </a:p>
          <a:p>
            <a:pPr marL="365125" indent="-282575" algn="l" eaLnBrk="1" hangingPunct="1">
              <a:buFontTx/>
              <a:buNone/>
            </a:pPr>
            <a:endParaRPr lang="en-US" altLang="ja-JP" sz="2600" dirty="0">
              <a:latin typeface="+mn-ea"/>
              <a:ea typeface="+mn-ea"/>
            </a:endParaRPr>
          </a:p>
          <a:p>
            <a:pPr marL="365125" indent="-282575" algn="l" eaLnBrk="1" hangingPunct="1">
              <a:buFontTx/>
              <a:buNone/>
            </a:pPr>
            <a:r>
              <a:rPr lang="ja-JP" altLang="en-US" sz="2600" dirty="0">
                <a:latin typeface="+mn-ea"/>
                <a:ea typeface="+mn-ea"/>
              </a:rPr>
              <a:t>①</a:t>
            </a:r>
            <a:r>
              <a:rPr lang="ja-JP" altLang="en-US" sz="2600" u="sng" dirty="0">
                <a:solidFill>
                  <a:srgbClr val="FF0000"/>
                </a:solidFill>
                <a:latin typeface="+mn-ea"/>
                <a:ea typeface="+mn-ea"/>
              </a:rPr>
              <a:t>本人の権利とは何か</a:t>
            </a:r>
            <a:endParaRPr lang="en-US" altLang="ja-JP" sz="2600" u="sng" dirty="0">
              <a:solidFill>
                <a:srgbClr val="FF0000"/>
              </a:solidFill>
              <a:latin typeface="+mn-ea"/>
              <a:ea typeface="+mn-ea"/>
            </a:endParaRPr>
          </a:p>
          <a:p>
            <a:pPr marL="365125" indent="-282575" algn="l" eaLnBrk="1" hangingPunct="1">
              <a:buFontTx/>
              <a:buNone/>
            </a:pPr>
            <a:r>
              <a:rPr lang="ja-JP" altLang="en-US" sz="2600" dirty="0">
                <a:latin typeface="+mn-ea"/>
                <a:ea typeface="+mn-ea"/>
              </a:rPr>
              <a:t>　➔支援すべきこと、護るべきものが見えてくる</a:t>
            </a:r>
            <a:endParaRPr lang="en-US" altLang="ja-JP" sz="2600" dirty="0">
              <a:latin typeface="+mn-ea"/>
              <a:ea typeface="+mn-ea"/>
            </a:endParaRPr>
          </a:p>
          <a:p>
            <a:pPr marL="365125" indent="-282575" algn="l" eaLnBrk="1" hangingPunct="1">
              <a:spcBef>
                <a:spcPts val="1200"/>
              </a:spcBef>
              <a:buFontTx/>
              <a:buNone/>
            </a:pPr>
            <a:r>
              <a:rPr lang="ja-JP" altLang="en-US" sz="2600" dirty="0">
                <a:latin typeface="+mn-ea"/>
                <a:ea typeface="+mn-ea"/>
              </a:rPr>
              <a:t>②</a:t>
            </a:r>
            <a:r>
              <a:rPr lang="ja-JP" altLang="en-US" sz="2600" u="sng" dirty="0">
                <a:solidFill>
                  <a:srgbClr val="FF0000"/>
                </a:solidFill>
                <a:latin typeface="+mn-ea"/>
                <a:ea typeface="+mn-ea"/>
              </a:rPr>
              <a:t>現状ではそれがどう侵害されるおそれがあるのか</a:t>
            </a:r>
            <a:endParaRPr lang="en-US" altLang="ja-JP" sz="2600" u="sng" dirty="0">
              <a:solidFill>
                <a:srgbClr val="FF0000"/>
              </a:solidFill>
              <a:latin typeface="+mn-ea"/>
              <a:ea typeface="+mn-ea"/>
            </a:endParaRPr>
          </a:p>
          <a:p>
            <a:pPr marL="365125" indent="-282575" algn="l" eaLnBrk="1" hangingPunct="1">
              <a:buFontTx/>
              <a:buNone/>
            </a:pPr>
            <a:r>
              <a:rPr lang="ja-JP" altLang="en-US" sz="2600" dirty="0">
                <a:latin typeface="+mn-ea"/>
                <a:ea typeface="+mn-ea"/>
              </a:rPr>
              <a:t>　➔リスクマネジメント・予防的対応が可能になる</a:t>
            </a:r>
            <a:endParaRPr lang="en-US" altLang="ja-JP" sz="2600" dirty="0">
              <a:latin typeface="+mn-ea"/>
              <a:ea typeface="+mn-ea"/>
            </a:endParaRPr>
          </a:p>
          <a:p>
            <a:pPr marL="365125" indent="-282575" algn="l" eaLnBrk="1" hangingPunct="1">
              <a:spcBef>
                <a:spcPts val="1200"/>
              </a:spcBef>
              <a:buFontTx/>
              <a:buNone/>
            </a:pPr>
            <a:r>
              <a:rPr lang="ja-JP" altLang="en-US" sz="2600" dirty="0">
                <a:latin typeface="+mn-ea"/>
                <a:ea typeface="+mn-ea"/>
              </a:rPr>
              <a:t>③</a:t>
            </a:r>
            <a:r>
              <a:rPr lang="ja-JP" altLang="en-US" sz="2600" u="sng" dirty="0">
                <a:solidFill>
                  <a:srgbClr val="FF0000"/>
                </a:solidFill>
                <a:latin typeface="+mn-ea"/>
                <a:ea typeface="+mn-ea"/>
              </a:rPr>
              <a:t>その権利を護るためには実際どう行動すれば良いのか</a:t>
            </a:r>
            <a:endParaRPr lang="en-US" altLang="ja-JP" sz="2600" u="sng" dirty="0">
              <a:solidFill>
                <a:srgbClr val="FF0000"/>
              </a:solidFill>
              <a:latin typeface="+mn-ea"/>
              <a:ea typeface="+mn-ea"/>
            </a:endParaRPr>
          </a:p>
          <a:p>
            <a:pPr marL="365125" indent="-282575" algn="l" eaLnBrk="1" hangingPunct="1">
              <a:buFontTx/>
              <a:buNone/>
            </a:pPr>
            <a:r>
              <a:rPr lang="ja-JP" altLang="en-US" sz="2600" dirty="0">
                <a:latin typeface="+mn-ea"/>
                <a:ea typeface="+mn-ea"/>
              </a:rPr>
              <a:t>　➔権利救済・本人保護の具体的支援につながる</a:t>
            </a:r>
            <a:endParaRPr lang="en-US" altLang="ja-JP" sz="2600" dirty="0">
              <a:latin typeface="+mn-ea"/>
              <a:ea typeface="+mn-ea"/>
            </a:endParaRPr>
          </a:p>
          <a:p>
            <a:pPr marL="365125" indent="-282575" algn="l" eaLnBrk="1" hangingPunct="1">
              <a:buFontTx/>
              <a:buNone/>
            </a:pPr>
            <a:r>
              <a:rPr lang="ja-JP" altLang="en-US" sz="2600" dirty="0">
                <a:latin typeface="+mn-ea"/>
                <a:ea typeface="+mn-ea"/>
              </a:rPr>
              <a:t>　➔多様な社会資源の活用で、どこと、どのように</a:t>
            </a:r>
            <a:endParaRPr lang="en-US" altLang="ja-JP" sz="2600" dirty="0">
              <a:latin typeface="+mn-ea"/>
              <a:ea typeface="+mn-ea"/>
            </a:endParaRPr>
          </a:p>
          <a:p>
            <a:pPr marL="365125" indent="-282575" algn="l" eaLnBrk="1" hangingPunct="1">
              <a:buFontTx/>
              <a:buNone/>
            </a:pPr>
            <a:r>
              <a:rPr lang="ja-JP" altLang="en-US" sz="2600" dirty="0">
                <a:latin typeface="+mn-ea"/>
                <a:ea typeface="+mn-ea"/>
              </a:rPr>
              <a:t>　　つながれば良いかが見えてくる</a:t>
            </a:r>
            <a:endParaRPr lang="en-US" altLang="ja-JP" sz="2600" dirty="0">
              <a:latin typeface="+mn-ea"/>
              <a:ea typeface="+mn-ea"/>
            </a:endParaRPr>
          </a:p>
          <a:p>
            <a:pPr marL="365125" indent="-282575" algn="l" eaLnBrk="1" hangingPunct="1">
              <a:buFontTx/>
              <a:buNone/>
            </a:pPr>
            <a:r>
              <a:rPr lang="ja-JP" altLang="en-US" sz="2600" dirty="0">
                <a:latin typeface="+mn-ea"/>
                <a:ea typeface="+mn-ea"/>
              </a:rPr>
              <a:t>　　　例）虐待防止法の適用、成年後見制度の活用</a:t>
            </a:r>
            <a:endParaRPr lang="en-US" altLang="ja-JP" sz="2600" dirty="0">
              <a:latin typeface="+mn-ea"/>
              <a:ea typeface="+mn-ea"/>
            </a:endParaRPr>
          </a:p>
          <a:p>
            <a:pPr marL="365125" indent="-282575" algn="l" eaLnBrk="1" hangingPunct="1">
              <a:buFontTx/>
              <a:buNone/>
            </a:pPr>
            <a:r>
              <a:rPr lang="ja-JP" altLang="en-US" sz="2600" dirty="0">
                <a:latin typeface="+mn-ea"/>
                <a:ea typeface="+mn-ea"/>
              </a:rPr>
              <a:t>　　　</a:t>
            </a:r>
          </a:p>
        </p:txBody>
      </p:sp>
      <p:sp>
        <p:nvSpPr>
          <p:cNvPr id="12295" name="スライド番号プレースホルダ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E00C500F-0B11-43C1-85C8-CDDEE793FE70}" type="slidenum">
              <a:rPr lang="ja-JP" altLang="en-US" sz="1400" smtClean="0">
                <a:latin typeface="ＭＳ Ｐゴシック" panose="020B0600070205080204" pitchFamily="50" charset="-128"/>
              </a:rPr>
              <a:pPr>
                <a:spcBef>
                  <a:spcPct val="0"/>
                </a:spcBef>
                <a:buFontTx/>
                <a:buNone/>
              </a:pPr>
              <a:t>8</a:t>
            </a:fld>
            <a:endParaRPr lang="ja-JP" altLang="en-US" sz="1400" dirty="0">
              <a:latin typeface="ＭＳ Ｐゴシック" panose="020B0600070205080204" pitchFamily="50" charset="-128"/>
            </a:endParaRPr>
          </a:p>
        </p:txBody>
      </p:sp>
    </p:spTree>
    <p:extLst>
      <p:ext uri="{BB962C8B-B14F-4D97-AF65-F5344CB8AC3E}">
        <p14:creationId xmlns:p14="http://schemas.microsoft.com/office/powerpoint/2010/main" val="1671997044"/>
      </p:ext>
    </p:extLst>
  </p:cSld>
  <p:clrMapOvr>
    <a:masterClrMapping/>
  </p:clrMapOvr>
  <mc:AlternateContent xmlns:mc="http://schemas.openxmlformats.org/markup-compatibility/2006" xmlns:p14="http://schemas.microsoft.com/office/powerpoint/2010/main">
    <mc:Choice Requires="p14">
      <p:transition spd="slow" p14:dur="2000" advTm="96736"/>
    </mc:Choice>
    <mc:Fallback xmlns="">
      <p:transition spd="slow" advTm="9673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57198" y="137326"/>
            <a:ext cx="8229600" cy="1143000"/>
          </a:xfrm>
        </p:spPr>
        <p:txBody>
          <a:bodyPr>
            <a:normAutofit/>
          </a:bodyPr>
          <a:lstStyle/>
          <a:p>
            <a:r>
              <a:rPr lang="ja-JP" altLang="ja-JP" sz="3200" b="1" dirty="0">
                <a:solidFill>
                  <a:srgbClr val="0000FF"/>
                </a:solidFill>
                <a:latin typeface="+mj-ea"/>
              </a:rPr>
              <a:t>「人権とは・・・？」</a:t>
            </a:r>
            <a:endParaRPr lang="ja-JP" altLang="en-US" sz="3200" dirty="0">
              <a:solidFill>
                <a:srgbClr val="0000FF"/>
              </a:solidFill>
              <a:latin typeface="+mj-ea"/>
            </a:endParaRPr>
          </a:p>
        </p:txBody>
      </p:sp>
      <p:sp>
        <p:nvSpPr>
          <p:cNvPr id="8195" name="コンテンツ プレースホルダ 2"/>
          <p:cNvSpPr>
            <a:spLocks noGrp="1"/>
          </p:cNvSpPr>
          <p:nvPr>
            <p:ph idx="1"/>
          </p:nvPr>
        </p:nvSpPr>
        <p:spPr>
          <a:xfrm>
            <a:off x="288673" y="1787875"/>
            <a:ext cx="8566653" cy="4830763"/>
          </a:xfrm>
        </p:spPr>
        <p:txBody>
          <a:bodyPr>
            <a:normAutofit/>
          </a:bodyPr>
          <a:lstStyle/>
          <a:p>
            <a:pPr>
              <a:buFontTx/>
              <a:buNone/>
            </a:pPr>
            <a:r>
              <a:rPr lang="ja-JP" altLang="ja-JP" sz="2400" b="1" u="sng" dirty="0">
                <a:latin typeface="HG丸ｺﾞｼｯｸM-PRO" panose="020F0600000000000000" pitchFamily="50" charset="-128"/>
                <a:ea typeface="HG丸ｺﾞｼｯｸM-PRO" panose="020F0600000000000000" pitchFamily="50" charset="-128"/>
              </a:rPr>
              <a:t>　</a:t>
            </a:r>
            <a:endParaRPr lang="ja-JP" altLang="ja-JP" sz="2400" dirty="0">
              <a:latin typeface="HG丸ｺﾞｼｯｸM-PRO" panose="020F0600000000000000" pitchFamily="50" charset="-128"/>
              <a:ea typeface="HG丸ｺﾞｼｯｸM-PRO" panose="020F0600000000000000" pitchFamily="50" charset="-128"/>
            </a:endParaRPr>
          </a:p>
          <a:p>
            <a:endParaRPr lang="ja-JP" altLang="en-US" sz="1800" dirty="0">
              <a:latin typeface="HG丸ｺﾞｼｯｸM-PRO" panose="020F0600000000000000" pitchFamily="50" charset="-128"/>
              <a:ea typeface="HG丸ｺﾞｼｯｸM-PRO" panose="020F0600000000000000" pitchFamily="50" charset="-128"/>
            </a:endParaRPr>
          </a:p>
        </p:txBody>
      </p:sp>
      <p:sp>
        <p:nvSpPr>
          <p:cNvPr id="8196" name="スライド番号プレースホルダ 3"/>
          <p:cNvSpPr>
            <a:spLocks noGrp="1"/>
          </p:cNvSpPr>
          <p:nvPr>
            <p:ph type="sldNum" sz="quarter" idx="12"/>
          </p:nvPr>
        </p:nvSpPr>
        <p:spPr>
          <a:xfrm>
            <a:off x="6629398" y="6355549"/>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559E9EE-16A4-43E9-AA25-C72F0AFE5D74}" type="slidenum">
              <a:rPr kumimoji="0" lang="ja-JP" altLang="en-US" sz="1400" smtClean="0">
                <a:latin typeface="ＭＳ Ｐゴシック" panose="020B0600070205080204" pitchFamily="50" charset="-128"/>
              </a:rPr>
              <a:pPr>
                <a:spcBef>
                  <a:spcPct val="0"/>
                </a:spcBef>
                <a:buFontTx/>
                <a:buNone/>
              </a:pPr>
              <a:t>9</a:t>
            </a:fld>
            <a:endParaRPr kumimoji="0" lang="en-US" altLang="ja-JP" sz="1400">
              <a:latin typeface="ＭＳ Ｐゴシック" panose="020B0600070205080204" pitchFamily="50" charset="-128"/>
            </a:endParaRPr>
          </a:p>
        </p:txBody>
      </p:sp>
      <p:sp>
        <p:nvSpPr>
          <p:cNvPr id="6" name="Rectangle 3"/>
          <p:cNvSpPr txBox="1">
            <a:spLocks noChangeArrowheads="1"/>
          </p:cNvSpPr>
          <p:nvPr/>
        </p:nvSpPr>
        <p:spPr>
          <a:xfrm>
            <a:off x="514942" y="3553175"/>
            <a:ext cx="8368115" cy="316749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fontAlgn="auto">
              <a:buFont typeface="Wingdings" panose="05000000000000000000" pitchFamily="2" charset="2"/>
              <a:buChar char="l"/>
            </a:pPr>
            <a:r>
              <a:rPr lang="ja-JP" altLang="en-US" sz="2400" dirty="0">
                <a:latin typeface="+mn-ea"/>
              </a:rPr>
              <a:t>「人が人間らしく生きるために欠かせないもの」</a:t>
            </a:r>
          </a:p>
          <a:p>
            <a:pPr fontAlgn="auto">
              <a:buFont typeface="Wingdings" panose="05000000000000000000" pitchFamily="2" charset="2"/>
              <a:buChar char="l"/>
            </a:pPr>
            <a:r>
              <a:rPr lang="ja-JP" altLang="en-US" sz="2400" dirty="0">
                <a:latin typeface="+mn-ea"/>
              </a:rPr>
              <a:t> 「</a:t>
            </a:r>
            <a:r>
              <a:rPr lang="ja-JP" altLang="en-US" sz="2400" b="1" u="sng" dirty="0">
                <a:solidFill>
                  <a:srgbClr val="FF0000"/>
                </a:solidFill>
                <a:latin typeface="+mn-ea"/>
              </a:rPr>
              <a:t>人間は尊厳をもって生きる</a:t>
            </a:r>
            <a:r>
              <a:rPr lang="ja-JP" altLang="en-US" sz="2400" dirty="0">
                <a:latin typeface="+mn-ea"/>
              </a:rPr>
              <a:t>ためになくてはならない</a:t>
            </a:r>
          </a:p>
          <a:p>
            <a:pPr fontAlgn="auto"/>
            <a:r>
              <a:rPr lang="ja-JP" altLang="en-US" sz="2400" dirty="0">
                <a:latin typeface="+mn-ea"/>
              </a:rPr>
              <a:t>　</a:t>
            </a:r>
            <a:r>
              <a:rPr lang="en-US" altLang="ja-JP" sz="2400" dirty="0">
                <a:latin typeface="+mn-ea"/>
              </a:rPr>
              <a:t>『</a:t>
            </a:r>
            <a:r>
              <a:rPr lang="ja-JP" altLang="en-US" sz="2400" u="sng" dirty="0">
                <a:latin typeface="+mn-ea"/>
              </a:rPr>
              <a:t>安心して</a:t>
            </a:r>
            <a:r>
              <a:rPr lang="en-US" altLang="ja-JP" sz="2400" dirty="0">
                <a:latin typeface="+mn-ea"/>
              </a:rPr>
              <a:t>』『</a:t>
            </a:r>
            <a:r>
              <a:rPr lang="ja-JP" altLang="en-US" sz="2400" u="sng" dirty="0">
                <a:latin typeface="+mn-ea"/>
              </a:rPr>
              <a:t>自信をもって</a:t>
            </a:r>
            <a:r>
              <a:rPr lang="en-US" altLang="ja-JP" sz="2400" dirty="0">
                <a:latin typeface="+mn-ea"/>
              </a:rPr>
              <a:t>』『</a:t>
            </a:r>
            <a:r>
              <a:rPr lang="ja-JP" altLang="en-US" sz="2400" u="sng" dirty="0">
                <a:latin typeface="+mn-ea"/>
              </a:rPr>
              <a:t>自由に</a:t>
            </a:r>
            <a:r>
              <a:rPr lang="en-US" altLang="ja-JP" sz="2400" dirty="0">
                <a:latin typeface="+mn-ea"/>
              </a:rPr>
              <a:t>』</a:t>
            </a:r>
            <a:r>
              <a:rPr lang="ja-JP" altLang="en-US" sz="2400" dirty="0">
                <a:latin typeface="+mn-ea"/>
              </a:rPr>
              <a:t>生きるとい</a:t>
            </a:r>
            <a:endParaRPr lang="en-US" altLang="ja-JP" sz="2400" dirty="0">
              <a:latin typeface="+mn-ea"/>
            </a:endParaRPr>
          </a:p>
          <a:p>
            <a:pPr fontAlgn="auto"/>
            <a:r>
              <a:rPr lang="ja-JP" altLang="en-US" sz="2400" dirty="0">
                <a:latin typeface="+mn-ea"/>
              </a:rPr>
              <a:t>　　</a:t>
            </a:r>
            <a:r>
              <a:rPr lang="ja-JP" altLang="en-US" sz="2400" dirty="0" err="1">
                <a:latin typeface="+mn-ea"/>
              </a:rPr>
              <a:t>う</a:t>
            </a:r>
            <a:r>
              <a:rPr lang="ja-JP" altLang="en-US" sz="2400" dirty="0">
                <a:latin typeface="+mn-ea"/>
              </a:rPr>
              <a:t>大切な人権を持っているのである。」</a:t>
            </a:r>
          </a:p>
          <a:p>
            <a:pPr fontAlgn="auto"/>
            <a:r>
              <a:rPr lang="ja-JP" altLang="en-US" sz="2400" dirty="0">
                <a:latin typeface="+mn-ea"/>
              </a:rPr>
              <a:t>　　　　　　　　　　</a:t>
            </a:r>
            <a:endParaRPr lang="en-US" altLang="ja-JP" sz="2400" dirty="0">
              <a:latin typeface="+mn-ea"/>
            </a:endParaRPr>
          </a:p>
          <a:p>
            <a:pPr marL="0" indent="0" fontAlgn="auto">
              <a:buNone/>
            </a:pPr>
            <a:r>
              <a:rPr lang="ja-JP" altLang="en-US" dirty="0">
                <a:latin typeface="+mn-ea"/>
              </a:rPr>
              <a:t>  参考文献；森田ゆり「エンパワメントと人権」開放出版社 </a:t>
            </a:r>
            <a:r>
              <a:rPr lang="en-US" altLang="ja-JP" dirty="0">
                <a:latin typeface="+mn-ea"/>
              </a:rPr>
              <a:t>1998</a:t>
            </a:r>
            <a:endParaRPr lang="ja-JP" altLang="en-US" dirty="0">
              <a:latin typeface="+mn-ea"/>
            </a:endParaRPr>
          </a:p>
        </p:txBody>
      </p:sp>
      <p:sp>
        <p:nvSpPr>
          <p:cNvPr id="5" name="角丸四角形 4"/>
          <p:cNvSpPr/>
          <p:nvPr/>
        </p:nvSpPr>
        <p:spPr>
          <a:xfrm>
            <a:off x="741783" y="1305938"/>
            <a:ext cx="7759700" cy="17653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882650" y="1526868"/>
            <a:ext cx="7632700" cy="1323439"/>
          </a:xfrm>
          <a:prstGeom prst="rect">
            <a:avLst/>
          </a:prstGeom>
        </p:spPr>
        <p:txBody>
          <a:bodyPr wrap="square">
            <a:spAutoFit/>
          </a:bodyPr>
          <a:lstStyle/>
          <a:p>
            <a:r>
              <a:rPr lang="ja-JP" altLang="en-US" sz="2000" b="1" dirty="0">
                <a:solidFill>
                  <a:srgbClr val="000000"/>
                </a:solidFill>
                <a:latin typeface="Meiryo" panose="020B0604030504040204" pitchFamily="50" charset="-128"/>
                <a:ea typeface="Meiryo" panose="020B0604030504040204" pitchFamily="50" charset="-128"/>
              </a:rPr>
              <a:t>日本国憲法　第</a:t>
            </a:r>
            <a:r>
              <a:rPr lang="en-US" altLang="ja-JP" sz="2000" b="1" dirty="0">
                <a:solidFill>
                  <a:srgbClr val="000000"/>
                </a:solidFill>
                <a:latin typeface="Meiryo" panose="020B0604030504040204" pitchFamily="50" charset="-128"/>
                <a:ea typeface="Meiryo" panose="020B0604030504040204" pitchFamily="50" charset="-128"/>
              </a:rPr>
              <a:t>11</a:t>
            </a:r>
            <a:r>
              <a:rPr lang="ja-JP" altLang="en-US" sz="2000" b="1" dirty="0">
                <a:solidFill>
                  <a:srgbClr val="000000"/>
                </a:solidFill>
                <a:latin typeface="Meiryo" panose="020B0604030504040204" pitchFamily="50" charset="-128"/>
                <a:ea typeface="Meiryo" panose="020B0604030504040204" pitchFamily="50" charset="-128"/>
              </a:rPr>
              <a:t>条　</a:t>
            </a:r>
            <a:r>
              <a:rPr lang="en-US" altLang="ja-JP" sz="2000" b="1" dirty="0">
                <a:solidFill>
                  <a:srgbClr val="000000"/>
                </a:solidFill>
                <a:latin typeface="Meiryo" panose="020B0604030504040204" pitchFamily="50" charset="-128"/>
                <a:ea typeface="Meiryo" panose="020B0604030504040204" pitchFamily="50" charset="-128"/>
              </a:rPr>
              <a:t>【</a:t>
            </a:r>
            <a:r>
              <a:rPr lang="ja-JP" altLang="en-US" sz="2000" b="1" dirty="0">
                <a:solidFill>
                  <a:srgbClr val="000000"/>
                </a:solidFill>
                <a:latin typeface="Meiryo" panose="020B0604030504040204" pitchFamily="50" charset="-128"/>
                <a:ea typeface="Meiryo" panose="020B0604030504040204" pitchFamily="50" charset="-128"/>
              </a:rPr>
              <a:t>基本的人権の享有</a:t>
            </a:r>
            <a:r>
              <a:rPr lang="en-US" altLang="ja-JP" sz="2000" b="1" dirty="0">
                <a:solidFill>
                  <a:srgbClr val="000000"/>
                </a:solidFill>
                <a:latin typeface="Meiryo" panose="020B0604030504040204" pitchFamily="50" charset="-128"/>
                <a:ea typeface="Meiryo" panose="020B0604030504040204" pitchFamily="50" charset="-128"/>
              </a:rPr>
              <a:t>】</a:t>
            </a:r>
            <a:r>
              <a:rPr lang="ja-JP" altLang="en-US" sz="2000" dirty="0">
                <a:solidFill>
                  <a:srgbClr val="000000"/>
                </a:solidFill>
                <a:latin typeface="Meiryo" panose="020B0604030504040204" pitchFamily="50" charset="-128"/>
                <a:ea typeface="Meiryo" panose="020B0604030504040204" pitchFamily="50" charset="-128"/>
              </a:rPr>
              <a:t>　</a:t>
            </a:r>
            <a:endParaRPr lang="en-US" altLang="ja-JP" sz="2000" dirty="0">
              <a:solidFill>
                <a:srgbClr val="000000"/>
              </a:solidFill>
              <a:latin typeface="Meiryo" panose="020B0604030504040204" pitchFamily="50" charset="-128"/>
              <a:ea typeface="Meiryo" panose="020B0604030504040204" pitchFamily="50" charset="-128"/>
            </a:endParaRPr>
          </a:p>
          <a:p>
            <a:r>
              <a:rPr lang="ja-JP" altLang="en-US" sz="2000" dirty="0">
                <a:solidFill>
                  <a:srgbClr val="000000"/>
                </a:solidFill>
                <a:latin typeface="Meiryo" panose="020B0604030504040204" pitchFamily="50" charset="-128"/>
                <a:ea typeface="Meiryo" panose="020B0604030504040204" pitchFamily="50" charset="-128"/>
              </a:rPr>
              <a:t>国民は、すべての基本的人権の享有を妨げられない。　</a:t>
            </a:r>
            <a:endParaRPr lang="en-US" altLang="ja-JP" sz="2000" dirty="0">
              <a:solidFill>
                <a:srgbClr val="000000"/>
              </a:solidFill>
              <a:latin typeface="Meiryo" panose="020B0604030504040204" pitchFamily="50" charset="-128"/>
              <a:ea typeface="Meiryo" panose="020B0604030504040204" pitchFamily="50" charset="-128"/>
            </a:endParaRPr>
          </a:p>
          <a:p>
            <a:r>
              <a:rPr lang="ja-JP" altLang="en-US" sz="2000" dirty="0">
                <a:solidFill>
                  <a:srgbClr val="000000"/>
                </a:solidFill>
                <a:latin typeface="Meiryo" panose="020B0604030504040204" pitchFamily="50" charset="-128"/>
                <a:ea typeface="Meiryo" panose="020B0604030504040204" pitchFamily="50" charset="-128"/>
              </a:rPr>
              <a:t>この憲法が国民に保障する基本的人権は、 侵すことのできない永久の権利として、現在及び将来の国民に与へられる。</a:t>
            </a:r>
            <a:endParaRPr lang="ja-JP" altLang="en-US" sz="2000" b="0" i="0" dirty="0">
              <a:solidFill>
                <a:srgbClr val="000000"/>
              </a:solidFill>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876457825"/>
      </p:ext>
    </p:extLst>
  </p:cSld>
  <p:clrMapOvr>
    <a:masterClrMapping/>
  </p:clrMapOvr>
  <mc:AlternateContent xmlns:mc="http://schemas.openxmlformats.org/markup-compatibility/2006" xmlns:p14="http://schemas.microsoft.com/office/powerpoint/2010/main">
    <mc:Choice Requires="p14">
      <p:transition spd="slow" p14:dur="2000" advTm="66169"/>
    </mc:Choice>
    <mc:Fallback xmlns="">
      <p:transition spd="slow" advTm="6616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7.6"/>
</p:tagLst>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GP創英角ﾎﾟｯﾌﾟ体"/>
        <a:ea typeface="HGS創英角ﾎﾟｯﾌﾟ体"/>
        <a:cs typeface=""/>
      </a:majorFont>
      <a:minorFont>
        <a:latin typeface="Calibri"/>
        <a:ea typeface="HG丸ｺﾞｼｯｸM-PRO"/>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8833</TotalTime>
  <Words>4290</Words>
  <Application>Microsoft Office PowerPoint</Application>
  <PresentationFormat>画面に合わせる (4:3)</PresentationFormat>
  <Paragraphs>869</Paragraphs>
  <Slides>59</Slides>
  <Notes>54</Notes>
  <HiddenSlides>0</HiddenSlides>
  <MMClips>0</MMClips>
  <ScaleCrop>false</ScaleCrop>
  <HeadingPairs>
    <vt:vector size="6" baseType="variant">
      <vt:variant>
        <vt:lpstr>使用されているフォント</vt:lpstr>
      </vt:variant>
      <vt:variant>
        <vt:i4>21</vt:i4>
      </vt:variant>
      <vt:variant>
        <vt:lpstr>テーマ</vt:lpstr>
      </vt:variant>
      <vt:variant>
        <vt:i4>1</vt:i4>
      </vt:variant>
      <vt:variant>
        <vt:lpstr>スライド タイトル</vt:lpstr>
      </vt:variant>
      <vt:variant>
        <vt:i4>59</vt:i4>
      </vt:variant>
    </vt:vector>
  </HeadingPairs>
  <TitlesOfParts>
    <vt:vector size="81" baseType="lpstr">
      <vt:lpstr>AR Pゴシック体S</vt:lpstr>
      <vt:lpstr>AR P丸ゴシック体E</vt:lpstr>
      <vt:lpstr>BIZ UDPゴシック</vt:lpstr>
      <vt:lpstr>HGP創英角ｺﾞｼｯｸUB</vt:lpstr>
      <vt:lpstr>HGP創英角ﾎﾟｯﾌﾟ体</vt:lpstr>
      <vt:lpstr>HGS創英角ﾎﾟｯﾌﾟ体</vt:lpstr>
      <vt:lpstr>HG丸ｺﾞｼｯｸM-PRO</vt:lpstr>
      <vt:lpstr>HG創英角ﾎﾟｯﾌﾟ体</vt:lpstr>
      <vt:lpstr>Meiryo UI</vt:lpstr>
      <vt:lpstr>ＭＳ Ｐゴシック</vt:lpstr>
      <vt:lpstr>ＭＳ Ｐ明朝</vt:lpstr>
      <vt:lpstr>ＭＳ ゴシック</vt:lpstr>
      <vt:lpstr>ＭＳ 明朝</vt:lpstr>
      <vt:lpstr>Meiryo</vt:lpstr>
      <vt:lpstr>Arial</vt:lpstr>
      <vt:lpstr>Calibri</vt:lpstr>
      <vt:lpstr>Century</vt:lpstr>
      <vt:lpstr>Times New Roman</vt:lpstr>
      <vt:lpstr>Verdana</vt:lpstr>
      <vt:lpstr>Wingdings</vt:lpstr>
      <vt:lpstr>Wingdings 2</vt:lpstr>
      <vt:lpstr>Office Theme</vt:lpstr>
      <vt:lpstr>高齢者虐待防止と権利擁護</vt:lpstr>
      <vt:lpstr>本日の研修内容とねらい</vt:lpstr>
      <vt:lpstr>１．支援者として目指すべきものは何かについて再確認する 　　 ⇒　「権利擁護」について 　　　　　　　理解を深める </vt:lpstr>
      <vt:lpstr>「利用者の権利擁護」ときいて…</vt:lpstr>
      <vt:lpstr>支援者として目指すべきものは何か？！</vt:lpstr>
      <vt:lpstr>PowerPoint プレゼンテーション</vt:lpstr>
      <vt:lpstr>「尊厳が保持される生活」、「自立生活」 　を実現するために欠かせないもの・・・</vt:lpstr>
      <vt:lpstr>権利擁護を実践するために、支援者は…</vt:lpstr>
      <vt:lpstr>「人権とは・・・？」</vt:lpstr>
      <vt:lpstr>PowerPoint プレゼンテーション</vt:lpstr>
      <vt:lpstr>PowerPoint プレゼンテーション</vt:lpstr>
      <vt:lpstr>＜　福祉サービス利用者の権利　＞</vt:lpstr>
      <vt:lpstr>PowerPoint プレゼンテーション</vt:lpstr>
      <vt:lpstr>「意思決定支援」を具体的に実践するために 　用意された各種ガイドライン</vt:lpstr>
      <vt:lpstr>人としての尊厳・・・人間として扱われ続ける・・・</vt:lpstr>
      <vt:lpstr>福祉の現場・サービス提供の現場は、 人間の尊厳や人権の最前線である！      </vt:lpstr>
      <vt:lpstr>２．高齢者虐待防止法について  　　理解を深める </vt:lpstr>
      <vt:lpstr>　高齢者虐待防止法について理解する　 　「高齢者虐待の防止、高齢者の養護者に対する支援等に　 　　関する法律」　　　　　　　　　　　　　　　　Ｈ18年4月1日施行</vt:lpstr>
      <vt:lpstr>　　《　高齢者虐待防止法の概要　》　</vt:lpstr>
      <vt:lpstr>PowerPoint プレゼンテーション</vt:lpstr>
      <vt:lpstr>＜いかなる行為をすることが虐待になるのか？＞</vt:lpstr>
      <vt:lpstr>「高齢者虐待」のとらえ方</vt:lpstr>
      <vt:lpstr>「身体拘束」と高齢者虐待の関係</vt:lpstr>
      <vt:lpstr>「身体拘束」について</vt:lpstr>
      <vt:lpstr>PowerPoint プレゼンテーション</vt:lpstr>
      <vt:lpstr>PowerPoint プレゼンテーション</vt:lpstr>
      <vt:lpstr>これって、本当にそうなの？</vt:lpstr>
      <vt:lpstr>PowerPoint プレゼンテーション</vt:lpstr>
      <vt:lpstr>身体拘束廃止に向けて5つの方針を確認する</vt:lpstr>
      <vt:lpstr>　《　なぜ、そこまで求められるのか？　》</vt:lpstr>
      <vt:lpstr>《　早期発見の責務と施策への協力　》</vt:lpstr>
      <vt:lpstr>《　通報について　》</vt:lpstr>
      <vt:lpstr>《　通報について　》</vt:lpstr>
      <vt:lpstr>《虐待対応と個人情報の取り扱いについて》</vt:lpstr>
      <vt:lpstr>「虐待かもしれない」を含めるのはなぜ？</vt:lpstr>
      <vt:lpstr>《養介護施設従事者等による高齢者虐待対応の流れ》　</vt:lpstr>
      <vt:lpstr>松江市「指定介護老人福祉施設に対する指定の一部効力停止」処分</vt:lpstr>
      <vt:lpstr>広島市による指定認知症対応型共同生活介護 に対する指定の一部効力停止処分</vt:lpstr>
      <vt:lpstr>虐待事案に対する行政の対応傾向</vt:lpstr>
      <vt:lpstr>養介護施設従事者等による虐待の推移と事実認定率 </vt:lpstr>
      <vt:lpstr>平成30年度調査の概要と傾向（全国）</vt:lpstr>
      <vt:lpstr>虐待の発生要因</vt:lpstr>
      <vt:lpstr>　　　　　　《　施設・事業所の責務　》  法第20条（養介護施設従事者等による高齢者虐待の防止等のための措置）</vt:lpstr>
      <vt:lpstr>身体拘束の適正化に係る事業者の義務 ＜施設系サービス・居住系サービス＞</vt:lpstr>
      <vt:lpstr>PowerPoint プレゼンテーション</vt:lpstr>
      <vt:lpstr>研修企画のファシリテーション</vt:lpstr>
      <vt:lpstr>PowerPoint プレゼンテーション</vt:lpstr>
      <vt:lpstr>ファシリテーターの役割（研修の場合）</vt:lpstr>
      <vt:lpstr>ファシリテーションの4つの基本スキル </vt:lpstr>
      <vt:lpstr>“学ぶ”ために、なぜ、わざわざ集まって 研修を行うのか？</vt:lpstr>
      <vt:lpstr>参加者が、 「面白い」「身についた」「役に立った」と感じる研修を実施するために、大切にしたい3つの方向性</vt:lpstr>
      <vt:lpstr>PowerPoint プレゼンテーション</vt:lpstr>
      <vt:lpstr>研修企画をするときのポイント</vt:lpstr>
      <vt:lpstr>PowerPoint プレゼンテーション</vt:lpstr>
      <vt:lpstr>PowerPoint プレゼンテーション</vt:lpstr>
      <vt:lpstr>研修プログラムをデザインする</vt:lpstr>
      <vt:lpstr>研修ファシリテーターの役割</vt:lpstr>
      <vt:lpstr>研修をやりっぱなしにしない！</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講義1 「高齢者虐待防止と権利擁護」・「研修企画のファシリテーション」</dc:title>
  <dc:creator>谷川ひとみ（高齢者権利擁護支援センターで編集）</dc:creator>
  <cp:lastModifiedBy>sinzai173</cp:lastModifiedBy>
  <cp:revision>243</cp:revision>
  <cp:lastPrinted>2020-11-05T05:36:52Z</cp:lastPrinted>
  <dcterms:created xsi:type="dcterms:W3CDTF">2017-05-17T06:32:27Z</dcterms:created>
  <dcterms:modified xsi:type="dcterms:W3CDTF">2020-12-21T02:45:58Z</dcterms:modified>
</cp:coreProperties>
</file>